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269" r:id="rId4"/>
    <p:sldId id="270" r:id="rId5"/>
    <p:sldId id="271" r:id="rId6"/>
    <p:sldId id="287" r:id="rId7"/>
    <p:sldId id="286" r:id="rId8"/>
    <p:sldId id="257" r:id="rId9"/>
    <p:sldId id="258" r:id="rId10"/>
    <p:sldId id="268" r:id="rId11"/>
    <p:sldId id="260" r:id="rId12"/>
    <p:sldId id="277" r:id="rId13"/>
    <p:sldId id="273" r:id="rId14"/>
    <p:sldId id="281" r:id="rId15"/>
    <p:sldId id="282" r:id="rId16"/>
    <p:sldId id="283" r:id="rId17"/>
    <p:sldId id="272" r:id="rId18"/>
    <p:sldId id="261" r:id="rId19"/>
    <p:sldId id="264" r:id="rId20"/>
    <p:sldId id="265" r:id="rId21"/>
    <p:sldId id="274" r:id="rId22"/>
    <p:sldId id="266" r:id="rId23"/>
    <p:sldId id="292" r:id="rId24"/>
    <p:sldId id="280" r:id="rId25"/>
    <p:sldId id="291" r:id="rId26"/>
    <p:sldId id="293" r:id="rId27"/>
    <p:sldId id="285" r:id="rId28"/>
    <p:sldId id="29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>
        <p:scale>
          <a:sx n="66" d="100"/>
          <a:sy n="66" d="100"/>
        </p:scale>
        <p:origin x="116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6A1AF-DD95-4892-AD1A-AF37580FDFA9}" type="datetimeFigureOut">
              <a:rPr lang="en-ZA" smtClean="0"/>
              <a:t>2023/07/06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78674-16A0-4E73-8348-20E29CF835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87518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1932E-A8AE-4447-98A5-4918F5C85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80508C-E5DF-4472-A097-836274148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D0391-AA49-4950-9601-9C896D8D9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18579-5ED2-43FF-A2E5-B20285D9F7E9}" type="datetime1">
              <a:rPr lang="en-ZA" smtClean="0"/>
              <a:t>2023/07/06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A629C-B532-4161-A7BD-97B4C335F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38E13-5E30-4F0D-84CD-EF7CEA288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18EF-04C7-43D6-853F-5A8C43993D2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86557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6D514-7BD9-42CD-9BAC-04BAB63AB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66CC94-5A52-4C14-82A5-F3883794B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438B5-F2D5-4954-8ABD-25042D737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CEBB-910C-45E1-9931-E1B3C187283B}" type="datetime1">
              <a:rPr lang="en-ZA" smtClean="0"/>
              <a:t>2023/07/06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E659F-08BD-4B54-B6BF-4560B0C78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E2500-358D-4F79-AD8A-5F03C4674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18EF-04C7-43D6-853F-5A8C43993D2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18473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F9CBA8-0429-4A54-A618-7229DDE3B7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060B19-A98B-4F98-A5F3-18C7BC902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0AFB0-F3CA-4FCE-98A9-54A52AE9C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C262-3E11-425E-AF34-832936921D65}" type="datetime1">
              <a:rPr lang="en-ZA" smtClean="0"/>
              <a:t>2023/07/06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2F042-969C-410A-9345-F643F3B22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3DDA7-F6CD-49F3-A9B3-D0E6B5A8D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18EF-04C7-43D6-853F-5A8C43993D2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35916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524ED-4019-417D-8595-5543064F2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64E35-48AD-43AC-A2F7-070E86FF9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26DDC-BAE4-4103-80ED-DA0D77CD5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004E-DB65-4E41-85AB-9C34854E7D4D}" type="datetime1">
              <a:rPr lang="en-ZA" smtClean="0"/>
              <a:t>2023/07/06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7ADFA-D7AD-4DE1-B361-C97A05583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B89FA-6BFA-4748-A3FC-2C34DF094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18EF-04C7-43D6-853F-5A8C43993D2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4384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4705B-DB57-4329-BAAD-9F2E2D9F2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986FCC-F3F2-4961-8F56-AD085243F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DFBED-9A5C-4545-B0F7-A25EC82BE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33A06-DDCC-4E82-9EF4-2495F82848AC}" type="datetime1">
              <a:rPr lang="en-ZA" smtClean="0"/>
              <a:t>2023/07/06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DBDE9-ED18-4B97-A3C9-3D7330001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89334-DEC8-4FE0-871E-E4165FF4F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18EF-04C7-43D6-853F-5A8C43993D2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0383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5C161-699E-4702-A713-99B7AA2D7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3D53D-D9C2-447D-A424-D99F51636B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8D587-8D22-461B-A098-0CA5FFA0F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873EA-AF00-463C-97E1-C852DB348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595B-CCAF-4A1E-AF83-3E40BA7E79C9}" type="datetime1">
              <a:rPr lang="en-ZA" smtClean="0"/>
              <a:t>2023/07/06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A61CD-DF1F-4645-9484-C122690CA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F7D70-AB47-407F-A57A-48E8E8A8C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18EF-04C7-43D6-853F-5A8C43993D2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6818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BCCAC-21DE-485C-9D8D-0E1CB6A1D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6F7DC-5300-4DBE-96D9-F77A5D75A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4320D-E9C4-4B04-BDE3-D67BC31C8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2858DA-E549-46A5-9B78-FB90ACABB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7AFEB3-8877-4B92-988B-DE8FF51467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E3ACA9-3DF8-4A55-BFF9-E76625AC7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A4D7D-F076-4623-8F40-61E24B916537}" type="datetime1">
              <a:rPr lang="en-ZA" smtClean="0"/>
              <a:t>2023/07/06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89E6FE-1E97-494F-B559-FEA069214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9674FF-C0E3-4D80-8146-92D09DE6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18EF-04C7-43D6-853F-5A8C43993D2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0586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DC4E8-8FCD-40A4-8DC8-DF8109E2C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9566BC-08E5-4DB9-973F-F2D208D22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17680-0540-4C1B-9CA1-FAFE52B0BC69}" type="datetime1">
              <a:rPr lang="en-ZA" smtClean="0"/>
              <a:t>2023/07/06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0ED11-C3DF-44DD-AFAF-9AE9309FD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01B2E7-37C1-4177-B39A-10103F29A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18EF-04C7-43D6-853F-5A8C43993D2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453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FF5C4D-8500-4300-9160-8D85BDC92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88AD-8B01-4395-8360-E2BD6C32F44B}" type="datetime1">
              <a:rPr lang="en-ZA" smtClean="0"/>
              <a:t>2023/07/06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D50E29-5CEC-44EB-B47A-3889C99B3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C91A3-156F-4442-B812-A0359BC76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18EF-04C7-43D6-853F-5A8C43993D2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6150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17D56-FBB1-4748-8D3D-FF26511D3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7BAB8-109B-4168-8F87-3A56802E1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82AD4B-70EB-4F93-9411-30ED7467C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871361-CE5B-465F-BF52-80EA43580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F145-B683-4CF2-BAAB-3DB45CDA5EEE}" type="datetime1">
              <a:rPr lang="en-ZA" smtClean="0"/>
              <a:t>2023/07/06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6C6FF4-C16A-4BDE-87E6-25E60BD9C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53C6B-39BB-4659-8DE8-922FA0389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18EF-04C7-43D6-853F-5A8C43993D2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76530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74B79-A4C2-4BFD-B98F-452DEBD8C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96CA2D-0FFC-4E2C-A190-8953A4F55C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1CD7B3-E4D0-4E59-A586-0E9FAB91C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CF6D77-DE44-45E2-9300-5949EB327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F635-BBFF-4CED-B1D2-D8DFB0A71D37}" type="datetime1">
              <a:rPr lang="en-ZA" smtClean="0"/>
              <a:t>2023/07/06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20C8-F9FF-45E1-B066-12CA904E5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B5358-1DA8-49B7-A0D9-48E12C5B7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18EF-04C7-43D6-853F-5A8C43993D2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5151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80AB9A-BA0C-4F42-A027-59FF81908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33713-E2AD-45EE-8582-4963ADE81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EA1A9-C007-4315-9186-AB6A1A851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D3AF6-57E6-41DF-96D9-E85E9499A031}" type="datetime1">
              <a:rPr lang="en-ZA" smtClean="0"/>
              <a:t>2023/07/06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0CAF2-15A5-440D-98CD-A6C78AE2AD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AEA2A-6EB7-4F67-B9D5-05E26D501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918EF-04C7-43D6-853F-5A8C43993D2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3328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2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45ECA-95C3-4F23-8288-30E57528CD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ZA" sz="4800" dirty="0">
                <a:latin typeface="Sylfaen" panose="010A0502050306030303" pitchFamily="18" charset="0"/>
              </a:rPr>
              <a:t>Multi-messenger analysis of Ultrafaint dwarf galaxies as observational targets for Dark Matter Indirect detection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D59A5B-5600-4E8F-9E26-A14226872D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>
                <a:latin typeface="Sylfaen" panose="010A0502050306030303" pitchFamily="18" charset="0"/>
                <a:cs typeface="Times New Roman" panose="02020603050405020304" pitchFamily="18" charset="0"/>
              </a:rPr>
              <a:t>Raees Noorbhai</a:t>
            </a:r>
          </a:p>
          <a:p>
            <a:r>
              <a:rPr lang="en-ZA" dirty="0">
                <a:latin typeface="Sylfaen" panose="010A0502050306030303" pitchFamily="18" charset="0"/>
                <a:cs typeface="Times New Roman" panose="02020603050405020304" pitchFamily="18" charset="0"/>
              </a:rPr>
              <a:t>Wits University</a:t>
            </a:r>
          </a:p>
          <a:p>
            <a:r>
              <a:rPr lang="en-ZA" dirty="0">
                <a:latin typeface="Sylfaen" panose="010A0502050306030303" pitchFamily="18" charset="0"/>
                <a:cs typeface="Times New Roman" panose="02020603050405020304" pitchFamily="18" charset="0"/>
              </a:rPr>
              <a:t>Centre for Astrophysics</a:t>
            </a:r>
          </a:p>
        </p:txBody>
      </p:sp>
    </p:spTree>
    <p:extLst>
      <p:ext uri="{BB962C8B-B14F-4D97-AF65-F5344CB8AC3E}">
        <p14:creationId xmlns:p14="http://schemas.microsoft.com/office/powerpoint/2010/main" val="2622239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949F8-9E60-417C-A7C7-CAA1B2B1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906"/>
            <a:ext cx="10515600" cy="1055781"/>
          </a:xfrm>
        </p:spPr>
        <p:txBody>
          <a:bodyPr>
            <a:normAutofit fontScale="90000"/>
          </a:bodyPr>
          <a:lstStyle/>
          <a:p>
            <a:pPr algn="ctr"/>
            <a:r>
              <a:rPr lang="en-ZA" sz="4000" dirty="0">
                <a:latin typeface="Sylfaen" panose="010A0502050306030303" pitchFamily="18" charset="0"/>
              </a:rPr>
              <a:t>DAMPE’s Detection of an Unexplained Excess Flux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D7F172E-2394-48D9-86A7-AA1380B7DB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499" y="1748589"/>
            <a:ext cx="5892084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6F9C9-39EC-48D5-B31B-C8814BFB1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18EF-04C7-43D6-853F-5A8C43993D24}" type="slidenum">
              <a:rPr lang="en-ZA" smtClean="0"/>
              <a:t>10</a:t>
            </a:fld>
            <a:endParaRPr lang="en-ZA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7D7DE3-4303-48F7-9679-C3DDA6AF6015}"/>
              </a:ext>
            </a:extLst>
          </p:cNvPr>
          <p:cNvCxnSpPr/>
          <p:nvPr/>
        </p:nvCxnSpPr>
        <p:spPr>
          <a:xfrm flipV="1">
            <a:off x="1156447" y="1120588"/>
            <a:ext cx="10112188" cy="7171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999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949F8-9E60-417C-A7C7-CAA1B2B1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055781"/>
          </a:xfrm>
        </p:spPr>
        <p:txBody>
          <a:bodyPr>
            <a:normAutofit fontScale="90000"/>
          </a:bodyPr>
          <a:lstStyle/>
          <a:p>
            <a:pPr algn="ctr"/>
            <a:r>
              <a:rPr lang="en-ZA" sz="4000" dirty="0">
                <a:latin typeface="Sylfaen" panose="010A0502050306030303" pitchFamily="18" charset="0"/>
              </a:rPr>
              <a:t>The Wukong WIMPs (</a:t>
            </a:r>
            <a:r>
              <a:rPr lang="en-ZA" sz="4000" i="1" dirty="0">
                <a:latin typeface="Sylfaen" panose="010A0502050306030303" pitchFamily="18" charset="0"/>
              </a:rPr>
              <a:t>Massive Leptophilic Majorana Particles</a:t>
            </a:r>
            <a:r>
              <a:rPr lang="en-ZA" sz="4000" dirty="0">
                <a:latin typeface="Sylfaen" panose="010A0502050306030303" pitchFamily="18" charset="0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6F9C9-39EC-48D5-B31B-C8814BFB1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18EF-04C7-43D6-853F-5A8C43993D24}" type="slidenum">
              <a:rPr lang="en-ZA" smtClean="0"/>
              <a:t>11</a:t>
            </a:fld>
            <a:endParaRPr lang="en-ZA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FF96570-D6C5-4A2F-A389-A75D42580BC8}"/>
              </a:ext>
            </a:extLst>
          </p:cNvPr>
          <p:cNvCxnSpPr/>
          <p:nvPr/>
        </p:nvCxnSpPr>
        <p:spPr>
          <a:xfrm flipV="1">
            <a:off x="1156447" y="1120588"/>
            <a:ext cx="10112188" cy="7171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42E11E9-8FA4-438E-B4B7-F87B3F74C3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2" t="6217" r="1092" b="3743"/>
          <a:stretch/>
        </p:blipFill>
        <p:spPr>
          <a:xfrm>
            <a:off x="1576472" y="4017994"/>
            <a:ext cx="9039051" cy="2235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A38B74-555F-4504-8518-E2E4FFD12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684" y="1234358"/>
            <a:ext cx="4290625" cy="253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49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D6ACC8-9B2B-4423-B1E6-5DE68A49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18EF-04C7-43D6-853F-5A8C43993D24}" type="slidenum">
              <a:rPr lang="en-ZA" smtClean="0"/>
              <a:t>12</a:t>
            </a:fld>
            <a:endParaRPr lang="en-ZA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B34303A-FF85-4C03-A3A4-4A3FF892DB85}"/>
              </a:ext>
            </a:extLst>
          </p:cNvPr>
          <p:cNvSpPr txBox="1">
            <a:spLocks/>
          </p:cNvSpPr>
          <p:nvPr/>
        </p:nvSpPr>
        <p:spPr>
          <a:xfrm>
            <a:off x="838200" y="563245"/>
            <a:ext cx="10515600" cy="10557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4000" dirty="0">
                <a:latin typeface="Sylfaen" panose="010A0502050306030303" pitchFamily="18" charset="0"/>
              </a:rPr>
              <a:t>Theoretical Basis for Research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C8A5DE-48AA-4F5C-9FB5-768FC2473421}"/>
              </a:ext>
            </a:extLst>
          </p:cNvPr>
          <p:cNvCxnSpPr>
            <a:cxnSpLocks/>
          </p:cNvCxnSpPr>
          <p:nvPr/>
        </p:nvCxnSpPr>
        <p:spPr>
          <a:xfrm>
            <a:off x="1334117" y="1192306"/>
            <a:ext cx="10126363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AB317AC-6EB9-4F59-B2EB-AF7693F44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74" y="1861050"/>
            <a:ext cx="5429731" cy="10557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D96551-2A4D-4F90-A484-8443DB3EB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140" y="1820597"/>
            <a:ext cx="3892435" cy="1293792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41205A0-1F25-4718-A139-15FC4F1FFAD7}"/>
              </a:ext>
            </a:extLst>
          </p:cNvPr>
          <p:cNvCxnSpPr>
            <a:cxnSpLocks/>
          </p:cNvCxnSpPr>
          <p:nvPr/>
        </p:nvCxnSpPr>
        <p:spPr>
          <a:xfrm flipV="1">
            <a:off x="5883712" y="2475415"/>
            <a:ext cx="1027172" cy="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01D636D-66C0-4E96-A3F4-8EF00F9393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26" r="7459"/>
          <a:stretch/>
        </p:blipFill>
        <p:spPr>
          <a:xfrm>
            <a:off x="2992055" y="3773220"/>
            <a:ext cx="6207889" cy="155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20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D6ACC8-9B2B-4423-B1E6-5DE68A49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18EF-04C7-43D6-853F-5A8C43993D24}" type="slidenum">
              <a:rPr lang="en-ZA" smtClean="0"/>
              <a:t>13</a:t>
            </a:fld>
            <a:endParaRPr lang="en-ZA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B34303A-FF85-4C03-A3A4-4A3FF892DB85}"/>
              </a:ext>
            </a:extLst>
          </p:cNvPr>
          <p:cNvSpPr txBox="1">
            <a:spLocks/>
          </p:cNvSpPr>
          <p:nvPr/>
        </p:nvSpPr>
        <p:spPr>
          <a:xfrm>
            <a:off x="838200" y="563245"/>
            <a:ext cx="10515600" cy="10557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4000" dirty="0">
                <a:latin typeface="Sylfaen" panose="010A0502050306030303" pitchFamily="18" charset="0"/>
              </a:rPr>
              <a:t>Theoretical Basis for Research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C8A5DE-48AA-4F5C-9FB5-768FC2473421}"/>
              </a:ext>
            </a:extLst>
          </p:cNvPr>
          <p:cNvCxnSpPr>
            <a:cxnSpLocks/>
          </p:cNvCxnSpPr>
          <p:nvPr/>
        </p:nvCxnSpPr>
        <p:spPr>
          <a:xfrm>
            <a:off x="1334117" y="1192306"/>
            <a:ext cx="10126363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DC0DEBE-5DA7-4837-8580-26E4386E7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081" y="1679926"/>
            <a:ext cx="5235195" cy="11363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0244DF-4EA1-41B2-9561-F5BA84506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500" y="2816055"/>
            <a:ext cx="4518193" cy="14090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BD0FAF-3E2D-429E-BE5F-3F6EC0AEBB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22" t="20406" r="12803" b="20061"/>
          <a:stretch/>
        </p:blipFill>
        <p:spPr>
          <a:xfrm>
            <a:off x="3758081" y="4095908"/>
            <a:ext cx="3315959" cy="11570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D8CFF8-2674-4B05-8686-C64999215F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45" t="9076"/>
          <a:stretch/>
        </p:blipFill>
        <p:spPr>
          <a:xfrm>
            <a:off x="3758081" y="5253006"/>
            <a:ext cx="4274355" cy="1230017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6A8556A-B6FA-4F05-9A66-D04FFE383594}"/>
              </a:ext>
            </a:extLst>
          </p:cNvPr>
          <p:cNvCxnSpPr>
            <a:cxnSpLocks/>
          </p:cNvCxnSpPr>
          <p:nvPr/>
        </p:nvCxnSpPr>
        <p:spPr>
          <a:xfrm flipV="1">
            <a:off x="2484726" y="2202667"/>
            <a:ext cx="1027172" cy="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C0610C2-AC07-48C6-981E-ADF6C88BCDA3}"/>
              </a:ext>
            </a:extLst>
          </p:cNvPr>
          <p:cNvCxnSpPr>
            <a:cxnSpLocks/>
          </p:cNvCxnSpPr>
          <p:nvPr/>
        </p:nvCxnSpPr>
        <p:spPr>
          <a:xfrm flipV="1">
            <a:off x="2484726" y="3214001"/>
            <a:ext cx="1027172" cy="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0F9317F-B8D7-4FC3-B8A7-05DE3B5E0211}"/>
              </a:ext>
            </a:extLst>
          </p:cNvPr>
          <p:cNvCxnSpPr>
            <a:cxnSpLocks/>
          </p:cNvCxnSpPr>
          <p:nvPr/>
        </p:nvCxnSpPr>
        <p:spPr>
          <a:xfrm flipV="1">
            <a:off x="2484726" y="4488060"/>
            <a:ext cx="1027172" cy="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EC6225-B0EC-4CED-90AD-4C040DE5108A}"/>
              </a:ext>
            </a:extLst>
          </p:cNvPr>
          <p:cNvCxnSpPr>
            <a:cxnSpLocks/>
          </p:cNvCxnSpPr>
          <p:nvPr/>
        </p:nvCxnSpPr>
        <p:spPr>
          <a:xfrm flipV="1">
            <a:off x="2484726" y="5665694"/>
            <a:ext cx="1027172" cy="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AE6F3BC-36BC-43A8-8928-0D26C50B6656}"/>
              </a:ext>
            </a:extLst>
          </p:cNvPr>
          <p:cNvSpPr txBox="1"/>
          <p:nvPr/>
        </p:nvSpPr>
        <p:spPr>
          <a:xfrm>
            <a:off x="949926" y="1821368"/>
            <a:ext cx="158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dirty="0" err="1">
                <a:latin typeface="Sylfaen" panose="010A0502050306030303" pitchFamily="18" charset="0"/>
              </a:rPr>
              <a:t>Einasto</a:t>
            </a:r>
            <a:r>
              <a:rPr lang="en-ZA" sz="2000" dirty="0">
                <a:latin typeface="Sylfaen" panose="010A0502050306030303" pitchFamily="18" charset="0"/>
              </a:rPr>
              <a:t> profile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886C6C-5CC4-4986-96EA-3D7B1885C0C6}"/>
              </a:ext>
            </a:extLst>
          </p:cNvPr>
          <p:cNvSpPr txBox="1"/>
          <p:nvPr/>
        </p:nvSpPr>
        <p:spPr>
          <a:xfrm>
            <a:off x="949926" y="2860058"/>
            <a:ext cx="158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dirty="0">
                <a:latin typeface="Sylfaen" panose="010A0502050306030303" pitchFamily="18" charset="0"/>
              </a:rPr>
              <a:t>Burkert profile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86AC5E-A425-4EC9-9805-C5CB3A57EC39}"/>
              </a:ext>
            </a:extLst>
          </p:cNvPr>
          <p:cNvSpPr txBox="1"/>
          <p:nvPr/>
        </p:nvSpPr>
        <p:spPr>
          <a:xfrm>
            <a:off x="899326" y="4274347"/>
            <a:ext cx="158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dirty="0">
                <a:latin typeface="Sylfaen" panose="010A0502050306030303" pitchFamily="18" charset="0"/>
              </a:rPr>
              <a:t>NFW profile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81CCF0-F532-487B-BBA9-16922E9AF3ED}"/>
              </a:ext>
            </a:extLst>
          </p:cNvPr>
          <p:cNvSpPr txBox="1"/>
          <p:nvPr/>
        </p:nvSpPr>
        <p:spPr>
          <a:xfrm>
            <a:off x="382392" y="5157862"/>
            <a:ext cx="2150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dirty="0">
                <a:latin typeface="Sylfaen" panose="010A0502050306030303" pitchFamily="18" charset="0"/>
              </a:rPr>
              <a:t>Zhao’s generalised version of the NFW profile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1E84DC3-B5AD-4943-B619-16D217BC367E}"/>
              </a:ext>
            </a:extLst>
          </p:cNvPr>
          <p:cNvGrpSpPr/>
          <p:nvPr/>
        </p:nvGrpSpPr>
        <p:grpSpPr>
          <a:xfrm>
            <a:off x="9098552" y="2039487"/>
            <a:ext cx="2336158" cy="400110"/>
            <a:chOff x="9239459" y="2048031"/>
            <a:chExt cx="2336158" cy="400110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08EF248-ECC8-49BA-AC27-CFD5F9C6E7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39459" y="2248086"/>
              <a:ext cx="1027172" cy="1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6CE6605-4F8A-4BF0-807B-32F2169088E9}"/>
                </a:ext>
              </a:extLst>
            </p:cNvPr>
            <p:cNvSpPr txBox="1"/>
            <p:nvPr/>
          </p:nvSpPr>
          <p:spPr>
            <a:xfrm>
              <a:off x="9990217" y="2048031"/>
              <a:ext cx="158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000" dirty="0">
                  <a:latin typeface="Sylfaen" panose="010A0502050306030303" pitchFamily="18" charset="0"/>
                </a:rPr>
                <a:t>Cored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C743CAE-9EB7-4269-8214-BC3BEA9AD93D}"/>
              </a:ext>
            </a:extLst>
          </p:cNvPr>
          <p:cNvGrpSpPr/>
          <p:nvPr/>
        </p:nvGrpSpPr>
        <p:grpSpPr>
          <a:xfrm>
            <a:off x="8278619" y="3082449"/>
            <a:ext cx="2336158" cy="400110"/>
            <a:chOff x="9239459" y="3387523"/>
            <a:chExt cx="2336158" cy="400110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2BA961E-F01D-4F44-AB66-74D7C3074FD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39459" y="3587578"/>
              <a:ext cx="1027172" cy="1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1031CBA-1EEA-47E9-AE20-7E07D7D26117}"/>
                </a:ext>
              </a:extLst>
            </p:cNvPr>
            <p:cNvSpPr txBox="1"/>
            <p:nvPr/>
          </p:nvSpPr>
          <p:spPr>
            <a:xfrm>
              <a:off x="9990217" y="3387523"/>
              <a:ext cx="158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000" dirty="0">
                  <a:latin typeface="Sylfaen" panose="010A0502050306030303" pitchFamily="18" charset="0"/>
                </a:rPr>
                <a:t>Cored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59ECEDC-583A-46DA-B754-313DC2519F4F}"/>
              </a:ext>
            </a:extLst>
          </p:cNvPr>
          <p:cNvGrpSpPr/>
          <p:nvPr/>
        </p:nvGrpSpPr>
        <p:grpSpPr>
          <a:xfrm>
            <a:off x="7442521" y="4270980"/>
            <a:ext cx="2336158" cy="400110"/>
            <a:chOff x="9239459" y="4357829"/>
            <a:chExt cx="2336158" cy="400110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437B6E5-3C77-4C82-BBAF-41C65D0DB58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39459" y="4557884"/>
              <a:ext cx="1027172" cy="1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3676884-20B5-4056-8F8E-60A220D74FAA}"/>
                </a:ext>
              </a:extLst>
            </p:cNvPr>
            <p:cNvSpPr txBox="1"/>
            <p:nvPr/>
          </p:nvSpPr>
          <p:spPr>
            <a:xfrm>
              <a:off x="9990217" y="4357829"/>
              <a:ext cx="158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000" dirty="0">
                  <a:latin typeface="Sylfaen" panose="010A0502050306030303" pitchFamily="18" charset="0"/>
                </a:rPr>
                <a:t>Cusp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BF226F6-5540-4A04-9232-7092C7277B02}"/>
              </a:ext>
            </a:extLst>
          </p:cNvPr>
          <p:cNvGrpSpPr/>
          <p:nvPr/>
        </p:nvGrpSpPr>
        <p:grpSpPr>
          <a:xfrm>
            <a:off x="8129735" y="5488487"/>
            <a:ext cx="2336158" cy="400110"/>
            <a:chOff x="9239459" y="5509197"/>
            <a:chExt cx="2336158" cy="400110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147068C-6BEA-4A2B-92F6-E59807CFDE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39459" y="5722898"/>
              <a:ext cx="1027172" cy="1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3F3E713-412C-4EBB-A5D8-4DA49410B7AE}"/>
                </a:ext>
              </a:extLst>
            </p:cNvPr>
            <p:cNvSpPr txBox="1"/>
            <p:nvPr/>
          </p:nvSpPr>
          <p:spPr>
            <a:xfrm>
              <a:off x="9990217" y="5509197"/>
              <a:ext cx="158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000" dirty="0">
                  <a:latin typeface="Sylfaen" panose="010A0502050306030303" pitchFamily="18" charset="0"/>
                </a:rPr>
                <a:t>Cusp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982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D6ACC8-9B2B-4423-B1E6-5DE68A49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18EF-04C7-43D6-853F-5A8C43993D24}" type="slidenum">
              <a:rPr lang="en-ZA" smtClean="0"/>
              <a:t>14</a:t>
            </a:fld>
            <a:endParaRPr lang="en-ZA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B34303A-FF85-4C03-A3A4-4A3FF892DB85}"/>
              </a:ext>
            </a:extLst>
          </p:cNvPr>
          <p:cNvSpPr txBox="1">
            <a:spLocks/>
          </p:cNvSpPr>
          <p:nvPr/>
        </p:nvSpPr>
        <p:spPr>
          <a:xfrm>
            <a:off x="838200" y="563245"/>
            <a:ext cx="10515600" cy="10557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4000" dirty="0">
                <a:latin typeface="Sylfaen" panose="010A0502050306030303" pitchFamily="18" charset="0"/>
              </a:rPr>
              <a:t>Theoretical Basis for Research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C8A5DE-48AA-4F5C-9FB5-768FC2473421}"/>
              </a:ext>
            </a:extLst>
          </p:cNvPr>
          <p:cNvCxnSpPr>
            <a:cxnSpLocks/>
          </p:cNvCxnSpPr>
          <p:nvPr/>
        </p:nvCxnSpPr>
        <p:spPr>
          <a:xfrm>
            <a:off x="1334117" y="1192306"/>
            <a:ext cx="10126363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0D72AC3-2503-4795-AD90-56D26FE88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426" y="1619026"/>
            <a:ext cx="6325148" cy="16232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BE7401-77F1-4C81-B31E-9DE07B049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404" y="4098071"/>
            <a:ext cx="6492803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53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D6ACC8-9B2B-4423-B1E6-5DE68A49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18EF-04C7-43D6-853F-5A8C43993D24}" type="slidenum">
              <a:rPr lang="en-ZA" smtClean="0"/>
              <a:t>15</a:t>
            </a:fld>
            <a:endParaRPr lang="en-ZA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B34303A-FF85-4C03-A3A4-4A3FF892DB85}"/>
              </a:ext>
            </a:extLst>
          </p:cNvPr>
          <p:cNvSpPr txBox="1">
            <a:spLocks/>
          </p:cNvSpPr>
          <p:nvPr/>
        </p:nvSpPr>
        <p:spPr>
          <a:xfrm>
            <a:off x="838200" y="563245"/>
            <a:ext cx="10515600" cy="10557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4000" dirty="0">
                <a:latin typeface="Sylfaen" panose="010A0502050306030303" pitchFamily="18" charset="0"/>
              </a:rPr>
              <a:t>Theoretical Basis for Research: Radio domain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C8A5DE-48AA-4F5C-9FB5-768FC2473421}"/>
              </a:ext>
            </a:extLst>
          </p:cNvPr>
          <p:cNvCxnSpPr>
            <a:cxnSpLocks/>
          </p:cNvCxnSpPr>
          <p:nvPr/>
        </p:nvCxnSpPr>
        <p:spPr>
          <a:xfrm>
            <a:off x="1334117" y="1192306"/>
            <a:ext cx="10126363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C1935B2-F372-490F-8C74-A101E28BF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373" y="1576834"/>
            <a:ext cx="8039850" cy="1256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455452-E37C-499F-87D4-977C47354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390" y="3792472"/>
            <a:ext cx="7138407" cy="92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D6ACC8-9B2B-4423-B1E6-5DE68A49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18EF-04C7-43D6-853F-5A8C43993D24}" type="slidenum">
              <a:rPr lang="en-ZA" smtClean="0"/>
              <a:t>16</a:t>
            </a:fld>
            <a:endParaRPr lang="en-ZA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B34303A-FF85-4C03-A3A4-4A3FF892DB85}"/>
              </a:ext>
            </a:extLst>
          </p:cNvPr>
          <p:cNvSpPr txBox="1">
            <a:spLocks/>
          </p:cNvSpPr>
          <p:nvPr/>
        </p:nvSpPr>
        <p:spPr>
          <a:xfrm>
            <a:off x="838200" y="563245"/>
            <a:ext cx="10515600" cy="10557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4000" dirty="0">
                <a:latin typeface="Sylfaen" panose="010A0502050306030303" pitchFamily="18" charset="0"/>
              </a:rPr>
              <a:t>Theoretical Basis for Research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C8A5DE-48AA-4F5C-9FB5-768FC2473421}"/>
              </a:ext>
            </a:extLst>
          </p:cNvPr>
          <p:cNvCxnSpPr>
            <a:cxnSpLocks/>
          </p:cNvCxnSpPr>
          <p:nvPr/>
        </p:nvCxnSpPr>
        <p:spPr>
          <a:xfrm>
            <a:off x="1334117" y="1192306"/>
            <a:ext cx="10126363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233DEF0-D66A-4B61-88D8-7B7FC2217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100" y="1549388"/>
            <a:ext cx="7774395" cy="9215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128D96-5D2B-4C2C-8FAD-190C0B062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316" y="4026971"/>
            <a:ext cx="8527498" cy="10123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0441FC-FEFE-4FB8-B565-9BBCE21C3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551" y="2892004"/>
            <a:ext cx="4256274" cy="9215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9FC6FF-5ED4-45EA-8896-5121E293DF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7114" y="2936007"/>
            <a:ext cx="5276686" cy="8630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A3DFBB-3BB4-4AD8-946D-DFBE5F3F6C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9142" y="5225051"/>
            <a:ext cx="6093715" cy="127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9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D6ACC8-9B2B-4423-B1E6-5DE68A49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18EF-04C7-43D6-853F-5A8C43993D24}" type="slidenum">
              <a:rPr lang="en-ZA" smtClean="0"/>
              <a:t>17</a:t>
            </a:fld>
            <a:endParaRPr lang="en-Z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6B34303A-FF85-4C03-A3A4-4A3FF892DB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92697"/>
                <a:ext cx="10515600" cy="1055781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ZA" sz="4000" dirty="0">
                    <a:latin typeface="Sylfaen" panose="010A0502050306030303" pitchFamily="18" charset="0"/>
                  </a:rPr>
                  <a:t>CTA Results: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ZA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sz="4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ZA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ZA" sz="40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ZA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sz="4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ZA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ZA" sz="4000" dirty="0">
                    <a:latin typeface="Sylfaen" panose="010A0502050306030303" pitchFamily="18" charset="0"/>
                  </a:rPr>
                  <a:t> Channel</a:t>
                </a:r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6B34303A-FF85-4C03-A3A4-4A3FF892D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92697"/>
                <a:ext cx="10515600" cy="1055781"/>
              </a:xfrm>
              <a:prstGeom prst="rect">
                <a:avLst/>
              </a:prstGeom>
              <a:blipFill>
                <a:blip r:embed="rId2"/>
                <a:stretch>
                  <a:fillRect t="-15029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C8A5DE-48AA-4F5C-9FB5-768FC2473421}"/>
              </a:ext>
            </a:extLst>
          </p:cNvPr>
          <p:cNvCxnSpPr/>
          <p:nvPr/>
        </p:nvCxnSpPr>
        <p:spPr>
          <a:xfrm flipV="1">
            <a:off x="1156447" y="1120588"/>
            <a:ext cx="10112188" cy="7171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115796B-4CAC-4620-9257-6F83885764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6" t="6891" r="2379" b="3641"/>
          <a:stretch/>
        </p:blipFill>
        <p:spPr>
          <a:xfrm>
            <a:off x="7802571" y="1648478"/>
            <a:ext cx="3396058" cy="138667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F5A00E1-4D0B-49D6-99CD-67F763781A4B}"/>
              </a:ext>
            </a:extLst>
          </p:cNvPr>
          <p:cNvGrpSpPr/>
          <p:nvPr/>
        </p:nvGrpSpPr>
        <p:grpSpPr>
          <a:xfrm>
            <a:off x="888441" y="1430538"/>
            <a:ext cx="6863889" cy="4834765"/>
            <a:chOff x="4154547" y="1430538"/>
            <a:chExt cx="6863889" cy="483476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0576B1A-BE4C-4F93-964E-E5CA916D87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373" t="4487"/>
            <a:stretch/>
          </p:blipFill>
          <p:spPr>
            <a:xfrm>
              <a:off x="7555969" y="1430539"/>
              <a:ext cx="3389597" cy="2340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78A2D15-1D70-48D8-85E4-C1148E5AF9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30" t="4960" r="1955"/>
            <a:stretch/>
          </p:blipFill>
          <p:spPr>
            <a:xfrm>
              <a:off x="4154547" y="1430538"/>
              <a:ext cx="3381326" cy="24094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1C53514-9AA6-4B72-83A7-B456A01298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524" r="1506"/>
            <a:stretch/>
          </p:blipFill>
          <p:spPr>
            <a:xfrm>
              <a:off x="4174643" y="3925303"/>
              <a:ext cx="3396058" cy="2340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A810B81-CDD2-4A7B-BB26-2AFE18AFCE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4580"/>
            <a:stretch/>
          </p:blipFill>
          <p:spPr>
            <a:xfrm>
              <a:off x="7570701" y="3925303"/>
              <a:ext cx="3447735" cy="23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5535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D6ACC8-9B2B-4423-B1E6-5DE68A49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18EF-04C7-43D6-853F-5A8C43993D24}" type="slidenum">
              <a:rPr lang="en-ZA" smtClean="0"/>
              <a:t>18</a:t>
            </a:fld>
            <a:endParaRPr lang="en-ZA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B34303A-FF85-4C03-A3A4-4A3FF892DB85}"/>
              </a:ext>
            </a:extLst>
          </p:cNvPr>
          <p:cNvSpPr txBox="1">
            <a:spLocks/>
          </p:cNvSpPr>
          <p:nvPr/>
        </p:nvSpPr>
        <p:spPr>
          <a:xfrm>
            <a:off x="838200" y="592697"/>
            <a:ext cx="10515600" cy="10557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4000" dirty="0">
                <a:latin typeface="Sylfaen" panose="010A0502050306030303" pitchFamily="18" charset="0"/>
              </a:rPr>
              <a:t>CTA Results: All Leptonic channels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C8A5DE-48AA-4F5C-9FB5-768FC2473421}"/>
              </a:ext>
            </a:extLst>
          </p:cNvPr>
          <p:cNvCxnSpPr/>
          <p:nvPr/>
        </p:nvCxnSpPr>
        <p:spPr>
          <a:xfrm flipV="1">
            <a:off x="1156447" y="1120588"/>
            <a:ext cx="10112188" cy="7171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BB9CE98-7683-4ECA-BF24-319B4ED62700}"/>
              </a:ext>
            </a:extLst>
          </p:cNvPr>
          <p:cNvGrpSpPr/>
          <p:nvPr/>
        </p:nvGrpSpPr>
        <p:grpSpPr>
          <a:xfrm>
            <a:off x="1253752" y="1436092"/>
            <a:ext cx="6702432" cy="4668425"/>
            <a:chOff x="1624938" y="1457869"/>
            <a:chExt cx="6255045" cy="427954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577C845-EDED-4D36-B065-A3A7A012DA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191" r="3594"/>
            <a:stretch/>
          </p:blipFill>
          <p:spPr>
            <a:xfrm>
              <a:off x="4779775" y="1457869"/>
              <a:ext cx="3100207" cy="215702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C31E18D-3ACB-4886-ABA9-D06D4882BC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995"/>
            <a:stretch/>
          </p:blipFill>
          <p:spPr>
            <a:xfrm>
              <a:off x="1778778" y="1457870"/>
              <a:ext cx="3000996" cy="2088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CB804E7-A3EF-4E9B-91B7-1D24FEC798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52" t="4593" r="1237" b="5771"/>
            <a:stretch/>
          </p:blipFill>
          <p:spPr>
            <a:xfrm>
              <a:off x="1624938" y="3649412"/>
              <a:ext cx="3154839" cy="2088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2F4ED88-AA04-47AE-9D5F-7F0D1114A3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4995" b="2847"/>
            <a:stretch/>
          </p:blipFill>
          <p:spPr>
            <a:xfrm>
              <a:off x="4779776" y="3580384"/>
              <a:ext cx="3100207" cy="2157028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3E86E3C-86F4-4141-9569-5F65B41B77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1949" y="1666863"/>
            <a:ext cx="2766300" cy="14707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878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D6ACC8-9B2B-4423-B1E6-5DE68A49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18EF-04C7-43D6-853F-5A8C43993D24}" type="slidenum">
              <a:rPr lang="en-ZA" smtClean="0"/>
              <a:t>19</a:t>
            </a:fld>
            <a:endParaRPr lang="en-ZA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B34303A-FF85-4C03-A3A4-4A3FF892DB85}"/>
              </a:ext>
            </a:extLst>
          </p:cNvPr>
          <p:cNvSpPr txBox="1">
            <a:spLocks/>
          </p:cNvSpPr>
          <p:nvPr/>
        </p:nvSpPr>
        <p:spPr>
          <a:xfrm>
            <a:off x="838200" y="592697"/>
            <a:ext cx="10515600" cy="10557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4000" dirty="0">
                <a:latin typeface="Sylfaen" panose="010A0502050306030303" pitchFamily="18" charset="0"/>
              </a:rPr>
              <a:t>LHAASO Results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C8A5DE-48AA-4F5C-9FB5-768FC2473421}"/>
              </a:ext>
            </a:extLst>
          </p:cNvPr>
          <p:cNvCxnSpPr/>
          <p:nvPr/>
        </p:nvCxnSpPr>
        <p:spPr>
          <a:xfrm flipV="1">
            <a:off x="1156447" y="1120588"/>
            <a:ext cx="10112188" cy="7171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1F34C99-192F-4939-8143-B92206BD45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5" t="2782" r="1824" b="2334"/>
          <a:stretch/>
        </p:blipFill>
        <p:spPr>
          <a:xfrm>
            <a:off x="2259786" y="1318138"/>
            <a:ext cx="7440385" cy="535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93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949F8-9E60-417C-A7C7-CAA1B2B1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845"/>
            <a:ext cx="10515600" cy="1055781"/>
          </a:xfrm>
        </p:spPr>
        <p:txBody>
          <a:bodyPr>
            <a:normAutofit/>
          </a:bodyPr>
          <a:lstStyle/>
          <a:p>
            <a:pPr algn="ctr"/>
            <a:r>
              <a:rPr lang="en-ZA" sz="4000" dirty="0">
                <a:latin typeface="Sylfaen" panose="010A0502050306030303" pitchFamily="18" charset="0"/>
              </a:rPr>
              <a:t>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6F9C9-39EC-48D5-B31B-C8814BFB1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18EF-04C7-43D6-853F-5A8C43993D24}" type="slidenum">
              <a:rPr lang="en-ZA" smtClean="0"/>
              <a:t>2</a:t>
            </a:fld>
            <a:endParaRPr lang="en-ZA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7D7DE3-4303-48F7-9679-C3DDA6AF6015}"/>
              </a:ext>
            </a:extLst>
          </p:cNvPr>
          <p:cNvCxnSpPr/>
          <p:nvPr/>
        </p:nvCxnSpPr>
        <p:spPr>
          <a:xfrm flipV="1">
            <a:off x="1156447" y="1120588"/>
            <a:ext cx="10112188" cy="7171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12F5D399-EDD7-4A48-A909-4544ED34951C}"/>
              </a:ext>
            </a:extLst>
          </p:cNvPr>
          <p:cNvSpPr txBox="1">
            <a:spLocks/>
          </p:cNvSpPr>
          <p:nvPr/>
        </p:nvSpPr>
        <p:spPr>
          <a:xfrm>
            <a:off x="753035" y="1436406"/>
            <a:ext cx="10515600" cy="485681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sz="2800" dirty="0">
                <a:latin typeface="Sylfaen" panose="010A0502050306030303" pitchFamily="18" charset="0"/>
              </a:rPr>
              <a:t>Dark Matter dominates the matter content of the Cosmos, from the galactic scale to the particle horizon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sz="2800" dirty="0">
                <a:latin typeface="Sylfaen" panose="010A0502050306030303" pitchFamily="18" charset="0"/>
              </a:rPr>
              <a:t>Approximately 85% of the universe’s mass content and approximately 27% of the total mass-energy content of the Cosmos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sz="2800" dirty="0">
                <a:latin typeface="Sylfaen" panose="010A0502050306030303" pitchFamily="18" charset="0"/>
              </a:rPr>
              <a:t>Beyond its gravitational properties, little is understood about this mysterious substance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sz="2800" dirty="0">
                <a:latin typeface="Sylfaen" panose="010A0502050306030303" pitchFamily="18" charset="0"/>
              </a:rPr>
              <a:t>A number of hypotheses put forward to explain Dark Matter, but none have received experimental verification </a:t>
            </a:r>
            <a:r>
              <a:rPr lang="en-ZA" sz="2800" dirty="0">
                <a:latin typeface="Sylfaen" panose="010A0502050306030303" pitchFamily="18" charset="0"/>
                <a:sym typeface="Wingdings" panose="05000000000000000000" pitchFamily="2" charset="2"/>
              </a:rPr>
              <a:t> WIMP hypothesis</a:t>
            </a:r>
            <a:endParaRPr lang="en-ZA" sz="2800" dirty="0">
              <a:latin typeface="Sylfaen" panose="010A0502050306030303" pitchFamily="18" charset="0"/>
            </a:endParaRP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sz="200" dirty="0">
                <a:latin typeface="Sylfaen" panose="010A0502050306030303" pitchFamily="18" charset="0"/>
              </a:rPr>
              <a:t>=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ZA" sz="2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284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D6ACC8-9B2B-4423-B1E6-5DE68A49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18EF-04C7-43D6-853F-5A8C43993D24}" type="slidenum">
              <a:rPr lang="en-ZA" smtClean="0"/>
              <a:t>20</a:t>
            </a:fld>
            <a:endParaRPr lang="en-Z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6B34303A-FF85-4C03-A3A4-4A3FF892DB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92697"/>
                <a:ext cx="10515600" cy="1055781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ZA" sz="4000" dirty="0">
                    <a:latin typeface="Sylfaen" panose="010A0502050306030303" pitchFamily="18" charset="0"/>
                  </a:rPr>
                  <a:t>KM3NeT Results: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ZA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sz="4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ZA" sz="4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ZA" sz="4000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ZA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sz="4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ZA" sz="4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ZA" sz="4000" dirty="0">
                    <a:latin typeface="Sylfaen" panose="010A0502050306030303" pitchFamily="18" charset="0"/>
                  </a:rPr>
                  <a:t> Channel</a:t>
                </a:r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6B34303A-FF85-4C03-A3A4-4A3FF892D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92697"/>
                <a:ext cx="10515600" cy="1055781"/>
              </a:xfrm>
              <a:prstGeom prst="rect">
                <a:avLst/>
              </a:prstGeom>
              <a:blipFill>
                <a:blip r:embed="rId2"/>
                <a:stretch>
                  <a:fillRect t="-15029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C8A5DE-48AA-4F5C-9FB5-768FC2473421}"/>
              </a:ext>
            </a:extLst>
          </p:cNvPr>
          <p:cNvCxnSpPr/>
          <p:nvPr/>
        </p:nvCxnSpPr>
        <p:spPr>
          <a:xfrm flipV="1">
            <a:off x="1156447" y="1120588"/>
            <a:ext cx="10112188" cy="7171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57BD7488-3C25-4A52-AD59-A05DFAB9DE88}"/>
              </a:ext>
            </a:extLst>
          </p:cNvPr>
          <p:cNvGrpSpPr/>
          <p:nvPr/>
        </p:nvGrpSpPr>
        <p:grpSpPr>
          <a:xfrm>
            <a:off x="557892" y="1399008"/>
            <a:ext cx="6629022" cy="4614266"/>
            <a:chOff x="1981578" y="1882296"/>
            <a:chExt cx="6629022" cy="461426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04D3393-7521-46C3-96C5-FAD8E250E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3505" y="1882296"/>
              <a:ext cx="3130788" cy="2160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EB51982-5262-4C34-A4C6-016A39860D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938" r="2248"/>
            <a:stretch/>
          </p:blipFill>
          <p:spPr>
            <a:xfrm>
              <a:off x="5214293" y="1882296"/>
              <a:ext cx="3396307" cy="230173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7A6A82F-7012-4E24-8BAA-B5C3210E9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81578" y="4162313"/>
              <a:ext cx="3334641" cy="233424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B803AE9-57A7-482E-A1ED-B23A49ED86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0607" y="3679025"/>
            <a:ext cx="3581533" cy="24972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BB0EB4-C301-437C-9E67-D7739EDF9FF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077" t="8791" r="1824" b="52504"/>
          <a:stretch/>
        </p:blipFill>
        <p:spPr>
          <a:xfrm>
            <a:off x="7664464" y="1457339"/>
            <a:ext cx="4119173" cy="249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22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D6ACC8-9B2B-4423-B1E6-5DE68A49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18EF-04C7-43D6-853F-5A8C43993D24}" type="slidenum">
              <a:rPr lang="en-ZA" smtClean="0"/>
              <a:t>21</a:t>
            </a:fld>
            <a:endParaRPr lang="en-Z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6B34303A-FF85-4C03-A3A4-4A3FF892DB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3035" y="136525"/>
                <a:ext cx="10515600" cy="1055781"/>
              </a:xfrm>
              <a:prstGeom prst="rect">
                <a:avLst/>
              </a:prstGeom>
            </p:spPr>
            <p:txBody>
              <a:bodyPr>
                <a:normAutofit fontScale="925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ZA" sz="4000" dirty="0">
                    <a:latin typeface="Sylfaen" panose="010A0502050306030303" pitchFamily="18" charset="0"/>
                  </a:rPr>
                  <a:t>KM3NeT Results:</a:t>
                </a:r>
              </a:p>
              <a:p>
                <a:pPr algn="ctr"/>
                <a:r>
                  <a:rPr lang="en-ZA" sz="4000" dirty="0">
                    <a:latin typeface="Sylfaen" panose="010A0502050306030303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ZA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sz="4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ZA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ZA" sz="40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ZA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sz="4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ZA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ZA" sz="4000" dirty="0">
                    <a:latin typeface="Sylfaen" panose="010A0502050306030303" pitchFamily="18" charset="0"/>
                  </a:rPr>
                  <a:t> vs.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ZA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sz="4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ZA" sz="4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ZA" sz="4000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ZA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sz="4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ZA" sz="4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ZA" sz="4000" dirty="0"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6B34303A-FF85-4C03-A3A4-4A3FF892D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35" y="136525"/>
                <a:ext cx="10515600" cy="1055781"/>
              </a:xfrm>
              <a:prstGeom prst="rect">
                <a:avLst/>
              </a:prstGeom>
              <a:blipFill>
                <a:blip r:embed="rId2"/>
                <a:stretch>
                  <a:fillRect t="-17241" b="-18391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C8A5DE-48AA-4F5C-9FB5-768FC2473421}"/>
              </a:ext>
            </a:extLst>
          </p:cNvPr>
          <p:cNvCxnSpPr/>
          <p:nvPr/>
        </p:nvCxnSpPr>
        <p:spPr>
          <a:xfrm flipV="1">
            <a:off x="1156447" y="1120588"/>
            <a:ext cx="10112188" cy="7171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830EC398-6F2B-4061-80EE-9D1C28C825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8" t="3082"/>
          <a:stretch/>
        </p:blipFill>
        <p:spPr>
          <a:xfrm>
            <a:off x="8115229" y="1688123"/>
            <a:ext cx="3153406" cy="14617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953AAC4-624F-4C6C-B80E-0E410254C3B4}"/>
              </a:ext>
            </a:extLst>
          </p:cNvPr>
          <p:cNvGrpSpPr/>
          <p:nvPr/>
        </p:nvGrpSpPr>
        <p:grpSpPr>
          <a:xfrm>
            <a:off x="791028" y="1460913"/>
            <a:ext cx="7267125" cy="5114100"/>
            <a:chOff x="720692" y="1460913"/>
            <a:chExt cx="7267125" cy="51141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E7E329A-DDF4-4B13-AED5-F17BA943FD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870" t="3384" r="175" b="-1"/>
            <a:stretch/>
          </p:blipFill>
          <p:spPr>
            <a:xfrm>
              <a:off x="720692" y="1460913"/>
              <a:ext cx="3572537" cy="2520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DF0632D-F1BF-4557-A232-0FCCC9E730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44" t="2820" r="1168" b="1608"/>
            <a:stretch/>
          </p:blipFill>
          <p:spPr>
            <a:xfrm>
              <a:off x="4407008" y="1460913"/>
              <a:ext cx="3524106" cy="2520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F75F772-161E-4A5F-B00E-16FE80D665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543" r="-466"/>
            <a:stretch/>
          </p:blipFill>
          <p:spPr>
            <a:xfrm>
              <a:off x="753105" y="3980913"/>
              <a:ext cx="3597014" cy="258405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570F6A6-1195-4E89-9AC8-BE480C7CF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294" r="3313"/>
            <a:stretch/>
          </p:blipFill>
          <p:spPr>
            <a:xfrm>
              <a:off x="4390802" y="4055013"/>
              <a:ext cx="3597015" cy="25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0934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D6ACC8-9B2B-4423-B1E6-5DE68A49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18EF-04C7-43D6-853F-5A8C43993D24}" type="slidenum">
              <a:rPr lang="en-ZA" smtClean="0"/>
              <a:t>22</a:t>
            </a:fld>
            <a:endParaRPr lang="en-ZA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B34303A-FF85-4C03-A3A4-4A3FF892DB85}"/>
              </a:ext>
            </a:extLst>
          </p:cNvPr>
          <p:cNvSpPr txBox="1">
            <a:spLocks/>
          </p:cNvSpPr>
          <p:nvPr/>
        </p:nvSpPr>
        <p:spPr>
          <a:xfrm>
            <a:off x="838200" y="100666"/>
            <a:ext cx="10515600" cy="10557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4000" dirty="0">
                <a:latin typeface="Sylfaen" panose="010A0502050306030303" pitchFamily="18" charset="0"/>
              </a:rPr>
              <a:t>Results: MeerKAT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C8A5DE-48AA-4F5C-9FB5-768FC2473421}"/>
              </a:ext>
            </a:extLst>
          </p:cNvPr>
          <p:cNvCxnSpPr/>
          <p:nvPr/>
        </p:nvCxnSpPr>
        <p:spPr>
          <a:xfrm flipV="1">
            <a:off x="1039906" y="730987"/>
            <a:ext cx="10112188" cy="7171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B26EFEF-6844-4F5F-BD22-12609B68B1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6" r="8806" b="32764"/>
          <a:stretch/>
        </p:blipFill>
        <p:spPr>
          <a:xfrm>
            <a:off x="233487" y="880840"/>
            <a:ext cx="7386991" cy="49667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85758E-56E2-4671-8837-925CC06635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62"/>
          <a:stretch/>
        </p:blipFill>
        <p:spPr>
          <a:xfrm>
            <a:off x="7620478" y="1010380"/>
            <a:ext cx="3857272" cy="21466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879AAF-04DA-43AF-9DC3-162EF4E2B1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081"/>
          <a:stretch/>
        </p:blipFill>
        <p:spPr>
          <a:xfrm>
            <a:off x="7744428" y="3317931"/>
            <a:ext cx="3609372" cy="188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15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D6ACC8-9B2B-4423-B1E6-5DE68A49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18EF-04C7-43D6-853F-5A8C43993D24}" type="slidenum">
              <a:rPr lang="en-ZA" smtClean="0"/>
              <a:t>23</a:t>
            </a:fld>
            <a:endParaRPr lang="en-ZA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B34303A-FF85-4C03-A3A4-4A3FF892DB85}"/>
              </a:ext>
            </a:extLst>
          </p:cNvPr>
          <p:cNvSpPr txBox="1">
            <a:spLocks/>
          </p:cNvSpPr>
          <p:nvPr/>
        </p:nvSpPr>
        <p:spPr>
          <a:xfrm>
            <a:off x="838200" y="592697"/>
            <a:ext cx="10515600" cy="10557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4000" dirty="0">
                <a:latin typeface="Sylfaen" panose="010A0502050306030303" pitchFamily="18" charset="0"/>
              </a:rPr>
              <a:t>Results: MeerKAT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C8A5DE-48AA-4F5C-9FB5-768FC2473421}"/>
              </a:ext>
            </a:extLst>
          </p:cNvPr>
          <p:cNvCxnSpPr/>
          <p:nvPr/>
        </p:nvCxnSpPr>
        <p:spPr>
          <a:xfrm flipV="1">
            <a:off x="1156447" y="1120588"/>
            <a:ext cx="10112188" cy="7171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C85758E-56E2-4671-8837-925CC0663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42" y="4648794"/>
            <a:ext cx="6968512" cy="18901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A1545C-37F7-4FB6-9233-FD0A0C9382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58" t="66343" r="8863"/>
          <a:stretch/>
        </p:blipFill>
        <p:spPr>
          <a:xfrm>
            <a:off x="1311236" y="1534761"/>
            <a:ext cx="8916925" cy="300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95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D6ACC8-9B2B-4423-B1E6-5DE68A49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18EF-04C7-43D6-853F-5A8C43993D24}" type="slidenum">
              <a:rPr lang="en-ZA" smtClean="0"/>
              <a:t>24</a:t>
            </a:fld>
            <a:endParaRPr lang="en-ZA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B34303A-FF85-4C03-A3A4-4A3FF892DB85}"/>
              </a:ext>
            </a:extLst>
          </p:cNvPr>
          <p:cNvSpPr txBox="1">
            <a:spLocks/>
          </p:cNvSpPr>
          <p:nvPr/>
        </p:nvSpPr>
        <p:spPr>
          <a:xfrm>
            <a:off x="838200" y="592697"/>
            <a:ext cx="10515600" cy="10557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4000" dirty="0">
                <a:latin typeface="Sylfaen" panose="010A0502050306030303" pitchFamily="18" charset="0"/>
              </a:rPr>
              <a:t>Multi-messenger Analysis: Segue 1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C8A5DE-48AA-4F5C-9FB5-768FC2473421}"/>
              </a:ext>
            </a:extLst>
          </p:cNvPr>
          <p:cNvCxnSpPr/>
          <p:nvPr/>
        </p:nvCxnSpPr>
        <p:spPr>
          <a:xfrm flipV="1">
            <a:off x="1156447" y="1120588"/>
            <a:ext cx="10112188" cy="7171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2232400-BF75-4344-B1A0-0E91D4F322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797"/>
          <a:stretch/>
        </p:blipFill>
        <p:spPr>
          <a:xfrm>
            <a:off x="138896" y="1648478"/>
            <a:ext cx="6246180" cy="41588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EC8F1D-B51E-43B7-A5E6-9B7EB934C2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4" t="65517"/>
          <a:stretch/>
        </p:blipFill>
        <p:spPr>
          <a:xfrm>
            <a:off x="5945819" y="2612342"/>
            <a:ext cx="6246181" cy="230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48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D6ACC8-9B2B-4423-B1E6-5DE68A49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18EF-04C7-43D6-853F-5A8C43993D24}" type="slidenum">
              <a:rPr lang="en-ZA" smtClean="0"/>
              <a:t>25</a:t>
            </a:fld>
            <a:endParaRPr lang="en-ZA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B34303A-FF85-4C03-A3A4-4A3FF892DB85}"/>
              </a:ext>
            </a:extLst>
          </p:cNvPr>
          <p:cNvSpPr txBox="1">
            <a:spLocks/>
          </p:cNvSpPr>
          <p:nvPr/>
        </p:nvSpPr>
        <p:spPr>
          <a:xfrm>
            <a:off x="764654" y="136525"/>
            <a:ext cx="10844753" cy="105578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4000" dirty="0">
                <a:latin typeface="Sylfaen" panose="010A0502050306030303" pitchFamily="18" charset="0"/>
              </a:rPr>
              <a:t>Multi-messenger Analysis: Sculptor and Reticulum II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C8A5DE-48AA-4F5C-9FB5-768FC2473421}"/>
              </a:ext>
            </a:extLst>
          </p:cNvPr>
          <p:cNvCxnSpPr/>
          <p:nvPr/>
        </p:nvCxnSpPr>
        <p:spPr>
          <a:xfrm flipV="1">
            <a:off x="1168067" y="762887"/>
            <a:ext cx="10112188" cy="7171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FBCA1E7-3335-4706-A7C9-41B8AFD6AB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014"/>
          <a:stretch/>
        </p:blipFill>
        <p:spPr>
          <a:xfrm>
            <a:off x="967501" y="1287875"/>
            <a:ext cx="9816643" cy="461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05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D6ACC8-9B2B-4423-B1E6-5DE68A49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18EF-04C7-43D6-853F-5A8C43993D24}" type="slidenum">
              <a:rPr lang="en-ZA" smtClean="0"/>
              <a:t>26</a:t>
            </a:fld>
            <a:endParaRPr lang="en-ZA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B34303A-FF85-4C03-A3A4-4A3FF892DB85}"/>
              </a:ext>
            </a:extLst>
          </p:cNvPr>
          <p:cNvSpPr txBox="1">
            <a:spLocks/>
          </p:cNvSpPr>
          <p:nvPr/>
        </p:nvSpPr>
        <p:spPr>
          <a:xfrm>
            <a:off x="764654" y="136525"/>
            <a:ext cx="10844753" cy="105578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4000" dirty="0">
                <a:latin typeface="Sylfaen" panose="010A0502050306030303" pitchFamily="18" charset="0"/>
              </a:rPr>
              <a:t>Multi-messenger Analysis: Sculptor and Reticulum II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C8A5DE-48AA-4F5C-9FB5-768FC2473421}"/>
              </a:ext>
            </a:extLst>
          </p:cNvPr>
          <p:cNvCxnSpPr/>
          <p:nvPr/>
        </p:nvCxnSpPr>
        <p:spPr>
          <a:xfrm flipV="1">
            <a:off x="1168067" y="762887"/>
            <a:ext cx="10112188" cy="7171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5EB57E1-0C78-4264-9595-2FF51BB6BB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941" b="2926"/>
          <a:stretch/>
        </p:blipFill>
        <p:spPr>
          <a:xfrm>
            <a:off x="0" y="2123434"/>
            <a:ext cx="11882835" cy="276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55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D6ACC8-9B2B-4423-B1E6-5DE68A49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18EF-04C7-43D6-853F-5A8C43993D24}" type="slidenum">
              <a:rPr lang="en-ZA" smtClean="0"/>
              <a:t>27</a:t>
            </a:fld>
            <a:endParaRPr lang="en-ZA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B34303A-FF85-4C03-A3A4-4A3FF892DB85}"/>
              </a:ext>
            </a:extLst>
          </p:cNvPr>
          <p:cNvSpPr txBox="1">
            <a:spLocks/>
          </p:cNvSpPr>
          <p:nvPr/>
        </p:nvSpPr>
        <p:spPr>
          <a:xfrm>
            <a:off x="838200" y="136525"/>
            <a:ext cx="10515600" cy="10557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4000" dirty="0">
                <a:latin typeface="Sylfaen" panose="010A0502050306030303" pitchFamily="18" charset="0"/>
              </a:rPr>
              <a:t>Summary and Conclusions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C8A5DE-48AA-4F5C-9FB5-768FC2473421}"/>
              </a:ext>
            </a:extLst>
          </p:cNvPr>
          <p:cNvCxnSpPr/>
          <p:nvPr/>
        </p:nvCxnSpPr>
        <p:spPr>
          <a:xfrm flipV="1">
            <a:off x="1156447" y="1120588"/>
            <a:ext cx="10112188" cy="7171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741BFDE4-0A23-4C1A-B451-EA216CC3EE0F}"/>
              </a:ext>
            </a:extLst>
          </p:cNvPr>
          <p:cNvSpPr txBox="1">
            <a:spLocks/>
          </p:cNvSpPr>
          <p:nvPr/>
        </p:nvSpPr>
        <p:spPr>
          <a:xfrm>
            <a:off x="753035" y="1427441"/>
            <a:ext cx="10515600" cy="485681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>
                <a:latin typeface="Sylfaen" panose="010A0502050306030303" pitchFamily="18" charset="0"/>
              </a:rPr>
              <a:t>Tracing the historical trajectory of the Dark Matter mystery and the evolution of the Dark Matter paradigm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>
                <a:latin typeface="Sylfaen" panose="010A0502050306030303" pitchFamily="18" charset="0"/>
              </a:rPr>
              <a:t>Repeated failures to detect Dark Matter by terrestrial Dark Matter direct detection experiments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>
                <a:latin typeface="Sylfaen" panose="010A0502050306030303" pitchFamily="18" charset="0"/>
              </a:rPr>
              <a:t>Repeated failures to detect Dark Matter by collider searches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>
                <a:latin typeface="Sylfaen" panose="010A0502050306030303" pitchFamily="18" charset="0"/>
              </a:rPr>
              <a:t>Indirect detection as an alternative and searches conducted thus far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>
                <a:latin typeface="Sylfaen" panose="010A0502050306030303" pitchFamily="18" charset="0"/>
              </a:rPr>
              <a:t>Exploring the potential of next generation multi-messenger telescopes: CTA, LHAASO, KM3NeT and MeerKAT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>
                <a:latin typeface="Sylfaen" panose="010A0502050306030303" pitchFamily="18" charset="0"/>
              </a:rPr>
              <a:t>The Wukong WIMPs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>
                <a:latin typeface="Sylfaen" panose="010A0502050306030303" pitchFamily="18" charset="0"/>
              </a:rPr>
              <a:t>Laying theoretical foundation and devising model-independent test of the massive leptophilic Majorana particles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>
                <a:latin typeface="Sylfaen" panose="010A0502050306030303" pitchFamily="18" charset="0"/>
              </a:rPr>
              <a:t>Dwarf Spheroidal galaxies as potential target environments </a:t>
            </a:r>
            <a:r>
              <a:rPr lang="en-ZA" sz="2800" dirty="0">
                <a:latin typeface="Sylfaen" panose="010A0502050306030303" pitchFamily="18" charset="0"/>
                <a:sym typeface="Wingdings" panose="05000000000000000000" pitchFamily="2" charset="2"/>
              </a:rPr>
              <a:t> Sculptor, Sextans, Segue 1 and Reticulum II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800" dirty="0">
              <a:latin typeface="Sylfaen" panose="010A050205030603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800" dirty="0">
              <a:latin typeface="Sylfaen" panose="010A050205030603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8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12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D6ACC8-9B2B-4423-B1E6-5DE68A49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18EF-04C7-43D6-853F-5A8C43993D24}" type="slidenum">
              <a:rPr lang="en-ZA" smtClean="0"/>
              <a:t>28</a:t>
            </a:fld>
            <a:endParaRPr lang="en-ZA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B34303A-FF85-4C03-A3A4-4A3FF892DB85}"/>
              </a:ext>
            </a:extLst>
          </p:cNvPr>
          <p:cNvSpPr txBox="1">
            <a:spLocks/>
          </p:cNvSpPr>
          <p:nvPr/>
        </p:nvSpPr>
        <p:spPr>
          <a:xfrm>
            <a:off x="838200" y="136525"/>
            <a:ext cx="10515600" cy="10557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4000" dirty="0">
                <a:latin typeface="Sylfaen" panose="010A0502050306030303" pitchFamily="18" charset="0"/>
              </a:rPr>
              <a:t>Summary and Conclusions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C8A5DE-48AA-4F5C-9FB5-768FC2473421}"/>
              </a:ext>
            </a:extLst>
          </p:cNvPr>
          <p:cNvCxnSpPr/>
          <p:nvPr/>
        </p:nvCxnSpPr>
        <p:spPr>
          <a:xfrm flipV="1">
            <a:off x="1156447" y="1120588"/>
            <a:ext cx="10112188" cy="7171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741BFDE4-0A23-4C1A-B451-EA216CC3EE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3035" y="1436406"/>
                <a:ext cx="10515600" cy="4856818"/>
              </a:xfrm>
              <a:prstGeom prst="rect">
                <a:avLst/>
              </a:prstGeom>
            </p:spPr>
            <p:txBody>
              <a:bodyPr>
                <a:normAutofit fontScale="700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ZA" sz="2800" dirty="0">
                    <a:solidFill>
                      <a:srgbClr val="C00000"/>
                    </a:solidFill>
                    <a:latin typeface="Sylfaen" panose="010A0502050306030303" pitchFamily="18" charset="0"/>
                  </a:rPr>
                  <a:t>CTA: </a:t>
                </a:r>
                <a:r>
                  <a:rPr lang="en-ZA" sz="2800" dirty="0" err="1">
                    <a:latin typeface="Sylfaen" panose="010A0502050306030303" pitchFamily="18" charset="0"/>
                  </a:rPr>
                  <a:t>Ultrafaints</a:t>
                </a:r>
                <a:r>
                  <a:rPr lang="en-ZA" sz="2800" dirty="0">
                    <a:latin typeface="Sylfaen" panose="010A0502050306030303" pitchFamily="18" charset="0"/>
                  </a:rPr>
                  <a:t> produce stronger non-detection bounds, albeit with larger associated errors.</a:t>
                </a:r>
              </a:p>
              <a:p>
                <a:pPr marL="457200" indent="-4572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ZA" sz="2800" dirty="0">
                    <a:solidFill>
                      <a:srgbClr val="C00000"/>
                    </a:solidFill>
                    <a:latin typeface="Sylfaen" panose="010A0502050306030303" pitchFamily="18" charset="0"/>
                  </a:rPr>
                  <a:t>LHAASO: </a:t>
                </a:r>
                <a:r>
                  <a:rPr lang="en-ZA" sz="2800" dirty="0">
                    <a:latin typeface="Sylfaen" panose="010A0502050306030303" pitchFamily="18" charset="0"/>
                  </a:rPr>
                  <a:t>Non-detection bounds are weakest amongst all telescopes considered </a:t>
                </a:r>
                <a:r>
                  <a:rPr lang="en-ZA" sz="2800" dirty="0">
                    <a:latin typeface="Sylfaen" panose="010A0502050306030303" pitchFamily="18" charset="0"/>
                    <a:sym typeface="Wingdings" panose="05000000000000000000" pitchFamily="2" charset="2"/>
                  </a:rPr>
                  <a:t> LHAASO non-detection upper bounds for Segue 1 are approximately 5 orders of magnitude weaker than those imposed by CTA</a:t>
                </a:r>
              </a:p>
              <a:p>
                <a:pPr marL="457200" indent="-4572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ZA" sz="2800" dirty="0">
                    <a:solidFill>
                      <a:srgbClr val="C00000"/>
                    </a:solidFill>
                    <a:latin typeface="Sylfaen" panose="010A0502050306030303" pitchFamily="18" charset="0"/>
                    <a:sym typeface="Wingdings" panose="05000000000000000000" pitchFamily="2" charset="2"/>
                  </a:rPr>
                  <a:t>KM3NeT: </a:t>
                </a:r>
                <a:r>
                  <a:rPr lang="en-ZA" sz="2800" dirty="0">
                    <a:latin typeface="Sylfaen" panose="010A0502050306030303" pitchFamily="18" charset="0"/>
                    <a:sym typeface="Wingdings" panose="05000000000000000000" pitchFamily="2" charset="2"/>
                  </a:rPr>
                  <a:t>No novel constraints for all dwarf </a:t>
                </a:r>
                <a:r>
                  <a:rPr lang="en-ZA" sz="2800" dirty="0" err="1">
                    <a:latin typeface="Sylfaen" panose="010A0502050306030303" pitchFamily="18" charset="0"/>
                    <a:sym typeface="Wingdings" panose="05000000000000000000" pitchFamily="2" charset="2"/>
                  </a:rPr>
                  <a:t>spheroidals</a:t>
                </a:r>
                <a:r>
                  <a:rPr lang="en-ZA" sz="2800" dirty="0">
                    <a:latin typeface="Sylfaen" panose="010A0502050306030303" pitchFamily="18" charset="0"/>
                    <a:sym typeface="Wingdings" panose="05000000000000000000" pitchFamily="2" charset="2"/>
                  </a:rPr>
                  <a:t>, in the case of all leptonic channels considered</a:t>
                </a:r>
              </a:p>
              <a:p>
                <a:pPr marL="457200" indent="-4572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ZA" sz="2800" dirty="0">
                    <a:latin typeface="Sylfaen" panose="010A0502050306030303" pitchFamily="18" charset="0"/>
                    <a:sym typeface="Wingdings" panose="05000000000000000000" pitchFamily="2" charset="2"/>
                  </a:rPr>
                  <a:t>MeerKAT: Non-detection constraints in the case of Reticulum II are stronger than they are for Sculptor and Sextans. The Sculptor constraints are significantly stronger than those for Sextans.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ZA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sz="2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ZA" sz="2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ZA" sz="2800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ZA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sz="2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ZA" sz="2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ZA" sz="2800" dirty="0">
                    <a:latin typeface="Sylfaen" panose="010A0502050306030303" pitchFamily="18" charset="0"/>
                    <a:sym typeface="Wingdings" panose="05000000000000000000" pitchFamily="2" charset="2"/>
                  </a:rPr>
                  <a:t> channel  Stronger than Super-Kamiokande constraints and competitive with ASKAP/EMU constraints</a:t>
                </a:r>
              </a:p>
              <a:p>
                <a:pPr marL="457200" indent="-4572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ZA" sz="2800" dirty="0">
                    <a:solidFill>
                      <a:srgbClr val="C00000"/>
                    </a:solidFill>
                    <a:latin typeface="Sylfaen" panose="010A0502050306030303" pitchFamily="18" charset="0"/>
                    <a:sym typeface="Wingdings" panose="05000000000000000000" pitchFamily="2" charset="2"/>
                  </a:rPr>
                  <a:t>Multi-messenger: </a:t>
                </a:r>
                <a:r>
                  <a:rPr lang="en-ZA" sz="2800" dirty="0">
                    <a:latin typeface="Sylfaen" panose="010A0502050306030303" pitchFamily="18" charset="0"/>
                    <a:sym typeface="Wingdings" panose="05000000000000000000" pitchFamily="2" charset="2"/>
                  </a:rPr>
                  <a:t>Strongest bounds from CTA observations of Segue 1 and MeerKAT observations of Reticulum II</a:t>
                </a:r>
              </a:p>
              <a:p>
                <a:pPr marL="457200" indent="-457200" algn="ctr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ZA" sz="2800" dirty="0">
                    <a:solidFill>
                      <a:srgbClr val="C00000"/>
                    </a:solidFill>
                    <a:latin typeface="Sylfaen" panose="010A0502050306030303" pitchFamily="18" charset="0"/>
                  </a:rPr>
                  <a:t>Empirical ground continues to shrink beneath the feet of the WIMP hypothesis</a:t>
                </a:r>
              </a:p>
              <a:p>
                <a:pPr marL="457200" indent="-4572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ZA" sz="2800" dirty="0">
                    <a:solidFill>
                      <a:srgbClr val="C00000"/>
                    </a:solidFill>
                    <a:latin typeface="Sylfaen" panose="010A0502050306030303" pitchFamily="18" charset="0"/>
                  </a:rPr>
                  <a:t>Alternatives? </a:t>
                </a:r>
                <a:r>
                  <a:rPr lang="en-ZA" sz="2800" dirty="0">
                    <a:latin typeface="Sylfaen" panose="010A0502050306030303" pitchFamily="18" charset="0"/>
                  </a:rPr>
                  <a:t>Axions; Sterile Heavy Neutrinos, MOND</a:t>
                </a:r>
              </a:p>
              <a:p>
                <a:pPr marL="914400" lvl="1" indent="-4572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ZA" sz="200" dirty="0">
                    <a:latin typeface="Sylfaen" panose="010A0502050306030303" pitchFamily="18" charset="0"/>
                  </a:rPr>
                  <a:t>=</a:t>
                </a:r>
              </a:p>
              <a:p>
                <a:pPr marL="914400" lvl="1" indent="-4572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endParaRPr lang="en-ZA" sz="200" dirty="0">
                  <a:latin typeface="Sylfaen" panose="010A0502050306030303" pitchFamily="18" charset="0"/>
                </a:endParaRPr>
              </a:p>
            </p:txBody>
          </p:sp>
        </mc:Choice>
        <mc:Fallback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741BFDE4-0A23-4C1A-B451-EA216CC3E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35" y="1436406"/>
                <a:ext cx="10515600" cy="4856818"/>
              </a:xfrm>
              <a:prstGeom prst="rect">
                <a:avLst/>
              </a:prstGeom>
              <a:blipFill>
                <a:blip r:embed="rId2"/>
                <a:stretch>
                  <a:fillRect l="-522" t="-754" r="-580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238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949F8-9E60-417C-A7C7-CAA1B2B1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365"/>
            <a:ext cx="10515600" cy="1055781"/>
          </a:xfrm>
        </p:spPr>
        <p:txBody>
          <a:bodyPr>
            <a:normAutofit fontScale="90000"/>
          </a:bodyPr>
          <a:lstStyle/>
          <a:p>
            <a:pPr algn="ctr"/>
            <a:r>
              <a:rPr lang="en-ZA" sz="4000" dirty="0">
                <a:latin typeface="Sylfaen" panose="010A0502050306030303" pitchFamily="18" charset="0"/>
              </a:rPr>
              <a:t>A Historical Overview of the Dark Matter Mystery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6F9C9-39EC-48D5-B31B-C8814BFB1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18EF-04C7-43D6-853F-5A8C43993D24}" type="slidenum">
              <a:rPr lang="en-ZA" smtClean="0"/>
              <a:t>3</a:t>
            </a:fld>
            <a:endParaRPr lang="en-ZA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7D7DE3-4303-48F7-9679-C3DDA6AF6015}"/>
              </a:ext>
            </a:extLst>
          </p:cNvPr>
          <p:cNvCxnSpPr/>
          <p:nvPr/>
        </p:nvCxnSpPr>
        <p:spPr>
          <a:xfrm flipV="1">
            <a:off x="1156447" y="1120588"/>
            <a:ext cx="10112188" cy="7171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743C8EF-D871-4031-9093-B70A343D3C01}"/>
              </a:ext>
            </a:extLst>
          </p:cNvPr>
          <p:cNvGrpSpPr/>
          <p:nvPr/>
        </p:nvGrpSpPr>
        <p:grpSpPr>
          <a:xfrm>
            <a:off x="215613" y="1523710"/>
            <a:ext cx="11760774" cy="5163926"/>
            <a:chOff x="-1183331" y="-2088120"/>
            <a:chExt cx="11760774" cy="5163926"/>
          </a:xfrm>
        </p:grpSpPr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17DD3A77-50A9-48FF-AEA9-987A113897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96097" y="-2021781"/>
              <a:ext cx="14925" cy="50975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1FE6F7B6-E403-42D3-97DF-23DE0701C87A}"/>
                </a:ext>
              </a:extLst>
            </p:cNvPr>
            <p:cNvGrpSpPr/>
            <p:nvPr/>
          </p:nvGrpSpPr>
          <p:grpSpPr>
            <a:xfrm>
              <a:off x="-1082608" y="-2088120"/>
              <a:ext cx="11645128" cy="646331"/>
              <a:chOff x="-1082608" y="-2088120"/>
              <a:chExt cx="11645128" cy="646331"/>
            </a:xfrm>
          </p:grpSpPr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CA7F64D-89C0-4D35-9F3F-5BE8BA19EF61}"/>
                  </a:ext>
                </a:extLst>
              </p:cNvPr>
              <p:cNvSpPr txBox="1"/>
              <p:nvPr/>
            </p:nvSpPr>
            <p:spPr>
              <a:xfrm>
                <a:off x="-1082608" y="-2021781"/>
                <a:ext cx="7477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1933</a:t>
                </a:r>
                <a:endParaRPr lang="en-ZA" b="1" dirty="0">
                  <a:latin typeface="Sylfaen" panose="010A050205030603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3FEE862-D0D0-45D5-9A2D-7D50F9E7E106}"/>
                  </a:ext>
                </a:extLst>
              </p:cNvPr>
              <p:cNvSpPr txBox="1"/>
              <p:nvPr/>
            </p:nvSpPr>
            <p:spPr>
              <a:xfrm>
                <a:off x="232160" y="-2088120"/>
                <a:ext cx="103303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Zwicky</a:t>
                </a:r>
                <a:r>
                  <a:rPr lang="en-US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: Calculates that in order to gravitationally bind the </a:t>
                </a:r>
                <a:r>
                  <a:rPr lang="en-US" b="1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Coma Cluster</a:t>
                </a:r>
                <a:r>
                  <a:rPr lang="en-US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, the actual mass had to be ~ 100 times greater than the observed mass in stars and so postulates an unseen Dark Halo engulfing the cluster</a:t>
                </a:r>
                <a:endParaRPr lang="en-ZA" b="1" i="1" dirty="0">
                  <a:solidFill>
                    <a:srgbClr val="FF0000"/>
                  </a:solidFill>
                  <a:latin typeface="Sylfaen" panose="010A0502050306030303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EF9E31C4-1511-40E5-B69A-0A7277641E97}"/>
                  </a:ext>
                </a:extLst>
              </p:cNvPr>
              <p:cNvCxnSpPr/>
              <p:nvPr/>
            </p:nvCxnSpPr>
            <p:spPr>
              <a:xfrm>
                <a:off x="-360000" y="-1806338"/>
                <a:ext cx="54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B1009A7B-1B0C-40FC-AE6B-141AA28B900B}"/>
                </a:ext>
              </a:extLst>
            </p:cNvPr>
            <p:cNvGrpSpPr/>
            <p:nvPr/>
          </p:nvGrpSpPr>
          <p:grpSpPr>
            <a:xfrm>
              <a:off x="-1079891" y="-1106988"/>
              <a:ext cx="11647045" cy="1200329"/>
              <a:chOff x="-1079891" y="-1106988"/>
              <a:chExt cx="11647045" cy="1200329"/>
            </a:xfrm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ADBAEB9-A3B8-45C8-81D2-9F9508874C7C}"/>
                  </a:ext>
                </a:extLst>
              </p:cNvPr>
              <p:cNvSpPr txBox="1"/>
              <p:nvPr/>
            </p:nvSpPr>
            <p:spPr>
              <a:xfrm>
                <a:off x="-1079891" y="-969265"/>
                <a:ext cx="16053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b="1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1965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135A2E2-40CE-42CD-A75C-0F684955626B}"/>
                  </a:ext>
                </a:extLst>
              </p:cNvPr>
              <p:cNvSpPr txBox="1"/>
              <p:nvPr/>
            </p:nvSpPr>
            <p:spPr>
              <a:xfrm>
                <a:off x="227525" y="-1106988"/>
                <a:ext cx="1033962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Penzias and Wilson</a:t>
                </a:r>
                <a:r>
                  <a:rPr lang="en-US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: Published on the detection of the </a:t>
                </a:r>
                <a:r>
                  <a:rPr lang="en-US" b="1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Cosmic Microwave Background </a:t>
                </a:r>
                <a:r>
                  <a:rPr lang="en-US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(CMB) radiation</a:t>
                </a:r>
                <a:endParaRPr lang="en-US" b="1" i="1" dirty="0">
                  <a:solidFill>
                    <a:srgbClr val="FF0000"/>
                  </a:solidFill>
                  <a:latin typeface="Sylfaen" panose="010A0502050306030303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Sylfaen" panose="010A0502050306030303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Peebles, Dicke, Roll and Wilkinson: </a:t>
                </a:r>
                <a:r>
                  <a:rPr lang="en-US" dirty="0">
                    <a:latin typeface="Sylfaen" panose="010A0502050306030303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Concurrently published interpretations of the observed CMB which situates it within the predictions of a </a:t>
                </a:r>
                <a:r>
                  <a:rPr lang="en-US" b="1" dirty="0">
                    <a:latin typeface="Sylfaen" panose="010A0502050306030303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Hot Big Bang</a:t>
                </a:r>
                <a:endParaRPr lang="en-US" b="1" i="1" dirty="0">
                  <a:solidFill>
                    <a:srgbClr val="FF0000"/>
                  </a:solidFill>
                  <a:latin typeface="Sylfaen" panose="010A0502050306030303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</p:txBody>
          </p: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2C5A89CA-2165-4014-B025-DC67B63E2F6D}"/>
                  </a:ext>
                </a:extLst>
              </p:cNvPr>
              <p:cNvCxnSpPr/>
              <p:nvPr/>
            </p:nvCxnSpPr>
            <p:spPr>
              <a:xfrm>
                <a:off x="-360000" y="-747956"/>
                <a:ext cx="54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B5D0DE5E-E87E-4873-834B-1E0B01647182}"/>
                </a:ext>
              </a:extLst>
            </p:cNvPr>
            <p:cNvGrpSpPr/>
            <p:nvPr/>
          </p:nvGrpSpPr>
          <p:grpSpPr>
            <a:xfrm>
              <a:off x="-1183331" y="194262"/>
              <a:ext cx="11745851" cy="646331"/>
              <a:chOff x="-1183331" y="170816"/>
              <a:chExt cx="11745851" cy="646331"/>
            </a:xfrm>
          </p:grpSpPr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E49C8B2-F5F5-4CEA-B4B4-2374D90B9BE2}"/>
                  </a:ext>
                </a:extLst>
              </p:cNvPr>
              <p:cNvSpPr txBox="1"/>
              <p:nvPr/>
            </p:nvSpPr>
            <p:spPr>
              <a:xfrm>
                <a:off x="-1183331" y="303283"/>
                <a:ext cx="9454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1970</a:t>
                </a:r>
                <a:endParaRPr lang="en-ZA" b="1" dirty="0">
                  <a:latin typeface="Sylfaen" panose="010A050205030603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8701B41-8B58-4203-8286-F2BD0C1C07BA}"/>
                  </a:ext>
                </a:extLst>
              </p:cNvPr>
              <p:cNvSpPr txBox="1"/>
              <p:nvPr/>
            </p:nvSpPr>
            <p:spPr>
              <a:xfrm>
                <a:off x="202316" y="170816"/>
                <a:ext cx="103602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Rubin and Ford</a:t>
                </a:r>
                <a:r>
                  <a:rPr lang="en-US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: Spectroscopic survey of </a:t>
                </a:r>
                <a:r>
                  <a:rPr lang="en-US" b="1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Andromeda</a:t>
                </a:r>
                <a:r>
                  <a:rPr lang="en-US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 produced </a:t>
                </a:r>
                <a:r>
                  <a:rPr lang="en-US" b="1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anomalous rotation curves</a:t>
                </a:r>
                <a:r>
                  <a:rPr lang="en-US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, with rotational velocity remaining constant at large distances from the galactic centre</a:t>
                </a:r>
                <a:endParaRPr lang="en-ZA" b="1" i="1" dirty="0">
                  <a:solidFill>
                    <a:srgbClr val="FF0000"/>
                  </a:solidFill>
                  <a:latin typeface="Sylfaen" panose="010A0502050306030303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6758CEEB-F2FD-4577-B5F3-04534CDFE2F2}"/>
                  </a:ext>
                </a:extLst>
              </p:cNvPr>
              <p:cNvCxnSpPr/>
              <p:nvPr/>
            </p:nvCxnSpPr>
            <p:spPr>
              <a:xfrm>
                <a:off x="-334817" y="493768"/>
                <a:ext cx="54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406398DB-4273-4C12-A027-021D1005F610}"/>
                </a:ext>
              </a:extLst>
            </p:cNvPr>
            <p:cNvGrpSpPr/>
            <p:nvPr/>
          </p:nvGrpSpPr>
          <p:grpSpPr>
            <a:xfrm>
              <a:off x="-1160063" y="921823"/>
              <a:ext cx="11737506" cy="1200329"/>
              <a:chOff x="-1160063" y="953475"/>
              <a:chExt cx="11737506" cy="1200329"/>
            </a:xfrm>
          </p:grpSpPr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C15A24D-33AF-47AC-96FC-BA04FF32230E}"/>
                  </a:ext>
                </a:extLst>
              </p:cNvPr>
              <p:cNvSpPr txBox="1"/>
              <p:nvPr/>
            </p:nvSpPr>
            <p:spPr>
              <a:xfrm>
                <a:off x="-1160063" y="1302693"/>
                <a:ext cx="9398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1973</a:t>
                </a:r>
                <a:endParaRPr lang="en-ZA" b="1" dirty="0">
                  <a:latin typeface="Sylfaen" panose="010A050205030603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7BF07DE-80EE-4A66-8E08-4E8C73ED3C70}"/>
                  </a:ext>
                </a:extLst>
              </p:cNvPr>
              <p:cNvSpPr txBox="1"/>
              <p:nvPr/>
            </p:nvSpPr>
            <p:spPr>
              <a:xfrm>
                <a:off x="187392" y="953475"/>
                <a:ext cx="1039005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Ostriker and Peebles</a:t>
                </a:r>
                <a:r>
                  <a:rPr lang="en-US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b="1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N-Body Simulations </a:t>
                </a:r>
                <a:r>
                  <a:rPr lang="en-US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demonstrate that </a:t>
                </a:r>
                <a:r>
                  <a:rPr lang="en-US" b="1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disk galaxies</a:t>
                </a:r>
                <a:r>
                  <a:rPr lang="en-US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 cannot be rotationally supported and thus another, </a:t>
                </a:r>
                <a:r>
                  <a:rPr lang="en-US" b="1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massive spheroidal component</a:t>
                </a:r>
                <a:r>
                  <a:rPr lang="en-US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 of the galaxies must exist</a:t>
                </a:r>
                <a:endParaRPr lang="en-US" b="1" i="1" dirty="0">
                  <a:solidFill>
                    <a:srgbClr val="FF0000"/>
                  </a:solidFill>
                  <a:latin typeface="Sylfaen" panose="010A0502050306030303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Roberts (NRAO) and Rots (WSRT): </a:t>
                </a:r>
                <a:r>
                  <a:rPr lang="en-US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Discovery of </a:t>
                </a:r>
                <a:r>
                  <a:rPr lang="en-US" b="1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three galaxies</a:t>
                </a:r>
                <a:r>
                  <a:rPr lang="en-US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 with </a:t>
                </a:r>
                <a:r>
                  <a:rPr lang="en-US" b="1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rotation curves</a:t>
                </a:r>
                <a:r>
                  <a:rPr lang="en-US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 that suggested the presence of a Dark Halo with undetected mass at large distances away from the galactic centre.</a:t>
                </a:r>
                <a:endParaRPr lang="en-ZA" b="1" i="1" dirty="0">
                  <a:solidFill>
                    <a:srgbClr val="FF0000"/>
                  </a:solidFill>
                  <a:latin typeface="Sylfaen" panose="010A0502050306030303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3B07732A-C1A5-45EA-839F-8C8EAAA05375}"/>
                  </a:ext>
                </a:extLst>
              </p:cNvPr>
              <p:cNvCxnSpPr/>
              <p:nvPr/>
            </p:nvCxnSpPr>
            <p:spPr>
              <a:xfrm>
                <a:off x="-360000" y="1519025"/>
                <a:ext cx="54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72C59693-E97C-4CBE-953D-FB61ABBF6E46}"/>
                </a:ext>
              </a:extLst>
            </p:cNvPr>
            <p:cNvGrpSpPr/>
            <p:nvPr/>
          </p:nvGrpSpPr>
          <p:grpSpPr>
            <a:xfrm>
              <a:off x="-968006" y="2216023"/>
              <a:ext cx="11530526" cy="646331"/>
              <a:chOff x="-968006" y="2182027"/>
              <a:chExt cx="11530526" cy="646331"/>
            </a:xfrm>
          </p:grpSpPr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09DAFF1-A8D8-41F4-B6D1-B6579B5DCC52}"/>
                  </a:ext>
                </a:extLst>
              </p:cNvPr>
              <p:cNvSpPr txBox="1"/>
              <p:nvPr/>
            </p:nvSpPr>
            <p:spPr>
              <a:xfrm>
                <a:off x="-968006" y="2320527"/>
                <a:ext cx="11553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b="1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1977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EE629AE-3BCA-429F-BFF0-987389471542}"/>
                  </a:ext>
                </a:extLst>
              </p:cNvPr>
              <p:cNvSpPr txBox="1"/>
              <p:nvPr/>
            </p:nvSpPr>
            <p:spPr>
              <a:xfrm>
                <a:off x="304102" y="2182027"/>
                <a:ext cx="102584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Hut</a:t>
                </a:r>
                <a:r>
                  <a:rPr lang="en-US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b="1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Lee &amp; Weinberg</a:t>
                </a:r>
                <a:r>
                  <a:rPr lang="en-US" i="1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Independently</a:t>
                </a:r>
                <a:r>
                  <a:rPr lang="en-ZA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 introduced  heavy, neutral particles which interact on the scale of the Weak Force - </a:t>
                </a:r>
                <a:r>
                  <a:rPr lang="en-ZA" b="1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Weakly Interacting Massive Particles (WIMPs),</a:t>
                </a:r>
                <a:r>
                  <a:rPr lang="en-ZA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ZA" b="1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candidate for DM</a:t>
                </a:r>
              </a:p>
            </p:txBody>
          </p: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B5EEF0DC-EDF7-4D41-9947-9A09A2C05A6E}"/>
                  </a:ext>
                </a:extLst>
              </p:cNvPr>
              <p:cNvCxnSpPr/>
              <p:nvPr/>
            </p:nvCxnSpPr>
            <p:spPr>
              <a:xfrm>
                <a:off x="-360000" y="2506340"/>
                <a:ext cx="54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25795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949F8-9E60-417C-A7C7-CAA1B2B1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365"/>
            <a:ext cx="10515600" cy="1055781"/>
          </a:xfrm>
        </p:spPr>
        <p:txBody>
          <a:bodyPr>
            <a:normAutofit/>
          </a:bodyPr>
          <a:lstStyle/>
          <a:p>
            <a:pPr algn="ctr"/>
            <a:r>
              <a:rPr lang="en-ZA" sz="3600" dirty="0">
                <a:latin typeface="Sylfaen" panose="010A0502050306030303" pitchFamily="18" charset="0"/>
              </a:rPr>
              <a:t>Direct Detection Experiments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6F9C9-39EC-48D5-B31B-C8814BFB1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18EF-04C7-43D6-853F-5A8C43993D24}" type="slidenum">
              <a:rPr lang="en-ZA" smtClean="0"/>
              <a:t>4</a:t>
            </a:fld>
            <a:endParaRPr lang="en-ZA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7D7DE3-4303-48F7-9679-C3DDA6AF6015}"/>
              </a:ext>
            </a:extLst>
          </p:cNvPr>
          <p:cNvCxnSpPr/>
          <p:nvPr/>
        </p:nvCxnSpPr>
        <p:spPr>
          <a:xfrm flipV="1">
            <a:off x="1156447" y="1120588"/>
            <a:ext cx="10112188" cy="7171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8677CC8-96F4-44A1-9B1D-DD9ACDF154E3}"/>
              </a:ext>
            </a:extLst>
          </p:cNvPr>
          <p:cNvGrpSpPr/>
          <p:nvPr/>
        </p:nvGrpSpPr>
        <p:grpSpPr>
          <a:xfrm>
            <a:off x="176025" y="1491660"/>
            <a:ext cx="12073031" cy="5047252"/>
            <a:chOff x="1228740" y="5462954"/>
            <a:chExt cx="12469724" cy="5322277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5195077-CD68-42C9-8C9C-902BA8FDDEF8}"/>
                </a:ext>
              </a:extLst>
            </p:cNvPr>
            <p:cNvCxnSpPr>
              <a:cxnSpLocks/>
            </p:cNvCxnSpPr>
            <p:nvPr/>
          </p:nvCxnSpPr>
          <p:spPr>
            <a:xfrm>
              <a:off x="2240484" y="5462954"/>
              <a:ext cx="0" cy="532227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A83E2B6-6621-46CF-B295-5E10FA2FD93B}"/>
                </a:ext>
              </a:extLst>
            </p:cNvPr>
            <p:cNvGrpSpPr/>
            <p:nvPr/>
          </p:nvGrpSpPr>
          <p:grpSpPr>
            <a:xfrm>
              <a:off x="1293213" y="7642331"/>
              <a:ext cx="12405251" cy="730231"/>
              <a:chOff x="-1063758" y="7959234"/>
              <a:chExt cx="12405251" cy="730231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04A6C1F-3635-48DD-9C15-45C7CB93F863}"/>
                  </a:ext>
                </a:extLst>
              </p:cNvPr>
              <p:cNvSpPr txBox="1"/>
              <p:nvPr/>
            </p:nvSpPr>
            <p:spPr>
              <a:xfrm>
                <a:off x="-1063758" y="8053912"/>
                <a:ext cx="794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2000" b="1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2017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CA2EF56-3E8F-490B-9D98-EADDCD0888C6}"/>
                  </a:ext>
                </a:extLst>
              </p:cNvPr>
              <p:cNvSpPr txBox="1"/>
              <p:nvPr/>
            </p:nvSpPr>
            <p:spPr>
              <a:xfrm>
                <a:off x="232860" y="7959234"/>
                <a:ext cx="11108633" cy="730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900" b="1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LUX Direct Detection experiment: </a:t>
                </a:r>
                <a:r>
                  <a:rPr lang="en-ZA" sz="1900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No evidence for </a:t>
                </a:r>
                <a:r>
                  <a:rPr lang="en-ZA" sz="1900" b="1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WIMP-Nucleon scattering </a:t>
                </a:r>
                <a:r>
                  <a:rPr lang="en-ZA" sz="1900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ZA" sz="1900" b="1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Leptophilic WIMP models</a:t>
                </a:r>
                <a:r>
                  <a:rPr lang="en-ZA" sz="1900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 introduced to relax heavy non-detection constraints upon WIMPs with Hadronic interactions</a:t>
                </a:r>
                <a:endParaRPr lang="en-ZA" sz="1900" b="1" i="1" dirty="0">
                  <a:solidFill>
                    <a:srgbClr val="FF0000"/>
                  </a:solidFill>
                  <a:latin typeface="Sylfaen" panose="010A0502050306030303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1193D5F3-F7AC-4891-B32A-725F13A7A030}"/>
                  </a:ext>
                </a:extLst>
              </p:cNvPr>
              <p:cNvCxnSpPr/>
              <p:nvPr/>
            </p:nvCxnSpPr>
            <p:spPr>
              <a:xfrm>
                <a:off x="-360000" y="8309558"/>
                <a:ext cx="54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030D581-20B7-43F6-95D8-8E276C5062D4}"/>
                </a:ext>
              </a:extLst>
            </p:cNvPr>
            <p:cNvGrpSpPr/>
            <p:nvPr/>
          </p:nvGrpSpPr>
          <p:grpSpPr>
            <a:xfrm>
              <a:off x="1253704" y="9763305"/>
              <a:ext cx="12444760" cy="746459"/>
              <a:chOff x="-1049915" y="10772007"/>
              <a:chExt cx="12444760" cy="746459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B0614F5-2E18-4ED4-8588-1CEAEA7D6969}"/>
                  </a:ext>
                </a:extLst>
              </p:cNvPr>
              <p:cNvSpPr txBox="1"/>
              <p:nvPr/>
            </p:nvSpPr>
            <p:spPr>
              <a:xfrm>
                <a:off x="-1049915" y="10772007"/>
                <a:ext cx="76691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2000" b="1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2021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80DBAB0-0D43-4391-B588-00D9BF69651A}"/>
                  </a:ext>
                </a:extLst>
              </p:cNvPr>
              <p:cNvSpPr txBox="1"/>
              <p:nvPr/>
            </p:nvSpPr>
            <p:spPr>
              <a:xfrm>
                <a:off x="209629" y="10772007"/>
                <a:ext cx="11185216" cy="746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900" b="1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ANAIS Direct Detection experiment: </a:t>
                </a:r>
                <a:r>
                  <a:rPr lang="en-ZA" sz="1900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Failure to detect </a:t>
                </a:r>
                <a:r>
                  <a:rPr lang="en-ZA" sz="1900" b="1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“WIMP wind”</a:t>
                </a:r>
                <a:r>
                  <a:rPr lang="en-ZA" sz="1900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 signal</a:t>
                </a:r>
                <a:r>
                  <a:rPr lang="en-ZA" sz="2000" b="1" i="1" dirty="0">
                    <a:solidFill>
                      <a:srgbClr val="FF0000"/>
                    </a:solidFill>
                    <a:latin typeface="Sylfaen" panose="010A050205030603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ZA" sz="1900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and corroborate </a:t>
                </a:r>
                <a:r>
                  <a:rPr lang="en-ZA" sz="1900" b="1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DAMA result</a:t>
                </a:r>
                <a:endParaRPr lang="en-ZA" sz="2000" b="1" i="1" dirty="0">
                  <a:solidFill>
                    <a:srgbClr val="FF0000"/>
                  </a:solidFill>
                  <a:latin typeface="Sylfaen" panose="010A0502050306030303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165C1822-2932-489F-9190-E6AF34C44C64}"/>
                  </a:ext>
                </a:extLst>
              </p:cNvPr>
              <p:cNvCxnSpPr/>
              <p:nvPr/>
            </p:nvCxnSpPr>
            <p:spPr>
              <a:xfrm>
                <a:off x="-398984" y="10987451"/>
                <a:ext cx="54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1C2DF45-FAF1-4C3E-9048-29B379F4046A}"/>
                </a:ext>
              </a:extLst>
            </p:cNvPr>
            <p:cNvGrpSpPr/>
            <p:nvPr/>
          </p:nvGrpSpPr>
          <p:grpSpPr>
            <a:xfrm>
              <a:off x="1264419" y="8865090"/>
              <a:ext cx="12426648" cy="730232"/>
              <a:chOff x="-1091788" y="9599149"/>
              <a:chExt cx="12426648" cy="730232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2EB79FF-F5E9-4FE2-9E15-04234471FE24}"/>
                  </a:ext>
                </a:extLst>
              </p:cNvPr>
              <p:cNvSpPr txBox="1"/>
              <p:nvPr/>
            </p:nvSpPr>
            <p:spPr>
              <a:xfrm>
                <a:off x="-1091788" y="9725562"/>
                <a:ext cx="98515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2000" b="1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2018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4DAB787-FEA6-41DE-B524-A4D97C31A9EE}"/>
                  </a:ext>
                </a:extLst>
              </p:cNvPr>
              <p:cNvSpPr txBox="1"/>
              <p:nvPr/>
            </p:nvSpPr>
            <p:spPr>
              <a:xfrm>
                <a:off x="226233" y="9599149"/>
                <a:ext cx="11108627" cy="730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900" b="1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XENON1T Direct Detection experiment</a:t>
                </a:r>
                <a:r>
                  <a:rPr lang="en-ZA" sz="1900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: Failure to detect significant </a:t>
                </a:r>
                <a:r>
                  <a:rPr lang="en-ZA" sz="1900" b="1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WIMP-Nucleon scattering </a:t>
                </a:r>
                <a:r>
                  <a:rPr lang="en-ZA" sz="1900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events, imposing most stringent Direct detection constraints</a:t>
                </a:r>
                <a:endParaRPr lang="en-ZA" sz="1900" b="1" i="1" dirty="0">
                  <a:solidFill>
                    <a:srgbClr val="FF0000"/>
                  </a:solidFill>
                  <a:latin typeface="Sylfaen" panose="010A0502050306030303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A8C74783-FBEA-4369-AD27-DE98F5BDB82E}"/>
                  </a:ext>
                </a:extLst>
              </p:cNvPr>
              <p:cNvCxnSpPr/>
              <p:nvPr/>
            </p:nvCxnSpPr>
            <p:spPr>
              <a:xfrm>
                <a:off x="-385723" y="9941005"/>
                <a:ext cx="54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C71B7B7-D9F7-400D-B6BE-E377FF417B90}"/>
                </a:ext>
              </a:extLst>
            </p:cNvPr>
            <p:cNvGrpSpPr/>
            <p:nvPr/>
          </p:nvGrpSpPr>
          <p:grpSpPr>
            <a:xfrm>
              <a:off x="1232281" y="6557041"/>
              <a:ext cx="12465564" cy="730231"/>
              <a:chOff x="-1170159" y="6963126"/>
              <a:chExt cx="12465564" cy="730231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4681601-64F6-4349-81FB-95126E573243}"/>
                  </a:ext>
                </a:extLst>
              </p:cNvPr>
              <p:cNvSpPr txBox="1"/>
              <p:nvPr/>
            </p:nvSpPr>
            <p:spPr>
              <a:xfrm>
                <a:off x="-1170159" y="7007988"/>
                <a:ext cx="77096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2000" b="1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2016</a:t>
                </a: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F68D775E-3F6D-4511-BE4A-651FF66BA465}"/>
                  </a:ext>
                </a:extLst>
              </p:cNvPr>
              <p:cNvCxnSpPr/>
              <p:nvPr/>
            </p:nvCxnSpPr>
            <p:spPr>
              <a:xfrm>
                <a:off x="-360000" y="7293038"/>
                <a:ext cx="54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8CAAEE8-DC8B-42E4-B4E2-05536FDDFF33}"/>
                  </a:ext>
                </a:extLst>
              </p:cNvPr>
              <p:cNvSpPr txBox="1"/>
              <p:nvPr/>
            </p:nvSpPr>
            <p:spPr>
              <a:xfrm>
                <a:off x="233074" y="6963126"/>
                <a:ext cx="11062331" cy="730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900" b="1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PANDAX-II Direct Detection experiment: </a:t>
                </a:r>
                <a:r>
                  <a:rPr lang="en-ZA" sz="1900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No evidence found for the existence of </a:t>
                </a:r>
                <a:r>
                  <a:rPr lang="en-ZA" sz="1900" b="1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WIMP Dark Matter</a:t>
                </a:r>
                <a:r>
                  <a:rPr lang="en-ZA" sz="1900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 in first </a:t>
                </a:r>
                <a:r>
                  <a:rPr lang="en-ZA" sz="1900" b="1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98.7 days of data</a:t>
                </a:r>
                <a:endParaRPr lang="en-ZA" sz="1900" b="1" i="1" dirty="0">
                  <a:solidFill>
                    <a:srgbClr val="FF0000"/>
                  </a:solidFill>
                  <a:latin typeface="Sylfaen" panose="010A0502050306030303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12178C3-006B-47C1-B394-85DC798F5EF1}"/>
                </a:ext>
              </a:extLst>
            </p:cNvPr>
            <p:cNvGrpSpPr/>
            <p:nvPr/>
          </p:nvGrpSpPr>
          <p:grpSpPr>
            <a:xfrm>
              <a:off x="1228740" y="5586750"/>
              <a:ext cx="12469721" cy="681550"/>
              <a:chOff x="-1128018" y="6202316"/>
              <a:chExt cx="12469721" cy="681550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8CEE874-D6C2-429A-9F02-9B7D1EAF01D2}"/>
                  </a:ext>
                </a:extLst>
              </p:cNvPr>
              <p:cNvSpPr txBox="1"/>
              <p:nvPr/>
            </p:nvSpPr>
            <p:spPr>
              <a:xfrm>
                <a:off x="-1128018" y="6270748"/>
                <a:ext cx="985153" cy="421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2000" b="1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2008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9C49FF1-A640-4B60-92B1-66EFBD28A1B4}"/>
                  </a:ext>
                </a:extLst>
              </p:cNvPr>
              <p:cNvSpPr txBox="1"/>
              <p:nvPr/>
            </p:nvSpPr>
            <p:spPr>
              <a:xfrm>
                <a:off x="233073" y="6202316"/>
                <a:ext cx="11108630" cy="681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b="1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DAMA/LIBRA Direct detection experiment: </a:t>
                </a:r>
                <a:r>
                  <a:rPr lang="en-ZA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Announces a controversial detection of an annual modulation in the observed detection rate, which is consistent with the presence of DM particles in the Milky Way Halo</a:t>
                </a:r>
                <a:endParaRPr lang="en-ZA" b="1" i="1" dirty="0">
                  <a:solidFill>
                    <a:srgbClr val="FF0000"/>
                  </a:solidFill>
                  <a:latin typeface="Sylfaen" panose="010A0502050306030303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D810A96-89FC-4114-999A-3191748BA6F9}"/>
                  </a:ext>
                </a:extLst>
              </p:cNvPr>
              <p:cNvCxnSpPr/>
              <p:nvPr/>
            </p:nvCxnSpPr>
            <p:spPr>
              <a:xfrm>
                <a:off x="-310389" y="6498716"/>
                <a:ext cx="54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93658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949F8-9E60-417C-A7C7-CAA1B2B1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9885"/>
            <a:ext cx="10515600" cy="1055781"/>
          </a:xfrm>
        </p:spPr>
        <p:txBody>
          <a:bodyPr>
            <a:normAutofit/>
          </a:bodyPr>
          <a:lstStyle/>
          <a:p>
            <a:pPr algn="ctr"/>
            <a:r>
              <a:rPr lang="en-ZA" sz="4000" dirty="0">
                <a:latin typeface="Sylfaen" panose="010A0502050306030303" pitchFamily="18" charset="0"/>
              </a:rPr>
              <a:t>Collider Searches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6F9C9-39EC-48D5-B31B-C8814BFB1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18EF-04C7-43D6-853F-5A8C43993D24}" type="slidenum">
              <a:rPr lang="en-ZA" smtClean="0"/>
              <a:t>5</a:t>
            </a:fld>
            <a:endParaRPr lang="en-ZA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7D7DE3-4303-48F7-9679-C3DDA6AF6015}"/>
              </a:ext>
            </a:extLst>
          </p:cNvPr>
          <p:cNvCxnSpPr/>
          <p:nvPr/>
        </p:nvCxnSpPr>
        <p:spPr>
          <a:xfrm flipV="1">
            <a:off x="1156447" y="1120588"/>
            <a:ext cx="10112188" cy="7171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99A63EB-BDCF-405C-8309-E08ED598DFD9}"/>
              </a:ext>
            </a:extLst>
          </p:cNvPr>
          <p:cNvGrpSpPr/>
          <p:nvPr/>
        </p:nvGrpSpPr>
        <p:grpSpPr>
          <a:xfrm>
            <a:off x="1156447" y="1847054"/>
            <a:ext cx="10510164" cy="4067908"/>
            <a:chOff x="-1138319" y="3535680"/>
            <a:chExt cx="10510164" cy="4067908"/>
          </a:xfrm>
        </p:grpSpPr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1A50DF45-BA78-4518-8499-348AB05A2286}"/>
                </a:ext>
              </a:extLst>
            </p:cNvPr>
            <p:cNvCxnSpPr>
              <a:cxnSpLocks/>
            </p:cNvCxnSpPr>
            <p:nvPr/>
          </p:nvCxnSpPr>
          <p:spPr>
            <a:xfrm>
              <a:off x="-164579" y="3535680"/>
              <a:ext cx="0" cy="406790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3142BF24-436E-4807-849C-48BC3A067D99}"/>
                </a:ext>
              </a:extLst>
            </p:cNvPr>
            <p:cNvGrpSpPr/>
            <p:nvPr/>
          </p:nvGrpSpPr>
          <p:grpSpPr>
            <a:xfrm>
              <a:off x="-1119400" y="3638295"/>
              <a:ext cx="10491245" cy="677108"/>
              <a:chOff x="-1119400" y="3752009"/>
              <a:chExt cx="10491245" cy="677108"/>
            </a:xfrm>
          </p:grpSpPr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75BA2BB5-6CD1-4D57-8071-003EA7C78A1A}"/>
                  </a:ext>
                </a:extLst>
              </p:cNvPr>
              <p:cNvSpPr txBox="1"/>
              <p:nvPr/>
            </p:nvSpPr>
            <p:spPr>
              <a:xfrm>
                <a:off x="-1119400" y="3755989"/>
                <a:ext cx="8347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2006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AC0FA10-882F-4567-B4A4-FD4603F68853}"/>
                  </a:ext>
                </a:extLst>
              </p:cNvPr>
              <p:cNvSpPr txBox="1"/>
              <p:nvPr/>
            </p:nvSpPr>
            <p:spPr>
              <a:xfrm>
                <a:off x="180001" y="3752009"/>
                <a:ext cx="9191844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LEP Collider search: </a:t>
                </a:r>
                <a:r>
                  <a:rPr lang="en-ZA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evidence found for physics beyond the Standard Model</a:t>
                </a:r>
                <a:r>
                  <a:rPr lang="en-ZA" sz="1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ZA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constraining possible mass of the hypothetical </a:t>
                </a:r>
                <a:r>
                  <a:rPr lang="en-ZA" sz="1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Z’ gauge boson in WIMP models</a:t>
                </a:r>
                <a:endParaRPr lang="en-ZA" sz="19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91B9A136-DEFA-4158-AFC1-69FF6964C9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3074" y="3995876"/>
                <a:ext cx="457561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58BEACF9-C0E7-432D-8A82-D611BE9D6317}"/>
                </a:ext>
              </a:extLst>
            </p:cNvPr>
            <p:cNvGrpSpPr/>
            <p:nvPr/>
          </p:nvGrpSpPr>
          <p:grpSpPr>
            <a:xfrm>
              <a:off x="-1138319" y="6110997"/>
              <a:ext cx="9684269" cy="984885"/>
              <a:chOff x="-1138319" y="5892949"/>
              <a:chExt cx="9684269" cy="984885"/>
            </a:xfrm>
          </p:grpSpPr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FA9CF73-8906-4219-891A-C9A6384A517C}"/>
                  </a:ext>
                </a:extLst>
              </p:cNvPr>
              <p:cNvSpPr txBox="1"/>
              <p:nvPr/>
            </p:nvSpPr>
            <p:spPr>
              <a:xfrm>
                <a:off x="-1138319" y="6043404"/>
                <a:ext cx="77096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2014</a:t>
                </a:r>
              </a:p>
            </p:txBody>
          </p: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377FF94C-708B-4E24-8C69-761BD2E23BFD}"/>
                  </a:ext>
                </a:extLst>
              </p:cNvPr>
              <p:cNvCxnSpPr/>
              <p:nvPr/>
            </p:nvCxnSpPr>
            <p:spPr>
              <a:xfrm>
                <a:off x="-360000" y="6258848"/>
                <a:ext cx="54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0333E92-F135-43D2-8695-A8FB2C574565}"/>
                  </a:ext>
                </a:extLst>
              </p:cNvPr>
              <p:cNvSpPr txBox="1"/>
              <p:nvPr/>
            </p:nvSpPr>
            <p:spPr>
              <a:xfrm>
                <a:off x="233075" y="5892949"/>
                <a:ext cx="8312875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ATLAS Detector at the LHC: </a:t>
                </a:r>
                <a:r>
                  <a:rPr lang="en-ZA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signal consistent with physics beyond the standard model at </a:t>
                </a:r>
                <a:r>
                  <a:rPr lang="en-ZA" sz="1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√s = 7 TeV </a:t>
                </a:r>
                <a:r>
                  <a:rPr lang="en-ZA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ZA" sz="1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TeV</a:t>
                </a:r>
                <a:r>
                  <a:rPr lang="en-ZA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confirming CMS result and strengthening constraints upon the parameter space of </a:t>
                </a:r>
                <a:r>
                  <a:rPr lang="en-ZA" sz="1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Z’ mediator boson</a:t>
                </a:r>
                <a:endParaRPr lang="en-ZA" sz="19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C80A4278-E3D9-474C-85FA-D9E64FE118C2}"/>
                </a:ext>
              </a:extLst>
            </p:cNvPr>
            <p:cNvGrpSpPr/>
            <p:nvPr/>
          </p:nvGrpSpPr>
          <p:grpSpPr>
            <a:xfrm>
              <a:off x="-1130965" y="4727175"/>
              <a:ext cx="9676915" cy="692497"/>
              <a:chOff x="-1130965" y="4539607"/>
              <a:chExt cx="9676915" cy="692497"/>
            </a:xfrm>
          </p:grpSpPr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A6881CF-EA01-435A-BBF3-A550AE942C8C}"/>
                  </a:ext>
                </a:extLst>
              </p:cNvPr>
              <p:cNvSpPr txBox="1"/>
              <p:nvPr/>
            </p:nvSpPr>
            <p:spPr>
              <a:xfrm>
                <a:off x="-1130965" y="4627527"/>
                <a:ext cx="77096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2012</a:t>
                </a:r>
              </a:p>
            </p:txBody>
          </p: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430C951A-4040-4141-885A-03687EECE08B}"/>
                  </a:ext>
                </a:extLst>
              </p:cNvPr>
              <p:cNvCxnSpPr/>
              <p:nvPr/>
            </p:nvCxnSpPr>
            <p:spPr>
              <a:xfrm>
                <a:off x="-390722" y="4867376"/>
                <a:ext cx="54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EAE949B-7CFF-4A14-9740-0756DB18ABE3}"/>
                  </a:ext>
                </a:extLst>
              </p:cNvPr>
              <p:cNvSpPr txBox="1"/>
              <p:nvPr/>
            </p:nvSpPr>
            <p:spPr>
              <a:xfrm>
                <a:off x="179998" y="4539607"/>
                <a:ext cx="8365952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CMS Detector at the LHC:</a:t>
                </a:r>
                <a:r>
                  <a:rPr lang="en-ZA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 signal consistent with the existence of </a:t>
                </a:r>
                <a:r>
                  <a:rPr lang="en-ZA" sz="1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Z’ boson</a:t>
                </a:r>
                <a:r>
                  <a:rPr lang="en-ZA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with results taken at </a:t>
                </a:r>
                <a:r>
                  <a:rPr lang="en-ZA" sz="1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√ s = 7 TeV</a:t>
                </a:r>
                <a:endParaRPr lang="en-ZA" sz="19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9328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949F8-9E60-417C-A7C7-CAA1B2B1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9885"/>
            <a:ext cx="10515600" cy="1055781"/>
          </a:xfrm>
        </p:spPr>
        <p:txBody>
          <a:bodyPr>
            <a:normAutofit/>
          </a:bodyPr>
          <a:lstStyle/>
          <a:p>
            <a:pPr algn="ctr"/>
            <a:r>
              <a:rPr lang="en-ZA" sz="4000" dirty="0">
                <a:latin typeface="Sylfaen" panose="010A0502050306030303" pitchFamily="18" charset="0"/>
              </a:rPr>
              <a:t>Indirect Detection Experiments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7D7DE3-4303-48F7-9679-C3DDA6AF6015}"/>
              </a:ext>
            </a:extLst>
          </p:cNvPr>
          <p:cNvCxnSpPr/>
          <p:nvPr/>
        </p:nvCxnSpPr>
        <p:spPr>
          <a:xfrm flipV="1">
            <a:off x="1156447" y="1120588"/>
            <a:ext cx="10112188" cy="7171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587973EF-04EE-439B-B793-0CBFB2676A52}"/>
              </a:ext>
            </a:extLst>
          </p:cNvPr>
          <p:cNvGrpSpPr/>
          <p:nvPr/>
        </p:nvGrpSpPr>
        <p:grpSpPr>
          <a:xfrm>
            <a:off x="-13901" y="2422003"/>
            <a:ext cx="12205901" cy="3225799"/>
            <a:chOff x="1351437" y="10628072"/>
            <a:chExt cx="13816679" cy="3225799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4BA9D5E-3C00-4F3B-AF19-B3E723458E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4302" y="10628072"/>
              <a:ext cx="10282" cy="317406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D9BB437-9F0D-4F69-8B05-16B3E269A039}"/>
                </a:ext>
              </a:extLst>
            </p:cNvPr>
            <p:cNvSpPr txBox="1"/>
            <p:nvPr/>
          </p:nvSpPr>
          <p:spPr>
            <a:xfrm>
              <a:off x="2643189" y="10852396"/>
              <a:ext cx="12448342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ATCA Indirect Radio search:</a:t>
              </a:r>
              <a:r>
                <a:rPr lang="en-ZA" sz="1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Non-detection of synchrotron emission from </a:t>
              </a:r>
              <a:r>
                <a:rPr lang="en-ZA" sz="1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WIMP Annihilation or Decay </a:t>
              </a:r>
              <a:r>
                <a:rPr lang="en-ZA" sz="1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by observations of </a:t>
              </a:r>
              <a:r>
                <a:rPr lang="en-ZA" sz="1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Reticulum II</a:t>
              </a:r>
              <a:endParaRPr lang="en-ZA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44867F1-785D-4CE9-8291-56080F89BF73}"/>
                </a:ext>
              </a:extLst>
            </p:cNvPr>
            <p:cNvSpPr txBox="1"/>
            <p:nvPr/>
          </p:nvSpPr>
          <p:spPr>
            <a:xfrm>
              <a:off x="1391546" y="11608275"/>
              <a:ext cx="9851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2019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9AA42A9-0BE5-49E7-859B-74FA43962636}"/>
                </a:ext>
              </a:extLst>
            </p:cNvPr>
            <p:cNvSpPr txBox="1"/>
            <p:nvPr/>
          </p:nvSpPr>
          <p:spPr>
            <a:xfrm>
              <a:off x="2670851" y="11461571"/>
              <a:ext cx="12497265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Fermi Indirect Gamma Ray Search: </a:t>
              </a:r>
              <a:r>
                <a:rPr lang="en-ZA" sz="1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Severe non-detection constraints placed upon </a:t>
              </a:r>
              <a:r>
                <a:rPr lang="en-ZA" sz="1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Decay</a:t>
              </a:r>
              <a:r>
                <a:rPr lang="en-ZA" sz="1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channel by observational data of the </a:t>
              </a:r>
              <a:r>
                <a:rPr lang="en-ZA" sz="1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Isotropic Gamma Ray Background </a:t>
              </a:r>
              <a:r>
                <a:rPr lang="en-ZA" sz="1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radiation</a:t>
              </a:r>
              <a:endParaRPr lang="en-ZA" sz="1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7FA749A-843D-48CE-AA4E-F64C9A427117}"/>
                </a:ext>
              </a:extLst>
            </p:cNvPr>
            <p:cNvCxnSpPr/>
            <p:nvPr/>
          </p:nvCxnSpPr>
          <p:spPr>
            <a:xfrm>
              <a:off x="2108880" y="11789040"/>
              <a:ext cx="54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90B1818-BE8E-40AD-8245-23685A43055B}"/>
                </a:ext>
              </a:extLst>
            </p:cNvPr>
            <p:cNvSpPr txBox="1"/>
            <p:nvPr/>
          </p:nvSpPr>
          <p:spPr>
            <a:xfrm>
              <a:off x="1367171" y="13022795"/>
              <a:ext cx="8537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2021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7C9A7D0-9340-4D26-A55F-01B4CD317EF0}"/>
                </a:ext>
              </a:extLst>
            </p:cNvPr>
            <p:cNvSpPr txBox="1"/>
            <p:nvPr/>
          </p:nvSpPr>
          <p:spPr>
            <a:xfrm>
              <a:off x="2643189" y="12838208"/>
              <a:ext cx="125249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ASKAP/EMU Indirect Radio search in LMC: </a:t>
              </a:r>
              <a:r>
                <a:rPr lang="en-ZA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Non-detection of WIMP Annihilation signal places strong constraints on the cross-section, excluding WIMP masses below 480 GeV and ruling out Annihilation to quarks</a:t>
              </a:r>
              <a:endParaRPr lang="en-ZA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BDFBE5F-16C4-4864-87FC-E112ECBE42B5}"/>
                </a:ext>
              </a:extLst>
            </p:cNvPr>
            <p:cNvCxnSpPr/>
            <p:nvPr/>
          </p:nvCxnSpPr>
          <p:spPr>
            <a:xfrm>
              <a:off x="2108880" y="13254690"/>
              <a:ext cx="54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9054B36-3DEB-467F-BCC3-99260D1072FD}"/>
                </a:ext>
              </a:extLst>
            </p:cNvPr>
            <p:cNvSpPr txBox="1"/>
            <p:nvPr/>
          </p:nvSpPr>
          <p:spPr>
            <a:xfrm>
              <a:off x="1370611" y="12285730"/>
              <a:ext cx="92200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0FE6A57-0350-4E08-993E-AAAA987C1180}"/>
                </a:ext>
              </a:extLst>
            </p:cNvPr>
            <p:cNvSpPr txBox="1"/>
            <p:nvPr/>
          </p:nvSpPr>
          <p:spPr>
            <a:xfrm>
              <a:off x="2643189" y="12142856"/>
              <a:ext cx="12461424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Super-Kamiokande Indirect Neutrino Search: </a:t>
              </a:r>
              <a:r>
                <a:rPr lang="en-ZA" sz="1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Non-detection of WIMP signal in </a:t>
              </a:r>
              <a:r>
                <a:rPr lang="en-ZA" sz="1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 years of observational data </a:t>
              </a:r>
              <a:r>
                <a:rPr lang="en-ZA" sz="1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of the </a:t>
              </a:r>
              <a:r>
                <a:rPr lang="en-ZA" sz="1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Milky Way Halo and Centre </a:t>
              </a:r>
              <a:endParaRPr lang="en-ZA" sz="1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B1D906A-6C4F-46B8-81A8-2A5C5A2430BC}"/>
                </a:ext>
              </a:extLst>
            </p:cNvPr>
            <p:cNvCxnSpPr/>
            <p:nvPr/>
          </p:nvCxnSpPr>
          <p:spPr>
            <a:xfrm>
              <a:off x="2108880" y="12479314"/>
              <a:ext cx="54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986F63D-859D-4A67-9611-38D8B525CA40}"/>
                </a:ext>
              </a:extLst>
            </p:cNvPr>
            <p:cNvSpPr txBox="1"/>
            <p:nvPr/>
          </p:nvSpPr>
          <p:spPr>
            <a:xfrm>
              <a:off x="1351437" y="10934012"/>
              <a:ext cx="9851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2017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15DB934-E7FD-4A81-B93A-503687DACF17}"/>
                </a:ext>
              </a:extLst>
            </p:cNvPr>
            <p:cNvCxnSpPr/>
            <p:nvPr/>
          </p:nvCxnSpPr>
          <p:spPr>
            <a:xfrm>
              <a:off x="2119887" y="11178567"/>
              <a:ext cx="54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7892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949F8-9E60-417C-A7C7-CAA1B2B1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845"/>
            <a:ext cx="10515600" cy="1055781"/>
          </a:xfrm>
        </p:spPr>
        <p:txBody>
          <a:bodyPr>
            <a:normAutofit fontScale="90000"/>
          </a:bodyPr>
          <a:lstStyle/>
          <a:p>
            <a:pPr algn="ctr"/>
            <a:r>
              <a:rPr lang="en-ZA" sz="4000" dirty="0">
                <a:latin typeface="Sylfaen" panose="010A0502050306030303" pitchFamily="18" charset="0"/>
              </a:rPr>
              <a:t>Unprecedented Detection Capabilities of Next Generation Multi-Messenger Telescopes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6F9C9-39EC-48D5-B31B-C8814BFB1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18EF-04C7-43D6-853F-5A8C43993D24}" type="slidenum">
              <a:rPr lang="en-ZA" smtClean="0"/>
              <a:t>7</a:t>
            </a:fld>
            <a:endParaRPr lang="en-ZA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7D7DE3-4303-48F7-9679-C3DDA6AF6015}"/>
              </a:ext>
            </a:extLst>
          </p:cNvPr>
          <p:cNvCxnSpPr/>
          <p:nvPr/>
        </p:nvCxnSpPr>
        <p:spPr>
          <a:xfrm flipV="1">
            <a:off x="1111624" y="1448697"/>
            <a:ext cx="10112188" cy="7171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04A65482-520D-4DE0-8790-6D843B222FA1}"/>
              </a:ext>
            </a:extLst>
          </p:cNvPr>
          <p:cNvSpPr txBox="1">
            <a:spLocks/>
          </p:cNvSpPr>
          <p:nvPr/>
        </p:nvSpPr>
        <p:spPr>
          <a:xfrm>
            <a:off x="838200" y="2208193"/>
            <a:ext cx="10515600" cy="346037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sz="2800" dirty="0">
                <a:latin typeface="Sylfaen" panose="010A0502050306030303" pitchFamily="18" charset="0"/>
              </a:rPr>
              <a:t>Unprecedented sensitivities: CTA in gamma, KM3NeT in neutrinos and MeerKAT in radio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sz="2800" dirty="0">
                <a:latin typeface="Sylfaen" panose="010A0502050306030303" pitchFamily="18" charset="0"/>
              </a:rPr>
              <a:t>Observational targets within the field of view of multiple telescopes in multiple observational domains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sz="2800" dirty="0">
                <a:latin typeface="Sylfaen" panose="010A0502050306030303" pitchFamily="18" charset="0"/>
              </a:rPr>
              <a:t>Allows for a comparative multi-messenger analysis to determine the optimal combination of telescope and target object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sz="200" dirty="0">
                <a:latin typeface="Sylfaen" panose="010A0502050306030303" pitchFamily="18" charset="0"/>
              </a:rPr>
              <a:t>=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ZA" sz="2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987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B60A0D-29D3-47D9-BB77-BCCA7FF80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18EF-04C7-43D6-853F-5A8C43993D24}" type="slidenum">
              <a:rPr lang="en-ZA" smtClean="0"/>
              <a:t>8</a:t>
            </a:fld>
            <a:endParaRPr lang="en-Z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646ADA-48B5-4BA5-8769-B91F35FC4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25" y="1718370"/>
            <a:ext cx="7506350" cy="377984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3E59469-E996-4F1A-B649-CC3CC81A2376}"/>
              </a:ext>
            </a:extLst>
          </p:cNvPr>
          <p:cNvSpPr txBox="1">
            <a:spLocks/>
          </p:cNvSpPr>
          <p:nvPr/>
        </p:nvSpPr>
        <p:spPr>
          <a:xfrm>
            <a:off x="838200" y="136525"/>
            <a:ext cx="10515600" cy="105578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4000" dirty="0">
                <a:latin typeface="Sylfaen" panose="010A0502050306030303" pitchFamily="18" charset="0"/>
              </a:rPr>
              <a:t>Milky Way Satellites as Target Environments for Dark Matter Indirect Detection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4A3CCD-D637-407F-8CE6-3087FCB5B8DA}"/>
              </a:ext>
            </a:extLst>
          </p:cNvPr>
          <p:cNvCxnSpPr/>
          <p:nvPr/>
        </p:nvCxnSpPr>
        <p:spPr>
          <a:xfrm flipV="1">
            <a:off x="1156447" y="1120588"/>
            <a:ext cx="10112188" cy="7171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33859E2-F8D4-4461-B2BD-67169EE79875}"/>
              </a:ext>
            </a:extLst>
          </p:cNvPr>
          <p:cNvCxnSpPr>
            <a:cxnSpLocks/>
          </p:cNvCxnSpPr>
          <p:nvPr/>
        </p:nvCxnSpPr>
        <p:spPr>
          <a:xfrm flipH="1">
            <a:off x="8247531" y="2132325"/>
            <a:ext cx="2133598" cy="2547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DFDF8BE-4236-4F4E-A5E2-99425553E1EB}"/>
              </a:ext>
            </a:extLst>
          </p:cNvPr>
          <p:cNvCxnSpPr>
            <a:cxnSpLocks/>
          </p:cNvCxnSpPr>
          <p:nvPr/>
        </p:nvCxnSpPr>
        <p:spPr>
          <a:xfrm flipH="1" flipV="1">
            <a:off x="6463553" y="5369860"/>
            <a:ext cx="1694329" cy="1943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F351CE3-A605-4C44-9AC2-50BBCC5B6921}"/>
              </a:ext>
            </a:extLst>
          </p:cNvPr>
          <p:cNvCxnSpPr>
            <a:cxnSpLocks/>
          </p:cNvCxnSpPr>
          <p:nvPr/>
        </p:nvCxnSpPr>
        <p:spPr>
          <a:xfrm flipH="1" flipV="1">
            <a:off x="8063753" y="2570356"/>
            <a:ext cx="2317376" cy="15157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6A6C1F5-B389-46BA-9DE1-91BD2ADE141B}"/>
              </a:ext>
            </a:extLst>
          </p:cNvPr>
          <p:cNvSpPr txBox="1"/>
          <p:nvPr/>
        </p:nvSpPr>
        <p:spPr>
          <a:xfrm>
            <a:off x="8157882" y="5368080"/>
            <a:ext cx="1864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rgbClr val="C00000"/>
                </a:solidFill>
                <a:latin typeface="Sylfaen" panose="010A0502050306030303" pitchFamily="18" charset="0"/>
              </a:rPr>
              <a:t>Sculptor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B1DBD4-63C7-42D9-B1D3-30279D27B342}"/>
              </a:ext>
            </a:extLst>
          </p:cNvPr>
          <p:cNvSpPr txBox="1"/>
          <p:nvPr/>
        </p:nvSpPr>
        <p:spPr>
          <a:xfrm>
            <a:off x="10381129" y="2537268"/>
            <a:ext cx="1864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rgbClr val="C00000"/>
                </a:solidFill>
                <a:latin typeface="Sylfaen" panose="010A0502050306030303" pitchFamily="18" charset="0"/>
              </a:rPr>
              <a:t>Sextans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898F7F-CA0E-41A9-9AF7-3B55C6A392C1}"/>
              </a:ext>
            </a:extLst>
          </p:cNvPr>
          <p:cNvSpPr txBox="1"/>
          <p:nvPr/>
        </p:nvSpPr>
        <p:spPr>
          <a:xfrm>
            <a:off x="10327341" y="1947659"/>
            <a:ext cx="1864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rgbClr val="002060"/>
                </a:solidFill>
                <a:latin typeface="Sylfaen" panose="010A0502050306030303" pitchFamily="18" charset="0"/>
              </a:rPr>
              <a:t>Segue 1</a:t>
            </a:r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22195387-F758-4BA5-969E-07448D700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>
                <a:solidFill>
                  <a:schemeClr val="tx1"/>
                </a:solidFill>
              </a:rPr>
              <a:t>Source: DES (2016)</a:t>
            </a:r>
          </a:p>
        </p:txBody>
      </p:sp>
    </p:spTree>
    <p:extLst>
      <p:ext uri="{BB962C8B-B14F-4D97-AF65-F5344CB8AC3E}">
        <p14:creationId xmlns:p14="http://schemas.microsoft.com/office/powerpoint/2010/main" val="2501906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2D63543-D24D-4023-8A7C-0ADA236C8A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67246"/>
              </p:ext>
            </p:extLst>
          </p:nvPr>
        </p:nvGraphicFramePr>
        <p:xfrm>
          <a:off x="1225177" y="1760226"/>
          <a:ext cx="10484522" cy="3111216"/>
        </p:xfrm>
        <a:graphic>
          <a:graphicData uri="http://schemas.openxmlformats.org/drawingml/2006/table">
            <a:tbl>
              <a:tblPr/>
              <a:tblGrid>
                <a:gridCol w="10484522">
                  <a:extLst>
                    <a:ext uri="{9D8B030D-6E8A-4147-A177-3AD203B41FA5}">
                      <a16:colId xmlns:a16="http://schemas.microsoft.com/office/drawing/2014/main" val="3067776123"/>
                    </a:ext>
                  </a:extLst>
                </a:gridCol>
              </a:tblGrid>
              <a:tr h="3111216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5587829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D6ACC8-9B2B-4423-B1E6-5DE68A49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18EF-04C7-43D6-853F-5A8C43993D24}" type="slidenum">
              <a:rPr lang="en-ZA" smtClean="0"/>
              <a:t>9</a:t>
            </a:fld>
            <a:endParaRPr lang="en-ZA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74476BC6-CDD7-4EA9-9006-240DB4006F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9067058"/>
                  </p:ext>
                </p:extLst>
              </p:nvPr>
            </p:nvGraphicFramePr>
            <p:xfrm>
              <a:off x="1244600" y="1774339"/>
              <a:ext cx="10454939" cy="3086943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1687157">
                      <a:extLst>
                        <a:ext uri="{9D8B030D-6E8A-4147-A177-3AD203B41FA5}">
                          <a16:colId xmlns:a16="http://schemas.microsoft.com/office/drawing/2014/main" val="746251436"/>
                        </a:ext>
                      </a:extLst>
                    </a:gridCol>
                    <a:gridCol w="1955372">
                      <a:extLst>
                        <a:ext uri="{9D8B030D-6E8A-4147-A177-3AD203B41FA5}">
                          <a16:colId xmlns:a16="http://schemas.microsoft.com/office/drawing/2014/main" val="3865880727"/>
                        </a:ext>
                      </a:extLst>
                    </a:gridCol>
                    <a:gridCol w="1062148">
                      <a:extLst>
                        <a:ext uri="{9D8B030D-6E8A-4147-A177-3AD203B41FA5}">
                          <a16:colId xmlns:a16="http://schemas.microsoft.com/office/drawing/2014/main" val="4030387520"/>
                        </a:ext>
                      </a:extLst>
                    </a:gridCol>
                    <a:gridCol w="975360">
                      <a:extLst>
                        <a:ext uri="{9D8B030D-6E8A-4147-A177-3AD203B41FA5}">
                          <a16:colId xmlns:a16="http://schemas.microsoft.com/office/drawing/2014/main" val="3635987816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2534485237"/>
                        </a:ext>
                      </a:extLst>
                    </a:gridCol>
                    <a:gridCol w="1178560">
                      <a:extLst>
                        <a:ext uri="{9D8B030D-6E8A-4147-A177-3AD203B41FA5}">
                          <a16:colId xmlns:a16="http://schemas.microsoft.com/office/drawing/2014/main" val="1108345931"/>
                        </a:ext>
                      </a:extLst>
                    </a:gridCol>
                    <a:gridCol w="1198582">
                      <a:extLst>
                        <a:ext uri="{9D8B030D-6E8A-4147-A177-3AD203B41FA5}">
                          <a16:colId xmlns:a16="http://schemas.microsoft.com/office/drawing/2014/main" val="2439384133"/>
                        </a:ext>
                      </a:extLst>
                    </a:gridCol>
                    <a:gridCol w="1229360">
                      <a:extLst>
                        <a:ext uri="{9D8B030D-6E8A-4147-A177-3AD203B41FA5}">
                          <a16:colId xmlns:a16="http://schemas.microsoft.com/office/drawing/2014/main" val="2306674788"/>
                        </a:ext>
                      </a:extLst>
                    </a:gridCol>
                  </a:tblGrid>
                  <a:tr h="4853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chemeClr val="tx1"/>
                              </a:solidFill>
                              <a:latin typeface="Sylfaen" panose="010A0502050306030303" pitchFamily="18" charset="0"/>
                            </a:rPr>
                            <a:t>Dwarf Spheroidal Galaxy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𝒍𝒐𝒈</m:t>
                                </m:r>
                                <m:d>
                                  <m:dPr>
                                    <m:ctrlPr>
                                      <a:rPr lang="en-ZA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ZA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ZA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𝑱</m:t>
                                        </m:r>
                                      </m:num>
                                      <m:den>
                                        <m:r>
                                          <a:rPr lang="en-ZA" b="1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𝐆𝐞</m:t>
                                        </m:r>
                                        <m:sSup>
                                          <m:sSupPr>
                                            <m:ctrlPr>
                                              <a:rPr lang="en-ZA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ZA" b="1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𝐕</m:t>
                                            </m:r>
                                          </m:e>
                                          <m:sup>
                                            <m:r>
                                              <a:rPr lang="en-ZA" b="1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  <m:r>
                                          <a:rPr lang="en-ZA" b="1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𝐜</m:t>
                                        </m:r>
                                        <m:sSup>
                                          <m:sSupPr>
                                            <m:ctrlPr>
                                              <a:rPr lang="en-ZA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ZA" b="1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𝐦</m:t>
                                            </m:r>
                                          </m:e>
                                          <m:sup>
                                            <m:r>
                                              <a:rPr lang="en-ZA" b="1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ZA" b="1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𝟓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ZA" dirty="0">
                            <a:solidFill>
                              <a:schemeClr val="tx1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ZA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ZA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ZA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𝒍𝒐𝒔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ZA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ZA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ZA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𝐤𝐦</m:t>
                                    </m:r>
                                    <m:r>
                                      <a:rPr lang="en-ZA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p>
                                      <m:sSupPr>
                                        <m:ctrlPr>
                                          <a:rPr lang="en-ZA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ZA" b="1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𝐬</m:t>
                                        </m:r>
                                      </m:e>
                                      <m:sup>
                                        <m:r>
                                          <a:rPr lang="en-ZA" b="1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ZA" b="1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ZA" i="0" dirty="0">
                            <a:solidFill>
                              <a:schemeClr val="tx1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ZA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ZA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ZA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ZA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ZA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𝐩𝐜</m:t>
                                </m:r>
                                <m:r>
                                  <a:rPr lang="en-ZA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ZA" b="1" i="0" dirty="0">
                            <a:solidFill>
                              <a:schemeClr val="tx1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ZA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ZA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en-ZA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sub>
                                </m:sSub>
                                <m:r>
                                  <a:rPr lang="en-ZA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ZA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ZA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ZA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sSup>
                                      <m:sSupPr>
                                        <m:ctrlPr>
                                          <a:rPr lang="en-ZA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ZA" b="1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e>
                                      <m:sup>
                                        <m:r>
                                          <a:rPr lang="en-ZA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𝟔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ZA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ZA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𝑴</m:t>
                                        </m:r>
                                      </m:e>
                                      <m:sub>
                                        <m:r>
                                          <a:rPr lang="en-ZA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⊙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ZA" i="0" dirty="0">
                            <a:solidFill>
                              <a:schemeClr val="tx1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ZA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ZA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en-ZA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ZA" i="0" dirty="0">
                            <a:solidFill>
                              <a:schemeClr val="tx1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ZA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ZA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  <m:sub>
                                    <m:r>
                                      <a:rPr lang="en-ZA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sub>
                                </m:sSub>
                                <m:r>
                                  <a:rPr lang="en-ZA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ZA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ZA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𝐤𝐩𝐜</m:t>
                                </m:r>
                                <m:r>
                                  <a:rPr lang="en-ZA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ZA" i="0" dirty="0">
                            <a:solidFill>
                              <a:schemeClr val="tx1"/>
                            </a:solidFill>
                            <a:latin typeface="Sylfaen" panose="010A0502050306030303" pitchFamily="18" charset="0"/>
                          </a:endParaRPr>
                        </a:p>
                        <a:p>
                          <a:pPr algn="ctr"/>
                          <a:endParaRPr lang="en-ZA" i="0" dirty="0">
                            <a:solidFill>
                              <a:schemeClr val="tx1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0" dirty="0">
                              <a:solidFill>
                                <a:schemeClr val="tx1"/>
                              </a:solidFill>
                              <a:latin typeface="Sylfaen" panose="010A0502050306030303" pitchFamily="18" charset="0"/>
                            </a:rPr>
                            <a:t>Telescopes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9947474"/>
                      </a:ext>
                    </a:extLst>
                  </a:tr>
                  <a:tr h="5676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chemeClr val="tx1"/>
                              </a:solidFill>
                              <a:latin typeface="Sylfaen" panose="010A0502050306030303" pitchFamily="18" charset="0"/>
                            </a:rPr>
                            <a:t>Sculptor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18.58</m:t>
                                    </m:r>
                                  </m:e>
                                  <m:sub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−0.05</m:t>
                                    </m:r>
                                  </m:sub>
                                  <m:sup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+0.05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ZA" dirty="0">
                            <a:solidFill>
                              <a:schemeClr val="tx1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8.8</m:t>
                                    </m:r>
                                  </m:e>
                                  <m:sub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−0.2</m:t>
                                    </m:r>
                                  </m:sub>
                                  <m:sup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+0.2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ZA" dirty="0">
                            <a:solidFill>
                              <a:schemeClr val="tx1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223</m:t>
                                    </m:r>
                                  </m:e>
                                  <m:sub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b>
                                  <m:sup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+5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ZA" dirty="0">
                            <a:solidFill>
                              <a:schemeClr val="tx1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16.06</m:t>
                                    </m:r>
                                  </m:e>
                                  <m:sub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−1.09</m:t>
                                    </m:r>
                                  </m:sub>
                                  <m:sup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+1.09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ZA" dirty="0">
                            <a:solidFill>
                              <a:schemeClr val="tx1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−11.04</m:t>
                                    </m:r>
                                  </m:e>
                                  <m:sub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−0.5</m:t>
                                    </m:r>
                                  </m:sub>
                                  <m:sup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+0.5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ZA" dirty="0">
                            <a:solidFill>
                              <a:schemeClr val="tx1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83.9</m:t>
                                    </m:r>
                                  </m:e>
                                  <m:sub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−1.5</m:t>
                                    </m:r>
                                  </m:sub>
                                  <m:sup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+1,5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ZA" dirty="0">
                            <a:solidFill>
                              <a:schemeClr val="tx1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rgbClr val="002060"/>
                              </a:solidFill>
                              <a:latin typeface="Sylfaen" panose="010A0502050306030303" pitchFamily="18" charset="0"/>
                            </a:rPr>
                            <a:t>(a)</a:t>
                          </a:r>
                          <a:r>
                            <a:rPr lang="en-ZA" dirty="0">
                              <a:solidFill>
                                <a:schemeClr val="tx1"/>
                              </a:solidFill>
                              <a:latin typeface="Sylfaen" panose="010A0502050306030303" pitchFamily="18" charset="0"/>
                            </a:rPr>
                            <a:t>, </a:t>
                          </a:r>
                          <a:r>
                            <a:rPr lang="en-ZA" dirty="0">
                              <a:solidFill>
                                <a:srgbClr val="C00000"/>
                              </a:solidFill>
                              <a:latin typeface="Sylfaen" panose="010A0502050306030303" pitchFamily="18" charset="0"/>
                            </a:rPr>
                            <a:t>(c)</a:t>
                          </a:r>
                          <a:r>
                            <a:rPr lang="en-ZA" dirty="0">
                              <a:solidFill>
                                <a:schemeClr val="tx1"/>
                              </a:solidFill>
                              <a:latin typeface="Sylfaen" panose="010A0502050306030303" pitchFamily="18" charset="0"/>
                            </a:rPr>
                            <a:t>, (d)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0653173"/>
                      </a:ext>
                    </a:extLst>
                  </a:tr>
                  <a:tr h="5737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chemeClr val="tx1"/>
                              </a:solidFill>
                              <a:latin typeface="Sylfaen" panose="010A0502050306030303" pitchFamily="18" charset="0"/>
                            </a:rPr>
                            <a:t>Sextans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17.73</m:t>
                                    </m:r>
                                  </m:e>
                                  <m:sub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−0.12</m:t>
                                    </m:r>
                                  </m:sub>
                                  <m:sup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+0.13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ZA" dirty="0">
                            <a:solidFill>
                              <a:schemeClr val="tx1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7.1</m:t>
                                    </m:r>
                                  </m:e>
                                  <m:sub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−0.3</m:t>
                                    </m:r>
                                  </m:sub>
                                  <m:sup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+0.3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ZA" dirty="0">
                            <a:solidFill>
                              <a:schemeClr val="tx1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523</m:t>
                                    </m:r>
                                  </m:e>
                                  <m:sub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−23</m:t>
                                    </m:r>
                                  </m:sub>
                                  <m:sup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+23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ZA" dirty="0">
                            <a:solidFill>
                              <a:schemeClr val="tx1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24.52</m:t>
                                    </m:r>
                                  </m:e>
                                  <m:sub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−3.15</m:t>
                                    </m:r>
                                  </m:sub>
                                  <m:sup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+3.15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ZA" dirty="0">
                            <a:solidFill>
                              <a:schemeClr val="tx1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−9.1</m:t>
                                    </m:r>
                                  </m:e>
                                  <m:sub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−0.1</m:t>
                                    </m:r>
                                  </m:sub>
                                  <m:sup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+0.1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ZA" dirty="0">
                            <a:solidFill>
                              <a:schemeClr val="tx1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92.5</m:t>
                                    </m:r>
                                  </m:e>
                                  <m:sub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−2.2</m:t>
                                    </m:r>
                                  </m:sub>
                                  <m:sup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+2.2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ZA" dirty="0">
                            <a:solidFill>
                              <a:schemeClr val="tx1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ZA" dirty="0">
                              <a:solidFill>
                                <a:srgbClr val="002060"/>
                              </a:solidFill>
                              <a:latin typeface="Sylfaen" panose="010A0502050306030303" pitchFamily="18" charset="0"/>
                            </a:rPr>
                            <a:t>(a)</a:t>
                          </a:r>
                          <a:r>
                            <a:rPr lang="en-ZA" dirty="0">
                              <a:solidFill>
                                <a:schemeClr val="tx1"/>
                              </a:solidFill>
                              <a:latin typeface="Sylfaen" panose="010A0502050306030303" pitchFamily="18" charset="0"/>
                            </a:rPr>
                            <a:t>, </a:t>
                          </a:r>
                          <a:r>
                            <a:rPr lang="en-ZA" dirty="0">
                              <a:solidFill>
                                <a:srgbClr val="C00000"/>
                              </a:solidFill>
                              <a:latin typeface="Sylfaen" panose="010A0502050306030303" pitchFamily="18" charset="0"/>
                            </a:rPr>
                            <a:t>(c)</a:t>
                          </a:r>
                          <a:r>
                            <a:rPr lang="en-ZA" dirty="0">
                              <a:solidFill>
                                <a:schemeClr val="tx1"/>
                              </a:solidFill>
                              <a:latin typeface="Sylfaen" panose="010A0502050306030303" pitchFamily="18" charset="0"/>
                            </a:rPr>
                            <a:t>, (d)</a:t>
                          </a:r>
                        </a:p>
                        <a:p>
                          <a:pPr algn="ctr"/>
                          <a:endParaRPr lang="en-ZA" dirty="0">
                            <a:solidFill>
                              <a:schemeClr val="tx1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0160296"/>
                      </a:ext>
                    </a:extLst>
                  </a:tr>
                  <a:tr h="5916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chemeClr val="tx1"/>
                              </a:solidFill>
                              <a:latin typeface="Sylfaen" panose="010A0502050306030303" pitchFamily="18" charset="0"/>
                            </a:rPr>
                            <a:t>Segue 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19.12</m:t>
                                    </m:r>
                                  </m:e>
                                  <m:sub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−0.58</m:t>
                                    </m:r>
                                  </m:sub>
                                  <m:sup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+0.49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ZA" dirty="0">
                            <a:solidFill>
                              <a:schemeClr val="tx1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3.1</m:t>
                                    </m:r>
                                  </m:e>
                                  <m:sub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−0.8</m:t>
                                    </m:r>
                                  </m:sub>
                                  <m:sup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+0.9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ZA" dirty="0">
                            <a:solidFill>
                              <a:schemeClr val="tx1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e>
                                  <m:sub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b>
                                  <m:sup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+5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ZA" dirty="0">
                            <a:solidFill>
                              <a:schemeClr val="tx1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0.19</m:t>
                                    </m:r>
                                  </m:e>
                                  <m:sub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−0.14</m:t>
                                    </m:r>
                                  </m:sub>
                                  <m:sup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+0.15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ZA" dirty="0">
                            <a:solidFill>
                              <a:schemeClr val="tx1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−1.5</m:t>
                                    </m:r>
                                  </m:e>
                                  <m:sub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−0.7</m:t>
                                    </m:r>
                                  </m:sub>
                                  <m:sup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+0.7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ZA" dirty="0">
                            <a:solidFill>
                              <a:schemeClr val="tx1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23.0</m:t>
                                    </m:r>
                                  </m:e>
                                  <m:sub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−2.0</m:t>
                                    </m:r>
                                  </m:sub>
                                  <m:sup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+2.0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ZA" dirty="0">
                            <a:solidFill>
                              <a:schemeClr val="tx1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rgbClr val="002060"/>
                              </a:solidFill>
                              <a:latin typeface="Sylfaen" panose="010A0502050306030303" pitchFamily="18" charset="0"/>
                            </a:rPr>
                            <a:t>(a)</a:t>
                          </a:r>
                          <a:r>
                            <a:rPr lang="en-ZA" dirty="0">
                              <a:solidFill>
                                <a:schemeClr val="tx1"/>
                              </a:solidFill>
                              <a:latin typeface="Sylfaen" panose="010A0502050306030303" pitchFamily="18" charset="0"/>
                            </a:rPr>
                            <a:t>, </a:t>
                          </a:r>
                          <a:r>
                            <a:rPr lang="en-ZA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Sylfaen" panose="010A0502050306030303" pitchFamily="18" charset="0"/>
                            </a:rPr>
                            <a:t>(b)</a:t>
                          </a:r>
                          <a:r>
                            <a:rPr lang="en-ZA" dirty="0">
                              <a:solidFill>
                                <a:schemeClr val="tx1"/>
                              </a:solidFill>
                              <a:latin typeface="Sylfaen" panose="010A0502050306030303" pitchFamily="18" charset="0"/>
                            </a:rPr>
                            <a:t>, </a:t>
                          </a:r>
                          <a:r>
                            <a:rPr lang="en-ZA" dirty="0">
                              <a:solidFill>
                                <a:srgbClr val="C00000"/>
                              </a:solidFill>
                              <a:latin typeface="Sylfaen" panose="010A0502050306030303" pitchFamily="18" charset="0"/>
                            </a:rPr>
                            <a:t>(c)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42878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chemeClr val="tx1"/>
                              </a:solidFill>
                              <a:latin typeface="Sylfaen" panose="010A0502050306030303" pitchFamily="18" charset="0"/>
                            </a:rPr>
                            <a:t>Reticulum II 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18.88</m:t>
                                    </m:r>
                                  </m:e>
                                  <m:sub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−0.37</m:t>
                                    </m:r>
                                  </m:sub>
                                  <m:sup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+0.39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ZA" dirty="0">
                            <a:solidFill>
                              <a:schemeClr val="tx1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3.4</m:t>
                                    </m:r>
                                  </m:e>
                                  <m:sub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−0.6</m:t>
                                    </m:r>
                                  </m:sub>
                                  <m:sup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+0.7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ZA" dirty="0">
                            <a:solidFill>
                              <a:schemeClr val="tx1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e>
                                  <m:sub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−8</m:t>
                                    </m:r>
                                  </m:sub>
                                  <m:sup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+8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ZA" dirty="0">
                            <a:solidFill>
                              <a:schemeClr val="tx1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0.37</m:t>
                                    </m:r>
                                  </m:e>
                                  <m:sub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−0.21</m:t>
                                    </m:r>
                                  </m:sub>
                                  <m:sup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+0.24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ZA" dirty="0">
                            <a:solidFill>
                              <a:schemeClr val="tx1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−3.6</m:t>
                                    </m:r>
                                  </m:e>
                                  <m:sub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−0.1</m:t>
                                    </m:r>
                                  </m:sub>
                                  <m:sup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+0.1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ZA" dirty="0">
                            <a:solidFill>
                              <a:schemeClr val="tx1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32.0</m:t>
                                    </m:r>
                                  </m:e>
                                  <m:sub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−2.0</m:t>
                                    </m:r>
                                  </m:sub>
                                  <m:sup>
                                    <m:r>
                                      <a:rPr lang="en-ZA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+2.0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ZA" dirty="0">
                            <a:solidFill>
                              <a:schemeClr val="tx1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rgbClr val="002060"/>
                              </a:solidFill>
                              <a:latin typeface="Sylfaen" panose="010A0502050306030303" pitchFamily="18" charset="0"/>
                            </a:rPr>
                            <a:t>(a)</a:t>
                          </a:r>
                          <a:r>
                            <a:rPr lang="en-ZA" dirty="0">
                              <a:solidFill>
                                <a:schemeClr val="tx1"/>
                              </a:solidFill>
                              <a:latin typeface="Sylfaen" panose="010A0502050306030303" pitchFamily="18" charset="0"/>
                            </a:rPr>
                            <a:t>, </a:t>
                          </a:r>
                          <a:r>
                            <a:rPr lang="en-ZA" dirty="0">
                              <a:solidFill>
                                <a:srgbClr val="C00000"/>
                              </a:solidFill>
                              <a:latin typeface="Sylfaen" panose="010A0502050306030303" pitchFamily="18" charset="0"/>
                            </a:rPr>
                            <a:t>(c)</a:t>
                          </a:r>
                          <a:r>
                            <a:rPr lang="en-ZA" dirty="0">
                              <a:solidFill>
                                <a:schemeClr val="tx1"/>
                              </a:solidFill>
                              <a:latin typeface="Sylfaen" panose="010A0502050306030303" pitchFamily="18" charset="0"/>
                            </a:rPr>
                            <a:t>, (d)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50000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74476BC6-CDD7-4EA9-9006-240DB4006F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9067058"/>
                  </p:ext>
                </p:extLst>
              </p:nvPr>
            </p:nvGraphicFramePr>
            <p:xfrm>
              <a:off x="1244600" y="1774339"/>
              <a:ext cx="10454939" cy="3086943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1687157">
                      <a:extLst>
                        <a:ext uri="{9D8B030D-6E8A-4147-A177-3AD203B41FA5}">
                          <a16:colId xmlns:a16="http://schemas.microsoft.com/office/drawing/2014/main" val="746251436"/>
                        </a:ext>
                      </a:extLst>
                    </a:gridCol>
                    <a:gridCol w="1955372">
                      <a:extLst>
                        <a:ext uri="{9D8B030D-6E8A-4147-A177-3AD203B41FA5}">
                          <a16:colId xmlns:a16="http://schemas.microsoft.com/office/drawing/2014/main" val="3865880727"/>
                        </a:ext>
                      </a:extLst>
                    </a:gridCol>
                    <a:gridCol w="1062148">
                      <a:extLst>
                        <a:ext uri="{9D8B030D-6E8A-4147-A177-3AD203B41FA5}">
                          <a16:colId xmlns:a16="http://schemas.microsoft.com/office/drawing/2014/main" val="4030387520"/>
                        </a:ext>
                      </a:extLst>
                    </a:gridCol>
                    <a:gridCol w="975360">
                      <a:extLst>
                        <a:ext uri="{9D8B030D-6E8A-4147-A177-3AD203B41FA5}">
                          <a16:colId xmlns:a16="http://schemas.microsoft.com/office/drawing/2014/main" val="3635987816"/>
                        </a:ext>
                      </a:extLst>
                    </a:gridCol>
                    <a:gridCol w="1168400">
                      <a:extLst>
                        <a:ext uri="{9D8B030D-6E8A-4147-A177-3AD203B41FA5}">
                          <a16:colId xmlns:a16="http://schemas.microsoft.com/office/drawing/2014/main" val="2534485237"/>
                        </a:ext>
                      </a:extLst>
                    </a:gridCol>
                    <a:gridCol w="1178560">
                      <a:extLst>
                        <a:ext uri="{9D8B030D-6E8A-4147-A177-3AD203B41FA5}">
                          <a16:colId xmlns:a16="http://schemas.microsoft.com/office/drawing/2014/main" val="1108345931"/>
                        </a:ext>
                      </a:extLst>
                    </a:gridCol>
                    <a:gridCol w="1198582">
                      <a:extLst>
                        <a:ext uri="{9D8B030D-6E8A-4147-A177-3AD203B41FA5}">
                          <a16:colId xmlns:a16="http://schemas.microsoft.com/office/drawing/2014/main" val="2439384133"/>
                        </a:ext>
                      </a:extLst>
                    </a:gridCol>
                    <a:gridCol w="1229360">
                      <a:extLst>
                        <a:ext uri="{9D8B030D-6E8A-4147-A177-3AD203B41FA5}">
                          <a16:colId xmlns:a16="http://schemas.microsoft.com/office/drawing/2014/main" val="2306674788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chemeClr val="tx1"/>
                              </a:solidFill>
                              <a:latin typeface="Sylfaen" panose="010A0502050306030303" pitchFamily="18" charset="0"/>
                            </a:rPr>
                            <a:t>Dwarf Spheroidal Galaxy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6604" t="-3333" r="-348910" b="-24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44253" t="-3333" r="-543678" b="-24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83125" t="-3333" r="-491250" b="-24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85938" t="-3333" r="-309375" b="-24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82902" t="-3333" r="-207772" b="-24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69036" t="-3333" r="-103553" b="-24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0" dirty="0">
                              <a:solidFill>
                                <a:schemeClr val="tx1"/>
                              </a:solidFill>
                              <a:latin typeface="Sylfaen" panose="010A0502050306030303" pitchFamily="18" charset="0"/>
                            </a:rPr>
                            <a:t>Telescopes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9947474"/>
                      </a:ext>
                    </a:extLst>
                  </a:tr>
                  <a:tr h="5676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chemeClr val="tx1"/>
                              </a:solidFill>
                              <a:latin typeface="Sylfaen" panose="010A0502050306030303" pitchFamily="18" charset="0"/>
                            </a:rPr>
                            <a:t>Sculptor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6604" t="-166667" r="-34891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44253" t="-166667" r="-54367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83125" t="-166667" r="-49125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85938" t="-166667" r="-30937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82902" t="-166667" r="-20777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69036" t="-166667" r="-10355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rgbClr val="002060"/>
                              </a:solidFill>
                              <a:latin typeface="Sylfaen" panose="010A0502050306030303" pitchFamily="18" charset="0"/>
                            </a:rPr>
                            <a:t>(a)</a:t>
                          </a:r>
                          <a:r>
                            <a:rPr lang="en-ZA" dirty="0">
                              <a:solidFill>
                                <a:schemeClr val="tx1"/>
                              </a:solidFill>
                              <a:latin typeface="Sylfaen" panose="010A0502050306030303" pitchFamily="18" charset="0"/>
                            </a:rPr>
                            <a:t>, </a:t>
                          </a:r>
                          <a:r>
                            <a:rPr lang="en-ZA" dirty="0">
                              <a:solidFill>
                                <a:srgbClr val="C00000"/>
                              </a:solidFill>
                              <a:latin typeface="Sylfaen" panose="010A0502050306030303" pitchFamily="18" charset="0"/>
                            </a:rPr>
                            <a:t>(c)</a:t>
                          </a:r>
                          <a:r>
                            <a:rPr lang="en-ZA" dirty="0">
                              <a:solidFill>
                                <a:schemeClr val="tx1"/>
                              </a:solidFill>
                              <a:latin typeface="Sylfaen" panose="010A0502050306030303" pitchFamily="18" charset="0"/>
                            </a:rPr>
                            <a:t>, (d)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065317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chemeClr val="tx1"/>
                              </a:solidFill>
                              <a:latin typeface="Sylfaen" panose="010A0502050306030303" pitchFamily="18" charset="0"/>
                            </a:rPr>
                            <a:t>Sextans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6604" t="-233962" r="-348910" b="-16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44253" t="-233962" r="-543678" b="-16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83125" t="-233962" r="-491250" b="-16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85938" t="-233962" r="-309375" b="-16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82902" t="-233962" r="-207772" b="-16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69036" t="-233962" r="-103553" b="-16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ZA" dirty="0">
                              <a:solidFill>
                                <a:srgbClr val="002060"/>
                              </a:solidFill>
                              <a:latin typeface="Sylfaen" panose="010A0502050306030303" pitchFamily="18" charset="0"/>
                            </a:rPr>
                            <a:t>(a)</a:t>
                          </a:r>
                          <a:r>
                            <a:rPr lang="en-ZA" dirty="0">
                              <a:solidFill>
                                <a:schemeClr val="tx1"/>
                              </a:solidFill>
                              <a:latin typeface="Sylfaen" panose="010A0502050306030303" pitchFamily="18" charset="0"/>
                            </a:rPr>
                            <a:t>, </a:t>
                          </a:r>
                          <a:r>
                            <a:rPr lang="en-ZA" dirty="0">
                              <a:solidFill>
                                <a:srgbClr val="C00000"/>
                              </a:solidFill>
                              <a:latin typeface="Sylfaen" panose="010A0502050306030303" pitchFamily="18" charset="0"/>
                            </a:rPr>
                            <a:t>(c)</a:t>
                          </a:r>
                          <a:r>
                            <a:rPr lang="en-ZA" dirty="0">
                              <a:solidFill>
                                <a:schemeClr val="tx1"/>
                              </a:solidFill>
                              <a:latin typeface="Sylfaen" panose="010A0502050306030303" pitchFamily="18" charset="0"/>
                            </a:rPr>
                            <a:t>, (d)</a:t>
                          </a:r>
                        </a:p>
                        <a:p>
                          <a:pPr algn="ctr"/>
                          <a:endParaRPr lang="en-ZA" dirty="0">
                            <a:solidFill>
                              <a:schemeClr val="tx1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0160296"/>
                      </a:ext>
                    </a:extLst>
                  </a:tr>
                  <a:tr h="5916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chemeClr val="tx1"/>
                              </a:solidFill>
                              <a:latin typeface="Sylfaen" panose="010A0502050306030303" pitchFamily="18" charset="0"/>
                            </a:rPr>
                            <a:t>Segue 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6604" t="-364948" r="-348910" b="-78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44253" t="-364948" r="-543678" b="-78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83125" t="-364948" r="-491250" b="-78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85938" t="-364948" r="-309375" b="-78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82902" t="-364948" r="-207772" b="-78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69036" t="-364948" r="-103553" b="-78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rgbClr val="002060"/>
                              </a:solidFill>
                              <a:latin typeface="Sylfaen" panose="010A0502050306030303" pitchFamily="18" charset="0"/>
                            </a:rPr>
                            <a:t>(a)</a:t>
                          </a:r>
                          <a:r>
                            <a:rPr lang="en-ZA" dirty="0">
                              <a:solidFill>
                                <a:schemeClr val="tx1"/>
                              </a:solidFill>
                              <a:latin typeface="Sylfaen" panose="010A0502050306030303" pitchFamily="18" charset="0"/>
                            </a:rPr>
                            <a:t>, </a:t>
                          </a:r>
                          <a:r>
                            <a:rPr lang="en-ZA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Sylfaen" panose="010A0502050306030303" pitchFamily="18" charset="0"/>
                            </a:rPr>
                            <a:t>(b)</a:t>
                          </a:r>
                          <a:r>
                            <a:rPr lang="en-ZA" dirty="0">
                              <a:solidFill>
                                <a:schemeClr val="tx1"/>
                              </a:solidFill>
                              <a:latin typeface="Sylfaen" panose="010A0502050306030303" pitchFamily="18" charset="0"/>
                            </a:rPr>
                            <a:t>, </a:t>
                          </a:r>
                          <a:r>
                            <a:rPr lang="en-ZA" dirty="0">
                              <a:solidFill>
                                <a:srgbClr val="C00000"/>
                              </a:solidFill>
                              <a:latin typeface="Sylfaen" panose="010A0502050306030303" pitchFamily="18" charset="0"/>
                            </a:rPr>
                            <a:t>(c)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4287839"/>
                      </a:ext>
                    </a:extLst>
                  </a:tr>
                  <a:tr h="3731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chemeClr val="tx1"/>
                              </a:solidFill>
                              <a:latin typeface="Sylfaen" panose="010A0502050306030303" pitchFamily="18" charset="0"/>
                            </a:rPr>
                            <a:t>Reticulum II 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6604" t="-739344" r="-34891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44253" t="-739344" r="-543678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83125" t="-739344" r="-49125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85938" t="-739344" r="-30937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82902" t="-739344" r="-20777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69036" t="-739344" r="-103553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rgbClr val="002060"/>
                              </a:solidFill>
                              <a:latin typeface="Sylfaen" panose="010A0502050306030303" pitchFamily="18" charset="0"/>
                            </a:rPr>
                            <a:t>(a)</a:t>
                          </a:r>
                          <a:r>
                            <a:rPr lang="en-ZA" dirty="0">
                              <a:solidFill>
                                <a:schemeClr val="tx1"/>
                              </a:solidFill>
                              <a:latin typeface="Sylfaen" panose="010A0502050306030303" pitchFamily="18" charset="0"/>
                            </a:rPr>
                            <a:t>, </a:t>
                          </a:r>
                          <a:r>
                            <a:rPr lang="en-ZA" dirty="0">
                              <a:solidFill>
                                <a:srgbClr val="C00000"/>
                              </a:solidFill>
                              <a:latin typeface="Sylfaen" panose="010A0502050306030303" pitchFamily="18" charset="0"/>
                            </a:rPr>
                            <a:t>(c)</a:t>
                          </a:r>
                          <a:r>
                            <a:rPr lang="en-ZA" dirty="0">
                              <a:solidFill>
                                <a:schemeClr val="tx1"/>
                              </a:solidFill>
                              <a:latin typeface="Sylfaen" panose="010A0502050306030303" pitchFamily="18" charset="0"/>
                            </a:rPr>
                            <a:t>, (d)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500007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AAC7CE6-5DF8-4B2C-9A28-658F6912A12C}"/>
              </a:ext>
            </a:extLst>
          </p:cNvPr>
          <p:cNvSpPr txBox="1"/>
          <p:nvPr/>
        </p:nvSpPr>
        <p:spPr>
          <a:xfrm>
            <a:off x="9966623" y="5200404"/>
            <a:ext cx="1743076" cy="14773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b="1" u="sng" dirty="0">
                <a:latin typeface="Sylfaen" panose="010A0502050306030303" pitchFamily="18" charset="0"/>
              </a:rPr>
              <a:t>Telescope key</a:t>
            </a:r>
          </a:p>
          <a:p>
            <a:r>
              <a:rPr lang="en-ZA" dirty="0">
                <a:solidFill>
                  <a:srgbClr val="002060"/>
                </a:solidFill>
                <a:latin typeface="Sylfaen" panose="010A0502050306030303" pitchFamily="18" charset="0"/>
              </a:rPr>
              <a:t>(a): CTA </a:t>
            </a:r>
          </a:p>
          <a:p>
            <a:r>
              <a:rPr lang="en-ZA" dirty="0">
                <a:solidFill>
                  <a:schemeClr val="accent6">
                    <a:lumMod val="50000"/>
                  </a:schemeClr>
                </a:solidFill>
                <a:latin typeface="Sylfaen" panose="010A0502050306030303" pitchFamily="18" charset="0"/>
              </a:rPr>
              <a:t>(b): LHAASO</a:t>
            </a:r>
          </a:p>
          <a:p>
            <a:r>
              <a:rPr lang="en-ZA" dirty="0">
                <a:solidFill>
                  <a:srgbClr val="C00000"/>
                </a:solidFill>
                <a:latin typeface="Sylfaen" panose="010A0502050306030303" pitchFamily="18" charset="0"/>
              </a:rPr>
              <a:t>(c): KM3NeT</a:t>
            </a:r>
          </a:p>
          <a:p>
            <a:r>
              <a:rPr lang="en-ZA" dirty="0">
                <a:latin typeface="Sylfaen" panose="010A0502050306030303" pitchFamily="18" charset="0"/>
              </a:rPr>
              <a:t>(d): MeerKAT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B34303A-FF85-4C03-A3A4-4A3FF892DB85}"/>
              </a:ext>
            </a:extLst>
          </p:cNvPr>
          <p:cNvSpPr txBox="1">
            <a:spLocks/>
          </p:cNvSpPr>
          <p:nvPr/>
        </p:nvSpPr>
        <p:spPr>
          <a:xfrm>
            <a:off x="838200" y="136525"/>
            <a:ext cx="10515600" cy="105578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4000" dirty="0">
                <a:latin typeface="Sylfaen" panose="010A0502050306030303" pitchFamily="18" charset="0"/>
              </a:rPr>
              <a:t>Physical Features of Candidate Dwarf Spheroidal Galaxies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C8A5DE-48AA-4F5C-9FB5-768FC2473421}"/>
              </a:ext>
            </a:extLst>
          </p:cNvPr>
          <p:cNvCxnSpPr>
            <a:cxnSpLocks/>
          </p:cNvCxnSpPr>
          <p:nvPr/>
        </p:nvCxnSpPr>
        <p:spPr>
          <a:xfrm>
            <a:off x="1334117" y="1192306"/>
            <a:ext cx="10126363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5791408-1AC2-4270-BB31-4E89EED5A9F5}"/>
              </a:ext>
            </a:extLst>
          </p:cNvPr>
          <p:cNvGrpSpPr/>
          <p:nvPr/>
        </p:nvGrpSpPr>
        <p:grpSpPr>
          <a:xfrm>
            <a:off x="1234440" y="1755198"/>
            <a:ext cx="10465099" cy="3116244"/>
            <a:chOff x="828040" y="1980946"/>
            <a:chExt cx="10465099" cy="3116244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4425C35-C00A-4A8D-98DA-D585A9517282}"/>
                </a:ext>
              </a:extLst>
            </p:cNvPr>
            <p:cNvCxnSpPr>
              <a:cxnSpLocks/>
            </p:cNvCxnSpPr>
            <p:nvPr/>
          </p:nvCxnSpPr>
          <p:spPr>
            <a:xfrm>
              <a:off x="828040" y="2931457"/>
              <a:ext cx="10465099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1E85856-18F1-4BDA-85B2-A0C063ABE9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5068" y="1991106"/>
              <a:ext cx="0" cy="3106084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6AB0D5B-0760-4AA0-A1AB-69260E8CF8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55989" y="1980946"/>
              <a:ext cx="0" cy="3106084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9611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3101</TotalTime>
  <Words>1213</Words>
  <Application>Microsoft Office PowerPoint</Application>
  <PresentationFormat>Widescreen</PresentationFormat>
  <Paragraphs>181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Sylfaen</vt:lpstr>
      <vt:lpstr>Times New Roman</vt:lpstr>
      <vt:lpstr>Wingdings</vt:lpstr>
      <vt:lpstr>Office Theme</vt:lpstr>
      <vt:lpstr>Multi-messenger analysis of Ultrafaint dwarf galaxies as observational targets for Dark Matter Indirect detection</vt:lpstr>
      <vt:lpstr>Introduction</vt:lpstr>
      <vt:lpstr>A Historical Overview of the Dark Matter Mystery</vt:lpstr>
      <vt:lpstr>Direct Detection Experiments</vt:lpstr>
      <vt:lpstr>Collider Searches</vt:lpstr>
      <vt:lpstr>Indirect Detection Experiments</vt:lpstr>
      <vt:lpstr>Unprecedented Detection Capabilities of Next Generation Multi-Messenger Telescopes</vt:lpstr>
      <vt:lpstr>PowerPoint Presentation</vt:lpstr>
      <vt:lpstr>PowerPoint Presentation</vt:lpstr>
      <vt:lpstr>DAMPE’s Detection of an Unexplained Excess Flux</vt:lpstr>
      <vt:lpstr>The Wukong WIMPs (Massive Leptophilic Majorana Particles)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Multi-messenger analysis of Ultrafaint dwarf galaxies as observational targets for Dark Matter Indirect detection</dc:title>
  <dc:creator>Raees Noorbhai</dc:creator>
  <cp:lastModifiedBy>Raees Noorbhai</cp:lastModifiedBy>
  <cp:revision>72</cp:revision>
  <dcterms:created xsi:type="dcterms:W3CDTF">2023-07-01T22:04:21Z</dcterms:created>
  <dcterms:modified xsi:type="dcterms:W3CDTF">2023-07-06T09:07:31Z</dcterms:modified>
</cp:coreProperties>
</file>