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96" r:id="rId1"/>
  </p:sldMasterIdLst>
  <p:notesMasterIdLst>
    <p:notesMasterId r:id="rId23"/>
  </p:notesMasterIdLst>
  <p:sldIdLst>
    <p:sldId id="256" r:id="rId2"/>
    <p:sldId id="316" r:id="rId3"/>
    <p:sldId id="314" r:id="rId4"/>
    <p:sldId id="318" r:id="rId5"/>
    <p:sldId id="319" r:id="rId6"/>
    <p:sldId id="306" r:id="rId7"/>
    <p:sldId id="321" r:id="rId8"/>
    <p:sldId id="320" r:id="rId9"/>
    <p:sldId id="281" r:id="rId10"/>
    <p:sldId id="304" r:id="rId11"/>
    <p:sldId id="305" r:id="rId12"/>
    <p:sldId id="307" r:id="rId13"/>
    <p:sldId id="308" r:id="rId14"/>
    <p:sldId id="313" r:id="rId15"/>
    <p:sldId id="317" r:id="rId16"/>
    <p:sldId id="309" r:id="rId17"/>
    <p:sldId id="310" r:id="rId18"/>
    <p:sldId id="311" r:id="rId19"/>
    <p:sldId id="312" r:id="rId20"/>
    <p:sldId id="301" r:id="rId21"/>
    <p:sldId id="322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5FF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18"/>
    <p:restoredTop sz="94985"/>
  </p:normalViewPr>
  <p:slideViewPr>
    <p:cSldViewPr snapToGrid="0" showGuides="1">
      <p:cViewPr varScale="1">
        <p:scale>
          <a:sx n="103" d="100"/>
          <a:sy n="103" d="100"/>
        </p:scale>
        <p:origin x="968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76C51D-14FD-C347-B85D-1099C6ADFB03}" type="datetimeFigureOut">
              <a:rPr lang="en-US" smtClean="0"/>
              <a:t>7/3/23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06AC0C-1D96-2244-9AD4-31E24780B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82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6AC0C-1D96-2244-9AD4-31E24780BF6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06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6FB2-8801-714D-9A5D-5904FB9F0925}" type="datetime1">
              <a:rPr lang="en-US" smtClean="0"/>
              <a:t>7/3/23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4A13-9967-6546-9043-04E4DBAF4B4C}" type="datetime1">
              <a:rPr lang="en-US" smtClean="0"/>
              <a:t>7/3/23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626DF-1105-CC41-A96D-AC513341F586}" type="datetime1">
              <a:rPr lang="en-US" smtClean="0"/>
              <a:t>7/3/23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3E910-BF55-E247-A124-7E570C66EFE5}" type="datetime1">
              <a:rPr lang="en-US" smtClean="0"/>
              <a:t>7/3/23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973E2-4A02-1E4A-8724-AB757639E3AD}" type="datetime1">
              <a:rPr lang="en-US" smtClean="0"/>
              <a:t>7/3/23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B0D42-CC9D-9640-B990-FCC2486B8C6A}" type="datetime1">
              <a:rPr lang="en-US" smtClean="0"/>
              <a:t>7/3/23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2C310-796F-6940-BBFF-DD7D24904101}" type="datetime1">
              <a:rPr lang="en-US" smtClean="0"/>
              <a:t>7/3/23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EF2F2-E99F-A34C-8449-387A2F323794}" type="datetime1">
              <a:rPr lang="en-US" smtClean="0"/>
              <a:t>7/3/23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1AC87-3672-0947-ADEE-C71F525D63EB}" type="datetime1">
              <a:rPr lang="en-US" smtClean="0"/>
              <a:t>7/3/23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42723-DC68-CB42-922E-063171E8CFFE}" type="datetime1">
              <a:rPr lang="en-US" smtClean="0"/>
              <a:t>7/3/23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998970CA-648C-7347-B642-4A37A30BB300}" type="datetime1">
              <a:rPr lang="en-US" smtClean="0"/>
              <a:t>7/3/23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BB8738E8-4D33-E94C-9AA9-FDA8FC4FCB6A}" type="datetime1">
              <a:rPr lang="en-US" smtClean="0"/>
              <a:t>7/3/23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0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F48DEF8-9918-B11C-AE1E-661FBC8C4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40528" y="5237629"/>
            <a:ext cx="6801612" cy="894446"/>
          </a:xfrm>
        </p:spPr>
        <p:txBody>
          <a:bodyPr>
            <a:normAutofit/>
          </a:bodyPr>
          <a:lstStyle/>
          <a:p>
            <a:r>
              <a:rPr lang="en-US" dirty="0"/>
              <a:t>Centre for Astro-Particle Physics (CAPP)</a:t>
            </a:r>
          </a:p>
          <a:p>
            <a:r>
              <a:rPr lang="en-US" dirty="0"/>
              <a:t>University of Johannesburg | South Africa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E4A1E9-0C09-8E9A-623E-2B7C630C6D5D}"/>
              </a:ext>
            </a:extLst>
          </p:cNvPr>
          <p:cNvSpPr txBox="1"/>
          <p:nvPr/>
        </p:nvSpPr>
        <p:spPr>
          <a:xfrm>
            <a:off x="4506926" y="6132075"/>
            <a:ext cx="608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srazzaque@uj.ac.za</a:t>
            </a:r>
            <a:r>
              <a:rPr lang="en-US" dirty="0"/>
              <a:t> | https://</a:t>
            </a:r>
            <a:r>
              <a:rPr lang="en-US" dirty="0" err="1"/>
              <a:t>www.uj.ac.za</a:t>
            </a:r>
            <a:r>
              <a:rPr lang="en-US" dirty="0"/>
              <a:t>/faculties/science/</a:t>
            </a:r>
            <a:r>
              <a:rPr lang="en-US" dirty="0" err="1"/>
              <a:t>capp</a:t>
            </a:r>
            <a:endParaRPr lang="en-US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E7266785-2EB5-DDD7-28CE-90B69AEF9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198" y="5237629"/>
            <a:ext cx="2340330" cy="12637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B3D8A9-186F-151F-0864-35B1F3151095}"/>
              </a:ext>
            </a:extLst>
          </p:cNvPr>
          <p:cNvSpPr txBox="1"/>
          <p:nvPr/>
        </p:nvSpPr>
        <p:spPr>
          <a:xfrm>
            <a:off x="1929714" y="3359246"/>
            <a:ext cx="8332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Possible origins of &gt; 10 </a:t>
            </a:r>
            <a:r>
              <a:rPr lang="en-US" sz="2800" b="1" dirty="0" err="1"/>
              <a:t>TeV</a:t>
            </a:r>
            <a:r>
              <a:rPr lang="en-US" sz="2800" b="1" dirty="0"/>
              <a:t> photons detected from the burst of all time (BOAT) GRB 221009A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E42366-5689-AC06-1CDC-4BF0FD0656A3}"/>
              </a:ext>
            </a:extLst>
          </p:cNvPr>
          <p:cNvSpPr txBox="1"/>
          <p:nvPr/>
        </p:nvSpPr>
        <p:spPr>
          <a:xfrm>
            <a:off x="6095997" y="4724483"/>
            <a:ext cx="2372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/>
              <a:t>Soeb</a:t>
            </a:r>
            <a:r>
              <a:rPr lang="en-US" sz="2400" b="1" dirty="0"/>
              <a:t> Razzaque</a:t>
            </a:r>
          </a:p>
        </p:txBody>
      </p:sp>
      <p:pic>
        <p:nvPicPr>
          <p:cNvPr id="2" name="Picture 2" descr="SAIP2023">
            <a:extLst>
              <a:ext uri="{FF2B5EF4-FFF2-40B4-BE49-F238E27FC236}">
                <a16:creationId xmlns:a16="http://schemas.microsoft.com/office/drawing/2014/main" id="{51701560-288A-4092-D77A-6102258DE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5740"/>
            <a:ext cx="12192000" cy="320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299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598F6-2F26-E95D-6775-7B11804E1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63236"/>
            <a:ext cx="7729728" cy="1188720"/>
          </a:xfrm>
        </p:spPr>
        <p:txBody>
          <a:bodyPr>
            <a:normAutofit/>
          </a:bodyPr>
          <a:lstStyle/>
          <a:p>
            <a:r>
              <a:rPr lang="en-US" sz="2400" dirty="0"/>
              <a:t>Lorentz Invariance Violation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524E93-32C6-B5AC-4FB5-5120D189E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10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F11F83A-B83D-2587-C476-B876293AA8D8}"/>
                  </a:ext>
                </a:extLst>
              </p:cNvPr>
              <p:cNvSpPr txBox="1"/>
              <p:nvPr/>
            </p:nvSpPr>
            <p:spPr>
              <a:xfrm>
                <a:off x="4609830" y="2368044"/>
                <a:ext cx="2985626" cy="5636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Planck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ℏ</m:t>
                            </m:r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den>
                        </m:f>
                      </m:e>
                    </m:ra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≈1.2×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28</m:t>
                        </m:r>
                      </m:sup>
                    </m:sSup>
                  </m:oMath>
                </a14:m>
                <a:r>
                  <a:rPr lang="en-US" dirty="0"/>
                  <a:t> eV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F11F83A-B83D-2587-C476-B876293AA8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9830" y="2368044"/>
                <a:ext cx="2985626" cy="563680"/>
              </a:xfrm>
              <a:prstGeom prst="rect">
                <a:avLst/>
              </a:prstGeom>
              <a:blipFill>
                <a:blip r:embed="rId2"/>
                <a:stretch>
                  <a:fillRect l="-2532" r="-3797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C1CAB4C-BFC7-6CB2-CA4F-CED5E9434083}"/>
              </a:ext>
            </a:extLst>
          </p:cNvPr>
          <p:cNvSpPr txBox="1"/>
          <p:nvPr/>
        </p:nvSpPr>
        <p:spPr>
          <a:xfrm>
            <a:off x="2014616" y="1777562"/>
            <a:ext cx="8187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Quantum gravity theories apply above an energy scale </a:t>
            </a:r>
            <a:r>
              <a:rPr lang="en-US" i="1" dirty="0"/>
              <a:t>E</a:t>
            </a:r>
            <a:r>
              <a:rPr lang="en-US" baseline="-25000" dirty="0"/>
              <a:t>QG</a:t>
            </a:r>
            <a:r>
              <a:rPr lang="en-US" dirty="0"/>
              <a:t> close to the Plank energy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2AA9DE-83F1-1F34-3AB4-5F3F478F868F}"/>
              </a:ext>
            </a:extLst>
          </p:cNvPr>
          <p:cNvSpPr txBox="1"/>
          <p:nvPr/>
        </p:nvSpPr>
        <p:spPr>
          <a:xfrm>
            <a:off x="1182718" y="3421138"/>
            <a:ext cx="4817250" cy="1289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At this energy scale Lorentz invariance is violated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à"/>
            </a:pPr>
            <a:r>
              <a:rPr lang="en-US" dirty="0"/>
              <a:t>Special Theory of Relativity is no longer valid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à"/>
            </a:pPr>
            <a:r>
              <a:rPr lang="en-US" dirty="0"/>
              <a:t>Speed of light is not constant anymore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E680892-2925-1628-CD69-84C3F3D1D1D1}"/>
              </a:ext>
            </a:extLst>
          </p:cNvPr>
          <p:cNvGrpSpPr/>
          <p:nvPr/>
        </p:nvGrpSpPr>
        <p:grpSpPr>
          <a:xfrm>
            <a:off x="1483343" y="5084646"/>
            <a:ext cx="5248262" cy="1200329"/>
            <a:chOff x="1483343" y="5084646"/>
            <a:chExt cx="5248262" cy="120032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BEE039B-35B9-6E23-2143-E42AF318E734}"/>
                </a:ext>
              </a:extLst>
            </p:cNvPr>
            <p:cNvSpPr txBox="1"/>
            <p:nvPr/>
          </p:nvSpPr>
          <p:spPr>
            <a:xfrm>
              <a:off x="1483343" y="5084646"/>
              <a:ext cx="4670896" cy="1200329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3"/>
                  </a:solidFill>
                </a:rPr>
                <a:t>Higher threshold energy </a:t>
              </a:r>
              <a:r>
                <a:rPr lang="en-US" dirty="0">
                  <a:solidFill>
                    <a:schemeClr val="accent3"/>
                  </a:solidFill>
                  <a:sym typeface="Wingdings" pitchFamily="2" charset="2"/>
                </a:rPr>
                <a:t> </a:t>
              </a:r>
            </a:p>
            <a:p>
              <a:r>
                <a:rPr lang="en-US" dirty="0">
                  <a:sym typeface="Wingdings" pitchFamily="2" charset="2"/>
                </a:rPr>
                <a:t>lower opacity for </a:t>
              </a:r>
              <a:r>
                <a:rPr lang="en-US" dirty="0">
                  <a:latin typeface="Symbol" pitchFamily="2" charset="2"/>
                  <a:sym typeface="Wingdings" pitchFamily="2" charset="2"/>
                </a:rPr>
                <a:t>g</a:t>
              </a:r>
              <a:r>
                <a:rPr lang="en-US" dirty="0">
                  <a:sym typeface="Wingdings" pitchFamily="2" charset="2"/>
                </a:rPr>
                <a:t>-ray propagation in the intergalactic media filled with IR-UV background radiation fields (extragalactic-background light)</a:t>
              </a:r>
              <a:endParaRPr lang="en-US" dirty="0"/>
            </a:p>
          </p:txBody>
        </p:sp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51840B94-B7D3-FFF9-D6D6-2828D5C74B1D}"/>
                </a:ext>
              </a:extLst>
            </p:cNvPr>
            <p:cNvSpPr/>
            <p:nvPr/>
          </p:nvSpPr>
          <p:spPr>
            <a:xfrm rot="10800000">
              <a:off x="6420906" y="5591369"/>
              <a:ext cx="310699" cy="28709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8975FAD-DF18-DEFB-AD75-B9ABF84F7CD1}"/>
              </a:ext>
            </a:extLst>
          </p:cNvPr>
          <p:cNvGrpSpPr/>
          <p:nvPr/>
        </p:nvGrpSpPr>
        <p:grpSpPr>
          <a:xfrm>
            <a:off x="6941587" y="3553296"/>
            <a:ext cx="4755789" cy="3041468"/>
            <a:chOff x="6941587" y="3553296"/>
            <a:chExt cx="4755789" cy="304146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BA3E0D-F84D-08AA-6637-12083ED55986}"/>
                </a:ext>
              </a:extLst>
            </p:cNvPr>
            <p:cNvGrpSpPr/>
            <p:nvPr/>
          </p:nvGrpSpPr>
          <p:grpSpPr>
            <a:xfrm>
              <a:off x="6941587" y="3553296"/>
              <a:ext cx="4755789" cy="2511774"/>
              <a:chOff x="1492765" y="4192124"/>
              <a:chExt cx="4755789" cy="251177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C61B4192-339F-1523-2BF3-AD2CEEC9CC20}"/>
                      </a:ext>
                    </a:extLst>
                  </p:cNvPr>
                  <p:cNvSpPr txBox="1"/>
                  <p:nvPr/>
                </p:nvSpPr>
                <p:spPr>
                  <a:xfrm>
                    <a:off x="1850074" y="4712778"/>
                    <a:ext cx="2605713" cy="65883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QG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49E22F9B-259A-E864-A122-B7C7180612F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50074" y="4712778"/>
                    <a:ext cx="2605713" cy="658835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971" b="-1346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B9B086E-5B73-3BAF-A4C8-DC542DD7DA7E}"/>
                  </a:ext>
                </a:extLst>
              </p:cNvPr>
              <p:cNvSpPr txBox="1"/>
              <p:nvPr/>
            </p:nvSpPr>
            <p:spPr>
              <a:xfrm>
                <a:off x="1492765" y="4192124"/>
                <a:ext cx="36088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Photon dispersion relation in QG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953CAE2-E119-23C5-5AC1-2EB0016FABCA}"/>
                  </a:ext>
                </a:extLst>
              </p:cNvPr>
              <p:cNvSpPr txBox="1"/>
              <p:nvPr/>
            </p:nvSpPr>
            <p:spPr>
              <a:xfrm>
                <a:off x="1492765" y="5522935"/>
                <a:ext cx="47557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Threshold energy (subluminal) for </a:t>
                </a:r>
                <a:r>
                  <a:rPr lang="en-US" dirty="0">
                    <a:latin typeface="Symbol" pitchFamily="2" charset="2"/>
                  </a:rPr>
                  <a:t>gg</a:t>
                </a:r>
                <a:r>
                  <a:rPr lang="en-US" dirty="0"/>
                  <a:t> </a:t>
                </a:r>
                <a:r>
                  <a:rPr lang="en-US" dirty="0">
                    <a:sym typeface="Wingdings" pitchFamily="2" charset="2"/>
                  </a:rPr>
                  <a:t> </a:t>
                </a:r>
                <a:r>
                  <a:rPr lang="en-US" i="1" dirty="0" err="1">
                    <a:sym typeface="Wingdings" pitchFamily="2" charset="2"/>
                  </a:rPr>
                  <a:t>e</a:t>
                </a:r>
                <a:r>
                  <a:rPr lang="en-US" baseline="30000" dirty="0" err="1">
                    <a:sym typeface="Wingdings" pitchFamily="2" charset="2"/>
                  </a:rPr>
                  <a:t>+</a:t>
                </a:r>
                <a:r>
                  <a:rPr lang="en-US" i="1" dirty="0" err="1">
                    <a:sym typeface="Wingdings" pitchFamily="2" charset="2"/>
                  </a:rPr>
                  <a:t>e</a:t>
                </a:r>
                <a:r>
                  <a:rPr lang="en-US" baseline="30000" dirty="0">
                    <a:sym typeface="Wingdings" pitchFamily="2" charset="2"/>
                  </a:rPr>
                  <a:t>–</a:t>
                </a:r>
                <a:r>
                  <a:rPr lang="en-US" dirty="0">
                    <a:sym typeface="Wingdings" pitchFamily="2" charset="2"/>
                  </a:rPr>
                  <a:t> </a:t>
                </a:r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D72CF9AB-7A23-FD46-41C4-6425324776FA}"/>
                      </a:ext>
                    </a:extLst>
                  </p:cNvPr>
                  <p:cNvSpPr txBox="1"/>
                  <p:nvPr/>
                </p:nvSpPr>
                <p:spPr>
                  <a:xfrm>
                    <a:off x="1850074" y="6043589"/>
                    <a:ext cx="2699329" cy="66030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th</m:t>
                              </m:r>
                            </m:sub>
                          </m:s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</m:sSub>
                            </m:den>
                          </m:f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QG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9BCF7C32-610C-5F12-6021-A2CC355E8EB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50074" y="6043589"/>
                    <a:ext cx="2699329" cy="66030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935" b="-113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FEE6D8B-E56C-DCF1-AEAD-86250E887DB1}"/>
                </a:ext>
              </a:extLst>
            </p:cNvPr>
            <p:cNvSpPr txBox="1"/>
            <p:nvPr/>
          </p:nvSpPr>
          <p:spPr>
            <a:xfrm>
              <a:off x="8639187" y="6286987"/>
              <a:ext cx="15632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schemeClr val="tx2"/>
                  </a:solidFill>
                </a:rPr>
                <a:t>Jacob &amp; </a:t>
              </a:r>
              <a:r>
                <a:rPr lang="en-US" sz="1400" i="1" dirty="0" err="1">
                  <a:solidFill>
                    <a:schemeClr val="tx2"/>
                  </a:solidFill>
                </a:rPr>
                <a:t>Piran</a:t>
              </a:r>
              <a:r>
                <a:rPr lang="en-US" sz="1400" i="1" dirty="0">
                  <a:solidFill>
                    <a:schemeClr val="tx2"/>
                  </a:solidFill>
                </a:rPr>
                <a:t> 2008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557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598F6-2F26-E95D-6775-7B11804E1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63236"/>
            <a:ext cx="7729728" cy="1188720"/>
          </a:xfrm>
        </p:spPr>
        <p:txBody>
          <a:bodyPr>
            <a:normAutofit/>
          </a:bodyPr>
          <a:lstStyle/>
          <a:p>
            <a:r>
              <a:rPr lang="en-US" sz="2400" dirty="0"/>
              <a:t>LIV and gamma-ray Opacity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524E93-32C6-B5AC-4FB5-5120D189E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11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0529C7-B7BB-2CD2-3BEE-6D3263BF9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984" y="1690450"/>
            <a:ext cx="6165841" cy="43616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342C0A2-55A0-4BF2-91CB-DE36CD9C196E}"/>
                  </a:ext>
                </a:extLst>
              </p:cNvPr>
              <p:cNvSpPr txBox="1"/>
              <p:nvPr/>
            </p:nvSpPr>
            <p:spPr>
              <a:xfrm>
                <a:off x="6576417" y="3131290"/>
                <a:ext cx="2147960" cy="29771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=1;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QG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Planck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342C0A2-55A0-4BF2-91CB-DE36CD9C19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6417" y="3131290"/>
                <a:ext cx="2147960" cy="297710"/>
              </a:xfrm>
              <a:prstGeom prst="rect">
                <a:avLst/>
              </a:prstGeom>
              <a:blipFill>
                <a:blip r:embed="rId3"/>
                <a:stretch>
                  <a:fillRect l="-585" t="-8000" b="-24000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E21FD393-9A2B-3197-8EF0-BA4A847F23A3}"/>
              </a:ext>
            </a:extLst>
          </p:cNvPr>
          <p:cNvSpPr txBox="1"/>
          <p:nvPr/>
        </p:nvSpPr>
        <p:spPr>
          <a:xfrm>
            <a:off x="8639187" y="6286987"/>
            <a:ext cx="1808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>
                <a:solidFill>
                  <a:schemeClr val="tx2"/>
                </a:solidFill>
              </a:rPr>
              <a:t>Biteau</a:t>
            </a:r>
            <a:r>
              <a:rPr lang="en-US" sz="1400" i="1" dirty="0">
                <a:solidFill>
                  <a:schemeClr val="tx2"/>
                </a:solidFill>
              </a:rPr>
              <a:t> &amp; Williams 2015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FBA4EE-3C5C-2CB4-3528-AB1DBABD1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908" y="2921633"/>
            <a:ext cx="3803285" cy="13405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DD9CD9-8E1F-A079-AD7A-638A12216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1774" y="4673808"/>
            <a:ext cx="2053551" cy="7149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058083-7658-C8CD-4419-EC4D2158EE71}"/>
              </a:ext>
            </a:extLst>
          </p:cNvPr>
          <p:cNvSpPr txBox="1"/>
          <p:nvPr/>
        </p:nvSpPr>
        <p:spPr>
          <a:xfrm>
            <a:off x="726908" y="1863629"/>
            <a:ext cx="3668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gg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i="1" dirty="0" err="1">
                <a:sym typeface="Wingdings" pitchFamily="2" charset="2"/>
              </a:rPr>
              <a:t>e</a:t>
            </a:r>
            <a:r>
              <a:rPr lang="en-US" baseline="30000" dirty="0" err="1">
                <a:sym typeface="Wingdings" pitchFamily="2" charset="2"/>
              </a:rPr>
              <a:t>+</a:t>
            </a:r>
            <a:r>
              <a:rPr lang="en-US" i="1" dirty="0" err="1">
                <a:sym typeface="Wingdings" pitchFamily="2" charset="2"/>
              </a:rPr>
              <a:t>e</a:t>
            </a:r>
            <a:r>
              <a:rPr lang="en-US" baseline="30000" dirty="0">
                <a:sym typeface="Wingdings" pitchFamily="2" charset="2"/>
              </a:rPr>
              <a:t>–</a:t>
            </a:r>
            <a:r>
              <a:rPr lang="en-US" dirty="0">
                <a:sym typeface="Wingdings" pitchFamily="2" charset="2"/>
              </a:rPr>
              <a:t> o</a:t>
            </a:r>
            <a:r>
              <a:rPr lang="en-US" dirty="0"/>
              <a:t>pacity for a photon with energy </a:t>
            </a:r>
            <a:r>
              <a:rPr lang="en-US" i="1" dirty="0">
                <a:latin typeface="Symbol" pitchFamily="2" charset="2"/>
                <a:cs typeface="Times New Roman" panose="02020603050405020304" pitchFamily="18" charset="0"/>
              </a:rPr>
              <a:t>e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/>
              <a:t> originated at redshift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8EE355D-8609-36EA-EFB0-51C5CEF7CBDA}"/>
              </a:ext>
            </a:extLst>
          </p:cNvPr>
          <p:cNvCxnSpPr/>
          <p:nvPr/>
        </p:nvCxnSpPr>
        <p:spPr>
          <a:xfrm>
            <a:off x="1177447" y="4262135"/>
            <a:ext cx="350728" cy="5478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0722797-95AB-8DBF-8C8F-5F2EC3F2B63F}"/>
              </a:ext>
            </a:extLst>
          </p:cNvPr>
          <p:cNvSpPr txBox="1"/>
          <p:nvPr/>
        </p:nvSpPr>
        <p:spPr>
          <a:xfrm>
            <a:off x="752391" y="5842720"/>
            <a:ext cx="1685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tx2"/>
                </a:solidFill>
              </a:rPr>
              <a:t>Finke &amp; SR </a:t>
            </a:r>
            <a:r>
              <a:rPr lang="en-US" sz="1400" i="1" dirty="0" err="1">
                <a:solidFill>
                  <a:schemeClr val="tx2"/>
                </a:solidFill>
              </a:rPr>
              <a:t>ApJL</a:t>
            </a:r>
            <a:r>
              <a:rPr lang="en-US" sz="1400" i="1" dirty="0">
                <a:solidFill>
                  <a:schemeClr val="tx2"/>
                </a:solidFill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709432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598F6-2F26-E95D-6775-7B11804E1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7865" y="642673"/>
            <a:ext cx="2745667" cy="1015663"/>
          </a:xfrm>
        </p:spPr>
        <p:txBody>
          <a:bodyPr>
            <a:normAutofit/>
          </a:bodyPr>
          <a:lstStyle/>
          <a:p>
            <a:r>
              <a:rPr lang="en-US" sz="2000" dirty="0"/>
              <a:t>SED of </a:t>
            </a:r>
            <a:br>
              <a:rPr lang="en-US" sz="2000" dirty="0"/>
            </a:br>
            <a:r>
              <a:rPr lang="en-US" sz="2000" dirty="0"/>
              <a:t>GRB 221009A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AFBB67-2575-4F5A-96CF-CD2EB02A1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354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CE858CB-D14B-4401-4EAC-9A666D3A1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002" y="894437"/>
            <a:ext cx="6827107" cy="506912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524E93-32C6-B5AC-4FB5-5120D189E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A7A6979-0714-4377-B894-6BE4C2D6E202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EFA467-A1E6-84B5-F4D6-2739EC83276F}"/>
              </a:ext>
            </a:extLst>
          </p:cNvPr>
          <p:cNvSpPr txBox="1"/>
          <p:nvPr/>
        </p:nvSpPr>
        <p:spPr>
          <a:xfrm>
            <a:off x="654158" y="6093023"/>
            <a:ext cx="1685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tx2"/>
                </a:solidFill>
              </a:rPr>
              <a:t>Finke &amp; SR </a:t>
            </a:r>
            <a:r>
              <a:rPr lang="en-US" sz="1400" i="1" dirty="0" err="1">
                <a:solidFill>
                  <a:schemeClr val="tx2"/>
                </a:solidFill>
              </a:rPr>
              <a:t>ApJL</a:t>
            </a:r>
            <a:r>
              <a:rPr lang="en-US" sz="1400" i="1" dirty="0">
                <a:solidFill>
                  <a:schemeClr val="tx2"/>
                </a:solidFill>
              </a:rPr>
              <a:t> 2023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C7D7BA-7073-7997-0154-14B06D41BAC3}"/>
              </a:ext>
            </a:extLst>
          </p:cNvPr>
          <p:cNvSpPr/>
          <p:nvPr/>
        </p:nvSpPr>
        <p:spPr>
          <a:xfrm>
            <a:off x="2041743" y="1177447"/>
            <a:ext cx="776613" cy="4096011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E2A9D9-A174-4D2E-9FD8-7E2965ADD4BF}"/>
              </a:ext>
            </a:extLst>
          </p:cNvPr>
          <p:cNvSpPr txBox="1"/>
          <p:nvPr/>
        </p:nvSpPr>
        <p:spPr>
          <a:xfrm>
            <a:off x="1899294" y="709771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Detected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7D7E6D-7C1C-5EA1-DC48-A779915A3955}"/>
              </a:ext>
            </a:extLst>
          </p:cNvPr>
          <p:cNvSpPr txBox="1"/>
          <p:nvPr/>
        </p:nvSpPr>
        <p:spPr>
          <a:xfrm>
            <a:off x="8754781" y="4601012"/>
            <a:ext cx="25321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95% flux limit for </a:t>
            </a:r>
          </a:p>
          <a:p>
            <a:r>
              <a:rPr lang="en-US" dirty="0"/>
              <a:t>LHAASO flux @ 18 </a:t>
            </a:r>
            <a:r>
              <a:rPr lang="en-US" dirty="0" err="1"/>
              <a:t>TeV</a:t>
            </a:r>
            <a:r>
              <a:rPr lang="en-US" dirty="0"/>
              <a:t> </a:t>
            </a:r>
          </a:p>
          <a:p>
            <a:r>
              <a:rPr lang="en-US" dirty="0"/>
              <a:t>Carpet-2 flux @ 251 </a:t>
            </a:r>
            <a:r>
              <a:rPr lang="en-US" dirty="0" err="1"/>
              <a:t>TeV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02A0EE-318C-6559-C791-89E926A0DB3F}"/>
              </a:ext>
            </a:extLst>
          </p:cNvPr>
          <p:cNvSpPr txBox="1"/>
          <p:nvPr/>
        </p:nvSpPr>
        <p:spPr>
          <a:xfrm>
            <a:off x="3464205" y="695259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0.151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DF0E61C-92F4-846F-D891-0C0AF8D73B82}"/>
                  </a:ext>
                </a:extLst>
              </p:cNvPr>
              <p:cNvSpPr txBox="1"/>
              <p:nvPr/>
            </p:nvSpPr>
            <p:spPr>
              <a:xfrm>
                <a:off x="8787865" y="2424253"/>
                <a:ext cx="2614818" cy="6538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𝑑𝑁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𝑑𝐸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obs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𝑑𝑁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𝑑𝐸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int</m:t>
                          </m:r>
                        </m:sub>
                      </m:sSub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𝛾𝛾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DF0E61C-92F4-846F-D891-0C0AF8D73B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7865" y="2424253"/>
                <a:ext cx="2614818" cy="653833"/>
              </a:xfrm>
              <a:prstGeom prst="rect">
                <a:avLst/>
              </a:prstGeom>
              <a:blipFill>
                <a:blip r:embed="rId3"/>
                <a:stretch>
                  <a:fillRect l="-30435" t="-213462" r="-966" b="-294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A443AB78-5587-A07C-1D22-39235812F52A}"/>
              </a:ext>
            </a:extLst>
          </p:cNvPr>
          <p:cNvGrpSpPr/>
          <p:nvPr/>
        </p:nvGrpSpPr>
        <p:grpSpPr>
          <a:xfrm>
            <a:off x="6976997" y="3822461"/>
            <a:ext cx="1103825" cy="646331"/>
            <a:chOff x="6976997" y="3822461"/>
            <a:chExt cx="1103825" cy="64633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49230F-2765-F5BB-18BA-77108F12FDA2}"/>
                </a:ext>
              </a:extLst>
            </p:cNvPr>
            <p:cNvSpPr txBox="1"/>
            <p:nvPr/>
          </p:nvSpPr>
          <p:spPr>
            <a:xfrm>
              <a:off x="7383836" y="3822461"/>
              <a:ext cx="6969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LIV </a:t>
              </a:r>
            </a:p>
            <a:p>
              <a:r>
                <a:rPr lang="en-US" dirty="0">
                  <a:solidFill>
                    <a:schemeClr val="accent1"/>
                  </a:solidFill>
                </a:rPr>
                <a:t>effect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CF22495-F9F1-9146-5CC5-666530A33625}"/>
                </a:ext>
              </a:extLst>
            </p:cNvPr>
            <p:cNvCxnSpPr/>
            <p:nvPr/>
          </p:nvCxnSpPr>
          <p:spPr>
            <a:xfrm flipH="1">
              <a:off x="6976997" y="4121063"/>
              <a:ext cx="375786" cy="18789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7011E65-E4C6-6C3A-CEDF-1CFDF3D93556}"/>
              </a:ext>
            </a:extLst>
          </p:cNvPr>
          <p:cNvSpPr txBox="1"/>
          <p:nvPr/>
        </p:nvSpPr>
        <p:spPr>
          <a:xfrm>
            <a:off x="9422349" y="3588773"/>
            <a:ext cx="1584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Fermi-LAT flux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9F83720-B78B-BA68-FD29-517E192A1E6B}"/>
              </a:ext>
            </a:extLst>
          </p:cNvPr>
          <p:cNvCxnSpPr>
            <a:cxnSpLocks/>
          </p:cNvCxnSpPr>
          <p:nvPr/>
        </p:nvCxnSpPr>
        <p:spPr>
          <a:xfrm flipV="1">
            <a:off x="10026852" y="3225452"/>
            <a:ext cx="0" cy="355921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1D8B0CB-FB8F-B50D-3D26-4B10974F0F34}"/>
              </a:ext>
            </a:extLst>
          </p:cNvPr>
          <p:cNvSpPr txBox="1"/>
          <p:nvPr/>
        </p:nvSpPr>
        <p:spPr>
          <a:xfrm>
            <a:off x="9598166" y="3967174"/>
            <a:ext cx="1456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tx2"/>
                </a:solidFill>
              </a:rPr>
              <a:t>Pillera+2022, GCN</a:t>
            </a:r>
          </a:p>
        </p:txBody>
      </p:sp>
    </p:spTree>
    <p:extLst>
      <p:ext uri="{BB962C8B-B14F-4D97-AF65-F5344CB8AC3E}">
        <p14:creationId xmlns:p14="http://schemas.microsoft.com/office/powerpoint/2010/main" val="49794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598F6-2F26-E95D-6775-7B11804E1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7865" y="2921173"/>
            <a:ext cx="2745667" cy="1015663"/>
          </a:xfrm>
        </p:spPr>
        <p:txBody>
          <a:bodyPr>
            <a:normAutofit fontScale="90000"/>
          </a:bodyPr>
          <a:lstStyle/>
          <a:p>
            <a:r>
              <a:rPr lang="en-US" sz="2000" dirty="0"/>
              <a:t>Constraints on QG Energy scale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AFBB67-2575-4F5A-96CF-CD2EB02A1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354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B70B82-56A4-D5B1-3A8E-860D5260F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403" y="2854093"/>
            <a:ext cx="7400617" cy="271972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524E93-32C6-B5AC-4FB5-5120D189E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A7A6979-0714-4377-B894-6BE4C2D6E202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BDBD17-E930-4DC6-13F0-DF103EA33986}"/>
              </a:ext>
            </a:extLst>
          </p:cNvPr>
          <p:cNvSpPr txBox="1"/>
          <p:nvPr/>
        </p:nvSpPr>
        <p:spPr>
          <a:xfrm>
            <a:off x="751562" y="400833"/>
            <a:ext cx="614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Assume extrapolated Fermi-LAT flux as the intrinsic upper limit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5C3443-38FE-EBA7-DCF4-5F78E52DD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728" y="1065482"/>
            <a:ext cx="2591809" cy="8145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1B7881-0990-A0A8-A879-39FE24A58AF6}"/>
              </a:ext>
            </a:extLst>
          </p:cNvPr>
          <p:cNvSpPr txBox="1"/>
          <p:nvPr/>
        </p:nvSpPr>
        <p:spPr>
          <a:xfrm>
            <a:off x="851161" y="1285474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B30DDC-5CC9-AECC-A531-EC8073AC8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9287" y="1514686"/>
            <a:ext cx="1923599" cy="3693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ED76437-DDEB-96F4-D488-87730372E6B1}"/>
              </a:ext>
            </a:extLst>
          </p:cNvPr>
          <p:cNvSpPr txBox="1"/>
          <p:nvPr/>
        </p:nvSpPr>
        <p:spPr>
          <a:xfrm>
            <a:off x="5434254" y="1133420"/>
            <a:ext cx="1458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LHAASO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E74490-FCB2-3C9E-323C-900BED306275}"/>
              </a:ext>
            </a:extLst>
          </p:cNvPr>
          <p:cNvSpPr txBox="1"/>
          <p:nvPr/>
        </p:nvSpPr>
        <p:spPr>
          <a:xfrm>
            <a:off x="5434254" y="1969452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Consistent with no-LIV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1CC3F6-B7B7-BC49-5167-B6EB57754E98}"/>
              </a:ext>
            </a:extLst>
          </p:cNvPr>
          <p:cNvGrpSpPr/>
          <p:nvPr/>
        </p:nvGrpSpPr>
        <p:grpSpPr>
          <a:xfrm>
            <a:off x="3396825" y="3596180"/>
            <a:ext cx="3242154" cy="1609223"/>
            <a:chOff x="3396825" y="3596180"/>
            <a:chExt cx="3242154" cy="1609223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7D17053-9514-B0D5-15B4-6AB67FD5902C}"/>
                </a:ext>
              </a:extLst>
            </p:cNvPr>
            <p:cNvCxnSpPr>
              <a:cxnSpLocks/>
            </p:cNvCxnSpPr>
            <p:nvPr/>
          </p:nvCxnSpPr>
          <p:spPr>
            <a:xfrm>
              <a:off x="6638979" y="3596180"/>
              <a:ext cx="0" cy="159669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4CA339B-C87A-BA87-29EB-EF266B9E8BC9}"/>
                </a:ext>
              </a:extLst>
            </p:cNvPr>
            <p:cNvCxnSpPr>
              <a:cxnSpLocks/>
            </p:cNvCxnSpPr>
            <p:nvPr/>
          </p:nvCxnSpPr>
          <p:spPr>
            <a:xfrm>
              <a:off x="3396825" y="3608706"/>
              <a:ext cx="0" cy="159669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FEAE737-98BF-3723-E0D4-6A60937ACE2C}"/>
                  </a:ext>
                </a:extLst>
              </p:cNvPr>
              <p:cNvSpPr txBox="1"/>
              <p:nvPr/>
            </p:nvSpPr>
            <p:spPr>
              <a:xfrm>
                <a:off x="2972703" y="5904946"/>
                <a:ext cx="2938625" cy="6009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QG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49 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Planck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</m:oMath>
                </a14:m>
                <a:r>
                  <a:rPr lang="en-US" b="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QG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−6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Planck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FEAE737-98BF-3723-E0D4-6A60937ACE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2703" y="5904946"/>
                <a:ext cx="2938625" cy="600934"/>
              </a:xfrm>
              <a:prstGeom prst="rect">
                <a:avLst/>
              </a:prstGeom>
              <a:blipFill>
                <a:blip r:embed="rId5"/>
                <a:stretch>
                  <a:fillRect l="-2586" t="-4167" b="-14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50E82A10-FDF7-404B-2900-E77DB6DFAE07}"/>
              </a:ext>
            </a:extLst>
          </p:cNvPr>
          <p:cNvSpPr txBox="1"/>
          <p:nvPr/>
        </p:nvSpPr>
        <p:spPr>
          <a:xfrm>
            <a:off x="1637879" y="2506351"/>
            <a:ext cx="4859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Limits from 251 </a:t>
            </a:r>
            <a:r>
              <a:rPr lang="en-US" dirty="0" err="1">
                <a:solidFill>
                  <a:schemeClr val="accent3"/>
                </a:solidFill>
              </a:rPr>
              <a:t>TeV</a:t>
            </a:r>
            <a:r>
              <a:rPr lang="en-US" dirty="0">
                <a:solidFill>
                  <a:schemeClr val="accent3"/>
                </a:solidFill>
              </a:rPr>
              <a:t> photon detected by Carpet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F2B0B1-ED92-E8DF-E525-D3973E70A790}"/>
              </a:ext>
            </a:extLst>
          </p:cNvPr>
          <p:cNvSpPr txBox="1"/>
          <p:nvPr/>
        </p:nvSpPr>
        <p:spPr>
          <a:xfrm>
            <a:off x="654158" y="6093023"/>
            <a:ext cx="1685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tx2"/>
                </a:solidFill>
              </a:rPr>
              <a:t>Finke &amp; SR </a:t>
            </a:r>
            <a:r>
              <a:rPr lang="en-US" sz="1400" i="1" dirty="0" err="1">
                <a:solidFill>
                  <a:schemeClr val="tx2"/>
                </a:solidFill>
              </a:rPr>
              <a:t>ApJL</a:t>
            </a:r>
            <a:r>
              <a:rPr lang="en-US" sz="1400" i="1" dirty="0">
                <a:solidFill>
                  <a:schemeClr val="tx2"/>
                </a:solidFill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75008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ASA's Swift, Fermi Missions Detect Exceptional Cosmic Blast | NASA">
            <a:extLst>
              <a:ext uri="{FF2B5EF4-FFF2-40B4-BE49-F238E27FC236}">
                <a16:creationId xmlns:a16="http://schemas.microsoft.com/office/drawing/2014/main" id="{24F41D45-C9BB-AA26-0A2E-BC26F98A7E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25F0C6-2B95-0341-ED1D-17678C60D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724" y="2606040"/>
            <a:ext cx="8988552" cy="1645920"/>
          </a:xfrm>
          <a:solidFill>
            <a:srgbClr val="FFFFFF">
              <a:alpha val="80000"/>
            </a:srgbClr>
          </a:solidFill>
        </p:spPr>
        <p:txBody>
          <a:bodyPr>
            <a:normAutofit/>
          </a:bodyPr>
          <a:lstStyle/>
          <a:p>
            <a:r>
              <a:rPr lang="en-US" sz="3800" dirty="0"/>
              <a:t>Ultrahigh-energy cosmic ray signature</a:t>
            </a:r>
          </a:p>
        </p:txBody>
      </p:sp>
    </p:spTree>
    <p:extLst>
      <p:ext uri="{BB962C8B-B14F-4D97-AF65-F5344CB8AC3E}">
        <p14:creationId xmlns:p14="http://schemas.microsoft.com/office/powerpoint/2010/main" val="431196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5F0C6-2B95-0341-ED1D-17678C60D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5" y="229906"/>
            <a:ext cx="7729728" cy="1188720"/>
          </a:xfrm>
        </p:spPr>
        <p:txBody>
          <a:bodyPr/>
          <a:lstStyle/>
          <a:p>
            <a:r>
              <a:rPr lang="en-US"/>
              <a:t>GRB Model</a:t>
            </a:r>
            <a:endParaRPr lang="en-US" dirty="0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93A2161C-245A-35B2-42C4-EF930099F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37" y="1867604"/>
            <a:ext cx="10646326" cy="4510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F677B33-12C1-0CAB-09B7-A27D9C8613DD}"/>
              </a:ext>
            </a:extLst>
          </p:cNvPr>
          <p:cNvGrpSpPr/>
          <p:nvPr/>
        </p:nvGrpSpPr>
        <p:grpSpPr>
          <a:xfrm>
            <a:off x="7492937" y="1867604"/>
            <a:ext cx="1678173" cy="1423240"/>
            <a:chOff x="7492937" y="1867604"/>
            <a:chExt cx="1678173" cy="1423240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0362F602-8706-8B6D-3895-96D2E871E84D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 flipH="1">
              <a:off x="8166970" y="2390824"/>
              <a:ext cx="165054" cy="900020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90C21D5-A5C6-0AEE-4665-FACF58D57E79}"/>
                </a:ext>
              </a:extLst>
            </p:cNvPr>
            <p:cNvSpPr txBox="1"/>
            <p:nvPr/>
          </p:nvSpPr>
          <p:spPr>
            <a:xfrm>
              <a:off x="7492937" y="1867604"/>
              <a:ext cx="1678173" cy="5232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F0B31E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/>
                  </a:solidFill>
                </a:rPr>
                <a:t>Collisions between plasma material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D671D22-B989-F59A-5EA1-1A466AF4AC15}"/>
              </a:ext>
            </a:extLst>
          </p:cNvPr>
          <p:cNvGrpSpPr/>
          <p:nvPr/>
        </p:nvGrpSpPr>
        <p:grpSpPr>
          <a:xfrm>
            <a:off x="9565271" y="1605994"/>
            <a:ext cx="1406523" cy="1600200"/>
            <a:chOff x="9565271" y="1605994"/>
            <a:chExt cx="1406523" cy="1600200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5E98A011-92FA-E8C2-8637-05E86A12E294}"/>
                </a:ext>
              </a:extLst>
            </p:cNvPr>
            <p:cNvCxnSpPr/>
            <p:nvPr/>
          </p:nvCxnSpPr>
          <p:spPr>
            <a:xfrm flipH="1">
              <a:off x="9565271" y="2129214"/>
              <a:ext cx="692150" cy="1076980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A962BEB-44C0-6DE7-89EA-72CD539B1228}"/>
                </a:ext>
              </a:extLst>
            </p:cNvPr>
            <p:cNvSpPr txBox="1"/>
            <p:nvPr/>
          </p:nvSpPr>
          <p:spPr>
            <a:xfrm>
              <a:off x="9610479" y="1605994"/>
              <a:ext cx="1361315" cy="5232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F0B31E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/>
                <a:t>Decelerating plasma material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6E7D148-31FB-E58A-5917-F45716D57F23}"/>
              </a:ext>
            </a:extLst>
          </p:cNvPr>
          <p:cNvGrpSpPr/>
          <p:nvPr/>
        </p:nvGrpSpPr>
        <p:grpSpPr>
          <a:xfrm>
            <a:off x="6369049" y="4998524"/>
            <a:ext cx="1864696" cy="1828800"/>
            <a:chOff x="4688504" y="4800600"/>
            <a:chExt cx="1864696" cy="1828800"/>
          </a:xfrm>
        </p:grpSpPr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B85E1EC0-5AC9-A9C5-A412-9EEFA7040A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38" t="6314" r="6194"/>
            <a:stretch>
              <a:fillRect/>
            </a:stretch>
          </p:blipFill>
          <p:spPr bwMode="auto">
            <a:xfrm>
              <a:off x="4688504" y="5257800"/>
              <a:ext cx="1864696" cy="137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 l="10838" t="6314" r="6194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E0A3620-C640-F92C-A8C8-EE5D21219603}"/>
                </a:ext>
              </a:extLst>
            </p:cNvPr>
            <p:cNvCxnSpPr/>
            <p:nvPr/>
          </p:nvCxnSpPr>
          <p:spPr>
            <a:xfrm flipH="1">
              <a:off x="6096000" y="4800600"/>
              <a:ext cx="190500" cy="45720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66F8DDA-2A1C-8C02-3501-1F77077540C1}"/>
              </a:ext>
            </a:extLst>
          </p:cNvPr>
          <p:cNvGrpSpPr/>
          <p:nvPr/>
        </p:nvGrpSpPr>
        <p:grpSpPr>
          <a:xfrm>
            <a:off x="8914185" y="4998524"/>
            <a:ext cx="1816538" cy="1828800"/>
            <a:chOff x="6858000" y="4800600"/>
            <a:chExt cx="1816538" cy="1828800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A98B9AC4-16D8-4159-8635-324F147D29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15" t="9462"/>
            <a:stretch>
              <a:fillRect/>
            </a:stretch>
          </p:blipFill>
          <p:spPr bwMode="auto">
            <a:xfrm>
              <a:off x="6858000" y="5257800"/>
              <a:ext cx="1816538" cy="137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 l="18015" t="9462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A380FC9-F3BF-9FC4-2050-4A383B6B7AFF}"/>
                </a:ext>
              </a:extLst>
            </p:cNvPr>
            <p:cNvCxnSpPr/>
            <p:nvPr/>
          </p:nvCxnSpPr>
          <p:spPr>
            <a:xfrm flipH="1">
              <a:off x="7448550" y="4800600"/>
              <a:ext cx="190500" cy="45720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8E999EB-FD8F-073E-6348-ACF5E275A325}"/>
              </a:ext>
            </a:extLst>
          </p:cNvPr>
          <p:cNvSpPr txBox="1"/>
          <p:nvPr/>
        </p:nvSpPr>
        <p:spPr>
          <a:xfrm>
            <a:off x="4277464" y="1449243"/>
            <a:ext cx="36645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Rees, </a:t>
            </a:r>
            <a:r>
              <a:rPr lang="en-US" sz="1600" i="1" dirty="0" err="1"/>
              <a:t>Meszaros</a:t>
            </a:r>
            <a:r>
              <a:rPr lang="en-US" sz="1600" i="1" dirty="0"/>
              <a:t>, </a:t>
            </a:r>
            <a:r>
              <a:rPr lang="en-US" sz="1600" i="1" dirty="0" err="1"/>
              <a:t>Paczynski</a:t>
            </a:r>
            <a:r>
              <a:rPr lang="en-US" sz="1600" i="1" dirty="0"/>
              <a:t>, Narayan, </a:t>
            </a:r>
            <a:r>
              <a:rPr lang="en-US" sz="1600" i="1" dirty="0" err="1"/>
              <a:t>Piran</a:t>
            </a:r>
            <a:r>
              <a:rPr lang="en-US" sz="1600" i="1" dirty="0"/>
              <a:t>, …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491C4FE-0A45-12CB-4D0D-4BC270A40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15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8A1D0F-B567-80DE-0C99-2C2C25F564D5}"/>
              </a:ext>
            </a:extLst>
          </p:cNvPr>
          <p:cNvSpPr txBox="1"/>
          <p:nvPr/>
        </p:nvSpPr>
        <p:spPr>
          <a:xfrm>
            <a:off x="663879" y="6343180"/>
            <a:ext cx="17931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Cartoon by Gomboc+2012 </a:t>
            </a:r>
          </a:p>
        </p:txBody>
      </p:sp>
    </p:spTree>
    <p:extLst>
      <p:ext uri="{BB962C8B-B14F-4D97-AF65-F5344CB8AC3E}">
        <p14:creationId xmlns:p14="http://schemas.microsoft.com/office/powerpoint/2010/main" val="320146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598F6-2F26-E95D-6775-7B11804E1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63236"/>
            <a:ext cx="7729728" cy="1188720"/>
          </a:xfrm>
        </p:spPr>
        <p:txBody>
          <a:bodyPr>
            <a:normAutofit/>
          </a:bodyPr>
          <a:lstStyle/>
          <a:p>
            <a:r>
              <a:rPr lang="en-US" sz="2400" dirty="0"/>
              <a:t>SSC and UHECR Line-of-Sight Emissions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524E93-32C6-B5AC-4FB5-5120D189E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16</a:t>
            </a:fld>
            <a:endParaRPr lang="en-US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8E97A317-2EB4-6242-8B59-202A95683D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0"/>
          <a:stretch/>
        </p:blipFill>
        <p:spPr bwMode="auto">
          <a:xfrm>
            <a:off x="389742" y="1865376"/>
            <a:ext cx="6104645" cy="4510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53189538-0388-5A9B-6BDF-846BA9FE826A}"/>
              </a:ext>
            </a:extLst>
          </p:cNvPr>
          <p:cNvSpPr/>
          <p:nvPr/>
        </p:nvSpPr>
        <p:spPr>
          <a:xfrm>
            <a:off x="4911984" y="3805208"/>
            <a:ext cx="1139046" cy="45719"/>
          </a:xfrm>
          <a:custGeom>
            <a:avLst/>
            <a:gdLst>
              <a:gd name="connsiteX0" fmla="*/ 0 w 1716065"/>
              <a:gd name="connsiteY0" fmla="*/ 288111 h 288111"/>
              <a:gd name="connsiteX1" fmla="*/ 438411 w 1716065"/>
              <a:gd name="connsiteY1" fmla="*/ 12 h 288111"/>
              <a:gd name="connsiteX2" fmla="*/ 1002082 w 1716065"/>
              <a:gd name="connsiteY2" fmla="*/ 275585 h 288111"/>
              <a:gd name="connsiteX3" fmla="*/ 1528175 w 1716065"/>
              <a:gd name="connsiteY3" fmla="*/ 75168 h 288111"/>
              <a:gd name="connsiteX4" fmla="*/ 1716065 w 1716065"/>
              <a:gd name="connsiteY4" fmla="*/ 50116 h 288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6065" h="288111">
                <a:moveTo>
                  <a:pt x="0" y="288111"/>
                </a:moveTo>
                <a:cubicBezTo>
                  <a:pt x="135698" y="145105"/>
                  <a:pt x="271397" y="2100"/>
                  <a:pt x="438411" y="12"/>
                </a:cubicBezTo>
                <a:cubicBezTo>
                  <a:pt x="605425" y="-2076"/>
                  <a:pt x="820455" y="263059"/>
                  <a:pt x="1002082" y="275585"/>
                </a:cubicBezTo>
                <a:cubicBezTo>
                  <a:pt x="1183709" y="288111"/>
                  <a:pt x="1409178" y="112746"/>
                  <a:pt x="1528175" y="75168"/>
                </a:cubicBezTo>
                <a:cubicBezTo>
                  <a:pt x="1647172" y="37590"/>
                  <a:pt x="1681618" y="43853"/>
                  <a:pt x="1716065" y="50116"/>
                </a:cubicBezTo>
              </a:path>
            </a:pathLst>
          </a:cu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73A592F1-DF04-1A80-BCC1-9B2DD94F91DE}"/>
              </a:ext>
            </a:extLst>
          </p:cNvPr>
          <p:cNvSpPr/>
          <p:nvPr/>
        </p:nvSpPr>
        <p:spPr>
          <a:xfrm>
            <a:off x="4956954" y="4332359"/>
            <a:ext cx="2163374" cy="45719"/>
          </a:xfrm>
          <a:custGeom>
            <a:avLst/>
            <a:gdLst>
              <a:gd name="connsiteX0" fmla="*/ 0 w 1716065"/>
              <a:gd name="connsiteY0" fmla="*/ 288111 h 288111"/>
              <a:gd name="connsiteX1" fmla="*/ 438411 w 1716065"/>
              <a:gd name="connsiteY1" fmla="*/ 12 h 288111"/>
              <a:gd name="connsiteX2" fmla="*/ 1002082 w 1716065"/>
              <a:gd name="connsiteY2" fmla="*/ 275585 h 288111"/>
              <a:gd name="connsiteX3" fmla="*/ 1528175 w 1716065"/>
              <a:gd name="connsiteY3" fmla="*/ 75168 h 288111"/>
              <a:gd name="connsiteX4" fmla="*/ 1716065 w 1716065"/>
              <a:gd name="connsiteY4" fmla="*/ 50116 h 288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6065" h="288111">
                <a:moveTo>
                  <a:pt x="0" y="288111"/>
                </a:moveTo>
                <a:cubicBezTo>
                  <a:pt x="135698" y="145105"/>
                  <a:pt x="271397" y="2100"/>
                  <a:pt x="438411" y="12"/>
                </a:cubicBezTo>
                <a:cubicBezTo>
                  <a:pt x="605425" y="-2076"/>
                  <a:pt x="820455" y="263059"/>
                  <a:pt x="1002082" y="275585"/>
                </a:cubicBezTo>
                <a:cubicBezTo>
                  <a:pt x="1183709" y="288111"/>
                  <a:pt x="1409178" y="112746"/>
                  <a:pt x="1528175" y="75168"/>
                </a:cubicBezTo>
                <a:cubicBezTo>
                  <a:pt x="1647172" y="37590"/>
                  <a:pt x="1681618" y="43853"/>
                  <a:pt x="1716065" y="50116"/>
                </a:cubicBezTo>
              </a:path>
            </a:pathLst>
          </a:custGeom>
          <a:ln>
            <a:solidFill>
              <a:schemeClr val="accent3"/>
            </a:solidFill>
            <a:prstDash val="dash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786F32-A7BA-BCE7-DD78-F09CBA3386F2}"/>
              </a:ext>
            </a:extLst>
          </p:cNvPr>
          <p:cNvSpPr txBox="1"/>
          <p:nvPr/>
        </p:nvSpPr>
        <p:spPr>
          <a:xfrm>
            <a:off x="6096000" y="3582964"/>
            <a:ext cx="5151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Synchrotron-self-Compton (SSC):  Very high-energy </a:t>
            </a:r>
            <a:r>
              <a:rPr lang="en-US" dirty="0">
                <a:latin typeface="Symbol" pitchFamily="2" charset="2"/>
              </a:rPr>
              <a:t>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DB3FBD-4ACB-D0D9-9C14-6F25A4B6B789}"/>
              </a:ext>
            </a:extLst>
          </p:cNvPr>
          <p:cNvSpPr txBox="1"/>
          <p:nvPr/>
        </p:nvSpPr>
        <p:spPr>
          <a:xfrm>
            <a:off x="7112889" y="4147692"/>
            <a:ext cx="3948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Ultrahigh-energy cosmic rays (UHECRs)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416ED1-0A46-9D8E-6D63-CDEEC699EA31}"/>
              </a:ext>
            </a:extLst>
          </p:cNvPr>
          <p:cNvSpPr txBox="1"/>
          <p:nvPr/>
        </p:nvSpPr>
        <p:spPr>
          <a:xfrm>
            <a:off x="7112889" y="4761935"/>
            <a:ext cx="497283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UHECRs interacts with the CMB and EBL photons:</a:t>
            </a:r>
          </a:p>
          <a:p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produce </a:t>
            </a:r>
            <a:r>
              <a:rPr lang="en-US" dirty="0" err="1"/>
              <a:t>pions</a:t>
            </a:r>
            <a:r>
              <a:rPr lang="en-US" dirty="0"/>
              <a:t>/kaons and </a:t>
            </a:r>
            <a:r>
              <a:rPr lang="en-US" dirty="0" err="1"/>
              <a:t>e+e</a:t>
            </a:r>
            <a:r>
              <a:rPr lang="en-US" dirty="0"/>
              <a:t>– pairs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/>
              <a:t>initiate an electromagnetic cascade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olidFill>
                  <a:schemeClr val="accent3"/>
                </a:solidFill>
              </a:rPr>
              <a:t>photons within observable angle</a:t>
            </a:r>
            <a:r>
              <a:rPr lang="en-US" dirty="0"/>
              <a:t> </a:t>
            </a:r>
          </a:p>
          <a:p>
            <a:r>
              <a:rPr lang="en-US" dirty="0">
                <a:solidFill>
                  <a:schemeClr val="accent3"/>
                </a:solidFill>
                <a:sym typeface="Wingdings" pitchFamily="2" charset="2"/>
              </a:rPr>
              <a:t> line-of-sight emission</a:t>
            </a:r>
            <a:r>
              <a:rPr lang="en-US" dirty="0">
                <a:solidFill>
                  <a:schemeClr val="accent3"/>
                </a:solidFill>
              </a:rPr>
              <a:t>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DE43A08-0381-0CF1-AECE-0F5872DEE133}"/>
                  </a:ext>
                </a:extLst>
              </p:cNvPr>
              <p:cNvSpPr txBox="1"/>
              <p:nvPr/>
            </p:nvSpPr>
            <p:spPr>
              <a:xfrm>
                <a:off x="7285541" y="1946075"/>
                <a:ext cx="4062334" cy="1215204"/>
              </a:xfrm>
              <a:prstGeom prst="rect">
                <a:avLst/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dirty="0"/>
                  <a:t>The attenuation factor for flux coming directly from the GRB 221009A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𝛾𝛾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(18 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TeV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4.5 ×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−4.5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DE43A08-0381-0CF1-AECE-0F5872DEE1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5541" y="1946075"/>
                <a:ext cx="4062334" cy="1215204"/>
              </a:xfrm>
              <a:prstGeom prst="rect">
                <a:avLst/>
              </a:prstGeom>
              <a:blipFill>
                <a:blip r:embed="rId3"/>
                <a:stretch>
                  <a:fillRect l="-1242" t="-1020" b="-306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C02A430-90B6-9423-317E-7B1FB2080B67}"/>
              </a:ext>
            </a:extLst>
          </p:cNvPr>
          <p:cNvSpPr txBox="1"/>
          <p:nvPr/>
        </p:nvSpPr>
        <p:spPr>
          <a:xfrm>
            <a:off x="663879" y="6343180"/>
            <a:ext cx="17931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Cartoon by Gomboc+2012 </a:t>
            </a:r>
          </a:p>
        </p:txBody>
      </p:sp>
    </p:spTree>
    <p:extLst>
      <p:ext uri="{BB962C8B-B14F-4D97-AF65-F5344CB8AC3E}">
        <p14:creationId xmlns:p14="http://schemas.microsoft.com/office/powerpoint/2010/main" val="115824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598F6-2F26-E95D-6775-7B11804E1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63236"/>
            <a:ext cx="7729728" cy="1188720"/>
          </a:xfrm>
        </p:spPr>
        <p:txBody>
          <a:bodyPr>
            <a:normAutofit/>
          </a:bodyPr>
          <a:lstStyle/>
          <a:p>
            <a:r>
              <a:rPr lang="en-US" sz="2400"/>
              <a:t>Interpreting LHAASO detection by UHECR-induced L.O.S. emission</a:t>
            </a: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524E93-32C6-B5AC-4FB5-5120D189E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17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95AA6C-1DCF-C35B-50F4-8923BC427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584" y="2872104"/>
            <a:ext cx="3934607" cy="1331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ACF7EE-28A4-95BA-9869-B34391AC8156}"/>
              </a:ext>
            </a:extLst>
          </p:cNvPr>
          <p:cNvSpPr txBox="1"/>
          <p:nvPr/>
        </p:nvSpPr>
        <p:spPr>
          <a:xfrm>
            <a:off x="967177" y="1700365"/>
            <a:ext cx="4521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delay, due to propagation in the extragalactic magnetic field (EGMF), for UHECR protons from the GRB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7646CD-4016-8032-077A-16C45957139D}"/>
              </a:ext>
            </a:extLst>
          </p:cNvPr>
          <p:cNvSpPr txBox="1"/>
          <p:nvPr/>
        </p:nvSpPr>
        <p:spPr>
          <a:xfrm>
            <a:off x="967177" y="4451624"/>
            <a:ext cx="46541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Constrain on the EGMF</a:t>
            </a:r>
          </a:p>
          <a:p>
            <a:endParaRPr lang="en-US" dirty="0"/>
          </a:p>
          <a:p>
            <a:r>
              <a:rPr lang="en-US" dirty="0"/>
              <a:t>To match with LHAASO detection until 2000 s post trigger </a:t>
            </a:r>
            <a:r>
              <a:rPr lang="en-US" dirty="0">
                <a:sym typeface="Wingdings" pitchFamily="2" charset="2"/>
              </a:rPr>
              <a:t> compatible with current constraints on the EGMF from blazar data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22098C-08DE-A3A2-74E7-5D99342854D7}"/>
              </a:ext>
            </a:extLst>
          </p:cNvPr>
          <p:cNvSpPr txBox="1"/>
          <p:nvPr/>
        </p:nvSpPr>
        <p:spPr>
          <a:xfrm>
            <a:off x="6679311" y="1700365"/>
            <a:ext cx="4779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</a:t>
            </a:r>
            <a:r>
              <a:rPr lang="en-US" dirty="0" err="1"/>
              <a:t>CRPropa</a:t>
            </a:r>
            <a:r>
              <a:rPr lang="en-US" dirty="0"/>
              <a:t> Monte Carlo code for proton propagation, interactions and secondary cascades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04D959-1492-BC69-AE8D-8E9760247BEC}"/>
              </a:ext>
            </a:extLst>
          </p:cNvPr>
          <p:cNvGrpSpPr/>
          <p:nvPr/>
        </p:nvGrpSpPr>
        <p:grpSpPr>
          <a:xfrm>
            <a:off x="6913442" y="2906038"/>
            <a:ext cx="4311380" cy="3677642"/>
            <a:chOff x="6913442" y="2906038"/>
            <a:chExt cx="4311380" cy="367764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E94AA1A-4ED7-103C-55B5-3F8FD2906115}"/>
                </a:ext>
              </a:extLst>
            </p:cNvPr>
            <p:cNvGrpSpPr/>
            <p:nvPr/>
          </p:nvGrpSpPr>
          <p:grpSpPr>
            <a:xfrm>
              <a:off x="6913442" y="2906038"/>
              <a:ext cx="4311380" cy="3255628"/>
              <a:chOff x="6913442" y="2906038"/>
              <a:chExt cx="4311380" cy="3255628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57284A28-917B-5312-74FC-63A02DF16A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13442" y="3387911"/>
                <a:ext cx="4311380" cy="2773755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127CCD2-3891-D246-8177-3BF8DBA53EEA}"/>
                  </a:ext>
                </a:extLst>
              </p:cNvPr>
              <p:cNvSpPr txBox="1"/>
              <p:nvPr/>
            </p:nvSpPr>
            <p:spPr>
              <a:xfrm>
                <a:off x="6914367" y="2906038"/>
                <a:ext cx="42789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3"/>
                    </a:solidFill>
                  </a:rPr>
                  <a:t>Fraction of flux within a given opening angle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4C80567-F171-E3DE-FB3F-D1784A34B2DF}"/>
                </a:ext>
              </a:extLst>
            </p:cNvPr>
            <p:cNvSpPr txBox="1"/>
            <p:nvPr/>
          </p:nvSpPr>
          <p:spPr>
            <a:xfrm>
              <a:off x="6913442" y="6275903"/>
              <a:ext cx="16915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schemeClr val="tx2"/>
                  </a:solidFill>
                </a:rPr>
                <a:t>Das &amp; SR A&amp;AL 2023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76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19501C6-F015-4273-AF88-E0F6C8538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677DB7-5829-45BD-9754-5EC484CC4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7598F6-2F26-E95D-6775-7B11804E1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404872"/>
            <a:ext cx="3044950" cy="162779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dirty="0"/>
              <a:t>SED of </a:t>
            </a:r>
            <a:br>
              <a:rPr lang="en-US" dirty="0"/>
            </a:br>
            <a:r>
              <a:rPr lang="en-US" dirty="0"/>
              <a:t>GRB 221009A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3A90A004-B771-1200-10DF-E146A6A70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4376" y="1481340"/>
            <a:ext cx="6257544" cy="389531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524E93-32C6-B5AC-4FB5-5120D189E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 vert="horz" lIns="18288" tIns="45720" rIns="18288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A7A6979-0714-4377-B894-6BE4C2D6E202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2B1297-A855-0C9A-A6D1-DB6BA67B84C8}"/>
              </a:ext>
            </a:extLst>
          </p:cNvPr>
          <p:cNvSpPr/>
          <p:nvPr/>
        </p:nvSpPr>
        <p:spPr>
          <a:xfrm>
            <a:off x="6402596" y="1678488"/>
            <a:ext cx="688931" cy="3043823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A6F9E1-97EB-1DF6-A57D-7B9DDA9C4A1F}"/>
              </a:ext>
            </a:extLst>
          </p:cNvPr>
          <p:cNvSpPr/>
          <p:nvPr/>
        </p:nvSpPr>
        <p:spPr>
          <a:xfrm>
            <a:off x="8988886" y="1678487"/>
            <a:ext cx="1082040" cy="3043824"/>
          </a:xfrm>
          <a:prstGeom prst="rect">
            <a:avLst/>
          </a:prstGeom>
          <a:solidFill>
            <a:schemeClr val="accent3">
              <a:lumMod val="40000"/>
              <a:lumOff val="60000"/>
              <a:alpha val="25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736FCF-DA55-4C71-4279-338BDBB6D39C}"/>
              </a:ext>
            </a:extLst>
          </p:cNvPr>
          <p:cNvSpPr txBox="1"/>
          <p:nvPr/>
        </p:nvSpPr>
        <p:spPr>
          <a:xfrm>
            <a:off x="6445484" y="1315151"/>
            <a:ext cx="568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D3BFB8-37E9-1EA3-E06E-8E74AD2B01BD}"/>
              </a:ext>
            </a:extLst>
          </p:cNvPr>
          <p:cNvSpPr txBox="1"/>
          <p:nvPr/>
        </p:nvSpPr>
        <p:spPr>
          <a:xfrm>
            <a:off x="8999799" y="1315151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LHAASO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CF58DF-D4FB-2F2A-8A15-10A72005C3DF}"/>
              </a:ext>
            </a:extLst>
          </p:cNvPr>
          <p:cNvSpPr txBox="1"/>
          <p:nvPr/>
        </p:nvSpPr>
        <p:spPr>
          <a:xfrm>
            <a:off x="6729856" y="329277"/>
            <a:ext cx="392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</a:rPr>
              <a:t>Snapshot SED at 500 s post trigger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C8A772F-B024-8E40-6D53-2C279479AB22}"/>
              </a:ext>
            </a:extLst>
          </p:cNvPr>
          <p:cNvCxnSpPr>
            <a:cxnSpLocks/>
          </p:cNvCxnSpPr>
          <p:nvPr/>
        </p:nvCxnSpPr>
        <p:spPr>
          <a:xfrm>
            <a:off x="8481784" y="1315151"/>
            <a:ext cx="0" cy="7689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993445D-5522-8E86-FA14-B8C200337B1E}"/>
              </a:ext>
            </a:extLst>
          </p:cNvPr>
          <p:cNvSpPr txBox="1"/>
          <p:nvPr/>
        </p:nvSpPr>
        <p:spPr>
          <a:xfrm>
            <a:off x="7162944" y="1027886"/>
            <a:ext cx="2665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Detection of a 99.3 GeV </a:t>
            </a:r>
            <a:r>
              <a:rPr lang="en-US" sz="1400" dirty="0">
                <a:solidFill>
                  <a:schemeClr val="accent1"/>
                </a:solidFill>
                <a:latin typeface="Symbol" pitchFamily="2" charset="2"/>
              </a:rPr>
              <a:t>g</a:t>
            </a:r>
            <a:r>
              <a:rPr lang="en-US" sz="1400" dirty="0">
                <a:solidFill>
                  <a:schemeClr val="accent1"/>
                </a:solidFill>
              </a:rPr>
              <a:t> by LAT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9EF5A5-2367-438D-8A3B-85D4CCD5D902}"/>
              </a:ext>
            </a:extLst>
          </p:cNvPr>
          <p:cNvSpPr txBox="1"/>
          <p:nvPr/>
        </p:nvSpPr>
        <p:spPr>
          <a:xfrm>
            <a:off x="6053859" y="5682328"/>
            <a:ext cx="3774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Scaled LHAASO sensitivity for 2000 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94B86D-AD84-422A-2BCB-29741C46DA38}"/>
              </a:ext>
            </a:extLst>
          </p:cNvPr>
          <p:cNvSpPr txBox="1"/>
          <p:nvPr/>
        </p:nvSpPr>
        <p:spPr>
          <a:xfrm>
            <a:off x="6402596" y="6357329"/>
            <a:ext cx="16915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tx2"/>
                </a:solidFill>
              </a:rPr>
              <a:t>Das &amp; SR A&amp;AL 2023</a:t>
            </a:r>
          </a:p>
        </p:txBody>
      </p:sp>
    </p:spTree>
    <p:extLst>
      <p:ext uri="{BB962C8B-B14F-4D97-AF65-F5344CB8AC3E}">
        <p14:creationId xmlns:p14="http://schemas.microsoft.com/office/powerpoint/2010/main" val="1416586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598F6-2F26-E95D-6775-7B11804E1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63236"/>
            <a:ext cx="7729728" cy="1188720"/>
          </a:xfrm>
        </p:spPr>
        <p:txBody>
          <a:bodyPr>
            <a:normAutofit/>
          </a:bodyPr>
          <a:lstStyle/>
          <a:p>
            <a:r>
              <a:rPr lang="en-US" sz="2400" dirty="0"/>
              <a:t>Model Parameters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524E93-32C6-B5AC-4FB5-5120D189E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19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978DB7-FCC5-312A-F27E-64BDA873F22C}"/>
              </a:ext>
            </a:extLst>
          </p:cNvPr>
          <p:cNvSpPr txBox="1"/>
          <p:nvPr/>
        </p:nvSpPr>
        <p:spPr>
          <a:xfrm>
            <a:off x="1667214" y="1866378"/>
            <a:ext cx="8882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Adiabatic </a:t>
            </a:r>
            <a:r>
              <a:rPr lang="en-US" dirty="0" err="1"/>
              <a:t>blastwave</a:t>
            </a:r>
            <a:r>
              <a:rPr lang="en-US" dirty="0"/>
              <a:t> in a constant density interstellar medium of density: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–3.7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3.7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767277-627B-CB14-9E94-B9FE7C1E8C46}"/>
              </a:ext>
            </a:extLst>
          </p:cNvPr>
          <p:cNvSpPr txBox="1"/>
          <p:nvPr/>
        </p:nvSpPr>
        <p:spPr>
          <a:xfrm>
            <a:off x="1667214" y="2276862"/>
            <a:ext cx="6117252" cy="8735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Kinetic energy (isotropic) of the </a:t>
            </a:r>
            <a:r>
              <a:rPr lang="en-US" dirty="0" err="1"/>
              <a:t>blastwave</a:t>
            </a:r>
            <a:r>
              <a:rPr lang="en-US" dirty="0"/>
              <a:t>: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erg </a:t>
            </a:r>
          </a:p>
          <a:p>
            <a:pPr>
              <a:lnSpc>
                <a:spcPct val="150000"/>
              </a:lnSpc>
            </a:pPr>
            <a:r>
              <a:rPr lang="en-US" dirty="0" err="1"/>
              <a:t>Microrphysical</a:t>
            </a:r>
            <a:r>
              <a:rPr lang="en-US" dirty="0"/>
              <a:t> parameters:  </a:t>
            </a:r>
            <a:r>
              <a:rPr lang="en-US" i="1" dirty="0" err="1">
                <a:latin typeface="Symbol" pitchFamily="2" charset="2"/>
                <a:cs typeface="Times New Roman" panose="02020603050405020304" pitchFamily="18" charset="0"/>
              </a:rPr>
              <a:t>e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–1.5</a:t>
            </a:r>
            <a:r>
              <a:rPr lang="en-US" i="1" dirty="0">
                <a:latin typeface="Symbol" pitchFamily="2" charset="2"/>
                <a:cs typeface="Times New Roman" panose="02020603050405020304" pitchFamily="18" charset="0"/>
              </a:rPr>
              <a:t>e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e, – 1.5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;  </a:t>
            </a:r>
            <a:r>
              <a:rPr lang="en-US" i="1" dirty="0" err="1">
                <a:latin typeface="Symbol" pitchFamily="2" charset="2"/>
                <a:cs typeface="Times New Roman" panose="02020603050405020304" pitchFamily="18" charset="0"/>
              </a:rPr>
              <a:t>e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–1.8</a:t>
            </a:r>
            <a:r>
              <a:rPr lang="en-US" i="1" dirty="0">
                <a:latin typeface="Symbol" pitchFamily="2" charset="2"/>
                <a:cs typeface="Times New Roman" panose="02020603050405020304" pitchFamily="18" charset="0"/>
              </a:rPr>
              <a:t>e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– 1.8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A1186E-B82D-8A8B-6051-960CCE977CD9}"/>
              </a:ext>
            </a:extLst>
          </p:cNvPr>
          <p:cNvSpPr txBox="1"/>
          <p:nvPr/>
        </p:nvSpPr>
        <p:spPr>
          <a:xfrm>
            <a:off x="1667214" y="5066430"/>
            <a:ext cx="2049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SSC break energies: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20299A-F106-2DCE-8B3E-D82DAF54D155}"/>
              </a:ext>
            </a:extLst>
          </p:cNvPr>
          <p:cNvSpPr txBox="1"/>
          <p:nvPr/>
        </p:nvSpPr>
        <p:spPr>
          <a:xfrm>
            <a:off x="1667214" y="3537464"/>
            <a:ext cx="3921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Spectral break energies at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2.7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.7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F330CF-C77C-48D1-7AD3-808A3645B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546" y="4060353"/>
            <a:ext cx="2331133" cy="8842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2EF2D1-FAA0-FF83-A7B2-6D91334AA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545" y="5557616"/>
            <a:ext cx="3034589" cy="6603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48074E-E4D7-76FA-96EC-E8A32104AB3E}"/>
              </a:ext>
            </a:extLst>
          </p:cNvPr>
          <p:cNvSpPr txBox="1"/>
          <p:nvPr/>
        </p:nvSpPr>
        <p:spPr>
          <a:xfrm>
            <a:off x="4456590" y="4026229"/>
            <a:ext cx="144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1">
                    <a:lumMod val="75000"/>
                  </a:schemeClr>
                </a:solidFill>
              </a:rPr>
              <a:t>Slow-cooling spectrum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032ED2-7137-678A-BA38-465D340C5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8545" y="6217919"/>
            <a:ext cx="2470304" cy="3006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D38385-2712-A5B5-1922-C3AAC451D3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5632" y="4741438"/>
            <a:ext cx="646324" cy="18466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F753402-6E43-AFAD-4492-FF1CB1BE6E51}"/>
              </a:ext>
            </a:extLst>
          </p:cNvPr>
          <p:cNvGrpSpPr/>
          <p:nvPr/>
        </p:nvGrpSpPr>
        <p:grpSpPr>
          <a:xfrm>
            <a:off x="6692239" y="3537464"/>
            <a:ext cx="4471096" cy="2830764"/>
            <a:chOff x="6692239" y="3537464"/>
            <a:chExt cx="4471096" cy="283076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ED0ED6F-647B-F254-6549-09A1E7866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56630" y="4153600"/>
              <a:ext cx="3259756" cy="36933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3BA6A8D-2EB8-F2DA-1515-4167AB5451E8}"/>
                </a:ext>
              </a:extLst>
            </p:cNvPr>
            <p:cNvSpPr txBox="1"/>
            <p:nvPr/>
          </p:nvSpPr>
          <p:spPr>
            <a:xfrm>
              <a:off x="6692239" y="3537464"/>
              <a:ext cx="33183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Maximum UHECR proton energy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771815F-8E8D-9D50-5926-1DC5EA694591}"/>
                </a:ext>
              </a:extLst>
            </p:cNvPr>
            <p:cNvSpPr txBox="1"/>
            <p:nvPr/>
          </p:nvSpPr>
          <p:spPr>
            <a:xfrm>
              <a:off x="6692239" y="4926102"/>
              <a:ext cx="36652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Total energy (isotropic) in UHECRs : </a:t>
              </a: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~ 4 x10</a:t>
              </a:r>
              <a:r>
                <a:rPr lang="en-US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53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erg</a:t>
              </a:r>
              <a:r>
                <a:rPr lang="en-US" dirty="0"/>
                <a:t>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1C739F-2957-C643-E5EB-DEB92756D6F5}"/>
                </a:ext>
              </a:extLst>
            </p:cNvPr>
            <p:cNvSpPr txBox="1"/>
            <p:nvPr/>
          </p:nvSpPr>
          <p:spPr>
            <a:xfrm>
              <a:off x="6692239" y="5721897"/>
              <a:ext cx="44710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Compare to the total energy (isotropic) in </a:t>
              </a:r>
              <a:r>
                <a:rPr lang="en-US" dirty="0">
                  <a:latin typeface="Symbol" pitchFamily="2" charset="2"/>
                </a:rPr>
                <a:t>g</a:t>
              </a:r>
              <a:r>
                <a:rPr lang="en-US" dirty="0"/>
                <a:t> : </a:t>
              </a:r>
            </a:p>
            <a:p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iso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(2-6) x10</a:t>
              </a:r>
              <a:r>
                <a:rPr lang="en-US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54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erg</a:t>
              </a:r>
              <a:r>
                <a:rPr lang="en-US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785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598F6-2F26-E95D-6775-7B11804E1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63236"/>
            <a:ext cx="7729728" cy="1188720"/>
          </a:xfrm>
        </p:spPr>
        <p:txBody>
          <a:bodyPr>
            <a:normAutofit/>
          </a:bodyPr>
          <a:lstStyle/>
          <a:p>
            <a:r>
              <a:rPr lang="en-US" sz="2400" dirty="0"/>
              <a:t>Gamma-Ray Burst on October 09, 2022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524E93-32C6-B5AC-4FB5-5120D189E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2</a:t>
            </a:fld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EE76823-9158-F429-1838-F9401E040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486" y="1747857"/>
            <a:ext cx="9024079" cy="507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93F7020-512A-BA91-CB55-58A51A898708}"/>
              </a:ext>
            </a:extLst>
          </p:cNvPr>
          <p:cNvGrpSpPr/>
          <p:nvPr/>
        </p:nvGrpSpPr>
        <p:grpSpPr>
          <a:xfrm>
            <a:off x="2827868" y="1747857"/>
            <a:ext cx="6561313" cy="5076150"/>
            <a:chOff x="2827868" y="1747857"/>
            <a:chExt cx="6561313" cy="5076150"/>
          </a:xfrm>
        </p:grpSpPr>
        <p:pic>
          <p:nvPicPr>
            <p:cNvPr id="5" name="Picture 4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3AD25505-D29C-4892-4A31-0307E90AB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27868" y="1747857"/>
              <a:ext cx="6561313" cy="5076150"/>
            </a:xfrm>
            <a:prstGeom prst="rect">
              <a:avLst/>
            </a:prstGeom>
          </p:spPr>
        </p:pic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8A63A5DF-D7D1-3413-2545-7D307EB14804}"/>
                </a:ext>
              </a:extLst>
            </p:cNvPr>
            <p:cNvSpPr/>
            <p:nvPr/>
          </p:nvSpPr>
          <p:spPr>
            <a:xfrm>
              <a:off x="2855934" y="2317315"/>
              <a:ext cx="851770" cy="187890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7114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05DF9-68BC-A0BF-0768-4F76A6907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496" y="815938"/>
            <a:ext cx="5925310" cy="1174991"/>
          </a:xfrm>
        </p:spPr>
        <p:txBody>
          <a:bodyPr>
            <a:normAutofit/>
          </a:bodyPr>
          <a:lstStyle/>
          <a:p>
            <a:r>
              <a:rPr lang="en-US" sz="2400"/>
              <a:t>Summary</a:t>
            </a:r>
          </a:p>
        </p:txBody>
      </p:sp>
      <p:pic>
        <p:nvPicPr>
          <p:cNvPr id="7170" name="Picture 2" descr="Concentric reddish rings of varying width surround a bright yellow star-like source in this X-ray image of GRB 221009A from NASA's Swift.  ">
            <a:extLst>
              <a:ext uri="{FF2B5EF4-FFF2-40B4-BE49-F238E27FC236}">
                <a16:creationId xmlns:a16="http://schemas.microsoft.com/office/drawing/2014/main" id="{321C9373-CB3A-DB57-0E2A-C18C5F942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6" r="18002" b="-1"/>
          <a:stretch/>
        </p:blipFill>
        <p:spPr bwMode="auto">
          <a:xfrm>
            <a:off x="20" y="10"/>
            <a:ext cx="465732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55E7B76-A6B1-BA30-3A48-BB20354386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45496" y="2477853"/>
                <a:ext cx="5925310" cy="3459483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sz="2000" dirty="0"/>
                  <a:t>GRB 221009A provides a rare opportunity to test fundamental physics and astrophysics</a:t>
                </a:r>
              </a:p>
              <a:p>
                <a:r>
                  <a:rPr lang="en-US" sz="2000" dirty="0">
                    <a:solidFill>
                      <a:schemeClr val="accent3"/>
                    </a:solidFill>
                  </a:rPr>
                  <a:t>Plausible evidence of LIV is intriguing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QG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49 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Planck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</m:oMath>
                </a14:m>
                <a:r>
                  <a:rPr lang="en-US" sz="1800" b="0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QG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sSup>
                          <m:sSupPr>
                            <m:ctrlPr>
                              <a:rPr lang="en-US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−6</m:t>
                            </m:r>
                          </m:sup>
                        </m:sSup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Planck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=2</m:t>
                        </m:r>
                      </m:e>
                    </m:d>
                  </m:oMath>
                </a14:m>
                <a:r>
                  <a:rPr lang="en-US" sz="1800" dirty="0"/>
                  <a:t> </a:t>
                </a:r>
              </a:p>
              <a:p>
                <a:r>
                  <a:rPr lang="en-US" sz="2000" dirty="0">
                    <a:solidFill>
                      <a:schemeClr val="accent3"/>
                    </a:solidFill>
                  </a:rPr>
                  <a:t>Line-of-sight emission from UHECR propagation provides a natural interpretation of &gt;10 </a:t>
                </a:r>
                <a:r>
                  <a:rPr lang="en-US" sz="2000" dirty="0" err="1">
                    <a:solidFill>
                      <a:schemeClr val="accent3"/>
                    </a:solidFill>
                  </a:rPr>
                  <a:t>TeV</a:t>
                </a:r>
                <a:r>
                  <a:rPr lang="en-US" sz="2000" dirty="0">
                    <a:solidFill>
                      <a:schemeClr val="accent3"/>
                    </a:solidFill>
                  </a:rPr>
                  <a:t> </a:t>
                </a:r>
                <a:r>
                  <a:rPr lang="en-US" sz="2000" dirty="0">
                    <a:solidFill>
                      <a:schemeClr val="accent3"/>
                    </a:solidFill>
                    <a:latin typeface="Symbol" pitchFamily="2" charset="2"/>
                  </a:rPr>
                  <a:t>g</a:t>
                </a:r>
                <a:r>
                  <a:rPr lang="en-US" sz="2000" dirty="0">
                    <a:solidFill>
                      <a:schemeClr val="accent3"/>
                    </a:solidFill>
                  </a:rPr>
                  <a:t> detection </a:t>
                </a:r>
              </a:p>
              <a:p>
                <a:pPr lvl="1"/>
                <a:r>
                  <a:rPr lang="en-US" sz="1800" dirty="0"/>
                  <a:t>Emission coming directly from z = 0.151 is highly attenuated </a:t>
                </a:r>
              </a:p>
              <a:p>
                <a:pPr lvl="1"/>
                <a:r>
                  <a:rPr lang="en-US" sz="1800" dirty="0"/>
                  <a:t>Could be the first evidence that GRBs produce UHECRs  </a:t>
                </a: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55E7B76-A6B1-BA30-3A48-BB20354386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45496" y="2477853"/>
                <a:ext cx="5925310" cy="3459483"/>
              </a:xfrm>
              <a:blipFill>
                <a:blip r:embed="rId3"/>
                <a:stretch>
                  <a:fillRect l="-641" t="-730" r="-1068" b="-3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D11505-A83B-D29B-A89F-CA4141AF4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A7A6979-0714-4377-B894-6BE4C2D6E202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20</a:t>
            </a:fld>
            <a:endParaRPr lang="en-US"/>
          </a:p>
        </p:txBody>
      </p:sp>
      <p:pic>
        <p:nvPicPr>
          <p:cNvPr id="3" name="Picture 2" descr="Thank You Images – Browse 210,180 Stock Photos, Vectors, and Video | Adobe  Stock">
            <a:extLst>
              <a:ext uri="{FF2B5EF4-FFF2-40B4-BE49-F238E27FC236}">
                <a16:creationId xmlns:a16="http://schemas.microsoft.com/office/drawing/2014/main" id="{5D339C7F-C977-DEF6-2359-B8FCB7F5C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3" t="23242" r="8539" b="19603"/>
          <a:stretch/>
        </p:blipFill>
        <p:spPr bwMode="auto">
          <a:xfrm>
            <a:off x="3510597" y="5921254"/>
            <a:ext cx="2293496" cy="687736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4147EF-5A0C-4E86-9EBA-30F292DE1032}"/>
              </a:ext>
            </a:extLst>
          </p:cNvPr>
          <p:cNvSpPr txBox="1"/>
          <p:nvPr/>
        </p:nvSpPr>
        <p:spPr>
          <a:xfrm>
            <a:off x="124688" y="6231775"/>
            <a:ext cx="3451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>
                    <a:lumMod val="85000"/>
                  </a:schemeClr>
                </a:solidFill>
              </a:rPr>
              <a:t>Swift-XRT detection of GRB 221009A @ 1 </a:t>
            </a:r>
            <a:r>
              <a:rPr lang="en-US" sz="1200" i="1" dirty="0" err="1">
                <a:solidFill>
                  <a:schemeClr val="bg1">
                    <a:lumMod val="85000"/>
                  </a:schemeClr>
                </a:solidFill>
              </a:rPr>
              <a:t>hr</a:t>
            </a:r>
            <a:endParaRPr lang="en-US" sz="1200" i="1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1200" i="1" dirty="0">
                <a:solidFill>
                  <a:schemeClr val="bg1">
                    <a:lumMod val="85000"/>
                  </a:schemeClr>
                </a:solidFill>
              </a:rPr>
              <a:t>Credit: NASA/Swift/A. Beardmore (University of Leicester)</a:t>
            </a:r>
          </a:p>
        </p:txBody>
      </p:sp>
    </p:spTree>
    <p:extLst>
      <p:ext uri="{BB962C8B-B14F-4D97-AF65-F5344CB8AC3E}">
        <p14:creationId xmlns:p14="http://schemas.microsoft.com/office/powerpoint/2010/main" val="330953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598F6-2F26-E95D-6775-7B11804E1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63236"/>
            <a:ext cx="7729728" cy="1188720"/>
          </a:xfrm>
        </p:spPr>
        <p:txBody>
          <a:bodyPr>
            <a:normAutofit/>
          </a:bodyPr>
          <a:lstStyle/>
          <a:p>
            <a:r>
              <a:rPr lang="en-US" sz="2400" dirty="0"/>
              <a:t>Prompt Neutrino Flux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524E93-32C6-B5AC-4FB5-5120D189E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21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784807C-A529-A2E2-54B3-7D31FA8F1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305" y="2015258"/>
            <a:ext cx="8663389" cy="396990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2842CAD-96FC-F44D-AA08-0EB9E464FD3A}"/>
              </a:ext>
            </a:extLst>
          </p:cNvPr>
          <p:cNvSpPr txBox="1"/>
          <p:nvPr/>
        </p:nvSpPr>
        <p:spPr>
          <a:xfrm>
            <a:off x="1764305" y="6166776"/>
            <a:ext cx="12458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Huang+2022</a:t>
            </a:r>
          </a:p>
        </p:txBody>
      </p:sp>
    </p:spTree>
    <p:extLst>
      <p:ext uri="{BB962C8B-B14F-4D97-AF65-F5344CB8AC3E}">
        <p14:creationId xmlns:p14="http://schemas.microsoft.com/office/powerpoint/2010/main" val="4219271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598F6-2F26-E95D-6775-7B11804E1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63236"/>
            <a:ext cx="7729728" cy="1188720"/>
          </a:xfrm>
        </p:spPr>
        <p:txBody>
          <a:bodyPr>
            <a:normAutofit/>
          </a:bodyPr>
          <a:lstStyle/>
          <a:p>
            <a:r>
              <a:rPr lang="en-US" sz="2400" dirty="0"/>
              <a:t>Gamma-Ray Burst on October 09, 2022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524E93-32C6-B5AC-4FB5-5120D189E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3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4EDDFAF-64C5-8F77-F83B-517525AE2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806" y="1653436"/>
            <a:ext cx="2558476" cy="255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87AA48-9A49-7E64-4F91-1B7881B49734}"/>
              </a:ext>
            </a:extLst>
          </p:cNvPr>
          <p:cNvSpPr txBox="1"/>
          <p:nvPr/>
        </p:nvSpPr>
        <p:spPr>
          <a:xfrm>
            <a:off x="327417" y="2582800"/>
            <a:ext cx="1390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Fermi-LAT</a:t>
            </a:r>
            <a:r>
              <a:rPr lang="en-US" dirty="0"/>
              <a:t> 10 </a:t>
            </a:r>
            <a:r>
              <a:rPr lang="en-US" dirty="0" err="1"/>
              <a:t>hr</a:t>
            </a:r>
            <a:r>
              <a:rPr lang="en-US" dirty="0"/>
              <a:t> time lapse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87A565-ED04-13F8-1CF8-5A06512CBCD9}"/>
              </a:ext>
            </a:extLst>
          </p:cNvPr>
          <p:cNvSpPr txBox="1"/>
          <p:nvPr/>
        </p:nvSpPr>
        <p:spPr>
          <a:xfrm>
            <a:off x="5826227" y="1643380"/>
            <a:ext cx="45167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Detected by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Swift</a:t>
            </a:r>
            <a:r>
              <a:rPr lang="en-US" dirty="0"/>
              <a:t>-BAT (also called Swift J1913.1+1946)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Fermi-</a:t>
            </a:r>
            <a:r>
              <a:rPr lang="en-US" dirty="0"/>
              <a:t>GBM (13:16:59.99 UT)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1832EB-B713-7BA7-6DA5-5C9E4BFB8255}"/>
              </a:ext>
            </a:extLst>
          </p:cNvPr>
          <p:cNvSpPr txBox="1"/>
          <p:nvPr/>
        </p:nvSpPr>
        <p:spPr>
          <a:xfrm>
            <a:off x="10391010" y="2016690"/>
            <a:ext cx="1101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Dichiara+2022</a:t>
            </a:r>
          </a:p>
          <a:p>
            <a:r>
              <a:rPr lang="en-US" sz="1200" i="1" dirty="0">
                <a:solidFill>
                  <a:schemeClr val="tx2"/>
                </a:solidFill>
              </a:rPr>
              <a:t>Veres+2022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C78CDC-3EA1-B757-868E-18544ED9AA9D}"/>
              </a:ext>
            </a:extLst>
          </p:cNvPr>
          <p:cNvSpPr txBox="1"/>
          <p:nvPr/>
        </p:nvSpPr>
        <p:spPr>
          <a:xfrm>
            <a:off x="5826227" y="2607428"/>
            <a:ext cx="3714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Redshift 0.151 (2</a:t>
            </a:r>
            <a:r>
              <a:rPr lang="en-US" baseline="30000" dirty="0"/>
              <a:t>nd</a:t>
            </a:r>
            <a:r>
              <a:rPr lang="en-US" dirty="0"/>
              <a:t> nearest long GRB)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53CDFB-90A6-AC18-19AA-10396938ABCB}"/>
              </a:ext>
            </a:extLst>
          </p:cNvPr>
          <p:cNvSpPr txBox="1"/>
          <p:nvPr/>
        </p:nvSpPr>
        <p:spPr>
          <a:xfrm>
            <a:off x="9960864" y="2612675"/>
            <a:ext cx="16161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de Ugarte Postigo+2022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B9FD91-C8AE-FBD1-2E05-22D8F4641876}"/>
              </a:ext>
            </a:extLst>
          </p:cNvPr>
          <p:cNvSpPr txBox="1"/>
          <p:nvPr/>
        </p:nvSpPr>
        <p:spPr>
          <a:xfrm>
            <a:off x="509186" y="3747810"/>
            <a:ext cx="12086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Astronomy Picture of the Day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7E7AD34-AC46-78A4-FA99-52032C58391B}"/>
              </a:ext>
            </a:extLst>
          </p:cNvPr>
          <p:cNvGrpSpPr/>
          <p:nvPr/>
        </p:nvGrpSpPr>
        <p:grpSpPr>
          <a:xfrm>
            <a:off x="5826227" y="3105834"/>
            <a:ext cx="5856586" cy="864343"/>
            <a:chOff x="5826227" y="3105834"/>
            <a:chExt cx="5856586" cy="86434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2AB9A2-2029-9AFA-EA5D-6ABE5205F5B4}"/>
                </a:ext>
              </a:extLst>
            </p:cNvPr>
            <p:cNvSpPr txBox="1"/>
            <p:nvPr/>
          </p:nvSpPr>
          <p:spPr>
            <a:xfrm>
              <a:off x="5826227" y="3105834"/>
              <a:ext cx="29449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3"/>
                  </a:solidFill>
                </a:rPr>
                <a:t>Brightest GRB ever detected!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DAC12A0-2748-7A68-AA57-90D6661D8F50}"/>
                </a:ext>
              </a:extLst>
            </p:cNvPr>
            <p:cNvSpPr txBox="1"/>
            <p:nvPr/>
          </p:nvSpPr>
          <p:spPr>
            <a:xfrm>
              <a:off x="8707150" y="3105834"/>
              <a:ext cx="17972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Once in ~130 </a:t>
              </a:r>
              <a:r>
                <a:rPr lang="en-US" dirty="0" err="1"/>
                <a:t>yr</a:t>
              </a:r>
              <a:r>
                <a:rPr lang="en-US" dirty="0"/>
                <a:t>!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18EA67-6F8D-4DFA-2AE3-AF241D7DFA09}"/>
                </a:ext>
              </a:extLst>
            </p:cNvPr>
            <p:cNvSpPr txBox="1"/>
            <p:nvPr/>
          </p:nvSpPr>
          <p:spPr>
            <a:xfrm>
              <a:off x="10613827" y="3152000"/>
              <a:ext cx="8787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solidFill>
                    <a:schemeClr val="tx2"/>
                  </a:solidFill>
                </a:rPr>
                <a:t>Atteia-2022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5D22B62-8EAE-82DF-9187-B18B24FE6CD4}"/>
                </a:ext>
              </a:extLst>
            </p:cNvPr>
            <p:cNvSpPr txBox="1"/>
            <p:nvPr/>
          </p:nvSpPr>
          <p:spPr>
            <a:xfrm>
              <a:off x="5826227" y="3600845"/>
              <a:ext cx="3771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Isotropic </a:t>
              </a:r>
              <a:r>
                <a:rPr lang="en-US" dirty="0">
                  <a:latin typeface="Symbol" pitchFamily="2" charset="2"/>
                </a:rPr>
                <a:t>g</a:t>
              </a:r>
              <a:r>
                <a:rPr lang="en-US" dirty="0"/>
                <a:t>-ray energy: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(2-6) x10</a:t>
              </a:r>
              <a:r>
                <a:rPr lang="en-US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54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erg</a:t>
              </a:r>
              <a:r>
                <a:rPr lang="en-US" dirty="0"/>
                <a:t> 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0F56F45-5DFD-028A-8FE2-773FE9AA0E1C}"/>
                </a:ext>
              </a:extLst>
            </p:cNvPr>
            <p:cNvSpPr txBox="1"/>
            <p:nvPr/>
          </p:nvSpPr>
          <p:spPr>
            <a:xfrm>
              <a:off x="10066665" y="3641444"/>
              <a:ext cx="16161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solidFill>
                    <a:schemeClr val="tx2"/>
                  </a:solidFill>
                </a:rPr>
                <a:t>de Ugarte Postigo+2022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B97A7ED-D441-C746-503C-F1D26E1F0D93}"/>
              </a:ext>
            </a:extLst>
          </p:cNvPr>
          <p:cNvGrpSpPr/>
          <p:nvPr/>
        </p:nvGrpSpPr>
        <p:grpSpPr>
          <a:xfrm>
            <a:off x="5826227" y="4099251"/>
            <a:ext cx="5661494" cy="646331"/>
            <a:chOff x="5826227" y="4099251"/>
            <a:chExt cx="5661494" cy="64633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5730DD1-6369-101A-8EB9-9A0D79D05390}"/>
                </a:ext>
              </a:extLst>
            </p:cNvPr>
            <p:cNvSpPr txBox="1"/>
            <p:nvPr/>
          </p:nvSpPr>
          <p:spPr>
            <a:xfrm>
              <a:off x="5826227" y="4099251"/>
              <a:ext cx="42393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Fermi</a:t>
              </a:r>
              <a:r>
                <a:rPr lang="en-US" dirty="0"/>
                <a:t>-LAT detected &gt;100 MeV </a:t>
              </a:r>
              <a:r>
                <a:rPr lang="en-US" dirty="0">
                  <a:latin typeface="Symbol" pitchFamily="2" charset="2"/>
                </a:rPr>
                <a:t>g</a:t>
              </a:r>
              <a:r>
                <a:rPr lang="en-US" dirty="0"/>
                <a:t> until 25 </a:t>
              </a:r>
              <a:r>
                <a:rPr lang="en-US" dirty="0" err="1"/>
                <a:t>ks</a:t>
              </a:r>
              <a:endParaRPr lang="en-US" dirty="0"/>
            </a:p>
            <a:p>
              <a:r>
                <a:rPr lang="en-US" dirty="0"/>
                <a:t>Highest-energy </a:t>
              </a:r>
              <a:r>
                <a:rPr lang="en-US" dirty="0">
                  <a:latin typeface="Symbol" pitchFamily="2" charset="2"/>
                </a:rPr>
                <a:t>g</a:t>
              </a:r>
              <a:r>
                <a:rPr lang="en-US" dirty="0"/>
                <a:t> is 99.3 GeV @ 240 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6A0D169-C531-88A9-B1C8-102974C2D33F}"/>
                </a:ext>
              </a:extLst>
            </p:cNvPr>
            <p:cNvSpPr txBox="1"/>
            <p:nvPr/>
          </p:nvSpPr>
          <p:spPr>
            <a:xfrm>
              <a:off x="10474302" y="4160381"/>
              <a:ext cx="9350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solidFill>
                    <a:schemeClr val="tx2"/>
                  </a:solidFill>
                </a:rPr>
                <a:t>Pillera+2022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071677B-6901-67DA-A6FF-D9D3C8CB3E86}"/>
                </a:ext>
              </a:extLst>
            </p:cNvPr>
            <p:cNvSpPr txBox="1"/>
            <p:nvPr/>
          </p:nvSpPr>
          <p:spPr>
            <a:xfrm>
              <a:off x="10474302" y="4468583"/>
              <a:ext cx="10134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solidFill>
                    <a:schemeClr val="tx2"/>
                  </a:solidFill>
                </a:rPr>
                <a:t>Bissaldi+2022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D6BFD88-9E3B-AA62-C7BC-1FE125A7211D}"/>
              </a:ext>
            </a:extLst>
          </p:cNvPr>
          <p:cNvGrpSpPr/>
          <p:nvPr/>
        </p:nvGrpSpPr>
        <p:grpSpPr>
          <a:xfrm>
            <a:off x="5826227" y="5141198"/>
            <a:ext cx="5678429" cy="646331"/>
            <a:chOff x="5826227" y="5141198"/>
            <a:chExt cx="5678429" cy="64633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D836372-6467-BEF0-35F1-3A033A1968EB}"/>
                </a:ext>
              </a:extLst>
            </p:cNvPr>
            <p:cNvSpPr txBox="1"/>
            <p:nvPr/>
          </p:nvSpPr>
          <p:spPr>
            <a:xfrm>
              <a:off x="5826227" y="5141198"/>
              <a:ext cx="53401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LHAASO detected over 5000 </a:t>
              </a:r>
              <a:r>
                <a:rPr lang="en-US" dirty="0">
                  <a:latin typeface="Symbol" pitchFamily="2" charset="2"/>
                </a:rPr>
                <a:t>g</a:t>
              </a:r>
              <a:r>
                <a:rPr lang="en-US" dirty="0"/>
                <a:t> (0.5-18 </a:t>
              </a:r>
              <a:r>
                <a:rPr lang="en-US" dirty="0" err="1"/>
                <a:t>TeV</a:t>
              </a:r>
              <a:r>
                <a:rPr lang="en-US" dirty="0"/>
                <a:t>) within 2ks</a:t>
              </a:r>
            </a:p>
            <a:p>
              <a:r>
                <a:rPr lang="en-US" dirty="0"/>
                <a:t>First GRB ever detected with &gt; 10 </a:t>
              </a:r>
              <a:r>
                <a:rPr lang="en-US" dirty="0" err="1"/>
                <a:t>TeV</a:t>
              </a:r>
              <a:r>
                <a:rPr lang="en-US" dirty="0"/>
                <a:t> </a:t>
              </a:r>
              <a:r>
                <a:rPr lang="en-US" dirty="0">
                  <a:latin typeface="Symbol" pitchFamily="2" charset="2"/>
                </a:rPr>
                <a:t>g</a:t>
              </a:r>
              <a:r>
                <a:rPr lang="en-US" dirty="0"/>
                <a:t>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CB5139-AA46-1730-0DCE-C4522DFC7F13}"/>
                </a:ext>
              </a:extLst>
            </p:cNvPr>
            <p:cNvSpPr txBox="1"/>
            <p:nvPr/>
          </p:nvSpPr>
          <p:spPr>
            <a:xfrm>
              <a:off x="10520091" y="5510530"/>
              <a:ext cx="9845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Huang+2022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CFC02FF-620F-8253-C426-973E81B3D99D}"/>
              </a:ext>
            </a:extLst>
          </p:cNvPr>
          <p:cNvGrpSpPr/>
          <p:nvPr/>
        </p:nvGrpSpPr>
        <p:grpSpPr>
          <a:xfrm>
            <a:off x="5826227" y="5961322"/>
            <a:ext cx="4268215" cy="656190"/>
            <a:chOff x="5826227" y="5961322"/>
            <a:chExt cx="4268215" cy="65619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1949A40-497E-1899-5904-6A120561A4C8}"/>
                </a:ext>
              </a:extLst>
            </p:cNvPr>
            <p:cNvSpPr txBox="1"/>
            <p:nvPr/>
          </p:nvSpPr>
          <p:spPr>
            <a:xfrm>
              <a:off x="5826227" y="5961322"/>
              <a:ext cx="40148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Carpet-2 detected a 251 </a:t>
              </a:r>
              <a:r>
                <a:rPr lang="en-US" dirty="0" err="1"/>
                <a:t>TeV</a:t>
              </a:r>
              <a:r>
                <a:rPr lang="en-US" dirty="0"/>
                <a:t> </a:t>
              </a:r>
              <a:r>
                <a:rPr lang="en-US" dirty="0">
                  <a:latin typeface="Symbol" pitchFamily="2" charset="2"/>
                </a:rPr>
                <a:t>g</a:t>
              </a:r>
              <a:r>
                <a:rPr lang="en-US" dirty="0"/>
                <a:t> @ 4536 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0AC99C4-8BFF-1EBC-59EE-62BB0CA83499}"/>
                </a:ext>
              </a:extLst>
            </p:cNvPr>
            <p:cNvSpPr txBox="1"/>
            <p:nvPr/>
          </p:nvSpPr>
          <p:spPr>
            <a:xfrm>
              <a:off x="8838072" y="6340513"/>
              <a:ext cx="12563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Dzhappuev+2022</a:t>
              </a:r>
            </a:p>
          </p:txBody>
        </p:sp>
      </p:grpSp>
      <p:pic>
        <p:nvPicPr>
          <p:cNvPr id="1032" name="Picture 8" descr="NASA's Swift, Fermi Missions Detect Exceptional Cosmic Blast | NASA">
            <a:extLst>
              <a:ext uri="{FF2B5EF4-FFF2-40B4-BE49-F238E27FC236}">
                <a16:creationId xmlns:a16="http://schemas.microsoft.com/office/drawing/2014/main" id="{32A0AEF3-6AB3-7789-1ECD-6A8D7A231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806" y="4275200"/>
            <a:ext cx="2560845" cy="255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E0C1E4E-281C-C592-8AFD-473336B08B0B}"/>
              </a:ext>
            </a:extLst>
          </p:cNvPr>
          <p:cNvSpPr txBox="1"/>
          <p:nvPr/>
        </p:nvSpPr>
        <p:spPr>
          <a:xfrm>
            <a:off x="4276282" y="6352847"/>
            <a:ext cx="1390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Credit: </a:t>
            </a:r>
          </a:p>
          <a:p>
            <a:r>
              <a:rPr lang="en-US" sz="1200" i="1" dirty="0"/>
              <a:t>NASA/Swift/B. </a:t>
            </a:r>
            <a:r>
              <a:rPr lang="en-US" sz="1200" i="1" dirty="0" err="1"/>
              <a:t>Cenko</a:t>
            </a:r>
            <a:endParaRPr lang="en-US" sz="1200" i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5B8CB85-8E92-5BC5-039E-BC72B15BFA66}"/>
              </a:ext>
            </a:extLst>
          </p:cNvPr>
          <p:cNvSpPr txBox="1"/>
          <p:nvPr/>
        </p:nvSpPr>
        <p:spPr>
          <a:xfrm>
            <a:off x="4276282" y="3565581"/>
            <a:ext cx="1390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Credit: NASA/DOE/Fermi LAT Collaboration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7CD517-02B3-6711-7BAE-90AFB56DBE34}"/>
              </a:ext>
            </a:extLst>
          </p:cNvPr>
          <p:cNvSpPr txBox="1"/>
          <p:nvPr/>
        </p:nvSpPr>
        <p:spPr>
          <a:xfrm>
            <a:off x="327416" y="5231272"/>
            <a:ext cx="13903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Swift-UVOT</a:t>
            </a:r>
            <a:r>
              <a:rPr lang="en-US" dirty="0"/>
              <a:t> 10 </a:t>
            </a:r>
            <a:r>
              <a:rPr lang="en-US" dirty="0" err="1"/>
              <a:t>hr</a:t>
            </a:r>
            <a:r>
              <a:rPr lang="en-US" dirty="0"/>
              <a:t> time lapse</a:t>
            </a:r>
          </a:p>
        </p:txBody>
      </p:sp>
    </p:spTree>
    <p:extLst>
      <p:ext uri="{BB962C8B-B14F-4D97-AF65-F5344CB8AC3E}">
        <p14:creationId xmlns:p14="http://schemas.microsoft.com/office/powerpoint/2010/main" val="104933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598F6-2F26-E95D-6775-7B11804E1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63236"/>
            <a:ext cx="7729728" cy="1188720"/>
          </a:xfrm>
        </p:spPr>
        <p:txBody>
          <a:bodyPr>
            <a:normAutofit/>
          </a:bodyPr>
          <a:lstStyle/>
          <a:p>
            <a:r>
              <a:rPr lang="en-US" sz="2400" dirty="0"/>
              <a:t>The Burst of All Time (BOAT)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524E93-32C6-B5AC-4FB5-5120D189E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14A3E4-A682-42E3-31C4-9EF82FB3B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80" y="1630646"/>
            <a:ext cx="7761698" cy="48418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6E04AB-E9E2-5251-3167-6ED769E2939F}"/>
              </a:ext>
            </a:extLst>
          </p:cNvPr>
          <p:cNvSpPr txBox="1"/>
          <p:nvPr/>
        </p:nvSpPr>
        <p:spPr>
          <a:xfrm>
            <a:off x="3896869" y="6445180"/>
            <a:ext cx="1115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Frederiks+2023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3C2A61-0A70-527F-0BA2-9B78220CC06E}"/>
              </a:ext>
            </a:extLst>
          </p:cNvPr>
          <p:cNvSpPr txBox="1"/>
          <p:nvPr/>
        </p:nvSpPr>
        <p:spPr>
          <a:xfrm>
            <a:off x="2644345" y="5375189"/>
            <a:ext cx="12647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Amati relation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0461CD-0C8C-B8D8-3BCE-8C42799F4479}"/>
              </a:ext>
            </a:extLst>
          </p:cNvPr>
          <p:cNvSpPr txBox="1"/>
          <p:nvPr/>
        </p:nvSpPr>
        <p:spPr>
          <a:xfrm>
            <a:off x="6454344" y="5375189"/>
            <a:ext cx="1514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/>
              <a:t>Yonetoku</a:t>
            </a:r>
            <a:r>
              <a:rPr lang="en-US" sz="1600" i="1" dirty="0"/>
              <a:t> relation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E3FAFC-E7E3-15BD-F435-843FF30A2611}"/>
              </a:ext>
            </a:extLst>
          </p:cNvPr>
          <p:cNvSpPr txBox="1"/>
          <p:nvPr/>
        </p:nvSpPr>
        <p:spPr>
          <a:xfrm>
            <a:off x="349280" y="984315"/>
            <a:ext cx="1195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Konus</a:t>
            </a:r>
            <a:r>
              <a:rPr lang="en-US" dirty="0"/>
              <a:t>-Wind 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7D7163-82B6-65F9-D44C-E4EBFF4A89DD}"/>
              </a:ext>
            </a:extLst>
          </p:cNvPr>
          <p:cNvSpPr txBox="1"/>
          <p:nvPr/>
        </p:nvSpPr>
        <p:spPr>
          <a:xfrm>
            <a:off x="8803954" y="1778927"/>
            <a:ext cx="2998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Isotropic-equiv. energy release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E767CBD-E652-182E-67DD-84279ABB853E}"/>
                  </a:ext>
                </a:extLst>
              </p:cNvPr>
              <p:cNvSpPr txBox="1"/>
              <p:nvPr/>
            </p:nvSpPr>
            <p:spPr>
              <a:xfrm>
                <a:off x="8803954" y="2289025"/>
                <a:ext cx="2163606" cy="372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𝑖𝑠𝑜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≈1.2×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55</m:t>
                        </m:r>
                      </m:sup>
                    </m:sSup>
                  </m:oMath>
                </a14:m>
                <a:r>
                  <a:rPr lang="en-US" dirty="0"/>
                  <a:t> erg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E767CBD-E652-182E-67DD-84279ABB85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3954" y="2289025"/>
                <a:ext cx="2163606" cy="372410"/>
              </a:xfrm>
              <a:prstGeom prst="rect">
                <a:avLst/>
              </a:prstGeom>
              <a:blipFill>
                <a:blip r:embed="rId3"/>
                <a:stretch>
                  <a:fillRect t="-3333" r="-117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60B852A-B17A-D8C4-8F8A-B59CA03E7BAD}"/>
                  </a:ext>
                </a:extLst>
              </p:cNvPr>
              <p:cNvSpPr txBox="1"/>
              <p:nvPr/>
            </p:nvSpPr>
            <p:spPr>
              <a:xfrm>
                <a:off x="9568797" y="2802201"/>
                <a:ext cx="13730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ea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6.5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𝑠𝑢𝑛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60B852A-B17A-D8C4-8F8A-B59CA03E7B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8797" y="2802201"/>
                <a:ext cx="1373005" cy="369332"/>
              </a:xfrm>
              <a:prstGeom prst="rect">
                <a:avLst/>
              </a:prstGeom>
              <a:blipFill>
                <a:blip r:embed="rId4"/>
                <a:stretch>
                  <a:fillRect l="-3670" t="-6667" r="-275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DEFF285D-C74D-8E7B-6E65-9A6B1B64B126}"/>
              </a:ext>
            </a:extLst>
          </p:cNvPr>
          <p:cNvSpPr txBox="1"/>
          <p:nvPr/>
        </p:nvSpPr>
        <p:spPr>
          <a:xfrm>
            <a:off x="8803954" y="3317136"/>
            <a:ext cx="3115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Isotropic-equiv. peak luminosity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91BA4B9-3B8E-8949-E744-37C944DF22C3}"/>
                  </a:ext>
                </a:extLst>
              </p:cNvPr>
              <p:cNvSpPr txBox="1"/>
              <p:nvPr/>
            </p:nvSpPr>
            <p:spPr>
              <a:xfrm>
                <a:off x="8803954" y="3827234"/>
                <a:ext cx="2307427" cy="372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𝑖𝑠𝑜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≈3.4×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54</m:t>
                        </m:r>
                      </m:sup>
                    </m:sSup>
                  </m:oMath>
                </a14:m>
                <a:r>
                  <a:rPr lang="en-US" dirty="0"/>
                  <a:t> erg/s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91BA4B9-3B8E-8949-E744-37C944DF22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3954" y="3827234"/>
                <a:ext cx="2307427" cy="372410"/>
              </a:xfrm>
              <a:prstGeom prst="rect">
                <a:avLst/>
              </a:prstGeom>
              <a:blipFill>
                <a:blip r:embed="rId5"/>
                <a:stretch>
                  <a:fillRect t="-3333" r="-546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630AF9E9-5E50-5A53-B4E4-848E7274E40B}"/>
              </a:ext>
            </a:extLst>
          </p:cNvPr>
          <p:cNvGrpSpPr/>
          <p:nvPr/>
        </p:nvGrpSpPr>
        <p:grpSpPr>
          <a:xfrm>
            <a:off x="8803954" y="4552313"/>
            <a:ext cx="3388046" cy="1357830"/>
            <a:chOff x="8803954" y="4552313"/>
            <a:chExt cx="3388046" cy="135783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409AFD5-CE5F-0557-76C4-BE3613B43728}"/>
                </a:ext>
              </a:extLst>
            </p:cNvPr>
            <p:cNvSpPr txBox="1"/>
            <p:nvPr/>
          </p:nvSpPr>
          <p:spPr>
            <a:xfrm>
              <a:off x="8803954" y="4552313"/>
              <a:ext cx="30295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Beaming-corrected energetics: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D028B47A-89CD-9BB0-04DB-E61EA426F77C}"/>
                    </a:ext>
                  </a:extLst>
                </p:cNvPr>
                <p:cNvSpPr txBox="1"/>
                <p:nvPr/>
              </p:nvSpPr>
              <p:spPr>
                <a:xfrm>
                  <a:off x="8803954" y="5059333"/>
                  <a:ext cx="30138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 times smaller</a:t>
                  </a: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D028B47A-89CD-9BB0-04DB-E61EA426F7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3954" y="5059333"/>
                  <a:ext cx="3013838" cy="369332"/>
                </a:xfrm>
                <a:prstGeom prst="rect">
                  <a:avLst/>
                </a:prstGeom>
                <a:blipFill>
                  <a:blip r:embed="rId6"/>
                  <a:stretch>
                    <a:fillRect t="-6667" r="-840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69F1DF1-2B0C-B586-259F-A696AEDBE3F8}"/>
                </a:ext>
              </a:extLst>
            </p:cNvPr>
            <p:cNvSpPr txBox="1"/>
            <p:nvPr/>
          </p:nvSpPr>
          <p:spPr>
            <a:xfrm>
              <a:off x="8803954" y="5571589"/>
              <a:ext cx="33880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Depending on the uncertain jet angle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225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598F6-2F26-E95D-6775-7B11804E1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63236"/>
            <a:ext cx="7729728" cy="1188720"/>
          </a:xfrm>
        </p:spPr>
        <p:txBody>
          <a:bodyPr>
            <a:normAutofit/>
          </a:bodyPr>
          <a:lstStyle/>
          <a:p>
            <a:r>
              <a:rPr lang="en-US" sz="2400" dirty="0"/>
              <a:t>&gt;10 </a:t>
            </a:r>
            <a:r>
              <a:rPr lang="en-US" sz="2400" dirty="0" err="1"/>
              <a:t>TeV</a:t>
            </a:r>
            <a:r>
              <a:rPr lang="en-US" sz="2400" dirty="0"/>
              <a:t> gamma-ray from GRB 221009A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524E93-32C6-B5AC-4FB5-5120D189E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5</a:t>
            </a:fld>
            <a:endParaRPr lang="en-US" dirty="0"/>
          </a:p>
        </p:txBody>
      </p:sp>
      <p:pic>
        <p:nvPicPr>
          <p:cNvPr id="2050" name="Picture 2" descr="LHASSO, world's most sensitive ultra-high-energy gamma ray detector  installation, enters operation - Global Times">
            <a:extLst>
              <a:ext uri="{FF2B5EF4-FFF2-40B4-BE49-F238E27FC236}">
                <a16:creationId xmlns:a16="http://schemas.microsoft.com/office/drawing/2014/main" id="{151EF254-022B-D45D-11FC-2E6AB6F4E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90" y="2364971"/>
            <a:ext cx="6421582" cy="385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9C4615-7E3D-C960-8E59-0366DB817464}"/>
              </a:ext>
            </a:extLst>
          </p:cNvPr>
          <p:cNvSpPr txBox="1"/>
          <p:nvPr/>
        </p:nvSpPr>
        <p:spPr>
          <a:xfrm>
            <a:off x="3462682" y="1723797"/>
            <a:ext cx="5266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LHAASO detected photons with energy up to 18 </a:t>
            </a:r>
            <a:r>
              <a:rPr lang="en-US" dirty="0" err="1"/>
              <a:t>TeV</a:t>
            </a:r>
            <a:r>
              <a:rPr lang="en-US" dirty="0"/>
              <a:t> 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60C550A2-B1D1-DFE7-7166-26C1EE815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324" y="2364970"/>
            <a:ext cx="3216358" cy="276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E54269-610C-2C7D-5AF3-69A7CE28D618}"/>
              </a:ext>
            </a:extLst>
          </p:cNvPr>
          <p:cNvSpPr txBox="1"/>
          <p:nvPr/>
        </p:nvSpPr>
        <p:spPr>
          <a:xfrm>
            <a:off x="7605947" y="5543435"/>
            <a:ext cx="3821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CARPET-2 detected a 251 </a:t>
            </a:r>
            <a:r>
              <a:rPr lang="en-US" dirty="0" err="1"/>
              <a:t>TeV</a:t>
            </a:r>
            <a:r>
              <a:rPr lang="en-US" dirty="0"/>
              <a:t> photon!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00FAE4-5351-B64A-59C7-ED1D08E3AB68}"/>
              </a:ext>
            </a:extLst>
          </p:cNvPr>
          <p:cNvSpPr txBox="1"/>
          <p:nvPr/>
        </p:nvSpPr>
        <p:spPr>
          <a:xfrm>
            <a:off x="9162143" y="2057193"/>
            <a:ext cx="2449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GRB 221009A significance map</a:t>
            </a:r>
          </a:p>
        </p:txBody>
      </p:sp>
    </p:spTree>
    <p:extLst>
      <p:ext uri="{BB962C8B-B14F-4D97-AF65-F5344CB8AC3E}">
        <p14:creationId xmlns:p14="http://schemas.microsoft.com/office/powerpoint/2010/main" val="325677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598F6-2F26-E95D-6775-7B11804E1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7865" y="2921173"/>
            <a:ext cx="2745667" cy="1378978"/>
          </a:xfrm>
        </p:spPr>
        <p:txBody>
          <a:bodyPr vert="horz" lIns="182880" tIns="182880" rIns="182880" bIns="182880" rtlCol="0" anchor="ctr">
            <a:noAutofit/>
          </a:bodyPr>
          <a:lstStyle/>
          <a:p>
            <a:r>
              <a:rPr lang="en-US" sz="2000"/>
              <a:t>Extragalactic Background Light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AFBB67-2575-4F5A-96CF-CD2EB02A1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354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FCFDE9-242A-93B6-A177-ED0F58F16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749" y="640080"/>
            <a:ext cx="6438084" cy="526313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524E93-32C6-B5AC-4FB5-5120D189E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 vert="horz" lIns="18288" tIns="45720" rIns="18288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A7A6979-0714-4377-B894-6BE4C2D6E202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FE57A2-C631-9A32-C9AC-2E62E62E77BC}"/>
              </a:ext>
            </a:extLst>
          </p:cNvPr>
          <p:cNvSpPr txBox="1"/>
          <p:nvPr/>
        </p:nvSpPr>
        <p:spPr>
          <a:xfrm>
            <a:off x="1067318" y="6093023"/>
            <a:ext cx="1942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i="1" dirty="0">
                <a:solidFill>
                  <a:schemeClr val="tx2"/>
                </a:solidFill>
              </a:rPr>
              <a:t>Finke, SR &amp; Dermer 2010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432A805-86BB-8723-CA31-655B82EE7F72}"/>
                  </a:ext>
                </a:extLst>
              </p:cNvPr>
              <p:cNvSpPr txBox="1"/>
              <p:nvPr/>
            </p:nvSpPr>
            <p:spPr>
              <a:xfrm>
                <a:off x="9218140" y="4864989"/>
                <a:ext cx="21855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𝐸𝐵𝐿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432A805-86BB-8723-CA31-655B82EE7F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8140" y="4864989"/>
                <a:ext cx="2185535" cy="369332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10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02C7B47-DF2D-46D9-9584-5C83FCA86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348541E3-A59C-41D3-85D2-70F0E0E9B6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804672"/>
            <a:ext cx="10579608" cy="5248656"/>
          </a:xfrm>
          <a:prstGeom prst="rect">
            <a:avLst/>
          </a:prstGeom>
          <a:solidFill>
            <a:srgbClr val="FFFFFF"/>
          </a:solidFill>
          <a:ln w="2540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7598F6-2F26-E95D-6775-7B11804E1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9843" y="1325230"/>
            <a:ext cx="2286724" cy="1047267"/>
          </a:xfrm>
        </p:spPr>
        <p:txBody>
          <a:bodyPr vert="horz" lIns="182880" tIns="182880" rIns="182880" bIns="182880" rtlCol="0" anchor="ctr">
            <a:noAutofit/>
          </a:bodyPr>
          <a:lstStyle/>
          <a:p>
            <a:pPr defTabSz="758952"/>
            <a:r>
              <a:rPr lang="en-US" sz="2000" kern="1200" cap="all" spc="166" baseline="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Gamma-ray Horizon of the universe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524E93-32C6-B5AC-4FB5-5120D189E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09252" y="5428665"/>
            <a:ext cx="304623" cy="304623"/>
          </a:xfrm>
        </p:spPr>
        <p:txBody>
          <a:bodyPr vert="horz" lIns="18288" tIns="45720" rIns="18288" bIns="45720" rtlCol="0" anchor="ctr">
            <a:normAutofit fontScale="62500" lnSpcReduction="20000"/>
          </a:bodyPr>
          <a:lstStyle/>
          <a:p>
            <a:pPr defTabSz="379476">
              <a:lnSpc>
                <a:spcPct val="90000"/>
              </a:lnSpc>
              <a:spcAft>
                <a:spcPts val="498"/>
              </a:spcAft>
            </a:pPr>
            <a:fld id="{8A7A6979-0714-4377-B894-6BE4C2D6E202}" type="slidenum">
              <a:rPr lang="en-US" sz="17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defTabSz="379476">
                <a:lnSpc>
                  <a:spcPct val="90000"/>
                </a:lnSpc>
                <a:spcAft>
                  <a:spcPts val="498"/>
                </a:spcAft>
              </a:pPr>
              <a:t>7</a:t>
            </a:fld>
            <a:endParaRPr lang="en-US" sz="17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FE57A2-C631-9A32-C9AC-2E62E62E77BC}"/>
              </a:ext>
            </a:extLst>
          </p:cNvPr>
          <p:cNvSpPr txBox="1"/>
          <p:nvPr/>
        </p:nvSpPr>
        <p:spPr>
          <a:xfrm>
            <a:off x="1723760" y="5480301"/>
            <a:ext cx="1665841" cy="271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9476">
              <a:spcAft>
                <a:spcPts val="498"/>
              </a:spcAft>
            </a:pPr>
            <a:r>
              <a:rPr lang="en-US" sz="1162" i="1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Finke, SR &amp; Dermer 2010</a:t>
            </a:r>
            <a:endParaRPr lang="en-US" sz="1400" i="1" dirty="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3968A4-823B-5496-B9B3-23F17BD65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97" y="1055439"/>
            <a:ext cx="5616988" cy="43732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24A4954-9F7B-86C1-130F-8FC4E55B0D86}"/>
                  </a:ext>
                </a:extLst>
              </p:cNvPr>
              <p:cNvSpPr txBox="1"/>
              <p:nvPr/>
            </p:nvSpPr>
            <p:spPr>
              <a:xfrm>
                <a:off x="7289631" y="3046293"/>
                <a:ext cx="3627147" cy="391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𝑜𝑏𝑠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𝑖𝑛𝑡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exp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⁡[−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𝛾𝛾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24A4954-9F7B-86C1-130F-8FC4E55B0D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9631" y="3046293"/>
                <a:ext cx="3627147" cy="391517"/>
              </a:xfrm>
              <a:prstGeom prst="rect">
                <a:avLst/>
              </a:prstGeom>
              <a:blipFill>
                <a:blip r:embed="rId3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469F4B34-8A7D-77D0-0509-207CFE247B62}"/>
              </a:ext>
            </a:extLst>
          </p:cNvPr>
          <p:cNvGrpSpPr/>
          <p:nvPr/>
        </p:nvGrpSpPr>
        <p:grpSpPr>
          <a:xfrm>
            <a:off x="7028918" y="3493179"/>
            <a:ext cx="3789512" cy="707833"/>
            <a:chOff x="7028918" y="3493179"/>
            <a:chExt cx="3789512" cy="7078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5E4FC67-E8D9-E944-46CA-CE74236F63AF}"/>
                    </a:ext>
                  </a:extLst>
                </p:cNvPr>
                <p:cNvSpPr txBox="1"/>
                <p:nvPr/>
              </p:nvSpPr>
              <p:spPr>
                <a:xfrm>
                  <a:off x="9244025" y="3828602"/>
                  <a:ext cx="1574405" cy="3724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≤4.5×10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−4.5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5E4FC67-E8D9-E944-46CA-CE74236F63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44025" y="3828602"/>
                  <a:ext cx="1574405" cy="3724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69DAE4A-C718-C1F0-8799-B878BE055845}"/>
                </a:ext>
              </a:extLst>
            </p:cNvPr>
            <p:cNvSpPr txBox="1"/>
            <p:nvPr/>
          </p:nvSpPr>
          <p:spPr>
            <a:xfrm>
              <a:off x="7028918" y="3828602"/>
              <a:ext cx="21961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18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TeV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0.15 :</a:t>
              </a:r>
            </a:p>
          </p:txBody>
        </p:sp>
        <p:sp>
          <p:nvSpPr>
            <p:cNvPr id="15" name="Left Brace 14">
              <a:extLst>
                <a:ext uri="{FF2B5EF4-FFF2-40B4-BE49-F238E27FC236}">
                  <a16:creationId xmlns:a16="http://schemas.microsoft.com/office/drawing/2014/main" id="{19716AD4-15BC-7166-F904-38212DFDEC17}"/>
                </a:ext>
              </a:extLst>
            </p:cNvPr>
            <p:cNvSpPr/>
            <p:nvPr/>
          </p:nvSpPr>
          <p:spPr>
            <a:xfrm rot="16200000">
              <a:off x="9891907" y="2816365"/>
              <a:ext cx="180046" cy="1533673"/>
            </a:xfrm>
            <a:prstGeom prst="leftBrac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5D58319-D3BE-8E71-BAED-678B50DE41B9}"/>
              </a:ext>
            </a:extLst>
          </p:cNvPr>
          <p:cNvSpPr txBox="1"/>
          <p:nvPr/>
        </p:nvSpPr>
        <p:spPr>
          <a:xfrm>
            <a:off x="7028918" y="4494660"/>
            <a:ext cx="3627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Intrinsic flux must be many many orders of magnitude higher, if 18 </a:t>
            </a:r>
            <a:r>
              <a:rPr lang="en-US" sz="1600" dirty="0" err="1"/>
              <a:t>TeV</a:t>
            </a:r>
            <a:r>
              <a:rPr lang="en-US" sz="1600" dirty="0"/>
              <a:t> </a:t>
            </a:r>
            <a:r>
              <a:rPr lang="en-US" sz="1600" dirty="0">
                <a:latin typeface="Symbol" pitchFamily="2" charset="2"/>
              </a:rPr>
              <a:t>g</a:t>
            </a:r>
            <a:r>
              <a:rPr lang="en-US" sz="1600" dirty="0"/>
              <a:t> coming directly from the GRB</a:t>
            </a:r>
          </a:p>
        </p:txBody>
      </p:sp>
    </p:spTree>
    <p:extLst>
      <p:ext uri="{BB962C8B-B14F-4D97-AF65-F5344CB8AC3E}">
        <p14:creationId xmlns:p14="http://schemas.microsoft.com/office/powerpoint/2010/main" val="26233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598F6-2F26-E95D-6775-7B11804E1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63236"/>
            <a:ext cx="7729728" cy="1188720"/>
          </a:xfrm>
        </p:spPr>
        <p:txBody>
          <a:bodyPr>
            <a:normAutofit/>
          </a:bodyPr>
          <a:lstStyle/>
          <a:p>
            <a:r>
              <a:rPr lang="en-US" sz="2400" dirty="0"/>
              <a:t>BSM and Conventional Explanations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524E93-32C6-B5AC-4FB5-5120D189E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9004D9-69BB-DDBF-0B19-567828B21DC1}"/>
              </a:ext>
            </a:extLst>
          </p:cNvPr>
          <p:cNvSpPr txBox="1"/>
          <p:nvPr/>
        </p:nvSpPr>
        <p:spPr>
          <a:xfrm>
            <a:off x="494270" y="1766399"/>
            <a:ext cx="5324921" cy="4757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Mixing of photons with axion-like particles (ALPs)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1" dirty="0"/>
              <a:t>Baktash+2022, Galanti+2022, Nakagawa+2023, </a:t>
            </a:r>
            <a:r>
              <a:rPr lang="en-US" sz="1600" i="1" dirty="0" err="1"/>
              <a:t>Troitsky</a:t>
            </a:r>
            <a:r>
              <a:rPr lang="en-US" sz="1600" i="1" dirty="0"/>
              <a:t> 2022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Lorentz-invariance violation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1" dirty="0"/>
              <a:t>Finke &amp; SR 2022, Li &amp; Ma 2022, Zhu &amp; Ma 2022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Radiative decay of heavy neutrino with a transitional magnetic dipole moment produced at the source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1" dirty="0"/>
              <a:t>Cheung 2022, Smirnov &amp; </a:t>
            </a:r>
            <a:r>
              <a:rPr lang="en-US" sz="1600" i="1" dirty="0" err="1"/>
              <a:t>Trautner</a:t>
            </a:r>
            <a:r>
              <a:rPr lang="en-US" sz="1600" i="1" dirty="0"/>
              <a:t> 2022, </a:t>
            </a:r>
            <a:r>
              <a:rPr lang="en-US" sz="1600" i="1" dirty="0" err="1"/>
              <a:t>Brdar</a:t>
            </a:r>
            <a:r>
              <a:rPr lang="en-US" sz="1600" i="1" dirty="0"/>
              <a:t> &amp; Li 2023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Invisible decay of active neutrinos to ALPs and converting back to photons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1" dirty="0"/>
              <a:t>Huang+2023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19D936-F759-BB57-B2AA-A86B65306440}"/>
              </a:ext>
            </a:extLst>
          </p:cNvPr>
          <p:cNvSpPr txBox="1"/>
          <p:nvPr/>
        </p:nvSpPr>
        <p:spPr>
          <a:xfrm>
            <a:off x="6372808" y="1766399"/>
            <a:ext cx="5324922" cy="3783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Uncertainty in the EBL models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1" dirty="0"/>
              <a:t>Zhao+2023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Gamma-rays produced by Ultrahigh-energy cosmic rays (UHECRs) at the source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1" dirty="0"/>
              <a:t>Sahu+2022, Zhang+2023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Ultrahigh-energy cosmic ray induced cascade in the intergalactic media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1" dirty="0"/>
              <a:t>Das &amp; SR 2022, Batista 2022, Mirabal 2022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7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ASA's Swift, Fermi Missions Detect Exceptional Cosmic Blast | NASA">
            <a:extLst>
              <a:ext uri="{FF2B5EF4-FFF2-40B4-BE49-F238E27FC236}">
                <a16:creationId xmlns:a16="http://schemas.microsoft.com/office/drawing/2014/main" id="{24F41D45-C9BB-AA26-0A2E-BC26F98A7E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scene3d>
            <a:camera prst="orthographicFront">
              <a:rot lat="0" lon="21599976" rev="10799999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25F0C6-2B95-0341-ED1D-17678C60D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724" y="2606040"/>
            <a:ext cx="8988552" cy="1645920"/>
          </a:xfrm>
          <a:solidFill>
            <a:srgbClr val="FFFFFF">
              <a:alpha val="80000"/>
            </a:srgbClr>
          </a:solidFill>
        </p:spPr>
        <p:txBody>
          <a:bodyPr>
            <a:normAutofit/>
          </a:bodyPr>
          <a:lstStyle/>
          <a:p>
            <a:r>
              <a:rPr lang="en-US" sz="3800" dirty="0"/>
              <a:t>Possible Evidence for Lorentz Invariance Violation</a:t>
            </a:r>
          </a:p>
        </p:txBody>
      </p:sp>
    </p:spTree>
    <p:extLst>
      <p:ext uri="{BB962C8B-B14F-4D97-AF65-F5344CB8AC3E}">
        <p14:creationId xmlns:p14="http://schemas.microsoft.com/office/powerpoint/2010/main" val="4086285452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5406</TotalTime>
  <Words>1160</Words>
  <Application>Microsoft Macintosh PowerPoint</Application>
  <PresentationFormat>Widescreen</PresentationFormat>
  <Paragraphs>191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Cambria Math</vt:lpstr>
      <vt:lpstr>Gill Sans MT</vt:lpstr>
      <vt:lpstr>Symbol</vt:lpstr>
      <vt:lpstr>Times New Roman</vt:lpstr>
      <vt:lpstr>Wingdings</vt:lpstr>
      <vt:lpstr>Parcel</vt:lpstr>
      <vt:lpstr>PowerPoint Presentation</vt:lpstr>
      <vt:lpstr>Gamma-Ray Burst on October 09, 2022 </vt:lpstr>
      <vt:lpstr>Gamma-Ray Burst on October 09, 2022 </vt:lpstr>
      <vt:lpstr>The Burst of All Time (BOAT) </vt:lpstr>
      <vt:lpstr>&gt;10 TeV gamma-ray from GRB 221009A </vt:lpstr>
      <vt:lpstr>Extragalactic Background Light</vt:lpstr>
      <vt:lpstr>Gamma-ray Horizon of the universe</vt:lpstr>
      <vt:lpstr>BSM and Conventional Explanations </vt:lpstr>
      <vt:lpstr>Possible Evidence for Lorentz Invariance Violation</vt:lpstr>
      <vt:lpstr>Lorentz Invariance Violation</vt:lpstr>
      <vt:lpstr>LIV and gamma-ray Opacity</vt:lpstr>
      <vt:lpstr>SED of  GRB 221009A</vt:lpstr>
      <vt:lpstr>Constraints on QG Energy scale</vt:lpstr>
      <vt:lpstr>Ultrahigh-energy cosmic ray signature</vt:lpstr>
      <vt:lpstr>GRB Model</vt:lpstr>
      <vt:lpstr>SSC and UHECR Line-of-Sight Emissions</vt:lpstr>
      <vt:lpstr>Interpreting LHAASO detection by UHECR-induced L.O.S. emission</vt:lpstr>
      <vt:lpstr>SED of  GRB 221009A</vt:lpstr>
      <vt:lpstr>Model Parameters</vt:lpstr>
      <vt:lpstr>Summary</vt:lpstr>
      <vt:lpstr>Prompt Neutrino Flux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Razzaque, Soebur</dc:creator>
  <cp:lastModifiedBy>Razzaque, Soebur</cp:lastModifiedBy>
  <cp:revision>144</cp:revision>
  <dcterms:created xsi:type="dcterms:W3CDTF">2022-12-07T10:06:35Z</dcterms:created>
  <dcterms:modified xsi:type="dcterms:W3CDTF">2023-07-03T09:01:48Z</dcterms:modified>
</cp:coreProperties>
</file>