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26"/>
  </p:notesMasterIdLst>
  <p:handoutMasterIdLst>
    <p:handoutMasterId r:id="rId27"/>
  </p:handoutMasterIdLst>
  <p:sldIdLst>
    <p:sldId id="1701" r:id="rId3"/>
    <p:sldId id="1671" r:id="rId4"/>
    <p:sldId id="1697" r:id="rId5"/>
    <p:sldId id="343" r:id="rId6"/>
    <p:sldId id="495" r:id="rId7"/>
    <p:sldId id="494" r:id="rId8"/>
    <p:sldId id="463" r:id="rId9"/>
    <p:sldId id="509" r:id="rId10"/>
    <p:sldId id="435" r:id="rId11"/>
    <p:sldId id="423" r:id="rId12"/>
    <p:sldId id="1704" r:id="rId13"/>
    <p:sldId id="1676" r:id="rId14"/>
    <p:sldId id="427" r:id="rId15"/>
    <p:sldId id="459" r:id="rId16"/>
    <p:sldId id="1690" r:id="rId17"/>
    <p:sldId id="1705" r:id="rId18"/>
    <p:sldId id="1693" r:id="rId19"/>
    <p:sldId id="1692" r:id="rId20"/>
    <p:sldId id="1700" r:id="rId21"/>
    <p:sldId id="1682" r:id="rId22"/>
    <p:sldId id="1698" r:id="rId23"/>
    <p:sldId id="1695" r:id="rId24"/>
    <p:sldId id="1706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5073" autoAdjust="0"/>
  </p:normalViewPr>
  <p:slideViewPr>
    <p:cSldViewPr snapToGrid="0" snapToObjects="1">
      <p:cViewPr varScale="1">
        <p:scale>
          <a:sx n="101" d="100"/>
          <a:sy n="101" d="100"/>
        </p:scale>
        <p:origin x="6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4F49EF-FB26-CF4E-9896-E79658AE4D8C}" type="datetimeFigureOut">
              <a:rPr lang="en-US"/>
              <a:pPr>
                <a:defRPr/>
              </a:pPr>
              <a:t>9/8/22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129541-F661-B445-8351-D5BAC7A93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0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F497F6-05BB-A843-B786-9B1871876D15}" type="datetimeFigureOut">
              <a:rPr lang="en-US"/>
              <a:pPr>
                <a:defRPr/>
              </a:pPr>
              <a:t>9/8/22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5E49ED-6EFD-6445-9A67-5D378F072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24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E49ED-6EFD-6445-9A67-5D378F07278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10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E49ED-6EFD-6445-9A67-5D378F07278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07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E49ED-6EFD-6445-9A67-5D378F07278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69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E49ED-6EFD-6445-9A67-5D378F07278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>
            <a:lvl1pPr>
              <a:defRPr/>
            </a:lvl1pPr>
          </a:lstStyle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The African Light Source : SRI 2022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2A8E77-E4AE-BC47-BC46-2E349BE70A6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xfrm>
            <a:off x="12700" y="6587067"/>
            <a:ext cx="1358900" cy="270933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ZA"/>
              <a:t>2022 / 03 / 31</a:t>
            </a: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A3B104-ADDA-484A-88F1-7263D6156C80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>
          <a:xfrm>
            <a:off x="8686800" y="6587067"/>
            <a:ext cx="457200" cy="266171"/>
          </a:xfrm>
          <a:ln/>
        </p:spPr>
        <p:txBody>
          <a:bodyPr/>
          <a:lstStyle>
            <a:lvl1pPr>
              <a:defRPr/>
            </a:lvl1pPr>
          </a:lstStyle>
          <a:p>
            <a:fld id="{9CBDC711-5005-5249-9086-01CD1DA6B8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84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53846-7C7C-4F42-8496-5B9359BFC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0718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0718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837EE-810E-C943-B3C0-7F8D0FAB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2FCC8-0BCA-A24D-913B-E0EEC41D3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91915" y="1639489"/>
            <a:ext cx="5760169" cy="431968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4105F-20BC-C44B-B8CA-73DDBC2EE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2EBEC-E32B-634C-BC38-F0737716B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BB4-79DF-0F42-A2BE-C7D09963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87067"/>
            <a:ext cx="1358900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256" y="6587067"/>
            <a:ext cx="6671732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87067"/>
            <a:ext cx="457200" cy="26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700" y="6587067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orange, person&#10;&#10;Description automatically generated">
            <a:extLst>
              <a:ext uri="{FF2B5EF4-FFF2-40B4-BE49-F238E27FC236}">
                <a16:creationId xmlns:a16="http://schemas.microsoft.com/office/drawing/2014/main" id="{B8B385F5-F4BD-C643-AE85-C882E8E7E7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00" y="0"/>
            <a:ext cx="9131300" cy="1317516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BEA345BA-360F-D148-AAA6-D18057B76D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2226" y="198061"/>
            <a:ext cx="469513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The Africa Light Source Foundation</a:t>
            </a:r>
          </a:p>
          <a:p>
            <a:pPr algn="ctr"/>
            <a:r>
              <a:rPr lang="en-GB" sz="1800" dirty="0"/>
              <a:t>Towards a Lightsource for the African Continent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53201"/>
            <a:ext cx="136736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1733" y="6548439"/>
            <a:ext cx="6587067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1"/>
            <a:ext cx="457200" cy="30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700" y="6553201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orange, person&#10;&#10;Description automatically generated">
            <a:extLst>
              <a:ext uri="{FF2B5EF4-FFF2-40B4-BE49-F238E27FC236}">
                <a16:creationId xmlns:a16="http://schemas.microsoft.com/office/drawing/2014/main" id="{3CEB82E6-C698-DD46-B74F-CB7ACB1A1A8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700" y="0"/>
            <a:ext cx="9131300" cy="1317516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2B275064-B5C5-5641-A17F-D275C8EC7F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2226" y="198061"/>
            <a:ext cx="469513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The Africa Light Source Foundation</a:t>
            </a:r>
          </a:p>
          <a:p>
            <a:pPr algn="ctr"/>
            <a:r>
              <a:rPr lang="en-GB" sz="1800" dirty="0"/>
              <a:t>Towards a Lightsource for the African Continent </a:t>
            </a:r>
          </a:p>
        </p:txBody>
      </p:sp>
    </p:spTree>
    <p:extLst>
      <p:ext uri="{BB962C8B-B14F-4D97-AF65-F5344CB8AC3E}">
        <p14:creationId xmlns:p14="http://schemas.microsoft.com/office/powerpoint/2010/main" val="108968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s://link.springer.com/article/10.1007/s12551-019-00578-3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amp.ictp.it/index.php/aphysrev/article/view/1610/586" TargetMode="External"/><Relationship Id="rId11" Type="http://schemas.openxmlformats.org/officeDocument/2006/relationships/hyperlink" Target="https://events.saip.org.za/e/AfLS2022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events.saip.org.za/e/AFLS3" TargetMode="External"/><Relationship Id="rId4" Type="http://schemas.openxmlformats.org/officeDocument/2006/relationships/hyperlink" Target="https://www.worldscientific.com/doi/abs/10.1142/S0217732318300033" TargetMode="External"/><Relationship Id="rId9" Type="http://schemas.openxmlformats.org/officeDocument/2006/relationships/hyperlink" Target="http://africanlightsource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vents.saip.org.za/event/17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vents.saip.org.za/e/AfLS202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vents.saip.org.za/event/222/" TargetMode="External"/><Relationship Id="rId3" Type="http://schemas.openxmlformats.org/officeDocument/2006/relationships/hyperlink" Target="%22https:/stayhappening.com/e/hands-on-training-in-structural-biology-a-tool-for-sustainable-development-E3LUTAGDULU2&#8220;" TargetMode="External"/><Relationship Id="rId7" Type="http://schemas.openxmlformats.org/officeDocument/2006/relationships/hyperlink" Target="https://www.xtechlab.co/en/" TargetMode="External"/><Relationship Id="rId2" Type="http://schemas.openxmlformats.org/officeDocument/2006/relationships/hyperlink" Target="https://www.iaea.org/events/evt2104017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vents.saip.org.za/event/170/" TargetMode="External"/><Relationship Id="rId5" Type="http://schemas.openxmlformats.org/officeDocument/2006/relationships/hyperlink" Target="http://indico.ictp.it/event/9645/" TargetMode="External"/><Relationship Id="rId4" Type="http://schemas.openxmlformats.org/officeDocument/2006/relationships/hyperlink" Target="https://events.saip.org.za/event/227/" TargetMode="External"/><Relationship Id="rId9" Type="http://schemas.openxmlformats.org/officeDocument/2006/relationships/hyperlink" Target="https://events.saip.org.za/event/213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g"/><Relationship Id="rId2" Type="http://schemas.openxmlformats.org/officeDocument/2006/relationships/image" Target="../media/image63.pn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events.saip.org.za/event/61/" TargetMode="External"/><Relationship Id="rId7" Type="http://schemas.openxmlformats.org/officeDocument/2006/relationships/hyperlink" Target="https://events.saip.org.za/e/AfLS202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vents.saip.org.za/e/AFLS3" TargetMode="External"/><Relationship Id="rId5" Type="http://schemas.openxmlformats.org/officeDocument/2006/relationships/hyperlink" Target="https://events.saip.org.za/event/211/" TargetMode="External"/><Relationship Id="rId4" Type="http://schemas.openxmlformats.org/officeDocument/2006/relationships/hyperlink" Target="https://events.saip.org.za/event/145/" TargetMode="Externa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hyperlink" Target="http://events.saip.org.za/conferenceDisplay.py/getPic?picId=66&amp;confId=6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hyperlink" Target="https://link.springer.com/article/10.1007/s12551-019-00578-3" TargetMode="Externa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amp.ictp.it/index.php/aphysrev/article/view/1610/586" TargetMode="External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hyperlink" Target="https://www.worldscientific.com/doi/abs/10.1142/S0217732318300033" TargetMode="Externa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4CFB-9478-F54C-BE31-35EC08571A6C}"/>
              </a:ext>
            </a:extLst>
          </p:cNvPr>
          <p:cNvSpPr txBox="1"/>
          <p:nvPr/>
        </p:nvSpPr>
        <p:spPr>
          <a:xfrm>
            <a:off x="111680" y="1908849"/>
            <a:ext cx="518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Johannesburg – Soccer World Cup 2010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78959-D5F5-ED4E-89A5-492FCA75D4F3}"/>
              </a:ext>
            </a:extLst>
          </p:cNvPr>
          <p:cNvSpPr txBox="1"/>
          <p:nvPr/>
        </p:nvSpPr>
        <p:spPr>
          <a:xfrm>
            <a:off x="104993" y="1502631"/>
            <a:ext cx="6741577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sym typeface="Wingdings" pitchFamily="2" charset="2"/>
              </a:rPr>
              <a:t>AfLS – deep roots 3 decades, formalised and mandated since 2015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sym typeface="Wingdings" pitchFamily="2" charset="2"/>
              </a:rPr>
              <a:t>Conferences 2015, … pause for AAS ….    2019, 2020,2021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sym typeface="Wingdings" pitchFamily="2" charset="2"/>
              </a:rPr>
              <a:t>Formal Roadmap in progress since 2015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itchFamily="2" charset="2"/>
              </a:rPr>
              <a:t>Bottom Up: Training, User Base, W/S, Conferences, Networks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itchFamily="2" charset="2"/>
              </a:rPr>
              <a:t>Top Down: Governments, AU, National &amp; Pan African VAs, PBs, Stakeholders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sym typeface="Wingdings" pitchFamily="2" charset="2"/>
              </a:rPr>
              <a:t>CDR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sym typeface="Wingdings" pitchFamily="2" charset="2"/>
              </a:rPr>
              <a:t>LOI &amp; </a:t>
            </a:r>
            <a:r>
              <a:rPr lang="en-GB" sz="1600" dirty="0" err="1">
                <a:sym typeface="Wingdings" pitchFamily="2" charset="2"/>
              </a:rPr>
              <a:t>MoUs</a:t>
            </a:r>
            <a:endParaRPr lang="en-GB" sz="1600" dirty="0">
              <a:sym typeface="Wingdings" pitchFamily="2" charset="2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sym typeface="Wingdings" pitchFamily="2" charset="2"/>
              </a:rPr>
              <a:t>Authoring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itchFamily="2" charset="2"/>
              </a:rPr>
              <a:t>Papers, News articles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itchFamily="2" charset="2"/>
              </a:rPr>
              <a:t>Website, Social Media, </a:t>
            </a:r>
          </a:p>
        </p:txBody>
      </p:sp>
      <p:pic>
        <p:nvPicPr>
          <p:cNvPr id="13" name="Picture 12">
            <a:hlinkClick r:id="rId2"/>
            <a:extLst>
              <a:ext uri="{FF2B5EF4-FFF2-40B4-BE49-F238E27FC236}">
                <a16:creationId xmlns:a16="http://schemas.microsoft.com/office/drawing/2014/main" id="{67494B7C-E2CD-8A46-9732-E0F6B326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26" y="5340376"/>
            <a:ext cx="3987801" cy="996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hlinkClick r:id="rId4"/>
            <a:extLst>
              <a:ext uri="{FF2B5EF4-FFF2-40B4-BE49-F238E27FC236}">
                <a16:creationId xmlns:a16="http://schemas.microsoft.com/office/drawing/2014/main" id="{6625744A-0CB0-A545-A115-D313D5AA4B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570" y="1957618"/>
            <a:ext cx="2177474" cy="17843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FFCC43-88E5-4D43-A760-A148032FA66A}"/>
              </a:ext>
            </a:extLst>
          </p:cNvPr>
          <p:cNvGrpSpPr/>
          <p:nvPr/>
        </p:nvGrpSpPr>
        <p:grpSpPr>
          <a:xfrm>
            <a:off x="3110644" y="4013346"/>
            <a:ext cx="5909484" cy="1037505"/>
            <a:chOff x="3230880" y="4156287"/>
            <a:chExt cx="5909484" cy="1037505"/>
          </a:xfrm>
        </p:grpSpPr>
        <p:pic>
          <p:nvPicPr>
            <p:cNvPr id="6" name="Picture 5">
              <a:hlinkClick r:id="rId6"/>
              <a:extLst>
                <a:ext uri="{FF2B5EF4-FFF2-40B4-BE49-F238E27FC236}">
                  <a16:creationId xmlns:a16="http://schemas.microsoft.com/office/drawing/2014/main" id="{E279894F-B820-2247-8FA7-8A7A0DB4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0380" y="4373302"/>
              <a:ext cx="1812182" cy="554631"/>
            </a:xfrm>
            <a:prstGeom prst="rect">
              <a:avLst/>
            </a:prstGeom>
          </p:spPr>
        </p:pic>
        <p:pic>
          <p:nvPicPr>
            <p:cNvPr id="16" name="Picture 15">
              <a:hlinkClick r:id="rId6"/>
              <a:extLst>
                <a:ext uri="{FF2B5EF4-FFF2-40B4-BE49-F238E27FC236}">
                  <a16:creationId xmlns:a16="http://schemas.microsoft.com/office/drawing/2014/main" id="{5F5D40E3-0918-064A-9C4D-17AA9297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2562" y="4358679"/>
              <a:ext cx="3987802" cy="72056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2E6CA-09D7-5A4B-B0B4-69C23285A5C8}"/>
                </a:ext>
              </a:extLst>
            </p:cNvPr>
            <p:cNvSpPr/>
            <p:nvPr/>
          </p:nvSpPr>
          <p:spPr>
            <a:xfrm>
              <a:off x="3230880" y="4156287"/>
              <a:ext cx="5909484" cy="10375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0D404-46E1-3A4D-9C31-B1089F5D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BB4D7-0AFB-2540-BF42-888C3A8D8323}"/>
              </a:ext>
            </a:extLst>
          </p:cNvPr>
          <p:cNvSpPr txBox="1"/>
          <p:nvPr/>
        </p:nvSpPr>
        <p:spPr>
          <a:xfrm>
            <a:off x="5932865" y="3753918"/>
            <a:ext cx="3211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4"/>
              </a:rPr>
              <a:t>https://www.worldscientific.com/doi/abs/10.1142/S0217732318300033</a:t>
            </a:r>
            <a:r>
              <a:rPr lang="en-US" sz="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F3059-8E96-C34D-95C1-84E3BE4C69CB}"/>
              </a:ext>
            </a:extLst>
          </p:cNvPr>
          <p:cNvSpPr txBox="1"/>
          <p:nvPr/>
        </p:nvSpPr>
        <p:spPr>
          <a:xfrm>
            <a:off x="6348042" y="5055484"/>
            <a:ext cx="2795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6"/>
              </a:rPr>
              <a:t>http://lamp.ictp.it/index.php/aphysrev/article/view/1610/586</a:t>
            </a:r>
            <a:r>
              <a:rPr lang="en-US" sz="800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B3AEBA-3C56-9945-8DD1-00BF60676863}"/>
              </a:ext>
            </a:extLst>
          </p:cNvPr>
          <p:cNvSpPr/>
          <p:nvPr/>
        </p:nvSpPr>
        <p:spPr>
          <a:xfrm>
            <a:off x="216517" y="5333229"/>
            <a:ext cx="3745883" cy="10618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9525" lvl="1" algn="just">
              <a:spcAft>
                <a:spcPts val="600"/>
              </a:spcAft>
            </a:pPr>
            <a:r>
              <a:rPr lang="en-GB" sz="1200" b="1" dirty="0">
                <a:sym typeface="Wingdings" pitchFamily="2" charset="2"/>
              </a:rPr>
              <a:t>Useful Websites</a:t>
            </a:r>
          </a:p>
          <a:p>
            <a:pPr marL="9525" lvl="1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 err="1">
                <a:sym typeface="Wingdings" pitchFamily="2" charset="2"/>
              </a:rPr>
              <a:t>AfLS</a:t>
            </a:r>
            <a:r>
              <a:rPr lang="en-GB" sz="1200" dirty="0">
                <a:sym typeface="Wingdings" pitchFamily="2" charset="2"/>
              </a:rPr>
              <a:t> Website </a:t>
            </a:r>
            <a:r>
              <a:rPr lang="en-GB" sz="1200" dirty="0">
                <a:sym typeface="Wingdings" pitchFamily="2" charset="2"/>
                <a:hlinkClick r:id="rId9"/>
              </a:rPr>
              <a:t>http://africanlightsource.org</a:t>
            </a:r>
            <a:r>
              <a:rPr lang="en-GB" sz="1200" dirty="0">
                <a:sym typeface="Wingdings" pitchFamily="2" charset="2"/>
              </a:rPr>
              <a:t> </a:t>
            </a:r>
          </a:p>
          <a:p>
            <a:pPr marL="9525" lvl="1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AfLS3 2021 </a:t>
            </a:r>
            <a:r>
              <a:rPr lang="en-ZA" sz="1200" dirty="0">
                <a:hlinkClick r:id="rId10"/>
              </a:rPr>
              <a:t>https://events.saip.org.za/e/AFLS3</a:t>
            </a:r>
            <a:endParaRPr lang="en-ZA" sz="1200" dirty="0"/>
          </a:p>
          <a:p>
            <a:pPr marL="9525" lvl="1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200" dirty="0">
                <a:sym typeface="Wingdings" pitchFamily="2" charset="2"/>
              </a:rPr>
              <a:t>AfLS4 2022 </a:t>
            </a:r>
            <a:r>
              <a:rPr lang="en-ZA" sz="1200" dirty="0">
                <a:sym typeface="Wingdings" pitchFamily="2" charset="2"/>
                <a:hlinkClick r:id="rId11"/>
              </a:rPr>
              <a:t>https://events.saip.org.za/e/AfLS2022</a:t>
            </a:r>
            <a:r>
              <a:rPr lang="en-ZA" sz="1200" dirty="0">
                <a:sym typeface="Wingdings" pitchFamily="2" charset="2"/>
              </a:rPr>
              <a:t> </a:t>
            </a:r>
            <a:endParaRPr lang="en-GB" sz="1200" dirty="0">
              <a:sym typeface="Wingdings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4C9C2-7846-9C47-B7EA-BEAB46AF958B}"/>
              </a:ext>
            </a:extLst>
          </p:cNvPr>
          <p:cNvSpPr txBox="1"/>
          <p:nvPr/>
        </p:nvSpPr>
        <p:spPr>
          <a:xfrm>
            <a:off x="-2151529" y="166743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1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pic>
        <p:nvPicPr>
          <p:cNvPr id="2" name="Picture 1" descr="Screen Shot 2018-03-23 at 1.20.16 PM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00" y="4174192"/>
            <a:ext cx="3094038" cy="20262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E2C11A-CF13-AE44-9ED5-4133FB21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5FA69-0767-7A43-9244-19D37BA7FC53}"/>
              </a:ext>
            </a:extLst>
          </p:cNvPr>
          <p:cNvSpPr txBox="1"/>
          <p:nvPr/>
        </p:nvSpPr>
        <p:spPr>
          <a:xfrm>
            <a:off x="12700" y="1289468"/>
            <a:ext cx="3025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MoU for training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C53E79-0F4D-4B49-8D48-1CE86A3BDA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863" y="1340977"/>
            <a:ext cx="5783037" cy="5233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16FD72-CFF3-0249-906F-9D8C3B2AC2E3}"/>
              </a:ext>
            </a:extLst>
          </p:cNvPr>
          <p:cNvSpPr txBox="1"/>
          <p:nvPr/>
        </p:nvSpPr>
        <p:spPr>
          <a:xfrm>
            <a:off x="391812" y="2041885"/>
            <a:ext cx="23058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Networking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Local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96488-B5F3-4436-8196-868C3F752351}"/>
              </a:ext>
            </a:extLst>
          </p:cNvPr>
          <p:cNvSpPr txBox="1"/>
          <p:nvPr/>
        </p:nvSpPr>
        <p:spPr>
          <a:xfrm>
            <a:off x="302292" y="6162918"/>
            <a:ext cx="2902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IUPAP, </a:t>
            </a:r>
            <a:r>
              <a:rPr lang="en-US" dirty="0" err="1"/>
              <a:t>IUCr</a:t>
            </a:r>
            <a:r>
              <a:rPr lang="en-US" dirty="0"/>
              <a:t>, ICTP</a:t>
            </a:r>
          </a:p>
        </p:txBody>
      </p:sp>
    </p:spTree>
    <p:extLst>
      <p:ext uri="{BB962C8B-B14F-4D97-AF65-F5344CB8AC3E}">
        <p14:creationId xmlns:p14="http://schemas.microsoft.com/office/powerpoint/2010/main" val="329383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21F65-EADD-0494-FFC4-0B12B65A1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876B5-7820-BAA0-A602-2A152168E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African Light Source : SRI 2022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FF21E-3A51-EA71-C870-7BD3D0F4D3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ZA"/>
              <a:t>2022 / 03 / 31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CFA92-027E-1DFD-868D-90456593719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CBDC711-5005-5249-9086-01CD1DA6B87A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71F9D-D353-36F8-EA84-02103E5375C4}"/>
              </a:ext>
            </a:extLst>
          </p:cNvPr>
          <p:cNvSpPr txBox="1"/>
          <p:nvPr/>
        </p:nvSpPr>
        <p:spPr>
          <a:xfrm>
            <a:off x="403123" y="1509397"/>
            <a:ext cx="8524567" cy="1204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LAAAMP-AfLS Proposal Workshop </a:t>
            </a:r>
          </a:p>
          <a:p>
            <a:pPr algn="ctr"/>
            <a:r>
              <a:rPr lang="en-US" dirty="0"/>
              <a:t>2023 FAST Team call (deadline 30 Sept 2022) </a:t>
            </a:r>
          </a:p>
          <a:p>
            <a:pPr algn="ctr"/>
            <a:r>
              <a:rPr lang="en-US" dirty="0"/>
              <a:t>8 September 2022 14-17h GMT+2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F63E26-B6D7-5CC5-E36C-A9350EBAD913}"/>
              </a:ext>
            </a:extLst>
          </p:cNvPr>
          <p:cNvSpPr txBox="1"/>
          <p:nvPr/>
        </p:nvSpPr>
        <p:spPr>
          <a:xfrm>
            <a:off x="2334661" y="2773178"/>
            <a:ext cx="552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https://events.saip.org.za/e/LAAAMP2023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CA789E3-3FAF-1BF4-7E28-EBC0184AE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32" y="3429000"/>
            <a:ext cx="5163567" cy="1941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138F8C-6A08-9856-F9B3-855667EB94E1}"/>
              </a:ext>
            </a:extLst>
          </p:cNvPr>
          <p:cNvSpPr txBox="1"/>
          <p:nvPr/>
        </p:nvSpPr>
        <p:spPr>
          <a:xfrm>
            <a:off x="3299216" y="5963490"/>
            <a:ext cx="3195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https://laaamp.iucr.org/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696E64-58F9-AC2B-0052-AEF2EEB23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1980139" cy="193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69ACF-192F-2642-9430-6FE77A02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B8E5F-1C99-3D4F-A851-6676041E4F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695" y="1516219"/>
            <a:ext cx="2142535" cy="1340278"/>
          </a:xfrm>
          <a:prstGeom prst="rect">
            <a:avLst/>
          </a:prstGeom>
        </p:spPr>
      </p:pic>
      <p:pic>
        <p:nvPicPr>
          <p:cNvPr id="7" name="Picture 6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FA861FD5-762F-F14F-9F2D-BA84BE9D0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937" y="1507959"/>
            <a:ext cx="1850567" cy="1340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7CCC7-8723-4E43-A79D-103476F413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288" y="3049820"/>
            <a:ext cx="2924051" cy="149735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F374DE0-3211-0943-93C5-3890528E2D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776" y="3039438"/>
            <a:ext cx="1162776" cy="1507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840" y="1341286"/>
            <a:ext cx="89535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Countries Expressing Commitment</a:t>
            </a:r>
          </a:p>
          <a:p>
            <a:r>
              <a:rPr lang="en-ZA" sz="1800" dirty="0"/>
              <a:t>Ghana </a:t>
            </a:r>
          </a:p>
          <a:p>
            <a:r>
              <a:rPr lang="en-GB" sz="1400" dirty="0"/>
              <a:t>2019, the President Akufo-Addo of Ghana </a:t>
            </a:r>
          </a:p>
          <a:p>
            <a:r>
              <a:rPr lang="en-GB" sz="1400" dirty="0"/>
              <a:t>pledged to champion the project in the African Union.  </a:t>
            </a:r>
          </a:p>
          <a:p>
            <a:r>
              <a:rPr lang="en-GB" sz="1400" dirty="0"/>
              <a:t>2020, the science minister, </a:t>
            </a:r>
            <a:r>
              <a:rPr lang="en-GB" sz="1400" dirty="0" err="1"/>
              <a:t>Dr.</a:t>
            </a:r>
            <a:r>
              <a:rPr lang="en-GB" sz="1400" dirty="0"/>
              <a:t> Kwabena Frimpong-Boateng, </a:t>
            </a:r>
          </a:p>
          <a:p>
            <a:r>
              <a:rPr lang="en-GB" sz="1400" dirty="0"/>
              <a:t>reaffirmed Ghana’s support for the African light source</a:t>
            </a:r>
            <a:r>
              <a:rPr lang="en-ZA" sz="1400" dirty="0"/>
              <a:t> </a:t>
            </a:r>
          </a:p>
          <a:p>
            <a:endParaRPr lang="en-ZA" sz="800" dirty="0"/>
          </a:p>
          <a:p>
            <a:r>
              <a:rPr lang="en-ZA" sz="1800" dirty="0"/>
              <a:t>Benin </a:t>
            </a:r>
          </a:p>
          <a:p>
            <a:r>
              <a:rPr lang="en-US" sz="1400" dirty="0"/>
              <a:t>2019, X-</a:t>
            </a:r>
            <a:r>
              <a:rPr lang="en-US" sz="1400" dirty="0" err="1"/>
              <a:t>TechLab</a:t>
            </a:r>
            <a:r>
              <a:rPr lang="en-US" sz="1400" dirty="0"/>
              <a:t>, as a government priority project, </a:t>
            </a:r>
          </a:p>
          <a:p>
            <a:r>
              <a:rPr lang="en-US" sz="1400" dirty="0"/>
              <a:t>expresses itself as part of the Roadmap to the </a:t>
            </a:r>
            <a:r>
              <a:rPr lang="en-US" sz="1400" dirty="0" err="1"/>
              <a:t>AfLS</a:t>
            </a:r>
            <a:r>
              <a:rPr lang="en-US" sz="1400" dirty="0"/>
              <a:t>.</a:t>
            </a:r>
            <a:endParaRPr lang="en-ZA" sz="1400" dirty="0"/>
          </a:p>
          <a:p>
            <a:endParaRPr lang="en-ZA" sz="800" dirty="0"/>
          </a:p>
          <a:p>
            <a:r>
              <a:rPr lang="en-ZA" sz="1800" dirty="0"/>
              <a:t>SA </a:t>
            </a:r>
          </a:p>
          <a:p>
            <a:r>
              <a:rPr lang="en-US" sz="1400" dirty="0"/>
              <a:t>2021, SA Dept Science and Innovation and the NRF invite</a:t>
            </a:r>
            <a:br>
              <a:rPr lang="en-US" sz="1400" dirty="0"/>
            </a:br>
            <a:r>
              <a:rPr lang="en-US" sz="1400" dirty="0"/>
              <a:t>a proposal towards the AfLS as a “Flagship Project”</a:t>
            </a:r>
          </a:p>
          <a:p>
            <a:endParaRPr lang="en-ZA" sz="800" dirty="0"/>
          </a:p>
          <a:p>
            <a:r>
              <a:rPr lang="en-ZA" sz="1800" dirty="0"/>
              <a:t>2021, Nigeria </a:t>
            </a:r>
          </a:p>
          <a:p>
            <a:r>
              <a:rPr lang="en-US" sz="1400" dirty="0"/>
              <a:t>Office of the Science Ministry</a:t>
            </a:r>
          </a:p>
          <a:p>
            <a:endParaRPr lang="en-ZA" sz="800" dirty="0"/>
          </a:p>
          <a:p>
            <a:r>
              <a:rPr lang="en-ZA" sz="1800" dirty="0"/>
              <a:t>2021, Cote d’Ivoire </a:t>
            </a:r>
          </a:p>
          <a:p>
            <a:r>
              <a:rPr lang="en-US" sz="1400" dirty="0"/>
              <a:t>Office of the Science Ministry</a:t>
            </a:r>
          </a:p>
          <a:p>
            <a:endParaRPr lang="en-ZA" sz="1400" dirty="0"/>
          </a:p>
          <a:p>
            <a:r>
              <a:rPr lang="en-ZA" sz="1800" dirty="0"/>
              <a:t>2021, AUC-HRST</a:t>
            </a:r>
          </a:p>
          <a:p>
            <a:r>
              <a:rPr lang="en-ZA" sz="1400" dirty="0"/>
              <a:t>Developing Process and Actions</a:t>
            </a:r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506A71C-2CC3-6A40-B8A4-6FC2C47F4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2549" y="4620732"/>
            <a:ext cx="3883607" cy="17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2700" y="3675704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Article 5.3.2  p 22 : Recommends establishing a Synchrotron as a centralized African scientific facility.</a:t>
            </a:r>
          </a:p>
          <a:p>
            <a:endParaRPr lang="en-US" sz="1600" b="1" dirty="0"/>
          </a:p>
          <a:p>
            <a:r>
              <a:rPr lang="en-US" sz="1600" dirty="0"/>
              <a:t>Co written by </a:t>
            </a:r>
          </a:p>
          <a:p>
            <a:r>
              <a:rPr lang="en-US" sz="1600" dirty="0" err="1"/>
              <a:t>Dr</a:t>
            </a:r>
            <a:r>
              <a:rPr lang="en-US" sz="1600" dirty="0"/>
              <a:t> </a:t>
            </a:r>
            <a:r>
              <a:rPr lang="en-US" sz="1600" dirty="0" err="1"/>
              <a:t>Nkem</a:t>
            </a:r>
            <a:r>
              <a:rPr lang="en-US" sz="1600" dirty="0"/>
              <a:t> </a:t>
            </a:r>
            <a:r>
              <a:rPr lang="en-US" sz="1600" dirty="0" err="1"/>
              <a:t>Khumbah</a:t>
            </a:r>
            <a:r>
              <a:rPr lang="en-US" sz="1600" dirty="0"/>
              <a:t>,</a:t>
            </a:r>
          </a:p>
          <a:p>
            <a:r>
              <a:rPr lang="en-US" sz="1600" b="1" u="sng" dirty="0"/>
              <a:t>STEM-Africa Initiative</a:t>
            </a:r>
            <a:endParaRPr lang="en-US" sz="1600" dirty="0"/>
          </a:p>
        </p:txBody>
      </p:sp>
      <p:pic>
        <p:nvPicPr>
          <p:cNvPr id="10" name="Picture 9" descr="Screen Shot 2017-11-08 at 12.01.2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301" y="2116330"/>
            <a:ext cx="2695731" cy="4260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700" y="2299163"/>
            <a:ext cx="63636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Declaration and Action Plan </a:t>
            </a:r>
          </a:p>
          <a:p>
            <a:pPr algn="ctr"/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African Higher Education Summit on Revitalizing Higher Education for Africa’s Future,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10-12 March 2015, Dakar, Senegal. </a:t>
            </a:r>
          </a:p>
        </p:txBody>
      </p:sp>
      <p:pic>
        <p:nvPicPr>
          <p:cNvPr id="2" name="Picture 1" descr="mg_52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300" y="3659444"/>
            <a:ext cx="4074160" cy="27174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148D6-1A59-E849-9F26-268DFDAF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FF326-465B-C741-A506-2D5DC71B4DA0}"/>
              </a:ext>
            </a:extLst>
          </p:cNvPr>
          <p:cNvSpPr txBox="1"/>
          <p:nvPr/>
        </p:nvSpPr>
        <p:spPr>
          <a:xfrm>
            <a:off x="12700" y="1764688"/>
            <a:ext cx="2917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AU Involvement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B3483-5378-C371-9435-3BFACFA99607}"/>
              </a:ext>
            </a:extLst>
          </p:cNvPr>
          <p:cNvSpPr txBox="1"/>
          <p:nvPr/>
        </p:nvSpPr>
        <p:spPr>
          <a:xfrm>
            <a:off x="12700" y="1289468"/>
            <a:ext cx="1890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Top Down</a:t>
            </a:r>
          </a:p>
        </p:txBody>
      </p:sp>
    </p:spTree>
    <p:extLst>
      <p:ext uri="{BB962C8B-B14F-4D97-AF65-F5344CB8AC3E}">
        <p14:creationId xmlns:p14="http://schemas.microsoft.com/office/powerpoint/2010/main" val="16423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-33355" y="2096053"/>
            <a:ext cx="4523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AfLS at the AU : Jan 2018</a:t>
            </a:r>
          </a:p>
          <a:p>
            <a:pPr algn="ctr"/>
            <a:r>
              <a:rPr lang="en-US" b="1" dirty="0"/>
              <a:t>Provided slides for AAS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3A88C-C12D-EB4B-BAF2-D6B74FCB8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11" y="2277376"/>
            <a:ext cx="3586117" cy="4056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CFDC68-EE62-C14E-9E72-F399048EC4B4}"/>
              </a:ext>
            </a:extLst>
          </p:cNvPr>
          <p:cNvSpPr txBox="1"/>
          <p:nvPr/>
        </p:nvSpPr>
        <p:spPr>
          <a:xfrm>
            <a:off x="204801" y="3566324"/>
            <a:ext cx="412747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/>
              <a:t>DECISION ON THE REPORTS OF THE </a:t>
            </a:r>
          </a:p>
          <a:p>
            <a:pPr algn="ctr"/>
            <a:r>
              <a:rPr lang="en-ZA" sz="1400" b="1" dirty="0"/>
              <a:t>SPECIALISED TECHNICAL COMMITTEES (STCs) </a:t>
            </a:r>
          </a:p>
          <a:p>
            <a:endParaRPr lang="en-ZA" sz="1400" b="1" dirty="0"/>
          </a:p>
          <a:p>
            <a:endParaRPr lang="en-ZA" sz="1400" b="1" dirty="0"/>
          </a:p>
          <a:p>
            <a:r>
              <a:rPr lang="en-ZA" sz="1400" b="1" dirty="0"/>
              <a:t>The Executive Council, </a:t>
            </a:r>
          </a:p>
          <a:p>
            <a:endParaRPr lang="en-ZA" sz="1400" b="1" dirty="0"/>
          </a:p>
          <a:p>
            <a:r>
              <a:rPr lang="en-ZA" sz="1400" b="1" dirty="0"/>
              <a:t>C. STC ON EDUCATION, SCIENCE AND TECHNOLOGY</a:t>
            </a:r>
          </a:p>
          <a:p>
            <a:endParaRPr lang="en-ZA" sz="1400" dirty="0"/>
          </a:p>
          <a:p>
            <a:pPr marL="457200" indent="-457200">
              <a:buFont typeface="+mj-lt"/>
              <a:buAutoNum type="arabicPeriod" startAt="21"/>
            </a:pPr>
            <a:r>
              <a:rPr lang="en-ZA" sz="1400" dirty="0"/>
              <a:t>CALLS UPON Member States to support the Pan-African Synchrotron Initiative;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2A61-D19E-0D44-957C-79560893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A23A15-E2F7-8749-A83F-8D17EE396B99}"/>
              </a:ext>
            </a:extLst>
          </p:cNvPr>
          <p:cNvSpPr txBox="1"/>
          <p:nvPr/>
        </p:nvSpPr>
        <p:spPr>
          <a:xfrm>
            <a:off x="12700" y="1289468"/>
            <a:ext cx="1890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Top Down</a:t>
            </a:r>
          </a:p>
        </p:txBody>
      </p:sp>
    </p:spTree>
    <p:extLst>
      <p:ext uri="{BB962C8B-B14F-4D97-AF65-F5344CB8AC3E}">
        <p14:creationId xmlns:p14="http://schemas.microsoft.com/office/powerpoint/2010/main" val="23020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2A61-D19E-0D44-957C-79560893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03CA56-B270-65F5-768C-CA414E969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199810"/>
              </p:ext>
            </p:extLst>
          </p:nvPr>
        </p:nvGraphicFramePr>
        <p:xfrm>
          <a:off x="2459796" y="2105052"/>
          <a:ext cx="3862099" cy="3865566"/>
        </p:xfrm>
        <a:graphic>
          <a:graphicData uri="http://schemas.openxmlformats.org/drawingml/2006/table">
            <a:tbl>
              <a:tblPr/>
              <a:tblGrid>
                <a:gridCol w="1305568">
                  <a:extLst>
                    <a:ext uri="{9D8B030D-6E8A-4147-A177-3AD203B41FA5}">
                      <a16:colId xmlns:a16="http://schemas.microsoft.com/office/drawing/2014/main" val="1945471461"/>
                    </a:ext>
                  </a:extLst>
                </a:gridCol>
                <a:gridCol w="2556531">
                  <a:extLst>
                    <a:ext uri="{9D8B030D-6E8A-4147-A177-3AD203B41FA5}">
                      <a16:colId xmlns:a16="http://schemas.microsoft.com/office/drawing/2014/main" val="222699500"/>
                    </a:ext>
                  </a:extLst>
                </a:gridCol>
              </a:tblGrid>
              <a:tr h="249391">
                <a:tc>
                  <a:txBody>
                    <a:bodyPr/>
                    <a:lstStyle/>
                    <a:p>
                      <a:r>
                        <a:rPr lang="en-ZA" sz="800" dirty="0">
                          <a:effectLst/>
                        </a:rPr>
                        <a:t>Art, Cultural Heritage and Forensics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LNLS, Center for Scientific Studies in the Arts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863011"/>
                  </a:ext>
                </a:extLst>
              </a:tr>
              <a:tr h="374087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Biochemistry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 dirty="0"/>
                        <a:t>Federation of African Societies of Biochemistry and Molecular Biology (FASBMB)</a:t>
                      </a:r>
                      <a:br>
                        <a:rPr lang="en-ZA" sz="800" dirty="0"/>
                      </a:br>
                      <a:endParaRPr lang="en-ZA" sz="8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851141"/>
                  </a:ext>
                </a:extLst>
              </a:tr>
              <a:tr h="124696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Bioimaging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ABIC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231431"/>
                  </a:ext>
                </a:extLst>
              </a:tr>
              <a:tr h="249391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Chemistry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Federation of African Societies of Chemistry (FASC)</a:t>
                      </a:r>
                      <a:br>
                        <a:rPr lang="en-ZA" sz="800"/>
                      </a:br>
                      <a:endParaRPr lang="en-ZA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196190"/>
                  </a:ext>
                </a:extLst>
              </a:tr>
              <a:tr h="124696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Crystallography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AfCA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464181"/>
                  </a:ext>
                </a:extLst>
              </a:tr>
              <a:tr h="124696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Earth Sciences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 dirty="0"/>
                        <a:t>AIPSS, AGS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906089"/>
                  </a:ext>
                </a:extLst>
              </a:tr>
              <a:tr h="124696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Electrical Engineering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IEEE-Africa, IEEE Region 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633262"/>
                  </a:ext>
                </a:extLst>
              </a:tr>
              <a:tr h="124696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Engineering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Federation of African Engineering Organizations (FAEO)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890063"/>
                  </a:ext>
                </a:extLst>
              </a:tr>
              <a:tr h="249391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Food Science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South African Association for Food Science and Technology (SAAFoST)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868764"/>
                  </a:ext>
                </a:extLst>
              </a:tr>
              <a:tr h="249391">
                <a:tc>
                  <a:txBody>
                    <a:bodyPr/>
                    <a:lstStyle/>
                    <a:p>
                      <a:r>
                        <a:rPr lang="en-ZA" sz="800" dirty="0">
                          <a:effectLst/>
                        </a:rPr>
                        <a:t>Immunology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Federation of African Immunological Societies (FAIS)</a:t>
                      </a:r>
                      <a:br>
                        <a:rPr lang="en-ZA" sz="800"/>
                      </a:br>
                      <a:endParaRPr lang="en-ZA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562158"/>
                  </a:ext>
                </a:extLst>
              </a:tr>
              <a:tr h="249391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Materials Science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African Materials Research Society (AMRS)</a:t>
                      </a:r>
                      <a:br>
                        <a:rPr lang="en-ZA" sz="800"/>
                      </a:br>
                      <a:endParaRPr lang="en-ZA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222570"/>
                  </a:ext>
                </a:extLst>
              </a:tr>
              <a:tr h="374087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Medical Physics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Federation of African Medical Physics Organizations (FAMPO)</a:t>
                      </a:r>
                      <a:br>
                        <a:rPr lang="en-ZA" sz="800"/>
                      </a:br>
                      <a:endParaRPr lang="en-ZA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679106"/>
                  </a:ext>
                </a:extLst>
              </a:tr>
              <a:tr h="249391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Nanoscience and Nanotechnology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AfNN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5888"/>
                  </a:ext>
                </a:extLst>
              </a:tr>
              <a:tr h="124696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Optics/Photonics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AfOPS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166091"/>
                  </a:ext>
                </a:extLst>
              </a:tr>
              <a:tr h="374087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Paleontology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 dirty="0"/>
                        <a:t>Eastern African Association for Palaeoanthropology and Palaeontology (EAAPP)</a:t>
                      </a:r>
                      <a:br>
                        <a:rPr lang="en-ZA" sz="800" dirty="0"/>
                      </a:br>
                      <a:endParaRPr lang="en-ZA" sz="8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048679"/>
                  </a:ext>
                </a:extLst>
              </a:tr>
              <a:tr h="249391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Physics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 dirty="0"/>
                        <a:t>African Physical Society</a:t>
                      </a:r>
                      <a:br>
                        <a:rPr lang="en-ZA" sz="800" dirty="0"/>
                      </a:br>
                      <a:endParaRPr lang="en-ZA" sz="8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962995"/>
                  </a:ext>
                </a:extLst>
              </a:tr>
              <a:tr h="124696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Structural Biology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/>
                        <a:t>Biostruct Africa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795903"/>
                  </a:ext>
                </a:extLst>
              </a:tr>
              <a:tr h="124696">
                <a:tc>
                  <a:txBody>
                    <a:bodyPr/>
                    <a:lstStyle/>
                    <a:p>
                      <a:r>
                        <a:rPr lang="en-ZA" sz="800">
                          <a:effectLst/>
                        </a:rPr>
                        <a:t>Water Science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800" dirty="0"/>
                        <a:t>African Water Association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17643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0A5E2B4-2B53-F58C-E2B1-8C648393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688" y="1624416"/>
            <a:ext cx="84171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n-US" altLang="en-US" sz="1000" dirty="0">
                <a:solidFill>
                  <a:srgbClr val="000000"/>
                </a:solidFill>
                <a:latin typeface="Helvetica" pitchFamily="2" charset="0"/>
              </a:rPr>
              <a:t> </a:t>
            </a:r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Pan African scholarly associations, supporting the AfLS co-convening / co-organizer </a:t>
            </a:r>
            <a:r>
              <a:rPr lang="en-US" altLang="en-US" sz="1400" dirty="0" err="1">
                <a:solidFill>
                  <a:srgbClr val="000000"/>
                </a:solidFill>
                <a:latin typeface="Helvetica" pitchFamily="2" charset="0"/>
              </a:rPr>
              <a:t>AfLs</a:t>
            </a:r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 Conferences</a:t>
            </a:r>
            <a:r>
              <a:rPr lang="en-US" altLang="en-US" sz="1000" dirty="0">
                <a:solidFill>
                  <a:srgbClr val="000000"/>
                </a:solidFill>
                <a:latin typeface="Helvetica" pitchFamily="2" charset="0"/>
              </a:rPr>
              <a:t>,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12C5C3-4FBE-4776-3F11-41B6558F3E57}"/>
              </a:ext>
            </a:extLst>
          </p:cNvPr>
          <p:cNvSpPr txBox="1"/>
          <p:nvPr/>
        </p:nvSpPr>
        <p:spPr>
          <a:xfrm>
            <a:off x="1596878" y="6279290"/>
            <a:ext cx="5762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Also …. Support from  AAU and ARUA, and other members of NASAC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847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 dirty="0"/>
              <a:t>2022 / 03 / 31</a:t>
            </a:r>
            <a:endParaRPr lang="en-US" sz="1200" dirty="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 dirty="0"/>
              <a:t>The African Light Source : SRI 2022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2A61-D19E-0D44-957C-79560893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0A5E2B4-2B53-F58C-E2B1-8C648393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97" y="1303542"/>
            <a:ext cx="84171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n-US" altLang="en-US" sz="1000" dirty="0">
                <a:solidFill>
                  <a:srgbClr val="000000"/>
                </a:solidFill>
                <a:latin typeface="Helvetica" pitchFamily="2" charset="0"/>
              </a:rPr>
              <a:t> </a:t>
            </a:r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Pan African scholarly associations, supporting the AfLS co-convening / co-organizer </a:t>
            </a:r>
            <a:r>
              <a:rPr lang="en-US" altLang="en-US" sz="1400" dirty="0" err="1">
                <a:solidFill>
                  <a:srgbClr val="000000"/>
                </a:solidFill>
                <a:latin typeface="Helvetica" pitchFamily="2" charset="0"/>
              </a:rPr>
              <a:t>AfLs</a:t>
            </a:r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 Conferences</a:t>
            </a:r>
            <a:r>
              <a:rPr lang="en-US" altLang="en-US" sz="1000" dirty="0">
                <a:solidFill>
                  <a:srgbClr val="000000"/>
                </a:solidFill>
                <a:latin typeface="Helvetica" pitchFamily="2" charset="0"/>
              </a:rPr>
              <a:t>,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12C5C3-4FBE-4776-3F11-41B6558F3E57}"/>
              </a:ext>
            </a:extLst>
          </p:cNvPr>
          <p:cNvSpPr txBox="1"/>
          <p:nvPr/>
        </p:nvSpPr>
        <p:spPr>
          <a:xfrm>
            <a:off x="1596878" y="6279290"/>
            <a:ext cx="5762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Also …. Support from  AAU and ARUA, and other members of NASAC</a:t>
            </a:r>
            <a:endParaRPr lang="en-US" sz="14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D727B6C-E1F2-AA0F-8F08-856568C15772}"/>
              </a:ext>
            </a:extLst>
          </p:cNvPr>
          <p:cNvGraphicFramePr>
            <a:graphicFrameLocks noGrp="1"/>
          </p:cNvGraphicFramePr>
          <p:nvPr/>
        </p:nvGraphicFramePr>
        <p:xfrm>
          <a:off x="-1" y="1682150"/>
          <a:ext cx="9144001" cy="4592243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3350315">
                  <a:extLst>
                    <a:ext uri="{9D8B030D-6E8A-4147-A177-3AD203B41FA5}">
                      <a16:colId xmlns:a16="http://schemas.microsoft.com/office/drawing/2014/main" val="711640657"/>
                    </a:ext>
                  </a:extLst>
                </a:gridCol>
                <a:gridCol w="5793686">
                  <a:extLst>
                    <a:ext uri="{9D8B030D-6E8A-4147-A177-3AD203B41FA5}">
                      <a16:colId xmlns:a16="http://schemas.microsoft.com/office/drawing/2014/main" val="4058013787"/>
                    </a:ext>
                  </a:extLst>
                </a:gridCol>
              </a:tblGrid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Art, Cultural Heritage, and Forensics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LNLS, Center for Scientific Studies in the Arts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1477707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Biochemistry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Federation of African Societies of Biochemistry and Molecular Biology (FASBMB)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9909497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Bioimaging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Bioimaging Consortium (ABIC)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0955205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Chemistry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Federation of African Societies of Chemistry (FASC)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129065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Crystallography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Crystallographic Association (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AfCA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9576397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 Sciences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Institute for Planetary and Space Sciences (AIPSS)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7518624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Geophysics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Geophysical Society (AGS)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1301793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 Engineering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IEEE-Africa, IEEE Region 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8072164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Federation of African Engineering Organizations (FAEO)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5904378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Science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African Association for Food Science and Technology (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SAAFoST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3200400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Immunology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Federation of African Immunological Societies (FAIS)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4690396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Science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Materials Research Society (AMRS)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6255490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Physics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Federation of African Medical Physics Organizations (FAMPO)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5181344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Nanoscience and Nanotechnology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Society for Nanoscience and Nanotechnology (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AfNN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0727426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Optics/Photonics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Optics and Photonics Society (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AfOPS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2366521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Paleontology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Eastern African Association for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Palaeoanthropology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Palaeontology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(EAAPP)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9933969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Physical Society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3999911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 Biology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Biostruct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Africa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74831034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Science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Water Association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915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714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2A61-D19E-0D44-957C-79560893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3FA136D-73D9-25E6-2467-C368BAA6B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57" y="1572355"/>
            <a:ext cx="5543864" cy="765053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42F809-429D-78E8-231B-97F4452B5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619" y="4520593"/>
            <a:ext cx="5467795" cy="194310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6C2835F-5975-7C10-6841-888B0217E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2" y="2337408"/>
            <a:ext cx="2870150" cy="4000815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98692C-EBB5-F0BD-71DD-47F477AA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516" y="1514372"/>
            <a:ext cx="3070152" cy="28817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DC2890-AE0C-A367-F2CA-75173D70C058}"/>
              </a:ext>
            </a:extLst>
          </p:cNvPr>
          <p:cNvSpPr txBox="1"/>
          <p:nvPr/>
        </p:nvSpPr>
        <p:spPr>
          <a:xfrm>
            <a:off x="3139619" y="2951946"/>
            <a:ext cx="2459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AfLS 2020</a:t>
            </a:r>
            <a:br>
              <a:rPr lang="en-ZA" dirty="0"/>
            </a:br>
            <a:r>
              <a:rPr lang="en-ZA" sz="1600" dirty="0"/>
              <a:t>Participation by community, PBs, VAs, </a:t>
            </a:r>
            <a:r>
              <a:rPr lang="en-ZA" sz="1600" dirty="0" err="1"/>
              <a:t>AdLS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54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2A61-D19E-0D44-957C-79560893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8C0B51D-5AAE-DB4E-87FA-CE0CD486D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97" y="1372206"/>
            <a:ext cx="7013986" cy="494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76027-7693-0F43-BC45-CD81B9F68F80}"/>
              </a:ext>
            </a:extLst>
          </p:cNvPr>
          <p:cNvSpPr txBox="1"/>
          <p:nvPr/>
        </p:nvSpPr>
        <p:spPr>
          <a:xfrm>
            <a:off x="2268538" y="3198167"/>
            <a:ext cx="4676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/>
              </a:rPr>
              <a:t>https://events.saip.org.za/e/AFLS3</a:t>
            </a:r>
            <a:r>
              <a:rPr lang="en-GB" dirty="0"/>
              <a:t> 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B60A5D6D-0B6E-9745-9211-92318B250396}"/>
              </a:ext>
            </a:extLst>
          </p:cNvPr>
          <p:cNvSpPr/>
          <p:nvPr/>
        </p:nvSpPr>
        <p:spPr>
          <a:xfrm>
            <a:off x="3976315" y="4601682"/>
            <a:ext cx="1882588" cy="1919378"/>
          </a:xfrm>
          <a:prstGeom prst="star5">
            <a:avLst/>
          </a:prstGeom>
          <a:gradFill flip="none" rotWithShape="1">
            <a:gsLst>
              <a:gs pos="0">
                <a:srgbClr val="FFC000"/>
              </a:gs>
              <a:gs pos="99000">
                <a:srgbClr val="FF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C620C-22D5-0A43-87BF-5B08F7C4588F}"/>
              </a:ext>
            </a:extLst>
          </p:cNvPr>
          <p:cNvSpPr txBox="1"/>
          <p:nvPr/>
        </p:nvSpPr>
        <p:spPr>
          <a:xfrm>
            <a:off x="3976315" y="5355275"/>
            <a:ext cx="188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&gt;500 registrations</a:t>
            </a: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BD82F506-0EEC-0D49-943D-9F8BF3499C29}"/>
              </a:ext>
            </a:extLst>
          </p:cNvPr>
          <p:cNvSpPr/>
          <p:nvPr/>
        </p:nvSpPr>
        <p:spPr>
          <a:xfrm>
            <a:off x="6133382" y="3924933"/>
            <a:ext cx="3003896" cy="2795220"/>
          </a:xfrm>
          <a:prstGeom prst="star5">
            <a:avLst/>
          </a:prstGeom>
          <a:gradFill flip="none" rotWithShape="1">
            <a:gsLst>
              <a:gs pos="0">
                <a:srgbClr val="FFC000"/>
              </a:gs>
              <a:gs pos="99000">
                <a:srgbClr val="FF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816719-200A-064B-BBFA-0BD996064AEA}"/>
              </a:ext>
            </a:extLst>
          </p:cNvPr>
          <p:cNvSpPr txBox="1"/>
          <p:nvPr/>
        </p:nvSpPr>
        <p:spPr>
          <a:xfrm>
            <a:off x="6694036" y="4977961"/>
            <a:ext cx="1882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Now 5 African Governments involved</a:t>
            </a:r>
          </a:p>
          <a:p>
            <a:pPr algn="ctr"/>
            <a:r>
              <a:rPr lang="en-US" sz="1200" dirty="0"/>
              <a:t>Many co-conveners</a:t>
            </a:r>
          </a:p>
          <a:p>
            <a:pPr algn="ctr"/>
            <a:r>
              <a:rPr lang="en-US" sz="1200" dirty="0"/>
              <a:t>Prof bodies</a:t>
            </a:r>
          </a:p>
          <a:p>
            <a:pPr algn="ctr"/>
            <a:r>
              <a:rPr lang="en-US" sz="1200" dirty="0"/>
              <a:t>Academies</a:t>
            </a:r>
          </a:p>
        </p:txBody>
      </p:sp>
    </p:spTree>
    <p:extLst>
      <p:ext uri="{BB962C8B-B14F-4D97-AF65-F5344CB8AC3E}">
        <p14:creationId xmlns:p14="http://schemas.microsoft.com/office/powerpoint/2010/main" val="896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2A61-D19E-0D44-957C-79560893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Picture 7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D4BB29E2-B77F-1645-9260-7C5D774C29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550" y="1445476"/>
            <a:ext cx="6762750" cy="49616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6F5AA6-B47B-A142-8274-C52B36EE05BE}"/>
              </a:ext>
            </a:extLst>
          </p:cNvPr>
          <p:cNvSpPr txBox="1"/>
          <p:nvPr/>
        </p:nvSpPr>
        <p:spPr>
          <a:xfrm>
            <a:off x="1371600" y="2244636"/>
            <a:ext cx="6851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lvl="1" algn="just">
              <a:spcAft>
                <a:spcPts val="600"/>
              </a:spcAft>
            </a:pPr>
            <a:r>
              <a:rPr lang="en-ZA" sz="2400" dirty="0">
                <a:sym typeface="Wingdings" pitchFamily="2" charset="2"/>
              </a:rPr>
              <a:t>AfLS4 2022 </a:t>
            </a:r>
            <a:r>
              <a:rPr lang="en-ZA" sz="2400" dirty="0">
                <a:sym typeface="Wingdings" pitchFamily="2" charset="2"/>
                <a:hlinkClick r:id="rId4"/>
              </a:rPr>
              <a:t>https://events.saip.org.za/e/AfLS2022</a:t>
            </a:r>
            <a:r>
              <a:rPr lang="en-ZA" sz="2400" dirty="0">
                <a:sym typeface="Wingdings" pitchFamily="2" charset="2"/>
              </a:rPr>
              <a:t> </a:t>
            </a:r>
            <a:endParaRPr lang="en-GB" sz="2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8865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52819" y="6518287"/>
            <a:ext cx="6211144" cy="270933"/>
          </a:xfrm>
        </p:spPr>
        <p:txBody>
          <a:bodyPr/>
          <a:lstStyle/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6324F-53D7-DA4E-9F9E-B9942373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912B62-C965-4D2A-1AB3-B9982F7D6E5D}"/>
              </a:ext>
            </a:extLst>
          </p:cNvPr>
          <p:cNvGrpSpPr/>
          <p:nvPr/>
        </p:nvGrpSpPr>
        <p:grpSpPr>
          <a:xfrm>
            <a:off x="201170" y="1878374"/>
            <a:ext cx="8485630" cy="4643377"/>
            <a:chOff x="201170" y="1878374"/>
            <a:chExt cx="8485630" cy="4643377"/>
          </a:xfrm>
        </p:grpSpPr>
        <p:sp>
          <p:nvSpPr>
            <p:cNvPr id="203" name="Rounded Rectangular Callout 202">
              <a:extLst>
                <a:ext uri="{FF2B5EF4-FFF2-40B4-BE49-F238E27FC236}">
                  <a16:creationId xmlns:a16="http://schemas.microsoft.com/office/drawing/2014/main" id="{F65D893C-66B4-F203-0775-222DADBE19C2}"/>
                </a:ext>
              </a:extLst>
            </p:cNvPr>
            <p:cNvSpPr/>
            <p:nvPr/>
          </p:nvSpPr>
          <p:spPr bwMode="auto">
            <a:xfrm>
              <a:off x="332595" y="5369856"/>
              <a:ext cx="2008072" cy="698052"/>
            </a:xfrm>
            <a:prstGeom prst="wedgeRoundRectCallout">
              <a:avLst>
                <a:gd name="adj1" fmla="val 79030"/>
                <a:gd name="adj2" fmla="val -216254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EBASI call to enhance local laser infrastructure toward a Pan-African LS.</a:t>
              </a:r>
            </a:p>
          </p:txBody>
        </p:sp>
        <p:sp>
          <p:nvSpPr>
            <p:cNvPr id="73" name="Rounded Rectangular Callout 72">
              <a:extLst>
                <a:ext uri="{FF2B5EF4-FFF2-40B4-BE49-F238E27FC236}">
                  <a16:creationId xmlns:a16="http://schemas.microsoft.com/office/drawing/2014/main" id="{7CDAF4C9-9C2D-7C41-8882-27461CDB649F}"/>
                </a:ext>
              </a:extLst>
            </p:cNvPr>
            <p:cNvSpPr/>
            <p:nvPr/>
          </p:nvSpPr>
          <p:spPr bwMode="auto">
            <a:xfrm>
              <a:off x="7807071" y="5636802"/>
              <a:ext cx="879729" cy="856101"/>
            </a:xfrm>
            <a:prstGeom prst="wedgeRoundRectCallout">
              <a:avLst>
                <a:gd name="adj1" fmla="val 23346"/>
                <a:gd name="adj2" fmla="val -21777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AAS-ASI</a:t>
              </a:r>
            </a:p>
            <a:p>
              <a:pPr>
                <a:defRPr/>
              </a:pPr>
              <a:endParaRPr lang="en-US" sz="1200" dirty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US" sz="1200" dirty="0">
                <a:solidFill>
                  <a:srgbClr val="000000"/>
                </a:solidFill>
              </a:endParaRPr>
            </a:p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In talks</a:t>
              </a:r>
            </a:p>
          </p:txBody>
        </p:sp>
        <p:sp>
          <p:nvSpPr>
            <p:cNvPr id="72" name="Rounded Rectangular Callout 71">
              <a:extLst>
                <a:ext uri="{FF2B5EF4-FFF2-40B4-BE49-F238E27FC236}">
                  <a16:creationId xmlns:a16="http://schemas.microsoft.com/office/drawing/2014/main" id="{0D990978-E352-D542-908D-ECF5106ADBAB}"/>
                </a:ext>
              </a:extLst>
            </p:cNvPr>
            <p:cNvSpPr/>
            <p:nvPr/>
          </p:nvSpPr>
          <p:spPr bwMode="auto">
            <a:xfrm>
              <a:off x="7457301" y="1908978"/>
              <a:ext cx="1210460" cy="760135"/>
            </a:xfrm>
            <a:prstGeom prst="wedgeRoundRectCallout">
              <a:avLst>
                <a:gd name="adj1" fmla="val -9686"/>
                <a:gd name="adj2" fmla="val 247648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AfLS2020 </a:t>
              </a:r>
              <a:br>
                <a:rPr lang="en-US" sz="1200" dirty="0">
                  <a:solidFill>
                    <a:srgbClr val="000000"/>
                  </a:solidFill>
                </a:rPr>
              </a:br>
              <a:r>
                <a:rPr lang="en-US" sz="1200" dirty="0">
                  <a:solidFill>
                    <a:srgbClr val="000000"/>
                  </a:solidFill>
                </a:rPr>
                <a:t>IAC, </a:t>
              </a:r>
              <a:r>
                <a:rPr lang="en-US" sz="1200" dirty="0" err="1">
                  <a:solidFill>
                    <a:srgbClr val="000000"/>
                  </a:solidFill>
                </a:rPr>
                <a:t>LoS</a:t>
              </a:r>
              <a:r>
                <a:rPr lang="en-US" sz="1200" dirty="0">
                  <a:solidFill>
                    <a:srgbClr val="000000"/>
                  </a:solidFill>
                </a:rPr>
                <a:t>/MoU</a:t>
              </a:r>
              <a:br>
                <a:rPr lang="en-US" sz="1200" dirty="0">
                  <a:solidFill>
                    <a:srgbClr val="000000"/>
                  </a:solidFill>
                </a:rPr>
              </a:br>
              <a:r>
                <a:rPr lang="en-US" sz="1200" dirty="0">
                  <a:solidFill>
                    <a:srgbClr val="000000"/>
                  </a:solidFill>
                </a:rPr>
                <a:t>CDR Process</a:t>
              </a:r>
            </a:p>
          </p:txBody>
        </p:sp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488E0B19-5A70-CE4C-9602-FD2E45E7A9EB}"/>
                </a:ext>
              </a:extLst>
            </p:cNvPr>
            <p:cNvSpPr/>
            <p:nvPr/>
          </p:nvSpPr>
          <p:spPr bwMode="auto">
            <a:xfrm>
              <a:off x="2030859" y="6116702"/>
              <a:ext cx="3127422" cy="306425"/>
            </a:xfrm>
            <a:prstGeom prst="wedgeRoundRectCallout">
              <a:avLst>
                <a:gd name="adj1" fmla="val 99883"/>
                <a:gd name="adj2" fmla="val -686178"/>
                <a:gd name="adj3" fmla="val 16667"/>
              </a:avLst>
            </a:prstGeom>
            <a:solidFill>
              <a:srgbClr val="FFC000">
                <a:alpha val="4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Many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Roadmap related activities</a:t>
              </a:r>
            </a:p>
          </p:txBody>
        </p:sp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4D118B46-72B5-E44B-A513-D4710A46F25D}"/>
                </a:ext>
              </a:extLst>
            </p:cNvPr>
            <p:cNvSpPr/>
            <p:nvPr/>
          </p:nvSpPr>
          <p:spPr bwMode="auto">
            <a:xfrm>
              <a:off x="439101" y="3166508"/>
              <a:ext cx="1223424" cy="221833"/>
            </a:xfrm>
            <a:prstGeom prst="wedgeRoundRectCallout">
              <a:avLst>
                <a:gd name="adj1" fmla="val 27929"/>
                <a:gd name="adj2" fmla="val 40458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CADB4EB0-6E2E-2544-B46F-2C42CEABFD0A}"/>
                </a:ext>
              </a:extLst>
            </p:cNvPr>
            <p:cNvSpPr/>
            <p:nvPr/>
          </p:nvSpPr>
          <p:spPr bwMode="auto">
            <a:xfrm>
              <a:off x="575627" y="4423860"/>
              <a:ext cx="998680" cy="678738"/>
            </a:xfrm>
            <a:prstGeom prst="wedgeRoundRectCallout">
              <a:avLst>
                <a:gd name="adj1" fmla="val 165229"/>
                <a:gd name="adj2" fmla="val -79667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Letter to SA-NRF</a:t>
              </a:r>
            </a:p>
          </p:txBody>
        </p:sp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76D7BD0B-CFEE-214D-BEC8-6EEEE6547097}"/>
                </a:ext>
              </a:extLst>
            </p:cNvPr>
            <p:cNvSpPr/>
            <p:nvPr/>
          </p:nvSpPr>
          <p:spPr bwMode="auto">
            <a:xfrm>
              <a:off x="1790344" y="4791929"/>
              <a:ext cx="1413296" cy="497456"/>
            </a:xfrm>
            <a:prstGeom prst="wedgeRoundRectCallout">
              <a:avLst>
                <a:gd name="adj1" fmla="val 91312"/>
                <a:gd name="adj2" fmla="val -165451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SA Synchrotron Initiative</a:t>
              </a:r>
            </a:p>
          </p:txBody>
        </p:sp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A382B905-0F2E-AA47-BAB3-EC21C2D0457E}"/>
                </a:ext>
              </a:extLst>
            </p:cNvPr>
            <p:cNvSpPr/>
            <p:nvPr/>
          </p:nvSpPr>
          <p:spPr bwMode="auto">
            <a:xfrm>
              <a:off x="306301" y="3000416"/>
              <a:ext cx="1528323" cy="429141"/>
            </a:xfrm>
            <a:prstGeom prst="wedgeRoundRectCallout">
              <a:avLst>
                <a:gd name="adj1" fmla="val -35464"/>
                <a:gd name="adj2" fmla="val 221568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First publications from Egypt then SA</a:t>
              </a:r>
            </a:p>
          </p:txBody>
        </p:sp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708B7470-A284-924E-86D1-1B9F6A53510B}"/>
                </a:ext>
              </a:extLst>
            </p:cNvPr>
            <p:cNvSpPr/>
            <p:nvPr/>
          </p:nvSpPr>
          <p:spPr bwMode="auto">
            <a:xfrm>
              <a:off x="1930877" y="1908978"/>
              <a:ext cx="1452553" cy="1087649"/>
            </a:xfrm>
            <a:prstGeom prst="wedgeRoundRectCallout">
              <a:avLst>
                <a:gd name="adj1" fmla="val 57250"/>
                <a:gd name="adj2" fmla="val 158532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1</a:t>
              </a:r>
              <a:r>
                <a:rPr lang="en-US" sz="1200" baseline="30000" dirty="0">
                  <a:solidFill>
                    <a:srgbClr val="000000"/>
                  </a:solidFill>
                </a:rPr>
                <a:t>st</a:t>
              </a:r>
              <a:r>
                <a:rPr lang="en-US" sz="1200" dirty="0">
                  <a:solidFill>
                    <a:srgbClr val="000000"/>
                  </a:solidFill>
                </a:rPr>
                <a:t> formal Pan-African call. AfLS is in the ALC launch docs</a:t>
              </a:r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7A441621-840D-374E-9A44-9B21DA3C5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5675" y="3426185"/>
              <a:ext cx="782900" cy="43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2010</a:t>
              </a: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124395B0-F437-0243-9CF1-D686163B7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5343" y="3427919"/>
              <a:ext cx="782900" cy="43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2005</a:t>
              </a: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C8599D7F-CF4F-044B-9929-52C7419201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9157" y="3420496"/>
              <a:ext cx="782260" cy="43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2000</a:t>
              </a: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C3F6D057-4893-6B4E-80D8-F9E052193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4787" y="3428577"/>
              <a:ext cx="782260" cy="43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1995</a:t>
              </a: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87E5CED2-85CF-C344-AE96-0E6951995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170" y="3429114"/>
              <a:ext cx="782260" cy="43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1990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BCD8B6-52EE-D945-BDEC-92E88CB86832}"/>
                </a:ext>
              </a:extLst>
            </p:cNvPr>
            <p:cNvSpPr/>
            <p:nvPr/>
          </p:nvSpPr>
          <p:spPr>
            <a:xfrm>
              <a:off x="352959" y="4060081"/>
              <a:ext cx="6209902" cy="120447"/>
            </a:xfrm>
            <a:prstGeom prst="rect">
              <a:avLst/>
            </a:prstGeom>
            <a:solidFill>
              <a:srgbClr val="92D050">
                <a:alpha val="4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id="{5C973369-4349-7A4A-8895-EBC440B146E4}"/>
                </a:ext>
              </a:extLst>
            </p:cNvPr>
            <p:cNvSpPr/>
            <p:nvPr/>
          </p:nvSpPr>
          <p:spPr bwMode="auto">
            <a:xfrm>
              <a:off x="3457911" y="1878374"/>
              <a:ext cx="1343379" cy="929763"/>
            </a:xfrm>
            <a:prstGeom prst="wedgeRoundRectCallout">
              <a:avLst>
                <a:gd name="adj1" fmla="val 49013"/>
                <a:gd name="adj2" fmla="val 191054"/>
                <a:gd name="adj3" fmla="val 16667"/>
              </a:avLst>
            </a:prstGeom>
            <a:solidFill>
              <a:srgbClr val="92D050">
                <a:alpha val="4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Global conversations about the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3" name="Rounded Rectangular Callout 22">
              <a:extLst>
                <a:ext uri="{FF2B5EF4-FFF2-40B4-BE49-F238E27FC236}">
                  <a16:creationId xmlns:a16="http://schemas.microsoft.com/office/drawing/2014/main" id="{317757FC-8EF2-6945-98AA-CCAE4A41E256}"/>
                </a:ext>
              </a:extLst>
            </p:cNvPr>
            <p:cNvSpPr/>
            <p:nvPr/>
          </p:nvSpPr>
          <p:spPr bwMode="auto">
            <a:xfrm>
              <a:off x="4875771" y="1910327"/>
              <a:ext cx="1210460" cy="1013612"/>
            </a:xfrm>
            <a:prstGeom prst="wedgeRoundRectCallout">
              <a:avLst>
                <a:gd name="adj1" fmla="val 88600"/>
                <a:gd name="adj2" fmla="val 171368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Formation of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Interim Steering Committee</a:t>
              </a:r>
            </a:p>
          </p:txBody>
        </p:sp>
        <p:sp>
          <p:nvSpPr>
            <p:cNvPr id="24" name="Rounded Rectangular Callout 23">
              <a:extLst>
                <a:ext uri="{FF2B5EF4-FFF2-40B4-BE49-F238E27FC236}">
                  <a16:creationId xmlns:a16="http://schemas.microsoft.com/office/drawing/2014/main" id="{EB26532C-8F96-8341-B7D5-235AFBB8E092}"/>
                </a:ext>
              </a:extLst>
            </p:cNvPr>
            <p:cNvSpPr/>
            <p:nvPr/>
          </p:nvSpPr>
          <p:spPr bwMode="auto">
            <a:xfrm>
              <a:off x="6166536" y="1915327"/>
              <a:ext cx="1210460" cy="760135"/>
            </a:xfrm>
            <a:prstGeom prst="wedgeRoundRectCallout">
              <a:avLst>
                <a:gd name="adj1" fmla="val 3894"/>
                <a:gd name="adj2" fmla="val 244945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AfLS1 Conference and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SC</a:t>
              </a:r>
            </a:p>
          </p:txBody>
        </p:sp>
        <p:sp>
          <p:nvSpPr>
            <p:cNvPr id="25" name="Rounded Rectangular Callout 24">
              <a:extLst>
                <a:ext uri="{FF2B5EF4-FFF2-40B4-BE49-F238E27FC236}">
                  <a16:creationId xmlns:a16="http://schemas.microsoft.com/office/drawing/2014/main" id="{DB940372-D4D5-CA41-AD9B-45DB837921D7}"/>
                </a:ext>
              </a:extLst>
            </p:cNvPr>
            <p:cNvSpPr/>
            <p:nvPr/>
          </p:nvSpPr>
          <p:spPr bwMode="auto">
            <a:xfrm>
              <a:off x="6596611" y="2797027"/>
              <a:ext cx="1210460" cy="496964"/>
            </a:xfrm>
            <a:prstGeom prst="wedgeRoundRectCallout">
              <a:avLst>
                <a:gd name="adj1" fmla="val 41475"/>
                <a:gd name="adj2" fmla="val 228625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AfLS2 Conference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BDB9778-821B-F446-A046-6DBA4751F07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8588" y="4180528"/>
              <a:ext cx="8398212" cy="14424"/>
            </a:xfrm>
            <a:prstGeom prst="straightConnector1">
              <a:avLst/>
            </a:prstGeom>
            <a:ln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80FCCA7-4A19-974F-9E1E-5946CE7AF3C4}"/>
                </a:ext>
              </a:extLst>
            </p:cNvPr>
            <p:cNvCxnSpPr/>
            <p:nvPr/>
          </p:nvCxnSpPr>
          <p:spPr bwMode="auto">
            <a:xfrm>
              <a:off x="5407125" y="377656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3D0F578-3D27-3E4F-ACB9-98359AF7F42F}"/>
                </a:ext>
              </a:extLst>
            </p:cNvPr>
            <p:cNvCxnSpPr/>
            <p:nvPr/>
          </p:nvCxnSpPr>
          <p:spPr bwMode="auto">
            <a:xfrm>
              <a:off x="6655750" y="377656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9B7EE0D-2186-D048-946B-AB405CAF6F4E}"/>
                </a:ext>
              </a:extLst>
            </p:cNvPr>
            <p:cNvCxnSpPr/>
            <p:nvPr/>
          </p:nvCxnSpPr>
          <p:spPr bwMode="auto">
            <a:xfrm>
              <a:off x="4158500" y="377656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76D5BE7-D0D5-2B4B-B538-C78CB1D3D1E2}"/>
                </a:ext>
              </a:extLst>
            </p:cNvPr>
            <p:cNvCxnSpPr/>
            <p:nvPr/>
          </p:nvCxnSpPr>
          <p:spPr bwMode="auto">
            <a:xfrm>
              <a:off x="4408446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339EB00-E0DA-1546-87FC-AF3D65A26A01}"/>
                </a:ext>
              </a:extLst>
            </p:cNvPr>
            <p:cNvCxnSpPr/>
            <p:nvPr/>
          </p:nvCxnSpPr>
          <p:spPr bwMode="auto">
            <a:xfrm>
              <a:off x="465839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CA16E2-FF8B-644A-AF62-B86D3967760E}"/>
                </a:ext>
              </a:extLst>
            </p:cNvPr>
            <p:cNvCxnSpPr/>
            <p:nvPr/>
          </p:nvCxnSpPr>
          <p:spPr bwMode="auto">
            <a:xfrm>
              <a:off x="4908337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2BA20CB-BA8E-5B46-9E67-F3D31657364A}"/>
                </a:ext>
              </a:extLst>
            </p:cNvPr>
            <p:cNvCxnSpPr/>
            <p:nvPr/>
          </p:nvCxnSpPr>
          <p:spPr bwMode="auto">
            <a:xfrm>
              <a:off x="515828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740D783-4FA7-774B-9FB9-661B4ACC2F88}"/>
                </a:ext>
              </a:extLst>
            </p:cNvPr>
            <p:cNvCxnSpPr/>
            <p:nvPr/>
          </p:nvCxnSpPr>
          <p:spPr bwMode="auto">
            <a:xfrm>
              <a:off x="3159822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6ECD621-F633-3040-8C27-FA6CC3BB7D9C}"/>
                </a:ext>
              </a:extLst>
            </p:cNvPr>
            <p:cNvCxnSpPr/>
            <p:nvPr/>
          </p:nvCxnSpPr>
          <p:spPr bwMode="auto">
            <a:xfrm>
              <a:off x="3409767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96A4D3C-F5A3-3745-9BAB-576059E141F1}"/>
                </a:ext>
              </a:extLst>
            </p:cNvPr>
            <p:cNvCxnSpPr/>
            <p:nvPr/>
          </p:nvCxnSpPr>
          <p:spPr bwMode="auto">
            <a:xfrm>
              <a:off x="3659712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E766260-5693-8D44-9947-7F315B95A468}"/>
                </a:ext>
              </a:extLst>
            </p:cNvPr>
            <p:cNvCxnSpPr/>
            <p:nvPr/>
          </p:nvCxnSpPr>
          <p:spPr bwMode="auto">
            <a:xfrm>
              <a:off x="3909657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E906F2C-6159-3A42-B974-48B13130217A}"/>
                </a:ext>
              </a:extLst>
            </p:cNvPr>
            <p:cNvCxnSpPr/>
            <p:nvPr/>
          </p:nvCxnSpPr>
          <p:spPr bwMode="auto">
            <a:xfrm>
              <a:off x="565707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5E93D7F-0267-4746-B228-2DA43C51A966}"/>
                </a:ext>
              </a:extLst>
            </p:cNvPr>
            <p:cNvCxnSpPr/>
            <p:nvPr/>
          </p:nvCxnSpPr>
          <p:spPr bwMode="auto">
            <a:xfrm>
              <a:off x="5907016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FC27FFD-5E0C-3043-8E0A-2905DD96D0FB}"/>
                </a:ext>
              </a:extLst>
            </p:cNvPr>
            <p:cNvCxnSpPr/>
            <p:nvPr/>
          </p:nvCxnSpPr>
          <p:spPr bwMode="auto">
            <a:xfrm>
              <a:off x="615696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E8CB0DA-82E2-384E-8484-916CFD431F78}"/>
                </a:ext>
              </a:extLst>
            </p:cNvPr>
            <p:cNvCxnSpPr/>
            <p:nvPr/>
          </p:nvCxnSpPr>
          <p:spPr bwMode="auto">
            <a:xfrm>
              <a:off x="6406906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CCA32CE-969D-FC4F-B2F2-CB0BF69D30EE}"/>
                </a:ext>
              </a:extLst>
            </p:cNvPr>
            <p:cNvCxnSpPr/>
            <p:nvPr/>
          </p:nvCxnSpPr>
          <p:spPr bwMode="auto">
            <a:xfrm>
              <a:off x="6905695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F20FBF2-43CB-6B45-B060-69D9D316439A}"/>
                </a:ext>
              </a:extLst>
            </p:cNvPr>
            <p:cNvCxnSpPr/>
            <p:nvPr/>
          </p:nvCxnSpPr>
          <p:spPr bwMode="auto">
            <a:xfrm>
              <a:off x="7155640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053C4DF-E19C-E74D-A885-7564B1AC6A38}"/>
                </a:ext>
              </a:extLst>
            </p:cNvPr>
            <p:cNvCxnSpPr/>
            <p:nvPr/>
          </p:nvCxnSpPr>
          <p:spPr bwMode="auto">
            <a:xfrm>
              <a:off x="7405586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ABC9C2F-321A-554E-A2EF-546818D56410}"/>
                </a:ext>
              </a:extLst>
            </p:cNvPr>
            <p:cNvCxnSpPr/>
            <p:nvPr/>
          </p:nvCxnSpPr>
          <p:spPr bwMode="auto">
            <a:xfrm>
              <a:off x="765553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5BE20F5-1CDE-AB45-BACF-59CEA6769B7E}"/>
                </a:ext>
              </a:extLst>
            </p:cNvPr>
            <p:cNvCxnSpPr/>
            <p:nvPr/>
          </p:nvCxnSpPr>
          <p:spPr bwMode="auto">
            <a:xfrm>
              <a:off x="2935076" y="377656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334BA0F-21D0-DA40-AAAB-C5FCD4E28C7B}"/>
                </a:ext>
              </a:extLst>
            </p:cNvPr>
            <p:cNvCxnSpPr/>
            <p:nvPr/>
          </p:nvCxnSpPr>
          <p:spPr bwMode="auto">
            <a:xfrm>
              <a:off x="2935305" y="377341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A4B36C2-17DB-3B43-89AF-A24B0FF92325}"/>
                </a:ext>
              </a:extLst>
            </p:cNvPr>
            <p:cNvCxnSpPr/>
            <p:nvPr/>
          </p:nvCxnSpPr>
          <p:spPr bwMode="auto">
            <a:xfrm>
              <a:off x="1686679" y="377341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B8155B-CB21-C04C-A878-A95EF494E1FD}"/>
                </a:ext>
              </a:extLst>
            </p:cNvPr>
            <p:cNvCxnSpPr/>
            <p:nvPr/>
          </p:nvCxnSpPr>
          <p:spPr bwMode="auto">
            <a:xfrm>
              <a:off x="1936626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CE87F51-1039-C841-B7DB-FDCD524A2CEB}"/>
                </a:ext>
              </a:extLst>
            </p:cNvPr>
            <p:cNvCxnSpPr/>
            <p:nvPr/>
          </p:nvCxnSpPr>
          <p:spPr bwMode="auto">
            <a:xfrm>
              <a:off x="2186571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2499C63-4D5A-D34F-9D8F-BC765AAE2021}"/>
                </a:ext>
              </a:extLst>
            </p:cNvPr>
            <p:cNvCxnSpPr/>
            <p:nvPr/>
          </p:nvCxnSpPr>
          <p:spPr bwMode="auto">
            <a:xfrm>
              <a:off x="2436517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E1F59D1-7FA6-7549-AC74-065FA5BF2DAB}"/>
                </a:ext>
              </a:extLst>
            </p:cNvPr>
            <p:cNvCxnSpPr/>
            <p:nvPr/>
          </p:nvCxnSpPr>
          <p:spPr bwMode="auto">
            <a:xfrm>
              <a:off x="2686461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CD3ADF9-D95D-C643-AF9F-AB6CB595DAB6}"/>
                </a:ext>
              </a:extLst>
            </p:cNvPr>
            <p:cNvCxnSpPr/>
            <p:nvPr/>
          </p:nvCxnSpPr>
          <p:spPr bwMode="auto">
            <a:xfrm>
              <a:off x="688001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AE6A602-5D24-E040-B2E9-A2EFADDB281D}"/>
                </a:ext>
              </a:extLst>
            </p:cNvPr>
            <p:cNvCxnSpPr/>
            <p:nvPr/>
          </p:nvCxnSpPr>
          <p:spPr bwMode="auto">
            <a:xfrm>
              <a:off x="937946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1D236D8-0DF3-244E-B311-9D3E3BBCF4AF}"/>
                </a:ext>
              </a:extLst>
            </p:cNvPr>
            <p:cNvCxnSpPr/>
            <p:nvPr/>
          </p:nvCxnSpPr>
          <p:spPr bwMode="auto">
            <a:xfrm>
              <a:off x="1187892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010FC1-8055-BC42-8C2F-42AFF4E652C0}"/>
                </a:ext>
              </a:extLst>
            </p:cNvPr>
            <p:cNvCxnSpPr/>
            <p:nvPr/>
          </p:nvCxnSpPr>
          <p:spPr bwMode="auto">
            <a:xfrm>
              <a:off x="1437837" y="393875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3C6F401-1649-1947-8D17-A7A241E5DEF0}"/>
                </a:ext>
              </a:extLst>
            </p:cNvPr>
            <p:cNvCxnSpPr/>
            <p:nvPr/>
          </p:nvCxnSpPr>
          <p:spPr bwMode="auto">
            <a:xfrm>
              <a:off x="463256" y="3773416"/>
              <a:ext cx="0" cy="41245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ular Callout 26">
              <a:extLst>
                <a:ext uri="{FF2B5EF4-FFF2-40B4-BE49-F238E27FC236}">
                  <a16:creationId xmlns:a16="http://schemas.microsoft.com/office/drawing/2014/main" id="{E3EEC739-B428-8A46-9949-63A7C0DEC1BA}"/>
                </a:ext>
              </a:extLst>
            </p:cNvPr>
            <p:cNvSpPr/>
            <p:nvPr/>
          </p:nvSpPr>
          <p:spPr bwMode="auto">
            <a:xfrm>
              <a:off x="3261619" y="5180711"/>
              <a:ext cx="1896662" cy="728019"/>
            </a:xfrm>
            <a:prstGeom prst="wedgeRoundRectCallout">
              <a:avLst>
                <a:gd name="adj1" fmla="val 160066"/>
                <a:gd name="adj2" fmla="val -18211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AU: STC-EST, AAS call to support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as a Pan African initiative</a:t>
              </a:r>
            </a:p>
          </p:txBody>
        </p:sp>
        <p:sp>
          <p:nvSpPr>
            <p:cNvPr id="28" name="Rounded Rectangular Callout 27">
              <a:extLst>
                <a:ext uri="{FF2B5EF4-FFF2-40B4-BE49-F238E27FC236}">
                  <a16:creationId xmlns:a16="http://schemas.microsoft.com/office/drawing/2014/main" id="{270DE0AD-4C61-B345-86B6-E2B23556177C}"/>
                </a:ext>
              </a:extLst>
            </p:cNvPr>
            <p:cNvSpPr/>
            <p:nvPr/>
          </p:nvSpPr>
          <p:spPr bwMode="auto">
            <a:xfrm>
              <a:off x="5436854" y="5359687"/>
              <a:ext cx="1413302" cy="1061011"/>
            </a:xfrm>
            <a:prstGeom prst="wedgeRoundRectCallout">
              <a:avLst>
                <a:gd name="adj1" fmla="val 90483"/>
                <a:gd name="adj2" fmla="val -159189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AU: Exec Council call to support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as a Pan African initiative</a:t>
              </a:r>
            </a:p>
          </p:txBody>
        </p:sp>
        <p:sp>
          <p:nvSpPr>
            <p:cNvPr id="29" name="Rounded Rectangular Callout 28">
              <a:extLst>
                <a:ext uri="{FF2B5EF4-FFF2-40B4-BE49-F238E27FC236}">
                  <a16:creationId xmlns:a16="http://schemas.microsoft.com/office/drawing/2014/main" id="{9B3F8EAA-0BAD-FE46-85A9-A0CB4B6897B7}"/>
                </a:ext>
              </a:extLst>
            </p:cNvPr>
            <p:cNvSpPr/>
            <p:nvPr/>
          </p:nvSpPr>
          <p:spPr bwMode="auto">
            <a:xfrm>
              <a:off x="6920819" y="5419282"/>
              <a:ext cx="772584" cy="1102469"/>
            </a:xfrm>
            <a:prstGeom prst="wedgeRoundRectCallout">
              <a:avLst>
                <a:gd name="adj1" fmla="val 46440"/>
                <a:gd name="adj2" fmla="val -161308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Ghana Govt support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+ several others</a:t>
              </a:r>
            </a:p>
          </p:txBody>
        </p:sp>
        <p:sp>
          <p:nvSpPr>
            <p:cNvPr id="30" name="Rounded Rectangular Callout 29">
              <a:extLst>
                <a:ext uri="{FF2B5EF4-FFF2-40B4-BE49-F238E27FC236}">
                  <a16:creationId xmlns:a16="http://schemas.microsoft.com/office/drawing/2014/main" id="{94344ED7-F22D-2044-9624-BDFE3B90E715}"/>
                </a:ext>
              </a:extLst>
            </p:cNvPr>
            <p:cNvSpPr/>
            <p:nvPr/>
          </p:nvSpPr>
          <p:spPr bwMode="auto">
            <a:xfrm>
              <a:off x="6445071" y="4576481"/>
              <a:ext cx="1210460" cy="652017"/>
            </a:xfrm>
            <a:prstGeom prst="wedgeRoundRectCallout">
              <a:avLst>
                <a:gd name="adj1" fmla="val 34812"/>
                <a:gd name="adj2" fmla="val -105524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Foundation Legal Entity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0A6E19B-E491-6646-A557-DE2AA2AA4B08}"/>
                </a:ext>
              </a:extLst>
            </p:cNvPr>
            <p:cNvSpPr/>
            <p:nvPr/>
          </p:nvSpPr>
          <p:spPr>
            <a:xfrm>
              <a:off x="6550409" y="4069655"/>
              <a:ext cx="2040115" cy="117185"/>
            </a:xfrm>
            <a:prstGeom prst="rect">
              <a:avLst/>
            </a:prstGeom>
            <a:solidFill>
              <a:srgbClr val="FFC000">
                <a:alpha val="4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6">
              <a:extLst>
                <a:ext uri="{FF2B5EF4-FFF2-40B4-BE49-F238E27FC236}">
                  <a16:creationId xmlns:a16="http://schemas.microsoft.com/office/drawing/2014/main" id="{677E9FA4-4CB9-1B46-9670-6F22B1D57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4300" y="3424535"/>
              <a:ext cx="782900" cy="43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2015</a:t>
              </a:r>
            </a:p>
          </p:txBody>
        </p:sp>
        <p:sp>
          <p:nvSpPr>
            <p:cNvPr id="33" name="Rounded Rectangular Callout 32">
              <a:extLst>
                <a:ext uri="{FF2B5EF4-FFF2-40B4-BE49-F238E27FC236}">
                  <a16:creationId xmlns:a16="http://schemas.microsoft.com/office/drawing/2014/main" id="{19AC4623-225E-F948-B6BA-449EE088BBA6}"/>
                </a:ext>
              </a:extLst>
            </p:cNvPr>
            <p:cNvSpPr/>
            <p:nvPr/>
          </p:nvSpPr>
          <p:spPr bwMode="auto">
            <a:xfrm>
              <a:off x="3585410" y="4404200"/>
              <a:ext cx="1413302" cy="652017"/>
            </a:xfrm>
            <a:prstGeom prst="wedgeRoundRectCallout">
              <a:avLst>
                <a:gd name="adj1" fmla="val 174596"/>
                <a:gd name="adj2" fmla="val -79699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1</a:t>
              </a:r>
              <a:r>
                <a:rPr lang="en-US" sz="1200" baseline="30000" dirty="0">
                  <a:solidFill>
                    <a:srgbClr val="000000"/>
                  </a:solidFill>
                </a:rPr>
                <a:t>st</a:t>
              </a:r>
              <a:r>
                <a:rPr lang="en-US" sz="1200" dirty="0">
                  <a:solidFill>
                    <a:srgbClr val="000000"/>
                  </a:solidFill>
                </a:rPr>
                <a:t> African HE Summit : </a:t>
              </a:r>
              <a:r>
                <a:rPr lang="en-US" sz="1200" dirty="0" err="1">
                  <a:solidFill>
                    <a:srgbClr val="000000"/>
                  </a:solidFill>
                </a:rPr>
                <a:t>AfLS</a:t>
              </a:r>
              <a:r>
                <a:rPr lang="en-US" sz="1200" dirty="0">
                  <a:solidFill>
                    <a:srgbClr val="000000"/>
                  </a:solidFill>
                </a:rPr>
                <a:t> in the Declaration</a:t>
              </a:r>
            </a:p>
          </p:txBody>
        </p:sp>
        <p:pic>
          <p:nvPicPr>
            <p:cNvPr id="66" name="Picture 65" descr="A person wearing a suit and tie&#10;&#10;Description automatically generated">
              <a:extLst>
                <a:ext uri="{FF2B5EF4-FFF2-40B4-BE49-F238E27FC236}">
                  <a16:creationId xmlns:a16="http://schemas.microsoft.com/office/drawing/2014/main" id="{654A282F-5D6B-724D-A705-7C6AE8C96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135" y="1949396"/>
              <a:ext cx="935019" cy="8859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69DB6C7-3444-1D4D-AFCA-37B410BCB2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14215" y="3773416"/>
              <a:ext cx="0" cy="42468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A9AB41F-0FC1-904E-8C9D-62F73C45A0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64161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241EDB4-8D4B-D44A-8E3B-267A808427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14106" y="3941909"/>
              <a:ext cx="0" cy="2561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6">
              <a:extLst>
                <a:ext uri="{FF2B5EF4-FFF2-40B4-BE49-F238E27FC236}">
                  <a16:creationId xmlns:a16="http://schemas.microsoft.com/office/drawing/2014/main" id="{C3F7BE60-CA1B-6E4B-8677-1C7580B1AE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5117" y="3424535"/>
              <a:ext cx="8707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2020</a:t>
              </a:r>
            </a:p>
          </p:txBody>
        </p:sp>
        <p:sp>
          <p:nvSpPr>
            <p:cNvPr id="70" name="Rounded Rectangular Callout 69">
              <a:extLst>
                <a:ext uri="{FF2B5EF4-FFF2-40B4-BE49-F238E27FC236}">
                  <a16:creationId xmlns:a16="http://schemas.microsoft.com/office/drawing/2014/main" id="{50F4922A-C8BB-0242-957B-CA26DED89541}"/>
                </a:ext>
              </a:extLst>
            </p:cNvPr>
            <p:cNvSpPr/>
            <p:nvPr/>
          </p:nvSpPr>
          <p:spPr bwMode="auto">
            <a:xfrm>
              <a:off x="7726194" y="4962505"/>
              <a:ext cx="960603" cy="484202"/>
            </a:xfrm>
            <a:prstGeom prst="wedgeRoundRectCallout">
              <a:avLst>
                <a:gd name="adj1" fmla="val -6664"/>
                <a:gd name="adj2" fmla="val -205434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AFLS3</a:t>
              </a:r>
            </a:p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Conference</a:t>
              </a:r>
            </a:p>
          </p:txBody>
        </p:sp>
        <p:pic>
          <p:nvPicPr>
            <p:cNvPr id="74" name="Picture 73" descr="African_Academy_of_Science_logo.png">
              <a:extLst>
                <a:ext uri="{FF2B5EF4-FFF2-40B4-BE49-F238E27FC236}">
                  <a16:creationId xmlns:a16="http://schemas.microsoft.com/office/drawing/2014/main" id="{1B40C823-4F74-2647-868F-0A2704EC0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7645" y="5950684"/>
              <a:ext cx="406461" cy="26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2A61-D19E-0D44-957C-79560893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733ED85-6A53-E691-2AD5-B8EF522A6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08" y="3830926"/>
            <a:ext cx="2037309" cy="1154000"/>
          </a:xfrm>
          <a:prstGeom prst="rect">
            <a:avLst/>
          </a:prstGeom>
        </p:spPr>
      </p:pic>
      <p:pic>
        <p:nvPicPr>
          <p:cNvPr id="6" name="Picture 5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11ABDEB8-2305-A193-8A60-D2E9DACF0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607" y="5230320"/>
            <a:ext cx="2037310" cy="1161124"/>
          </a:xfrm>
          <a:prstGeom prst="rect">
            <a:avLst/>
          </a:prstGeom>
        </p:spPr>
      </p:pic>
      <p:pic>
        <p:nvPicPr>
          <p:cNvPr id="8" name="Picture 7" descr="A person wearing a red hat&#10;&#10;Description automatically generated with medium confidence">
            <a:extLst>
              <a:ext uri="{FF2B5EF4-FFF2-40B4-BE49-F238E27FC236}">
                <a16:creationId xmlns:a16="http://schemas.microsoft.com/office/drawing/2014/main" id="{86E776F9-0D18-FCF8-3768-6F37F1AEC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62" y="5223696"/>
            <a:ext cx="2037310" cy="1139754"/>
          </a:xfrm>
          <a:prstGeom prst="rect">
            <a:avLst/>
          </a:prstGeom>
        </p:spPr>
      </p:pic>
      <p:pic>
        <p:nvPicPr>
          <p:cNvPr id="11" name="Picture 10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71475795-A9BA-3643-2B5D-C2E3803DB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126" y="5223696"/>
            <a:ext cx="2037309" cy="1146877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A35BF2-9ABF-AA09-24F6-76FEE0D28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2126" y="3830926"/>
            <a:ext cx="2044432" cy="1154000"/>
          </a:xfrm>
          <a:prstGeom prst="rect">
            <a:avLst/>
          </a:prstGeom>
        </p:spPr>
      </p:pic>
      <p:pic>
        <p:nvPicPr>
          <p:cNvPr id="15" name="Picture 1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FB68C12-92A8-6C1F-DAF0-4E104048DF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176" y="3798870"/>
            <a:ext cx="2058681" cy="12181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7B6B0C-F0EA-E5CE-0F52-2074233D33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028" y="2372081"/>
            <a:ext cx="2142535" cy="1340278"/>
          </a:xfrm>
          <a:prstGeom prst="rect">
            <a:avLst/>
          </a:prstGeom>
        </p:spPr>
      </p:pic>
      <p:pic>
        <p:nvPicPr>
          <p:cNvPr id="19" name="Picture 18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F43902E8-F1EE-C120-A038-F626D24CEA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4270" y="2363821"/>
            <a:ext cx="1850567" cy="13402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7B0206-2FF7-554E-B011-F22862CB87C1}"/>
              </a:ext>
            </a:extLst>
          </p:cNvPr>
          <p:cNvSpPr txBox="1"/>
          <p:nvPr/>
        </p:nvSpPr>
        <p:spPr>
          <a:xfrm>
            <a:off x="269554" y="1798607"/>
            <a:ext cx="8230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Government, Pan African organization and AU level events</a:t>
            </a:r>
          </a:p>
        </p:txBody>
      </p:sp>
    </p:spTree>
    <p:extLst>
      <p:ext uri="{BB962C8B-B14F-4D97-AF65-F5344CB8AC3E}">
        <p14:creationId xmlns:p14="http://schemas.microsoft.com/office/powerpoint/2010/main" val="294078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2A61-D19E-0D44-957C-79560893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7B0206-2FF7-554E-B011-F22862CB87C1}"/>
              </a:ext>
            </a:extLst>
          </p:cNvPr>
          <p:cNvSpPr txBox="1"/>
          <p:nvPr/>
        </p:nvSpPr>
        <p:spPr>
          <a:xfrm>
            <a:off x="209551" y="1323748"/>
            <a:ext cx="914400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800" b="1" dirty="0"/>
              <a:t> 2022 and 2021 events</a:t>
            </a:r>
          </a:p>
          <a:p>
            <a:endParaRPr lang="en-ZA" sz="1800" b="1" dirty="0">
              <a:hlinkClick r:id="rId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b="1" dirty="0">
                <a:hlinkClick r:id="rId3"/>
              </a:rPr>
              <a:t>Hands- on training in Structural Biology, a tool for sustainable development in Africa</a:t>
            </a:r>
            <a:r>
              <a:rPr lang="en-ZA" sz="1600" dirty="0"/>
              <a:t> Malaria Research and Training Centre (MRTC) in Bamako, Mali  25-28 April 2022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srgbClr val="000000"/>
                </a:solidFill>
                <a:latin typeface="Calibri" panose="020F0502020204030204" pitchFamily="34" charset="0"/>
              </a:rPr>
              <a:t>SESAME-Africa online workshop 6 July 2022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dirty="0"/>
              <a:t>UNGA Science Summit Events 18-27 September 2022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dirty="0"/>
              <a:t>Africa-US Symposium on Synchrotron Science  12-14 October 2022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dirty="0"/>
              <a:t>International Conference on Research Infrastructures (ICRI)  17-18 October 2022</a:t>
            </a:r>
            <a:endParaRPr lang="en-ZA" sz="1600" b="1" dirty="0">
              <a:hlinkClick r:id="" action="ppaction://noaction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b="1" dirty="0">
                <a:hlinkClick r:id="" action="ppaction://noaction"/>
              </a:rPr>
              <a:t>Training Workshop on Synchrotron Technologies and Techniques and their Applications</a:t>
            </a:r>
            <a:r>
              <a:rPr lang="en-ZA" sz="1600" dirty="0"/>
              <a:t> 25-29 July 2022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b="1" dirty="0">
                <a:hlinkClick r:id="rId4"/>
              </a:rPr>
              <a:t>AfLS4-2022 Virtual Conference</a:t>
            </a:r>
            <a:r>
              <a:rPr lang="en-ZA" sz="1600" b="1" dirty="0"/>
              <a:t> </a:t>
            </a:r>
            <a:r>
              <a:rPr lang="en-ZA" sz="1600" dirty="0"/>
              <a:t>from 14-18 November 2022 hosted virtually by BIUST, Botswana.</a:t>
            </a:r>
          </a:p>
          <a:p>
            <a:pPr>
              <a:spcAft>
                <a:spcPts val="600"/>
              </a:spcAft>
            </a:pP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b="1" dirty="0">
                <a:hlinkClick r:id="rId5"/>
              </a:rPr>
              <a:t>ICTP School on Synchrotron Light Sources and their Applications</a:t>
            </a:r>
            <a:r>
              <a:rPr lang="en-ZA" sz="1600" dirty="0"/>
              <a:t>  6-17 Dec 2021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b="1" dirty="0" err="1">
                <a:hlinkClick r:id="rId6"/>
              </a:rPr>
              <a:t>AfLS</a:t>
            </a:r>
            <a:r>
              <a:rPr lang="en-ZA" sz="1600" b="1" dirty="0">
                <a:hlinkClick r:id="rId6"/>
              </a:rPr>
              <a:t> 3 Virtual Conference</a:t>
            </a:r>
            <a:r>
              <a:rPr lang="en-ZA" sz="1600" b="1" dirty="0"/>
              <a:t> </a:t>
            </a:r>
            <a:r>
              <a:rPr lang="en-ZA" sz="1600" dirty="0"/>
              <a:t> hosted by </a:t>
            </a:r>
            <a:r>
              <a:rPr lang="en-ZA" sz="1600" b="1" dirty="0">
                <a:hlinkClick r:id="rId7"/>
              </a:rPr>
              <a:t>X-TechLab</a:t>
            </a:r>
            <a:r>
              <a:rPr lang="en-ZA" sz="1600" dirty="0"/>
              <a:t>, Semi City, Benin   15-20 November 2021 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b="1" dirty="0">
                <a:hlinkClick r:id="rId8"/>
              </a:rPr>
              <a:t>AfLS CDR Town Hall </a:t>
            </a:r>
            <a:r>
              <a:rPr lang="en-ZA" sz="1600" dirty="0"/>
              <a:t> – Reviewing the CDR Process  11 Oct 2021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b="1" dirty="0">
                <a:hlinkClick r:id="rId9"/>
              </a:rPr>
              <a:t>Biophysics in Africa</a:t>
            </a:r>
            <a:r>
              <a:rPr lang="en-ZA" sz="1600" dirty="0"/>
              <a:t> – 22 -26 March 2021</a:t>
            </a:r>
          </a:p>
          <a:p>
            <a:pPr>
              <a:spcAft>
                <a:spcPts val="600"/>
              </a:spcAft>
            </a:pPr>
            <a:endParaRPr lang="en-US" sz="800" dirty="0"/>
          </a:p>
          <a:p>
            <a:pPr algn="ctr">
              <a:spcAft>
                <a:spcPts val="600"/>
              </a:spcAft>
            </a:pPr>
            <a:r>
              <a:rPr lang="en-ZA" sz="1600" b="1" dirty="0"/>
              <a:t>AfLS engaging from grassroots science and scientists level, up to the policy/politician level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031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190500" y="1413287"/>
            <a:ext cx="8953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Pan African Virtual University in Light Source Based Science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69ACF-192F-2642-9430-6FE77A02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8428B-698D-1A0D-55FB-10408594634E}"/>
              </a:ext>
            </a:extLst>
          </p:cNvPr>
          <p:cNvSpPr txBox="1"/>
          <p:nvPr/>
        </p:nvSpPr>
        <p:spPr>
          <a:xfrm>
            <a:off x="190500" y="2116114"/>
            <a:ext cx="8084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Pan African University PAU</a:t>
            </a:r>
          </a:p>
          <a:p>
            <a:r>
              <a:rPr lang="en-US" sz="1600" dirty="0"/>
              <a:t>Hosted within existing Universities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600" dirty="0"/>
              <a:t>PAU Statutes, Governance Structure, Council and Senate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600" dirty="0"/>
              <a:t>Each Institute has other institutions operating under it.</a:t>
            </a:r>
          </a:p>
          <a:p>
            <a:r>
              <a:rPr lang="en-ZA" sz="1600" b="1" dirty="0"/>
              <a:t>Proposal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600" dirty="0"/>
              <a:t>Desktop study of Statutes, see how the PAVULBS can be set up within PAU structures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600" dirty="0"/>
              <a:t>Integrate into existing Institute or set up a new one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600" dirty="0"/>
              <a:t>How the institutes are funded, and evaluation of proposals compatible with the funding.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1600" dirty="0"/>
              <a:t>Make list of clear options</a:t>
            </a:r>
          </a:p>
        </p:txBody>
      </p:sp>
      <p:pic>
        <p:nvPicPr>
          <p:cNvPr id="8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CDBC8E0-F7E9-E1B4-838F-5507D4E0A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50" y="4383322"/>
            <a:ext cx="2684120" cy="212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2DC21E-43C2-5FEB-371E-68D0EA6CB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0935" y="4383322"/>
            <a:ext cx="2684120" cy="203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9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r>
              <a:rPr lang="en-ZA"/>
              <a:t>2022 / 03 / 31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r>
              <a:rPr lang="en-ZA" dirty="0"/>
              <a:t>The African Light Source : SRI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58C55-6A8A-A443-8827-36401F51E8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 descr="Capture d’écran 2019-11-08 à 11.11.26.png">
            <a:extLst>
              <a:ext uri="{FF2B5EF4-FFF2-40B4-BE49-F238E27FC236}">
                <a16:creationId xmlns:a16="http://schemas.microsoft.com/office/drawing/2014/main" id="{1B722F79-AE2C-FC43-A767-9855A2382C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6" y="1366473"/>
            <a:ext cx="3203570" cy="1806340"/>
          </a:xfrm>
          <a:prstGeom prst="rect">
            <a:avLst/>
          </a:prstGeom>
        </p:spPr>
      </p:pic>
      <p:pic>
        <p:nvPicPr>
          <p:cNvPr id="13" name="Picture 12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54025C6B-FAA9-0A4A-8DD0-457E63F93B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092" y="1362706"/>
            <a:ext cx="2070055" cy="2070055"/>
          </a:xfrm>
          <a:prstGeom prst="rect">
            <a:avLst/>
          </a:prstGeom>
        </p:spPr>
      </p:pic>
      <p:pic>
        <p:nvPicPr>
          <p:cNvPr id="15" name="Picture 1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5973413-0EF3-9146-8E6B-04830A3A69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280" y="3405934"/>
            <a:ext cx="1937915" cy="1678260"/>
          </a:xfrm>
          <a:prstGeom prst="rect">
            <a:avLst/>
          </a:prstGeom>
        </p:spPr>
      </p:pic>
      <p:pic>
        <p:nvPicPr>
          <p:cNvPr id="17" name="Picture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2B6B29E-6DD9-824C-951E-C0C76F6E1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078" y="1362705"/>
            <a:ext cx="2161077" cy="3925221"/>
          </a:xfrm>
          <a:prstGeom prst="rect">
            <a:avLst/>
          </a:prstGeom>
        </p:spPr>
      </p:pic>
      <p:pic>
        <p:nvPicPr>
          <p:cNvPr id="44" name="Picture 4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60D41D6-B0C9-B24C-8235-2BD3F7BA6C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259" y="3582146"/>
            <a:ext cx="3048000" cy="1714500"/>
          </a:xfrm>
          <a:prstGeom prst="rect">
            <a:avLst/>
          </a:prstGeom>
        </p:spPr>
      </p:pic>
      <p:pic>
        <p:nvPicPr>
          <p:cNvPr id="46" name="Picture 45" descr="A person in an office&#10;&#10;Description automatically generated">
            <a:extLst>
              <a:ext uri="{FF2B5EF4-FFF2-40B4-BE49-F238E27FC236}">
                <a16:creationId xmlns:a16="http://schemas.microsoft.com/office/drawing/2014/main" id="{E267E74B-6E8D-D142-BB15-26232A615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5850" y="2895600"/>
            <a:ext cx="1892300" cy="1066800"/>
          </a:xfrm>
          <a:prstGeom prst="rect">
            <a:avLst/>
          </a:prstGeom>
        </p:spPr>
      </p:pic>
      <p:pic>
        <p:nvPicPr>
          <p:cNvPr id="48" name="Picture 4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8E5854D-2478-6140-8E70-63B2D24ABC8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872" y="4351770"/>
            <a:ext cx="2198232" cy="2198232"/>
          </a:xfrm>
          <a:prstGeom prst="rect">
            <a:avLst/>
          </a:prstGeom>
        </p:spPr>
      </p:pic>
      <p:pic>
        <p:nvPicPr>
          <p:cNvPr id="50" name="Picture 4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9637EE5-E26A-E845-92D9-C165E8EB41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6182" y="3516907"/>
            <a:ext cx="1422400" cy="1422400"/>
          </a:xfrm>
          <a:prstGeom prst="rect">
            <a:avLst/>
          </a:prstGeom>
        </p:spPr>
      </p:pic>
      <p:pic>
        <p:nvPicPr>
          <p:cNvPr id="52" name="Picture 5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DCDCFE8-F95F-2A41-90E6-F556287B9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350" y="2927350"/>
            <a:ext cx="2019300" cy="1003300"/>
          </a:xfrm>
          <a:prstGeom prst="rect">
            <a:avLst/>
          </a:prstGeom>
        </p:spPr>
      </p:pic>
      <p:pic>
        <p:nvPicPr>
          <p:cNvPr id="54" name="Picture 53" descr="Two people posing for the camera&#10;&#10;Description automatically generated">
            <a:extLst>
              <a:ext uri="{FF2B5EF4-FFF2-40B4-BE49-F238E27FC236}">
                <a16:creationId xmlns:a16="http://schemas.microsoft.com/office/drawing/2014/main" id="{70008599-D708-A44B-B076-4065258026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5195226"/>
            <a:ext cx="2027775" cy="1337156"/>
          </a:xfrm>
          <a:prstGeom prst="rect">
            <a:avLst/>
          </a:prstGeom>
        </p:spPr>
      </p:pic>
      <p:pic>
        <p:nvPicPr>
          <p:cNvPr id="56" name="Picture 55" descr="A person on the machine&#10;&#10;Description automatically generated">
            <a:extLst>
              <a:ext uri="{FF2B5EF4-FFF2-40B4-BE49-F238E27FC236}">
                <a16:creationId xmlns:a16="http://schemas.microsoft.com/office/drawing/2014/main" id="{08F97716-A430-AF47-86E0-47AA8EE23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6243" y="2733114"/>
            <a:ext cx="1270000" cy="1905000"/>
          </a:xfrm>
          <a:prstGeom prst="rect">
            <a:avLst/>
          </a:prstGeom>
        </p:spPr>
      </p:pic>
      <p:pic>
        <p:nvPicPr>
          <p:cNvPr id="58" name="Picture 57" descr="A picture containing person, person, standing, front&#10;&#10;Description automatically generated">
            <a:extLst>
              <a:ext uri="{FF2B5EF4-FFF2-40B4-BE49-F238E27FC236}">
                <a16:creationId xmlns:a16="http://schemas.microsoft.com/office/drawing/2014/main" id="{AA442E94-8AF6-2640-AE09-CC0E84E0DB5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918" y="1356141"/>
            <a:ext cx="2133600" cy="1600200"/>
          </a:xfrm>
          <a:prstGeom prst="rect">
            <a:avLst/>
          </a:prstGeom>
        </p:spPr>
      </p:pic>
      <p:pic>
        <p:nvPicPr>
          <p:cNvPr id="60" name="Picture 5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BD5E257-D008-4E41-B169-67DC53F958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36" y="2762144"/>
            <a:ext cx="2455107" cy="1846088"/>
          </a:xfrm>
          <a:prstGeom prst="rect">
            <a:avLst/>
          </a:prstGeom>
        </p:spPr>
      </p:pic>
      <p:pic>
        <p:nvPicPr>
          <p:cNvPr id="62" name="Picture 6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EB393DF-C155-0C47-B4BC-9AE645B73C8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6" y="4039985"/>
            <a:ext cx="2908300" cy="2510017"/>
          </a:xfrm>
          <a:prstGeom prst="rect">
            <a:avLst/>
          </a:prstGeom>
        </p:spPr>
      </p:pic>
      <p:pic>
        <p:nvPicPr>
          <p:cNvPr id="64" name="Picture 63" descr="A picture containing person, person, front, person&#10;&#10;Description automatically generated">
            <a:extLst>
              <a:ext uri="{FF2B5EF4-FFF2-40B4-BE49-F238E27FC236}">
                <a16:creationId xmlns:a16="http://schemas.microsoft.com/office/drawing/2014/main" id="{23EF272D-5082-C145-9B8D-90CBC7BE0A1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361" y="4799755"/>
            <a:ext cx="3051834" cy="171884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A0B70E5-1F44-EA45-A52D-F2C3F519D587}"/>
              </a:ext>
            </a:extLst>
          </p:cNvPr>
          <p:cNvSpPr txBox="1"/>
          <p:nvPr/>
        </p:nvSpPr>
        <p:spPr>
          <a:xfrm>
            <a:off x="1484552" y="854990"/>
            <a:ext cx="630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Young scientists ….. Can you see yourself here….</a:t>
            </a:r>
          </a:p>
        </p:txBody>
      </p:sp>
    </p:spTree>
    <p:extLst>
      <p:ext uri="{BB962C8B-B14F-4D97-AF65-F5344CB8AC3E}">
        <p14:creationId xmlns:p14="http://schemas.microsoft.com/office/powerpoint/2010/main" val="308256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0D404-46E1-3A4D-9C31-B1089F5D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4C9C2-7846-9C47-B7EA-BEAB46AF958B}"/>
              </a:ext>
            </a:extLst>
          </p:cNvPr>
          <p:cNvSpPr txBox="1"/>
          <p:nvPr/>
        </p:nvSpPr>
        <p:spPr>
          <a:xfrm>
            <a:off x="-2151529" y="166743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FBBD72-859F-82F6-F726-1D22DFCB8FAF}"/>
              </a:ext>
            </a:extLst>
          </p:cNvPr>
          <p:cNvSpPr txBox="1"/>
          <p:nvPr/>
        </p:nvSpPr>
        <p:spPr>
          <a:xfrm>
            <a:off x="37812" y="1341247"/>
            <a:ext cx="311405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>
                <a:sym typeface="Wingdings" pitchFamily="2" charset="2"/>
              </a:rPr>
              <a:t>Conferences </a:t>
            </a:r>
          </a:p>
          <a:p>
            <a:pPr algn="just">
              <a:spcAft>
                <a:spcPts val="600"/>
              </a:spcAft>
            </a:pPr>
            <a:r>
              <a:rPr lang="en-GB" sz="2400" b="1" dirty="0">
                <a:sym typeface="Wingdings" pitchFamily="2" charset="2"/>
              </a:rPr>
              <a:t>2015, 2019, 2020, </a:t>
            </a:r>
          </a:p>
          <a:p>
            <a:pPr algn="just">
              <a:spcAft>
                <a:spcPts val="600"/>
              </a:spcAft>
            </a:pPr>
            <a:r>
              <a:rPr lang="en-GB" sz="2400" b="1" dirty="0">
                <a:sym typeface="Wingdings" pitchFamily="2" charset="2"/>
              </a:rPr>
              <a:t>2021,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2022</a:t>
            </a:r>
          </a:p>
        </p:txBody>
      </p:sp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D9663FA-D245-9158-54C4-0732E536B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79" y="1360537"/>
            <a:ext cx="5467795" cy="19431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31DD860-E521-EBEE-7CF3-2D7A125AF380}"/>
              </a:ext>
            </a:extLst>
          </p:cNvPr>
          <p:cNvGrpSpPr/>
          <p:nvPr/>
        </p:nvGrpSpPr>
        <p:grpSpPr>
          <a:xfrm>
            <a:off x="6875312" y="2729809"/>
            <a:ext cx="1882588" cy="1919378"/>
            <a:chOff x="383571" y="4247352"/>
            <a:chExt cx="1882588" cy="1919378"/>
          </a:xfrm>
        </p:grpSpPr>
        <p:sp>
          <p:nvSpPr>
            <p:cNvPr id="24" name="5-point Star 23">
              <a:extLst>
                <a:ext uri="{FF2B5EF4-FFF2-40B4-BE49-F238E27FC236}">
                  <a16:creationId xmlns:a16="http://schemas.microsoft.com/office/drawing/2014/main" id="{02600E22-50C6-A92B-BFF2-1CC4148395A5}"/>
                </a:ext>
              </a:extLst>
            </p:cNvPr>
            <p:cNvSpPr/>
            <p:nvPr/>
          </p:nvSpPr>
          <p:spPr>
            <a:xfrm>
              <a:off x="383571" y="4247352"/>
              <a:ext cx="1882588" cy="1919378"/>
            </a:xfrm>
            <a:prstGeom prst="star5">
              <a:avLst/>
            </a:prstGeom>
            <a:gradFill flip="none" rotWithShape="1">
              <a:gsLst>
                <a:gs pos="0">
                  <a:srgbClr val="FFC000"/>
                </a:gs>
                <a:gs pos="99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2E4617-EA87-EA4D-FD5A-DCCCEB447075}"/>
                </a:ext>
              </a:extLst>
            </p:cNvPr>
            <p:cNvSpPr txBox="1"/>
            <p:nvPr/>
          </p:nvSpPr>
          <p:spPr>
            <a:xfrm>
              <a:off x="383571" y="4861232"/>
              <a:ext cx="188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2021</a:t>
              </a:r>
            </a:p>
            <a:p>
              <a:pPr algn="ctr"/>
              <a:r>
                <a:rPr lang="en-US" sz="1200" dirty="0"/>
                <a:t>&gt;500 registrations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21C2437-4E80-9A74-53CC-8F334F492897}"/>
              </a:ext>
            </a:extLst>
          </p:cNvPr>
          <p:cNvSpPr/>
          <p:nvPr/>
        </p:nvSpPr>
        <p:spPr>
          <a:xfrm>
            <a:off x="5997292" y="4128191"/>
            <a:ext cx="3745883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9525" lvl="1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AfLS1 2015 </a:t>
            </a:r>
            <a:br>
              <a:rPr lang="en-GB" sz="1200" dirty="0">
                <a:sym typeface="Wingdings" pitchFamily="2" charset="2"/>
              </a:rPr>
            </a:br>
            <a:r>
              <a:rPr lang="en-GB" sz="1200" dirty="0">
                <a:sym typeface="Wingdings" pitchFamily="2" charset="2"/>
                <a:hlinkClick r:id="rId3"/>
              </a:rPr>
              <a:t>https://events.saip.org.za/event/61/</a:t>
            </a:r>
            <a:endParaRPr lang="en-GB" sz="1200" dirty="0">
              <a:sym typeface="Wingdings" pitchFamily="2" charset="2"/>
            </a:endParaRPr>
          </a:p>
          <a:p>
            <a:pPr marL="9525" lvl="1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AfLS 2019 </a:t>
            </a:r>
            <a:br>
              <a:rPr lang="en-GB" sz="1200" dirty="0">
                <a:sym typeface="Wingdings" pitchFamily="2" charset="2"/>
              </a:rPr>
            </a:br>
            <a:r>
              <a:rPr lang="en-GB" sz="1200" dirty="0">
                <a:sym typeface="Wingdings" pitchFamily="2" charset="2"/>
                <a:hlinkClick r:id="rId4"/>
              </a:rPr>
              <a:t>https://events.saip.org.za/event/145/</a:t>
            </a:r>
            <a:endParaRPr lang="en-GB" sz="1200" dirty="0">
              <a:sym typeface="Wingdings" pitchFamily="2" charset="2"/>
            </a:endParaRPr>
          </a:p>
          <a:p>
            <a:pPr marL="9525" lvl="1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AfLS 2020 </a:t>
            </a:r>
            <a:br>
              <a:rPr lang="en-GB" sz="1200" dirty="0">
                <a:sym typeface="Wingdings" pitchFamily="2" charset="2"/>
              </a:rPr>
            </a:br>
            <a:r>
              <a:rPr lang="en-GB" sz="1200" dirty="0">
                <a:sym typeface="Wingdings" pitchFamily="2" charset="2"/>
                <a:hlinkClick r:id="rId5"/>
              </a:rPr>
              <a:t>https://events.saip.org.za/event/211/</a:t>
            </a:r>
            <a:endParaRPr lang="en-GB" sz="1200" dirty="0">
              <a:sym typeface="Wingdings" pitchFamily="2" charset="2"/>
            </a:endParaRPr>
          </a:p>
          <a:p>
            <a:pPr marL="9525" lvl="1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AfLS3 2021 </a:t>
            </a:r>
            <a:br>
              <a:rPr lang="en-GB" sz="1200" dirty="0">
                <a:sym typeface="Wingdings" pitchFamily="2" charset="2"/>
              </a:rPr>
            </a:br>
            <a:r>
              <a:rPr lang="en-ZA" sz="1200" dirty="0">
                <a:hlinkClick r:id="rId6"/>
              </a:rPr>
              <a:t>https://events.saip.org.za/e/AFLS3</a:t>
            </a:r>
            <a:endParaRPr lang="en-ZA" sz="1200" dirty="0"/>
          </a:p>
          <a:p>
            <a:pPr marL="9525" lvl="1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200" dirty="0">
                <a:sym typeface="Wingdings" pitchFamily="2" charset="2"/>
              </a:rPr>
              <a:t>AfLS4 2022</a:t>
            </a:r>
            <a:br>
              <a:rPr lang="en-ZA" sz="1200" dirty="0">
                <a:sym typeface="Wingdings" pitchFamily="2" charset="2"/>
              </a:rPr>
            </a:br>
            <a:r>
              <a:rPr lang="en-ZA" sz="1200" dirty="0">
                <a:sym typeface="Wingdings" pitchFamily="2" charset="2"/>
              </a:rPr>
              <a:t> </a:t>
            </a:r>
            <a:r>
              <a:rPr lang="en-ZA" sz="1200" dirty="0">
                <a:sym typeface="Wingdings" pitchFamily="2" charset="2"/>
                <a:hlinkClick r:id="rId7"/>
              </a:rPr>
              <a:t>https://events.saip.org.za/e/AfLS2022</a:t>
            </a:r>
            <a:r>
              <a:rPr lang="en-ZA" sz="1200" dirty="0">
                <a:sym typeface="Wingdings" pitchFamily="2" charset="2"/>
              </a:rPr>
              <a:t> </a:t>
            </a:r>
            <a:endParaRPr lang="en-GB" sz="1200" dirty="0">
              <a:sym typeface="Wingdings" pitchFamily="2" charset="2"/>
            </a:endParaRPr>
          </a:p>
        </p:txBody>
      </p:sp>
      <p:pic>
        <p:nvPicPr>
          <p:cNvPr id="29" name="Picture 2" descr="2015_11_18_AFLS CONFERENCE_GROUP-LR_01.jpg">
            <a:extLst>
              <a:ext uri="{FF2B5EF4-FFF2-40B4-BE49-F238E27FC236}">
                <a16:creationId xmlns:a16="http://schemas.microsoft.com/office/drawing/2014/main" id="{DDA9A0E1-85A3-9541-7725-17379B7816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26" y="3119679"/>
            <a:ext cx="6559459" cy="174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A773CD-E28F-58B0-5B25-A8B1180B724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2" y="4895083"/>
            <a:ext cx="6560973" cy="16390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5E90218-1965-E320-0516-E5E8FDC167C9}"/>
              </a:ext>
            </a:extLst>
          </p:cNvPr>
          <p:cNvGrpSpPr/>
          <p:nvPr/>
        </p:nvGrpSpPr>
        <p:grpSpPr>
          <a:xfrm>
            <a:off x="1534743" y="1115057"/>
            <a:ext cx="3003896" cy="2795220"/>
            <a:chOff x="6156242" y="4284868"/>
            <a:chExt cx="3003896" cy="2795220"/>
          </a:xfrm>
        </p:grpSpPr>
        <p:sp>
          <p:nvSpPr>
            <p:cNvPr id="25" name="5-point Star 24">
              <a:extLst>
                <a:ext uri="{FF2B5EF4-FFF2-40B4-BE49-F238E27FC236}">
                  <a16:creationId xmlns:a16="http://schemas.microsoft.com/office/drawing/2014/main" id="{110D8037-90EC-7F95-7243-40E5B54D9FEA}"/>
                </a:ext>
              </a:extLst>
            </p:cNvPr>
            <p:cNvSpPr/>
            <p:nvPr/>
          </p:nvSpPr>
          <p:spPr>
            <a:xfrm>
              <a:off x="6156242" y="4284868"/>
              <a:ext cx="3003896" cy="2795220"/>
            </a:xfrm>
            <a:prstGeom prst="star5">
              <a:avLst/>
            </a:prstGeom>
            <a:gradFill flip="none" rotWithShape="1">
              <a:gsLst>
                <a:gs pos="0">
                  <a:srgbClr val="FFC000"/>
                </a:gs>
                <a:gs pos="99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BDCAB7D-29CD-44FC-1BA2-85ED9334D369}"/>
                </a:ext>
              </a:extLst>
            </p:cNvPr>
            <p:cNvSpPr txBox="1"/>
            <p:nvPr/>
          </p:nvSpPr>
          <p:spPr>
            <a:xfrm>
              <a:off x="6694036" y="4977961"/>
              <a:ext cx="18825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2021</a:t>
              </a:r>
            </a:p>
            <a:p>
              <a:pPr algn="ctr"/>
              <a:r>
                <a:rPr lang="en-US" sz="1200" dirty="0"/>
                <a:t>Now 5 African Governments involved</a:t>
              </a:r>
            </a:p>
            <a:p>
              <a:pPr algn="ctr"/>
              <a:r>
                <a:rPr lang="en-US" sz="1200" dirty="0"/>
                <a:t>Many co-conveners</a:t>
              </a:r>
            </a:p>
            <a:p>
              <a:pPr algn="ctr"/>
              <a:r>
                <a:rPr lang="en-US" sz="1200" dirty="0"/>
                <a:t>Prof bodies</a:t>
              </a:r>
            </a:p>
            <a:p>
              <a:pPr algn="ctr"/>
              <a:r>
                <a:rPr lang="en-US" sz="1200" dirty="0"/>
                <a:t>Academies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74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95250" y="1289997"/>
            <a:ext cx="89535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Roadmap : AfLS Conference 2015</a:t>
            </a:r>
            <a:endParaRPr lang="en-US" dirty="0"/>
          </a:p>
          <a:p>
            <a:pPr marL="9525" lvl="2"/>
            <a:r>
              <a:rPr lang="en-US" sz="1000" dirty="0">
                <a:latin typeface="Courier"/>
                <a:cs typeface="Courier"/>
                <a:hlinkClick r:id="rId2"/>
              </a:rPr>
              <a:t>http://events.saip.org.za/conferenceDisplay.py/getPic?picId=66&amp;confId=61</a:t>
            </a:r>
            <a:r>
              <a:rPr lang="en-US" sz="1000" dirty="0">
                <a:latin typeface="Courier"/>
                <a:cs typeface="Courier"/>
              </a:rPr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69ACF-192F-2642-9430-6FE77A02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5D690-382F-B246-95A7-2578082F129C}"/>
              </a:ext>
            </a:extLst>
          </p:cNvPr>
          <p:cNvSpPr txBox="1"/>
          <p:nvPr/>
        </p:nvSpPr>
        <p:spPr>
          <a:xfrm>
            <a:off x="53975" y="1905550"/>
            <a:ext cx="6628506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ZA" sz="1800" b="1" dirty="0">
                <a:solidFill>
                  <a:srgbClr val="0432FF"/>
                </a:solidFill>
              </a:rPr>
              <a:t>Bottom Up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Human Capacity: scientists, engineers, technicians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African scientists access existing LSs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African relationships with existing LSs. 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Involvement of industry 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Community for the African light source Users 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Outreach 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endParaRPr lang="en-ZA" sz="800" dirty="0">
              <a:solidFill>
                <a:srgbClr val="0432FF"/>
              </a:solidFill>
            </a:endParaRPr>
          </a:p>
          <a:p>
            <a:pPr>
              <a:spcAft>
                <a:spcPts val="300"/>
              </a:spcAft>
            </a:pPr>
            <a:r>
              <a:rPr lang="en-ZA" sz="1800" b="1" dirty="0">
                <a:solidFill>
                  <a:srgbClr val="FF0000"/>
                </a:solidFill>
              </a:rPr>
              <a:t>Top Down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FF0000"/>
                </a:solidFill>
              </a:rPr>
              <a:t>Strategic approach to African Governments and (Pan) African orgs.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FF0000"/>
                </a:solidFill>
              </a:rPr>
              <a:t>Conceptual Design Report (CDR)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FF0000"/>
                </a:solidFill>
              </a:rPr>
              <a:t>Inter-African co-operation on Local / Regional feeder infrastructure 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FF0000"/>
                </a:solidFill>
              </a:rPr>
              <a:t>African multinational beamlines at existing LSs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FF0000"/>
                </a:solidFill>
              </a:rPr>
              <a:t>Regional / Pan African membership of existing LSs 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FF0000"/>
                </a:solidFill>
              </a:rPr>
              <a:t>Technical Design Report (TDR) </a:t>
            </a:r>
          </a:p>
        </p:txBody>
      </p:sp>
      <p:pic>
        <p:nvPicPr>
          <p:cNvPr id="6" name="Picture 5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D66B22CA-7FA4-8D83-5AAD-4BCAFC625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64" y="1971441"/>
            <a:ext cx="3995635" cy="2226926"/>
          </a:xfrm>
          <a:prstGeom prst="rect">
            <a:avLst/>
          </a:prstGeom>
        </p:spPr>
      </p:pic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51FA8DB-B063-79E5-5DB1-756C1AC201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878" y="4885597"/>
            <a:ext cx="456156" cy="353153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1AE486-BBDE-1358-BBB5-A99F99C22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874" y="4338265"/>
            <a:ext cx="412012" cy="353153"/>
          </a:xfrm>
          <a:prstGeom prst="rect">
            <a:avLst/>
          </a:prstGeom>
        </p:spPr>
      </p:pic>
      <p:pic>
        <p:nvPicPr>
          <p:cNvPr id="25" name="Picture 2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278194C-C8D1-BE10-8354-9641503A3E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266" y="4885597"/>
            <a:ext cx="456156" cy="353153"/>
          </a:xfrm>
          <a:prstGeom prst="rect">
            <a:avLst/>
          </a:prstGeom>
        </p:spPr>
      </p:pic>
      <p:pic>
        <p:nvPicPr>
          <p:cNvPr id="26" name="Picture 2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D968BD3-FEF0-15D8-96F5-97AEA8BEA8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654" y="4885597"/>
            <a:ext cx="456156" cy="353153"/>
          </a:xfrm>
          <a:prstGeom prst="rect">
            <a:avLst/>
          </a:prstGeom>
        </p:spPr>
      </p:pic>
      <p:pic>
        <p:nvPicPr>
          <p:cNvPr id="31" name="Picture 3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47AD6D4-BEC2-BDA3-C91E-BBB62AA3EF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64" y="4900816"/>
            <a:ext cx="456156" cy="353153"/>
          </a:xfrm>
          <a:prstGeom prst="rect">
            <a:avLst/>
          </a:prstGeom>
        </p:spPr>
      </p:pic>
      <p:pic>
        <p:nvPicPr>
          <p:cNvPr id="32" name="Picture 3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89CEA44-A6D7-1814-90D4-40F0AFA493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474" y="4896985"/>
            <a:ext cx="456156" cy="353153"/>
          </a:xfrm>
          <a:prstGeom prst="rect">
            <a:avLst/>
          </a:prstGeom>
        </p:spPr>
      </p:pic>
      <p:pic>
        <p:nvPicPr>
          <p:cNvPr id="23" name="Picture 22" descr="A picture containing text, different, posing, same&#10;&#10;Description automatically generated">
            <a:extLst>
              <a:ext uri="{FF2B5EF4-FFF2-40B4-BE49-F238E27FC236}">
                <a16:creationId xmlns:a16="http://schemas.microsoft.com/office/drawing/2014/main" id="{7AC80111-ED60-B236-7EB7-1CDA263555C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455" y="5508872"/>
            <a:ext cx="1723775" cy="106569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64194AE-0917-3031-78A1-6A9689C1DF29}"/>
              </a:ext>
            </a:extLst>
          </p:cNvPr>
          <p:cNvGrpSpPr/>
          <p:nvPr/>
        </p:nvGrpSpPr>
        <p:grpSpPr>
          <a:xfrm>
            <a:off x="6793120" y="4768799"/>
            <a:ext cx="1062451" cy="718049"/>
            <a:chOff x="6972922" y="4305666"/>
            <a:chExt cx="1062451" cy="718049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F0EB478B-1C2A-82EA-6A28-D429C8932A18}"/>
                </a:ext>
              </a:extLst>
            </p:cNvPr>
            <p:cNvSpPr/>
            <p:nvPr/>
          </p:nvSpPr>
          <p:spPr>
            <a:xfrm>
              <a:off x="6972922" y="4305666"/>
              <a:ext cx="1062451" cy="67418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244F00-90FD-5775-68A5-150F74A1C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0691" y="4391333"/>
              <a:ext cx="422525" cy="32670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EAF2A08-024E-F62C-12A7-AD49AA2B7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4148" y="4427697"/>
              <a:ext cx="506873" cy="17545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231451-3EE9-D45F-BD0D-4E563DC3D84C}"/>
                </a:ext>
              </a:extLst>
            </p:cNvPr>
            <p:cNvSpPr txBox="1"/>
            <p:nvPr/>
          </p:nvSpPr>
          <p:spPr>
            <a:xfrm>
              <a:off x="7204408" y="4715938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MoU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CA6598-B963-F721-1B61-33E8B0902D59}"/>
              </a:ext>
            </a:extLst>
          </p:cNvPr>
          <p:cNvGrpSpPr/>
          <p:nvPr/>
        </p:nvGrpSpPr>
        <p:grpSpPr>
          <a:xfrm>
            <a:off x="8093142" y="4286133"/>
            <a:ext cx="996883" cy="2233230"/>
            <a:chOff x="8093142" y="4286133"/>
            <a:chExt cx="996883" cy="2233230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6C6DF67E-DCD7-9F77-1DE8-C108371AB891}"/>
                </a:ext>
              </a:extLst>
            </p:cNvPr>
            <p:cNvSpPr/>
            <p:nvPr/>
          </p:nvSpPr>
          <p:spPr>
            <a:xfrm>
              <a:off x="8093142" y="4286133"/>
              <a:ext cx="996883" cy="222176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796139-5694-552A-B5A6-5BCBE7471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84"/>
            <a:stretch/>
          </p:blipFill>
          <p:spPr>
            <a:xfrm>
              <a:off x="8145264" y="4372941"/>
              <a:ext cx="266700" cy="1846052"/>
            </a:xfrm>
            <a:prstGeom prst="rect">
              <a:avLst/>
            </a:prstGeom>
          </p:spPr>
        </p:pic>
        <p:pic>
          <p:nvPicPr>
            <p:cNvPr id="17" name="Picture 16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B8D1C086-7A4F-2232-6EF6-086BAD663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0450" y="4364967"/>
              <a:ext cx="368300" cy="173990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02C72A3-07CA-C5A0-0876-DE333E46E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25825" y="4372941"/>
              <a:ext cx="241300" cy="635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0671F12-6BAA-1FA2-3B7A-C36179972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21140" y="5007941"/>
              <a:ext cx="279400" cy="4826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3B2570D-6E71-242F-87ED-941286CB6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140" y="5510942"/>
              <a:ext cx="266700" cy="30606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C37515B-A55D-23A5-7BC6-2849C86DC4BA}"/>
                </a:ext>
              </a:extLst>
            </p:cNvPr>
            <p:cNvSpPr txBox="1"/>
            <p:nvPr/>
          </p:nvSpPr>
          <p:spPr>
            <a:xfrm>
              <a:off x="8314500" y="6211586"/>
              <a:ext cx="436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LoS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24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F5BCA-D255-CA43-8D13-61EBFF10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0D2601-8FB6-B446-B006-276D635DE6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501" y="2546737"/>
            <a:ext cx="5184499" cy="4013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A128D-5BB5-5F47-929B-A05FD0F1944F}"/>
              </a:ext>
            </a:extLst>
          </p:cNvPr>
          <p:cNvSpPr txBox="1"/>
          <p:nvPr/>
        </p:nvSpPr>
        <p:spPr>
          <a:xfrm>
            <a:off x="2796834" y="1452198"/>
            <a:ext cx="3550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Conceptual Design Review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81D03-2603-8846-8436-2E7D58E66A41}"/>
              </a:ext>
            </a:extLst>
          </p:cNvPr>
          <p:cNvSpPr txBox="1"/>
          <p:nvPr/>
        </p:nvSpPr>
        <p:spPr>
          <a:xfrm>
            <a:off x="157334" y="1820784"/>
            <a:ext cx="422240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CDR 5 Volumes</a:t>
            </a:r>
          </a:p>
          <a:p>
            <a:endParaRPr lang="en-GB" sz="1800" b="1" dirty="0"/>
          </a:p>
          <a:p>
            <a:r>
              <a:rPr lang="en-ZA" sz="2000" b="1" dirty="0"/>
              <a:t>Volume I. </a:t>
            </a:r>
            <a:br>
              <a:rPr lang="en-ZA" sz="2000" b="1" dirty="0"/>
            </a:br>
            <a:r>
              <a:rPr lang="en-ZA" sz="2000" dirty="0">
                <a:solidFill>
                  <a:srgbClr val="0432FF"/>
                </a:solidFill>
              </a:rPr>
              <a:t>Scientific, Socio-Economic, Educational and Political Benefits</a:t>
            </a:r>
            <a:endParaRPr lang="en-ZA" sz="2000" b="1" dirty="0">
              <a:solidFill>
                <a:srgbClr val="0432FF"/>
              </a:solidFill>
            </a:endParaRPr>
          </a:p>
          <a:p>
            <a:r>
              <a:rPr lang="en-ZA" sz="2000" b="1" dirty="0"/>
              <a:t>Volume II. </a:t>
            </a:r>
            <a:br>
              <a:rPr lang="en-ZA" sz="2000" b="1" dirty="0"/>
            </a:br>
            <a:r>
              <a:rPr lang="en-ZA" sz="2000" dirty="0">
                <a:solidFill>
                  <a:srgbClr val="0432FF"/>
                </a:solidFill>
              </a:rPr>
              <a:t>Machine Design Concepts</a:t>
            </a:r>
          </a:p>
          <a:p>
            <a:r>
              <a:rPr lang="en-ZA" sz="2000" b="1" dirty="0"/>
              <a:t>Volume III. </a:t>
            </a:r>
            <a:br>
              <a:rPr lang="en-ZA" sz="2000" b="1" dirty="0"/>
            </a:br>
            <a:r>
              <a:rPr lang="en-ZA" sz="2000" dirty="0">
                <a:solidFill>
                  <a:srgbClr val="0432FF"/>
                </a:solidFill>
              </a:rPr>
              <a:t>Scientific Capabilities and Beamline Technical Concepts</a:t>
            </a:r>
          </a:p>
          <a:p>
            <a:r>
              <a:rPr lang="en-ZA" sz="2000" b="1" dirty="0"/>
              <a:t>Volume IV. </a:t>
            </a:r>
            <a:br>
              <a:rPr lang="en-ZA" sz="2000" b="1" dirty="0"/>
            </a:br>
            <a:r>
              <a:rPr lang="en-ZA" sz="2000" dirty="0">
                <a:solidFill>
                  <a:srgbClr val="0432FF"/>
                </a:solidFill>
              </a:rPr>
              <a:t>Building Design and Infrastructure</a:t>
            </a:r>
          </a:p>
          <a:p>
            <a:r>
              <a:rPr lang="en-ZA" sz="2000" b="1" dirty="0"/>
              <a:t>Volume V. </a:t>
            </a:r>
            <a:br>
              <a:rPr lang="en-ZA" sz="2000" b="1" dirty="0"/>
            </a:br>
            <a:r>
              <a:rPr lang="en-ZA" sz="2000" dirty="0">
                <a:solidFill>
                  <a:srgbClr val="0432FF"/>
                </a:solidFill>
              </a:rPr>
              <a:t>Finance, </a:t>
            </a:r>
            <a:r>
              <a:rPr lang="en-US" sz="2000" dirty="0">
                <a:solidFill>
                  <a:srgbClr val="0432FF"/>
                </a:solidFill>
              </a:rPr>
              <a:t>Governance</a:t>
            </a:r>
            <a:endParaRPr lang="en-GB" sz="2000" dirty="0">
              <a:solidFill>
                <a:srgbClr val="0432FF"/>
              </a:solidFill>
            </a:endParaRPr>
          </a:p>
          <a:p>
            <a:endParaRPr lang="en-GB" sz="2000" dirty="0">
              <a:solidFill>
                <a:srgbClr val="0432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BA657-BEBA-736E-57A0-BBDBEFB32F54}"/>
              </a:ext>
            </a:extLst>
          </p:cNvPr>
          <p:cNvSpPr txBox="1"/>
          <p:nvPr/>
        </p:nvSpPr>
        <p:spPr>
          <a:xfrm>
            <a:off x="1285589" y="6125402"/>
            <a:ext cx="7929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link to Town Hall … meeting monthly, </a:t>
            </a:r>
            <a:r>
              <a:rPr lang="en-US" dirty="0" err="1"/>
              <a:t>wrintg</a:t>
            </a:r>
            <a:r>
              <a:rPr lang="en-US" dirty="0"/>
              <a:t> is in progress</a:t>
            </a:r>
          </a:p>
        </p:txBody>
      </p:sp>
    </p:spTree>
    <p:extLst>
      <p:ext uri="{BB962C8B-B14F-4D97-AF65-F5344CB8AC3E}">
        <p14:creationId xmlns:p14="http://schemas.microsoft.com/office/powerpoint/2010/main" val="1553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F5BCA-D255-CA43-8D13-61EBFF10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F86D1780-106A-4A40-AE9A-B04A48CA94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402204"/>
            <a:ext cx="4368735" cy="4647691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C7BDD907-4E06-BA47-B7DD-336842895B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094" y="1402204"/>
            <a:ext cx="4781906" cy="516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The African Light Source : LAAAMP-AfLS WS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4CFB-9478-F54C-BE31-35EC08571A6C}"/>
              </a:ext>
            </a:extLst>
          </p:cNvPr>
          <p:cNvSpPr txBox="1"/>
          <p:nvPr/>
        </p:nvSpPr>
        <p:spPr>
          <a:xfrm>
            <a:off x="111680" y="1908849"/>
            <a:ext cx="518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Johannesburg – Soccer World Cup 2010</a:t>
            </a:r>
          </a:p>
        </p:txBody>
      </p:sp>
      <p:pic>
        <p:nvPicPr>
          <p:cNvPr id="13" name="Picture 12">
            <a:hlinkClick r:id="rId2"/>
            <a:extLst>
              <a:ext uri="{FF2B5EF4-FFF2-40B4-BE49-F238E27FC236}">
                <a16:creationId xmlns:a16="http://schemas.microsoft.com/office/drawing/2014/main" id="{67494B7C-E2CD-8A46-9732-E0F6B326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598" y="5570392"/>
            <a:ext cx="3442287" cy="860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hlinkClick r:id="rId4"/>
            <a:extLst>
              <a:ext uri="{FF2B5EF4-FFF2-40B4-BE49-F238E27FC236}">
                <a16:creationId xmlns:a16="http://schemas.microsoft.com/office/drawing/2014/main" id="{6625744A-0CB0-A545-A115-D313D5AA4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877" y="4644940"/>
            <a:ext cx="2177474" cy="17843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FFCC43-88E5-4D43-A760-A148032FA66A}"/>
              </a:ext>
            </a:extLst>
          </p:cNvPr>
          <p:cNvGrpSpPr/>
          <p:nvPr/>
        </p:nvGrpSpPr>
        <p:grpSpPr>
          <a:xfrm>
            <a:off x="3478265" y="3542490"/>
            <a:ext cx="5579698" cy="972690"/>
            <a:chOff x="3230880" y="4156287"/>
            <a:chExt cx="5909484" cy="1037505"/>
          </a:xfrm>
        </p:grpSpPr>
        <p:pic>
          <p:nvPicPr>
            <p:cNvPr id="6" name="Picture 5">
              <a:hlinkClick r:id="rId6"/>
              <a:extLst>
                <a:ext uri="{FF2B5EF4-FFF2-40B4-BE49-F238E27FC236}">
                  <a16:creationId xmlns:a16="http://schemas.microsoft.com/office/drawing/2014/main" id="{E279894F-B820-2247-8FA7-8A7A0DB4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0380" y="4373302"/>
              <a:ext cx="1812182" cy="554631"/>
            </a:xfrm>
            <a:prstGeom prst="rect">
              <a:avLst/>
            </a:prstGeom>
          </p:spPr>
        </p:pic>
        <p:pic>
          <p:nvPicPr>
            <p:cNvPr id="16" name="Picture 15">
              <a:hlinkClick r:id="rId6"/>
              <a:extLst>
                <a:ext uri="{FF2B5EF4-FFF2-40B4-BE49-F238E27FC236}">
                  <a16:creationId xmlns:a16="http://schemas.microsoft.com/office/drawing/2014/main" id="{5F5D40E3-0918-064A-9C4D-17AA9297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2562" y="4358679"/>
              <a:ext cx="3987802" cy="72056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2E6CA-09D7-5A4B-B0B4-69C23285A5C8}"/>
                </a:ext>
              </a:extLst>
            </p:cNvPr>
            <p:cNvSpPr/>
            <p:nvPr/>
          </p:nvSpPr>
          <p:spPr>
            <a:xfrm>
              <a:off x="3230880" y="4156287"/>
              <a:ext cx="5909484" cy="10375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0D404-46E1-3A4D-9C31-B1089F5D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BB4D7-0AFB-2540-BF42-888C3A8D8323}"/>
              </a:ext>
            </a:extLst>
          </p:cNvPr>
          <p:cNvSpPr txBox="1"/>
          <p:nvPr/>
        </p:nvSpPr>
        <p:spPr>
          <a:xfrm>
            <a:off x="5932865" y="3216601"/>
            <a:ext cx="3211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4"/>
              </a:rPr>
              <a:t>https://www.worldscientific.com/doi/abs/10.1142/S0217732318300033</a:t>
            </a:r>
            <a:r>
              <a:rPr lang="en-US" sz="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F3059-8E96-C34D-95C1-84E3BE4C69CB}"/>
              </a:ext>
            </a:extLst>
          </p:cNvPr>
          <p:cNvSpPr txBox="1"/>
          <p:nvPr/>
        </p:nvSpPr>
        <p:spPr>
          <a:xfrm>
            <a:off x="3894726" y="4873259"/>
            <a:ext cx="2795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6"/>
              </a:rPr>
              <a:t>http://lamp.ictp.it/index.php/aphysrev/article/view/1610/586</a:t>
            </a:r>
            <a:r>
              <a:rPr lang="en-US" sz="8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4C9C2-7846-9C47-B7EA-BEAB46AF958B}"/>
              </a:ext>
            </a:extLst>
          </p:cNvPr>
          <p:cNvSpPr txBox="1"/>
          <p:nvPr/>
        </p:nvSpPr>
        <p:spPr>
          <a:xfrm>
            <a:off x="-2151529" y="166743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FFDB2A-6B9B-71E6-D71E-756CBFCA8E2C}"/>
              </a:ext>
            </a:extLst>
          </p:cNvPr>
          <p:cNvGrpSpPr/>
          <p:nvPr/>
        </p:nvGrpSpPr>
        <p:grpSpPr>
          <a:xfrm>
            <a:off x="164466" y="1746763"/>
            <a:ext cx="4072077" cy="1715490"/>
            <a:chOff x="191890" y="1898267"/>
            <a:chExt cx="4072077" cy="1715490"/>
          </a:xfrm>
        </p:grpSpPr>
        <p:pic>
          <p:nvPicPr>
            <p:cNvPr id="14" name="Picture 13" descr="Text, letter&#10;&#10;Description automatically generated">
              <a:extLst>
                <a:ext uri="{FF2B5EF4-FFF2-40B4-BE49-F238E27FC236}">
                  <a16:creationId xmlns:a16="http://schemas.microsoft.com/office/drawing/2014/main" id="{00AB2074-6E5F-7E7D-2C70-F28FED18C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890" y="2692768"/>
              <a:ext cx="3943350" cy="590682"/>
            </a:xfrm>
            <a:prstGeom prst="rect">
              <a:avLst/>
            </a:prstGeom>
          </p:spPr>
        </p:pic>
        <p:pic>
          <p:nvPicPr>
            <p:cNvPr id="17" name="Picture 16" descr="A picture containing text, gauge&#10;&#10;Description automatically generated">
              <a:extLst>
                <a:ext uri="{FF2B5EF4-FFF2-40B4-BE49-F238E27FC236}">
                  <a16:creationId xmlns:a16="http://schemas.microsoft.com/office/drawing/2014/main" id="{E64BD976-2A68-EBB3-2CDF-6A44A9A9B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2520" y="2021820"/>
              <a:ext cx="1431990" cy="36420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4F12DF-9F2D-C5BC-1E43-15DE4596CB6A}"/>
                </a:ext>
              </a:extLst>
            </p:cNvPr>
            <p:cNvSpPr txBox="1"/>
            <p:nvPr/>
          </p:nvSpPr>
          <p:spPr>
            <a:xfrm>
              <a:off x="191890" y="2413428"/>
              <a:ext cx="40720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200" i="1" dirty="0"/>
                <a:t>Debating the Societal Impact of Big Science in the 21st Century</a:t>
              </a:r>
            </a:p>
            <a:p>
              <a:endParaRPr lang="en-ZA" sz="1200" i="1" dirty="0"/>
            </a:p>
            <a:p>
              <a:endParaRPr lang="en-ZA" sz="1200" i="1" dirty="0"/>
            </a:p>
            <a:p>
              <a:endParaRPr lang="en-ZA" sz="1200" dirty="0"/>
            </a:p>
            <a:p>
              <a:endParaRPr lang="en-US" sz="1200" dirty="0"/>
            </a:p>
            <a:p>
              <a:r>
                <a:rPr lang="en-US" sz="1200" dirty="0"/>
                <a:t>To appear soon …..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FFF915-AC24-8B40-B508-5A085337FC09}"/>
                </a:ext>
              </a:extLst>
            </p:cNvPr>
            <p:cNvSpPr/>
            <p:nvPr/>
          </p:nvSpPr>
          <p:spPr>
            <a:xfrm>
              <a:off x="191890" y="1898267"/>
              <a:ext cx="4072077" cy="17154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CF1F63-0FAA-FD22-7652-9B30ADF0E5A9}"/>
              </a:ext>
            </a:extLst>
          </p:cNvPr>
          <p:cNvGrpSpPr/>
          <p:nvPr/>
        </p:nvGrpSpPr>
        <p:grpSpPr>
          <a:xfrm>
            <a:off x="61598" y="3726055"/>
            <a:ext cx="2999316" cy="2748885"/>
            <a:chOff x="-8351" y="3713311"/>
            <a:chExt cx="2999316" cy="2748885"/>
          </a:xfrm>
        </p:grpSpPr>
        <p:pic>
          <p:nvPicPr>
            <p:cNvPr id="25" name="Picture 2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520651B-3039-776C-8317-71AB4A0D7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8351" y="3969361"/>
              <a:ext cx="2999316" cy="249283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9417CA9-D68A-DC41-7CAF-B6F9A9137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088" y="3713311"/>
              <a:ext cx="2711024" cy="26235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E7EABB-D7D5-B616-B6CB-575B29A9582D}"/>
                </a:ext>
              </a:extLst>
            </p:cNvPr>
            <p:cNvSpPr/>
            <p:nvPr/>
          </p:nvSpPr>
          <p:spPr>
            <a:xfrm>
              <a:off x="12700" y="3713311"/>
              <a:ext cx="2978265" cy="274888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096FD04-A565-04F1-02C1-F5FB3600595D}"/>
              </a:ext>
            </a:extLst>
          </p:cNvPr>
          <p:cNvGrpSpPr/>
          <p:nvPr/>
        </p:nvGrpSpPr>
        <p:grpSpPr>
          <a:xfrm>
            <a:off x="4278446" y="1770345"/>
            <a:ext cx="4851400" cy="1272256"/>
            <a:chOff x="2829170" y="1440700"/>
            <a:chExt cx="4851400" cy="1272256"/>
          </a:xfrm>
        </p:grpSpPr>
        <p:pic>
          <p:nvPicPr>
            <p:cNvPr id="31" name="Picture 30" descr="Text, application, letter&#10;&#10;Description automatically generated">
              <a:extLst>
                <a:ext uri="{FF2B5EF4-FFF2-40B4-BE49-F238E27FC236}">
                  <a16:creationId xmlns:a16="http://schemas.microsoft.com/office/drawing/2014/main" id="{47ADC0EF-33DF-4FFA-A582-861833C48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170" y="1442011"/>
              <a:ext cx="4851400" cy="590682"/>
            </a:xfrm>
            <a:prstGeom prst="rect">
              <a:avLst/>
            </a:prstGeom>
          </p:spPr>
        </p:pic>
        <p:pic>
          <p:nvPicPr>
            <p:cNvPr id="32" name="Picture 31" descr="Text, application, letter&#10;&#10;Description automatically generated">
              <a:extLst>
                <a:ext uri="{FF2B5EF4-FFF2-40B4-BE49-F238E27FC236}">
                  <a16:creationId xmlns:a16="http://schemas.microsoft.com/office/drawing/2014/main" id="{5C04A99A-71FD-A342-5CFA-E4E60381F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170" y="2497512"/>
              <a:ext cx="4851400" cy="215444"/>
            </a:xfrm>
            <a:prstGeom prst="rect">
              <a:avLst/>
            </a:prstGeom>
          </p:spPr>
        </p:pic>
        <p:pic>
          <p:nvPicPr>
            <p:cNvPr id="33" name="Picture 32" descr="Text, application, letter&#10;&#10;Description automatically generated">
              <a:extLst>
                <a:ext uri="{FF2B5EF4-FFF2-40B4-BE49-F238E27FC236}">
                  <a16:creationId xmlns:a16="http://schemas.microsoft.com/office/drawing/2014/main" id="{B420D389-413F-D809-893F-06123441A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170" y="2051641"/>
              <a:ext cx="4851400" cy="243730"/>
            </a:xfrm>
            <a:prstGeom prst="rect">
              <a:avLst/>
            </a:prstGeom>
          </p:spPr>
        </p:pic>
        <p:pic>
          <p:nvPicPr>
            <p:cNvPr id="34" name="Picture 33" descr="Text, application, letter&#10;&#10;Description automatically generated">
              <a:extLst>
                <a:ext uri="{FF2B5EF4-FFF2-40B4-BE49-F238E27FC236}">
                  <a16:creationId xmlns:a16="http://schemas.microsoft.com/office/drawing/2014/main" id="{037BB518-2C89-213D-8D50-0BC93C136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170" y="2261904"/>
              <a:ext cx="4851400" cy="229140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74B3908-FCA2-1A21-732A-798CF31C23A6}"/>
                </a:ext>
              </a:extLst>
            </p:cNvPr>
            <p:cNvSpPr/>
            <p:nvPr/>
          </p:nvSpPr>
          <p:spPr>
            <a:xfrm>
              <a:off x="2885727" y="1440700"/>
              <a:ext cx="4794843" cy="12565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6B7A46F-4149-B785-B1DC-1066138A5553}"/>
              </a:ext>
            </a:extLst>
          </p:cNvPr>
          <p:cNvSpPr txBox="1"/>
          <p:nvPr/>
        </p:nvSpPr>
        <p:spPr>
          <a:xfrm>
            <a:off x="69850" y="1279712"/>
            <a:ext cx="6343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AfLS Profile – Authoring – Website – Social Media</a:t>
            </a:r>
          </a:p>
        </p:txBody>
      </p:sp>
    </p:spTree>
    <p:extLst>
      <p:ext uri="{BB962C8B-B14F-4D97-AF65-F5344CB8AC3E}">
        <p14:creationId xmlns:p14="http://schemas.microsoft.com/office/powerpoint/2010/main" val="13209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2022 / 09 / 08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: LAAAMP-AfLS WS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F5BCA-D255-CA43-8D13-61EBFF10CD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79906-0BA0-6246-9AAD-E6B664364B38}"/>
              </a:ext>
            </a:extLst>
          </p:cNvPr>
          <p:cNvSpPr txBox="1"/>
          <p:nvPr/>
        </p:nvSpPr>
        <p:spPr>
          <a:xfrm>
            <a:off x="1066214" y="1268655"/>
            <a:ext cx="6703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International Advisory Committee</a:t>
            </a:r>
          </a:p>
        </p:txBody>
      </p:sp>
      <p:pic>
        <p:nvPicPr>
          <p:cNvPr id="7" name="Picture 6" descr="A picture containing text, screenshot, several&#10;&#10;Description automatically generated">
            <a:extLst>
              <a:ext uri="{FF2B5EF4-FFF2-40B4-BE49-F238E27FC236}">
                <a16:creationId xmlns:a16="http://schemas.microsoft.com/office/drawing/2014/main" id="{2FC690B6-0AD1-314D-942A-4AB526B5E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44" y="1945885"/>
            <a:ext cx="8208433" cy="45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2022 / 09 / 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The African Light Source : LAAAMP-AfLS WS</a:t>
            </a:r>
            <a:endParaRPr lang="en-US" dirty="0"/>
          </a:p>
        </p:txBody>
      </p:sp>
      <p:pic>
        <p:nvPicPr>
          <p:cNvPr id="8" name="Picture 7" descr="African Synchrotron Use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666" y="1981200"/>
            <a:ext cx="8069817" cy="4555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9067" y="6162244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PhD / Paper / Programme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5266" y="4780688"/>
            <a:ext cx="110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28/52 &gt; 50%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77441-2434-F146-857B-14D6D92D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185A2-7AF0-EE42-875C-3E69B0BD67CD}"/>
              </a:ext>
            </a:extLst>
          </p:cNvPr>
          <p:cNvSpPr txBox="1"/>
          <p:nvPr/>
        </p:nvSpPr>
        <p:spPr>
          <a:xfrm>
            <a:off x="12700" y="1289468"/>
            <a:ext cx="2048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Bottom Up</a:t>
            </a:r>
          </a:p>
        </p:txBody>
      </p:sp>
    </p:spTree>
    <p:extLst>
      <p:ext uri="{BB962C8B-B14F-4D97-AF65-F5344CB8AC3E}">
        <p14:creationId xmlns:p14="http://schemas.microsoft.com/office/powerpoint/2010/main" val="131515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ATLAS_talk.thmx</Template>
  <TotalTime>75363</TotalTime>
  <Words>1901</Words>
  <Application>Microsoft Macintosh PowerPoint</Application>
  <PresentationFormat>On-screen Show (4:3)</PresentationFormat>
  <Paragraphs>348</Paragraphs>
  <Slides>23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Courier</vt:lpstr>
      <vt:lpstr>Helvetica</vt:lpstr>
      <vt:lpstr>ATLAS_talk</vt:lpstr>
      <vt:lpstr>1_ATLAS_talk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ATLAS group at the  University of Johannesburg</dc:title>
  <dc:creator>Mathieu Aurousseau</dc:creator>
  <cp:lastModifiedBy>Connell, Simon</cp:lastModifiedBy>
  <cp:revision>457</cp:revision>
  <cp:lastPrinted>2019-07-30T08:55:25Z</cp:lastPrinted>
  <dcterms:created xsi:type="dcterms:W3CDTF">2012-03-22T13:34:35Z</dcterms:created>
  <dcterms:modified xsi:type="dcterms:W3CDTF">2022-09-08T12:12:25Z</dcterms:modified>
</cp:coreProperties>
</file>