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4" r:id="rId2"/>
    <p:sldId id="286" r:id="rId3"/>
    <p:sldId id="323" r:id="rId4"/>
    <p:sldId id="300" r:id="rId5"/>
    <p:sldId id="298" r:id="rId6"/>
    <p:sldId id="299" r:id="rId7"/>
    <p:sldId id="321" r:id="rId8"/>
    <p:sldId id="290" r:id="rId9"/>
    <p:sldId id="301" r:id="rId10"/>
    <p:sldId id="289" r:id="rId11"/>
    <p:sldId id="305" r:id="rId12"/>
    <p:sldId id="315" r:id="rId13"/>
    <p:sldId id="288" r:id="rId14"/>
    <p:sldId id="306" r:id="rId15"/>
    <p:sldId id="307" r:id="rId16"/>
    <p:sldId id="324" r:id="rId17"/>
    <p:sldId id="304" r:id="rId18"/>
    <p:sldId id="313" r:id="rId19"/>
    <p:sldId id="325" r:id="rId20"/>
    <p:sldId id="320" r:id="rId21"/>
    <p:sldId id="308" r:id="rId22"/>
    <p:sldId id="312" r:id="rId23"/>
    <p:sldId id="322" r:id="rId24"/>
    <p:sldId id="316" r:id="rId25"/>
    <p:sldId id="317" r:id="rId26"/>
    <p:sldId id="326"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5F30"/>
    <a:srgbClr val="FFFFFF"/>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6781" autoAdjust="0"/>
  </p:normalViewPr>
  <p:slideViewPr>
    <p:cSldViewPr>
      <p:cViewPr varScale="1">
        <p:scale>
          <a:sx n="81" d="100"/>
          <a:sy n="81" d="100"/>
        </p:scale>
        <p:origin x="1406" y="67"/>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88A078-346F-42E8-920D-0E25F8B779B3}" type="datetimeFigureOut">
              <a:rPr lang="en-GB" smtClean="0"/>
              <a:t>11/10/2021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97F51A-80CB-4806-9030-371C610B7D08}" type="slidenum">
              <a:rPr lang="en-GB" smtClean="0"/>
              <a:t>‹#›</a:t>
            </a:fld>
            <a:endParaRPr lang="en-GB"/>
          </a:p>
        </p:txBody>
      </p:sp>
    </p:spTree>
    <p:extLst>
      <p:ext uri="{BB962C8B-B14F-4D97-AF65-F5344CB8AC3E}">
        <p14:creationId xmlns:p14="http://schemas.microsoft.com/office/powerpoint/2010/main" val="1661150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D0FDE2-BD11-EC47-8B42-A407F27568FC}" type="slidenum">
              <a:rPr lang="it-IT" smtClean="0"/>
              <a:t>1</a:t>
            </a:fld>
            <a:endParaRPr lang="it-IT"/>
          </a:p>
        </p:txBody>
      </p:sp>
    </p:spTree>
    <p:extLst>
      <p:ext uri="{BB962C8B-B14F-4D97-AF65-F5344CB8AC3E}">
        <p14:creationId xmlns:p14="http://schemas.microsoft.com/office/powerpoint/2010/main" val="2237260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397F51A-80CB-4806-9030-371C610B7D08}" type="slidenum">
              <a:rPr lang="en-GB" smtClean="0"/>
              <a:t>8</a:t>
            </a:fld>
            <a:endParaRPr lang="en-GB"/>
          </a:p>
        </p:txBody>
      </p:sp>
    </p:spTree>
    <p:extLst>
      <p:ext uri="{BB962C8B-B14F-4D97-AF65-F5344CB8AC3E}">
        <p14:creationId xmlns:p14="http://schemas.microsoft.com/office/powerpoint/2010/main" val="1588642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D0FDE2-BD11-EC47-8B42-A407F27568FC}" type="slidenum">
              <a:rPr lang="it-IT" smtClean="0"/>
              <a:t>23</a:t>
            </a:fld>
            <a:endParaRPr lang="it-IT"/>
          </a:p>
        </p:txBody>
      </p:sp>
    </p:spTree>
    <p:extLst>
      <p:ext uri="{BB962C8B-B14F-4D97-AF65-F5344CB8AC3E}">
        <p14:creationId xmlns:p14="http://schemas.microsoft.com/office/powerpoint/2010/main" val="2979633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8A75901-3439-4AA9-8404-E23722D87CE0}" type="datetimeFigureOut">
              <a:rPr lang="en-GB" smtClean="0"/>
              <a:t>11/10/2021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39BDAD-893F-4D3A-BE37-C58DFA770F99}" type="slidenum">
              <a:rPr lang="en-GB" smtClean="0"/>
              <a:t>‹#›</a:t>
            </a:fld>
            <a:endParaRPr lang="en-GB"/>
          </a:p>
        </p:txBody>
      </p:sp>
    </p:spTree>
    <p:extLst>
      <p:ext uri="{BB962C8B-B14F-4D97-AF65-F5344CB8AC3E}">
        <p14:creationId xmlns:p14="http://schemas.microsoft.com/office/powerpoint/2010/main" val="3908437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8A75901-3439-4AA9-8404-E23722D87CE0}" type="datetimeFigureOut">
              <a:rPr lang="en-GB" smtClean="0"/>
              <a:t>11/10/2021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39BDAD-893F-4D3A-BE37-C58DFA770F99}" type="slidenum">
              <a:rPr lang="en-GB" smtClean="0"/>
              <a:t>‹#›</a:t>
            </a:fld>
            <a:endParaRPr lang="en-GB"/>
          </a:p>
        </p:txBody>
      </p:sp>
    </p:spTree>
    <p:extLst>
      <p:ext uri="{BB962C8B-B14F-4D97-AF65-F5344CB8AC3E}">
        <p14:creationId xmlns:p14="http://schemas.microsoft.com/office/powerpoint/2010/main" val="604517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8A75901-3439-4AA9-8404-E23722D87CE0}" type="datetimeFigureOut">
              <a:rPr lang="en-GB" smtClean="0"/>
              <a:t>11/10/2021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39BDAD-893F-4D3A-BE37-C58DFA770F99}" type="slidenum">
              <a:rPr lang="en-GB" smtClean="0"/>
              <a:t>‹#›</a:t>
            </a:fld>
            <a:endParaRPr lang="en-GB"/>
          </a:p>
        </p:txBody>
      </p:sp>
    </p:spTree>
    <p:extLst>
      <p:ext uri="{BB962C8B-B14F-4D97-AF65-F5344CB8AC3E}">
        <p14:creationId xmlns:p14="http://schemas.microsoft.com/office/powerpoint/2010/main" val="3144420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8A75901-3439-4AA9-8404-E23722D87CE0}" type="datetimeFigureOut">
              <a:rPr lang="en-GB" smtClean="0"/>
              <a:t>11/10/2021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39BDAD-893F-4D3A-BE37-C58DFA770F99}" type="slidenum">
              <a:rPr lang="en-GB" smtClean="0"/>
              <a:t>‹#›</a:t>
            </a:fld>
            <a:endParaRPr lang="en-GB"/>
          </a:p>
        </p:txBody>
      </p:sp>
    </p:spTree>
    <p:extLst>
      <p:ext uri="{BB962C8B-B14F-4D97-AF65-F5344CB8AC3E}">
        <p14:creationId xmlns:p14="http://schemas.microsoft.com/office/powerpoint/2010/main" val="1768349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A75901-3439-4AA9-8404-E23722D87CE0}" type="datetimeFigureOut">
              <a:rPr lang="en-GB" smtClean="0"/>
              <a:t>11/10/2021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39BDAD-893F-4D3A-BE37-C58DFA770F99}" type="slidenum">
              <a:rPr lang="en-GB" smtClean="0"/>
              <a:t>‹#›</a:t>
            </a:fld>
            <a:endParaRPr lang="en-GB"/>
          </a:p>
        </p:txBody>
      </p:sp>
    </p:spTree>
    <p:extLst>
      <p:ext uri="{BB962C8B-B14F-4D97-AF65-F5344CB8AC3E}">
        <p14:creationId xmlns:p14="http://schemas.microsoft.com/office/powerpoint/2010/main" val="3305112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8A75901-3439-4AA9-8404-E23722D87CE0}" type="datetimeFigureOut">
              <a:rPr lang="en-GB" smtClean="0"/>
              <a:t>11/10/2021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39BDAD-893F-4D3A-BE37-C58DFA770F99}" type="slidenum">
              <a:rPr lang="en-GB" smtClean="0"/>
              <a:t>‹#›</a:t>
            </a:fld>
            <a:endParaRPr lang="en-GB"/>
          </a:p>
        </p:txBody>
      </p:sp>
    </p:spTree>
    <p:extLst>
      <p:ext uri="{BB962C8B-B14F-4D97-AF65-F5344CB8AC3E}">
        <p14:creationId xmlns:p14="http://schemas.microsoft.com/office/powerpoint/2010/main" val="3083968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8A75901-3439-4AA9-8404-E23722D87CE0}" type="datetimeFigureOut">
              <a:rPr lang="en-GB" smtClean="0"/>
              <a:t>11/10/2021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D39BDAD-893F-4D3A-BE37-C58DFA770F99}" type="slidenum">
              <a:rPr lang="en-GB" smtClean="0"/>
              <a:t>‹#›</a:t>
            </a:fld>
            <a:endParaRPr lang="en-GB"/>
          </a:p>
        </p:txBody>
      </p:sp>
    </p:spTree>
    <p:extLst>
      <p:ext uri="{BB962C8B-B14F-4D97-AF65-F5344CB8AC3E}">
        <p14:creationId xmlns:p14="http://schemas.microsoft.com/office/powerpoint/2010/main" val="1113001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8A75901-3439-4AA9-8404-E23722D87CE0}" type="datetimeFigureOut">
              <a:rPr lang="en-GB" smtClean="0"/>
              <a:t>11/10/2021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D39BDAD-893F-4D3A-BE37-C58DFA770F99}" type="slidenum">
              <a:rPr lang="en-GB" smtClean="0"/>
              <a:t>‹#›</a:t>
            </a:fld>
            <a:endParaRPr lang="en-GB"/>
          </a:p>
        </p:txBody>
      </p:sp>
    </p:spTree>
    <p:extLst>
      <p:ext uri="{BB962C8B-B14F-4D97-AF65-F5344CB8AC3E}">
        <p14:creationId xmlns:p14="http://schemas.microsoft.com/office/powerpoint/2010/main" val="604582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A75901-3439-4AA9-8404-E23722D87CE0}" type="datetimeFigureOut">
              <a:rPr lang="en-GB" smtClean="0"/>
              <a:t>11/10/2021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D39BDAD-893F-4D3A-BE37-C58DFA770F99}" type="slidenum">
              <a:rPr lang="en-GB" smtClean="0"/>
              <a:t>‹#›</a:t>
            </a:fld>
            <a:endParaRPr lang="en-GB"/>
          </a:p>
        </p:txBody>
      </p:sp>
    </p:spTree>
    <p:extLst>
      <p:ext uri="{BB962C8B-B14F-4D97-AF65-F5344CB8AC3E}">
        <p14:creationId xmlns:p14="http://schemas.microsoft.com/office/powerpoint/2010/main" val="3854622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A75901-3439-4AA9-8404-E23722D87CE0}" type="datetimeFigureOut">
              <a:rPr lang="en-GB" smtClean="0"/>
              <a:t>11/10/2021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39BDAD-893F-4D3A-BE37-C58DFA770F99}" type="slidenum">
              <a:rPr lang="en-GB" smtClean="0"/>
              <a:t>‹#›</a:t>
            </a:fld>
            <a:endParaRPr lang="en-GB"/>
          </a:p>
        </p:txBody>
      </p:sp>
    </p:spTree>
    <p:extLst>
      <p:ext uri="{BB962C8B-B14F-4D97-AF65-F5344CB8AC3E}">
        <p14:creationId xmlns:p14="http://schemas.microsoft.com/office/powerpoint/2010/main" val="811408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A75901-3439-4AA9-8404-E23722D87CE0}" type="datetimeFigureOut">
              <a:rPr lang="en-GB" smtClean="0"/>
              <a:t>11/10/2021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39BDAD-893F-4D3A-BE37-C58DFA770F99}" type="slidenum">
              <a:rPr lang="en-GB" smtClean="0"/>
              <a:t>‹#›</a:t>
            </a:fld>
            <a:endParaRPr lang="en-GB"/>
          </a:p>
        </p:txBody>
      </p:sp>
    </p:spTree>
    <p:extLst>
      <p:ext uri="{BB962C8B-B14F-4D97-AF65-F5344CB8AC3E}">
        <p14:creationId xmlns:p14="http://schemas.microsoft.com/office/powerpoint/2010/main" val="3081839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A75901-3439-4AA9-8404-E23722D87CE0}" type="datetimeFigureOut">
              <a:rPr lang="en-GB" smtClean="0"/>
              <a:t>11/10/2021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39BDAD-893F-4D3A-BE37-C58DFA770F99}" type="slidenum">
              <a:rPr lang="en-GB" smtClean="0"/>
              <a:t>‹#›</a:t>
            </a:fld>
            <a:endParaRPr lang="en-GB"/>
          </a:p>
        </p:txBody>
      </p:sp>
    </p:spTree>
    <p:extLst>
      <p:ext uri="{BB962C8B-B14F-4D97-AF65-F5344CB8AC3E}">
        <p14:creationId xmlns:p14="http://schemas.microsoft.com/office/powerpoint/2010/main" val="3093951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emf"/><Relationship Id="rId2" Type="http://schemas.openxmlformats.org/officeDocument/2006/relationships/image" Target="../media/image24.emf"/><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UP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0483" y="538428"/>
            <a:ext cx="989313" cy="64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UC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260" y="550080"/>
            <a:ext cx="624696" cy="6246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627784" y="4489956"/>
            <a:ext cx="3868944" cy="523220"/>
          </a:xfrm>
          <a:prstGeom prst="rect">
            <a:avLst/>
          </a:prstGeom>
        </p:spPr>
        <p:txBody>
          <a:bodyPr wrap="none">
            <a:spAutoFit/>
          </a:bodyPr>
          <a:lstStyle/>
          <a:p>
            <a:r>
              <a:rPr lang="it-IT" sz="2800" b="1" i="1" dirty="0">
                <a:solidFill>
                  <a:srgbClr val="0070C0"/>
                </a:solidFill>
                <a:cs typeface="Courier"/>
              </a:rPr>
              <a:t>https://laaamp.iucr.org/</a:t>
            </a:r>
          </a:p>
        </p:txBody>
      </p:sp>
      <p:pic>
        <p:nvPicPr>
          <p:cNvPr id="6148" name="Picture 4" descr="IC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05652" y="5822871"/>
            <a:ext cx="2160240" cy="6221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949280"/>
            <a:ext cx="9144000" cy="369332"/>
          </a:xfrm>
          <a:prstGeom prst="rect">
            <a:avLst/>
          </a:prstGeom>
          <a:noFill/>
        </p:spPr>
        <p:txBody>
          <a:bodyPr wrap="square" rtlCol="0">
            <a:spAutoFit/>
          </a:bodyPr>
          <a:lstStyle/>
          <a:p>
            <a:pPr algn="ctr"/>
            <a:r>
              <a:rPr lang="en-GB" dirty="0" smtClean="0"/>
              <a:t>Awarded with </a:t>
            </a:r>
            <a:r>
              <a:rPr lang="en-GB" dirty="0"/>
              <a:t>a </a:t>
            </a:r>
            <a:r>
              <a:rPr lang="en-GB" b="1" dirty="0"/>
              <a:t>€ 300K </a:t>
            </a:r>
            <a:r>
              <a:rPr lang="en-GB" dirty="0"/>
              <a:t>grant </a:t>
            </a:r>
            <a:r>
              <a:rPr lang="en-GB" dirty="0" smtClean="0"/>
              <a:t>from the                                               for </a:t>
            </a:r>
            <a:r>
              <a:rPr lang="en-GB" dirty="0"/>
              <a:t>the period </a:t>
            </a:r>
            <a:r>
              <a:rPr lang="en-GB" dirty="0" smtClean="0"/>
              <a:t>2017-2019</a:t>
            </a:r>
            <a:endParaRPr lang="en-GB" dirty="0"/>
          </a:p>
        </p:txBody>
      </p:sp>
      <p:pic>
        <p:nvPicPr>
          <p:cNvPr id="1026" name="Picture 2" descr="International Centre for Theoretical Physics - Wikiped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2124" y="502428"/>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www.iucr.org/__data/assets/image/0006/149793/LAAAMP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9888" y="1574378"/>
            <a:ext cx="7224736" cy="2173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687712"/>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679" y="367652"/>
            <a:ext cx="3383747" cy="369332"/>
          </a:xfrm>
          <a:prstGeom prst="rect">
            <a:avLst/>
          </a:prstGeom>
        </p:spPr>
        <p:txBody>
          <a:bodyPr wrap="none">
            <a:spAutoFit/>
          </a:bodyPr>
          <a:lstStyle/>
          <a:p>
            <a:pPr marL="144000"/>
            <a:r>
              <a:rPr lang="en-GB" b="1" dirty="0" smtClean="0"/>
              <a:t>TASK 1: </a:t>
            </a:r>
            <a:r>
              <a:rPr lang="en-GB" b="1" i="1" dirty="0" smtClean="0"/>
              <a:t>Regional </a:t>
            </a:r>
            <a:r>
              <a:rPr lang="en-GB" b="1" i="1" dirty="0"/>
              <a:t>strategic plans</a:t>
            </a:r>
            <a:endParaRPr lang="en-GB" dirty="0"/>
          </a:p>
        </p:txBody>
      </p:sp>
      <p:pic>
        <p:nvPicPr>
          <p:cNvPr id="6" name="Picture 5"/>
          <p:cNvPicPr>
            <a:picLocks noChangeAspect="1"/>
          </p:cNvPicPr>
          <p:nvPr/>
        </p:nvPicPr>
        <p:blipFill rotWithShape="1">
          <a:blip r:embed="rId2"/>
          <a:srcRect l="23671" t="19201" r="24801" b="6601"/>
          <a:stretch/>
        </p:blipFill>
        <p:spPr>
          <a:xfrm rot="330377">
            <a:off x="3767952" y="678014"/>
            <a:ext cx="4711696" cy="3816424"/>
          </a:xfrm>
          <a:prstGeom prst="rect">
            <a:avLst/>
          </a:prstGeom>
          <a:ln w="3175">
            <a:solidFill>
              <a:schemeClr val="tx1"/>
            </a:solidFill>
          </a:ln>
          <a:effectLst>
            <a:outerShdw blurRad="50800" dist="38100" dir="2700000" algn="tl" rotWithShape="0">
              <a:prstClr val="black">
                <a:alpha val="40000"/>
              </a:prstClr>
            </a:outerShdw>
          </a:effectLst>
        </p:spPr>
      </p:pic>
      <p:pic>
        <p:nvPicPr>
          <p:cNvPr id="7" name="Picture 6"/>
          <p:cNvPicPr>
            <a:picLocks noChangeAspect="1"/>
          </p:cNvPicPr>
          <p:nvPr/>
        </p:nvPicPr>
        <p:blipFill rotWithShape="1">
          <a:blip r:embed="rId3"/>
          <a:srcRect l="25457" t="19200" r="25494" b="5201"/>
          <a:stretch/>
        </p:blipFill>
        <p:spPr>
          <a:xfrm rot="21309111">
            <a:off x="245282" y="740245"/>
            <a:ext cx="4485038" cy="3888432"/>
          </a:xfrm>
          <a:prstGeom prst="rect">
            <a:avLst/>
          </a:prstGeom>
          <a:ln w="3175">
            <a:solidFill>
              <a:schemeClr val="tx1"/>
            </a:solidFill>
          </a:ln>
          <a:effectLst>
            <a:outerShdw blurRad="50800" dist="38100" dir="2700000" algn="tl" rotWithShape="0">
              <a:prstClr val="black">
                <a:alpha val="40000"/>
              </a:prstClr>
            </a:outerShdw>
          </a:effectLst>
        </p:spPr>
      </p:pic>
      <p:sp>
        <p:nvSpPr>
          <p:cNvPr id="3" name="Parallelogram 2"/>
          <p:cNvSpPr/>
          <p:nvPr/>
        </p:nvSpPr>
        <p:spPr>
          <a:xfrm>
            <a:off x="273733" y="673922"/>
            <a:ext cx="6804000" cy="63062"/>
          </a:xfrm>
          <a:prstGeom prst="parallelogram">
            <a:avLst>
              <a:gd name="adj" fmla="val 21144"/>
            </a:avLst>
          </a:prstGeom>
          <a:solidFill>
            <a:srgbClr val="1C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4"/>
          <a:srcRect l="24013" t="20601" r="24801" b="6600"/>
          <a:stretch/>
        </p:blipFill>
        <p:spPr>
          <a:xfrm rot="21430604">
            <a:off x="4256106" y="2333635"/>
            <a:ext cx="4680520" cy="3744416"/>
          </a:xfrm>
          <a:prstGeom prst="rect">
            <a:avLst/>
          </a:prstGeom>
          <a:ln w="3175">
            <a:solidFill>
              <a:schemeClr val="tx1"/>
            </a:solidFill>
          </a:ln>
          <a:effectLst>
            <a:outerShdw blurRad="50800" dist="38100" dir="2700000" algn="tl" rotWithShape="0">
              <a:prstClr val="black">
                <a:alpha val="40000"/>
              </a:prstClr>
            </a:outerShdw>
          </a:effectLst>
        </p:spPr>
      </p:pic>
      <p:pic>
        <p:nvPicPr>
          <p:cNvPr id="2" name="Picture 6" descr="https://www.iucr.org/__data/assets/image/0020/136073/LAAAMP_small_trans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9054" y="253796"/>
            <a:ext cx="1655296" cy="4831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6"/>
          <a:srcRect l="24800" t="20601" r="24800" b="6600"/>
          <a:stretch/>
        </p:blipFill>
        <p:spPr>
          <a:xfrm rot="218028">
            <a:off x="142390" y="3493088"/>
            <a:ext cx="4608512" cy="3744416"/>
          </a:xfrm>
          <a:prstGeom prst="rect">
            <a:avLst/>
          </a:prstGeom>
          <a:ln w="3175">
            <a:solidFill>
              <a:schemeClr val="tx1"/>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7"/>
          <a:srcRect l="24013" t="19201" r="24801" b="6601"/>
          <a:stretch/>
        </p:blipFill>
        <p:spPr>
          <a:xfrm rot="212350">
            <a:off x="3934264" y="4346669"/>
            <a:ext cx="4680520" cy="3816424"/>
          </a:xfrm>
          <a:prstGeom prst="rect">
            <a:avLst/>
          </a:prstGeom>
          <a:ln w="3175">
            <a:solidFill>
              <a:schemeClr val="tx1"/>
            </a:solidFill>
          </a:ln>
          <a:effectLst>
            <a:outerShdw blurRad="50800" dist="38100" dir="2700000" algn="tl" rotWithShape="0">
              <a:prstClr val="black">
                <a:alpha val="40000"/>
              </a:prstClr>
            </a:outerShdw>
          </a:effectLst>
        </p:spPr>
      </p:pic>
      <p:grpSp>
        <p:nvGrpSpPr>
          <p:cNvPr id="11" name="Group 10"/>
          <p:cNvGrpSpPr/>
          <p:nvPr/>
        </p:nvGrpSpPr>
        <p:grpSpPr>
          <a:xfrm>
            <a:off x="0" y="5055408"/>
            <a:ext cx="9144000" cy="530901"/>
            <a:chOff x="0" y="5055408"/>
            <a:chExt cx="9144000" cy="530901"/>
          </a:xfrm>
        </p:grpSpPr>
        <p:sp>
          <p:nvSpPr>
            <p:cNvPr id="12" name="Rectangle 11"/>
            <p:cNvSpPr/>
            <p:nvPr/>
          </p:nvSpPr>
          <p:spPr>
            <a:xfrm>
              <a:off x="0" y="5055408"/>
              <a:ext cx="9144000" cy="53090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sp>
          <p:nvSpPr>
            <p:cNvPr id="13" name="Rectangle 12"/>
            <p:cNvSpPr/>
            <p:nvPr/>
          </p:nvSpPr>
          <p:spPr>
            <a:xfrm>
              <a:off x="1079057" y="5059248"/>
              <a:ext cx="6985887" cy="523220"/>
            </a:xfrm>
            <a:prstGeom prst="rect">
              <a:avLst/>
            </a:prstGeom>
          </p:spPr>
          <p:txBody>
            <a:bodyPr wrap="none">
              <a:spAutoFit/>
            </a:bodyPr>
            <a:lstStyle/>
            <a:p>
              <a:r>
                <a:rPr lang="it-IT" sz="2800" b="1" i="1" dirty="0">
                  <a:solidFill>
                    <a:schemeClr val="bg1"/>
                  </a:solidFill>
                  <a:cs typeface="Courier"/>
                </a:rPr>
                <a:t>https://laaamp.iucr.org/tasks/strategic-plans</a:t>
              </a:r>
              <a:endParaRPr lang="it-IT" sz="2800" b="1" i="1" dirty="0" smtClean="0">
                <a:solidFill>
                  <a:schemeClr val="bg1"/>
                </a:solidFill>
                <a:cs typeface="Courier"/>
              </a:endParaRPr>
            </a:p>
          </p:txBody>
        </p:sp>
      </p:grpSp>
    </p:spTree>
    <p:extLst>
      <p:ext uri="{BB962C8B-B14F-4D97-AF65-F5344CB8AC3E}">
        <p14:creationId xmlns:p14="http://schemas.microsoft.com/office/powerpoint/2010/main" val="1801532529"/>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www.iucr.org/__data/assets/image/0020/136073/LAAAMP_small_trans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9054" y="253796"/>
            <a:ext cx="1655296" cy="483188"/>
          </a:xfrm>
          <a:prstGeom prst="rect">
            <a:avLst/>
          </a:prstGeom>
          <a:noFill/>
          <a:extLst>
            <a:ext uri="{909E8E84-426E-40DD-AFC4-6F175D3DCCD1}">
              <a14:hiddenFill xmlns:a14="http://schemas.microsoft.com/office/drawing/2010/main">
                <a:solidFill>
                  <a:srgbClr val="FFFFFF"/>
                </a:solidFill>
              </a14:hiddenFill>
            </a:ext>
          </a:extLst>
        </p:spPr>
      </p:pic>
      <p:sp>
        <p:nvSpPr>
          <p:cNvPr id="3" name="Parallelogram 2"/>
          <p:cNvSpPr/>
          <p:nvPr/>
        </p:nvSpPr>
        <p:spPr>
          <a:xfrm>
            <a:off x="273733" y="673922"/>
            <a:ext cx="6804000" cy="63062"/>
          </a:xfrm>
          <a:prstGeom prst="parallelogram">
            <a:avLst>
              <a:gd name="adj" fmla="val 21144"/>
            </a:avLst>
          </a:prstGeom>
          <a:solidFill>
            <a:srgbClr val="1C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2679" y="367652"/>
            <a:ext cx="4246419" cy="369332"/>
          </a:xfrm>
          <a:prstGeom prst="rect">
            <a:avLst/>
          </a:prstGeom>
        </p:spPr>
        <p:txBody>
          <a:bodyPr wrap="none">
            <a:spAutoFit/>
          </a:bodyPr>
          <a:lstStyle/>
          <a:p>
            <a:pPr marL="144000"/>
            <a:r>
              <a:rPr lang="en-GB" b="1" dirty="0" smtClean="0"/>
              <a:t>TASK 2: </a:t>
            </a:r>
            <a:r>
              <a:rPr lang="en-GB" b="1" i="1" dirty="0" smtClean="0"/>
              <a:t>LAAAMP</a:t>
            </a:r>
            <a:r>
              <a:rPr lang="en-GB" b="1" dirty="0" smtClean="0"/>
              <a:t> Colloquium Programme</a:t>
            </a:r>
            <a:endParaRPr lang="en-GB" dirty="0"/>
          </a:p>
        </p:txBody>
      </p:sp>
      <p:sp>
        <p:nvSpPr>
          <p:cNvPr id="6" name="Rectangle 5"/>
          <p:cNvSpPr/>
          <p:nvPr/>
        </p:nvSpPr>
        <p:spPr>
          <a:xfrm>
            <a:off x="273733" y="915375"/>
            <a:ext cx="8549504" cy="1754326"/>
          </a:xfrm>
          <a:prstGeom prst="rect">
            <a:avLst/>
          </a:prstGeom>
        </p:spPr>
        <p:txBody>
          <a:bodyPr wrap="square">
            <a:spAutoFit/>
          </a:bodyPr>
          <a:lstStyle/>
          <a:p>
            <a:r>
              <a:rPr lang="en-GB" dirty="0">
                <a:solidFill>
                  <a:srgbClr val="232323"/>
                </a:solidFill>
              </a:rPr>
              <a:t>The Colloquium Programme </a:t>
            </a:r>
            <a:r>
              <a:rPr lang="en-GB" dirty="0" smtClean="0">
                <a:solidFill>
                  <a:srgbClr val="232323"/>
                </a:solidFill>
              </a:rPr>
              <a:t>dispatches </a:t>
            </a:r>
            <a:r>
              <a:rPr lang="en-GB" dirty="0">
                <a:solidFill>
                  <a:srgbClr val="232323"/>
                </a:solidFill>
              </a:rPr>
              <a:t>experienced </a:t>
            </a:r>
            <a:r>
              <a:rPr lang="en-GB" dirty="0" err="1">
                <a:solidFill>
                  <a:srgbClr val="232323"/>
                </a:solidFill>
              </a:rPr>
              <a:t>AdLS</a:t>
            </a:r>
            <a:r>
              <a:rPr lang="en-GB" dirty="0">
                <a:solidFill>
                  <a:srgbClr val="232323"/>
                </a:solidFill>
              </a:rPr>
              <a:t> users and crystallographers to universities and other institutions </a:t>
            </a:r>
            <a:r>
              <a:rPr lang="en-GB" dirty="0" smtClean="0">
                <a:solidFill>
                  <a:srgbClr val="232323"/>
                </a:solidFill>
              </a:rPr>
              <a:t>to </a:t>
            </a:r>
            <a:r>
              <a:rPr lang="en-GB" dirty="0">
                <a:solidFill>
                  <a:srgbClr val="232323"/>
                </a:solidFill>
              </a:rPr>
              <a:t>give presentations on the capabilities of </a:t>
            </a:r>
            <a:r>
              <a:rPr lang="en-GB" dirty="0" err="1">
                <a:solidFill>
                  <a:srgbClr val="232323"/>
                </a:solidFill>
              </a:rPr>
              <a:t>AdLSs</a:t>
            </a:r>
            <a:r>
              <a:rPr lang="en-GB" dirty="0">
                <a:solidFill>
                  <a:srgbClr val="232323"/>
                </a:solidFill>
              </a:rPr>
              <a:t> and crystallography and engage in discussions on how they can enhance researchers' investigations and offer career opportunities for university students. While in a given location, the lecturers will visit </a:t>
            </a:r>
            <a:r>
              <a:rPr lang="en-GB" dirty="0" smtClean="0">
                <a:solidFill>
                  <a:srgbClr val="232323"/>
                </a:solidFill>
              </a:rPr>
              <a:t>government officials to inform about the importance of investing into science and </a:t>
            </a:r>
            <a:r>
              <a:rPr lang="en-GB" dirty="0" err="1" smtClean="0">
                <a:solidFill>
                  <a:srgbClr val="232323"/>
                </a:solidFill>
              </a:rPr>
              <a:t>AdLS</a:t>
            </a:r>
            <a:r>
              <a:rPr lang="en-GB" dirty="0">
                <a:solidFill>
                  <a:srgbClr val="232323"/>
                </a:solidFill>
              </a:rPr>
              <a:t>/</a:t>
            </a:r>
            <a:r>
              <a:rPr lang="en-GB" dirty="0" smtClean="0">
                <a:solidFill>
                  <a:srgbClr val="232323"/>
                </a:solidFill>
              </a:rPr>
              <a:t>crystallographic disciplines in particular.</a:t>
            </a:r>
            <a:r>
              <a:rPr lang="en-GB" dirty="0">
                <a:solidFill>
                  <a:srgbClr val="232323"/>
                </a:solidFill>
              </a:rPr>
              <a:t> </a:t>
            </a:r>
            <a:endParaRPr lang="en-GB" dirty="0"/>
          </a:p>
        </p:txBody>
      </p:sp>
      <p:pic>
        <p:nvPicPr>
          <p:cNvPr id="7" name="Picture 6"/>
          <p:cNvPicPr>
            <a:picLocks noChangeAspect="1"/>
          </p:cNvPicPr>
          <p:nvPr/>
        </p:nvPicPr>
        <p:blipFill rotWithShape="1">
          <a:blip r:embed="rId3"/>
          <a:srcRect r="632"/>
          <a:stretch/>
        </p:blipFill>
        <p:spPr>
          <a:xfrm>
            <a:off x="22343" y="3068960"/>
            <a:ext cx="9086161" cy="3352800"/>
          </a:xfrm>
          <a:prstGeom prst="rect">
            <a:avLst/>
          </a:prstGeom>
        </p:spPr>
      </p:pic>
    </p:spTree>
    <p:extLst>
      <p:ext uri="{BB962C8B-B14F-4D97-AF65-F5344CB8AC3E}">
        <p14:creationId xmlns:p14="http://schemas.microsoft.com/office/powerpoint/2010/main" val="334220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www.iucr.org/__data/assets/image/0020/136073/LAAAMP_small_trans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9054" y="253796"/>
            <a:ext cx="1655296" cy="483188"/>
          </a:xfrm>
          <a:prstGeom prst="rect">
            <a:avLst/>
          </a:prstGeom>
          <a:noFill/>
          <a:extLst>
            <a:ext uri="{909E8E84-426E-40DD-AFC4-6F175D3DCCD1}">
              <a14:hiddenFill xmlns:a14="http://schemas.microsoft.com/office/drawing/2010/main">
                <a:solidFill>
                  <a:srgbClr val="FFFFFF"/>
                </a:solidFill>
              </a14:hiddenFill>
            </a:ext>
          </a:extLst>
        </p:spPr>
      </p:pic>
      <p:sp>
        <p:nvSpPr>
          <p:cNvPr id="3" name="Parallelogram 2"/>
          <p:cNvSpPr/>
          <p:nvPr/>
        </p:nvSpPr>
        <p:spPr>
          <a:xfrm>
            <a:off x="273733" y="673922"/>
            <a:ext cx="6804000" cy="63062"/>
          </a:xfrm>
          <a:prstGeom prst="parallelogram">
            <a:avLst>
              <a:gd name="adj" fmla="val 21144"/>
            </a:avLst>
          </a:prstGeom>
          <a:solidFill>
            <a:srgbClr val="1C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91541" y="1269230"/>
            <a:ext cx="6886191" cy="369332"/>
          </a:xfrm>
          <a:prstGeom prst="rect">
            <a:avLst/>
          </a:prstGeom>
        </p:spPr>
        <p:txBody>
          <a:bodyPr wrap="square">
            <a:spAutoFit/>
          </a:bodyPr>
          <a:lstStyle/>
          <a:p>
            <a:r>
              <a:rPr lang="en-GB" dirty="0">
                <a:solidFill>
                  <a:srgbClr val="232323"/>
                </a:solidFill>
              </a:rPr>
              <a:t>X-Ray Techniques for Sustainable Development</a:t>
            </a:r>
          </a:p>
        </p:txBody>
      </p:sp>
      <p:sp>
        <p:nvSpPr>
          <p:cNvPr id="6" name="Rectangle 5"/>
          <p:cNvSpPr/>
          <p:nvPr/>
        </p:nvSpPr>
        <p:spPr>
          <a:xfrm>
            <a:off x="202411" y="350756"/>
            <a:ext cx="6875321" cy="369332"/>
          </a:xfrm>
          <a:prstGeom prst="rect">
            <a:avLst/>
          </a:prstGeom>
        </p:spPr>
        <p:txBody>
          <a:bodyPr wrap="square">
            <a:spAutoFit/>
          </a:bodyPr>
          <a:lstStyle/>
          <a:p>
            <a:r>
              <a:rPr lang="en-GB" b="1" i="1" dirty="0" smtClean="0"/>
              <a:t>LAAAMP</a:t>
            </a:r>
            <a:r>
              <a:rPr lang="en-GB" b="1" dirty="0" smtClean="0"/>
              <a:t> success stories</a:t>
            </a:r>
            <a:endParaRPr lang="en-GB" dirty="0"/>
          </a:p>
        </p:txBody>
      </p:sp>
      <p:sp>
        <p:nvSpPr>
          <p:cNvPr id="7" name="Rectangle 6"/>
          <p:cNvSpPr/>
          <p:nvPr/>
        </p:nvSpPr>
        <p:spPr>
          <a:xfrm>
            <a:off x="191541" y="1003107"/>
            <a:ext cx="6886192" cy="369332"/>
          </a:xfrm>
          <a:prstGeom prst="rect">
            <a:avLst/>
          </a:prstGeom>
        </p:spPr>
        <p:txBody>
          <a:bodyPr wrap="square">
            <a:spAutoFit/>
          </a:bodyPr>
          <a:lstStyle/>
          <a:p>
            <a:r>
              <a:rPr lang="en-GB" b="1" dirty="0" smtClean="0">
                <a:solidFill>
                  <a:srgbClr val="1C6031"/>
                </a:solidFill>
                <a:latin typeface="Georgia" panose="02040502050405020303" pitchFamily="18" charset="0"/>
              </a:rPr>
              <a:t>X-</a:t>
            </a:r>
            <a:r>
              <a:rPr lang="en-GB" b="1" dirty="0" err="1" smtClean="0">
                <a:solidFill>
                  <a:srgbClr val="1C6031"/>
                </a:solidFill>
                <a:latin typeface="Georgia" panose="02040502050405020303" pitchFamily="18" charset="0"/>
              </a:rPr>
              <a:t>TechLab</a:t>
            </a:r>
            <a:r>
              <a:rPr lang="en-GB" b="1" dirty="0" smtClean="0">
                <a:solidFill>
                  <a:srgbClr val="1C6031"/>
                </a:solidFill>
                <a:latin typeface="Georgia" panose="02040502050405020303" pitchFamily="18" charset="0"/>
              </a:rPr>
              <a:t> </a:t>
            </a:r>
            <a:r>
              <a:rPr lang="en-GB" b="1" dirty="0">
                <a:solidFill>
                  <a:srgbClr val="1C6031"/>
                </a:solidFill>
                <a:latin typeface="Georgia" panose="02040502050405020303" pitchFamily="18" charset="0"/>
              </a:rPr>
              <a:t>at </a:t>
            </a:r>
            <a:r>
              <a:rPr lang="en-GB" b="1" dirty="0" err="1" smtClean="0">
                <a:solidFill>
                  <a:srgbClr val="1C6031"/>
                </a:solidFill>
                <a:latin typeface="Georgia" panose="02040502050405020303" pitchFamily="18" charset="0"/>
              </a:rPr>
              <a:t>Sèmè</a:t>
            </a:r>
            <a:r>
              <a:rPr lang="en-GB" b="1" dirty="0" smtClean="0">
                <a:solidFill>
                  <a:srgbClr val="1C6031"/>
                </a:solidFill>
                <a:latin typeface="Georgia" panose="02040502050405020303" pitchFamily="18" charset="0"/>
              </a:rPr>
              <a:t> City, Benin</a:t>
            </a:r>
            <a:endParaRPr lang="en-GB" b="1" i="0" dirty="0">
              <a:solidFill>
                <a:srgbClr val="1C6031"/>
              </a:solidFill>
              <a:effectLst/>
              <a:latin typeface="Georgia" panose="02040502050405020303"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8019" y="2665561"/>
            <a:ext cx="1057366" cy="111280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1152" y="1158378"/>
            <a:ext cx="1271100" cy="1293962"/>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16242"/>
          <a:stretch/>
        </p:blipFill>
        <p:spPr>
          <a:xfrm>
            <a:off x="2816122" y="1784763"/>
            <a:ext cx="4204515" cy="2347298"/>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3643" r="22845"/>
          <a:stretch/>
        </p:blipFill>
        <p:spPr>
          <a:xfrm>
            <a:off x="273733" y="1784763"/>
            <a:ext cx="2457985" cy="2347298"/>
          </a:xfrm>
          <a:prstGeom prst="rect">
            <a:avLst/>
          </a:prstGeom>
        </p:spPr>
      </p:pic>
      <p:sp>
        <p:nvSpPr>
          <p:cNvPr id="14" name="TextBox 13"/>
          <p:cNvSpPr txBox="1"/>
          <p:nvPr/>
        </p:nvSpPr>
        <p:spPr>
          <a:xfrm>
            <a:off x="202410" y="4148694"/>
            <a:ext cx="6875321" cy="276999"/>
          </a:xfrm>
          <a:prstGeom prst="rect">
            <a:avLst/>
          </a:prstGeom>
          <a:noFill/>
        </p:spPr>
        <p:txBody>
          <a:bodyPr wrap="square" rtlCol="0">
            <a:spAutoFit/>
          </a:bodyPr>
          <a:lstStyle/>
          <a:p>
            <a:r>
              <a:rPr lang="en-GB" sz="1200" i="1" dirty="0" smtClean="0"/>
              <a:t>Thierry </a:t>
            </a:r>
            <a:r>
              <a:rPr lang="en-GB" sz="1200" i="1" dirty="0" err="1" smtClean="0"/>
              <a:t>d’Almeida</a:t>
            </a:r>
            <a:r>
              <a:rPr lang="en-GB" sz="1200" i="1" dirty="0" smtClean="0"/>
              <a:t> presenting LAAAMP and the X-</a:t>
            </a:r>
            <a:r>
              <a:rPr lang="en-GB" sz="1200" i="1" dirty="0" err="1" smtClean="0"/>
              <a:t>TechLab</a:t>
            </a:r>
            <a:r>
              <a:rPr lang="en-GB" sz="1200" i="1" dirty="0" smtClean="0"/>
              <a:t> project to the Cabinet of the Government of Benin. </a:t>
            </a:r>
            <a:endParaRPr lang="en-GB" sz="1200" i="1" dirty="0"/>
          </a:p>
        </p:txBody>
      </p:sp>
      <p:sp>
        <p:nvSpPr>
          <p:cNvPr id="15" name="Rectangle 14"/>
          <p:cNvSpPr/>
          <p:nvPr/>
        </p:nvSpPr>
        <p:spPr>
          <a:xfrm>
            <a:off x="202411" y="4582788"/>
            <a:ext cx="6818226" cy="1200329"/>
          </a:xfrm>
          <a:prstGeom prst="rect">
            <a:avLst/>
          </a:prstGeom>
        </p:spPr>
        <p:txBody>
          <a:bodyPr wrap="square">
            <a:spAutoFit/>
          </a:bodyPr>
          <a:lstStyle/>
          <a:p>
            <a:r>
              <a:rPr lang="en-GB" dirty="0" smtClean="0"/>
              <a:t>X-</a:t>
            </a:r>
            <a:r>
              <a:rPr lang="en-GB" dirty="0" err="1" smtClean="0"/>
              <a:t>TechLab</a:t>
            </a:r>
            <a:r>
              <a:rPr lang="en-GB" dirty="0" smtClean="0"/>
              <a:t> </a:t>
            </a:r>
            <a:r>
              <a:rPr lang="en-GB" dirty="0"/>
              <a:t>is aimed at </a:t>
            </a:r>
            <a:r>
              <a:rPr lang="en-GB" b="1" dirty="0">
                <a:solidFill>
                  <a:srgbClr val="1C5F30"/>
                </a:solidFill>
              </a:rPr>
              <a:t>training</a:t>
            </a:r>
            <a:r>
              <a:rPr lang="en-GB" dirty="0">
                <a:solidFill>
                  <a:srgbClr val="1C5F30"/>
                </a:solidFill>
              </a:rPr>
              <a:t> </a:t>
            </a:r>
            <a:r>
              <a:rPr lang="en-GB" dirty="0" smtClean="0"/>
              <a:t>Master </a:t>
            </a:r>
            <a:r>
              <a:rPr lang="en-GB" dirty="0"/>
              <a:t>and Ph.D. students from Benin and neighbouring </a:t>
            </a:r>
            <a:r>
              <a:rPr lang="en-GB" dirty="0" smtClean="0"/>
              <a:t>countries every </a:t>
            </a:r>
            <a:r>
              <a:rPr lang="en-GB" dirty="0"/>
              <a:t>year, and </a:t>
            </a:r>
            <a:r>
              <a:rPr lang="en-GB" dirty="0" smtClean="0"/>
              <a:t>at </a:t>
            </a:r>
            <a:r>
              <a:rPr lang="en-GB" b="1" dirty="0">
                <a:solidFill>
                  <a:srgbClr val="1C5F30"/>
                </a:solidFill>
              </a:rPr>
              <a:t>establishing a permanent user research facility </a:t>
            </a:r>
            <a:r>
              <a:rPr lang="en-GB" dirty="0"/>
              <a:t>with experienced, permanent staff to act as a hub for the region</a:t>
            </a:r>
            <a:r>
              <a:rPr lang="en-GB" dirty="0" smtClean="0"/>
              <a:t>.</a:t>
            </a:r>
            <a:endParaRPr lang="en-GB" dirty="0"/>
          </a:p>
        </p:txBody>
      </p:sp>
    </p:spTree>
    <p:extLst>
      <p:ext uri="{BB962C8B-B14F-4D97-AF65-F5344CB8AC3E}">
        <p14:creationId xmlns:p14="http://schemas.microsoft.com/office/powerpoint/2010/main" val="2218725886"/>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www.iucr.org/__data/assets/image/0020/136073/LAAAMP_small_trans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9054" y="253796"/>
            <a:ext cx="1655296" cy="483188"/>
          </a:xfrm>
          <a:prstGeom prst="rect">
            <a:avLst/>
          </a:prstGeom>
          <a:noFill/>
          <a:extLst>
            <a:ext uri="{909E8E84-426E-40DD-AFC4-6F175D3DCCD1}">
              <a14:hiddenFill xmlns:a14="http://schemas.microsoft.com/office/drawing/2010/main">
                <a:solidFill>
                  <a:srgbClr val="FFFFFF"/>
                </a:solidFill>
              </a14:hiddenFill>
            </a:ext>
          </a:extLst>
        </p:spPr>
      </p:pic>
      <p:sp>
        <p:nvSpPr>
          <p:cNvPr id="3" name="Parallelogram 2"/>
          <p:cNvSpPr/>
          <p:nvPr/>
        </p:nvSpPr>
        <p:spPr>
          <a:xfrm>
            <a:off x="273733" y="673922"/>
            <a:ext cx="6804000" cy="63062"/>
          </a:xfrm>
          <a:prstGeom prst="parallelogram">
            <a:avLst>
              <a:gd name="adj" fmla="val 21144"/>
            </a:avLst>
          </a:prstGeom>
          <a:solidFill>
            <a:srgbClr val="1C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2679" y="367652"/>
            <a:ext cx="2842060" cy="369332"/>
          </a:xfrm>
          <a:prstGeom prst="rect">
            <a:avLst/>
          </a:prstGeom>
        </p:spPr>
        <p:txBody>
          <a:bodyPr wrap="none">
            <a:spAutoFit/>
          </a:bodyPr>
          <a:lstStyle/>
          <a:p>
            <a:pPr marL="144000"/>
            <a:r>
              <a:rPr lang="en-GB" b="1" dirty="0" smtClean="0"/>
              <a:t>TASK 3: </a:t>
            </a:r>
            <a:r>
              <a:rPr lang="en-GB" b="1" i="1" dirty="0" smtClean="0"/>
              <a:t>LAAAMP brochure</a:t>
            </a:r>
            <a:endParaRPr lang="en-GB" dirty="0"/>
          </a:p>
        </p:txBody>
      </p:sp>
      <p:pic>
        <p:nvPicPr>
          <p:cNvPr id="7" name="Picture 6"/>
          <p:cNvPicPr>
            <a:picLocks noChangeAspect="1"/>
          </p:cNvPicPr>
          <p:nvPr/>
        </p:nvPicPr>
        <p:blipFill rotWithShape="1">
          <a:blip r:embed="rId3"/>
          <a:srcRect l="10774" t="2351" r="4817"/>
          <a:stretch/>
        </p:blipFill>
        <p:spPr>
          <a:xfrm>
            <a:off x="272350" y="910770"/>
            <a:ext cx="3384376" cy="5982344"/>
          </a:xfrm>
          <a:prstGeom prst="rect">
            <a:avLst/>
          </a:prstGeom>
        </p:spPr>
      </p:pic>
      <p:sp>
        <p:nvSpPr>
          <p:cNvPr id="8" name="TextBox 7"/>
          <p:cNvSpPr txBox="1"/>
          <p:nvPr/>
        </p:nvSpPr>
        <p:spPr>
          <a:xfrm>
            <a:off x="3851920" y="1124744"/>
            <a:ext cx="5040560" cy="2913618"/>
          </a:xfrm>
          <a:prstGeom prst="rect">
            <a:avLst/>
          </a:prstGeom>
          <a:noFill/>
        </p:spPr>
        <p:txBody>
          <a:bodyPr wrap="square" rtlCol="0">
            <a:spAutoFit/>
          </a:bodyPr>
          <a:lstStyle/>
          <a:p>
            <a:pPr>
              <a:lnSpc>
                <a:spcPts val="2200"/>
              </a:lnSpc>
            </a:pPr>
            <a:r>
              <a:rPr lang="en-GB" dirty="0"/>
              <a:t>The </a:t>
            </a:r>
            <a:r>
              <a:rPr lang="en-GB" i="1" dirty="0"/>
              <a:t>LAAAMP</a:t>
            </a:r>
            <a:r>
              <a:rPr lang="en-GB" dirty="0"/>
              <a:t> brochure “</a:t>
            </a:r>
            <a:r>
              <a:rPr lang="en-GB" i="1" dirty="0"/>
              <a:t>Advanced Light Sources and Crystallography: Tools of Discovery and Innovation</a:t>
            </a:r>
            <a:r>
              <a:rPr lang="en-GB" dirty="0"/>
              <a:t>” is available in </a:t>
            </a:r>
            <a:r>
              <a:rPr lang="en-GB" b="1" dirty="0"/>
              <a:t>English</a:t>
            </a:r>
            <a:r>
              <a:rPr lang="en-GB" dirty="0"/>
              <a:t>, </a:t>
            </a:r>
            <a:r>
              <a:rPr lang="en-GB" b="1" dirty="0"/>
              <a:t>Spanish</a:t>
            </a:r>
            <a:r>
              <a:rPr lang="en-GB" dirty="0"/>
              <a:t>, </a:t>
            </a:r>
            <a:r>
              <a:rPr lang="en-GB" b="1" dirty="0"/>
              <a:t>French</a:t>
            </a:r>
            <a:r>
              <a:rPr lang="en-GB" dirty="0"/>
              <a:t>, </a:t>
            </a:r>
            <a:r>
              <a:rPr lang="en-GB" b="1" dirty="0"/>
              <a:t>Arabic</a:t>
            </a:r>
            <a:r>
              <a:rPr lang="en-GB" dirty="0"/>
              <a:t> and </a:t>
            </a:r>
            <a:r>
              <a:rPr lang="en-GB" b="1" dirty="0"/>
              <a:t>Portuguese</a:t>
            </a:r>
            <a:r>
              <a:rPr lang="en-GB" dirty="0"/>
              <a:t>.</a:t>
            </a:r>
          </a:p>
          <a:p>
            <a:pPr>
              <a:lnSpc>
                <a:spcPts val="2200"/>
              </a:lnSpc>
            </a:pPr>
            <a:endParaRPr lang="en-GB" dirty="0"/>
          </a:p>
          <a:p>
            <a:pPr>
              <a:lnSpc>
                <a:spcPts val="2200"/>
              </a:lnSpc>
            </a:pPr>
            <a:r>
              <a:rPr lang="en-GB" dirty="0"/>
              <a:t>Translations have been made available thanks to a collaboration with the International Atomic Energy Agency (IAEA).</a:t>
            </a:r>
          </a:p>
          <a:p>
            <a:pPr>
              <a:lnSpc>
                <a:spcPts val="2200"/>
              </a:lnSpc>
            </a:pPr>
            <a:endParaRPr lang="en-GB" dirty="0"/>
          </a:p>
          <a:p>
            <a:pPr>
              <a:lnSpc>
                <a:spcPts val="2200"/>
              </a:lnSpc>
            </a:pPr>
            <a:r>
              <a:rPr lang="en-GB" dirty="0"/>
              <a:t>Brochure editor: </a:t>
            </a:r>
            <a:r>
              <a:rPr lang="en-GB" b="1" dirty="0"/>
              <a:t>Ernie Malamud </a:t>
            </a:r>
          </a:p>
        </p:txBody>
      </p:sp>
      <p:sp>
        <p:nvSpPr>
          <p:cNvPr id="9" name="TextBox 8"/>
          <p:cNvSpPr txBox="1"/>
          <p:nvPr/>
        </p:nvSpPr>
        <p:spPr>
          <a:xfrm>
            <a:off x="2590804" y="5229200"/>
            <a:ext cx="5925518" cy="954107"/>
          </a:xfrm>
          <a:prstGeom prst="rect">
            <a:avLst/>
          </a:prstGeom>
          <a:noFill/>
        </p:spPr>
        <p:txBody>
          <a:bodyPr wrap="square" rtlCol="0">
            <a:spAutoFit/>
          </a:bodyPr>
          <a:lstStyle/>
          <a:p>
            <a:r>
              <a:rPr lang="en-GB" sz="2800" dirty="0">
                <a:solidFill>
                  <a:srgbClr val="1C5F30"/>
                </a:solidFill>
              </a:rPr>
              <a:t>DOWNLOAD FOR FREE at </a:t>
            </a:r>
            <a:r>
              <a:rPr lang="en-GB" sz="2800" i="1" dirty="0">
                <a:solidFill>
                  <a:srgbClr val="1C5F30"/>
                </a:solidFill>
              </a:rPr>
              <a:t>https://laaamp.iucr.org/tasks/brochure</a:t>
            </a:r>
          </a:p>
        </p:txBody>
      </p:sp>
    </p:spTree>
    <p:extLst>
      <p:ext uri="{BB962C8B-B14F-4D97-AF65-F5344CB8AC3E}">
        <p14:creationId xmlns:p14="http://schemas.microsoft.com/office/powerpoint/2010/main" val="3097367925"/>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www.iucr.org/__data/assets/image/0020/136073/LAAAMP_small_trans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9054" y="253796"/>
            <a:ext cx="1655296" cy="483188"/>
          </a:xfrm>
          <a:prstGeom prst="rect">
            <a:avLst/>
          </a:prstGeom>
          <a:noFill/>
          <a:extLst>
            <a:ext uri="{909E8E84-426E-40DD-AFC4-6F175D3DCCD1}">
              <a14:hiddenFill xmlns:a14="http://schemas.microsoft.com/office/drawing/2010/main">
                <a:solidFill>
                  <a:srgbClr val="FFFFFF"/>
                </a:solidFill>
              </a14:hiddenFill>
            </a:ext>
          </a:extLst>
        </p:spPr>
      </p:pic>
      <p:sp>
        <p:nvSpPr>
          <p:cNvPr id="3" name="Parallelogram 2"/>
          <p:cNvSpPr/>
          <p:nvPr/>
        </p:nvSpPr>
        <p:spPr>
          <a:xfrm>
            <a:off x="273733" y="673922"/>
            <a:ext cx="6804000" cy="63062"/>
          </a:xfrm>
          <a:prstGeom prst="parallelogram">
            <a:avLst>
              <a:gd name="adj" fmla="val 21144"/>
            </a:avLst>
          </a:prstGeom>
          <a:solidFill>
            <a:srgbClr val="1C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202411" y="350756"/>
            <a:ext cx="6875321" cy="369332"/>
          </a:xfrm>
          <a:prstGeom prst="rect">
            <a:avLst/>
          </a:prstGeom>
        </p:spPr>
        <p:txBody>
          <a:bodyPr wrap="square">
            <a:spAutoFit/>
          </a:bodyPr>
          <a:lstStyle/>
          <a:p>
            <a:r>
              <a:rPr lang="en-GB" b="1" dirty="0" smtClean="0"/>
              <a:t>TASK 4: </a:t>
            </a:r>
            <a:r>
              <a:rPr lang="en-GB" b="1" dirty="0" err="1" smtClean="0"/>
              <a:t>FAculty-STudent</a:t>
            </a:r>
            <a:r>
              <a:rPr lang="en-GB" b="1" dirty="0" smtClean="0"/>
              <a:t> </a:t>
            </a:r>
            <a:r>
              <a:rPr lang="en-GB" b="1" dirty="0"/>
              <a:t>(FAST) teams visits at </a:t>
            </a:r>
            <a:r>
              <a:rPr lang="en-GB" b="1" dirty="0" err="1" smtClean="0"/>
              <a:t>AdLSs</a:t>
            </a:r>
            <a:endParaRPr lang="en-GB" dirty="0"/>
          </a:p>
        </p:txBody>
      </p:sp>
      <p:sp>
        <p:nvSpPr>
          <p:cNvPr id="6" name="Rectangle 5"/>
          <p:cNvSpPr/>
          <p:nvPr/>
        </p:nvSpPr>
        <p:spPr>
          <a:xfrm>
            <a:off x="202411" y="824427"/>
            <a:ext cx="8601939" cy="5770811"/>
          </a:xfrm>
          <a:prstGeom prst="rect">
            <a:avLst/>
          </a:prstGeom>
        </p:spPr>
        <p:txBody>
          <a:bodyPr wrap="square">
            <a:spAutoFit/>
          </a:bodyPr>
          <a:lstStyle/>
          <a:p>
            <a:r>
              <a:rPr lang="en-US" i="1" u="sng" dirty="0" smtClean="0"/>
              <a:t>Eligibility</a:t>
            </a:r>
            <a:endParaRPr lang="en-US" u="sng" dirty="0"/>
          </a:p>
          <a:p>
            <a:pPr>
              <a:spcBef>
                <a:spcPts val="600"/>
              </a:spcBef>
            </a:pPr>
            <a:r>
              <a:rPr lang="en-US" b="1" dirty="0">
                <a:solidFill>
                  <a:srgbClr val="FF0000"/>
                </a:solidFill>
              </a:rPr>
              <a:t>F</a:t>
            </a:r>
            <a:r>
              <a:rPr lang="en-US" b="1" dirty="0" smtClean="0">
                <a:solidFill>
                  <a:srgbClr val="FF0000"/>
                </a:solidFill>
              </a:rPr>
              <a:t>aculty </a:t>
            </a:r>
            <a:r>
              <a:rPr lang="en-US" dirty="0" smtClean="0"/>
              <a:t>members at universities in </a:t>
            </a:r>
            <a:r>
              <a:rPr lang="en-US" dirty="0"/>
              <a:t>Africa, the Caribbean, </a:t>
            </a:r>
            <a:r>
              <a:rPr lang="en-US" dirty="0" smtClean="0"/>
              <a:t>Mexico, SE Asia, </a:t>
            </a:r>
            <a:r>
              <a:rPr lang="en-US" dirty="0"/>
              <a:t>Middle East. </a:t>
            </a:r>
            <a:r>
              <a:rPr lang="en-US" dirty="0" smtClean="0"/>
              <a:t>Interested </a:t>
            </a:r>
            <a:r>
              <a:rPr lang="en-US" dirty="0"/>
              <a:t>in using </a:t>
            </a:r>
            <a:r>
              <a:rPr lang="en-US" dirty="0" err="1"/>
              <a:t>AdLSs</a:t>
            </a:r>
            <a:r>
              <a:rPr lang="en-US" dirty="0"/>
              <a:t> to further one’s research and training endeavors.  Previous experience with using </a:t>
            </a:r>
            <a:r>
              <a:rPr lang="en-US" dirty="0" err="1"/>
              <a:t>AdLSs</a:t>
            </a:r>
            <a:r>
              <a:rPr lang="en-US" dirty="0"/>
              <a:t> is limited to a year or less.  </a:t>
            </a:r>
            <a:r>
              <a:rPr lang="en-US" dirty="0" smtClean="0"/>
              <a:t>Ability </a:t>
            </a:r>
            <a:r>
              <a:rPr lang="en-US" dirty="0"/>
              <a:t>to spend 2</a:t>
            </a:r>
            <a:r>
              <a:rPr lang="en-US" dirty="0" smtClean="0"/>
              <a:t> </a:t>
            </a:r>
            <a:r>
              <a:rPr lang="en-US" dirty="0"/>
              <a:t>months </a:t>
            </a:r>
            <a:r>
              <a:rPr lang="en-US" dirty="0" smtClean="0"/>
              <a:t>as </a:t>
            </a:r>
            <a:r>
              <a:rPr lang="en-US" dirty="0"/>
              <a:t>a full-time visitor in residence at an </a:t>
            </a:r>
            <a:r>
              <a:rPr lang="en-US" dirty="0" err="1"/>
              <a:t>AdLS</a:t>
            </a:r>
            <a:r>
              <a:rPr lang="en-US" dirty="0"/>
              <a:t> that is a </a:t>
            </a:r>
            <a:r>
              <a:rPr lang="en-US" i="1" dirty="0"/>
              <a:t>LAAMP</a:t>
            </a:r>
            <a:r>
              <a:rPr lang="en-US" dirty="0"/>
              <a:t> collaborative partner.</a:t>
            </a:r>
          </a:p>
          <a:p>
            <a:r>
              <a:rPr lang="en-US" b="1" dirty="0" smtClean="0">
                <a:solidFill>
                  <a:srgbClr val="FF0000"/>
                </a:solidFill>
              </a:rPr>
              <a:t>Student</a:t>
            </a:r>
            <a:r>
              <a:rPr lang="en-US" dirty="0" smtClean="0"/>
              <a:t> registered </a:t>
            </a:r>
            <a:r>
              <a:rPr lang="en-US" dirty="0"/>
              <a:t>as full-time Ph.D. student </a:t>
            </a:r>
            <a:r>
              <a:rPr lang="en-US" dirty="0" smtClean="0"/>
              <a:t>and supervised by the Faculty member.</a:t>
            </a:r>
          </a:p>
          <a:p>
            <a:pPr>
              <a:spcBef>
                <a:spcPts val="600"/>
              </a:spcBef>
            </a:pPr>
            <a:r>
              <a:rPr lang="en-US" i="1" u="sng" dirty="0" smtClean="0"/>
              <a:t>Categories</a:t>
            </a:r>
            <a:endParaRPr lang="en-US" i="1" dirty="0"/>
          </a:p>
          <a:p>
            <a:pPr>
              <a:spcBef>
                <a:spcPts val="600"/>
              </a:spcBef>
            </a:pPr>
            <a:r>
              <a:rPr lang="en-US" b="1" dirty="0" smtClean="0"/>
              <a:t>Continuing</a:t>
            </a:r>
            <a:r>
              <a:rPr lang="en-US" dirty="0" smtClean="0"/>
              <a:t> and </a:t>
            </a:r>
            <a:r>
              <a:rPr lang="en-US" b="1" dirty="0" smtClean="0"/>
              <a:t>New</a:t>
            </a:r>
            <a:r>
              <a:rPr lang="en-US" dirty="0" smtClean="0"/>
              <a:t> applications are considered.</a:t>
            </a:r>
          </a:p>
          <a:p>
            <a:pPr>
              <a:spcBef>
                <a:spcPts val="600"/>
              </a:spcBef>
            </a:pPr>
            <a:r>
              <a:rPr lang="en-US" i="1" u="sng" dirty="0" smtClean="0"/>
              <a:t>Financial </a:t>
            </a:r>
            <a:r>
              <a:rPr lang="en-US" i="1" u="sng" dirty="0"/>
              <a:t>Support</a:t>
            </a:r>
            <a:endParaRPr lang="en-US" i="1" dirty="0"/>
          </a:p>
          <a:p>
            <a:pPr>
              <a:spcBef>
                <a:spcPts val="600"/>
              </a:spcBef>
            </a:pPr>
            <a:r>
              <a:rPr lang="en-US" i="1" dirty="0" smtClean="0"/>
              <a:t>LAAAMP</a:t>
            </a:r>
            <a:r>
              <a:rPr lang="en-US" dirty="0" smtClean="0"/>
              <a:t> provides </a:t>
            </a:r>
            <a:r>
              <a:rPr lang="en-US" b="1" dirty="0"/>
              <a:t>2,000 Euros per person </a:t>
            </a:r>
            <a:r>
              <a:rPr lang="en-US" dirty="0"/>
              <a:t>to cover transportation </a:t>
            </a:r>
            <a:r>
              <a:rPr lang="en-US" dirty="0" smtClean="0"/>
              <a:t>and (partially) accommodation costs. The </a:t>
            </a:r>
            <a:r>
              <a:rPr lang="en-US" dirty="0"/>
              <a:t>remainder of accommodation and subsistence should be negotiated with the host </a:t>
            </a:r>
            <a:r>
              <a:rPr lang="en-US" dirty="0" err="1"/>
              <a:t>AdLS</a:t>
            </a:r>
            <a:r>
              <a:rPr lang="en-US" dirty="0"/>
              <a:t> and other sources of support</a:t>
            </a:r>
            <a:r>
              <a:rPr lang="en-US" dirty="0" smtClean="0"/>
              <a:t>.</a:t>
            </a:r>
          </a:p>
          <a:p>
            <a:pPr>
              <a:spcBef>
                <a:spcPts val="600"/>
              </a:spcBef>
            </a:pPr>
            <a:r>
              <a:rPr lang="en-GB" i="1" u="sng" dirty="0" smtClean="0"/>
              <a:t>Deliverables</a:t>
            </a:r>
            <a:endParaRPr lang="en-GB" i="1" u="sng" dirty="0"/>
          </a:p>
          <a:p>
            <a:pPr marL="285750" indent="-285750">
              <a:spcBef>
                <a:spcPts val="600"/>
              </a:spcBef>
              <a:buFont typeface="Wingdings" panose="05000000000000000000" pitchFamily="2" charset="2"/>
              <a:buChar char="ü"/>
            </a:pPr>
            <a:r>
              <a:rPr lang="en-GB" dirty="0" smtClean="0"/>
              <a:t>10-page </a:t>
            </a:r>
            <a:r>
              <a:rPr lang="en-GB" dirty="0"/>
              <a:t>description of the research conducted, including any publications that result</a:t>
            </a:r>
            <a:r>
              <a:rPr lang="en-GB" dirty="0" smtClean="0"/>
              <a:t>.</a:t>
            </a:r>
          </a:p>
          <a:p>
            <a:pPr marL="285750" indent="-285750">
              <a:spcBef>
                <a:spcPts val="600"/>
              </a:spcBef>
              <a:buFont typeface="Wingdings" panose="05000000000000000000" pitchFamily="2" charset="2"/>
              <a:buChar char="ü"/>
            </a:pPr>
            <a:r>
              <a:rPr lang="en-GB" dirty="0" smtClean="0"/>
              <a:t>All </a:t>
            </a:r>
            <a:r>
              <a:rPr lang="en-GB" dirty="0"/>
              <a:t>publications </a:t>
            </a:r>
            <a:r>
              <a:rPr lang="en-GB" dirty="0" smtClean="0"/>
              <a:t>resulting from the visits must acknowledge </a:t>
            </a:r>
            <a:r>
              <a:rPr lang="en-GB" dirty="0"/>
              <a:t>the support provided by IUPAP-IUCr LAAAMP within the ICSU Grants Programme 2016-2019.</a:t>
            </a:r>
          </a:p>
          <a:p>
            <a:pPr marL="285750" indent="-285750">
              <a:spcBef>
                <a:spcPts val="600"/>
              </a:spcBef>
              <a:buFont typeface="Wingdings" panose="05000000000000000000" pitchFamily="2" charset="2"/>
              <a:buChar char="ü"/>
            </a:pPr>
            <a:r>
              <a:rPr lang="en-GB" dirty="0" smtClean="0"/>
              <a:t>3-page </a:t>
            </a:r>
            <a:r>
              <a:rPr lang="en-GB" dirty="0"/>
              <a:t>report that evaluates the non-scientific aspects of the visit, including positive experiences as well as ways that the visit could be enhanced in the future</a:t>
            </a:r>
            <a:r>
              <a:rPr lang="en-GB" dirty="0" smtClean="0"/>
              <a:t>.</a:t>
            </a:r>
            <a:endParaRPr lang="en-US" dirty="0" smtClean="0"/>
          </a:p>
        </p:txBody>
      </p:sp>
    </p:spTree>
    <p:extLst>
      <p:ext uri="{BB962C8B-B14F-4D97-AF65-F5344CB8AC3E}">
        <p14:creationId xmlns:p14="http://schemas.microsoft.com/office/powerpoint/2010/main" val="151366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404322" y="3816504"/>
            <a:ext cx="4050029" cy="3040296"/>
          </a:xfrm>
          <a:prstGeom prst="rect">
            <a:avLst/>
          </a:prstGeom>
        </p:spPr>
      </p:pic>
      <p:pic>
        <p:nvPicPr>
          <p:cNvPr id="7" name="Imagen 21" descr="C:\Users\JULIO\Google Drive\Camara\id21_files\a9fcd1ba-eb9a-4066-9589-86760719b576.jpg"/>
          <p:cNvPicPr/>
          <p:nvPr/>
        </p:nvPicPr>
        <p:blipFill rotWithShape="1">
          <a:blip r:embed="rId3" cstate="print">
            <a:extLst>
              <a:ext uri="{28A0092B-C50C-407E-A947-70E740481C1C}">
                <a14:useLocalDpi xmlns:a14="http://schemas.microsoft.com/office/drawing/2010/main" val="0"/>
              </a:ext>
            </a:extLst>
          </a:blip>
          <a:srcRect l="30797"/>
          <a:stretch/>
        </p:blipFill>
        <p:spPr bwMode="auto">
          <a:xfrm>
            <a:off x="96482" y="840142"/>
            <a:ext cx="3730427" cy="3064510"/>
          </a:xfrm>
          <a:prstGeom prst="rect">
            <a:avLst/>
          </a:prstGeom>
          <a:noFill/>
          <a:ln>
            <a:noFill/>
          </a:ln>
        </p:spPr>
      </p:pic>
      <p:pic>
        <p:nvPicPr>
          <p:cNvPr id="2" name="Picture 6" descr="https://www.iucr.org/__data/assets/image/0020/136073/LAAAMP_small_trans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9054" y="253796"/>
            <a:ext cx="1655296" cy="483188"/>
          </a:xfrm>
          <a:prstGeom prst="rect">
            <a:avLst/>
          </a:prstGeom>
          <a:noFill/>
          <a:extLst>
            <a:ext uri="{909E8E84-426E-40DD-AFC4-6F175D3DCCD1}">
              <a14:hiddenFill xmlns:a14="http://schemas.microsoft.com/office/drawing/2010/main">
                <a:solidFill>
                  <a:srgbClr val="FFFFFF"/>
                </a:solidFill>
              </a14:hiddenFill>
            </a:ext>
          </a:extLst>
        </p:spPr>
      </p:pic>
      <p:sp>
        <p:nvSpPr>
          <p:cNvPr id="3" name="Parallelogram 2"/>
          <p:cNvSpPr/>
          <p:nvPr/>
        </p:nvSpPr>
        <p:spPr>
          <a:xfrm>
            <a:off x="273733" y="673922"/>
            <a:ext cx="6804000" cy="63062"/>
          </a:xfrm>
          <a:prstGeom prst="parallelogram">
            <a:avLst>
              <a:gd name="adj" fmla="val 21144"/>
            </a:avLst>
          </a:prstGeom>
          <a:solidFill>
            <a:srgbClr val="1C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2017-11-21-_LAAMP-groupPhoto-Argoud-1.jpg (LAAMP PROJE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1032" y="823932"/>
            <a:ext cx="5442968" cy="308072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19"/>
          <p:cNvPicPr/>
          <p:nvPr/>
        </p:nvPicPr>
        <p:blipFill rotWithShape="1">
          <a:blip r:embed="rId6">
            <a:extLst>
              <a:ext uri="{28A0092B-C50C-407E-A947-70E740481C1C}">
                <a14:useLocalDpi xmlns:a14="http://schemas.microsoft.com/office/drawing/2010/main" val="0"/>
              </a:ext>
            </a:extLst>
          </a:blip>
          <a:srcRect l="12802"/>
          <a:stretch/>
        </p:blipFill>
        <p:spPr>
          <a:xfrm>
            <a:off x="0" y="3701415"/>
            <a:ext cx="4893657" cy="3156585"/>
          </a:xfrm>
          <a:prstGeom prst="rect">
            <a:avLst/>
          </a:prstGeom>
        </p:spPr>
      </p:pic>
      <p:pic>
        <p:nvPicPr>
          <p:cNvPr id="6" name="Picture 5"/>
          <p:cNvPicPr>
            <a:picLocks noChangeAspect="1"/>
          </p:cNvPicPr>
          <p:nvPr/>
        </p:nvPicPr>
        <p:blipFill>
          <a:blip r:embed="rId7"/>
          <a:stretch>
            <a:fillRect/>
          </a:stretch>
        </p:blipFill>
        <p:spPr>
          <a:xfrm>
            <a:off x="6954230" y="3904652"/>
            <a:ext cx="2218129" cy="2952148"/>
          </a:xfrm>
          <a:prstGeom prst="rect">
            <a:avLst/>
          </a:prstGeom>
        </p:spPr>
      </p:pic>
      <p:sp>
        <p:nvSpPr>
          <p:cNvPr id="12" name="Rectangle 11"/>
          <p:cNvSpPr/>
          <p:nvPr/>
        </p:nvSpPr>
        <p:spPr>
          <a:xfrm>
            <a:off x="202411" y="350756"/>
            <a:ext cx="6875321" cy="369332"/>
          </a:xfrm>
          <a:prstGeom prst="rect">
            <a:avLst/>
          </a:prstGeom>
        </p:spPr>
        <p:txBody>
          <a:bodyPr wrap="square">
            <a:spAutoFit/>
          </a:bodyPr>
          <a:lstStyle/>
          <a:p>
            <a:r>
              <a:rPr lang="en-GB" b="1" dirty="0" err="1"/>
              <a:t>FAculty-STudent</a:t>
            </a:r>
            <a:r>
              <a:rPr lang="en-GB" b="1" dirty="0"/>
              <a:t> (FAST) teams visits at </a:t>
            </a:r>
            <a:r>
              <a:rPr lang="en-GB" b="1" dirty="0" err="1" smtClean="0"/>
              <a:t>AdLSs</a:t>
            </a:r>
            <a:endParaRPr lang="en-GB" dirty="0"/>
          </a:p>
        </p:txBody>
      </p:sp>
    </p:spTree>
    <p:extLst>
      <p:ext uri="{BB962C8B-B14F-4D97-AF65-F5344CB8AC3E}">
        <p14:creationId xmlns:p14="http://schemas.microsoft.com/office/powerpoint/2010/main" val="219129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www.iucr.org/__data/assets/image/0020/136073/LAAAMP_small_trans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9054" y="253796"/>
            <a:ext cx="1655296" cy="483188"/>
          </a:xfrm>
          <a:prstGeom prst="rect">
            <a:avLst/>
          </a:prstGeom>
          <a:noFill/>
          <a:extLst>
            <a:ext uri="{909E8E84-426E-40DD-AFC4-6F175D3DCCD1}">
              <a14:hiddenFill xmlns:a14="http://schemas.microsoft.com/office/drawing/2010/main">
                <a:solidFill>
                  <a:srgbClr val="FFFFFF"/>
                </a:solidFill>
              </a14:hiddenFill>
            </a:ext>
          </a:extLst>
        </p:spPr>
      </p:pic>
      <p:sp>
        <p:nvSpPr>
          <p:cNvPr id="3" name="Parallelogram 2"/>
          <p:cNvSpPr/>
          <p:nvPr/>
        </p:nvSpPr>
        <p:spPr>
          <a:xfrm>
            <a:off x="273733" y="673922"/>
            <a:ext cx="6804000" cy="63062"/>
          </a:xfrm>
          <a:prstGeom prst="parallelogram">
            <a:avLst>
              <a:gd name="adj" fmla="val 21144"/>
            </a:avLst>
          </a:prstGeom>
          <a:solidFill>
            <a:srgbClr val="1C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IMG_7971-2"/>
          <p:cNvPicPr>
            <a:picLocks noChangeAspect="1" noChangeArrowheads="1"/>
          </p:cNvPicPr>
          <p:nvPr/>
        </p:nvPicPr>
        <p:blipFill rotWithShape="1">
          <a:blip r:embed="rId3">
            <a:extLst>
              <a:ext uri="{28A0092B-C50C-407E-A947-70E740481C1C}">
                <a14:useLocalDpi xmlns:a14="http://schemas.microsoft.com/office/drawing/2010/main" val="0"/>
              </a:ext>
            </a:extLst>
          </a:blip>
          <a:srcRect t="11725"/>
          <a:stretch/>
        </p:blipFill>
        <p:spPr bwMode="auto">
          <a:xfrm>
            <a:off x="3022707" y="1653970"/>
            <a:ext cx="5770772" cy="38191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1540" y="1653970"/>
            <a:ext cx="2831167" cy="2308324"/>
          </a:xfrm>
          <a:prstGeom prst="rect">
            <a:avLst/>
          </a:prstGeom>
        </p:spPr>
        <p:txBody>
          <a:bodyPr wrap="square">
            <a:spAutoFit/>
          </a:bodyPr>
          <a:lstStyle/>
          <a:p>
            <a:r>
              <a:rPr lang="en-GB" dirty="0" smtClean="0">
                <a:solidFill>
                  <a:srgbClr val="232323"/>
                </a:solidFill>
              </a:rPr>
              <a:t>On 17 July 2018, </a:t>
            </a:r>
            <a:r>
              <a:rPr lang="en-GB" dirty="0" smtClean="0">
                <a:solidFill>
                  <a:srgbClr val="232323"/>
                </a:solidFill>
              </a:rPr>
              <a:t>Dr </a:t>
            </a:r>
            <a:r>
              <a:rPr lang="en-GB" dirty="0" err="1">
                <a:solidFill>
                  <a:srgbClr val="232323"/>
                </a:solidFill>
              </a:rPr>
              <a:t>Kirsi</a:t>
            </a:r>
            <a:r>
              <a:rPr lang="en-GB" dirty="0">
                <a:solidFill>
                  <a:srgbClr val="232323"/>
                </a:solidFill>
              </a:rPr>
              <a:t> Lorentz, </a:t>
            </a:r>
            <a:r>
              <a:rPr lang="en-GB" dirty="0" err="1">
                <a:solidFill>
                  <a:srgbClr val="232323"/>
                </a:solidFill>
              </a:rPr>
              <a:t>Grigoria</a:t>
            </a:r>
            <a:r>
              <a:rPr lang="en-GB" dirty="0">
                <a:solidFill>
                  <a:srgbClr val="232323"/>
                </a:solidFill>
              </a:rPr>
              <a:t> </a:t>
            </a:r>
            <a:r>
              <a:rPr lang="en-GB" dirty="0" err="1">
                <a:solidFill>
                  <a:srgbClr val="232323"/>
                </a:solidFill>
              </a:rPr>
              <a:t>Ioannou</a:t>
            </a:r>
            <a:r>
              <a:rPr lang="en-GB" dirty="0">
                <a:solidFill>
                  <a:srgbClr val="232323"/>
                </a:solidFill>
              </a:rPr>
              <a:t> and their colleagues from the Cyprus Institute arrived at SESAME to perform the first experiment at the XAFS/XRF beamline at SESAME</a:t>
            </a:r>
            <a:r>
              <a:rPr lang="en-GB" dirty="0" smtClean="0">
                <a:solidFill>
                  <a:srgbClr val="232323"/>
                </a:solidFill>
              </a:rPr>
              <a:t>.</a:t>
            </a:r>
            <a:endParaRPr lang="en-GB" dirty="0">
              <a:solidFill>
                <a:srgbClr val="232323"/>
              </a:solidFill>
            </a:endParaRPr>
          </a:p>
        </p:txBody>
      </p:sp>
      <p:sp>
        <p:nvSpPr>
          <p:cNvPr id="6" name="Rectangle 5"/>
          <p:cNvSpPr/>
          <p:nvPr/>
        </p:nvSpPr>
        <p:spPr>
          <a:xfrm>
            <a:off x="202411" y="350756"/>
            <a:ext cx="6875321" cy="369332"/>
          </a:xfrm>
          <a:prstGeom prst="rect">
            <a:avLst/>
          </a:prstGeom>
        </p:spPr>
        <p:txBody>
          <a:bodyPr wrap="square">
            <a:spAutoFit/>
          </a:bodyPr>
          <a:lstStyle/>
          <a:p>
            <a:r>
              <a:rPr lang="en-GB" b="1" i="1" dirty="0" smtClean="0"/>
              <a:t>LAAAMP</a:t>
            </a:r>
            <a:r>
              <a:rPr lang="en-GB" b="1" dirty="0" smtClean="0"/>
              <a:t> </a:t>
            </a:r>
            <a:r>
              <a:rPr lang="en-GB" b="1" dirty="0" smtClean="0"/>
              <a:t>success </a:t>
            </a:r>
            <a:r>
              <a:rPr lang="en-GB" b="1" dirty="0" smtClean="0"/>
              <a:t>stories</a:t>
            </a:r>
            <a:endParaRPr lang="en-GB" dirty="0"/>
          </a:p>
        </p:txBody>
      </p:sp>
      <p:sp>
        <p:nvSpPr>
          <p:cNvPr id="5" name="Rectangle 4"/>
          <p:cNvSpPr/>
          <p:nvPr/>
        </p:nvSpPr>
        <p:spPr>
          <a:xfrm>
            <a:off x="191540" y="5599421"/>
            <a:ext cx="8530617" cy="646331"/>
          </a:xfrm>
          <a:prstGeom prst="rect">
            <a:avLst/>
          </a:prstGeom>
        </p:spPr>
        <p:txBody>
          <a:bodyPr wrap="square">
            <a:spAutoFit/>
          </a:bodyPr>
          <a:lstStyle/>
          <a:p>
            <a:pPr algn="ctr"/>
            <a:r>
              <a:rPr lang="en-GB" dirty="0" err="1">
                <a:solidFill>
                  <a:srgbClr val="232323"/>
                </a:solidFill>
              </a:rPr>
              <a:t>Kirsi</a:t>
            </a:r>
            <a:r>
              <a:rPr lang="en-GB" dirty="0">
                <a:solidFill>
                  <a:srgbClr val="232323"/>
                </a:solidFill>
              </a:rPr>
              <a:t> and </a:t>
            </a:r>
            <a:r>
              <a:rPr lang="en-GB" dirty="0" err="1">
                <a:solidFill>
                  <a:srgbClr val="232323"/>
                </a:solidFill>
              </a:rPr>
              <a:t>Grigoria</a:t>
            </a:r>
            <a:r>
              <a:rPr lang="en-GB" dirty="0">
                <a:solidFill>
                  <a:srgbClr val="232323"/>
                </a:solidFill>
              </a:rPr>
              <a:t> were awarded a </a:t>
            </a:r>
            <a:r>
              <a:rPr lang="en-GB" i="1" dirty="0">
                <a:solidFill>
                  <a:srgbClr val="232323"/>
                </a:solidFill>
              </a:rPr>
              <a:t>LAAAMP</a:t>
            </a:r>
            <a:r>
              <a:rPr lang="en-GB" dirty="0">
                <a:solidFill>
                  <a:srgbClr val="232323"/>
                </a:solidFill>
              </a:rPr>
              <a:t> FAST grant in 2017 and a continuing grant in 2018. Thanks to these grants, they were trained at the </a:t>
            </a:r>
            <a:r>
              <a:rPr lang="en-GB" dirty="0" smtClean="0">
                <a:solidFill>
                  <a:srgbClr val="232323"/>
                </a:solidFill>
              </a:rPr>
              <a:t>ESRF.</a:t>
            </a:r>
            <a:r>
              <a:rPr lang="en-GB" dirty="0">
                <a:solidFill>
                  <a:srgbClr val="232323"/>
                </a:solidFill>
              </a:rPr>
              <a:t> </a:t>
            </a:r>
          </a:p>
        </p:txBody>
      </p:sp>
      <p:sp>
        <p:nvSpPr>
          <p:cNvPr id="7" name="Rectangle 6"/>
          <p:cNvSpPr/>
          <p:nvPr/>
        </p:nvSpPr>
        <p:spPr>
          <a:xfrm>
            <a:off x="191540" y="1158378"/>
            <a:ext cx="8601939" cy="369332"/>
          </a:xfrm>
          <a:prstGeom prst="rect">
            <a:avLst/>
          </a:prstGeom>
        </p:spPr>
        <p:txBody>
          <a:bodyPr wrap="square">
            <a:spAutoFit/>
          </a:bodyPr>
          <a:lstStyle/>
          <a:p>
            <a:r>
              <a:rPr lang="en-GB" b="1" cap="all" dirty="0">
                <a:solidFill>
                  <a:srgbClr val="1C6031"/>
                </a:solidFill>
                <a:latin typeface="Georgia" panose="02040502050405020303" pitchFamily="18" charset="0"/>
              </a:rPr>
              <a:t>FORMER </a:t>
            </a:r>
            <a:r>
              <a:rPr lang="en-GB" b="1" i="1" cap="all" dirty="0">
                <a:solidFill>
                  <a:srgbClr val="1C6031"/>
                </a:solidFill>
                <a:latin typeface="Georgia" panose="02040502050405020303" pitchFamily="18" charset="0"/>
              </a:rPr>
              <a:t>LAAAMP</a:t>
            </a:r>
            <a:r>
              <a:rPr lang="en-GB" b="1" cap="all" dirty="0">
                <a:solidFill>
                  <a:srgbClr val="1C6031"/>
                </a:solidFill>
                <a:latin typeface="Georgia" panose="02040502050405020303" pitchFamily="18" charset="0"/>
              </a:rPr>
              <a:t> AWARDEES ARE THE FIRST SESAME USERS</a:t>
            </a:r>
            <a:endParaRPr lang="en-GB" b="1" i="0" cap="all" dirty="0">
              <a:solidFill>
                <a:srgbClr val="1C6031"/>
              </a:solidFill>
              <a:effectLst/>
              <a:latin typeface="Georgia" panose="02040502050405020303" pitchFamily="18" charset="0"/>
            </a:endParaRPr>
          </a:p>
        </p:txBody>
      </p:sp>
    </p:spTree>
    <p:extLst>
      <p:ext uri="{BB962C8B-B14F-4D97-AF65-F5344CB8AC3E}">
        <p14:creationId xmlns:p14="http://schemas.microsoft.com/office/powerpoint/2010/main" val="201886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www.iucr.org/__data/assets/image/0020/136073/LAAAMP_small_trans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9054" y="253796"/>
            <a:ext cx="1655296" cy="483188"/>
          </a:xfrm>
          <a:prstGeom prst="rect">
            <a:avLst/>
          </a:prstGeom>
          <a:noFill/>
          <a:extLst>
            <a:ext uri="{909E8E84-426E-40DD-AFC4-6F175D3DCCD1}">
              <a14:hiddenFill xmlns:a14="http://schemas.microsoft.com/office/drawing/2010/main">
                <a:solidFill>
                  <a:srgbClr val="FFFFFF"/>
                </a:solidFill>
              </a14:hiddenFill>
            </a:ext>
          </a:extLst>
        </p:spPr>
      </p:pic>
      <p:sp>
        <p:nvSpPr>
          <p:cNvPr id="3" name="Parallelogram 2"/>
          <p:cNvSpPr/>
          <p:nvPr/>
        </p:nvSpPr>
        <p:spPr>
          <a:xfrm>
            <a:off x="273733" y="673922"/>
            <a:ext cx="6804000" cy="63062"/>
          </a:xfrm>
          <a:prstGeom prst="parallelogram">
            <a:avLst>
              <a:gd name="adj" fmla="val 21144"/>
            </a:avLst>
          </a:prstGeom>
          <a:solidFill>
            <a:srgbClr val="1C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2679" y="367652"/>
            <a:ext cx="1761508" cy="369332"/>
          </a:xfrm>
          <a:prstGeom prst="rect">
            <a:avLst/>
          </a:prstGeom>
        </p:spPr>
        <p:txBody>
          <a:bodyPr wrap="none">
            <a:spAutoFit/>
          </a:bodyPr>
          <a:lstStyle/>
          <a:p>
            <a:pPr marL="144000"/>
            <a:r>
              <a:rPr lang="en-GB" b="1" i="1" dirty="0"/>
              <a:t>New initiatives</a:t>
            </a:r>
            <a:endParaRPr lang="en-GB" dirty="0"/>
          </a:p>
        </p:txBody>
      </p:sp>
      <p:pic>
        <p:nvPicPr>
          <p:cNvPr id="5" name="Picture 4"/>
          <p:cNvPicPr>
            <a:picLocks noChangeAspect="1"/>
          </p:cNvPicPr>
          <p:nvPr/>
        </p:nvPicPr>
        <p:blipFill rotWithShape="1">
          <a:blip r:embed="rId3"/>
          <a:srcRect l="15350" t="29001" r="20863" b="22000"/>
          <a:stretch/>
        </p:blipFill>
        <p:spPr>
          <a:xfrm>
            <a:off x="1196" y="2204864"/>
            <a:ext cx="8998943" cy="3888432"/>
          </a:xfrm>
          <a:prstGeom prst="rect">
            <a:avLst/>
          </a:prstGeom>
        </p:spPr>
      </p:pic>
      <p:pic>
        <p:nvPicPr>
          <p:cNvPr id="1026" name="Picture 2" descr="https://laaamp.iucr.org/__data/assets/image/0005/148343/SPARC_thumbnail.jpg"/>
          <p:cNvPicPr>
            <a:picLocks noChangeAspect="1" noChangeArrowheads="1"/>
          </p:cNvPicPr>
          <p:nvPr/>
        </p:nvPicPr>
        <p:blipFill rotWithShape="1">
          <a:blip r:embed="rId4">
            <a:extLst>
              <a:ext uri="{28A0092B-C50C-407E-A947-70E740481C1C}">
                <a14:useLocalDpi xmlns:a14="http://schemas.microsoft.com/office/drawing/2010/main" val="0"/>
              </a:ext>
            </a:extLst>
          </a:blip>
          <a:srcRect l="17294" r="18472"/>
          <a:stretch/>
        </p:blipFill>
        <p:spPr bwMode="auto">
          <a:xfrm>
            <a:off x="273733" y="1056938"/>
            <a:ext cx="2664296" cy="12199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73733" y="6309320"/>
            <a:ext cx="6843797" cy="374461"/>
          </a:xfrm>
          <a:prstGeom prst="rect">
            <a:avLst/>
          </a:prstGeom>
        </p:spPr>
        <p:txBody>
          <a:bodyPr wrap="none">
            <a:spAutoFit/>
          </a:bodyPr>
          <a:lstStyle/>
          <a:p>
            <a:pPr>
              <a:lnSpc>
                <a:spcPts val="2200"/>
              </a:lnSpc>
            </a:pPr>
            <a:r>
              <a:rPr lang="en-GB" sz="1600" dirty="0"/>
              <a:t>SPARC initiative leader: </a:t>
            </a:r>
            <a:r>
              <a:rPr lang="en-GB" sz="1600" b="1" dirty="0" err="1"/>
              <a:t>Tabbetha</a:t>
            </a:r>
            <a:r>
              <a:rPr lang="en-GB" sz="1600" b="1" dirty="0"/>
              <a:t> Dobbins</a:t>
            </a:r>
            <a:r>
              <a:rPr lang="en-GB" sz="1600" dirty="0"/>
              <a:t>, Rowan University, Glassboro, NJ, USA</a:t>
            </a:r>
          </a:p>
        </p:txBody>
      </p:sp>
    </p:spTree>
    <p:extLst>
      <p:ext uri="{BB962C8B-B14F-4D97-AF65-F5344CB8AC3E}">
        <p14:creationId xmlns:p14="http://schemas.microsoft.com/office/powerpoint/2010/main" val="905418626"/>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www.iucr.org/__data/assets/image/0020/136073/LAAAMP_small_trans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9054" y="253796"/>
            <a:ext cx="1655296" cy="483188"/>
          </a:xfrm>
          <a:prstGeom prst="rect">
            <a:avLst/>
          </a:prstGeom>
          <a:noFill/>
          <a:extLst>
            <a:ext uri="{909E8E84-426E-40DD-AFC4-6F175D3DCCD1}">
              <a14:hiddenFill xmlns:a14="http://schemas.microsoft.com/office/drawing/2010/main">
                <a:solidFill>
                  <a:srgbClr val="FFFFFF"/>
                </a:solidFill>
              </a14:hiddenFill>
            </a:ext>
          </a:extLst>
        </p:spPr>
      </p:pic>
      <p:sp>
        <p:nvSpPr>
          <p:cNvPr id="3" name="Parallelogram 2"/>
          <p:cNvSpPr/>
          <p:nvPr/>
        </p:nvSpPr>
        <p:spPr>
          <a:xfrm>
            <a:off x="273733" y="673922"/>
            <a:ext cx="6804000" cy="63062"/>
          </a:xfrm>
          <a:prstGeom prst="parallelogram">
            <a:avLst>
              <a:gd name="adj" fmla="val 21144"/>
            </a:avLst>
          </a:prstGeom>
          <a:solidFill>
            <a:srgbClr val="1C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2679" y="367652"/>
            <a:ext cx="1761508" cy="369332"/>
          </a:xfrm>
          <a:prstGeom prst="rect">
            <a:avLst/>
          </a:prstGeom>
        </p:spPr>
        <p:txBody>
          <a:bodyPr wrap="none">
            <a:spAutoFit/>
          </a:bodyPr>
          <a:lstStyle/>
          <a:p>
            <a:pPr marL="144000"/>
            <a:r>
              <a:rPr lang="en-GB" b="1" i="1" dirty="0" smtClean="0"/>
              <a:t>New initiatives</a:t>
            </a:r>
            <a:endParaRPr lang="en-GB" dirty="0"/>
          </a:p>
        </p:txBody>
      </p:sp>
      <p:grpSp>
        <p:nvGrpSpPr>
          <p:cNvPr id="9" name="Group 8"/>
          <p:cNvGrpSpPr/>
          <p:nvPr/>
        </p:nvGrpSpPr>
        <p:grpSpPr>
          <a:xfrm>
            <a:off x="273733" y="908720"/>
            <a:ext cx="8258707" cy="5688632"/>
            <a:chOff x="306685" y="1043254"/>
            <a:chExt cx="5976664" cy="4104456"/>
          </a:xfrm>
        </p:grpSpPr>
        <p:pic>
          <p:nvPicPr>
            <p:cNvPr id="7" name="Picture 6"/>
            <p:cNvPicPr>
              <a:picLocks noChangeAspect="1"/>
            </p:cNvPicPr>
            <p:nvPr/>
          </p:nvPicPr>
          <p:blipFill rotWithShape="1">
            <a:blip r:embed="rId3"/>
            <a:srcRect l="4326" t="12201" r="30313" b="8000"/>
            <a:stretch/>
          </p:blipFill>
          <p:spPr>
            <a:xfrm>
              <a:off x="306685" y="1043254"/>
              <a:ext cx="5976664" cy="4104456"/>
            </a:xfrm>
            <a:prstGeom prst="rect">
              <a:avLst/>
            </a:prstGeom>
          </p:spPr>
        </p:pic>
        <p:sp>
          <p:nvSpPr>
            <p:cNvPr id="8" name="Rectangle 7"/>
            <p:cNvSpPr/>
            <p:nvPr/>
          </p:nvSpPr>
          <p:spPr>
            <a:xfrm>
              <a:off x="2826965" y="1043254"/>
              <a:ext cx="3456384" cy="615808"/>
            </a:xfrm>
            <a:prstGeom prst="rect">
              <a:avLst/>
            </a:prstGeom>
            <a:solidFill>
              <a:srgbClr val="482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Rectangle 4"/>
          <p:cNvSpPr/>
          <p:nvPr/>
        </p:nvSpPr>
        <p:spPr>
          <a:xfrm>
            <a:off x="3756320" y="1196752"/>
            <a:ext cx="4558684" cy="400110"/>
          </a:xfrm>
          <a:prstGeom prst="rect">
            <a:avLst/>
          </a:prstGeom>
        </p:spPr>
        <p:txBody>
          <a:bodyPr wrap="none">
            <a:spAutoFit/>
          </a:bodyPr>
          <a:lstStyle/>
          <a:p>
            <a:r>
              <a:rPr lang="en-GB" sz="2000" b="1" i="1" dirty="0">
                <a:solidFill>
                  <a:schemeClr val="bg1"/>
                </a:solidFill>
              </a:rPr>
              <a:t>LAAAMP</a:t>
            </a:r>
            <a:r>
              <a:rPr lang="en-GB" sz="2000" b="1" dirty="0">
                <a:solidFill>
                  <a:schemeClr val="bg1"/>
                </a:solidFill>
              </a:rPr>
              <a:t> &amp; CLS Teachers’ Workshop 2021</a:t>
            </a:r>
          </a:p>
        </p:txBody>
      </p:sp>
    </p:spTree>
    <p:extLst>
      <p:ext uri="{BB962C8B-B14F-4D97-AF65-F5344CB8AC3E}">
        <p14:creationId xmlns:p14="http://schemas.microsoft.com/office/powerpoint/2010/main" val="944642049"/>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www.iucr.org/__data/assets/image/0020/136073/LAAAMP_small_trans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9054" y="253796"/>
            <a:ext cx="1655296" cy="483188"/>
          </a:xfrm>
          <a:prstGeom prst="rect">
            <a:avLst/>
          </a:prstGeom>
          <a:noFill/>
          <a:extLst>
            <a:ext uri="{909E8E84-426E-40DD-AFC4-6F175D3DCCD1}">
              <a14:hiddenFill xmlns:a14="http://schemas.microsoft.com/office/drawing/2010/main">
                <a:solidFill>
                  <a:srgbClr val="FFFFFF"/>
                </a:solidFill>
              </a14:hiddenFill>
            </a:ext>
          </a:extLst>
        </p:spPr>
      </p:pic>
      <p:sp>
        <p:nvSpPr>
          <p:cNvPr id="3" name="Parallelogram 2"/>
          <p:cNvSpPr/>
          <p:nvPr/>
        </p:nvSpPr>
        <p:spPr>
          <a:xfrm>
            <a:off x="273733" y="673922"/>
            <a:ext cx="6804000" cy="63062"/>
          </a:xfrm>
          <a:prstGeom prst="parallelogram">
            <a:avLst>
              <a:gd name="adj" fmla="val 21144"/>
            </a:avLst>
          </a:prstGeom>
          <a:solidFill>
            <a:srgbClr val="1C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2679" y="367652"/>
            <a:ext cx="1761508" cy="369332"/>
          </a:xfrm>
          <a:prstGeom prst="rect">
            <a:avLst/>
          </a:prstGeom>
        </p:spPr>
        <p:txBody>
          <a:bodyPr wrap="none">
            <a:spAutoFit/>
          </a:bodyPr>
          <a:lstStyle/>
          <a:p>
            <a:pPr marL="144000"/>
            <a:r>
              <a:rPr lang="en-GB" b="1" i="1" dirty="0" smtClean="0"/>
              <a:t>New initiatives</a:t>
            </a:r>
            <a:endParaRPr lang="en-GB" dirty="0"/>
          </a:p>
        </p:txBody>
      </p:sp>
      <p:pic>
        <p:nvPicPr>
          <p:cNvPr id="6" name="Picture 5"/>
          <p:cNvPicPr>
            <a:picLocks noChangeAspect="1"/>
          </p:cNvPicPr>
          <p:nvPr/>
        </p:nvPicPr>
        <p:blipFill rotWithShape="1">
          <a:blip r:embed="rId3"/>
          <a:srcRect r="1147"/>
          <a:stretch/>
        </p:blipFill>
        <p:spPr>
          <a:xfrm>
            <a:off x="273733" y="875848"/>
            <a:ext cx="6804000" cy="4070471"/>
          </a:xfrm>
          <a:prstGeom prst="rect">
            <a:avLst/>
          </a:prstGeom>
        </p:spPr>
      </p:pic>
      <p:pic>
        <p:nvPicPr>
          <p:cNvPr id="10" name="Picture 2" descr="Pioneering SESAME light source officially opened | CER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8357" y="1124744"/>
            <a:ext cx="850654" cy="11521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essuna descrizione della foto disponibi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7334" y="2636912"/>
            <a:ext cx="1398735" cy="13987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27584" y="5517232"/>
            <a:ext cx="7258718" cy="523220"/>
          </a:xfrm>
          <a:prstGeom prst="rect">
            <a:avLst/>
          </a:prstGeom>
          <a:noFill/>
        </p:spPr>
        <p:txBody>
          <a:bodyPr wrap="none" rtlCol="0">
            <a:spAutoFit/>
          </a:bodyPr>
          <a:lstStyle/>
          <a:p>
            <a:r>
              <a:rPr lang="en-GB" sz="2800" i="1" dirty="0" smtClean="0"/>
              <a:t>Open to high-school science teachers from Africa</a:t>
            </a:r>
            <a:endParaRPr lang="en-GB" sz="2800" i="1" dirty="0"/>
          </a:p>
        </p:txBody>
      </p:sp>
      <p:sp>
        <p:nvSpPr>
          <p:cNvPr id="14" name="TextBox 13"/>
          <p:cNvSpPr txBox="1"/>
          <p:nvPr/>
        </p:nvSpPr>
        <p:spPr>
          <a:xfrm>
            <a:off x="2960858" y="4035647"/>
            <a:ext cx="1429750" cy="369332"/>
          </a:xfrm>
          <a:prstGeom prst="rect">
            <a:avLst/>
          </a:prstGeom>
          <a:noFill/>
        </p:spPr>
        <p:txBody>
          <a:bodyPr wrap="none" rtlCol="0">
            <a:spAutoFit/>
          </a:bodyPr>
          <a:lstStyle/>
          <a:p>
            <a:r>
              <a:rPr lang="en-GB" dirty="0" smtClean="0">
                <a:solidFill>
                  <a:srgbClr val="FFFFFF"/>
                </a:solidFill>
              </a:rPr>
              <a:t>January 2022</a:t>
            </a:r>
            <a:endParaRPr lang="en-GB" dirty="0">
              <a:solidFill>
                <a:srgbClr val="FFFFFF"/>
              </a:solidFill>
            </a:endParaRPr>
          </a:p>
        </p:txBody>
      </p:sp>
    </p:spTree>
    <p:extLst>
      <p:ext uri="{BB962C8B-B14F-4D97-AF65-F5344CB8AC3E}">
        <p14:creationId xmlns:p14="http://schemas.microsoft.com/office/powerpoint/2010/main" val="3294768346"/>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www.iucr.org/__data/assets/image/0020/136073/LAAAMP_small_trans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9054" y="253796"/>
            <a:ext cx="1655296" cy="483188"/>
          </a:xfrm>
          <a:prstGeom prst="rect">
            <a:avLst/>
          </a:prstGeom>
          <a:noFill/>
          <a:extLst>
            <a:ext uri="{909E8E84-426E-40DD-AFC4-6F175D3DCCD1}">
              <a14:hiddenFill xmlns:a14="http://schemas.microsoft.com/office/drawing/2010/main">
                <a:solidFill>
                  <a:srgbClr val="FFFFFF"/>
                </a:solidFill>
              </a14:hiddenFill>
            </a:ext>
          </a:extLst>
        </p:spPr>
      </p:pic>
      <p:sp>
        <p:nvSpPr>
          <p:cNvPr id="3" name="Parallelogram 2"/>
          <p:cNvSpPr/>
          <p:nvPr/>
        </p:nvSpPr>
        <p:spPr>
          <a:xfrm>
            <a:off x="273733" y="673922"/>
            <a:ext cx="6804000" cy="63062"/>
          </a:xfrm>
          <a:prstGeom prst="parallelogram">
            <a:avLst>
              <a:gd name="adj" fmla="val 21144"/>
            </a:avLst>
          </a:prstGeom>
          <a:solidFill>
            <a:srgbClr val="1C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2679" y="367652"/>
            <a:ext cx="915315" cy="369332"/>
          </a:xfrm>
          <a:prstGeom prst="rect">
            <a:avLst/>
          </a:prstGeom>
        </p:spPr>
        <p:txBody>
          <a:bodyPr wrap="none">
            <a:spAutoFit/>
          </a:bodyPr>
          <a:lstStyle/>
          <a:p>
            <a:pPr marL="144000"/>
            <a:r>
              <a:rPr lang="en-GB" b="1" i="1" dirty="0" smtClean="0"/>
              <a:t>About</a:t>
            </a:r>
            <a:endParaRPr lang="en-GB" dirty="0"/>
          </a:p>
        </p:txBody>
      </p:sp>
      <p:sp>
        <p:nvSpPr>
          <p:cNvPr id="6" name="Rectangle 5"/>
          <p:cNvSpPr/>
          <p:nvPr/>
        </p:nvSpPr>
        <p:spPr>
          <a:xfrm>
            <a:off x="267558" y="1933947"/>
            <a:ext cx="6810175" cy="1323439"/>
          </a:xfrm>
          <a:prstGeom prst="rect">
            <a:avLst/>
          </a:prstGeom>
        </p:spPr>
        <p:txBody>
          <a:bodyPr wrap="square">
            <a:spAutoFit/>
          </a:bodyPr>
          <a:lstStyle/>
          <a:p>
            <a:r>
              <a:rPr lang="en-GB" sz="2000" i="1" dirty="0" smtClean="0">
                <a:effectLst/>
              </a:rPr>
              <a:t>Utilisation of Light Source and Crystallographic Sciences to Facilitate the Enhancement of Knowledge and Improve the Economic and Social Conditions in Targeted Regions of the World</a:t>
            </a:r>
          </a:p>
        </p:txBody>
      </p:sp>
      <p:sp>
        <p:nvSpPr>
          <p:cNvPr id="5" name="Rectangle 4"/>
          <p:cNvSpPr/>
          <p:nvPr/>
        </p:nvSpPr>
        <p:spPr>
          <a:xfrm>
            <a:off x="267558" y="4351802"/>
            <a:ext cx="6804000" cy="1631216"/>
          </a:xfrm>
          <a:prstGeom prst="rect">
            <a:avLst/>
          </a:prstGeom>
        </p:spPr>
        <p:txBody>
          <a:bodyPr wrap="square">
            <a:spAutoFit/>
          </a:bodyPr>
          <a:lstStyle/>
          <a:p>
            <a:r>
              <a:rPr lang="en-GB" sz="2000" i="1" dirty="0" smtClean="0"/>
              <a:t>LAAAMP</a:t>
            </a:r>
            <a:r>
              <a:rPr lang="en-GB" sz="2000" dirty="0" smtClean="0"/>
              <a:t> is aimed at engaging </a:t>
            </a:r>
            <a:r>
              <a:rPr lang="en-GB" sz="2000" dirty="0"/>
              <a:t>the public and </a:t>
            </a:r>
            <a:r>
              <a:rPr lang="en-GB" sz="2000" dirty="0" smtClean="0"/>
              <a:t>governmental officials </a:t>
            </a:r>
            <a:r>
              <a:rPr lang="en-GB" sz="2000" dirty="0"/>
              <a:t>in discussions about the role that </a:t>
            </a:r>
            <a:r>
              <a:rPr lang="en-GB" sz="2000" dirty="0" smtClean="0"/>
              <a:t>Advanced Light Sources </a:t>
            </a:r>
            <a:r>
              <a:rPr lang="en-GB" sz="2000" dirty="0"/>
              <a:t>and crystallographic </a:t>
            </a:r>
            <a:r>
              <a:rPr lang="en-GB" sz="2000" dirty="0" smtClean="0"/>
              <a:t>sciences could </a:t>
            </a:r>
            <a:r>
              <a:rPr lang="en-GB" sz="2000" dirty="0"/>
              <a:t>play to improve their countries’ educational institutions, economies, </a:t>
            </a:r>
            <a:r>
              <a:rPr lang="en-GB" sz="2000" dirty="0" smtClean="0"/>
              <a:t>social structures</a:t>
            </a:r>
            <a:r>
              <a:rPr lang="en-GB" sz="2000" dirty="0"/>
              <a:t>, health and world competitiveness.</a:t>
            </a:r>
          </a:p>
        </p:txBody>
      </p:sp>
      <p:sp>
        <p:nvSpPr>
          <p:cNvPr id="7" name="TextBox 6"/>
          <p:cNvSpPr txBox="1"/>
          <p:nvPr/>
        </p:nvSpPr>
        <p:spPr>
          <a:xfrm>
            <a:off x="267558" y="3811009"/>
            <a:ext cx="2782172" cy="584775"/>
          </a:xfrm>
          <a:prstGeom prst="rect">
            <a:avLst/>
          </a:prstGeom>
          <a:noFill/>
        </p:spPr>
        <p:txBody>
          <a:bodyPr wrap="none" rtlCol="0">
            <a:spAutoFit/>
          </a:bodyPr>
          <a:lstStyle/>
          <a:p>
            <a:r>
              <a:rPr lang="en-GB" sz="3200" b="1" i="1" dirty="0" smtClean="0">
                <a:solidFill>
                  <a:srgbClr val="1C5F30"/>
                </a:solidFill>
              </a:rPr>
              <a:t>LAAAMP’s goal</a:t>
            </a:r>
            <a:endParaRPr lang="en-GB" sz="3200" b="1" i="1" dirty="0">
              <a:solidFill>
                <a:srgbClr val="1C5F30"/>
              </a:solidFill>
            </a:endParaRPr>
          </a:p>
        </p:txBody>
      </p:sp>
      <p:sp>
        <p:nvSpPr>
          <p:cNvPr id="9" name="TextBox 8"/>
          <p:cNvSpPr txBox="1"/>
          <p:nvPr/>
        </p:nvSpPr>
        <p:spPr>
          <a:xfrm>
            <a:off x="267558" y="1380324"/>
            <a:ext cx="5840830" cy="584775"/>
          </a:xfrm>
          <a:prstGeom prst="rect">
            <a:avLst/>
          </a:prstGeom>
          <a:noFill/>
        </p:spPr>
        <p:txBody>
          <a:bodyPr wrap="none" rtlCol="0">
            <a:spAutoFit/>
          </a:bodyPr>
          <a:lstStyle/>
          <a:p>
            <a:r>
              <a:rPr lang="en-GB" sz="3200" b="1" i="1" dirty="0" smtClean="0">
                <a:solidFill>
                  <a:srgbClr val="1C5F30"/>
                </a:solidFill>
              </a:rPr>
              <a:t>Full title of ISC-awarded proposal</a:t>
            </a:r>
            <a:endParaRPr lang="en-GB" sz="3200" b="1" i="1" dirty="0">
              <a:solidFill>
                <a:srgbClr val="1C5F30"/>
              </a:solidFill>
            </a:endParaRPr>
          </a:p>
        </p:txBody>
      </p:sp>
    </p:spTree>
    <p:extLst>
      <p:ext uri="{BB962C8B-B14F-4D97-AF65-F5344CB8AC3E}">
        <p14:creationId xmlns:p14="http://schemas.microsoft.com/office/powerpoint/2010/main" val="2097637065"/>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www.iucr.org/__data/assets/image/0020/136073/LAAAMP_small_trans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9054" y="253796"/>
            <a:ext cx="1655296" cy="483188"/>
          </a:xfrm>
          <a:prstGeom prst="rect">
            <a:avLst/>
          </a:prstGeom>
          <a:noFill/>
          <a:extLst>
            <a:ext uri="{909E8E84-426E-40DD-AFC4-6F175D3DCCD1}">
              <a14:hiddenFill xmlns:a14="http://schemas.microsoft.com/office/drawing/2010/main">
                <a:solidFill>
                  <a:srgbClr val="FFFFFF"/>
                </a:solidFill>
              </a14:hiddenFill>
            </a:ext>
          </a:extLst>
        </p:spPr>
      </p:pic>
      <p:sp>
        <p:nvSpPr>
          <p:cNvPr id="3" name="Parallelogram 2"/>
          <p:cNvSpPr/>
          <p:nvPr/>
        </p:nvSpPr>
        <p:spPr>
          <a:xfrm>
            <a:off x="273733" y="673922"/>
            <a:ext cx="6804000" cy="63062"/>
          </a:xfrm>
          <a:prstGeom prst="parallelogram">
            <a:avLst>
              <a:gd name="adj" fmla="val 21144"/>
            </a:avLst>
          </a:prstGeom>
          <a:solidFill>
            <a:srgbClr val="1C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2679" y="367652"/>
            <a:ext cx="1761508" cy="369332"/>
          </a:xfrm>
          <a:prstGeom prst="rect">
            <a:avLst/>
          </a:prstGeom>
        </p:spPr>
        <p:txBody>
          <a:bodyPr wrap="none">
            <a:spAutoFit/>
          </a:bodyPr>
          <a:lstStyle/>
          <a:p>
            <a:pPr marL="144000"/>
            <a:r>
              <a:rPr lang="en-GB" b="1" i="1" dirty="0" smtClean="0"/>
              <a:t>New initiatives</a:t>
            </a:r>
            <a:endParaRPr lang="en-GB" dirty="0"/>
          </a:p>
        </p:txBody>
      </p:sp>
      <p:sp>
        <p:nvSpPr>
          <p:cNvPr id="5" name="Rectangle 4"/>
          <p:cNvSpPr/>
          <p:nvPr/>
        </p:nvSpPr>
        <p:spPr>
          <a:xfrm>
            <a:off x="3756320" y="1196752"/>
            <a:ext cx="4558684" cy="400110"/>
          </a:xfrm>
          <a:prstGeom prst="rect">
            <a:avLst/>
          </a:prstGeom>
        </p:spPr>
        <p:txBody>
          <a:bodyPr wrap="none">
            <a:spAutoFit/>
          </a:bodyPr>
          <a:lstStyle/>
          <a:p>
            <a:r>
              <a:rPr lang="en-GB" sz="2000" b="1" i="1" dirty="0">
                <a:solidFill>
                  <a:schemeClr val="bg1"/>
                </a:solidFill>
              </a:rPr>
              <a:t>LAAAMP</a:t>
            </a:r>
            <a:r>
              <a:rPr lang="en-GB" sz="2000" b="1" dirty="0">
                <a:solidFill>
                  <a:schemeClr val="bg1"/>
                </a:solidFill>
              </a:rPr>
              <a:t> &amp; CLS Teachers’ Workshop 2021</a:t>
            </a:r>
          </a:p>
        </p:txBody>
      </p:sp>
      <p:pic>
        <p:nvPicPr>
          <p:cNvPr id="2050" name="Picture 2" descr="Pioneering SESAME light source officially opened | CER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6062" y="3438403"/>
            <a:ext cx="1694366" cy="229485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3988005" y="4081158"/>
            <a:ext cx="4326999" cy="1523315"/>
            <a:chOff x="467544" y="1905684"/>
            <a:chExt cx="4326999" cy="1523315"/>
          </a:xfrm>
        </p:grpSpPr>
        <p:grpSp>
          <p:nvGrpSpPr>
            <p:cNvPr id="10" name="Group 9"/>
            <p:cNvGrpSpPr/>
            <p:nvPr/>
          </p:nvGrpSpPr>
          <p:grpSpPr>
            <a:xfrm>
              <a:off x="467544" y="1905684"/>
              <a:ext cx="4326999" cy="1523315"/>
              <a:chOff x="467544" y="1905685"/>
              <a:chExt cx="3491209" cy="1229076"/>
            </a:xfrm>
          </p:grpSpPr>
          <p:pic>
            <p:nvPicPr>
              <p:cNvPr id="2052" name="Picture 4" descr="IUCr) OpenLab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905685"/>
                <a:ext cx="3491209" cy="12290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619672" y="2204864"/>
                <a:ext cx="115212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1801396" y="1920529"/>
              <a:ext cx="2579617" cy="400110"/>
            </a:xfrm>
            <a:prstGeom prst="rect">
              <a:avLst/>
            </a:prstGeom>
            <a:noFill/>
          </p:spPr>
          <p:txBody>
            <a:bodyPr wrap="none" rtlCol="0">
              <a:spAutoFit/>
            </a:bodyPr>
            <a:lstStyle/>
            <a:p>
              <a:r>
                <a:rPr lang="en-GB" sz="2000" dirty="0" smtClean="0">
                  <a:solidFill>
                    <a:srgbClr val="1C5F30"/>
                  </a:solidFill>
                </a:rPr>
                <a:t>IUCr-UNESCO-</a:t>
              </a:r>
              <a:r>
                <a:rPr lang="en-GB" sz="2000" i="1" dirty="0" smtClean="0">
                  <a:solidFill>
                    <a:srgbClr val="1C5F30"/>
                  </a:solidFill>
                </a:rPr>
                <a:t>LAAAMP</a:t>
              </a:r>
              <a:endParaRPr lang="en-GB" sz="2000" i="1" dirty="0">
                <a:solidFill>
                  <a:srgbClr val="1C5F30"/>
                </a:solidFill>
              </a:endParaRPr>
            </a:p>
          </p:txBody>
        </p:sp>
      </p:grpSp>
      <p:sp>
        <p:nvSpPr>
          <p:cNvPr id="13" name="TextBox 12"/>
          <p:cNvSpPr txBox="1"/>
          <p:nvPr/>
        </p:nvSpPr>
        <p:spPr>
          <a:xfrm>
            <a:off x="395536" y="1273696"/>
            <a:ext cx="8280919" cy="1831271"/>
          </a:xfrm>
          <a:prstGeom prst="rect">
            <a:avLst/>
          </a:prstGeom>
          <a:noFill/>
        </p:spPr>
        <p:txBody>
          <a:bodyPr wrap="square" rtlCol="0">
            <a:spAutoFit/>
          </a:bodyPr>
          <a:lstStyle/>
          <a:p>
            <a:r>
              <a:rPr lang="en-GB" dirty="0" smtClean="0"/>
              <a:t>An IUCr-UNESCO-</a:t>
            </a:r>
            <a:r>
              <a:rPr lang="en-GB" i="1" dirty="0" smtClean="0"/>
              <a:t>LAAAMP</a:t>
            </a:r>
            <a:r>
              <a:rPr lang="en-GB" dirty="0" smtClean="0"/>
              <a:t> OpenLab is being planned to be held in association with the next SESAME Users’ Meeting in 2022.</a:t>
            </a:r>
          </a:p>
          <a:p>
            <a:endParaRPr lang="en-GB" dirty="0"/>
          </a:p>
          <a:p>
            <a:pPr>
              <a:spcAft>
                <a:spcPts val="600"/>
              </a:spcAft>
            </a:pPr>
            <a:r>
              <a:rPr lang="en-GB" u="sng" dirty="0" smtClean="0"/>
              <a:t>Organizers</a:t>
            </a:r>
            <a:r>
              <a:rPr lang="en-GB" dirty="0" smtClean="0"/>
              <a:t>:</a:t>
            </a:r>
          </a:p>
          <a:p>
            <a:r>
              <a:rPr lang="en-GB" b="1" dirty="0" err="1" smtClean="0"/>
              <a:t>Özgül</a:t>
            </a:r>
            <a:r>
              <a:rPr lang="en-GB" b="1" dirty="0" smtClean="0"/>
              <a:t> </a:t>
            </a:r>
            <a:r>
              <a:rPr lang="en-GB" b="1" dirty="0" err="1" smtClean="0"/>
              <a:t>Öztürk</a:t>
            </a:r>
            <a:r>
              <a:rPr lang="en-GB" dirty="0" smtClean="0"/>
              <a:t>, </a:t>
            </a:r>
            <a:r>
              <a:rPr lang="en-GB" i="1" dirty="0" smtClean="0"/>
              <a:t>LAAAMP</a:t>
            </a:r>
            <a:r>
              <a:rPr lang="en-GB" dirty="0" smtClean="0"/>
              <a:t> Executive Committee and SESAME Users’ Committee</a:t>
            </a:r>
          </a:p>
          <a:p>
            <a:r>
              <a:rPr lang="en-GB" b="1" dirty="0" smtClean="0"/>
              <a:t>Andrea </a:t>
            </a:r>
            <a:r>
              <a:rPr lang="en-GB" b="1" dirty="0" err="1" smtClean="0"/>
              <a:t>Lausi</a:t>
            </a:r>
            <a:r>
              <a:rPr lang="en-GB" dirty="0" smtClean="0"/>
              <a:t>, SESAME Scientific Director</a:t>
            </a:r>
            <a:endParaRPr lang="en-GB" dirty="0"/>
          </a:p>
        </p:txBody>
      </p:sp>
    </p:spTree>
    <p:extLst>
      <p:ext uri="{BB962C8B-B14F-4D97-AF65-F5344CB8AC3E}">
        <p14:creationId xmlns:p14="http://schemas.microsoft.com/office/powerpoint/2010/main" val="379883901"/>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www.iucr.org/__data/assets/image/0020/136073/LAAAMP_small_trans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9054" y="253796"/>
            <a:ext cx="1655296" cy="483188"/>
          </a:xfrm>
          <a:prstGeom prst="rect">
            <a:avLst/>
          </a:prstGeom>
          <a:noFill/>
          <a:extLst>
            <a:ext uri="{909E8E84-426E-40DD-AFC4-6F175D3DCCD1}">
              <a14:hiddenFill xmlns:a14="http://schemas.microsoft.com/office/drawing/2010/main">
                <a:solidFill>
                  <a:srgbClr val="FFFFFF"/>
                </a:solidFill>
              </a14:hiddenFill>
            </a:ext>
          </a:extLst>
        </p:spPr>
      </p:pic>
      <p:sp>
        <p:nvSpPr>
          <p:cNvPr id="3" name="Parallelogram 2"/>
          <p:cNvSpPr/>
          <p:nvPr/>
        </p:nvSpPr>
        <p:spPr>
          <a:xfrm>
            <a:off x="273733" y="673922"/>
            <a:ext cx="6804000" cy="63062"/>
          </a:xfrm>
          <a:prstGeom prst="parallelogram">
            <a:avLst>
              <a:gd name="adj" fmla="val 21144"/>
            </a:avLst>
          </a:prstGeom>
          <a:solidFill>
            <a:srgbClr val="1C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2679" y="367652"/>
            <a:ext cx="1846083" cy="369332"/>
          </a:xfrm>
          <a:prstGeom prst="rect">
            <a:avLst/>
          </a:prstGeom>
        </p:spPr>
        <p:txBody>
          <a:bodyPr wrap="none">
            <a:spAutoFit/>
          </a:bodyPr>
          <a:lstStyle/>
          <a:p>
            <a:pPr marL="144000"/>
            <a:r>
              <a:rPr lang="en-GB" b="1" i="1" dirty="0" smtClean="0"/>
              <a:t>LAAAMP</a:t>
            </a:r>
            <a:r>
              <a:rPr lang="en-GB" b="1" dirty="0" smtClean="0"/>
              <a:t> Events</a:t>
            </a:r>
            <a:endParaRPr lang="en-GB" dirty="0"/>
          </a:p>
        </p:txBody>
      </p:sp>
      <p:pic>
        <p:nvPicPr>
          <p:cNvPr id="11" name="Picture 10"/>
          <p:cNvPicPr>
            <a:picLocks noChangeAspect="1"/>
          </p:cNvPicPr>
          <p:nvPr/>
        </p:nvPicPr>
        <p:blipFill>
          <a:blip r:embed="rId3"/>
          <a:stretch>
            <a:fillRect/>
          </a:stretch>
        </p:blipFill>
        <p:spPr>
          <a:xfrm>
            <a:off x="0" y="1340768"/>
            <a:ext cx="9144000" cy="4829981"/>
          </a:xfrm>
          <a:prstGeom prst="rect">
            <a:avLst/>
          </a:prstGeom>
        </p:spPr>
      </p:pic>
    </p:spTree>
    <p:extLst>
      <p:ext uri="{BB962C8B-B14F-4D97-AF65-F5344CB8AC3E}">
        <p14:creationId xmlns:p14="http://schemas.microsoft.com/office/powerpoint/2010/main" val="357093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pccrafrica.org/pictures/logo20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9376" y="1076325"/>
            <a:ext cx="4762500" cy="23526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3552977"/>
            <a:ext cx="9144000" cy="2031325"/>
          </a:xfrm>
          <a:prstGeom prst="rect">
            <a:avLst/>
          </a:prstGeom>
        </p:spPr>
        <p:txBody>
          <a:bodyPr wrap="square">
            <a:spAutoFit/>
          </a:bodyPr>
          <a:lstStyle/>
          <a:p>
            <a:pPr algn="ctr"/>
            <a:r>
              <a:rPr lang="en-GB" b="1" dirty="0">
                <a:solidFill>
                  <a:srgbClr val="000000"/>
                </a:solidFill>
              </a:rPr>
              <a:t>Joint meeting of the </a:t>
            </a:r>
            <a:br>
              <a:rPr lang="en-GB" b="1" dirty="0">
                <a:solidFill>
                  <a:srgbClr val="000000"/>
                </a:solidFill>
              </a:rPr>
            </a:br>
            <a:r>
              <a:rPr lang="en-GB" sz="2400" b="1" dirty="0">
                <a:solidFill>
                  <a:srgbClr val="000000"/>
                </a:solidFill>
              </a:rPr>
              <a:t>Pan African Conference on Crystallography - PCCr2</a:t>
            </a:r>
            <a:r>
              <a:rPr lang="en-GB" b="1" dirty="0">
                <a:solidFill>
                  <a:srgbClr val="000000"/>
                </a:solidFill>
              </a:rPr>
              <a:t/>
            </a:r>
            <a:br>
              <a:rPr lang="en-GB" b="1" dirty="0">
                <a:solidFill>
                  <a:srgbClr val="000000"/>
                </a:solidFill>
              </a:rPr>
            </a:br>
            <a:r>
              <a:rPr lang="en-GB" b="1" dirty="0">
                <a:solidFill>
                  <a:srgbClr val="000000"/>
                </a:solidFill>
              </a:rPr>
              <a:t>and</a:t>
            </a:r>
            <a:br>
              <a:rPr lang="en-GB" b="1" dirty="0">
                <a:solidFill>
                  <a:srgbClr val="000000"/>
                </a:solidFill>
              </a:rPr>
            </a:br>
            <a:r>
              <a:rPr lang="en-GB" sz="2400" b="1" dirty="0">
                <a:solidFill>
                  <a:srgbClr val="000000"/>
                </a:solidFill>
              </a:rPr>
              <a:t>The African Light Source </a:t>
            </a:r>
            <a:r>
              <a:rPr lang="en-GB" sz="2400" b="1" dirty="0" smtClean="0">
                <a:solidFill>
                  <a:srgbClr val="000000"/>
                </a:solidFill>
              </a:rPr>
              <a:t>Conference - AfLS2</a:t>
            </a:r>
          </a:p>
          <a:p>
            <a:pPr algn="ctr"/>
            <a:endParaRPr lang="en-GB" sz="2400" b="1" i="0" dirty="0">
              <a:solidFill>
                <a:srgbClr val="000000"/>
              </a:solidFill>
              <a:effectLst/>
            </a:endParaRPr>
          </a:p>
          <a:p>
            <a:pPr algn="ctr"/>
            <a:r>
              <a:rPr lang="en-GB" b="1" dirty="0" smtClean="0">
                <a:solidFill>
                  <a:srgbClr val="000000"/>
                </a:solidFill>
              </a:rPr>
              <a:t>Accra (Ghana), 28 January – 2 February 2019</a:t>
            </a:r>
            <a:endParaRPr lang="en-GB" sz="1400" b="1" i="0" dirty="0">
              <a:solidFill>
                <a:srgbClr val="000000"/>
              </a:solidFill>
              <a:effectLst/>
            </a:endParaRPr>
          </a:p>
        </p:txBody>
      </p:sp>
      <p:pic>
        <p:nvPicPr>
          <p:cNvPr id="4" name="Picture 6" descr="https://www.iucr.org/__data/assets/image/0020/136073/LAAAMP_small_trans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9054" y="253796"/>
            <a:ext cx="1655296" cy="483188"/>
          </a:xfrm>
          <a:prstGeom prst="rect">
            <a:avLst/>
          </a:prstGeom>
          <a:noFill/>
          <a:extLst>
            <a:ext uri="{909E8E84-426E-40DD-AFC4-6F175D3DCCD1}">
              <a14:hiddenFill xmlns:a14="http://schemas.microsoft.com/office/drawing/2010/main">
                <a:solidFill>
                  <a:srgbClr val="FFFFFF"/>
                </a:solidFill>
              </a14:hiddenFill>
            </a:ext>
          </a:extLst>
        </p:spPr>
      </p:pic>
      <p:sp>
        <p:nvSpPr>
          <p:cNvPr id="5" name="Parallelogram 4"/>
          <p:cNvSpPr/>
          <p:nvPr/>
        </p:nvSpPr>
        <p:spPr>
          <a:xfrm>
            <a:off x="273733" y="673922"/>
            <a:ext cx="6804000" cy="63062"/>
          </a:xfrm>
          <a:prstGeom prst="parallelogram">
            <a:avLst>
              <a:gd name="adj" fmla="val 21144"/>
            </a:avLst>
          </a:prstGeom>
          <a:solidFill>
            <a:srgbClr val="1C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72679" y="367652"/>
            <a:ext cx="1846083" cy="369332"/>
          </a:xfrm>
          <a:prstGeom prst="rect">
            <a:avLst/>
          </a:prstGeom>
        </p:spPr>
        <p:txBody>
          <a:bodyPr wrap="none">
            <a:spAutoFit/>
          </a:bodyPr>
          <a:lstStyle/>
          <a:p>
            <a:pPr marL="144000"/>
            <a:r>
              <a:rPr lang="en-GB" b="1" i="1" dirty="0" smtClean="0"/>
              <a:t>LAAAMP</a:t>
            </a:r>
            <a:r>
              <a:rPr lang="en-GB" b="1" dirty="0" smtClean="0"/>
              <a:t> Events</a:t>
            </a:r>
            <a:endParaRPr lang="en-GB" dirty="0"/>
          </a:p>
        </p:txBody>
      </p:sp>
    </p:spTree>
    <p:extLst>
      <p:ext uri="{BB962C8B-B14F-4D97-AF65-F5344CB8AC3E}">
        <p14:creationId xmlns:p14="http://schemas.microsoft.com/office/powerpoint/2010/main" val="263624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s://www.iucr.org/__data/assets/image/0020/136073/LAAAMP_small_trans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9054" y="253796"/>
            <a:ext cx="1655296" cy="483188"/>
          </a:xfrm>
          <a:prstGeom prst="rect">
            <a:avLst/>
          </a:prstGeom>
          <a:noFill/>
          <a:extLst>
            <a:ext uri="{909E8E84-426E-40DD-AFC4-6F175D3DCCD1}">
              <a14:hiddenFill xmlns:a14="http://schemas.microsoft.com/office/drawing/2010/main">
                <a:solidFill>
                  <a:srgbClr val="FFFFFF"/>
                </a:solidFill>
              </a14:hiddenFill>
            </a:ext>
          </a:extLst>
        </p:spPr>
      </p:pic>
      <p:sp>
        <p:nvSpPr>
          <p:cNvPr id="6" name="Parallelogram 5"/>
          <p:cNvSpPr/>
          <p:nvPr/>
        </p:nvSpPr>
        <p:spPr>
          <a:xfrm>
            <a:off x="273733" y="673922"/>
            <a:ext cx="6804000" cy="63062"/>
          </a:xfrm>
          <a:prstGeom prst="parallelogram">
            <a:avLst>
              <a:gd name="adj" fmla="val 21144"/>
            </a:avLst>
          </a:prstGeom>
          <a:solidFill>
            <a:srgbClr val="1C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02411" y="350756"/>
            <a:ext cx="6875321" cy="369332"/>
          </a:xfrm>
          <a:prstGeom prst="rect">
            <a:avLst/>
          </a:prstGeom>
        </p:spPr>
        <p:txBody>
          <a:bodyPr wrap="square">
            <a:spAutoFit/>
          </a:bodyPr>
          <a:lstStyle/>
          <a:p>
            <a:r>
              <a:rPr lang="en-GB" b="1" i="1" dirty="0" smtClean="0"/>
              <a:t>LAAAMP</a:t>
            </a:r>
            <a:r>
              <a:rPr lang="en-GB" b="1" dirty="0" smtClean="0"/>
              <a:t> and </a:t>
            </a:r>
            <a:r>
              <a:rPr lang="en-GB" b="1" dirty="0" err="1" smtClean="0"/>
              <a:t>AfLS</a:t>
            </a:r>
            <a:r>
              <a:rPr lang="en-GB" b="1" dirty="0" smtClean="0"/>
              <a:t>: a tight connection</a:t>
            </a:r>
            <a:endParaRPr lang="en-GB" dirty="0"/>
          </a:p>
        </p:txBody>
      </p:sp>
      <p:sp>
        <p:nvSpPr>
          <p:cNvPr id="9" name="TextBox 8"/>
          <p:cNvSpPr txBox="1"/>
          <p:nvPr/>
        </p:nvSpPr>
        <p:spPr>
          <a:xfrm>
            <a:off x="4845370" y="3920167"/>
            <a:ext cx="3958980" cy="2862322"/>
          </a:xfrm>
          <a:prstGeom prst="rect">
            <a:avLst/>
          </a:prstGeom>
          <a:noFill/>
        </p:spPr>
        <p:txBody>
          <a:bodyPr wrap="square" lIns="36000" rIns="36000" rtlCol="0">
            <a:spAutoFit/>
          </a:bodyPr>
          <a:lstStyle/>
          <a:p>
            <a:r>
              <a:rPr lang="en-GB" dirty="0" smtClean="0"/>
              <a:t>The major follow-up of PCCr2 was the formal support given to the African Light Source initiative by the </a:t>
            </a:r>
            <a:r>
              <a:rPr lang="en-GB" b="1" dirty="0" smtClean="0"/>
              <a:t>President </a:t>
            </a:r>
            <a:r>
              <a:rPr lang="en-GB" b="1" dirty="0"/>
              <a:t>of </a:t>
            </a:r>
            <a:r>
              <a:rPr lang="en-GB" b="1" dirty="0" smtClean="0"/>
              <a:t>Ghana Nana </a:t>
            </a:r>
            <a:r>
              <a:rPr lang="en-GB" b="1" dirty="0" err="1"/>
              <a:t>Addo</a:t>
            </a:r>
            <a:r>
              <a:rPr lang="en-GB" b="1" dirty="0"/>
              <a:t> </a:t>
            </a:r>
            <a:r>
              <a:rPr lang="en-GB" b="1" dirty="0" err="1"/>
              <a:t>Dankwa</a:t>
            </a:r>
            <a:r>
              <a:rPr lang="en-GB" b="1" dirty="0"/>
              <a:t> </a:t>
            </a:r>
            <a:r>
              <a:rPr lang="en-GB" b="1" dirty="0" smtClean="0"/>
              <a:t>AKUFO-ADDO </a:t>
            </a:r>
            <a:r>
              <a:rPr lang="en-GB" dirty="0" smtClean="0"/>
              <a:t>and facilitated by </a:t>
            </a:r>
            <a:r>
              <a:rPr lang="en-GB" dirty="0"/>
              <a:t>Minister </a:t>
            </a:r>
            <a:r>
              <a:rPr lang="en-GB" dirty="0" err="1"/>
              <a:t>Kwabena</a:t>
            </a:r>
            <a:r>
              <a:rPr lang="en-GB" dirty="0"/>
              <a:t> FRIMPONG-BOATENG. </a:t>
            </a:r>
            <a:endParaRPr lang="en-GB" dirty="0" smtClean="0"/>
          </a:p>
          <a:p>
            <a:r>
              <a:rPr lang="en-GB" dirty="0" smtClean="0"/>
              <a:t>Thanks to the Government of Ghana, </a:t>
            </a:r>
            <a:r>
              <a:rPr lang="en-GB" dirty="0" err="1" smtClean="0"/>
              <a:t>AfLS</a:t>
            </a:r>
            <a:r>
              <a:rPr lang="en-GB" dirty="0" smtClean="0"/>
              <a:t> is an </a:t>
            </a:r>
            <a:r>
              <a:rPr lang="en-GB" dirty="0"/>
              <a:t>official project of the African Union (AU) and </a:t>
            </a:r>
            <a:r>
              <a:rPr lang="en-GB" dirty="0" smtClean="0"/>
              <a:t>ECOWAS.</a:t>
            </a:r>
            <a:endParaRPr lang="en-GB" dirty="0"/>
          </a:p>
          <a:p>
            <a:r>
              <a:rPr lang="en-GB" dirty="0" smtClean="0"/>
              <a:t> </a:t>
            </a:r>
            <a:endParaRPr lang="en-GB" dirty="0"/>
          </a:p>
        </p:txBody>
      </p:sp>
      <p:pic>
        <p:nvPicPr>
          <p:cNvPr id="10" name="Picture 9"/>
          <p:cNvPicPr>
            <a:picLocks noChangeAspect="1"/>
          </p:cNvPicPr>
          <p:nvPr/>
        </p:nvPicPr>
        <p:blipFill rotWithShape="1">
          <a:blip r:embed="rId4"/>
          <a:srcRect l="18432" t="13137" r="19608" b="12091"/>
          <a:stretch/>
        </p:blipFill>
        <p:spPr>
          <a:xfrm>
            <a:off x="273731" y="802811"/>
            <a:ext cx="4495493" cy="3051529"/>
          </a:xfrm>
          <a:prstGeom prst="rect">
            <a:avLst/>
          </a:prstGeom>
        </p:spPr>
      </p:pic>
      <p:pic>
        <p:nvPicPr>
          <p:cNvPr id="11" name="Picture 10"/>
          <p:cNvPicPr>
            <a:picLocks noChangeAspect="1"/>
          </p:cNvPicPr>
          <p:nvPr/>
        </p:nvPicPr>
        <p:blipFill rotWithShape="1">
          <a:blip r:embed="rId5"/>
          <a:srcRect l="18039" t="17803" r="19412" b="17668"/>
          <a:stretch/>
        </p:blipFill>
        <p:spPr>
          <a:xfrm>
            <a:off x="273731" y="3920167"/>
            <a:ext cx="4495493" cy="2608780"/>
          </a:xfrm>
          <a:prstGeom prst="rect">
            <a:avLst/>
          </a:prstGeom>
        </p:spPr>
      </p:pic>
      <p:pic>
        <p:nvPicPr>
          <p:cNvPr id="12" name="Picture 6"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7741" y="883768"/>
            <a:ext cx="2896609" cy="14309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769224" y="2924944"/>
            <a:ext cx="3475183" cy="830997"/>
          </a:xfrm>
          <a:prstGeom prst="rect">
            <a:avLst/>
          </a:prstGeom>
          <a:noFill/>
        </p:spPr>
        <p:txBody>
          <a:bodyPr wrap="square" rtlCol="0">
            <a:spAutoFit/>
          </a:bodyPr>
          <a:lstStyle/>
          <a:p>
            <a:r>
              <a:rPr lang="en-GB" sz="1200" i="1" dirty="0" smtClean="0"/>
              <a:t>Simon H. Connell (</a:t>
            </a:r>
            <a:r>
              <a:rPr lang="en-GB" sz="1200" i="1" dirty="0" err="1" smtClean="0"/>
              <a:t>AfLS</a:t>
            </a:r>
            <a:r>
              <a:rPr lang="en-GB" sz="1200" i="1" dirty="0" smtClean="0"/>
              <a:t>) and Michele Zema (LAAAMP) discussing with </a:t>
            </a:r>
            <a:r>
              <a:rPr lang="en-GB" sz="1200" i="1" dirty="0" err="1" smtClean="0"/>
              <a:t>Prof.</a:t>
            </a:r>
            <a:r>
              <a:rPr lang="en-GB" sz="1200" i="1" dirty="0"/>
              <a:t> </a:t>
            </a:r>
            <a:r>
              <a:rPr lang="en-GB" sz="1200" i="1" dirty="0" err="1" smtClean="0"/>
              <a:t>Kwabena</a:t>
            </a:r>
            <a:r>
              <a:rPr lang="en-GB" sz="1200" i="1" dirty="0" smtClean="0"/>
              <a:t> FRIMPONG-BOATENG, Minister </a:t>
            </a:r>
            <a:r>
              <a:rPr lang="en-GB" sz="1200" i="1" dirty="0"/>
              <a:t>of Environment, Science, Technology and Innovation </a:t>
            </a:r>
            <a:r>
              <a:rPr lang="en-GB" sz="1200" i="1" dirty="0" smtClean="0"/>
              <a:t>of Ghana, at PCCr2, Accra, Ghana.</a:t>
            </a:r>
            <a:endParaRPr lang="en-GB" sz="1200" i="1" dirty="0"/>
          </a:p>
        </p:txBody>
      </p:sp>
    </p:spTree>
    <p:extLst>
      <p:ext uri="{BB962C8B-B14F-4D97-AF65-F5344CB8AC3E}">
        <p14:creationId xmlns:p14="http://schemas.microsoft.com/office/powerpoint/2010/main" val="346552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SC_89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5576" y="5423751"/>
            <a:ext cx="7632848" cy="690767"/>
          </a:xfrm>
          <a:prstGeom prst="rect">
            <a:avLst/>
          </a:prstGeom>
          <a:noFill/>
        </p:spPr>
        <p:txBody>
          <a:bodyPr wrap="square" rtlCol="0">
            <a:spAutoFit/>
          </a:bodyPr>
          <a:lstStyle/>
          <a:p>
            <a:pPr algn="ctr">
              <a:lnSpc>
                <a:spcPts val="1600"/>
              </a:lnSpc>
            </a:pPr>
            <a:r>
              <a:rPr lang="en-GB" sz="1200" b="1" dirty="0" smtClean="0">
                <a:latin typeface="Century Gothic" panose="020B0502020202020204" pitchFamily="34" charset="0"/>
              </a:rPr>
              <a:t>Simon Connell </a:t>
            </a:r>
            <a:r>
              <a:rPr lang="en-GB" sz="1200" dirty="0" smtClean="0">
                <a:latin typeface="Century Gothic" panose="020B0502020202020204" pitchFamily="34" charset="0"/>
              </a:rPr>
              <a:t>(</a:t>
            </a:r>
            <a:r>
              <a:rPr lang="en-GB" sz="1200" dirty="0" err="1" smtClean="0">
                <a:latin typeface="Century Gothic" panose="020B0502020202020204" pitchFamily="34" charset="0"/>
              </a:rPr>
              <a:t>AfLS</a:t>
            </a:r>
            <a:r>
              <a:rPr lang="en-GB" sz="1200" dirty="0" smtClean="0">
                <a:latin typeface="Century Gothic" panose="020B0502020202020204" pitchFamily="34" charset="0"/>
              </a:rPr>
              <a:t>), </a:t>
            </a:r>
            <a:r>
              <a:rPr lang="en-GB" sz="1200" b="1" dirty="0" smtClean="0">
                <a:latin typeface="Century Gothic" panose="020B0502020202020204" pitchFamily="34" charset="0"/>
              </a:rPr>
              <a:t>Michele </a:t>
            </a:r>
            <a:r>
              <a:rPr lang="en-GB" sz="1200" b="1" dirty="0" err="1" smtClean="0">
                <a:latin typeface="Century Gothic" panose="020B0502020202020204" pitchFamily="34" charset="0"/>
              </a:rPr>
              <a:t>Zema</a:t>
            </a:r>
            <a:r>
              <a:rPr lang="en-GB" sz="1200" b="1" dirty="0" smtClean="0">
                <a:latin typeface="Century Gothic" panose="020B0502020202020204" pitchFamily="34" charset="0"/>
              </a:rPr>
              <a:t> </a:t>
            </a:r>
            <a:r>
              <a:rPr lang="en-GB" sz="1200" dirty="0" smtClean="0">
                <a:latin typeface="Century Gothic" panose="020B0502020202020204" pitchFamily="34" charset="0"/>
              </a:rPr>
              <a:t>(</a:t>
            </a:r>
            <a:r>
              <a:rPr lang="en-GB" sz="1200" dirty="0" err="1" smtClean="0">
                <a:latin typeface="Century Gothic" panose="020B0502020202020204" pitchFamily="34" charset="0"/>
              </a:rPr>
              <a:t>IUCr</a:t>
            </a:r>
            <a:r>
              <a:rPr lang="en-GB" sz="1200" dirty="0" smtClean="0">
                <a:latin typeface="Century Gothic" panose="020B0502020202020204" pitchFamily="34" charset="0"/>
              </a:rPr>
              <a:t>, </a:t>
            </a:r>
            <a:r>
              <a:rPr lang="en-GB" sz="1200" i="1" dirty="0" smtClean="0">
                <a:latin typeface="Century Gothic" panose="020B0502020202020204" pitchFamily="34" charset="0"/>
              </a:rPr>
              <a:t>LAAAMP</a:t>
            </a:r>
            <a:r>
              <a:rPr lang="en-GB" sz="1200" dirty="0" smtClean="0">
                <a:latin typeface="Century Gothic" panose="020B0502020202020204" pitchFamily="34" charset="0"/>
              </a:rPr>
              <a:t>) </a:t>
            </a:r>
            <a:r>
              <a:rPr lang="en-GB" sz="1200" dirty="0">
                <a:latin typeface="Century Gothic" panose="020B0502020202020204" pitchFamily="34" charset="0"/>
              </a:rPr>
              <a:t>and </a:t>
            </a:r>
            <a:r>
              <a:rPr lang="en-GB" sz="1200" b="1" dirty="0">
                <a:latin typeface="Century Gothic" panose="020B0502020202020204" pitchFamily="34" charset="0"/>
              </a:rPr>
              <a:t>David </a:t>
            </a:r>
            <a:r>
              <a:rPr lang="en-GB" sz="1200" b="1" dirty="0" err="1" smtClean="0">
                <a:latin typeface="Century Gothic" panose="020B0502020202020204" pitchFamily="34" charset="0"/>
              </a:rPr>
              <a:t>Dodoo-Arhin</a:t>
            </a:r>
            <a:r>
              <a:rPr lang="en-GB" sz="1200" b="1" dirty="0" smtClean="0">
                <a:latin typeface="Century Gothic" panose="020B0502020202020204" pitchFamily="34" charset="0"/>
              </a:rPr>
              <a:t> </a:t>
            </a:r>
            <a:r>
              <a:rPr lang="en-GB" sz="1200" dirty="0" smtClean="0">
                <a:latin typeface="Century Gothic" panose="020B0502020202020204" pitchFamily="34" charset="0"/>
              </a:rPr>
              <a:t>(PCCr2-AfLS2 LOC) meet </a:t>
            </a:r>
            <a:r>
              <a:rPr lang="en-GB" sz="1200" b="1" dirty="0" err="1" smtClean="0">
                <a:latin typeface="Century Gothic" panose="020B0502020202020204" pitchFamily="34" charset="0"/>
              </a:rPr>
              <a:t>Kwabena</a:t>
            </a:r>
            <a:r>
              <a:rPr lang="en-GB" sz="1200" b="1" dirty="0" smtClean="0">
                <a:latin typeface="Century Gothic" panose="020B0502020202020204" pitchFamily="34" charset="0"/>
              </a:rPr>
              <a:t> </a:t>
            </a:r>
            <a:r>
              <a:rPr lang="en-GB" sz="1200" b="1" dirty="0" err="1">
                <a:latin typeface="Century Gothic" panose="020B0502020202020204" pitchFamily="34" charset="0"/>
              </a:rPr>
              <a:t>Frimpong-Boateng</a:t>
            </a:r>
            <a:r>
              <a:rPr lang="en-GB" sz="1200" dirty="0">
                <a:latin typeface="Century Gothic" panose="020B0502020202020204" pitchFamily="34" charset="0"/>
              </a:rPr>
              <a:t>, Minister for Environment, Science, Technology and Innovation of the Republic of </a:t>
            </a:r>
            <a:r>
              <a:rPr lang="en-GB" sz="1200" dirty="0" smtClean="0">
                <a:latin typeface="Century Gothic" panose="020B0502020202020204" pitchFamily="34" charset="0"/>
              </a:rPr>
              <a:t>Ghana.</a:t>
            </a:r>
            <a:endParaRPr lang="en-GB" sz="1200" dirty="0">
              <a:latin typeface="Century Gothic" panose="020B0502020202020204" pitchFamily="34" charset="0"/>
            </a:endParaRPr>
          </a:p>
        </p:txBody>
      </p:sp>
    </p:spTree>
    <p:extLst>
      <p:ext uri="{BB962C8B-B14F-4D97-AF65-F5344CB8AC3E}">
        <p14:creationId xmlns:p14="http://schemas.microsoft.com/office/powerpoint/2010/main" val="37267073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p:cNvGrpSpPr>
          <p:nvPr/>
        </p:nvGrpSpPr>
        <p:grpSpPr bwMode="auto">
          <a:xfrm>
            <a:off x="0" y="0"/>
            <a:ext cx="9144000" cy="1917700"/>
            <a:chOff x="4068" y="22313"/>
            <a:chExt cx="9144000" cy="1917700"/>
          </a:xfrm>
        </p:grpSpPr>
        <p:pic>
          <p:nvPicPr>
            <p:cNvPr id="4" name="Picture 2" descr="AfLS-bann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68" y="22313"/>
              <a:ext cx="91440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p:cNvSpPr txBox="1">
              <a:spLocks noChangeArrowheads="1"/>
            </p:cNvSpPr>
            <p:nvPr/>
          </p:nvSpPr>
          <p:spPr bwMode="auto">
            <a:xfrm>
              <a:off x="2097974" y="380999"/>
              <a:ext cx="491442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3600" b="1" dirty="0">
                  <a:solidFill>
                    <a:srgbClr val="4A5777"/>
                  </a:solidFill>
                </a:rPr>
                <a:t>The African Light Source </a:t>
              </a:r>
            </a:p>
            <a:p>
              <a:pPr algn="ctr" eaLnBrk="1" hangingPunct="1"/>
              <a:r>
                <a:rPr lang="en-US" altLang="en-US" sz="3600" b="1" dirty="0">
                  <a:solidFill>
                    <a:srgbClr val="4A5777"/>
                  </a:solidFill>
                </a:rPr>
                <a:t>Project</a:t>
              </a:r>
            </a:p>
          </p:txBody>
        </p:sp>
      </p:gr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136" y="1700808"/>
            <a:ext cx="4772042" cy="5157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076056" y="2348880"/>
            <a:ext cx="3570372" cy="3416320"/>
          </a:xfrm>
          <a:prstGeom prst="rect">
            <a:avLst/>
          </a:prstGeom>
        </p:spPr>
        <p:txBody>
          <a:bodyPr wrap="square">
            <a:spAutoFit/>
          </a:bodyPr>
          <a:lstStyle/>
          <a:p>
            <a:r>
              <a:rPr lang="en-GB" i="1" dirty="0" smtClean="0"/>
              <a:t>“[…] the </a:t>
            </a:r>
            <a:r>
              <a:rPr lang="en-GB" i="1" dirty="0"/>
              <a:t>African Light Source will contribute significantly to the African Science Renaissance, the return of the African Science Diaspora, enhancement of university education, the training of new generation of young researchers, the growth of competitive African industries and the advancement of research that addresses issues, challenges and concerns relevant to Africa</a:t>
            </a:r>
            <a:r>
              <a:rPr lang="en-GB" i="1" dirty="0" smtClean="0"/>
              <a:t>.”</a:t>
            </a:r>
            <a:endParaRPr lang="en-GB" i="1" dirty="0"/>
          </a:p>
        </p:txBody>
      </p:sp>
    </p:spTree>
    <p:extLst>
      <p:ext uri="{BB962C8B-B14F-4D97-AF65-F5344CB8AC3E}">
        <p14:creationId xmlns:p14="http://schemas.microsoft.com/office/powerpoint/2010/main" val="11222921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93253" y="0"/>
            <a:ext cx="4757493" cy="6858000"/>
          </a:xfrm>
          <a:prstGeom prst="rect">
            <a:avLst/>
          </a:prstGeom>
        </p:spPr>
      </p:pic>
    </p:spTree>
    <p:extLst>
      <p:ext uri="{BB962C8B-B14F-4D97-AF65-F5344CB8AC3E}">
        <p14:creationId xmlns:p14="http://schemas.microsoft.com/office/powerpoint/2010/main" val="2182847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www.iucr.org/__data/assets/image/0020/136073/LAAAMP_small_trans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9054" y="253796"/>
            <a:ext cx="1655296" cy="483188"/>
          </a:xfrm>
          <a:prstGeom prst="rect">
            <a:avLst/>
          </a:prstGeom>
          <a:noFill/>
          <a:extLst>
            <a:ext uri="{909E8E84-426E-40DD-AFC4-6F175D3DCCD1}">
              <a14:hiddenFill xmlns:a14="http://schemas.microsoft.com/office/drawing/2010/main">
                <a:solidFill>
                  <a:srgbClr val="FFFFFF"/>
                </a:solidFill>
              </a14:hiddenFill>
            </a:ext>
          </a:extLst>
        </p:spPr>
      </p:pic>
      <p:sp>
        <p:nvSpPr>
          <p:cNvPr id="3" name="Parallelogram 2"/>
          <p:cNvSpPr/>
          <p:nvPr/>
        </p:nvSpPr>
        <p:spPr>
          <a:xfrm>
            <a:off x="273733" y="673922"/>
            <a:ext cx="6804000" cy="63062"/>
          </a:xfrm>
          <a:prstGeom prst="parallelogram">
            <a:avLst>
              <a:gd name="adj" fmla="val 21144"/>
            </a:avLst>
          </a:prstGeom>
          <a:solidFill>
            <a:srgbClr val="1C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2679" y="367652"/>
            <a:ext cx="2340513" cy="369332"/>
          </a:xfrm>
          <a:prstGeom prst="rect">
            <a:avLst/>
          </a:prstGeom>
        </p:spPr>
        <p:txBody>
          <a:bodyPr wrap="none">
            <a:spAutoFit/>
          </a:bodyPr>
          <a:lstStyle/>
          <a:p>
            <a:pPr marL="144000"/>
            <a:r>
              <a:rPr lang="en-GB" b="1" i="1" dirty="0" smtClean="0"/>
              <a:t>Executive </a:t>
            </a:r>
            <a:r>
              <a:rPr lang="en-GB" b="1" i="1" dirty="0"/>
              <a:t>Committee</a:t>
            </a:r>
            <a:endParaRPr lang="en-GB" dirty="0"/>
          </a:p>
        </p:txBody>
      </p:sp>
      <p:pic>
        <p:nvPicPr>
          <p:cNvPr id="20" name="Picture 19"/>
          <p:cNvPicPr>
            <a:picLocks noChangeAspect="1"/>
          </p:cNvPicPr>
          <p:nvPr/>
        </p:nvPicPr>
        <p:blipFill rotWithShape="1">
          <a:blip r:embed="rId3"/>
          <a:srcRect l="20075" t="12200" r="20863" b="6601"/>
          <a:stretch/>
        </p:blipFill>
        <p:spPr>
          <a:xfrm>
            <a:off x="755576" y="1050323"/>
            <a:ext cx="7272808" cy="5624305"/>
          </a:xfrm>
          <a:prstGeom prst="rect">
            <a:avLst/>
          </a:prstGeom>
        </p:spPr>
      </p:pic>
    </p:spTree>
    <p:extLst>
      <p:ext uri="{BB962C8B-B14F-4D97-AF65-F5344CB8AC3E}">
        <p14:creationId xmlns:p14="http://schemas.microsoft.com/office/powerpoint/2010/main" val="1848580657"/>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www.iucr.org/__data/assets/image/0020/136073/LAAAMP_small_trans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9054" y="253796"/>
            <a:ext cx="1655296" cy="483188"/>
          </a:xfrm>
          <a:prstGeom prst="rect">
            <a:avLst/>
          </a:prstGeom>
          <a:noFill/>
          <a:extLst>
            <a:ext uri="{909E8E84-426E-40DD-AFC4-6F175D3DCCD1}">
              <a14:hiddenFill xmlns:a14="http://schemas.microsoft.com/office/drawing/2010/main">
                <a:solidFill>
                  <a:srgbClr val="FFFFFF"/>
                </a:solidFill>
              </a14:hiddenFill>
            </a:ext>
          </a:extLst>
        </p:spPr>
      </p:pic>
      <p:sp>
        <p:nvSpPr>
          <p:cNvPr id="3" name="Parallelogram 2"/>
          <p:cNvSpPr/>
          <p:nvPr/>
        </p:nvSpPr>
        <p:spPr>
          <a:xfrm>
            <a:off x="273733" y="673922"/>
            <a:ext cx="6804000" cy="63062"/>
          </a:xfrm>
          <a:prstGeom prst="parallelogram">
            <a:avLst>
              <a:gd name="adj" fmla="val 21144"/>
            </a:avLst>
          </a:prstGeom>
          <a:solidFill>
            <a:srgbClr val="1C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1716" y="367652"/>
            <a:ext cx="7790329" cy="369332"/>
          </a:xfrm>
          <a:prstGeom prst="rect">
            <a:avLst/>
          </a:prstGeom>
        </p:spPr>
        <p:txBody>
          <a:bodyPr wrap="square">
            <a:spAutoFit/>
          </a:bodyPr>
          <a:lstStyle/>
          <a:p>
            <a:pPr marL="144000"/>
            <a:r>
              <a:rPr lang="en-GB" b="1" i="1" dirty="0" smtClean="0"/>
              <a:t>LAAAMP</a:t>
            </a:r>
            <a:r>
              <a:rPr lang="en-GB" b="1" dirty="0" smtClean="0"/>
              <a:t> </a:t>
            </a:r>
            <a:r>
              <a:rPr lang="en-GB" b="1" dirty="0"/>
              <a:t>Regional </a:t>
            </a:r>
            <a:r>
              <a:rPr lang="en-GB" b="1" dirty="0" err="1"/>
              <a:t>AdLS</a:t>
            </a:r>
            <a:r>
              <a:rPr lang="en-GB" b="1" dirty="0"/>
              <a:t> Usage &amp; Strategic Plan Committees (USPC)</a:t>
            </a:r>
            <a:endParaRPr lang="en-GB" dirty="0"/>
          </a:p>
        </p:txBody>
      </p:sp>
      <p:sp>
        <p:nvSpPr>
          <p:cNvPr id="5" name="TextBox 4"/>
          <p:cNvSpPr txBox="1"/>
          <p:nvPr/>
        </p:nvSpPr>
        <p:spPr>
          <a:xfrm>
            <a:off x="161412" y="908720"/>
            <a:ext cx="4410588" cy="6017032"/>
          </a:xfrm>
          <a:prstGeom prst="rect">
            <a:avLst/>
          </a:prstGeom>
          <a:noFill/>
        </p:spPr>
        <p:txBody>
          <a:bodyPr wrap="square" numCol="1" spcCol="144000" rtlCol="0">
            <a:spAutoFit/>
          </a:bodyPr>
          <a:lstStyle/>
          <a:p>
            <a:r>
              <a:rPr lang="en-US" dirty="0">
                <a:solidFill>
                  <a:srgbClr val="FF0000"/>
                </a:solidFill>
              </a:rPr>
              <a:t>Africa</a:t>
            </a:r>
            <a:endParaRPr lang="en-US" b="1" dirty="0">
              <a:solidFill>
                <a:srgbClr val="FF0000"/>
              </a:solidFill>
            </a:endParaRPr>
          </a:p>
          <a:p>
            <a:r>
              <a:rPr lang="en-US" sz="1400" b="1" dirty="0"/>
              <a:t>Simon Connell</a:t>
            </a:r>
            <a:r>
              <a:rPr lang="en-US" sz="1400" dirty="0"/>
              <a:t> (</a:t>
            </a:r>
            <a:r>
              <a:rPr lang="en-US" sz="1400" i="1" dirty="0"/>
              <a:t>Chair</a:t>
            </a:r>
            <a:r>
              <a:rPr lang="en-US" sz="1400" dirty="0" smtClean="0"/>
              <a:t>) </a:t>
            </a:r>
            <a:r>
              <a:rPr lang="en-US" sz="1100" dirty="0" smtClean="0"/>
              <a:t>Univ. </a:t>
            </a:r>
            <a:r>
              <a:rPr lang="en-US" sz="1100" dirty="0"/>
              <a:t>of Johannesburg, </a:t>
            </a:r>
            <a:r>
              <a:rPr lang="en-US" sz="1100" dirty="0" smtClean="0"/>
              <a:t>South Africa</a:t>
            </a:r>
            <a:r>
              <a:rPr lang="en-US" sz="1400" dirty="0"/>
              <a:t/>
            </a:r>
            <a:br>
              <a:rPr lang="en-US" sz="1400" dirty="0"/>
            </a:br>
            <a:r>
              <a:rPr lang="en-US" sz="1400" b="1" dirty="0" err="1" smtClean="0"/>
              <a:t>Djamel</a:t>
            </a:r>
            <a:r>
              <a:rPr lang="en-US" sz="1400" b="1" dirty="0" smtClean="0"/>
              <a:t> </a:t>
            </a:r>
            <a:r>
              <a:rPr lang="en-US" sz="1400" b="1" dirty="0" err="1"/>
              <a:t>Bradai</a:t>
            </a:r>
            <a:r>
              <a:rPr lang="en-US" sz="1400" dirty="0"/>
              <a:t> </a:t>
            </a:r>
            <a:r>
              <a:rPr lang="en-US" sz="1100" dirty="0" smtClean="0"/>
              <a:t>UST </a:t>
            </a:r>
            <a:r>
              <a:rPr lang="en-US" sz="1100" dirty="0" err="1" smtClean="0"/>
              <a:t>Houari</a:t>
            </a:r>
            <a:r>
              <a:rPr lang="en-US" sz="1100" dirty="0" smtClean="0"/>
              <a:t> </a:t>
            </a:r>
            <a:r>
              <a:rPr lang="en-US" sz="1100" dirty="0" err="1"/>
              <a:t>Boumediene</a:t>
            </a:r>
            <a:r>
              <a:rPr lang="en-US" sz="1100" dirty="0"/>
              <a:t>, Algeria </a:t>
            </a:r>
            <a:endParaRPr lang="en-US" sz="1100" dirty="0" smtClean="0"/>
          </a:p>
          <a:p>
            <a:r>
              <a:rPr lang="fr-FR" sz="1400" b="1" dirty="0"/>
              <a:t>Jean-Pierre </a:t>
            </a:r>
            <a:r>
              <a:rPr lang="fr-FR" sz="1400" b="1" dirty="0" err="1" smtClean="0"/>
              <a:t>Ezin</a:t>
            </a:r>
            <a:r>
              <a:rPr lang="fr-FR" sz="1400" dirty="0" smtClean="0"/>
              <a:t> </a:t>
            </a:r>
            <a:r>
              <a:rPr lang="fr-FR" sz="1100" dirty="0"/>
              <a:t>Université d'Abomey-</a:t>
            </a:r>
            <a:r>
              <a:rPr lang="fr-FR" sz="1100" dirty="0" err="1"/>
              <a:t>Calabi</a:t>
            </a:r>
            <a:r>
              <a:rPr lang="fr-FR" sz="1100" dirty="0"/>
              <a:t>, Benin</a:t>
            </a:r>
            <a:endParaRPr lang="en-US" sz="1100" dirty="0"/>
          </a:p>
          <a:p>
            <a:r>
              <a:rPr lang="en-US" sz="1400" b="1" dirty="0" smtClean="0"/>
              <a:t>Claude </a:t>
            </a:r>
            <a:r>
              <a:rPr lang="en-US" sz="1400" b="1" dirty="0" err="1" smtClean="0"/>
              <a:t>Lecomte</a:t>
            </a:r>
            <a:r>
              <a:rPr lang="en-US" sz="1400" b="1" dirty="0" smtClean="0"/>
              <a:t> </a:t>
            </a:r>
            <a:r>
              <a:rPr lang="en-US" sz="1100" dirty="0" smtClean="0"/>
              <a:t>Chair of </a:t>
            </a:r>
            <a:r>
              <a:rPr lang="en-US" sz="1100" dirty="0" err="1" smtClean="0"/>
              <a:t>IUCr</a:t>
            </a:r>
            <a:r>
              <a:rPr lang="en-US" sz="1100" dirty="0" smtClean="0"/>
              <a:t> Crystallography in Africa initiative</a:t>
            </a:r>
            <a:endParaRPr lang="en-US" sz="1400" dirty="0" smtClean="0"/>
          </a:p>
          <a:p>
            <a:r>
              <a:rPr lang="en-US" sz="1400" b="1" dirty="0"/>
              <a:t>Ernie Malamud</a:t>
            </a:r>
            <a:r>
              <a:rPr lang="en-US" sz="1400" dirty="0"/>
              <a:t> </a:t>
            </a:r>
            <a:r>
              <a:rPr lang="en-US" sz="1100" dirty="0" err="1"/>
              <a:t>Fermilab</a:t>
            </a:r>
            <a:r>
              <a:rPr lang="en-US" sz="1100" dirty="0"/>
              <a:t>, University of Nevada, USA </a:t>
            </a:r>
            <a:endParaRPr lang="en-US" sz="1400" dirty="0"/>
          </a:p>
          <a:p>
            <a:r>
              <a:rPr lang="en-US" sz="1400" b="1" dirty="0" smtClean="0"/>
              <a:t>Brian </a:t>
            </a:r>
            <a:r>
              <a:rPr lang="en-US" sz="1400" b="1" dirty="0" err="1" smtClean="0"/>
              <a:t>Masara</a:t>
            </a:r>
            <a:r>
              <a:rPr lang="en-US" sz="1400" dirty="0" smtClean="0"/>
              <a:t> </a:t>
            </a:r>
            <a:r>
              <a:rPr lang="en-US" sz="1100" dirty="0"/>
              <a:t>SA Inst of Physics, </a:t>
            </a:r>
            <a:r>
              <a:rPr lang="en-US" sz="1100" dirty="0" smtClean="0"/>
              <a:t>Zimbabwe</a:t>
            </a:r>
            <a:endParaRPr lang="en-US" sz="1400" dirty="0"/>
          </a:p>
          <a:p>
            <a:r>
              <a:rPr lang="en-US" sz="1400" b="1" dirty="0" err="1"/>
              <a:t>Genito</a:t>
            </a:r>
            <a:r>
              <a:rPr lang="en-US" sz="1400" b="1" dirty="0"/>
              <a:t> </a:t>
            </a:r>
            <a:r>
              <a:rPr lang="en-US" sz="1400" b="1" dirty="0" err="1" smtClean="0"/>
              <a:t>Maure</a:t>
            </a:r>
            <a:r>
              <a:rPr lang="en-US" sz="1400" dirty="0" smtClean="0"/>
              <a:t> </a:t>
            </a:r>
            <a:r>
              <a:rPr lang="en-US" sz="1100" dirty="0" err="1"/>
              <a:t>Universidade</a:t>
            </a:r>
            <a:r>
              <a:rPr lang="en-US" sz="1100" dirty="0"/>
              <a:t> Eduardo </a:t>
            </a:r>
            <a:r>
              <a:rPr lang="en-US" sz="1100" dirty="0" err="1"/>
              <a:t>Mondlane</a:t>
            </a:r>
            <a:r>
              <a:rPr lang="en-US" sz="1100" dirty="0"/>
              <a:t>, Mozambique</a:t>
            </a:r>
          </a:p>
          <a:p>
            <a:r>
              <a:rPr lang="en-US" sz="1400" b="1" dirty="0"/>
              <a:t>Prosper </a:t>
            </a:r>
            <a:r>
              <a:rPr lang="en-US" sz="1400" b="1" dirty="0" err="1" smtClean="0"/>
              <a:t>Ngabonziza</a:t>
            </a:r>
            <a:r>
              <a:rPr lang="en-US" sz="1400" dirty="0" smtClean="0"/>
              <a:t> </a:t>
            </a:r>
            <a:r>
              <a:rPr lang="en-US" sz="1100" dirty="0" err="1" smtClean="0"/>
              <a:t>Dept</a:t>
            </a:r>
            <a:r>
              <a:rPr lang="en-US" sz="1100" dirty="0" smtClean="0"/>
              <a:t> Solid </a:t>
            </a:r>
            <a:r>
              <a:rPr lang="en-US" sz="1100" dirty="0"/>
              <a:t>State Quantum Electronics, Rwanda </a:t>
            </a:r>
          </a:p>
          <a:p>
            <a:r>
              <a:rPr lang="en-US" sz="1400" b="1" dirty="0" err="1" smtClean="0"/>
              <a:t>Ahmadou</a:t>
            </a:r>
            <a:r>
              <a:rPr lang="en-US" sz="1400" b="1" dirty="0" smtClean="0"/>
              <a:t> </a:t>
            </a:r>
            <a:r>
              <a:rPr lang="en-US" sz="1400" b="1" dirty="0" err="1" smtClean="0"/>
              <a:t>Wague</a:t>
            </a:r>
            <a:r>
              <a:rPr lang="en-US" sz="1400" dirty="0" smtClean="0"/>
              <a:t> </a:t>
            </a:r>
            <a:r>
              <a:rPr lang="en-US" sz="1100" dirty="0"/>
              <a:t>University of </a:t>
            </a:r>
            <a:r>
              <a:rPr lang="en-US" sz="1100" dirty="0" err="1"/>
              <a:t>Cheikh</a:t>
            </a:r>
            <a:r>
              <a:rPr lang="en-US" sz="1100" dirty="0"/>
              <a:t> Anta </a:t>
            </a:r>
            <a:r>
              <a:rPr lang="en-US" sz="1100" dirty="0" err="1"/>
              <a:t>Diop</a:t>
            </a:r>
            <a:r>
              <a:rPr lang="en-US" sz="1100" dirty="0"/>
              <a:t>, Senegal </a:t>
            </a:r>
            <a:endParaRPr lang="en-US" sz="1400" dirty="0"/>
          </a:p>
          <a:p>
            <a:pPr lvl="0"/>
            <a:endParaRPr lang="en-US" dirty="0" smtClean="0">
              <a:solidFill>
                <a:srgbClr val="FF0000"/>
              </a:solidFill>
            </a:endParaRPr>
          </a:p>
          <a:p>
            <a:pPr lvl="0"/>
            <a:r>
              <a:rPr lang="en-US" dirty="0" smtClean="0">
                <a:solidFill>
                  <a:srgbClr val="FF0000"/>
                </a:solidFill>
              </a:rPr>
              <a:t>Mexico</a:t>
            </a:r>
            <a:endParaRPr lang="en-US" sz="1100" b="1" dirty="0">
              <a:solidFill>
                <a:srgbClr val="FF0000"/>
              </a:solidFill>
            </a:endParaRPr>
          </a:p>
          <a:p>
            <a:pPr lvl="0"/>
            <a:r>
              <a:rPr lang="en-US" sz="1400" b="1" dirty="0" err="1">
                <a:solidFill>
                  <a:prstClr val="black"/>
                </a:solidFill>
              </a:rPr>
              <a:t>Matías</a:t>
            </a:r>
            <a:r>
              <a:rPr lang="en-US" sz="1400" b="1" dirty="0">
                <a:solidFill>
                  <a:prstClr val="black"/>
                </a:solidFill>
              </a:rPr>
              <a:t> Moreno</a:t>
            </a:r>
            <a:r>
              <a:rPr lang="en-US" sz="1400" dirty="0">
                <a:solidFill>
                  <a:prstClr val="black"/>
                </a:solidFill>
              </a:rPr>
              <a:t> (</a:t>
            </a:r>
            <a:r>
              <a:rPr lang="en-US" sz="1400" i="1" dirty="0">
                <a:solidFill>
                  <a:prstClr val="black"/>
                </a:solidFill>
              </a:rPr>
              <a:t>Chair</a:t>
            </a:r>
            <a:r>
              <a:rPr lang="en-US" sz="1400" dirty="0">
                <a:solidFill>
                  <a:prstClr val="black"/>
                </a:solidFill>
              </a:rPr>
              <a:t>) </a:t>
            </a:r>
            <a:r>
              <a:rPr lang="en-US" sz="1100" dirty="0">
                <a:solidFill>
                  <a:prstClr val="black"/>
                </a:solidFill>
              </a:rPr>
              <a:t>Universidad Nacional </a:t>
            </a:r>
            <a:r>
              <a:rPr lang="en-US" sz="1100" dirty="0" err="1">
                <a:solidFill>
                  <a:prstClr val="black"/>
                </a:solidFill>
              </a:rPr>
              <a:t>Autónoma</a:t>
            </a:r>
            <a:r>
              <a:rPr lang="en-US" sz="1100" dirty="0">
                <a:solidFill>
                  <a:prstClr val="black"/>
                </a:solidFill>
              </a:rPr>
              <a:t> de México</a:t>
            </a:r>
          </a:p>
          <a:p>
            <a:pPr lvl="0"/>
            <a:r>
              <a:rPr lang="es-ES" sz="1400" b="1" dirty="0">
                <a:solidFill>
                  <a:prstClr val="black"/>
                </a:solidFill>
              </a:rPr>
              <a:t>Abel Moreno Cárcamo</a:t>
            </a:r>
            <a:r>
              <a:rPr lang="es-ES" sz="1400" dirty="0">
                <a:solidFill>
                  <a:prstClr val="black"/>
                </a:solidFill>
              </a:rPr>
              <a:t> </a:t>
            </a:r>
            <a:r>
              <a:rPr lang="es-ES" sz="1100" dirty="0" err="1">
                <a:solidFill>
                  <a:prstClr val="black"/>
                </a:solidFill>
              </a:rPr>
              <a:t>Coordinator</a:t>
            </a:r>
            <a:r>
              <a:rPr lang="es-ES" sz="1100" dirty="0">
                <a:solidFill>
                  <a:prstClr val="black"/>
                </a:solidFill>
              </a:rPr>
              <a:t> of </a:t>
            </a:r>
            <a:r>
              <a:rPr lang="es-ES" sz="1100" dirty="0" err="1">
                <a:solidFill>
                  <a:prstClr val="black"/>
                </a:solidFill>
              </a:rPr>
              <a:t>the</a:t>
            </a:r>
            <a:r>
              <a:rPr lang="es-ES" sz="1100" dirty="0">
                <a:solidFill>
                  <a:prstClr val="black"/>
                </a:solidFill>
              </a:rPr>
              <a:t> Red de Usuarios de Luz Sincrotrón (</a:t>
            </a:r>
            <a:r>
              <a:rPr lang="es-ES" sz="1100" dirty="0" err="1">
                <a:solidFill>
                  <a:prstClr val="black"/>
                </a:solidFill>
              </a:rPr>
              <a:t>RedTULS</a:t>
            </a:r>
            <a:r>
              <a:rPr lang="es-ES" sz="1100" dirty="0">
                <a:solidFill>
                  <a:prstClr val="black"/>
                </a:solidFill>
              </a:rPr>
              <a:t>) and Instituto de </a:t>
            </a:r>
            <a:r>
              <a:rPr lang="es-ES" sz="1100" dirty="0" err="1">
                <a:solidFill>
                  <a:prstClr val="black"/>
                </a:solidFill>
              </a:rPr>
              <a:t>Quimica</a:t>
            </a:r>
            <a:r>
              <a:rPr lang="es-ES" sz="1100" dirty="0">
                <a:solidFill>
                  <a:prstClr val="black"/>
                </a:solidFill>
              </a:rPr>
              <a:t>, UNAM</a:t>
            </a:r>
            <a:r>
              <a:rPr lang="en-US" sz="1400" dirty="0">
                <a:solidFill>
                  <a:prstClr val="black"/>
                </a:solidFill>
              </a:rPr>
              <a:t/>
            </a:r>
            <a:br>
              <a:rPr lang="en-US" sz="1400" dirty="0">
                <a:solidFill>
                  <a:prstClr val="black"/>
                </a:solidFill>
              </a:rPr>
            </a:br>
            <a:r>
              <a:rPr lang="en-US" sz="1400" b="1" dirty="0">
                <a:solidFill>
                  <a:prstClr val="black"/>
                </a:solidFill>
              </a:rPr>
              <a:t>Mayra Cuellar</a:t>
            </a:r>
            <a:r>
              <a:rPr lang="en-US" sz="1400" dirty="0">
                <a:solidFill>
                  <a:prstClr val="black"/>
                </a:solidFill>
              </a:rPr>
              <a:t> </a:t>
            </a:r>
            <a:r>
              <a:rPr lang="en-US" sz="1100" dirty="0">
                <a:solidFill>
                  <a:prstClr val="black"/>
                </a:solidFill>
              </a:rPr>
              <a:t>Universidad de Guanajuato </a:t>
            </a:r>
          </a:p>
          <a:p>
            <a:pPr lvl="0"/>
            <a:r>
              <a:rPr lang="es-ES" sz="1400" b="1" dirty="0">
                <a:solidFill>
                  <a:prstClr val="black"/>
                </a:solidFill>
              </a:rPr>
              <a:t>José Reyes </a:t>
            </a:r>
            <a:r>
              <a:rPr lang="es-ES" sz="1400" b="1" dirty="0" err="1">
                <a:solidFill>
                  <a:prstClr val="black"/>
                </a:solidFill>
              </a:rPr>
              <a:t>Gasga</a:t>
            </a:r>
            <a:r>
              <a:rPr lang="es-ES" sz="1400" dirty="0">
                <a:solidFill>
                  <a:prstClr val="black"/>
                </a:solidFill>
              </a:rPr>
              <a:t> </a:t>
            </a:r>
            <a:r>
              <a:rPr lang="es-ES" sz="1100" dirty="0" err="1">
                <a:solidFill>
                  <a:prstClr val="black"/>
                </a:solidFill>
              </a:rPr>
              <a:t>President</a:t>
            </a:r>
            <a:r>
              <a:rPr lang="es-ES" sz="1100" dirty="0">
                <a:solidFill>
                  <a:prstClr val="black"/>
                </a:solidFill>
              </a:rPr>
              <a:t> of </a:t>
            </a:r>
            <a:r>
              <a:rPr lang="es-ES" sz="1100" dirty="0" err="1">
                <a:solidFill>
                  <a:prstClr val="black"/>
                </a:solidFill>
              </a:rPr>
              <a:t>the</a:t>
            </a:r>
            <a:r>
              <a:rPr lang="es-ES" sz="1100" dirty="0">
                <a:solidFill>
                  <a:prstClr val="black"/>
                </a:solidFill>
              </a:rPr>
              <a:t> Sociedad Mexicana de Cristalografía and Instituto de Física, UNAM</a:t>
            </a:r>
            <a:endParaRPr lang="en-US" sz="1100" dirty="0">
              <a:solidFill>
                <a:prstClr val="black"/>
              </a:solidFill>
            </a:endParaRPr>
          </a:p>
          <a:p>
            <a:pPr lvl="0"/>
            <a:r>
              <a:rPr lang="en-US" sz="1400" b="1" dirty="0">
                <a:solidFill>
                  <a:prstClr val="black"/>
                </a:solidFill>
              </a:rPr>
              <a:t>José Ignacio Jiménez</a:t>
            </a:r>
            <a:r>
              <a:rPr lang="en-US" sz="1400" dirty="0">
                <a:solidFill>
                  <a:prstClr val="black"/>
                </a:solidFill>
              </a:rPr>
              <a:t> </a:t>
            </a:r>
            <a:r>
              <a:rPr lang="en-US" sz="1100" dirty="0">
                <a:solidFill>
                  <a:prstClr val="black"/>
                </a:solidFill>
              </a:rPr>
              <a:t>Universidad Nacional </a:t>
            </a:r>
            <a:r>
              <a:rPr lang="en-US" sz="1100" dirty="0" err="1">
                <a:solidFill>
                  <a:prstClr val="black"/>
                </a:solidFill>
              </a:rPr>
              <a:t>Autonoma</a:t>
            </a:r>
            <a:r>
              <a:rPr lang="en-US" sz="1100" dirty="0">
                <a:solidFill>
                  <a:prstClr val="black"/>
                </a:solidFill>
              </a:rPr>
              <a:t> de México </a:t>
            </a:r>
            <a:r>
              <a:rPr lang="en-US" sz="1400" b="1" dirty="0" err="1">
                <a:solidFill>
                  <a:prstClr val="black"/>
                </a:solidFill>
              </a:rPr>
              <a:t>Tomás</a:t>
            </a:r>
            <a:r>
              <a:rPr lang="en-US" sz="1400" b="1" dirty="0">
                <a:solidFill>
                  <a:prstClr val="black"/>
                </a:solidFill>
              </a:rPr>
              <a:t> </a:t>
            </a:r>
            <a:r>
              <a:rPr lang="en-US" sz="1400" b="1" dirty="0" err="1">
                <a:solidFill>
                  <a:prstClr val="black"/>
                </a:solidFill>
              </a:rPr>
              <a:t>Viveros</a:t>
            </a:r>
            <a:r>
              <a:rPr lang="en-US" sz="1400" dirty="0">
                <a:solidFill>
                  <a:prstClr val="black"/>
                </a:solidFill>
              </a:rPr>
              <a:t> </a:t>
            </a:r>
            <a:r>
              <a:rPr lang="en-US" sz="1100" dirty="0">
                <a:solidFill>
                  <a:prstClr val="black"/>
                </a:solidFill>
              </a:rPr>
              <a:t>Universidad </a:t>
            </a:r>
            <a:r>
              <a:rPr lang="en-US" sz="1100" dirty="0" err="1">
                <a:solidFill>
                  <a:prstClr val="black"/>
                </a:solidFill>
              </a:rPr>
              <a:t>Autónoma</a:t>
            </a:r>
            <a:r>
              <a:rPr lang="en-US" sz="1100" dirty="0">
                <a:solidFill>
                  <a:prstClr val="black"/>
                </a:solidFill>
              </a:rPr>
              <a:t> </a:t>
            </a:r>
            <a:r>
              <a:rPr lang="en-US" sz="1100" dirty="0" err="1">
                <a:solidFill>
                  <a:prstClr val="black"/>
                </a:solidFill>
              </a:rPr>
              <a:t>Metropolitana-Iztapalapa</a:t>
            </a:r>
            <a:r>
              <a:rPr lang="en-US" sz="1100" dirty="0">
                <a:solidFill>
                  <a:prstClr val="black"/>
                </a:solidFill>
              </a:rPr>
              <a:t>  </a:t>
            </a:r>
            <a:endParaRPr lang="en-US" sz="1400" dirty="0">
              <a:solidFill>
                <a:prstClr val="black"/>
              </a:solidFill>
            </a:endParaRPr>
          </a:p>
          <a:p>
            <a:pPr lvl="0"/>
            <a:endParaRPr lang="en-US" sz="1400" dirty="0">
              <a:solidFill>
                <a:prstClr val="black"/>
              </a:solidFill>
            </a:endParaRPr>
          </a:p>
          <a:p>
            <a:pPr lvl="0"/>
            <a:r>
              <a:rPr lang="en-US" dirty="0">
                <a:solidFill>
                  <a:srgbClr val="FF0000"/>
                </a:solidFill>
              </a:rPr>
              <a:t>Caribbean</a:t>
            </a:r>
            <a:endParaRPr lang="en-US" sz="1400" b="1" dirty="0">
              <a:solidFill>
                <a:srgbClr val="FF0000"/>
              </a:solidFill>
            </a:endParaRPr>
          </a:p>
          <a:p>
            <a:pPr lvl="0"/>
            <a:r>
              <a:rPr lang="en-US" sz="1400" b="1" dirty="0">
                <a:solidFill>
                  <a:prstClr val="black"/>
                </a:solidFill>
              </a:rPr>
              <a:t>Carlos Cabrera</a:t>
            </a:r>
            <a:r>
              <a:rPr lang="en-US" sz="1400" dirty="0">
                <a:solidFill>
                  <a:prstClr val="black"/>
                </a:solidFill>
              </a:rPr>
              <a:t> (</a:t>
            </a:r>
            <a:r>
              <a:rPr lang="en-US" sz="1400" i="1" dirty="0">
                <a:solidFill>
                  <a:prstClr val="black"/>
                </a:solidFill>
              </a:rPr>
              <a:t>Chair</a:t>
            </a:r>
            <a:r>
              <a:rPr lang="en-US" sz="1400" dirty="0" smtClean="0">
                <a:solidFill>
                  <a:prstClr val="black"/>
                </a:solidFill>
              </a:rPr>
              <a:t>) </a:t>
            </a:r>
            <a:r>
              <a:rPr lang="en-US" sz="1100" dirty="0">
                <a:solidFill>
                  <a:prstClr val="black"/>
                </a:solidFill>
              </a:rPr>
              <a:t>University of Puerto Rico at Río </a:t>
            </a:r>
            <a:r>
              <a:rPr lang="en-US" sz="1100" dirty="0" err="1">
                <a:solidFill>
                  <a:prstClr val="black"/>
                </a:solidFill>
              </a:rPr>
              <a:t>Piedras</a:t>
            </a:r>
            <a:r>
              <a:rPr lang="en-US" sz="1400" dirty="0">
                <a:solidFill>
                  <a:prstClr val="black"/>
                </a:solidFill>
              </a:rPr>
              <a:t/>
            </a:r>
            <a:br>
              <a:rPr lang="en-US" sz="1400" dirty="0">
                <a:solidFill>
                  <a:prstClr val="black"/>
                </a:solidFill>
              </a:rPr>
            </a:br>
            <a:r>
              <a:rPr lang="en-US" sz="1400" b="1" dirty="0">
                <a:solidFill>
                  <a:prstClr val="black"/>
                </a:solidFill>
              </a:rPr>
              <a:t>Fidel Antonio Castro Smirnov</a:t>
            </a:r>
            <a:r>
              <a:rPr lang="en-US" sz="1400" dirty="0">
                <a:solidFill>
                  <a:prstClr val="black"/>
                </a:solidFill>
              </a:rPr>
              <a:t> </a:t>
            </a:r>
            <a:r>
              <a:rPr lang="en-US" sz="1100" dirty="0">
                <a:solidFill>
                  <a:prstClr val="black"/>
                </a:solidFill>
              </a:rPr>
              <a:t>Advisor to the President of the University of Informatics Sciences, Cuba </a:t>
            </a:r>
            <a:endParaRPr lang="en-US" sz="1400" dirty="0">
              <a:solidFill>
                <a:prstClr val="black"/>
              </a:solidFill>
            </a:endParaRPr>
          </a:p>
          <a:p>
            <a:pPr lvl="0"/>
            <a:r>
              <a:rPr lang="en-US" sz="1400" b="1" dirty="0">
                <a:solidFill>
                  <a:prstClr val="black"/>
                </a:solidFill>
              </a:rPr>
              <a:t>Noel Blackburn</a:t>
            </a:r>
            <a:r>
              <a:rPr lang="en-US" sz="1400" dirty="0">
                <a:solidFill>
                  <a:prstClr val="black"/>
                </a:solidFill>
              </a:rPr>
              <a:t> </a:t>
            </a:r>
            <a:r>
              <a:rPr lang="en-US" sz="1100" dirty="0">
                <a:solidFill>
                  <a:prstClr val="black"/>
                </a:solidFill>
              </a:rPr>
              <a:t>Brookhaven National Laboratory, USA </a:t>
            </a:r>
          </a:p>
          <a:p>
            <a:pPr lvl="0"/>
            <a:r>
              <a:rPr lang="en-US" sz="1400" b="1" dirty="0">
                <a:solidFill>
                  <a:prstClr val="black"/>
                </a:solidFill>
              </a:rPr>
              <a:t>Eric Sheppard</a:t>
            </a:r>
            <a:r>
              <a:rPr lang="en-US" sz="1400" dirty="0">
                <a:solidFill>
                  <a:prstClr val="black"/>
                </a:solidFill>
              </a:rPr>
              <a:t> </a:t>
            </a:r>
            <a:r>
              <a:rPr lang="en-US" sz="1100" dirty="0">
                <a:solidFill>
                  <a:prstClr val="black"/>
                </a:solidFill>
              </a:rPr>
              <a:t>Hampton University, </a:t>
            </a:r>
            <a:r>
              <a:rPr lang="en-US" sz="1100" dirty="0" smtClean="0">
                <a:solidFill>
                  <a:prstClr val="black"/>
                </a:solidFill>
              </a:rPr>
              <a:t>USA</a:t>
            </a:r>
            <a:endParaRPr lang="en-US" sz="1100" dirty="0" smtClean="0"/>
          </a:p>
        </p:txBody>
      </p:sp>
      <p:sp>
        <p:nvSpPr>
          <p:cNvPr id="6" name="Rectangle 5"/>
          <p:cNvSpPr/>
          <p:nvPr/>
        </p:nvSpPr>
        <p:spPr>
          <a:xfrm>
            <a:off x="4572000" y="908720"/>
            <a:ext cx="4572000" cy="4231928"/>
          </a:xfrm>
          <a:prstGeom prst="rect">
            <a:avLst/>
          </a:prstGeom>
        </p:spPr>
        <p:txBody>
          <a:bodyPr>
            <a:spAutoFit/>
          </a:bodyPr>
          <a:lstStyle/>
          <a:p>
            <a:pPr lvl="0"/>
            <a:r>
              <a:rPr lang="en-US" dirty="0">
                <a:solidFill>
                  <a:srgbClr val="FF0000"/>
                </a:solidFill>
              </a:rPr>
              <a:t>SE Asia</a:t>
            </a:r>
            <a:endParaRPr lang="en-US" sz="1100" b="1" dirty="0">
              <a:solidFill>
                <a:srgbClr val="FF0000"/>
              </a:solidFill>
            </a:endParaRPr>
          </a:p>
          <a:p>
            <a:pPr lvl="0"/>
            <a:r>
              <a:rPr lang="en-GB" sz="1400" b="1" dirty="0" err="1">
                <a:solidFill>
                  <a:prstClr val="black"/>
                </a:solidFill>
              </a:rPr>
              <a:t>Supagorn</a:t>
            </a:r>
            <a:r>
              <a:rPr lang="en-GB" sz="1400" b="1" dirty="0">
                <a:solidFill>
                  <a:prstClr val="black"/>
                </a:solidFill>
              </a:rPr>
              <a:t> </a:t>
            </a:r>
            <a:r>
              <a:rPr lang="en-GB" sz="1400" b="1" dirty="0" err="1">
                <a:solidFill>
                  <a:prstClr val="black"/>
                </a:solidFill>
              </a:rPr>
              <a:t>Rugmai</a:t>
            </a:r>
            <a:r>
              <a:rPr lang="en-GB" sz="1400" dirty="0">
                <a:solidFill>
                  <a:prstClr val="black"/>
                </a:solidFill>
              </a:rPr>
              <a:t> (</a:t>
            </a:r>
            <a:r>
              <a:rPr lang="en-GB" sz="1400" i="1" dirty="0">
                <a:solidFill>
                  <a:prstClr val="black"/>
                </a:solidFill>
              </a:rPr>
              <a:t>Chair</a:t>
            </a:r>
            <a:r>
              <a:rPr lang="en-GB" sz="1400" dirty="0">
                <a:solidFill>
                  <a:prstClr val="black"/>
                </a:solidFill>
              </a:rPr>
              <a:t>) </a:t>
            </a:r>
            <a:r>
              <a:rPr lang="en-GB" sz="1100" dirty="0">
                <a:solidFill>
                  <a:prstClr val="black"/>
                </a:solidFill>
              </a:rPr>
              <a:t>Head of Research Facility, Synchrotron Light Research Institute (SLRI), Thailand</a:t>
            </a:r>
            <a:r>
              <a:rPr lang="en-GB" sz="1400" dirty="0">
                <a:solidFill>
                  <a:prstClr val="black"/>
                </a:solidFill>
              </a:rPr>
              <a:t/>
            </a:r>
            <a:br>
              <a:rPr lang="en-GB" sz="1400" dirty="0">
                <a:solidFill>
                  <a:prstClr val="black"/>
                </a:solidFill>
              </a:rPr>
            </a:br>
            <a:r>
              <a:rPr lang="en-GB" sz="1400" b="1" dirty="0" err="1">
                <a:solidFill>
                  <a:prstClr val="black"/>
                </a:solidFill>
              </a:rPr>
              <a:t>Gwo-Huei</a:t>
            </a:r>
            <a:r>
              <a:rPr lang="en-GB" sz="1400" b="1" dirty="0">
                <a:solidFill>
                  <a:prstClr val="black"/>
                </a:solidFill>
              </a:rPr>
              <a:t> </a:t>
            </a:r>
            <a:r>
              <a:rPr lang="en-GB" sz="1400" b="1" dirty="0" smtClean="0">
                <a:solidFill>
                  <a:prstClr val="black"/>
                </a:solidFill>
              </a:rPr>
              <a:t>Luo</a:t>
            </a:r>
            <a:r>
              <a:rPr lang="en-GB" sz="1400" dirty="0" smtClean="0">
                <a:solidFill>
                  <a:prstClr val="black"/>
                </a:solidFill>
              </a:rPr>
              <a:t> </a:t>
            </a:r>
            <a:r>
              <a:rPr lang="en-GB" sz="1100" dirty="0">
                <a:solidFill>
                  <a:prstClr val="black"/>
                </a:solidFill>
              </a:rPr>
              <a:t>President of Asia-Oceania Forum on Synchrotron Radiation Research (AOFSRR) and Director, National Synchrotron Radiation Research </a:t>
            </a:r>
            <a:r>
              <a:rPr lang="en-GB" sz="1100" dirty="0" err="1">
                <a:solidFill>
                  <a:prstClr val="black"/>
                </a:solidFill>
              </a:rPr>
              <a:t>Center</a:t>
            </a:r>
            <a:r>
              <a:rPr lang="en-GB" sz="1100" dirty="0">
                <a:solidFill>
                  <a:prstClr val="black"/>
                </a:solidFill>
              </a:rPr>
              <a:t> (NSRRC), Taiwan</a:t>
            </a:r>
          </a:p>
          <a:p>
            <a:pPr lvl="0"/>
            <a:r>
              <a:rPr lang="en-GB" sz="1400" b="1" dirty="0">
                <a:solidFill>
                  <a:prstClr val="black"/>
                </a:solidFill>
              </a:rPr>
              <a:t>Yao-Jane </a:t>
            </a:r>
            <a:r>
              <a:rPr lang="en-GB" sz="1400" b="1" dirty="0" smtClean="0">
                <a:solidFill>
                  <a:prstClr val="black"/>
                </a:solidFill>
              </a:rPr>
              <a:t>Hsu</a:t>
            </a:r>
            <a:r>
              <a:rPr lang="en-GB" sz="1400" dirty="0" smtClean="0">
                <a:solidFill>
                  <a:prstClr val="black"/>
                </a:solidFill>
              </a:rPr>
              <a:t> </a:t>
            </a:r>
            <a:r>
              <a:rPr lang="en-GB" sz="1100" dirty="0">
                <a:solidFill>
                  <a:prstClr val="black"/>
                </a:solidFill>
              </a:rPr>
              <a:t>Secretary General and Staff Scientist, NSRRC, Taiwan</a:t>
            </a:r>
          </a:p>
          <a:p>
            <a:pPr lvl="0"/>
            <a:r>
              <a:rPr lang="en-GB" sz="1400" b="1" dirty="0" smtClean="0">
                <a:solidFill>
                  <a:prstClr val="black"/>
                </a:solidFill>
              </a:rPr>
              <a:t>Chia-Hung </a:t>
            </a:r>
            <a:r>
              <a:rPr lang="en-GB" sz="1400" b="1" dirty="0">
                <a:solidFill>
                  <a:prstClr val="black"/>
                </a:solidFill>
              </a:rPr>
              <a:t>Hsu</a:t>
            </a:r>
            <a:r>
              <a:rPr lang="en-GB" sz="1400" dirty="0">
                <a:solidFill>
                  <a:prstClr val="black"/>
                </a:solidFill>
              </a:rPr>
              <a:t> </a:t>
            </a:r>
            <a:r>
              <a:rPr lang="en-GB" sz="1100" dirty="0">
                <a:solidFill>
                  <a:prstClr val="black"/>
                </a:solidFill>
              </a:rPr>
              <a:t>Secretary General and Staff Scientist, NSRRC, Taiwan</a:t>
            </a:r>
            <a:r>
              <a:rPr lang="en-GB" sz="1400" dirty="0">
                <a:solidFill>
                  <a:prstClr val="black"/>
                </a:solidFill>
              </a:rPr>
              <a:t/>
            </a:r>
            <a:br>
              <a:rPr lang="en-GB" sz="1400" dirty="0">
                <a:solidFill>
                  <a:prstClr val="black"/>
                </a:solidFill>
              </a:rPr>
            </a:br>
            <a:r>
              <a:rPr lang="en-GB" sz="1400" b="1" dirty="0">
                <a:solidFill>
                  <a:prstClr val="black"/>
                </a:solidFill>
              </a:rPr>
              <a:t>Michael James</a:t>
            </a:r>
            <a:r>
              <a:rPr lang="en-GB" sz="1400" dirty="0">
                <a:solidFill>
                  <a:prstClr val="black"/>
                </a:solidFill>
              </a:rPr>
              <a:t> </a:t>
            </a:r>
            <a:r>
              <a:rPr lang="en-GB" sz="1100" dirty="0">
                <a:solidFill>
                  <a:prstClr val="black"/>
                </a:solidFill>
              </a:rPr>
              <a:t>Head of Science, Australian Synchrotron</a:t>
            </a:r>
            <a:endParaRPr lang="en-US" sz="1400" dirty="0">
              <a:solidFill>
                <a:prstClr val="black"/>
              </a:solidFill>
            </a:endParaRPr>
          </a:p>
          <a:p>
            <a:r>
              <a:rPr lang="en-US" sz="1400" dirty="0"/>
              <a:t/>
            </a:r>
            <a:br>
              <a:rPr lang="en-US" sz="1400" dirty="0"/>
            </a:br>
            <a:r>
              <a:rPr lang="en-US" dirty="0" smtClean="0">
                <a:solidFill>
                  <a:srgbClr val="FF0000"/>
                </a:solidFill>
              </a:rPr>
              <a:t>Middle </a:t>
            </a:r>
            <a:r>
              <a:rPr lang="en-US" dirty="0">
                <a:solidFill>
                  <a:srgbClr val="FF0000"/>
                </a:solidFill>
              </a:rPr>
              <a:t>East</a:t>
            </a:r>
            <a:endParaRPr lang="en-US" b="1" dirty="0">
              <a:solidFill>
                <a:srgbClr val="FF0000"/>
              </a:solidFill>
            </a:endParaRPr>
          </a:p>
          <a:p>
            <a:r>
              <a:rPr lang="en-US" sz="1400" b="1" dirty="0" err="1"/>
              <a:t>Kirsi</a:t>
            </a:r>
            <a:r>
              <a:rPr lang="en-US" sz="1400" b="1" dirty="0"/>
              <a:t> </a:t>
            </a:r>
            <a:r>
              <a:rPr lang="en-US" sz="1400" b="1" dirty="0" smtClean="0"/>
              <a:t>Lorentz</a:t>
            </a:r>
            <a:r>
              <a:rPr lang="en-GB" sz="1400" dirty="0">
                <a:solidFill>
                  <a:prstClr val="black"/>
                </a:solidFill>
              </a:rPr>
              <a:t> (</a:t>
            </a:r>
            <a:r>
              <a:rPr lang="en-GB" sz="1400" i="1" dirty="0">
                <a:solidFill>
                  <a:prstClr val="black"/>
                </a:solidFill>
              </a:rPr>
              <a:t>Chair</a:t>
            </a:r>
            <a:r>
              <a:rPr lang="en-GB" sz="1400" dirty="0">
                <a:solidFill>
                  <a:prstClr val="black"/>
                </a:solidFill>
              </a:rPr>
              <a:t>) </a:t>
            </a:r>
            <a:r>
              <a:rPr lang="en-US" sz="1100" dirty="0" smtClean="0"/>
              <a:t>The </a:t>
            </a:r>
            <a:r>
              <a:rPr lang="en-US" sz="1100" dirty="0"/>
              <a:t>Cyprus Institute, Nicosia, Cyprus</a:t>
            </a:r>
            <a:endParaRPr lang="en-US" sz="1400" dirty="0"/>
          </a:p>
          <a:p>
            <a:r>
              <a:rPr lang="en-US" sz="1400" b="1" dirty="0" smtClean="0"/>
              <a:t>Roy </a:t>
            </a:r>
            <a:r>
              <a:rPr lang="en-US" sz="1400" b="1" dirty="0"/>
              <a:t>Beck-</a:t>
            </a:r>
            <a:r>
              <a:rPr lang="en-US" sz="1400" b="1" dirty="0" err="1"/>
              <a:t>Barkai</a:t>
            </a:r>
            <a:r>
              <a:rPr lang="en-US" sz="1400" dirty="0"/>
              <a:t> </a:t>
            </a:r>
            <a:r>
              <a:rPr lang="en-US" sz="1100" dirty="0"/>
              <a:t>Tel-Aviv University, Israel</a:t>
            </a:r>
            <a:r>
              <a:rPr lang="en-US" sz="1400" dirty="0"/>
              <a:t/>
            </a:r>
            <a:br>
              <a:rPr lang="en-US" sz="1400" dirty="0"/>
            </a:br>
            <a:r>
              <a:rPr lang="en-US" sz="1400" b="1" dirty="0"/>
              <a:t>Musa </a:t>
            </a:r>
            <a:r>
              <a:rPr lang="en-US" sz="1400" b="1" dirty="0" err="1"/>
              <a:t>Mutlu</a:t>
            </a:r>
            <a:r>
              <a:rPr lang="en-US" sz="1400" b="1" dirty="0"/>
              <a:t> Can</a:t>
            </a:r>
            <a:r>
              <a:rPr lang="en-US" sz="1400" dirty="0"/>
              <a:t> </a:t>
            </a:r>
            <a:r>
              <a:rPr lang="en-US" sz="1100" dirty="0"/>
              <a:t>Istanbul University, Turkey</a:t>
            </a:r>
            <a:br>
              <a:rPr lang="en-US" sz="1100" dirty="0"/>
            </a:br>
            <a:r>
              <a:rPr lang="en-US" sz="1400" b="1" dirty="0"/>
              <a:t>Ahmed </a:t>
            </a:r>
            <a:r>
              <a:rPr lang="en-US" sz="1400" b="1" dirty="0" err="1"/>
              <a:t>Farghaly</a:t>
            </a:r>
            <a:r>
              <a:rPr lang="en-US" sz="1400" dirty="0"/>
              <a:t> </a:t>
            </a:r>
            <a:r>
              <a:rPr lang="en-US" sz="1100" dirty="0"/>
              <a:t>National Research Center, Cairo, Egypt</a:t>
            </a:r>
            <a:r>
              <a:rPr lang="en-US" sz="1400" dirty="0"/>
              <a:t/>
            </a:r>
            <a:br>
              <a:rPr lang="en-US" sz="1400" dirty="0"/>
            </a:br>
            <a:r>
              <a:rPr lang="en-US" sz="1400" b="1" dirty="0"/>
              <a:t>Jamal </a:t>
            </a:r>
            <a:r>
              <a:rPr lang="en-US" sz="1400" b="1" dirty="0" err="1"/>
              <a:t>Ghabboun</a:t>
            </a:r>
            <a:r>
              <a:rPr lang="en-US" sz="1400" dirty="0"/>
              <a:t> </a:t>
            </a:r>
            <a:r>
              <a:rPr lang="en-US" sz="1100" dirty="0"/>
              <a:t>Bethlehem University, Palestine </a:t>
            </a:r>
            <a:endParaRPr lang="en-US" sz="1100" dirty="0" smtClean="0"/>
          </a:p>
          <a:p>
            <a:endParaRPr lang="en-US" sz="1400" dirty="0" smtClean="0">
              <a:solidFill>
                <a:srgbClr val="FF0000"/>
              </a:solidFill>
            </a:endParaRPr>
          </a:p>
          <a:p>
            <a:r>
              <a:rPr lang="en-US" dirty="0" smtClean="0">
                <a:solidFill>
                  <a:srgbClr val="FF0000"/>
                </a:solidFill>
              </a:rPr>
              <a:t>Pacific Islands</a:t>
            </a:r>
            <a:endParaRPr lang="en-US" b="1" dirty="0">
              <a:solidFill>
                <a:srgbClr val="FF0000"/>
              </a:solidFill>
            </a:endParaRPr>
          </a:p>
          <a:p>
            <a:r>
              <a:rPr lang="en-US" sz="1400" dirty="0" smtClean="0"/>
              <a:t>To be appointed</a:t>
            </a:r>
            <a:endParaRPr lang="en-US" sz="1400" dirty="0"/>
          </a:p>
        </p:txBody>
      </p:sp>
    </p:spTree>
    <p:extLst>
      <p:ext uri="{BB962C8B-B14F-4D97-AF65-F5344CB8AC3E}">
        <p14:creationId xmlns:p14="http://schemas.microsoft.com/office/powerpoint/2010/main" val="40881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www.iucr.org/__data/assets/image/0020/136073/LAAAMP_small_trans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9054" y="253796"/>
            <a:ext cx="1655296" cy="483188"/>
          </a:xfrm>
          <a:prstGeom prst="rect">
            <a:avLst/>
          </a:prstGeom>
          <a:noFill/>
          <a:extLst>
            <a:ext uri="{909E8E84-426E-40DD-AFC4-6F175D3DCCD1}">
              <a14:hiddenFill xmlns:a14="http://schemas.microsoft.com/office/drawing/2010/main">
                <a:solidFill>
                  <a:srgbClr val="FFFFFF"/>
                </a:solidFill>
              </a14:hiddenFill>
            </a:ext>
          </a:extLst>
        </p:spPr>
      </p:pic>
      <p:sp>
        <p:nvSpPr>
          <p:cNvPr id="3" name="Parallelogram 2"/>
          <p:cNvSpPr/>
          <p:nvPr/>
        </p:nvSpPr>
        <p:spPr>
          <a:xfrm>
            <a:off x="273733" y="673922"/>
            <a:ext cx="6804000" cy="63062"/>
          </a:xfrm>
          <a:prstGeom prst="parallelogram">
            <a:avLst>
              <a:gd name="adj" fmla="val 21144"/>
            </a:avLst>
          </a:prstGeom>
          <a:solidFill>
            <a:srgbClr val="1C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62753" y="367652"/>
            <a:ext cx="6042212" cy="369332"/>
          </a:xfrm>
          <a:prstGeom prst="rect">
            <a:avLst/>
          </a:prstGeom>
        </p:spPr>
        <p:txBody>
          <a:bodyPr wrap="square">
            <a:spAutoFit/>
          </a:bodyPr>
          <a:lstStyle/>
          <a:p>
            <a:pPr marL="144000"/>
            <a:r>
              <a:rPr lang="en-GB" b="1" i="1" dirty="0" smtClean="0"/>
              <a:t>LAAAMP</a:t>
            </a:r>
            <a:r>
              <a:rPr lang="en-GB" b="1" dirty="0" smtClean="0"/>
              <a:t> Supporting </a:t>
            </a:r>
            <a:r>
              <a:rPr lang="en-GB" b="1" dirty="0"/>
              <a:t>and Collaborative Partners</a:t>
            </a:r>
            <a:endParaRPr lang="en-GB" dirty="0"/>
          </a:p>
        </p:txBody>
      </p:sp>
      <p:sp>
        <p:nvSpPr>
          <p:cNvPr id="5" name="Rectangle 4"/>
          <p:cNvSpPr/>
          <p:nvPr/>
        </p:nvSpPr>
        <p:spPr>
          <a:xfrm>
            <a:off x="229074" y="1080000"/>
            <a:ext cx="8685851" cy="5078313"/>
          </a:xfrm>
          <a:prstGeom prst="rect">
            <a:avLst/>
          </a:prstGeom>
        </p:spPr>
        <p:txBody>
          <a:bodyPr wrap="square">
            <a:spAutoFit/>
          </a:bodyPr>
          <a:lstStyle/>
          <a:p>
            <a:r>
              <a:rPr lang="en-US" dirty="0" smtClean="0">
                <a:solidFill>
                  <a:srgbClr val="1C5F30"/>
                </a:solidFill>
                <a:effectLst/>
                <a:ea typeface="MS Mincho"/>
                <a:cs typeface="Times New Roman" panose="02020603050405020304" pitchFamily="18" charset="0"/>
              </a:rPr>
              <a:t>UNESCO</a:t>
            </a:r>
            <a:endParaRPr lang="en-GB" dirty="0" smtClean="0">
              <a:solidFill>
                <a:srgbClr val="1C5F30"/>
              </a:solidFill>
              <a:effectLst/>
              <a:ea typeface="MS Mincho"/>
              <a:cs typeface="Times New Roman" panose="02020603050405020304" pitchFamily="18" charset="0"/>
            </a:endParaRPr>
          </a:p>
          <a:p>
            <a:pPr>
              <a:spcAft>
                <a:spcPts val="0"/>
              </a:spcAft>
            </a:pPr>
            <a:r>
              <a:rPr lang="en-US" dirty="0" smtClean="0">
                <a:effectLst/>
                <a:ea typeface="MS Mincho"/>
                <a:cs typeface="Times New Roman" panose="02020603050405020304" pitchFamily="18" charset="0"/>
              </a:rPr>
              <a:t>ICSU Regional Office for Africa</a:t>
            </a:r>
            <a:endParaRPr lang="en-GB" dirty="0" smtClean="0">
              <a:effectLst/>
              <a:ea typeface="MS Mincho"/>
              <a:cs typeface="Times New Roman" panose="02020603050405020304" pitchFamily="18" charset="0"/>
            </a:endParaRPr>
          </a:p>
          <a:p>
            <a:pPr>
              <a:spcAft>
                <a:spcPts val="0"/>
              </a:spcAft>
            </a:pPr>
            <a:r>
              <a:rPr lang="en-US" dirty="0" smtClean="0">
                <a:solidFill>
                  <a:srgbClr val="1C5F30"/>
                </a:solidFill>
                <a:effectLst/>
                <a:ea typeface="MS Mincho"/>
                <a:cs typeface="Times New Roman" panose="02020603050405020304" pitchFamily="18" charset="0"/>
              </a:rPr>
              <a:t>ICSU Regional Office for Latin America &amp; the Caribbean</a:t>
            </a:r>
            <a:endParaRPr lang="en-GB" dirty="0" smtClean="0">
              <a:solidFill>
                <a:srgbClr val="1C5F30"/>
              </a:solidFill>
              <a:effectLst/>
              <a:ea typeface="MS Mincho"/>
              <a:cs typeface="Times New Roman" panose="02020603050405020304" pitchFamily="18" charset="0"/>
            </a:endParaRPr>
          </a:p>
          <a:p>
            <a:r>
              <a:rPr lang="en-US" dirty="0" smtClean="0">
                <a:effectLst/>
                <a:ea typeface="MS Mincho"/>
                <a:cs typeface="Times New Roman" panose="02020603050405020304" pitchFamily="18" charset="0"/>
              </a:rPr>
              <a:t>International Union of Materials Research Societies (IUMRS)</a:t>
            </a:r>
            <a:endParaRPr lang="en-GB" dirty="0" smtClean="0">
              <a:effectLst/>
              <a:ea typeface="MS Mincho"/>
              <a:cs typeface="Times New Roman" panose="02020603050405020304" pitchFamily="18" charset="0"/>
            </a:endParaRPr>
          </a:p>
          <a:p>
            <a:pPr>
              <a:spcAft>
                <a:spcPts val="0"/>
              </a:spcAft>
            </a:pPr>
            <a:r>
              <a:rPr lang="en-US" dirty="0" smtClean="0">
                <a:solidFill>
                  <a:srgbClr val="1C5F30"/>
                </a:solidFill>
                <a:effectLst/>
                <a:ea typeface="MS Mincho"/>
                <a:cs typeface="Times New Roman" panose="02020603050405020304" pitchFamily="18" charset="0"/>
              </a:rPr>
              <a:t>International Centre for Theoretical Physics (ICTP)</a:t>
            </a:r>
          </a:p>
          <a:p>
            <a:pPr>
              <a:spcAft>
                <a:spcPts val="0"/>
              </a:spcAft>
            </a:pPr>
            <a:r>
              <a:rPr lang="en-US" dirty="0" smtClean="0">
                <a:ea typeface="MS Mincho"/>
                <a:cs typeface="Times New Roman" panose="02020603050405020304" pitchFamily="18" charset="0"/>
              </a:rPr>
              <a:t>TWAS</a:t>
            </a:r>
            <a:endParaRPr lang="en-GB" dirty="0" smtClean="0">
              <a:effectLst/>
              <a:ea typeface="MS Mincho"/>
              <a:cs typeface="Times New Roman" panose="02020603050405020304" pitchFamily="18" charset="0"/>
            </a:endParaRPr>
          </a:p>
          <a:p>
            <a:pPr>
              <a:spcAft>
                <a:spcPts val="0"/>
              </a:spcAft>
            </a:pPr>
            <a:r>
              <a:rPr lang="en-US" dirty="0" smtClean="0">
                <a:solidFill>
                  <a:srgbClr val="1C5F30"/>
                </a:solidFill>
                <a:effectLst/>
                <a:ea typeface="MS Mincho"/>
                <a:cs typeface="Times New Roman" panose="02020603050405020304" pitchFamily="18" charset="0"/>
              </a:rPr>
              <a:t>SESAME Light Source</a:t>
            </a:r>
            <a:endParaRPr lang="en-GB" dirty="0" smtClean="0">
              <a:solidFill>
                <a:srgbClr val="1C5F30"/>
              </a:solidFill>
              <a:effectLst/>
              <a:ea typeface="MS Mincho"/>
              <a:cs typeface="Times New Roman" panose="02020603050405020304" pitchFamily="18" charset="0"/>
            </a:endParaRPr>
          </a:p>
          <a:p>
            <a:pPr>
              <a:spcAft>
                <a:spcPts val="0"/>
              </a:spcAft>
            </a:pPr>
            <a:r>
              <a:rPr lang="en-US" dirty="0" smtClean="0">
                <a:effectLst/>
                <a:ea typeface="MS Mincho"/>
                <a:cs typeface="Times New Roman" panose="02020603050405020304" pitchFamily="18" charset="0"/>
              </a:rPr>
              <a:t>African Light Source (</a:t>
            </a:r>
            <a:r>
              <a:rPr lang="en-US" dirty="0" err="1" smtClean="0">
                <a:effectLst/>
                <a:ea typeface="MS Mincho"/>
                <a:cs typeface="Times New Roman" panose="02020603050405020304" pitchFamily="18" charset="0"/>
              </a:rPr>
              <a:t>AfLS</a:t>
            </a:r>
            <a:r>
              <a:rPr lang="en-US" dirty="0" smtClean="0">
                <a:effectLst/>
                <a:ea typeface="MS Mincho"/>
                <a:cs typeface="Times New Roman" panose="02020603050405020304" pitchFamily="18" charset="0"/>
              </a:rPr>
              <a:t>) Steering Committee</a:t>
            </a:r>
          </a:p>
          <a:p>
            <a:r>
              <a:rPr lang="en-US" dirty="0" smtClean="0">
                <a:solidFill>
                  <a:srgbClr val="1C5F30"/>
                </a:solidFill>
              </a:rPr>
              <a:t>Cuban Light Source Initiative</a:t>
            </a:r>
            <a:endParaRPr lang="en-GB" dirty="0" smtClean="0">
              <a:solidFill>
                <a:srgbClr val="1C5F30"/>
              </a:solidFill>
            </a:endParaRPr>
          </a:p>
          <a:p>
            <a:r>
              <a:rPr lang="en-US" dirty="0" smtClean="0"/>
              <a:t>Puerto </a:t>
            </a:r>
            <a:r>
              <a:rPr lang="en-US" dirty="0"/>
              <a:t>Rican Light Source Initiative</a:t>
            </a:r>
            <a:endParaRPr lang="en-GB" dirty="0"/>
          </a:p>
          <a:p>
            <a:r>
              <a:rPr lang="en-US" dirty="0" smtClean="0">
                <a:solidFill>
                  <a:srgbClr val="1C5F30"/>
                </a:solidFill>
              </a:rPr>
              <a:t>Lightsources.org</a:t>
            </a:r>
          </a:p>
          <a:p>
            <a:r>
              <a:rPr lang="en-US" dirty="0" smtClean="0"/>
              <a:t>Mexican Physical Society</a:t>
            </a:r>
            <a:endParaRPr lang="en-GB" dirty="0" smtClean="0"/>
          </a:p>
          <a:p>
            <a:r>
              <a:rPr lang="en-US" dirty="0" smtClean="0">
                <a:solidFill>
                  <a:srgbClr val="1C5F30"/>
                </a:solidFill>
              </a:rPr>
              <a:t>European Physical Society (EPS)</a:t>
            </a:r>
            <a:endParaRPr lang="en-GB" dirty="0" smtClean="0">
              <a:solidFill>
                <a:srgbClr val="1C5F30"/>
              </a:solidFill>
            </a:endParaRPr>
          </a:p>
          <a:p>
            <a:r>
              <a:rPr lang="en-US" dirty="0" smtClean="0"/>
              <a:t>Association of Asia Pacific Physical Societies (AAPPS)</a:t>
            </a:r>
            <a:endParaRPr lang="en-GB" dirty="0" smtClean="0"/>
          </a:p>
          <a:p>
            <a:r>
              <a:rPr lang="en-US" dirty="0" smtClean="0">
                <a:solidFill>
                  <a:srgbClr val="1C5F30"/>
                </a:solidFill>
              </a:rPr>
              <a:t>Interdisciplinary Consortium for Research and Educational Access in Science &amp; Engineering</a:t>
            </a:r>
            <a:endParaRPr lang="en-GB" dirty="0" smtClean="0">
              <a:solidFill>
                <a:srgbClr val="1C5F30"/>
              </a:solidFill>
            </a:endParaRPr>
          </a:p>
          <a:p>
            <a:r>
              <a:rPr lang="en-US" dirty="0" smtClean="0"/>
              <a:t>Triangle Science, Education &amp; Economic Development (</a:t>
            </a:r>
            <a:r>
              <a:rPr lang="en-US" dirty="0" err="1" smtClean="0"/>
              <a:t>TriSEED</a:t>
            </a:r>
            <a:r>
              <a:rPr lang="en-US" dirty="0" smtClean="0"/>
              <a:t> Consultants), LLC</a:t>
            </a:r>
            <a:endParaRPr lang="en-GB" dirty="0" smtClean="0"/>
          </a:p>
          <a:p>
            <a:r>
              <a:rPr lang="en-US" dirty="0" smtClean="0">
                <a:solidFill>
                  <a:srgbClr val="1C5F30"/>
                </a:solidFill>
              </a:rPr>
              <a:t>University of California - Los Angeles (UCLA)</a:t>
            </a:r>
          </a:p>
          <a:p>
            <a:r>
              <a:rPr lang="en-US" dirty="0" smtClean="0"/>
              <a:t>….</a:t>
            </a:r>
            <a:endParaRPr lang="en-GB" dirty="0" smtClean="0"/>
          </a:p>
        </p:txBody>
      </p:sp>
    </p:spTree>
    <p:extLst>
      <p:ext uri="{BB962C8B-B14F-4D97-AF65-F5344CB8AC3E}">
        <p14:creationId xmlns:p14="http://schemas.microsoft.com/office/powerpoint/2010/main" val="338049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www.iucr.org/__data/assets/image/0020/136073/LAAAMP_small_trans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9054" y="253796"/>
            <a:ext cx="1655296" cy="483188"/>
          </a:xfrm>
          <a:prstGeom prst="rect">
            <a:avLst/>
          </a:prstGeom>
          <a:noFill/>
          <a:extLst>
            <a:ext uri="{909E8E84-426E-40DD-AFC4-6F175D3DCCD1}">
              <a14:hiddenFill xmlns:a14="http://schemas.microsoft.com/office/drawing/2010/main">
                <a:solidFill>
                  <a:srgbClr val="FFFFFF"/>
                </a:solidFill>
              </a14:hiddenFill>
            </a:ext>
          </a:extLst>
        </p:spPr>
      </p:pic>
      <p:sp>
        <p:nvSpPr>
          <p:cNvPr id="3" name="Parallelogram 2"/>
          <p:cNvSpPr/>
          <p:nvPr/>
        </p:nvSpPr>
        <p:spPr>
          <a:xfrm>
            <a:off x="273733" y="673922"/>
            <a:ext cx="6804000" cy="63062"/>
          </a:xfrm>
          <a:prstGeom prst="parallelogram">
            <a:avLst>
              <a:gd name="adj" fmla="val 21144"/>
            </a:avLst>
          </a:prstGeom>
          <a:solidFill>
            <a:srgbClr val="1C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1717" y="367652"/>
            <a:ext cx="5325035" cy="369332"/>
          </a:xfrm>
          <a:prstGeom prst="rect">
            <a:avLst/>
          </a:prstGeom>
        </p:spPr>
        <p:txBody>
          <a:bodyPr wrap="square">
            <a:spAutoFit/>
          </a:bodyPr>
          <a:lstStyle/>
          <a:p>
            <a:pPr marL="144000"/>
            <a:r>
              <a:rPr lang="en-GB" b="1" i="1" dirty="0" smtClean="0"/>
              <a:t>LAAAMP</a:t>
            </a:r>
            <a:r>
              <a:rPr lang="en-GB" b="1" dirty="0" smtClean="0"/>
              <a:t> Participating </a:t>
            </a:r>
            <a:r>
              <a:rPr lang="en-GB" b="1" dirty="0"/>
              <a:t>Advanced Light Sources</a:t>
            </a:r>
            <a:endParaRPr lang="en-GB" dirty="0"/>
          </a:p>
        </p:txBody>
      </p:sp>
      <p:sp>
        <p:nvSpPr>
          <p:cNvPr id="5" name="Rectangle 4"/>
          <p:cNvSpPr/>
          <p:nvPr/>
        </p:nvSpPr>
        <p:spPr>
          <a:xfrm>
            <a:off x="230602" y="1080000"/>
            <a:ext cx="8530618" cy="4801314"/>
          </a:xfrm>
          <a:prstGeom prst="rect">
            <a:avLst/>
          </a:prstGeom>
        </p:spPr>
        <p:txBody>
          <a:bodyPr wrap="square">
            <a:spAutoFit/>
          </a:bodyPr>
          <a:lstStyle/>
          <a:p>
            <a:r>
              <a:rPr lang="en-US" dirty="0" smtClean="0">
                <a:solidFill>
                  <a:srgbClr val="1C5F30"/>
                </a:solidFill>
              </a:rPr>
              <a:t>Advanced Light Source (ALS), Lawrence Berkeley National Laboratory (LBNL)</a:t>
            </a:r>
          </a:p>
          <a:p>
            <a:r>
              <a:rPr lang="en-US" dirty="0"/>
              <a:t>Advanced Photon Source (APS), Argonne National Lab (ANL)</a:t>
            </a:r>
            <a:endParaRPr lang="en-GB" dirty="0"/>
          </a:p>
          <a:p>
            <a:r>
              <a:rPr lang="en-US" dirty="0" smtClean="0">
                <a:solidFill>
                  <a:srgbClr val="1C5F30"/>
                </a:solidFill>
              </a:rPr>
              <a:t>ALBA Light Source</a:t>
            </a:r>
          </a:p>
          <a:p>
            <a:r>
              <a:rPr lang="en-US" dirty="0" smtClean="0"/>
              <a:t>Australian Synchrotron, Australian Nuclear Science and Technology Organization (ANSTO)</a:t>
            </a:r>
          </a:p>
          <a:p>
            <a:r>
              <a:rPr lang="en-US" dirty="0" smtClean="0">
                <a:solidFill>
                  <a:srgbClr val="1C5F30"/>
                </a:solidFill>
              </a:rPr>
              <a:t>Canadian </a:t>
            </a:r>
            <a:r>
              <a:rPr lang="en-US" dirty="0">
                <a:solidFill>
                  <a:srgbClr val="1C5F30"/>
                </a:solidFill>
              </a:rPr>
              <a:t>Light </a:t>
            </a:r>
            <a:r>
              <a:rPr lang="en-US" dirty="0" smtClean="0">
                <a:solidFill>
                  <a:srgbClr val="1C5F30"/>
                </a:solidFill>
              </a:rPr>
              <a:t>Source</a:t>
            </a:r>
          </a:p>
          <a:p>
            <a:r>
              <a:rPr lang="en-US" dirty="0" smtClean="0"/>
              <a:t>DELTA Light Source</a:t>
            </a:r>
            <a:endParaRPr lang="en-GB" dirty="0"/>
          </a:p>
          <a:p>
            <a:r>
              <a:rPr lang="en-US" dirty="0" err="1" smtClean="0">
                <a:solidFill>
                  <a:srgbClr val="1C5F30"/>
                </a:solidFill>
              </a:rPr>
              <a:t>Elettra</a:t>
            </a:r>
            <a:r>
              <a:rPr lang="en-US" dirty="0" smtClean="0">
                <a:solidFill>
                  <a:srgbClr val="1C5F30"/>
                </a:solidFill>
              </a:rPr>
              <a:t> Light Source</a:t>
            </a:r>
          </a:p>
          <a:p>
            <a:r>
              <a:rPr lang="en-US" dirty="0" smtClean="0"/>
              <a:t>European Synchrotron Radiation Facility (ESRF)</a:t>
            </a:r>
          </a:p>
          <a:p>
            <a:r>
              <a:rPr lang="en-US" dirty="0" smtClean="0">
                <a:solidFill>
                  <a:srgbClr val="1C5F30"/>
                </a:solidFill>
              </a:rPr>
              <a:t>MAX IV Laboratory</a:t>
            </a:r>
          </a:p>
          <a:p>
            <a:r>
              <a:rPr lang="en-US" dirty="0" smtClean="0"/>
              <a:t>National Synchrotron Light Source-II (NSLS-II), Brookhaven National Lab (BNL)</a:t>
            </a:r>
          </a:p>
          <a:p>
            <a:r>
              <a:rPr lang="en-US" dirty="0">
                <a:solidFill>
                  <a:srgbClr val="1C5F30"/>
                </a:solidFill>
              </a:rPr>
              <a:t>Photon Factory, Institute of Materials Structure Science (IMSS) of KEK</a:t>
            </a:r>
            <a:endParaRPr lang="en-GB" dirty="0">
              <a:solidFill>
                <a:srgbClr val="1C5F30"/>
              </a:solidFill>
            </a:endParaRPr>
          </a:p>
          <a:p>
            <a:r>
              <a:rPr lang="en-US" dirty="0" smtClean="0"/>
              <a:t>Pohang Accelerator Laboratory</a:t>
            </a:r>
          </a:p>
          <a:p>
            <a:r>
              <a:rPr lang="en-US" dirty="0" smtClean="0">
                <a:solidFill>
                  <a:srgbClr val="1C5F30"/>
                </a:solidFill>
              </a:rPr>
              <a:t>SESAME Light Source</a:t>
            </a:r>
          </a:p>
          <a:p>
            <a:r>
              <a:rPr lang="en-US" dirty="0" smtClean="0"/>
              <a:t>SIAM Photon Source (SPS), Synchrotron Light Research Institute (SLRI)</a:t>
            </a:r>
            <a:endParaRPr lang="en-GB" dirty="0" smtClean="0"/>
          </a:p>
          <a:p>
            <a:r>
              <a:rPr lang="en-US" dirty="0" smtClean="0">
                <a:solidFill>
                  <a:srgbClr val="1C5F30"/>
                </a:solidFill>
              </a:rPr>
              <a:t>SLAC National Accelerator Laboratory</a:t>
            </a:r>
            <a:endParaRPr lang="en-GB" dirty="0" smtClean="0">
              <a:solidFill>
                <a:srgbClr val="1C5F30"/>
              </a:solidFill>
            </a:endParaRPr>
          </a:p>
          <a:p>
            <a:r>
              <a:rPr lang="en-US" dirty="0" smtClean="0"/>
              <a:t>Taiwan Photon Source (TPS), National Synchrotron Radiation Research Center (NSRRC)</a:t>
            </a:r>
          </a:p>
          <a:p>
            <a:r>
              <a:rPr lang="is-IS" dirty="0" smtClean="0"/>
              <a:t>…</a:t>
            </a:r>
          </a:p>
        </p:txBody>
      </p:sp>
    </p:spTree>
    <p:extLst>
      <p:ext uri="{BB962C8B-B14F-4D97-AF65-F5344CB8AC3E}">
        <p14:creationId xmlns:p14="http://schemas.microsoft.com/office/powerpoint/2010/main" val="120109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www.iucr.org/__data/assets/image/0020/136073/LAAAMP_small_trans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9054" y="253796"/>
            <a:ext cx="1655296" cy="483188"/>
          </a:xfrm>
          <a:prstGeom prst="rect">
            <a:avLst/>
          </a:prstGeom>
          <a:noFill/>
          <a:extLst>
            <a:ext uri="{909E8E84-426E-40DD-AFC4-6F175D3DCCD1}">
              <a14:hiddenFill xmlns:a14="http://schemas.microsoft.com/office/drawing/2010/main">
                <a:solidFill>
                  <a:srgbClr val="FFFFFF"/>
                </a:solidFill>
              </a14:hiddenFill>
            </a:ext>
          </a:extLst>
        </p:spPr>
      </p:pic>
      <p:sp>
        <p:nvSpPr>
          <p:cNvPr id="3" name="Parallelogram 2"/>
          <p:cNvSpPr/>
          <p:nvPr/>
        </p:nvSpPr>
        <p:spPr>
          <a:xfrm>
            <a:off x="273733" y="673922"/>
            <a:ext cx="6804000" cy="63062"/>
          </a:xfrm>
          <a:prstGeom prst="parallelogram">
            <a:avLst>
              <a:gd name="adj" fmla="val 21144"/>
            </a:avLst>
          </a:prstGeom>
          <a:solidFill>
            <a:srgbClr val="1C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02411" y="350756"/>
            <a:ext cx="6875321" cy="369332"/>
          </a:xfrm>
          <a:prstGeom prst="rect">
            <a:avLst/>
          </a:prstGeom>
        </p:spPr>
        <p:txBody>
          <a:bodyPr wrap="square">
            <a:spAutoFit/>
          </a:bodyPr>
          <a:lstStyle/>
          <a:p>
            <a:r>
              <a:rPr lang="en-GB" b="1" i="1" dirty="0" smtClean="0"/>
              <a:t>LAAAMP</a:t>
            </a:r>
            <a:r>
              <a:rPr lang="en-GB" b="1" dirty="0" smtClean="0"/>
              <a:t> and </a:t>
            </a:r>
            <a:r>
              <a:rPr lang="en-GB" b="1" dirty="0" err="1" smtClean="0"/>
              <a:t>AfLS</a:t>
            </a:r>
            <a:r>
              <a:rPr lang="en-GB" b="1" dirty="0" smtClean="0"/>
              <a:t>: a tight connection</a:t>
            </a:r>
            <a:endParaRPr lang="en-GB" dirty="0"/>
          </a:p>
        </p:txBody>
      </p:sp>
      <p:pic>
        <p:nvPicPr>
          <p:cNvPr id="11" name="Picture 2" descr="2015_11_18_AFLS_LR_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3732" y="2179808"/>
            <a:ext cx="3500409" cy="282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73731" y="5008343"/>
            <a:ext cx="3500409" cy="523220"/>
          </a:xfrm>
          <a:prstGeom prst="rect">
            <a:avLst/>
          </a:prstGeom>
          <a:noFill/>
        </p:spPr>
        <p:txBody>
          <a:bodyPr wrap="square" rtlCol="0">
            <a:spAutoFit/>
          </a:bodyPr>
          <a:lstStyle/>
          <a:p>
            <a:pPr algn="ctr"/>
            <a:r>
              <a:rPr lang="en-GB" sz="1400" i="1" dirty="0" smtClean="0"/>
              <a:t>Simon H. Connell and </a:t>
            </a:r>
            <a:r>
              <a:rPr lang="en-GB" sz="1400" i="1" dirty="0" err="1" smtClean="0"/>
              <a:t>Sekazi</a:t>
            </a:r>
            <a:r>
              <a:rPr lang="en-GB" sz="1400" i="1" dirty="0" smtClean="0"/>
              <a:t> K. </a:t>
            </a:r>
            <a:r>
              <a:rPr lang="en-GB" sz="1400" i="1" dirty="0" err="1" smtClean="0"/>
              <a:t>Mtingwa</a:t>
            </a:r>
            <a:r>
              <a:rPr lang="en-GB" sz="1400" i="1" dirty="0" smtClean="0"/>
              <a:t>, Chairs of the </a:t>
            </a:r>
            <a:r>
              <a:rPr lang="en-GB" sz="1400" i="1" dirty="0" err="1" smtClean="0"/>
              <a:t>AfLS</a:t>
            </a:r>
            <a:r>
              <a:rPr lang="en-GB" sz="1400" i="1" dirty="0" smtClean="0"/>
              <a:t> Steering Committee </a:t>
            </a:r>
            <a:endParaRPr lang="en-GB" sz="1400" i="1" dirty="0"/>
          </a:p>
        </p:txBody>
      </p:sp>
      <p:pic>
        <p:nvPicPr>
          <p:cNvPr id="13" name="Picture 12"/>
          <p:cNvPicPr>
            <a:picLocks noChangeAspect="1"/>
          </p:cNvPicPr>
          <p:nvPr/>
        </p:nvPicPr>
        <p:blipFill rotWithShape="1">
          <a:blip r:embed="rId4"/>
          <a:srcRect l="32880" t="7047" r="10136" b="5348"/>
          <a:stretch/>
        </p:blipFill>
        <p:spPr>
          <a:xfrm>
            <a:off x="3814087" y="2179807"/>
            <a:ext cx="3263646" cy="2822365"/>
          </a:xfrm>
          <a:prstGeom prst="rect">
            <a:avLst/>
          </a:prstGeom>
        </p:spPr>
      </p:pic>
      <p:pic>
        <p:nvPicPr>
          <p:cNvPr id="4" name="Picture 3"/>
          <p:cNvPicPr>
            <a:picLocks noChangeAspect="1"/>
          </p:cNvPicPr>
          <p:nvPr/>
        </p:nvPicPr>
        <p:blipFill rotWithShape="1">
          <a:blip r:embed="rId5"/>
          <a:srcRect l="34706" t="32832" r="8725" b="48693"/>
          <a:stretch/>
        </p:blipFill>
        <p:spPr>
          <a:xfrm>
            <a:off x="273733" y="896787"/>
            <a:ext cx="6803999" cy="1249955"/>
          </a:xfrm>
          <a:prstGeom prst="rect">
            <a:avLst/>
          </a:prstGeom>
        </p:spPr>
      </p:pic>
      <p:sp>
        <p:nvSpPr>
          <p:cNvPr id="14" name="TextBox 13"/>
          <p:cNvSpPr txBox="1"/>
          <p:nvPr/>
        </p:nvSpPr>
        <p:spPr>
          <a:xfrm>
            <a:off x="3814087" y="5010828"/>
            <a:ext cx="3263645" cy="307777"/>
          </a:xfrm>
          <a:prstGeom prst="rect">
            <a:avLst/>
          </a:prstGeom>
          <a:noFill/>
        </p:spPr>
        <p:txBody>
          <a:bodyPr wrap="square" rtlCol="0">
            <a:spAutoFit/>
          </a:bodyPr>
          <a:lstStyle/>
          <a:p>
            <a:pPr algn="ctr"/>
            <a:r>
              <a:rPr lang="en-GB" sz="1400" i="1" dirty="0" smtClean="0"/>
              <a:t>M. Zema (right) holding the Speaking stick</a:t>
            </a:r>
            <a:endParaRPr lang="en-GB" sz="1400" i="1" dirty="0"/>
          </a:p>
        </p:txBody>
      </p:sp>
      <p:sp>
        <p:nvSpPr>
          <p:cNvPr id="7" name="TextBox 6"/>
          <p:cNvSpPr txBox="1"/>
          <p:nvPr/>
        </p:nvSpPr>
        <p:spPr>
          <a:xfrm>
            <a:off x="202411" y="5629452"/>
            <a:ext cx="8530617" cy="1200329"/>
          </a:xfrm>
          <a:prstGeom prst="rect">
            <a:avLst/>
          </a:prstGeom>
          <a:noFill/>
        </p:spPr>
        <p:txBody>
          <a:bodyPr wrap="square" rtlCol="0">
            <a:spAutoFit/>
          </a:bodyPr>
          <a:lstStyle/>
          <a:p>
            <a:r>
              <a:rPr lang="en-GB" dirty="0" smtClean="0"/>
              <a:t>The idea of </a:t>
            </a:r>
            <a:r>
              <a:rPr lang="en-GB" i="1" dirty="0" smtClean="0"/>
              <a:t>LAAAMP</a:t>
            </a:r>
            <a:r>
              <a:rPr lang="en-GB" dirty="0" smtClean="0"/>
              <a:t> </a:t>
            </a:r>
            <a:r>
              <a:rPr lang="en-GB" dirty="0" smtClean="0"/>
              <a:t>started </a:t>
            </a:r>
            <a:r>
              <a:rPr lang="en-GB" dirty="0" smtClean="0"/>
              <a:t>during the 1</a:t>
            </a:r>
            <a:r>
              <a:rPr lang="en-GB" baseline="30000" dirty="0" smtClean="0"/>
              <a:t>st</a:t>
            </a:r>
            <a:r>
              <a:rPr lang="en-GB" dirty="0" smtClean="0"/>
              <a:t> African Light Source Conference and Workshop at the ESRF, Grenoble in 2015 when </a:t>
            </a:r>
            <a:r>
              <a:rPr lang="en-GB" b="1" i="1" dirty="0" smtClean="0"/>
              <a:t>LAAAMP</a:t>
            </a:r>
            <a:r>
              <a:rPr lang="en-GB" b="1" dirty="0" smtClean="0"/>
              <a:t> co-founders </a:t>
            </a:r>
            <a:r>
              <a:rPr lang="en-GB" b="1" dirty="0" err="1" smtClean="0"/>
              <a:t>Sekazi</a:t>
            </a:r>
            <a:r>
              <a:rPr lang="en-GB" b="1" dirty="0" smtClean="0"/>
              <a:t> </a:t>
            </a:r>
            <a:r>
              <a:rPr lang="en-GB" b="1" dirty="0" err="1" smtClean="0"/>
              <a:t>Mtingwa</a:t>
            </a:r>
            <a:r>
              <a:rPr lang="en-GB" b="1" dirty="0" smtClean="0"/>
              <a:t>, Sandro </a:t>
            </a:r>
            <a:r>
              <a:rPr lang="en-GB" b="1" dirty="0" err="1" smtClean="0"/>
              <a:t>Scandolo</a:t>
            </a:r>
            <a:r>
              <a:rPr lang="en-GB" b="1" dirty="0" smtClean="0"/>
              <a:t> and Michele Zema</a:t>
            </a:r>
            <a:r>
              <a:rPr lang="en-GB" dirty="0" smtClean="0"/>
              <a:t> </a:t>
            </a:r>
            <a:r>
              <a:rPr lang="en-GB" dirty="0" smtClean="0"/>
              <a:t>met </a:t>
            </a:r>
            <a:r>
              <a:rPr lang="en-GB" dirty="0" smtClean="0"/>
              <a:t>for the first time and </a:t>
            </a:r>
            <a:r>
              <a:rPr lang="en-GB" dirty="0" smtClean="0"/>
              <a:t>discussed </a:t>
            </a:r>
            <a:r>
              <a:rPr lang="en-GB" dirty="0" smtClean="0"/>
              <a:t>about a joint IUPAP-IUCr proposal to be submitted to </a:t>
            </a:r>
            <a:r>
              <a:rPr lang="en-GB" dirty="0" smtClean="0"/>
              <a:t>former </a:t>
            </a:r>
            <a:r>
              <a:rPr lang="en-GB" dirty="0" smtClean="0"/>
              <a:t>ICSU (now ISC) Grants Programme 2016-2019.</a:t>
            </a:r>
            <a:endParaRPr lang="en-GB" dirty="0"/>
          </a:p>
        </p:txBody>
      </p:sp>
    </p:spTree>
    <p:extLst>
      <p:ext uri="{BB962C8B-B14F-4D97-AF65-F5344CB8AC3E}">
        <p14:creationId xmlns:p14="http://schemas.microsoft.com/office/powerpoint/2010/main" val="252473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2"/>
          <p:cNvSpPr/>
          <p:nvPr/>
        </p:nvSpPr>
        <p:spPr>
          <a:xfrm>
            <a:off x="273733" y="673922"/>
            <a:ext cx="6804000" cy="63062"/>
          </a:xfrm>
          <a:prstGeom prst="parallelogram">
            <a:avLst>
              <a:gd name="adj" fmla="val 21144"/>
            </a:avLst>
          </a:prstGeom>
          <a:solidFill>
            <a:srgbClr val="1C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6" descr="https://www.iucr.org/__data/assets/image/0020/136073/LAAAMP_small_trans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9054" y="253796"/>
            <a:ext cx="1655296" cy="4831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srcRect l="26360" t="20601" r="27806" b="13600"/>
          <a:stretch/>
        </p:blipFill>
        <p:spPr>
          <a:xfrm>
            <a:off x="971601" y="1043254"/>
            <a:ext cx="7200799" cy="58147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202411" y="350756"/>
            <a:ext cx="6875321" cy="369332"/>
          </a:xfrm>
          <a:prstGeom prst="rect">
            <a:avLst/>
          </a:prstGeom>
        </p:spPr>
        <p:txBody>
          <a:bodyPr wrap="square">
            <a:spAutoFit/>
          </a:bodyPr>
          <a:lstStyle/>
          <a:p>
            <a:r>
              <a:rPr lang="en-GB" b="1" i="1" dirty="0" smtClean="0"/>
              <a:t>LAAAMP</a:t>
            </a:r>
            <a:r>
              <a:rPr lang="en-GB" b="1" dirty="0" smtClean="0"/>
              <a:t> and </a:t>
            </a:r>
            <a:r>
              <a:rPr lang="en-GB" b="1" dirty="0" err="1" smtClean="0"/>
              <a:t>AfLS</a:t>
            </a:r>
            <a:r>
              <a:rPr lang="en-GB" b="1" dirty="0" smtClean="0"/>
              <a:t>: a tight connection</a:t>
            </a:r>
            <a:endParaRPr lang="en-GB" dirty="0"/>
          </a:p>
        </p:txBody>
      </p:sp>
    </p:spTree>
    <p:extLst>
      <p:ext uri="{BB962C8B-B14F-4D97-AF65-F5344CB8AC3E}">
        <p14:creationId xmlns:p14="http://schemas.microsoft.com/office/powerpoint/2010/main" val="1740540785"/>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arallelogram 17"/>
          <p:cNvSpPr/>
          <p:nvPr/>
        </p:nvSpPr>
        <p:spPr>
          <a:xfrm>
            <a:off x="266952" y="1730934"/>
            <a:ext cx="8530617" cy="782195"/>
          </a:xfrm>
          <a:prstGeom prst="parallelogram">
            <a:avLst>
              <a:gd name="adj"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Parallelogram 18"/>
          <p:cNvSpPr/>
          <p:nvPr/>
        </p:nvSpPr>
        <p:spPr>
          <a:xfrm>
            <a:off x="266951" y="3577500"/>
            <a:ext cx="8530617" cy="1089310"/>
          </a:xfrm>
          <a:prstGeom prst="parallelogram">
            <a:avLst>
              <a:gd name="adj"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Parallelogram 16"/>
          <p:cNvSpPr/>
          <p:nvPr/>
        </p:nvSpPr>
        <p:spPr>
          <a:xfrm>
            <a:off x="266952" y="4814048"/>
            <a:ext cx="8530617" cy="1089310"/>
          </a:xfrm>
          <a:prstGeom prst="parallelogram">
            <a:avLst>
              <a:gd name="adj" fmla="val 0"/>
            </a:avLst>
          </a:prstGeom>
          <a:solidFill>
            <a:srgbClr val="91C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arallelogram 15"/>
          <p:cNvSpPr/>
          <p:nvPr/>
        </p:nvSpPr>
        <p:spPr>
          <a:xfrm>
            <a:off x="266952" y="2646805"/>
            <a:ext cx="8530617" cy="782195"/>
          </a:xfrm>
          <a:prstGeom prst="parallelogram">
            <a:avLst>
              <a:gd name="adj" fmla="val 0"/>
            </a:avLst>
          </a:prstGeom>
          <a:solidFill>
            <a:srgbClr val="91C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Parallelogram 14"/>
          <p:cNvSpPr/>
          <p:nvPr/>
        </p:nvSpPr>
        <p:spPr>
          <a:xfrm>
            <a:off x="266952" y="1106502"/>
            <a:ext cx="8530617" cy="507143"/>
          </a:xfrm>
          <a:prstGeom prst="parallelogram">
            <a:avLst>
              <a:gd name="adj" fmla="val 0"/>
            </a:avLst>
          </a:prstGeom>
          <a:solidFill>
            <a:srgbClr val="91C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6" descr="https://www.iucr.org/__data/assets/image/0020/136073/LAAAMP_small_trans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9054" y="253796"/>
            <a:ext cx="1655296" cy="483188"/>
          </a:xfrm>
          <a:prstGeom prst="rect">
            <a:avLst/>
          </a:prstGeom>
          <a:noFill/>
          <a:extLst>
            <a:ext uri="{909E8E84-426E-40DD-AFC4-6F175D3DCCD1}">
              <a14:hiddenFill xmlns:a14="http://schemas.microsoft.com/office/drawing/2010/main">
                <a:solidFill>
                  <a:srgbClr val="FFFFFF"/>
                </a:solidFill>
              </a14:hiddenFill>
            </a:ext>
          </a:extLst>
        </p:spPr>
      </p:pic>
      <p:sp>
        <p:nvSpPr>
          <p:cNvPr id="3" name="Parallelogram 2"/>
          <p:cNvSpPr/>
          <p:nvPr/>
        </p:nvSpPr>
        <p:spPr>
          <a:xfrm>
            <a:off x="273733" y="673922"/>
            <a:ext cx="6804000" cy="63062"/>
          </a:xfrm>
          <a:prstGeom prst="parallelogram">
            <a:avLst>
              <a:gd name="adj" fmla="val 21144"/>
            </a:avLst>
          </a:prstGeom>
          <a:solidFill>
            <a:srgbClr val="1C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2679" y="367652"/>
            <a:ext cx="1726306" cy="369332"/>
          </a:xfrm>
          <a:prstGeom prst="rect">
            <a:avLst/>
          </a:prstGeom>
        </p:spPr>
        <p:txBody>
          <a:bodyPr wrap="none">
            <a:spAutoFit/>
          </a:bodyPr>
          <a:lstStyle/>
          <a:p>
            <a:pPr marL="144000"/>
            <a:r>
              <a:rPr lang="en-GB" b="1" i="1" dirty="0" smtClean="0"/>
              <a:t>LAAAMP</a:t>
            </a:r>
            <a:r>
              <a:rPr lang="en-GB" b="1" dirty="0" smtClean="0"/>
              <a:t> Tasks</a:t>
            </a:r>
            <a:endParaRPr lang="en-GB" dirty="0"/>
          </a:p>
        </p:txBody>
      </p:sp>
      <p:sp>
        <p:nvSpPr>
          <p:cNvPr id="5" name="Rectangle 4"/>
          <p:cNvSpPr/>
          <p:nvPr/>
        </p:nvSpPr>
        <p:spPr>
          <a:xfrm>
            <a:off x="273733" y="1132901"/>
            <a:ext cx="6804000" cy="400110"/>
          </a:xfrm>
          <a:prstGeom prst="rect">
            <a:avLst/>
          </a:prstGeom>
        </p:spPr>
        <p:txBody>
          <a:bodyPr wrap="square">
            <a:spAutoFit/>
          </a:bodyPr>
          <a:lstStyle/>
          <a:p>
            <a:r>
              <a:rPr lang="en-US" sz="2000" dirty="0" smtClean="0">
                <a:ea typeface="MS Mincho"/>
              </a:rPr>
              <a:t>Regional Committees d</a:t>
            </a:r>
            <a:r>
              <a:rPr lang="en-US" sz="2000" dirty="0" smtClean="0">
                <a:effectLst/>
                <a:ea typeface="MS Mincho"/>
              </a:rPr>
              <a:t>evelop </a:t>
            </a:r>
            <a:r>
              <a:rPr lang="en-US" sz="2000" b="1" dirty="0" smtClean="0">
                <a:solidFill>
                  <a:srgbClr val="1C6031"/>
                </a:solidFill>
                <a:effectLst/>
                <a:ea typeface="MS Mincho"/>
              </a:rPr>
              <a:t>Strategic Plans </a:t>
            </a:r>
            <a:r>
              <a:rPr lang="en-US" sz="2000" dirty="0" smtClean="0">
                <a:effectLst/>
                <a:ea typeface="MS Mincho"/>
              </a:rPr>
              <a:t>for each Region</a:t>
            </a:r>
            <a:endParaRPr lang="en-GB" sz="2000" dirty="0"/>
          </a:p>
        </p:txBody>
      </p:sp>
      <p:sp>
        <p:nvSpPr>
          <p:cNvPr id="6" name="Rectangle 5"/>
          <p:cNvSpPr/>
          <p:nvPr/>
        </p:nvSpPr>
        <p:spPr>
          <a:xfrm>
            <a:off x="273733" y="1754858"/>
            <a:ext cx="6803999" cy="707886"/>
          </a:xfrm>
          <a:prstGeom prst="rect">
            <a:avLst/>
          </a:prstGeom>
        </p:spPr>
        <p:txBody>
          <a:bodyPr wrap="square">
            <a:spAutoFit/>
          </a:bodyPr>
          <a:lstStyle/>
          <a:p>
            <a:r>
              <a:rPr lang="en-US" sz="2000" dirty="0" smtClean="0">
                <a:effectLst/>
                <a:ea typeface="MS Mincho"/>
              </a:rPr>
              <a:t>Establish an </a:t>
            </a:r>
            <a:r>
              <a:rPr lang="en-US" sz="2000" dirty="0" err="1" smtClean="0">
                <a:effectLst/>
                <a:ea typeface="MS Mincho"/>
              </a:rPr>
              <a:t>AdLS</a:t>
            </a:r>
            <a:r>
              <a:rPr lang="en-US" sz="2000" dirty="0" smtClean="0">
                <a:effectLst/>
                <a:ea typeface="MS Mincho"/>
              </a:rPr>
              <a:t>/Crystallography </a:t>
            </a:r>
            <a:r>
              <a:rPr lang="en-US" sz="2000" b="1" dirty="0" smtClean="0">
                <a:solidFill>
                  <a:srgbClr val="1C6031"/>
                </a:solidFill>
                <a:effectLst/>
                <a:ea typeface="MS Mincho"/>
              </a:rPr>
              <a:t>Colloquium </a:t>
            </a:r>
            <a:r>
              <a:rPr lang="en-US" sz="2000" b="1" dirty="0" err="1" smtClean="0">
                <a:solidFill>
                  <a:srgbClr val="1C6031"/>
                </a:solidFill>
                <a:effectLst/>
                <a:ea typeface="MS Mincho"/>
              </a:rPr>
              <a:t>Programme</a:t>
            </a:r>
            <a:r>
              <a:rPr lang="en-US" sz="2000" b="1" dirty="0" smtClean="0">
                <a:solidFill>
                  <a:srgbClr val="1C6031"/>
                </a:solidFill>
                <a:effectLst/>
                <a:ea typeface="MS Mincho"/>
              </a:rPr>
              <a:t> </a:t>
            </a:r>
            <a:r>
              <a:rPr lang="en-US" sz="2000" dirty="0" smtClean="0">
                <a:effectLst/>
                <a:ea typeface="MS Mincho"/>
              </a:rPr>
              <a:t>in each Region</a:t>
            </a:r>
            <a:endParaRPr lang="en-GB" sz="2000" dirty="0"/>
          </a:p>
        </p:txBody>
      </p:sp>
      <p:sp>
        <p:nvSpPr>
          <p:cNvPr id="7" name="Rectangle 6"/>
          <p:cNvSpPr/>
          <p:nvPr/>
        </p:nvSpPr>
        <p:spPr>
          <a:xfrm>
            <a:off x="273733" y="2684591"/>
            <a:ext cx="6803999" cy="707886"/>
          </a:xfrm>
          <a:prstGeom prst="rect">
            <a:avLst/>
          </a:prstGeom>
        </p:spPr>
        <p:txBody>
          <a:bodyPr wrap="square">
            <a:spAutoFit/>
          </a:bodyPr>
          <a:lstStyle/>
          <a:p>
            <a:r>
              <a:rPr lang="en-US" sz="2000" dirty="0" smtClean="0">
                <a:effectLst/>
                <a:ea typeface="MS Mincho"/>
              </a:rPr>
              <a:t>Publish and Disseminate an </a:t>
            </a:r>
            <a:r>
              <a:rPr lang="en-US" sz="2000" dirty="0" err="1" smtClean="0">
                <a:effectLst/>
                <a:ea typeface="MS Mincho"/>
              </a:rPr>
              <a:t>AdLS</a:t>
            </a:r>
            <a:r>
              <a:rPr lang="en-US" sz="2000" dirty="0" smtClean="0">
                <a:effectLst/>
                <a:ea typeface="MS Mincho"/>
              </a:rPr>
              <a:t>/Crystallography </a:t>
            </a:r>
            <a:r>
              <a:rPr lang="en-US" sz="2000" b="1" dirty="0" smtClean="0">
                <a:solidFill>
                  <a:srgbClr val="1C6031"/>
                </a:solidFill>
                <a:effectLst/>
                <a:ea typeface="MS Mincho"/>
              </a:rPr>
              <a:t>Information Brochure</a:t>
            </a:r>
            <a:endParaRPr lang="en-GB" sz="2000" b="1" dirty="0">
              <a:solidFill>
                <a:srgbClr val="1C6031"/>
              </a:solidFill>
            </a:endParaRPr>
          </a:p>
        </p:txBody>
      </p:sp>
      <p:sp>
        <p:nvSpPr>
          <p:cNvPr id="8" name="Rectangle 7"/>
          <p:cNvSpPr/>
          <p:nvPr/>
        </p:nvSpPr>
        <p:spPr>
          <a:xfrm>
            <a:off x="273733" y="3614324"/>
            <a:ext cx="6803999" cy="1015663"/>
          </a:xfrm>
          <a:prstGeom prst="rect">
            <a:avLst/>
          </a:prstGeom>
        </p:spPr>
        <p:txBody>
          <a:bodyPr wrap="square">
            <a:spAutoFit/>
          </a:bodyPr>
          <a:lstStyle/>
          <a:p>
            <a:r>
              <a:rPr lang="en-US" sz="2000" dirty="0" smtClean="0">
                <a:effectLst/>
                <a:ea typeface="MS Mincho"/>
              </a:rPr>
              <a:t>Promote and Facilitate Researcher and Student </a:t>
            </a:r>
            <a:r>
              <a:rPr lang="en-US" sz="2000" b="1" dirty="0" smtClean="0">
                <a:solidFill>
                  <a:srgbClr val="1C6031"/>
                </a:solidFill>
                <a:effectLst/>
                <a:ea typeface="MS Mincho"/>
              </a:rPr>
              <a:t>Short- &amp; Long-Term Visits/Study</a:t>
            </a:r>
            <a:r>
              <a:rPr lang="en-US" sz="2000" b="1" dirty="0" smtClean="0">
                <a:effectLst/>
                <a:ea typeface="MS Mincho"/>
              </a:rPr>
              <a:t> </a:t>
            </a:r>
            <a:r>
              <a:rPr lang="en-US" sz="2000" dirty="0" smtClean="0">
                <a:effectLst/>
                <a:ea typeface="MS Mincho"/>
              </a:rPr>
              <a:t>at International </a:t>
            </a:r>
            <a:r>
              <a:rPr lang="en-US" sz="2000" dirty="0" err="1" smtClean="0">
                <a:effectLst/>
                <a:ea typeface="MS Mincho"/>
              </a:rPr>
              <a:t>AdLS</a:t>
            </a:r>
            <a:r>
              <a:rPr lang="en-US" sz="2000" dirty="0" smtClean="0">
                <a:effectLst/>
                <a:ea typeface="MS Mincho"/>
              </a:rPr>
              <a:t> and Crystallography Facilities and Schools </a:t>
            </a:r>
            <a:r>
              <a:rPr lang="en-GB" sz="2000" dirty="0" smtClean="0"/>
              <a:t>(</a:t>
            </a:r>
            <a:r>
              <a:rPr lang="en-GB" sz="2000" i="1" dirty="0" smtClean="0"/>
              <a:t>including IUCr-UNESCO </a:t>
            </a:r>
            <a:r>
              <a:rPr lang="en-GB" sz="2000" i="1" dirty="0" err="1" smtClean="0"/>
              <a:t>OpenLabs</a:t>
            </a:r>
            <a:r>
              <a:rPr lang="en-GB" sz="2000" dirty="0" smtClean="0"/>
              <a:t>)</a:t>
            </a:r>
            <a:endParaRPr lang="en-US" sz="2000" dirty="0" smtClean="0">
              <a:effectLst/>
              <a:ea typeface="MS Mincho"/>
            </a:endParaRPr>
          </a:p>
        </p:txBody>
      </p:sp>
      <p:sp>
        <p:nvSpPr>
          <p:cNvPr id="9" name="Rectangle 8"/>
          <p:cNvSpPr/>
          <p:nvPr/>
        </p:nvSpPr>
        <p:spPr>
          <a:xfrm>
            <a:off x="273733" y="4851835"/>
            <a:ext cx="6803999" cy="1015663"/>
          </a:xfrm>
          <a:prstGeom prst="rect">
            <a:avLst/>
          </a:prstGeom>
        </p:spPr>
        <p:txBody>
          <a:bodyPr wrap="square">
            <a:spAutoFit/>
          </a:bodyPr>
          <a:lstStyle/>
          <a:p>
            <a:r>
              <a:rPr lang="en-US" sz="2000" dirty="0" smtClean="0">
                <a:effectLst/>
                <a:ea typeface="MS Mincho"/>
              </a:rPr>
              <a:t>Convene a </a:t>
            </a:r>
            <a:r>
              <a:rPr lang="en-US" sz="2000" b="1" dirty="0" smtClean="0">
                <a:solidFill>
                  <a:srgbClr val="1C6031"/>
                </a:solidFill>
                <a:effectLst/>
                <a:ea typeface="MS Mincho"/>
              </a:rPr>
              <a:t>Meeting at UNESCO </a:t>
            </a:r>
            <a:r>
              <a:rPr lang="en-US" sz="2000" dirty="0" smtClean="0">
                <a:effectLst/>
                <a:ea typeface="MS Mincho"/>
              </a:rPr>
              <a:t>Headquarters in Paris to Present the </a:t>
            </a:r>
            <a:r>
              <a:rPr lang="en-US" sz="2000" i="1" dirty="0" smtClean="0">
                <a:effectLst/>
                <a:ea typeface="MS Mincho"/>
              </a:rPr>
              <a:t>Strategic Plans</a:t>
            </a:r>
            <a:r>
              <a:rPr lang="en-US" sz="2000" dirty="0" smtClean="0">
                <a:effectLst/>
                <a:ea typeface="MS Mincho"/>
              </a:rPr>
              <a:t> for the Regions and Launch the</a:t>
            </a:r>
            <a:r>
              <a:rPr lang="en-US" sz="2000" i="1" dirty="0" smtClean="0">
                <a:effectLst/>
                <a:ea typeface="MS Mincho"/>
              </a:rPr>
              <a:t> Business Plans</a:t>
            </a:r>
            <a:endParaRPr lang="en-GB" sz="2000" dirty="0"/>
          </a:p>
        </p:txBody>
      </p:sp>
      <p:sp>
        <p:nvSpPr>
          <p:cNvPr id="10" name="TextBox 9"/>
          <p:cNvSpPr txBox="1"/>
          <p:nvPr/>
        </p:nvSpPr>
        <p:spPr>
          <a:xfrm>
            <a:off x="7469786" y="1132901"/>
            <a:ext cx="877933" cy="400110"/>
          </a:xfrm>
          <a:prstGeom prst="rect">
            <a:avLst/>
          </a:prstGeom>
          <a:noFill/>
        </p:spPr>
        <p:txBody>
          <a:bodyPr wrap="none" rtlCol="0">
            <a:spAutoFit/>
          </a:bodyPr>
          <a:lstStyle/>
          <a:p>
            <a:r>
              <a:rPr lang="en-GB" sz="2000" dirty="0" smtClean="0"/>
              <a:t>TASK 1</a:t>
            </a:r>
            <a:endParaRPr lang="en-GB" sz="2000" dirty="0"/>
          </a:p>
        </p:txBody>
      </p:sp>
      <p:sp>
        <p:nvSpPr>
          <p:cNvPr id="11" name="TextBox 10"/>
          <p:cNvSpPr txBox="1"/>
          <p:nvPr/>
        </p:nvSpPr>
        <p:spPr>
          <a:xfrm>
            <a:off x="7469786" y="1750660"/>
            <a:ext cx="877933" cy="400110"/>
          </a:xfrm>
          <a:prstGeom prst="rect">
            <a:avLst/>
          </a:prstGeom>
          <a:noFill/>
        </p:spPr>
        <p:txBody>
          <a:bodyPr wrap="none" rtlCol="0">
            <a:spAutoFit/>
          </a:bodyPr>
          <a:lstStyle/>
          <a:p>
            <a:r>
              <a:rPr lang="en-GB" sz="2000" dirty="0" smtClean="0"/>
              <a:t>TASK 2</a:t>
            </a:r>
            <a:endParaRPr lang="en-GB" sz="2000" dirty="0"/>
          </a:p>
        </p:txBody>
      </p:sp>
      <p:sp>
        <p:nvSpPr>
          <p:cNvPr id="12" name="TextBox 11"/>
          <p:cNvSpPr txBox="1"/>
          <p:nvPr/>
        </p:nvSpPr>
        <p:spPr>
          <a:xfrm>
            <a:off x="7469786" y="2680393"/>
            <a:ext cx="877933" cy="400110"/>
          </a:xfrm>
          <a:prstGeom prst="rect">
            <a:avLst/>
          </a:prstGeom>
          <a:noFill/>
        </p:spPr>
        <p:txBody>
          <a:bodyPr wrap="none" rtlCol="0">
            <a:spAutoFit/>
          </a:bodyPr>
          <a:lstStyle/>
          <a:p>
            <a:r>
              <a:rPr lang="en-GB" sz="2000" dirty="0" smtClean="0"/>
              <a:t>TASK 3</a:t>
            </a:r>
            <a:endParaRPr lang="en-GB" sz="2000" dirty="0"/>
          </a:p>
        </p:txBody>
      </p:sp>
      <p:sp>
        <p:nvSpPr>
          <p:cNvPr id="13" name="TextBox 12"/>
          <p:cNvSpPr txBox="1"/>
          <p:nvPr/>
        </p:nvSpPr>
        <p:spPr>
          <a:xfrm>
            <a:off x="7469786" y="3610126"/>
            <a:ext cx="877933" cy="400110"/>
          </a:xfrm>
          <a:prstGeom prst="rect">
            <a:avLst/>
          </a:prstGeom>
          <a:noFill/>
        </p:spPr>
        <p:txBody>
          <a:bodyPr wrap="none" rtlCol="0">
            <a:spAutoFit/>
          </a:bodyPr>
          <a:lstStyle/>
          <a:p>
            <a:r>
              <a:rPr lang="en-GB" sz="2000" dirty="0" smtClean="0"/>
              <a:t>TASK 4</a:t>
            </a:r>
            <a:endParaRPr lang="en-GB" sz="2000" dirty="0"/>
          </a:p>
        </p:txBody>
      </p:sp>
      <p:sp>
        <p:nvSpPr>
          <p:cNvPr id="14" name="TextBox 13"/>
          <p:cNvSpPr txBox="1"/>
          <p:nvPr/>
        </p:nvSpPr>
        <p:spPr>
          <a:xfrm>
            <a:off x="7469786" y="4847637"/>
            <a:ext cx="877933" cy="400110"/>
          </a:xfrm>
          <a:prstGeom prst="rect">
            <a:avLst/>
          </a:prstGeom>
          <a:noFill/>
        </p:spPr>
        <p:txBody>
          <a:bodyPr wrap="none" rtlCol="0">
            <a:spAutoFit/>
          </a:bodyPr>
          <a:lstStyle/>
          <a:p>
            <a:r>
              <a:rPr lang="en-GB" sz="2000" dirty="0" smtClean="0"/>
              <a:t>TASK 5</a:t>
            </a:r>
            <a:endParaRPr lang="en-GB" sz="2000" dirty="0"/>
          </a:p>
        </p:txBody>
      </p:sp>
      <p:cxnSp>
        <p:nvCxnSpPr>
          <p:cNvPr id="21" name="Straight Connector 20"/>
          <p:cNvCxnSpPr/>
          <p:nvPr/>
        </p:nvCxnSpPr>
        <p:spPr>
          <a:xfrm>
            <a:off x="7122557" y="977153"/>
            <a:ext cx="0" cy="510988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4174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12838</TotalTime>
  <Words>1123</Words>
  <Application>Microsoft Office PowerPoint</Application>
  <PresentationFormat>On-screen Show (4:3)</PresentationFormat>
  <Paragraphs>157</Paragraphs>
  <Slides>26</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MS PGothic</vt:lpstr>
      <vt:lpstr>Arial</vt:lpstr>
      <vt:lpstr>Calibri</vt:lpstr>
      <vt:lpstr>Century Gothic</vt:lpstr>
      <vt:lpstr>Courier</vt:lpstr>
      <vt:lpstr>Georgia</vt:lpstr>
      <vt:lpstr>MS Mincho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mz</dc:creator>
  <cp:lastModifiedBy>Michele Zema</cp:lastModifiedBy>
  <cp:revision>134</cp:revision>
  <dcterms:created xsi:type="dcterms:W3CDTF">2019-03-13T18:31:57Z</dcterms:created>
  <dcterms:modified xsi:type="dcterms:W3CDTF">2021-10-12T14:43:41Z</dcterms:modified>
</cp:coreProperties>
</file>