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30175200" cy="42976800"/>
  <p:notesSz cx="6858000" cy="9144000"/>
  <p:defaultTextStyle>
    <a:defPPr>
      <a:defRPr lang="en-US"/>
    </a:defPPr>
    <a:lvl1pPr marL="0" algn="l" defTabSz="4179958" rtl="0" eaLnBrk="1" latinLnBrk="0" hangingPunct="1">
      <a:defRPr sz="8200" kern="1200">
        <a:solidFill>
          <a:schemeClr val="tx1"/>
        </a:solidFill>
        <a:latin typeface="+mn-lt"/>
        <a:ea typeface="+mn-ea"/>
        <a:cs typeface="+mn-cs"/>
      </a:defRPr>
    </a:lvl1pPr>
    <a:lvl2pPr marL="2089979" algn="l" defTabSz="4179958" rtl="0" eaLnBrk="1" latinLnBrk="0" hangingPunct="1">
      <a:defRPr sz="8200" kern="1200">
        <a:solidFill>
          <a:schemeClr val="tx1"/>
        </a:solidFill>
        <a:latin typeface="+mn-lt"/>
        <a:ea typeface="+mn-ea"/>
        <a:cs typeface="+mn-cs"/>
      </a:defRPr>
    </a:lvl2pPr>
    <a:lvl3pPr marL="4179958" algn="l" defTabSz="4179958" rtl="0" eaLnBrk="1" latinLnBrk="0" hangingPunct="1">
      <a:defRPr sz="8200" kern="1200">
        <a:solidFill>
          <a:schemeClr val="tx1"/>
        </a:solidFill>
        <a:latin typeface="+mn-lt"/>
        <a:ea typeface="+mn-ea"/>
        <a:cs typeface="+mn-cs"/>
      </a:defRPr>
    </a:lvl3pPr>
    <a:lvl4pPr marL="6269939" algn="l" defTabSz="4179958" rtl="0" eaLnBrk="1" latinLnBrk="0" hangingPunct="1">
      <a:defRPr sz="8200" kern="1200">
        <a:solidFill>
          <a:schemeClr val="tx1"/>
        </a:solidFill>
        <a:latin typeface="+mn-lt"/>
        <a:ea typeface="+mn-ea"/>
        <a:cs typeface="+mn-cs"/>
      </a:defRPr>
    </a:lvl4pPr>
    <a:lvl5pPr marL="8359918" algn="l" defTabSz="4179958" rtl="0" eaLnBrk="1" latinLnBrk="0" hangingPunct="1">
      <a:defRPr sz="8200" kern="1200">
        <a:solidFill>
          <a:schemeClr val="tx1"/>
        </a:solidFill>
        <a:latin typeface="+mn-lt"/>
        <a:ea typeface="+mn-ea"/>
        <a:cs typeface="+mn-cs"/>
      </a:defRPr>
    </a:lvl5pPr>
    <a:lvl6pPr marL="10449897" algn="l" defTabSz="4179958" rtl="0" eaLnBrk="1" latinLnBrk="0" hangingPunct="1">
      <a:defRPr sz="8200" kern="1200">
        <a:solidFill>
          <a:schemeClr val="tx1"/>
        </a:solidFill>
        <a:latin typeface="+mn-lt"/>
        <a:ea typeface="+mn-ea"/>
        <a:cs typeface="+mn-cs"/>
      </a:defRPr>
    </a:lvl6pPr>
    <a:lvl7pPr marL="12539876" algn="l" defTabSz="4179958" rtl="0" eaLnBrk="1" latinLnBrk="0" hangingPunct="1">
      <a:defRPr sz="8200" kern="1200">
        <a:solidFill>
          <a:schemeClr val="tx1"/>
        </a:solidFill>
        <a:latin typeface="+mn-lt"/>
        <a:ea typeface="+mn-ea"/>
        <a:cs typeface="+mn-cs"/>
      </a:defRPr>
    </a:lvl7pPr>
    <a:lvl8pPr marL="14629856" algn="l" defTabSz="4179958" rtl="0" eaLnBrk="1" latinLnBrk="0" hangingPunct="1">
      <a:defRPr sz="8200" kern="1200">
        <a:solidFill>
          <a:schemeClr val="tx1"/>
        </a:solidFill>
        <a:latin typeface="+mn-lt"/>
        <a:ea typeface="+mn-ea"/>
        <a:cs typeface="+mn-cs"/>
      </a:defRPr>
    </a:lvl8pPr>
    <a:lvl9pPr marL="16719835" algn="l" defTabSz="4179958"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37">
          <p15:clr>
            <a:srgbClr val="A4A3A4"/>
          </p15:clr>
        </p15:guide>
        <p15:guide id="2" pos="95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7E"/>
    <a:srgbClr val="A3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3" autoAdjust="0"/>
    <p:restoredTop sz="94660"/>
  </p:normalViewPr>
  <p:slideViewPr>
    <p:cSldViewPr showGuides="1">
      <p:cViewPr>
        <p:scale>
          <a:sx n="35" d="100"/>
          <a:sy n="35" d="100"/>
        </p:scale>
        <p:origin x="462" y="66"/>
      </p:cViewPr>
      <p:guideLst>
        <p:guide orient="horz" pos="13537"/>
        <p:guide pos="9505"/>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65E2A-B28C-437A-84F6-21FA5319C384}" type="datetimeFigureOut">
              <a:rPr lang="en-US" smtClean="0"/>
              <a:t>3/12/2021</a:t>
            </a:fld>
            <a:endParaRPr lang="en-US"/>
          </a:p>
        </p:txBody>
      </p:sp>
      <p:sp>
        <p:nvSpPr>
          <p:cNvPr id="4" name="Slide Image Placeholder 3"/>
          <p:cNvSpPr>
            <a:spLocks noGrp="1" noRot="1" noChangeAspect="1"/>
          </p:cNvSpPr>
          <p:nvPr>
            <p:ph type="sldImg" idx="2"/>
          </p:nvPr>
        </p:nvSpPr>
        <p:spPr>
          <a:xfrm>
            <a:off x="2346325" y="1143000"/>
            <a:ext cx="21653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AD501-4872-49F1-AE37-1A9AC4552882}" type="slidenum">
              <a:rPr lang="en-US" smtClean="0"/>
              <a:t>‹#›</a:t>
            </a:fld>
            <a:endParaRPr lang="en-US"/>
          </a:p>
        </p:txBody>
      </p:sp>
    </p:spTree>
    <p:extLst>
      <p:ext uri="{BB962C8B-B14F-4D97-AF65-F5344CB8AC3E}">
        <p14:creationId xmlns:p14="http://schemas.microsoft.com/office/powerpoint/2010/main" val="392787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AD501-4872-49F1-AE37-1A9AC4552882}" type="slidenum">
              <a:rPr lang="en-US" smtClean="0"/>
              <a:t>1</a:t>
            </a:fld>
            <a:endParaRPr lang="en-US"/>
          </a:p>
        </p:txBody>
      </p:sp>
    </p:spTree>
    <p:extLst>
      <p:ext uri="{BB962C8B-B14F-4D97-AF65-F5344CB8AC3E}">
        <p14:creationId xmlns:p14="http://schemas.microsoft.com/office/powerpoint/2010/main" val="247249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760220" y="8595360"/>
            <a:ext cx="25910438" cy="11460480"/>
          </a:xfrm>
          <a:ln>
            <a:noFill/>
          </a:ln>
        </p:spPr>
        <p:txBody>
          <a:bodyPr vert="horz" tIns="0" rIns="8360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1760220" y="20232159"/>
            <a:ext cx="25920497" cy="10982960"/>
          </a:xfrm>
        </p:spPr>
        <p:txBody>
          <a:bodyPr lIns="0" rIns="83602"/>
          <a:lstStyle>
            <a:lvl1pPr marL="0" marR="209004" indent="0" algn="r">
              <a:buNone/>
              <a:defRPr>
                <a:solidFill>
                  <a:schemeClr val="tx1"/>
                </a:solidFill>
              </a:defRPr>
            </a:lvl1pPr>
            <a:lvl2pPr marL="2090044" indent="0" algn="ctr">
              <a:buNone/>
            </a:lvl2pPr>
            <a:lvl3pPr marL="4180088" indent="0" algn="ctr">
              <a:buNone/>
            </a:lvl3pPr>
            <a:lvl4pPr marL="6270132" indent="0" algn="ctr">
              <a:buNone/>
            </a:lvl4pPr>
            <a:lvl5pPr marL="8360176" indent="0" algn="ctr">
              <a:buNone/>
            </a:lvl5pPr>
            <a:lvl6pPr marL="10450220" indent="0" algn="ctr">
              <a:buNone/>
            </a:lvl6pPr>
            <a:lvl7pPr marL="12540264" indent="0" algn="ctr">
              <a:buNone/>
            </a:lvl7pPr>
            <a:lvl8pPr marL="14630309" indent="0" algn="ctr">
              <a:buNone/>
            </a:lvl8pPr>
            <a:lvl9pPr marL="16720353"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3308F58-EE87-4526-9E90-0D1294F46E28}" type="datetimeFigureOut">
              <a:rPr lang="en-US" smtClean="0"/>
              <a:pPr/>
              <a:t>3/12/2021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B66A637-D3DD-4127-AB8D-F9E129D150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308F58-EE87-4526-9E90-0D1294F46E28}"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020" y="5730250"/>
            <a:ext cx="6789420" cy="3266038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08760" y="5730250"/>
            <a:ext cx="19865340" cy="3266038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308F58-EE87-4526-9E90-0D1294F46E28}"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308F58-EE87-4526-9E90-0D1294F46E28}"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0162" y="8251545"/>
            <a:ext cx="25648920" cy="853805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50162" y="16949228"/>
            <a:ext cx="25648920" cy="9460862"/>
          </a:xfrm>
        </p:spPr>
        <p:txBody>
          <a:bodyPr lIns="209004" rIns="209004" anchor="t"/>
          <a:lstStyle>
            <a:lvl1pPr marL="0" indent="0">
              <a:buNone/>
              <a:defRPr sz="10100">
                <a:solidFill>
                  <a:schemeClr val="tx1"/>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3308F58-EE87-4526-9E90-0D1294F46E28}"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6A637-D3DD-4127-AB8D-F9E129D150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4412285"/>
            <a:ext cx="27157680" cy="7162800"/>
          </a:xfrm>
        </p:spPr>
        <p:txBody>
          <a:bodyPr/>
          <a:lstStyle/>
          <a:p>
            <a:r>
              <a:rPr kumimoji="0" lang="en-US"/>
              <a:t>Click to edit Master title style</a:t>
            </a:r>
          </a:p>
        </p:txBody>
      </p:sp>
      <p:sp>
        <p:nvSpPr>
          <p:cNvPr id="3" name="Content Placeholder 2"/>
          <p:cNvSpPr>
            <a:spLocks noGrp="1"/>
          </p:cNvSpPr>
          <p:nvPr>
            <p:ph sz="half" idx="1"/>
          </p:nvPr>
        </p:nvSpPr>
        <p:spPr>
          <a:xfrm>
            <a:off x="1508760" y="12032533"/>
            <a:ext cx="13327380" cy="27791664"/>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5339060" y="12032533"/>
            <a:ext cx="13327380" cy="27791664"/>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308F58-EE87-4526-9E90-0D1294F46E28}"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4412285"/>
            <a:ext cx="27157680" cy="7162800"/>
          </a:xfrm>
        </p:spPr>
        <p:txBody>
          <a:bodyPr tIns="209004" anchor="b"/>
          <a:lstStyle>
            <a:lvl1pPr>
              <a:defRPr/>
            </a:lvl1pPr>
          </a:lstStyle>
          <a:p>
            <a:r>
              <a:rPr kumimoji="0" lang="en-US"/>
              <a:t>Click to edit Master title style</a:t>
            </a:r>
          </a:p>
        </p:txBody>
      </p:sp>
      <p:sp>
        <p:nvSpPr>
          <p:cNvPr id="3" name="Text Placeholder 2"/>
          <p:cNvSpPr>
            <a:spLocks noGrp="1"/>
          </p:cNvSpPr>
          <p:nvPr>
            <p:ph type="body" idx="1"/>
          </p:nvPr>
        </p:nvSpPr>
        <p:spPr>
          <a:xfrm>
            <a:off x="1508760" y="11626221"/>
            <a:ext cx="13332620" cy="4131939"/>
          </a:xfrm>
        </p:spPr>
        <p:txBody>
          <a:bodyPr lIns="209004" tIns="0" rIns="209004" bIns="0" anchor="ctr">
            <a:noAutofit/>
          </a:bodyP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5328584" y="11654480"/>
            <a:ext cx="13337858" cy="4103683"/>
          </a:xfrm>
        </p:spPr>
        <p:txBody>
          <a:bodyPr lIns="209004" tIns="0" rIns="209004" bIns="0" anchor="ct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508760" y="15758160"/>
            <a:ext cx="13332620" cy="24099845"/>
          </a:xfrm>
        </p:spPr>
        <p:txBody>
          <a:bodyPr tIns="0"/>
          <a:lstStyle>
            <a:lvl1pPr>
              <a:defRPr sz="10100"/>
            </a:lvl1pPr>
            <a:lvl2pPr>
              <a:defRPr sz="9100"/>
            </a:lvl2pPr>
            <a:lvl3pPr>
              <a:defRPr sz="8200"/>
            </a:lvl3pPr>
            <a:lvl4pPr>
              <a:defRPr sz="7300"/>
            </a:lvl4pPr>
            <a:lvl5pPr>
              <a:defRPr sz="7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5328584" y="15758160"/>
            <a:ext cx="13337858" cy="24099845"/>
          </a:xfrm>
        </p:spPr>
        <p:txBody>
          <a:bodyPr tIns="0"/>
          <a:lstStyle>
            <a:lvl1pPr>
              <a:defRPr sz="10100"/>
            </a:lvl1pPr>
            <a:lvl2pPr>
              <a:defRPr sz="9100"/>
            </a:lvl2pPr>
            <a:lvl3pPr>
              <a:defRPr sz="8200"/>
            </a:lvl3pPr>
            <a:lvl4pPr>
              <a:defRPr sz="7300"/>
            </a:lvl4pPr>
            <a:lvl5pPr>
              <a:defRPr sz="7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3308F58-EE87-4526-9E90-0D1294F46E28}" type="datetimeFigureOut">
              <a:rPr lang="en-US" smtClean="0"/>
              <a:pPr/>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60" y="4412285"/>
            <a:ext cx="27409140" cy="7162800"/>
          </a:xfrm>
        </p:spPr>
        <p:txBody>
          <a:bodyPr vert="horz" tIns="209004"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29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3308F58-EE87-4526-9E90-0D1294F46E28}" type="datetimeFigureOut">
              <a:rPr lang="en-US" smtClean="0"/>
              <a:pPr/>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08F58-EE87-4526-9E90-0D1294F46E28}" type="datetimeFigureOut">
              <a:rPr lang="en-US" smtClean="0"/>
              <a:pPr/>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0" y="3223273"/>
            <a:ext cx="9052560" cy="7282180"/>
          </a:xfrm>
        </p:spPr>
        <p:txBody>
          <a:bodyPr lIns="0" anchor="b">
            <a:noAutofit/>
          </a:bodyPr>
          <a:lstStyle>
            <a:lvl1pPr algn="l" rtl="0">
              <a:spcBef>
                <a:spcPct val="0"/>
              </a:spcBef>
              <a:buNone/>
              <a:defRPr sz="119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2263140" y="10505440"/>
            <a:ext cx="9052560" cy="28651200"/>
          </a:xfrm>
        </p:spPr>
        <p:txBody>
          <a:bodyPr lIns="83602" rIns="83602"/>
          <a:lstStyle>
            <a:lvl1pPr marL="0" indent="0" algn="l">
              <a:buNone/>
              <a:defRPr sz="6400"/>
            </a:lvl1pPr>
            <a:lvl2pPr indent="0" algn="l">
              <a:buNone/>
              <a:defRPr sz="5500"/>
            </a:lvl2pPr>
            <a:lvl3pPr indent="0" algn="l">
              <a:buNone/>
              <a:defRPr sz="4600"/>
            </a:lvl3pPr>
            <a:lvl4pPr indent="0" algn="l">
              <a:buNone/>
              <a:defRPr sz="4100"/>
            </a:lvl4pPr>
            <a:lvl5pPr indent="0" algn="l">
              <a:buNone/>
              <a:defRPr sz="41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1797665" y="10505440"/>
            <a:ext cx="16868775" cy="28651200"/>
          </a:xfrm>
        </p:spPr>
        <p:txBody>
          <a:bodyPr tIns="0"/>
          <a:lstStyle>
            <a:lvl1pPr>
              <a:defRPr sz="12800"/>
            </a:lvl1pPr>
            <a:lvl2pPr>
              <a:defRPr sz="11900"/>
            </a:lvl2pPr>
            <a:lvl3pPr>
              <a:defRPr sz="11000"/>
            </a:lvl3pPr>
            <a:lvl4pPr>
              <a:defRPr sz="9100"/>
            </a:lvl4pPr>
            <a:lvl5pPr>
              <a:defRPr sz="8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308F58-EE87-4526-9E90-0D1294F46E28}"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6A637-D3DD-4127-AB8D-F9E129D150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0446985" y="6943949"/>
            <a:ext cx="17350740" cy="2578608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18009" tIns="209004" rIns="418009" bIns="209004" rtlCol="0" anchor="ctr"/>
          <a:lstStyle/>
          <a:p>
            <a:pPr algn="ctr" eaLnBrk="1" latinLnBrk="0" hangingPunct="1"/>
            <a:endParaRPr kumimoji="0" lang="en-US"/>
          </a:p>
        </p:txBody>
      </p:sp>
      <p:sp>
        <p:nvSpPr>
          <p:cNvPr id="12" name="Right Triangle 11"/>
          <p:cNvSpPr/>
          <p:nvPr/>
        </p:nvSpPr>
        <p:spPr>
          <a:xfrm rot="420000" flipV="1">
            <a:off x="26413642" y="33587886"/>
            <a:ext cx="512978" cy="97414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18009" tIns="209004" rIns="418009" bIns="209004" rtlCol="0" anchor="ctr"/>
          <a:lstStyle/>
          <a:p>
            <a:pPr algn="ctr" eaLnBrk="1" latinLnBrk="0" hangingPunct="1"/>
            <a:endParaRPr kumimoji="0" lang="en-US"/>
          </a:p>
        </p:txBody>
      </p:sp>
      <p:sp>
        <p:nvSpPr>
          <p:cNvPr id="2" name="Title 1"/>
          <p:cNvSpPr>
            <a:spLocks noGrp="1"/>
          </p:cNvSpPr>
          <p:nvPr>
            <p:ph type="title"/>
          </p:nvPr>
        </p:nvSpPr>
        <p:spPr>
          <a:xfrm>
            <a:off x="2011680" y="7375845"/>
            <a:ext cx="7302398" cy="9917758"/>
          </a:xfrm>
        </p:spPr>
        <p:txBody>
          <a:bodyPr vert="horz" lIns="209004" tIns="209004" rIns="209004" bIns="209004" anchor="b"/>
          <a:lstStyle>
            <a:lvl1pPr algn="l">
              <a:buNone/>
              <a:defRPr sz="91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2011680" y="17727053"/>
            <a:ext cx="7292340" cy="13657072"/>
          </a:xfrm>
        </p:spPr>
        <p:txBody>
          <a:bodyPr lIns="292606" rIns="209004" bIns="209004" anchor="t"/>
          <a:lstStyle>
            <a:lvl1pPr marL="0" indent="0" algn="l">
              <a:spcBef>
                <a:spcPts val="1143"/>
              </a:spcBef>
              <a:buFontTx/>
              <a:buNone/>
              <a:defRPr sz="5900"/>
            </a:lvl1pPr>
            <a:lvl2pPr>
              <a:defRPr sz="5500"/>
            </a:lvl2pPr>
            <a:lvl3pPr>
              <a:defRPr sz="4600"/>
            </a:lvl3pPr>
            <a:lvl4pPr>
              <a:defRPr sz="4100"/>
            </a:lvl4pPr>
            <a:lvl5pPr>
              <a:defRPr sz="4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308F58-EE87-4526-9E90-0D1294F46E28}"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6654760" y="39833130"/>
            <a:ext cx="2011680" cy="2288117"/>
          </a:xfrm>
        </p:spPr>
        <p:txBody>
          <a:bodyPr/>
          <a:lstStyle/>
          <a:p>
            <a:fld id="{AB66A637-D3DD-4127-AB8D-F9E129D150F5}" type="slidenum">
              <a:rPr lang="en-US" smtClean="0"/>
              <a:pPr/>
              <a:t>‹#›</a:t>
            </a:fld>
            <a:endParaRPr lang="en-US"/>
          </a:p>
        </p:txBody>
      </p:sp>
      <p:sp>
        <p:nvSpPr>
          <p:cNvPr id="3" name="Picture Placeholder 2"/>
          <p:cNvSpPr>
            <a:spLocks noGrp="1"/>
          </p:cNvSpPr>
          <p:nvPr>
            <p:ph type="pic" idx="1"/>
          </p:nvPr>
        </p:nvSpPr>
        <p:spPr>
          <a:xfrm rot="420000">
            <a:off x="11503117" y="7516973"/>
            <a:ext cx="15238476" cy="24640032"/>
          </a:xfrm>
          <a:prstGeom prst="rect">
            <a:avLst/>
          </a:prstGeom>
          <a:solidFill>
            <a:schemeClr val="bg2"/>
          </a:solidFill>
          <a:ln w="3000" cap="rnd">
            <a:solidFill>
              <a:srgbClr val="C0C0C0"/>
            </a:solidFill>
            <a:round/>
          </a:ln>
          <a:effectLst/>
        </p:spPr>
        <p:txBody>
          <a:bodyPr/>
          <a:lstStyle>
            <a:lvl1pPr marL="0" indent="0">
              <a:buNone/>
              <a:defRPr sz="14600"/>
            </a:lvl1pPr>
          </a:lstStyle>
          <a:p>
            <a:r>
              <a:rPr kumimoji="0" lang="en-US"/>
              <a:t>Click icon to add picture</a:t>
            </a:r>
            <a:endParaRPr kumimoji="0" lang="en-US" dirty="0"/>
          </a:p>
        </p:txBody>
      </p:sp>
      <p:sp>
        <p:nvSpPr>
          <p:cNvPr id="10" name="Freeform 9"/>
          <p:cNvSpPr>
            <a:spLocks/>
          </p:cNvSpPr>
          <p:nvPr/>
        </p:nvSpPr>
        <p:spPr bwMode="auto">
          <a:xfrm flipV="1">
            <a:off x="-31433" y="36450693"/>
            <a:ext cx="30238065" cy="652610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8009" tIns="209004" rIns="418009" bIns="209004"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4458950" y="38977573"/>
            <a:ext cx="15716250" cy="399923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8009" tIns="209004" rIns="418009" bIns="209004"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1433" y="-44769"/>
            <a:ext cx="30238065" cy="652610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8009" tIns="209004" rIns="418009" bIns="209004"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4458950" y="-44766"/>
            <a:ext cx="15716250" cy="399923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8009" tIns="209004" rIns="418009" bIns="209004"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508760" y="4412285"/>
            <a:ext cx="27157680" cy="7162800"/>
          </a:xfrm>
          <a:prstGeom prst="rect">
            <a:avLst/>
          </a:prstGeom>
        </p:spPr>
        <p:txBody>
          <a:bodyPr vert="horz" lIns="0" tIns="209004" rIns="0" bIns="0" anchor="b">
            <a:normAutofit/>
          </a:bodyPr>
          <a:lstStyle/>
          <a:p>
            <a:r>
              <a:rPr kumimoji="0" lang="en-US"/>
              <a:t>Click to edit Master title style</a:t>
            </a:r>
          </a:p>
        </p:txBody>
      </p:sp>
      <p:sp>
        <p:nvSpPr>
          <p:cNvPr id="30" name="Text Placeholder 29"/>
          <p:cNvSpPr>
            <a:spLocks noGrp="1"/>
          </p:cNvSpPr>
          <p:nvPr>
            <p:ph type="body" idx="1"/>
          </p:nvPr>
        </p:nvSpPr>
        <p:spPr>
          <a:xfrm>
            <a:off x="1508760" y="12129008"/>
            <a:ext cx="27157680" cy="27505152"/>
          </a:xfrm>
          <a:prstGeom prst="rect">
            <a:avLst/>
          </a:prstGeom>
        </p:spPr>
        <p:txBody>
          <a:bodyPr vert="horz" lIns="418009" tIns="209004" rIns="418009" bIns="20900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1508760" y="39833130"/>
            <a:ext cx="7040880" cy="2288117"/>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fld id="{13308F58-EE87-4526-9E90-0D1294F46E28}" type="datetimeFigureOut">
              <a:rPr lang="en-US" smtClean="0"/>
              <a:pPr/>
              <a:t>3/12/2021</a:t>
            </a:fld>
            <a:endParaRPr lang="en-US"/>
          </a:p>
        </p:txBody>
      </p:sp>
      <p:sp>
        <p:nvSpPr>
          <p:cNvPr id="22" name="Footer Placeholder 21"/>
          <p:cNvSpPr>
            <a:spLocks noGrp="1"/>
          </p:cNvSpPr>
          <p:nvPr>
            <p:ph type="ftr" sz="quarter" idx="3"/>
          </p:nvPr>
        </p:nvSpPr>
        <p:spPr>
          <a:xfrm>
            <a:off x="8801100" y="39833130"/>
            <a:ext cx="11064240" cy="2288117"/>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26151840" y="39833130"/>
            <a:ext cx="2514600" cy="2288117"/>
          </a:xfrm>
          <a:prstGeom prst="rect">
            <a:avLst/>
          </a:prstGeom>
        </p:spPr>
        <p:txBody>
          <a:bodyPr vert="horz" lIns="0" tIns="0" rIns="0" bIns="0" anchor="b"/>
          <a:lstStyle>
            <a:lvl1pPr algn="r" eaLnBrk="1" latinLnBrk="0" hangingPunct="1">
              <a:defRPr kumimoji="0" sz="5500">
                <a:solidFill>
                  <a:schemeClr val="tx2">
                    <a:shade val="90000"/>
                  </a:schemeClr>
                </a:solidFill>
              </a:defRPr>
            </a:lvl1pPr>
          </a:lstStyle>
          <a:p>
            <a:fld id="{AB66A637-D3DD-4127-AB8D-F9E129D150F5}" type="slidenum">
              <a:rPr lang="en-US" smtClean="0"/>
              <a:pPr/>
              <a:t>‹#›</a:t>
            </a:fld>
            <a:endParaRPr lang="en-US"/>
          </a:p>
        </p:txBody>
      </p:sp>
      <p:grpSp>
        <p:nvGrpSpPr>
          <p:cNvPr id="2" name="Group 1"/>
          <p:cNvGrpSpPr/>
          <p:nvPr/>
        </p:nvGrpSpPr>
        <p:grpSpPr>
          <a:xfrm>
            <a:off x="-62756" y="1268424"/>
            <a:ext cx="30295808" cy="406847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2900" b="0" kern="1200">
          <a:ln>
            <a:noFill/>
          </a:ln>
          <a:solidFill>
            <a:schemeClr val="tx2"/>
          </a:solidFill>
          <a:effectLst/>
          <a:latin typeface="+mj-lt"/>
          <a:ea typeface="+mj-ea"/>
          <a:cs typeface="+mj-cs"/>
        </a:defRPr>
      </a:lvl1pPr>
    </p:titleStyle>
    <p:bodyStyle>
      <a:lvl1pPr marL="1254026" indent="-1254026" algn="l" rtl="0" eaLnBrk="1" latinLnBrk="0" hangingPunct="1">
        <a:spcBef>
          <a:spcPct val="20000"/>
        </a:spcBef>
        <a:buClr>
          <a:schemeClr val="accent3"/>
        </a:buClr>
        <a:buSzPct val="95000"/>
        <a:buFont typeface="Wingdings 2"/>
        <a:buChar char=""/>
        <a:defRPr kumimoji="0" sz="11900" kern="1200">
          <a:solidFill>
            <a:schemeClr val="tx1"/>
          </a:solidFill>
          <a:latin typeface="+mn-lt"/>
          <a:ea typeface="+mn-ea"/>
          <a:cs typeface="+mn-cs"/>
        </a:defRPr>
      </a:lvl1pPr>
      <a:lvl2pPr marL="2926062" indent="-1128624" algn="l" rtl="0" eaLnBrk="1" latinLnBrk="0" hangingPunct="1">
        <a:spcBef>
          <a:spcPct val="20000"/>
        </a:spcBef>
        <a:buClr>
          <a:schemeClr val="accent1"/>
        </a:buClr>
        <a:buSzPct val="85000"/>
        <a:buFont typeface="Wingdings 2"/>
        <a:buChar char=""/>
        <a:defRPr kumimoji="0" sz="11000" kern="1200">
          <a:solidFill>
            <a:schemeClr val="tx1"/>
          </a:solidFill>
          <a:latin typeface="+mn-lt"/>
          <a:ea typeface="+mn-ea"/>
          <a:cs typeface="+mn-cs"/>
        </a:defRPr>
      </a:lvl2pPr>
      <a:lvl3pPr marL="4180088" indent="-1128624" algn="l" rtl="0" eaLnBrk="1" latinLnBrk="0" hangingPunct="1">
        <a:spcBef>
          <a:spcPct val="20000"/>
        </a:spcBef>
        <a:buClr>
          <a:schemeClr val="accent2"/>
        </a:buClr>
        <a:buSzPct val="70000"/>
        <a:buFont typeface="Wingdings 2"/>
        <a:buChar char=""/>
        <a:defRPr kumimoji="0" sz="9600" kern="1200">
          <a:solidFill>
            <a:schemeClr val="tx1"/>
          </a:solidFill>
          <a:latin typeface="+mn-lt"/>
          <a:ea typeface="+mn-ea"/>
          <a:cs typeface="+mn-cs"/>
        </a:defRPr>
      </a:lvl3pPr>
      <a:lvl4pPr marL="5434115" indent="-961420" algn="l" rtl="0" eaLnBrk="1" latinLnBrk="0" hangingPunct="1">
        <a:spcBef>
          <a:spcPct val="20000"/>
        </a:spcBef>
        <a:buClr>
          <a:schemeClr val="accent3"/>
        </a:buClr>
        <a:buSzPct val="65000"/>
        <a:buFont typeface="Wingdings 2"/>
        <a:buChar char=""/>
        <a:defRPr kumimoji="0" sz="9100" kern="1200">
          <a:solidFill>
            <a:schemeClr val="tx1"/>
          </a:solidFill>
          <a:latin typeface="+mn-lt"/>
          <a:ea typeface="+mn-ea"/>
          <a:cs typeface="+mn-cs"/>
        </a:defRPr>
      </a:lvl4pPr>
      <a:lvl5pPr marL="6688141" indent="-961420" algn="l" rtl="0" eaLnBrk="1" latinLnBrk="0" hangingPunct="1">
        <a:spcBef>
          <a:spcPct val="20000"/>
        </a:spcBef>
        <a:buClr>
          <a:schemeClr val="accent4"/>
        </a:buClr>
        <a:buSzPct val="65000"/>
        <a:buFont typeface="Wingdings 2"/>
        <a:buChar char=""/>
        <a:defRPr kumimoji="0" sz="9100" kern="1200">
          <a:solidFill>
            <a:schemeClr val="tx1"/>
          </a:solidFill>
          <a:latin typeface="+mn-lt"/>
          <a:ea typeface="+mn-ea"/>
          <a:cs typeface="+mn-cs"/>
        </a:defRPr>
      </a:lvl5pPr>
      <a:lvl6pPr marL="7942168" indent="-961420" algn="l" rtl="0" eaLnBrk="1" latinLnBrk="0" hangingPunct="1">
        <a:spcBef>
          <a:spcPct val="20000"/>
        </a:spcBef>
        <a:buClr>
          <a:schemeClr val="accent5"/>
        </a:buClr>
        <a:buSzPct val="80000"/>
        <a:buFont typeface="Wingdings 2"/>
        <a:buChar char=""/>
        <a:defRPr kumimoji="0" sz="8200" kern="1200">
          <a:solidFill>
            <a:schemeClr val="tx1"/>
          </a:solidFill>
          <a:latin typeface="+mn-lt"/>
          <a:ea typeface="+mn-ea"/>
          <a:cs typeface="+mn-cs"/>
        </a:defRPr>
      </a:lvl6pPr>
      <a:lvl7pPr marL="8778185" indent="-836018" algn="l" rtl="0" eaLnBrk="1" latinLnBrk="0" hangingPunct="1">
        <a:spcBef>
          <a:spcPct val="20000"/>
        </a:spcBef>
        <a:buClr>
          <a:schemeClr val="accent6"/>
        </a:buClr>
        <a:buSzPct val="80000"/>
        <a:buFont typeface="Wingdings 2"/>
        <a:buChar char=""/>
        <a:defRPr kumimoji="0" sz="7300" kern="1200" baseline="0">
          <a:solidFill>
            <a:schemeClr val="tx1"/>
          </a:solidFill>
          <a:latin typeface="+mn-lt"/>
          <a:ea typeface="+mn-ea"/>
          <a:cs typeface="+mn-cs"/>
        </a:defRPr>
      </a:lvl7pPr>
      <a:lvl8pPr marL="10032212" indent="-836018" algn="l" rtl="0" eaLnBrk="1" latinLnBrk="0" hangingPunct="1">
        <a:spcBef>
          <a:spcPct val="20000"/>
        </a:spcBef>
        <a:buClr>
          <a:schemeClr val="tx2"/>
        </a:buClr>
        <a:buChar char="•"/>
        <a:defRPr kumimoji="0" sz="7300" kern="1200">
          <a:solidFill>
            <a:schemeClr val="tx1"/>
          </a:solidFill>
          <a:latin typeface="+mn-lt"/>
          <a:ea typeface="+mn-ea"/>
          <a:cs typeface="+mn-cs"/>
        </a:defRPr>
      </a:lvl8pPr>
      <a:lvl9pPr marL="11286238" indent="-836018" algn="l" rtl="0" eaLnBrk="1" latinLnBrk="0" hangingPunct="1">
        <a:spcBef>
          <a:spcPct val="20000"/>
        </a:spcBef>
        <a:buClr>
          <a:schemeClr val="tx2"/>
        </a:buClr>
        <a:buFontTx/>
        <a:buChar char="•"/>
        <a:defRPr kumimoji="0" sz="6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90044" algn="l" rtl="0" eaLnBrk="1" latinLnBrk="0" hangingPunct="1">
        <a:defRPr kumimoji="0" kern="1200">
          <a:solidFill>
            <a:schemeClr val="tx1"/>
          </a:solidFill>
          <a:latin typeface="+mn-lt"/>
          <a:ea typeface="+mn-ea"/>
          <a:cs typeface="+mn-cs"/>
        </a:defRPr>
      </a:lvl2pPr>
      <a:lvl3pPr marL="4180088" algn="l" rtl="0" eaLnBrk="1" latinLnBrk="0" hangingPunct="1">
        <a:defRPr kumimoji="0" kern="1200">
          <a:solidFill>
            <a:schemeClr val="tx1"/>
          </a:solidFill>
          <a:latin typeface="+mn-lt"/>
          <a:ea typeface="+mn-ea"/>
          <a:cs typeface="+mn-cs"/>
        </a:defRPr>
      </a:lvl3pPr>
      <a:lvl4pPr marL="6270132" algn="l" rtl="0" eaLnBrk="1" latinLnBrk="0" hangingPunct="1">
        <a:defRPr kumimoji="0" kern="1200">
          <a:solidFill>
            <a:schemeClr val="tx1"/>
          </a:solidFill>
          <a:latin typeface="+mn-lt"/>
          <a:ea typeface="+mn-ea"/>
          <a:cs typeface="+mn-cs"/>
        </a:defRPr>
      </a:lvl4pPr>
      <a:lvl5pPr marL="8360176" algn="l" rtl="0" eaLnBrk="1" latinLnBrk="0" hangingPunct="1">
        <a:defRPr kumimoji="0" kern="1200">
          <a:solidFill>
            <a:schemeClr val="tx1"/>
          </a:solidFill>
          <a:latin typeface="+mn-lt"/>
          <a:ea typeface="+mn-ea"/>
          <a:cs typeface="+mn-cs"/>
        </a:defRPr>
      </a:lvl5pPr>
      <a:lvl6pPr marL="10450220" algn="l" rtl="0" eaLnBrk="1" latinLnBrk="0" hangingPunct="1">
        <a:defRPr kumimoji="0" kern="1200">
          <a:solidFill>
            <a:schemeClr val="tx1"/>
          </a:solidFill>
          <a:latin typeface="+mn-lt"/>
          <a:ea typeface="+mn-ea"/>
          <a:cs typeface="+mn-cs"/>
        </a:defRPr>
      </a:lvl6pPr>
      <a:lvl7pPr marL="12540264" algn="l" rtl="0" eaLnBrk="1" latinLnBrk="0" hangingPunct="1">
        <a:defRPr kumimoji="0" kern="1200">
          <a:solidFill>
            <a:schemeClr val="tx1"/>
          </a:solidFill>
          <a:latin typeface="+mn-lt"/>
          <a:ea typeface="+mn-ea"/>
          <a:cs typeface="+mn-cs"/>
        </a:defRPr>
      </a:lvl7pPr>
      <a:lvl8pPr marL="14630309" algn="l" rtl="0" eaLnBrk="1" latinLnBrk="0" hangingPunct="1">
        <a:defRPr kumimoji="0" kern="1200">
          <a:solidFill>
            <a:schemeClr val="tx1"/>
          </a:solidFill>
          <a:latin typeface="+mn-lt"/>
          <a:ea typeface="+mn-ea"/>
          <a:cs typeface="+mn-cs"/>
        </a:defRPr>
      </a:lvl8pPr>
      <a:lvl9pPr marL="1672035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44" y="36576"/>
            <a:ext cx="30114856" cy="5745388"/>
          </a:xfrm>
          <a:prstGeom prst="rect">
            <a:avLst/>
          </a:prstGeom>
          <a:solidFill>
            <a:srgbClr val="FFFFFF">
              <a:shade val="85000"/>
            </a:srgbClr>
          </a:solidFill>
          <a:ln w="1905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30172" y="322188"/>
            <a:ext cx="30114856" cy="3200876"/>
          </a:xfrm>
          <a:prstGeom prst="rect">
            <a:avLst/>
          </a:prstGeom>
          <a:noFill/>
        </p:spPr>
        <p:txBody>
          <a:bodyPr wrap="square" rtlCol="0">
            <a:spAutoFit/>
          </a:bodyPr>
          <a:lstStyle/>
          <a:p>
            <a:pPr algn="ctr"/>
            <a:r>
              <a:rPr lang="en-US" sz="6000" b="1" dirty="0">
                <a:effectLst/>
                <a:latin typeface="Times New Roman" panose="02020603050405020304" pitchFamily="18" charset="0"/>
                <a:ea typeface="Calibri" panose="020F0502020204030204" pitchFamily="34" charset="0"/>
                <a:cs typeface="Times New Roman" panose="02020603050405020304" pitchFamily="18" charset="0"/>
              </a:rPr>
              <a:t>EARLY DETECTION OF BREAST CANCER WITH AN OPTICAL FOURIER DOMAIN SYSTEM USING MICROWAVE SIGNALS AS SOURCE.</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
        <p:nvSpPr>
          <p:cNvPr id="4" name="Text Box 96"/>
          <p:cNvSpPr txBox="1">
            <a:spLocks noChangeArrowheads="1"/>
          </p:cNvSpPr>
          <p:nvPr/>
        </p:nvSpPr>
        <p:spPr bwMode="auto">
          <a:xfrm>
            <a:off x="-78016" y="3295679"/>
            <a:ext cx="30204208" cy="217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96" tIns="49333" rIns="456696" bIns="49333">
            <a:spAutoFit/>
          </a:bodyPr>
          <a:lstStyle>
            <a:lvl1pPr defTabSz="908050">
              <a:defRPr sz="4000" b="1">
                <a:solidFill>
                  <a:srgbClr val="003399"/>
                </a:solidFill>
                <a:latin typeface="Arial" pitchFamily="34" charset="0"/>
              </a:defRPr>
            </a:lvl1pPr>
            <a:lvl2pPr marL="742950" indent="-285750" defTabSz="908050">
              <a:defRPr sz="4000" b="1">
                <a:solidFill>
                  <a:srgbClr val="003399"/>
                </a:solidFill>
                <a:latin typeface="Arial" pitchFamily="34" charset="0"/>
              </a:defRPr>
            </a:lvl2pPr>
            <a:lvl3pPr marL="1143000" indent="-228600" defTabSz="908050">
              <a:defRPr sz="4000" b="1">
                <a:solidFill>
                  <a:srgbClr val="003399"/>
                </a:solidFill>
                <a:latin typeface="Arial" pitchFamily="34" charset="0"/>
              </a:defRPr>
            </a:lvl3pPr>
            <a:lvl4pPr marL="1600200" indent="-228600" defTabSz="908050">
              <a:defRPr sz="4000" b="1">
                <a:solidFill>
                  <a:srgbClr val="003399"/>
                </a:solidFill>
                <a:latin typeface="Arial" pitchFamily="34" charset="0"/>
              </a:defRPr>
            </a:lvl4pPr>
            <a:lvl5pPr marL="2057400" indent="-228600" defTabSz="908050">
              <a:defRPr sz="4000" b="1">
                <a:solidFill>
                  <a:srgbClr val="003399"/>
                </a:solidFill>
                <a:latin typeface="Arial" pitchFamily="34" charset="0"/>
              </a:defRPr>
            </a:lvl5pPr>
            <a:lvl6pPr marL="2514600" indent="-228600" defTabSz="908050" eaLnBrk="0" fontAlgn="base" hangingPunct="0">
              <a:spcBef>
                <a:spcPct val="0"/>
              </a:spcBef>
              <a:spcAft>
                <a:spcPct val="0"/>
              </a:spcAft>
              <a:defRPr sz="4000" b="1">
                <a:solidFill>
                  <a:srgbClr val="003399"/>
                </a:solidFill>
                <a:latin typeface="Arial" pitchFamily="34" charset="0"/>
              </a:defRPr>
            </a:lvl6pPr>
            <a:lvl7pPr marL="2971800" indent="-228600" defTabSz="908050" eaLnBrk="0" fontAlgn="base" hangingPunct="0">
              <a:spcBef>
                <a:spcPct val="0"/>
              </a:spcBef>
              <a:spcAft>
                <a:spcPct val="0"/>
              </a:spcAft>
              <a:defRPr sz="4000" b="1">
                <a:solidFill>
                  <a:srgbClr val="003399"/>
                </a:solidFill>
                <a:latin typeface="Arial" pitchFamily="34" charset="0"/>
              </a:defRPr>
            </a:lvl7pPr>
            <a:lvl8pPr marL="3429000" indent="-228600" defTabSz="908050" eaLnBrk="0" fontAlgn="base" hangingPunct="0">
              <a:spcBef>
                <a:spcPct val="0"/>
              </a:spcBef>
              <a:spcAft>
                <a:spcPct val="0"/>
              </a:spcAft>
              <a:defRPr sz="4000" b="1">
                <a:solidFill>
                  <a:srgbClr val="003399"/>
                </a:solidFill>
                <a:latin typeface="Arial" pitchFamily="34" charset="0"/>
              </a:defRPr>
            </a:lvl8pPr>
            <a:lvl9pPr marL="3886200" indent="-228600" defTabSz="908050" eaLnBrk="0" fontAlgn="base" hangingPunct="0">
              <a:spcBef>
                <a:spcPct val="0"/>
              </a:spcBef>
              <a:spcAft>
                <a:spcPct val="0"/>
              </a:spcAft>
              <a:defRPr sz="4000" b="1">
                <a:solidFill>
                  <a:srgbClr val="003399"/>
                </a:solidFill>
                <a:latin typeface="Arial" pitchFamily="34" charset="0"/>
              </a:defRPr>
            </a:lvl9pPr>
          </a:lstStyle>
          <a:p>
            <a:pPr algn="ctr"/>
            <a:r>
              <a:rPr lang="en-US" sz="3600" dirty="0">
                <a:solidFill>
                  <a:schemeClr val="tx1"/>
                </a:solidFill>
              </a:rPr>
              <a:t>R. N. Abugre</a:t>
            </a:r>
            <a:r>
              <a:rPr lang="en-US" sz="3600" baseline="30000" dirty="0">
                <a:solidFill>
                  <a:schemeClr val="tx1"/>
                </a:solidFill>
              </a:rPr>
              <a:t>1</a:t>
            </a:r>
            <a:endParaRPr lang="en-US" sz="3600" dirty="0">
              <a:solidFill>
                <a:schemeClr val="tx1"/>
              </a:solidFill>
            </a:endParaRPr>
          </a:p>
          <a:p>
            <a:pPr algn="ctr"/>
            <a:endParaRPr lang="en-US" sz="3600" baseline="30000" dirty="0">
              <a:solidFill>
                <a:schemeClr val="tx1"/>
              </a:solidFill>
            </a:endParaRPr>
          </a:p>
          <a:p>
            <a:pPr algn="ctr"/>
            <a:r>
              <a:rPr lang="en-US" sz="3600" baseline="30000" dirty="0">
                <a:solidFill>
                  <a:schemeClr val="tx1"/>
                </a:solidFill>
              </a:rPr>
              <a:t>1</a:t>
            </a:r>
            <a:r>
              <a:rPr lang="en-US" sz="3600" dirty="0">
                <a:solidFill>
                  <a:schemeClr val="tx1"/>
                </a:solidFill>
              </a:rPr>
              <a:t> Department of Physics, University Of Ghana.</a:t>
            </a:r>
          </a:p>
          <a:p>
            <a:pPr algn="ctr"/>
            <a:endParaRPr lang="en-US" sz="3900" dirty="0">
              <a:solidFill>
                <a:schemeClr val="tx1"/>
              </a:solidFill>
              <a:latin typeface="Times New Roman" pitchFamily="18" charset="0"/>
              <a:cs typeface="Times New Roman" pitchFamily="18" charset="0"/>
            </a:endParaRPr>
          </a:p>
        </p:txBody>
      </p:sp>
      <p:sp>
        <p:nvSpPr>
          <p:cNvPr id="6" name="TextBox 5"/>
          <p:cNvSpPr txBox="1"/>
          <p:nvPr/>
        </p:nvSpPr>
        <p:spPr>
          <a:xfrm>
            <a:off x="96118" y="5770107"/>
            <a:ext cx="15891582" cy="6661375"/>
          </a:xfrm>
          <a:prstGeom prst="rect">
            <a:avLst/>
          </a:prstGeom>
          <a:noFill/>
        </p:spPr>
        <p:txBody>
          <a:bodyPr wrap="square" rtlCol="0">
            <a:spAutoFit/>
          </a:bodyPr>
          <a:lstStyle/>
          <a:p>
            <a:r>
              <a:rPr lang="en-US" sz="4800" b="1" u="sng" dirty="0">
                <a:solidFill>
                  <a:srgbClr val="0070C0"/>
                </a:solidFill>
              </a:rPr>
              <a:t>Introduction</a:t>
            </a:r>
            <a:r>
              <a:rPr lang="en-US" sz="4800" u="sng" dirty="0">
                <a:solidFill>
                  <a:srgbClr val="0070C0"/>
                </a:solidFill>
              </a:rPr>
              <a:t>:</a:t>
            </a:r>
          </a:p>
          <a:p>
            <a:pPr algn="just">
              <a:lnSpc>
                <a:spcPct val="150000"/>
              </a:lnSpc>
            </a:pPr>
            <a:r>
              <a:rPr lang="en-US" sz="3200" b="1" kern="1200" dirty="0">
                <a:solidFill>
                  <a:srgbClr val="000000"/>
                </a:solidFill>
                <a:effectLst/>
                <a:latin typeface="Times New Roman" panose="02020603050405020304" pitchFamily="18" charset="0"/>
                <a:ea typeface="Calibri" panose="020F0502020204030204" pitchFamily="34" charset="0"/>
              </a:rPr>
              <a:t>Detection of developing breast </a:t>
            </a:r>
            <a:r>
              <a:rPr lang="en-US" sz="3200" b="1" kern="1200" dirty="0" err="1">
                <a:solidFill>
                  <a:srgbClr val="000000"/>
                </a:solidFill>
                <a:effectLst/>
                <a:latin typeface="Times New Roman" panose="02020603050405020304" pitchFamily="18" charset="0"/>
                <a:ea typeface="Calibri" panose="020F0502020204030204" pitchFamily="34" charset="0"/>
              </a:rPr>
              <a:t>tumour</a:t>
            </a:r>
            <a:r>
              <a:rPr lang="en-US" sz="3200" b="1" kern="1200" dirty="0">
                <a:solidFill>
                  <a:srgbClr val="000000"/>
                </a:solidFill>
                <a:effectLst/>
                <a:latin typeface="Times New Roman" panose="02020603050405020304" pitchFamily="18" charset="0"/>
                <a:ea typeface="Calibri" panose="020F0502020204030204" pitchFamily="34" charset="0"/>
              </a:rPr>
              <a:t> in women for early treatment in recent times has yielded some results. Yet only developed </a:t>
            </a:r>
            <a:r>
              <a:rPr lang="en-US" sz="3200" b="1" kern="1200" dirty="0" err="1">
                <a:solidFill>
                  <a:srgbClr val="000000"/>
                </a:solidFill>
                <a:effectLst/>
                <a:latin typeface="Times New Roman" panose="02020603050405020304" pitchFamily="18" charset="0"/>
                <a:ea typeface="Calibri" panose="020F0502020204030204" pitchFamily="34" charset="0"/>
              </a:rPr>
              <a:t>tumours</a:t>
            </a:r>
            <a:r>
              <a:rPr lang="en-US" sz="3200" b="1" kern="1200" dirty="0">
                <a:solidFill>
                  <a:srgbClr val="000000"/>
                </a:solidFill>
                <a:effectLst/>
                <a:latin typeface="Times New Roman" panose="02020603050405020304" pitchFamily="18" charset="0"/>
                <a:ea typeface="Calibri" panose="020F0502020204030204" pitchFamily="34" charset="0"/>
              </a:rPr>
              <a:t> are detected at the stage where the only treatment method is either to remove or inhibit the growth of </a:t>
            </a:r>
            <a:r>
              <a:rPr lang="en-US" sz="3200" b="1" kern="1200" dirty="0" err="1">
                <a:solidFill>
                  <a:srgbClr val="000000"/>
                </a:solidFill>
                <a:effectLst/>
                <a:latin typeface="Times New Roman" panose="02020603050405020304" pitchFamily="18" charset="0"/>
                <a:ea typeface="Calibri" panose="020F0502020204030204" pitchFamily="34" charset="0"/>
              </a:rPr>
              <a:t>tumour</a:t>
            </a:r>
            <a:r>
              <a:rPr lang="en-US" sz="3200" b="1" kern="1200" dirty="0">
                <a:solidFill>
                  <a:srgbClr val="000000"/>
                </a:solidFill>
                <a:effectLst/>
                <a:latin typeface="Times New Roman" panose="02020603050405020304" pitchFamily="18" charset="0"/>
                <a:ea typeface="Calibri" panose="020F0502020204030204" pitchFamily="34" charset="0"/>
              </a:rPr>
              <a:t> which has its effects, possibly leading to loss of human life. Our ongoing research, proposes to simulate the growth stages of </a:t>
            </a:r>
            <a:r>
              <a:rPr lang="en-US" sz="3200" b="1" kern="1200" dirty="0" err="1">
                <a:solidFill>
                  <a:srgbClr val="000000"/>
                </a:solidFill>
                <a:effectLst/>
                <a:latin typeface="Times New Roman" panose="02020603050405020304" pitchFamily="18" charset="0"/>
                <a:ea typeface="Calibri" panose="020F0502020204030204" pitchFamily="34" charset="0"/>
              </a:rPr>
              <a:t>tumour</a:t>
            </a:r>
            <a:r>
              <a:rPr lang="en-US" sz="3200" b="1" kern="1200" dirty="0">
                <a:solidFill>
                  <a:srgbClr val="000000"/>
                </a:solidFill>
                <a:effectLst/>
                <a:latin typeface="Times New Roman" panose="02020603050405020304" pitchFamily="18" charset="0"/>
                <a:ea typeface="Calibri" panose="020F0502020204030204" pitchFamily="34" charset="0"/>
              </a:rPr>
              <a:t> in human breast for early detection of tumor with an implemented Optical Fourier Domain Imaging (OFDI) system using microwave signals as source.</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3200" b="1" kern="1200" dirty="0">
                <a:solidFill>
                  <a:srgbClr val="000000"/>
                </a:solidFill>
                <a:effectLst/>
                <a:latin typeface="Times New Roman" panose="02020603050405020304" pitchFamily="18" charset="0"/>
                <a:ea typeface="Calibri" panose="020F0502020204030204" pitchFamily="34" charset="0"/>
              </a:rPr>
              <a:t>For now, determination of the depth profile of samples and thickness measurement of sample is demonstrated.</a:t>
            </a:r>
            <a:endParaRPr lang="en-US" sz="3200" b="1" u="sng" dirty="0">
              <a:solidFill>
                <a:srgbClr val="0070C0"/>
              </a:solidFill>
            </a:endParaRPr>
          </a:p>
        </p:txBody>
      </p:sp>
      <p:sp>
        <p:nvSpPr>
          <p:cNvPr id="7" name="TextBox 6"/>
          <p:cNvSpPr txBox="1"/>
          <p:nvPr/>
        </p:nvSpPr>
        <p:spPr>
          <a:xfrm>
            <a:off x="217452" y="12493762"/>
            <a:ext cx="3253948" cy="1508105"/>
          </a:xfrm>
          <a:prstGeom prst="rect">
            <a:avLst/>
          </a:prstGeom>
          <a:noFill/>
        </p:spPr>
        <p:txBody>
          <a:bodyPr wrap="square" rtlCol="0">
            <a:spAutoFit/>
          </a:bodyPr>
          <a:lstStyle/>
          <a:p>
            <a:r>
              <a:rPr lang="en-US" sz="4800" b="1" u="sng" dirty="0">
                <a:solidFill>
                  <a:srgbClr val="0070C0"/>
                </a:solidFill>
              </a:rPr>
              <a:t>Method</a:t>
            </a:r>
            <a:r>
              <a:rPr lang="en-US" sz="4400" b="1" u="sng" dirty="0">
                <a:solidFill>
                  <a:srgbClr val="0070C0"/>
                </a:solidFill>
              </a:rPr>
              <a:t>:</a:t>
            </a:r>
          </a:p>
          <a:p>
            <a:endParaRPr lang="en-US" sz="4400" b="1" u="sng" dirty="0">
              <a:solidFill>
                <a:srgbClr val="0070C0"/>
              </a:solidFill>
            </a:endParaRPr>
          </a:p>
        </p:txBody>
      </p:sp>
      <p:sp>
        <p:nvSpPr>
          <p:cNvPr id="8" name="TextBox 7"/>
          <p:cNvSpPr txBox="1"/>
          <p:nvPr/>
        </p:nvSpPr>
        <p:spPr>
          <a:xfrm>
            <a:off x="0" y="22513849"/>
            <a:ext cx="7142380" cy="1569660"/>
          </a:xfrm>
          <a:prstGeom prst="rect">
            <a:avLst/>
          </a:prstGeom>
          <a:noFill/>
        </p:spPr>
        <p:txBody>
          <a:bodyPr wrap="square" rtlCol="0">
            <a:spAutoFit/>
          </a:bodyPr>
          <a:lstStyle/>
          <a:p>
            <a:r>
              <a:rPr lang="en-US" sz="4800" b="1" u="sng" dirty="0">
                <a:solidFill>
                  <a:srgbClr val="0070C0"/>
                </a:solidFill>
              </a:rPr>
              <a:t>Results:</a:t>
            </a:r>
          </a:p>
          <a:p>
            <a:endParaRPr lang="en-US" sz="4800" dirty="0">
              <a:solidFill>
                <a:srgbClr val="0070C0"/>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56" y="23416681"/>
            <a:ext cx="13618423" cy="5770567"/>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103" y="31362678"/>
            <a:ext cx="7057473" cy="6586970"/>
          </a:xfrm>
          <a:prstGeom prst="rect">
            <a:avLst/>
          </a:prstGeom>
          <a:noFill/>
          <a:ln>
            <a:noFill/>
          </a:ln>
        </p:spPr>
      </p:pic>
      <mc:AlternateContent xmlns:mc="http://schemas.openxmlformats.org/markup-compatibility/2006">
        <mc:Choice xmlns:a14="http://schemas.microsoft.com/office/drawing/2010/main" Requires="a14">
          <p:sp>
            <p:nvSpPr>
              <p:cNvPr id="14" name="TextBox 13"/>
              <p:cNvSpPr txBox="1"/>
              <p:nvPr/>
            </p:nvSpPr>
            <p:spPr>
              <a:xfrm>
                <a:off x="15225413" y="24991703"/>
                <a:ext cx="14900779" cy="12741950"/>
              </a:xfrm>
              <a:prstGeom prst="rect">
                <a:avLst/>
              </a:prstGeom>
              <a:noFill/>
            </p:spPr>
            <p:txBody>
              <a:bodyPr wrap="square" rtlCol="0">
                <a:spAutoFit/>
              </a:bodyPr>
              <a:lstStyle/>
              <a:p>
                <a:pPr lvl="0" algn="just" defTabSz="914400">
                  <a:lnSpc>
                    <a:spcPct val="200000"/>
                  </a:lnSpc>
                  <a:spcBef>
                    <a:spcPts val="1000"/>
                  </a:spcBef>
                </a:pPr>
                <a:r>
                  <a:rPr lang="en-US" sz="3200" b="1" dirty="0">
                    <a:latin typeface="Times New Roman" panose="02020603050405020304" pitchFamily="18" charset="0"/>
                    <a:cs typeface="Times New Roman" panose="02020603050405020304" pitchFamily="18" charset="0"/>
                  </a:rPr>
                  <a:t>An Optical Fourier Domain Imaging (OFDI) system was implemented using a microwave signal with single frequency of </a:t>
                </a:r>
                <a14:m>
                  <m:oMath xmlns:m="http://schemas.openxmlformats.org/officeDocument/2006/math">
                    <m:r>
                      <a:rPr lang="en-US" sz="3200" b="1" i="0" dirty="0" smtClean="0">
                        <a:solidFill>
                          <a:schemeClr val="tx1"/>
                        </a:solidFill>
                        <a:latin typeface="Cambria Math" panose="02040503050406030204" pitchFamily="18" charset="0"/>
                      </a:rPr>
                      <m:t>𝟗</m:t>
                    </m:r>
                    <m:r>
                      <a:rPr lang="en-US" sz="3200" b="1" i="0" dirty="0" smtClean="0">
                        <a:solidFill>
                          <a:schemeClr val="tx1"/>
                        </a:solidFill>
                        <a:latin typeface="Cambria Math" panose="02040503050406030204" pitchFamily="18" charset="0"/>
                      </a:rPr>
                      <m:t>.</m:t>
                    </m:r>
                    <m:r>
                      <a:rPr lang="en-US" sz="3200" b="1" i="0" dirty="0" smtClean="0">
                        <a:solidFill>
                          <a:schemeClr val="tx1"/>
                        </a:solidFill>
                        <a:latin typeface="Cambria Math" panose="02040503050406030204" pitchFamily="18" charset="0"/>
                      </a:rPr>
                      <m:t>𝟖</m:t>
                    </m:r>
                    <m:r>
                      <a:rPr lang="en-US" sz="3200" b="1" i="0" dirty="0" smtClean="0">
                        <a:solidFill>
                          <a:schemeClr val="tx1"/>
                        </a:solidFill>
                        <a:latin typeface="Cambria Math" panose="02040503050406030204" pitchFamily="18" charset="0"/>
                      </a:rPr>
                      <m:t> </m:t>
                    </m:r>
                    <m:r>
                      <a:rPr lang="en-US" sz="3200" b="1" i="0" dirty="0" smtClean="0">
                        <a:solidFill>
                          <a:schemeClr val="tx1"/>
                        </a:solidFill>
                        <a:latin typeface="Cambria Math" panose="02040503050406030204" pitchFamily="18" charset="0"/>
                      </a:rPr>
                      <m:t>𝐆𝐇𝐳</m:t>
                    </m:r>
                    <m:r>
                      <a:rPr lang="en-US" sz="3200" b="1" i="0">
                        <a:solidFill>
                          <a:schemeClr val="tx1"/>
                        </a:solidFill>
                        <a:latin typeface="Cambria Math" panose="02040503050406030204" pitchFamily="18" charset="0"/>
                      </a:rPr>
                      <m:t> </m:t>
                    </m:r>
                  </m:oMath>
                </a14:m>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and spectral bandwidth of</a:t>
                </a:r>
                <a14:m>
                  <m:oMath xmlns:m="http://schemas.openxmlformats.org/officeDocument/2006/math">
                    <m:r>
                      <a:rPr lang="en-US" sz="3200" b="1" i="1">
                        <a:latin typeface="Cambria Math" panose="02040503050406030204" pitchFamily="18" charset="0"/>
                      </a:rPr>
                      <m:t> </m:t>
                    </m:r>
                    <m:r>
                      <a:rPr lang="en-US" sz="3200" b="1" i="1" smtClean="0">
                        <a:latin typeface="Cambria Math" panose="02040503050406030204" pitchFamily="18" charset="0"/>
                      </a:rPr>
                      <m:t> </m:t>
                    </m:r>
                    <m:r>
                      <a:rPr lang="en-US" sz="3200" b="1" i="1">
                        <a:latin typeface="Cambria Math" panose="02040503050406030204" pitchFamily="18" charset="0"/>
                      </a:rPr>
                      <m:t>𝟓</m:t>
                    </m:r>
                    <m:r>
                      <a:rPr lang="en-US" sz="3200" b="1" i="1">
                        <a:latin typeface="Cambria Math" panose="02040503050406030204" pitchFamily="18" charset="0"/>
                      </a:rPr>
                      <m:t> </m:t>
                    </m:r>
                    <m:r>
                      <a:rPr lang="en-US" sz="3200" b="1" i="0">
                        <a:latin typeface="Cambria Math" panose="02040503050406030204" pitchFamily="18" charset="0"/>
                      </a:rPr>
                      <m:t>𝐆𝐇𝐳</m:t>
                    </m:r>
                    <m:r>
                      <a:rPr lang="en-US" sz="3200" b="1" i="0" smtClean="0">
                        <a:latin typeface="Cambria Math" panose="02040503050406030204" pitchFamily="18" charset="0"/>
                      </a:rPr>
                      <m:t>.</m:t>
                    </m:r>
                  </m:oMath>
                </a14:m>
                <a:r>
                  <a:rPr lang="en-US" sz="3200" b="1" dirty="0">
                    <a:latin typeface="Times New Roman" panose="02020603050405020304" pitchFamily="18" charset="0"/>
                    <a:cs typeface="Times New Roman" panose="02020603050405020304" pitchFamily="18" charset="0"/>
                  </a:rPr>
                  <a:t> The implemented OFDI system was found to have an axial resolution of free space to be </a:t>
                </a:r>
                <a14:m>
                  <m:oMath xmlns:m="http://schemas.openxmlformats.org/officeDocument/2006/math">
                    <m:r>
                      <a:rPr lang="en-US" sz="3200" b="1" i="1">
                        <a:latin typeface="Cambria Math" panose="02040503050406030204" pitchFamily="18" charset="0"/>
                      </a:rPr>
                      <m:t>𝟎</m:t>
                    </m:r>
                    <m:r>
                      <a:rPr lang="en-US" sz="3200" b="1">
                        <a:latin typeface="Cambria Math" panose="02040503050406030204" pitchFamily="18" charset="0"/>
                      </a:rPr>
                      <m:t>.</m:t>
                    </m:r>
                    <m:r>
                      <a:rPr lang="en-US" sz="3200" b="1" i="1">
                        <a:latin typeface="Cambria Math" panose="02040503050406030204" pitchFamily="18" charset="0"/>
                      </a:rPr>
                      <m:t>𝟎𝟔</m:t>
                    </m:r>
                    <m:r>
                      <a:rPr lang="en-US" sz="3200" b="1">
                        <a:latin typeface="Cambria Math" panose="02040503050406030204" pitchFamily="18" charset="0"/>
                      </a:rPr>
                      <m:t> </m:t>
                    </m:r>
                    <m:r>
                      <a:rPr lang="en-US" sz="3200" b="1" i="0">
                        <a:latin typeface="Cambria Math" panose="02040503050406030204" pitchFamily="18" charset="0"/>
                      </a:rPr>
                      <m:t>𝐦</m:t>
                    </m:r>
                    <m:r>
                      <a:rPr lang="en-US" sz="3200" b="1">
                        <a:latin typeface="Cambria Math" panose="02040503050406030204" pitchFamily="18" charset="0"/>
                      </a:rPr>
                      <m:t>/</m:t>
                    </m:r>
                    <m:r>
                      <a:rPr lang="en-US" sz="3200" b="1" i="1">
                        <a:latin typeface="Cambria Math" panose="02040503050406030204" pitchFamily="18" charset="0"/>
                      </a:rPr>
                      <m:t>𝟔𝟎</m:t>
                    </m:r>
                    <m:r>
                      <a:rPr lang="en-US" sz="3200" b="1" i="1">
                        <a:latin typeface="Cambria Math" panose="02040503050406030204" pitchFamily="18" charset="0"/>
                      </a:rPr>
                      <m:t> </m:t>
                    </m:r>
                    <m:r>
                      <a:rPr lang="en-US" sz="3200" b="1" i="0">
                        <a:latin typeface="Cambria Math" panose="02040503050406030204" pitchFamily="18" charset="0"/>
                      </a:rPr>
                      <m:t>𝐦𝐦</m:t>
                    </m:r>
                  </m:oMath>
                </a14:m>
                <a:r>
                  <a:rPr lang="en-US" sz="3200" b="1" dirty="0">
                    <a:latin typeface="Times New Roman" panose="02020603050405020304" pitchFamily="18" charset="0"/>
                    <a:cs typeface="Times New Roman" panose="02020603050405020304" pitchFamily="18" charset="0"/>
                  </a:rPr>
                  <a:t> and </a:t>
                </a:r>
                <a14:m>
                  <m:oMath xmlns:m="http://schemas.openxmlformats.org/officeDocument/2006/math">
                    <m:r>
                      <a:rPr lang="en-US" sz="3200" b="1" i="1">
                        <a:latin typeface="Cambria Math" panose="02040503050406030204" pitchFamily="18" charset="0"/>
                      </a:rPr>
                      <m:t>𝟔𝟎</m:t>
                    </m:r>
                    <m:r>
                      <a:rPr lang="en-US" sz="3200" b="1">
                        <a:latin typeface="Cambria Math" panose="02040503050406030204" pitchFamily="18" charset="0"/>
                      </a:rPr>
                      <m:t> </m:t>
                    </m:r>
                    <m:r>
                      <a:rPr lang="en-US" sz="3200" b="1" i="0">
                        <a:latin typeface="Cambria Math" panose="02040503050406030204" pitchFamily="18" charset="0"/>
                      </a:rPr>
                      <m:t>𝛍</m:t>
                    </m:r>
                    <m:r>
                      <a:rPr lang="en-US" sz="3200" b="1" i="0">
                        <a:latin typeface="Cambria Math" panose="02040503050406030204" pitchFamily="18" charset="0"/>
                      </a:rPr>
                      <m:t>𝐦</m:t>
                    </m:r>
                  </m:oMath>
                </a14:m>
                <a:r>
                  <a:rPr lang="en-US" sz="3200" b="1" dirty="0">
                    <a:latin typeface="Times New Roman" panose="02020603050405020304" pitchFamily="18" charset="0"/>
                    <a:cs typeface="Times New Roman" panose="02020603050405020304" pitchFamily="18" charset="0"/>
                  </a:rPr>
                  <a:t> , at high and low sampling frequencies of </a:t>
                </a:r>
                <a14:m>
                  <m:oMath xmlns:m="http://schemas.openxmlformats.org/officeDocument/2006/math">
                    <m:r>
                      <a:rPr lang="en-US" sz="3200" b="1" i="1">
                        <a:latin typeface="Cambria Math" panose="02040503050406030204" pitchFamily="18" charset="0"/>
                      </a:rPr>
                      <m:t>𝟓𝟎𝟎</m:t>
                    </m:r>
                    <m:r>
                      <a:rPr lang="en-US" sz="3200" b="1">
                        <a:latin typeface="Cambria Math" panose="02040503050406030204" pitchFamily="18" charset="0"/>
                      </a:rPr>
                      <m:t> </m:t>
                    </m:r>
                    <m:r>
                      <a:rPr lang="en-US" sz="3200" b="1" i="0">
                        <a:latin typeface="Cambria Math" panose="02040503050406030204" pitchFamily="18" charset="0"/>
                      </a:rPr>
                      <m:t>𝐊𝐇𝐳</m:t>
                    </m:r>
                  </m:oMath>
                </a14:m>
                <a:r>
                  <a:rPr lang="en-US" sz="3200" b="1" dirty="0">
                    <a:latin typeface="Times New Roman" panose="02020603050405020304" pitchFamily="18" charset="0"/>
                    <a:cs typeface="Times New Roman" panose="02020603050405020304" pitchFamily="18" charset="0"/>
                  </a:rPr>
                  <a:t> and </a:t>
                </a:r>
                <a14:m>
                  <m:oMath xmlns:m="http://schemas.openxmlformats.org/officeDocument/2006/math">
                    <m:r>
                      <a:rPr lang="en-US" sz="3200" b="1" i="1">
                        <a:latin typeface="Cambria Math" panose="02040503050406030204" pitchFamily="18" charset="0"/>
                      </a:rPr>
                      <m:t>𝟓</m:t>
                    </m:r>
                    <m:r>
                      <a:rPr lang="en-US" sz="3200" b="1">
                        <a:latin typeface="Cambria Math" panose="02040503050406030204" pitchFamily="18" charset="0"/>
                      </a:rPr>
                      <m:t> </m:t>
                    </m:r>
                    <m:r>
                      <a:rPr lang="en-US" sz="3200" b="1" i="0">
                        <a:latin typeface="Cambria Math" panose="02040503050406030204" pitchFamily="18" charset="0"/>
                      </a:rPr>
                      <m:t>𝐊𝐇𝐳</m:t>
                    </m:r>
                  </m:oMath>
                </a14:m>
                <a:r>
                  <a:rPr lang="en-US" sz="3200" b="1" dirty="0">
                    <a:latin typeface="Times New Roman" panose="02020603050405020304" pitchFamily="18" charset="0"/>
                    <a:cs typeface="Times New Roman" panose="02020603050405020304" pitchFamily="18" charset="0"/>
                  </a:rPr>
                  <a:t> respectively as seen on figure B and E. From the phase measurement on figure D and G, it was observed the system had some levels of noise or instability. Partly due to data acquisition delay and alignment problems of the bulk optics used in setting up the system.</a:t>
                </a:r>
                <a:r>
                  <a:rPr lang="en-US" sz="3200" b="1" dirty="0">
                    <a:solidFill>
                      <a:prstClr val="black"/>
                    </a:solidFill>
                    <a:latin typeface="Times New Roman" panose="02020603050405020304" pitchFamily="18" charset="0"/>
                    <a:cs typeface="Times New Roman" panose="02020603050405020304" pitchFamily="18" charset="0"/>
                  </a:rPr>
                  <a:t> Using low sampling frequency, the modulated signal information obtained with sample present as seen on figure E showed artifacts/interference effects containing the depth profile of the sample indicating the implemented OFDI system which uses microwave signals as source detected the presence of the sample.</a:t>
                </a:r>
              </a:p>
              <a:p>
                <a:pPr algn="just">
                  <a:lnSpc>
                    <a:spcPct val="150000"/>
                  </a:lnSpc>
                </a:pPr>
                <a:endParaRPr lang="en-US" sz="3600" dirty="0"/>
              </a:p>
            </p:txBody>
          </p:sp>
        </mc:Choice>
        <mc:Fallback>
          <p:sp>
            <p:nvSpPr>
              <p:cNvPr id="14" name="TextBox 13"/>
              <p:cNvSpPr txBox="1">
                <a:spLocks noRot="1" noChangeAspect="1" noMove="1" noResize="1" noEditPoints="1" noAdjustHandles="1" noChangeArrowheads="1" noChangeShapeType="1" noTextEdit="1"/>
              </p:cNvSpPr>
              <p:nvPr/>
            </p:nvSpPr>
            <p:spPr>
              <a:xfrm>
                <a:off x="15225413" y="24991703"/>
                <a:ext cx="14900779" cy="12741950"/>
              </a:xfrm>
              <a:prstGeom prst="rect">
                <a:avLst/>
              </a:prstGeom>
              <a:blipFill>
                <a:blip r:embed="rId6"/>
                <a:stretch>
                  <a:fillRect l="-1064" r="-1023"/>
                </a:stretch>
              </a:blipFill>
            </p:spPr>
            <p:txBody>
              <a:bodyPr/>
              <a:lstStyle/>
              <a:p>
                <a:r>
                  <a:rPr lang="en-US">
                    <a:noFill/>
                  </a:rPr>
                  <a:t> </a:t>
                </a:r>
              </a:p>
            </p:txBody>
          </p:sp>
        </mc:Fallback>
      </mc:AlternateContent>
      <p:sp>
        <p:nvSpPr>
          <p:cNvPr id="15" name="TextBox 14"/>
          <p:cNvSpPr txBox="1"/>
          <p:nvPr/>
        </p:nvSpPr>
        <p:spPr>
          <a:xfrm>
            <a:off x="15987700" y="24594350"/>
            <a:ext cx="8244916" cy="707886"/>
          </a:xfrm>
          <a:prstGeom prst="rect">
            <a:avLst/>
          </a:prstGeom>
          <a:noFill/>
        </p:spPr>
        <p:txBody>
          <a:bodyPr wrap="square" rtlCol="0">
            <a:spAutoFit/>
          </a:bodyPr>
          <a:lstStyle/>
          <a:p>
            <a:pPr algn="just"/>
            <a:r>
              <a:rPr lang="en-US" sz="4000" b="1" u="sng" dirty="0">
                <a:solidFill>
                  <a:srgbClr val="0070C0"/>
                </a:solidFill>
              </a:rPr>
              <a:t>CONCLUSION:</a:t>
            </a:r>
            <a:endParaRPr lang="en-US" sz="4000" u="sng" dirty="0">
              <a:solidFill>
                <a:srgbClr val="0070C0"/>
              </a:solidFill>
            </a:endParaRPr>
          </a:p>
        </p:txBody>
      </p:sp>
      <p:sp>
        <p:nvSpPr>
          <p:cNvPr id="5" name="TextBox 4"/>
          <p:cNvSpPr txBox="1"/>
          <p:nvPr/>
        </p:nvSpPr>
        <p:spPr>
          <a:xfrm>
            <a:off x="389056" y="29381030"/>
            <a:ext cx="13618423"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Figure B. </a:t>
            </a:r>
            <a:r>
              <a:rPr lang="en-US" sz="3600" b="1" dirty="0" err="1">
                <a:latin typeface="Times New Roman" panose="02020603050405020304" pitchFamily="18" charset="0"/>
                <a:cs typeface="Times New Roman" panose="02020603050405020304" pitchFamily="18" charset="0"/>
              </a:rPr>
              <a:t>Interferogram</a:t>
            </a:r>
            <a:r>
              <a:rPr lang="en-US" sz="3600" b="1" dirty="0">
                <a:latin typeface="Times New Roman" panose="02020603050405020304" pitchFamily="18" charset="0"/>
                <a:cs typeface="Times New Roman" panose="02020603050405020304" pitchFamily="18" charset="0"/>
              </a:rPr>
              <a:t> contained in an envelope at high sampling  frequency (500 KHz).</a:t>
            </a:r>
          </a:p>
        </p:txBody>
      </p:sp>
      <p:sp>
        <p:nvSpPr>
          <p:cNvPr id="9" name="TextBox 8"/>
          <p:cNvSpPr txBox="1"/>
          <p:nvPr/>
        </p:nvSpPr>
        <p:spPr>
          <a:xfrm>
            <a:off x="489515" y="38157565"/>
            <a:ext cx="7332896"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Figure C: Frequency spectrum of the </a:t>
            </a:r>
            <a:r>
              <a:rPr lang="en-US" sz="3600" b="1" dirty="0" err="1">
                <a:latin typeface="Times New Roman" panose="02020603050405020304" pitchFamily="18" charset="0"/>
                <a:cs typeface="Times New Roman" panose="02020603050405020304" pitchFamily="18" charset="0"/>
              </a:rPr>
              <a:t>interferogram</a:t>
            </a:r>
            <a:r>
              <a:rPr lang="en-US" sz="3600" b="1" dirty="0">
                <a:latin typeface="Times New Roman" panose="02020603050405020304" pitchFamily="18" charset="0"/>
                <a:cs typeface="Times New Roman" panose="02020603050405020304" pitchFamily="18" charset="0"/>
              </a:rPr>
              <a:t> at high sampling frequency.</a:t>
            </a:r>
          </a:p>
        </p:txBody>
      </p:sp>
      <p:sp>
        <p:nvSpPr>
          <p:cNvPr id="16" name="TextBox 15"/>
          <p:cNvSpPr txBox="1"/>
          <p:nvPr/>
        </p:nvSpPr>
        <p:spPr>
          <a:xfrm>
            <a:off x="15752231" y="36641606"/>
            <a:ext cx="14373961" cy="6740307"/>
          </a:xfrm>
          <a:prstGeom prst="rect">
            <a:avLst/>
          </a:prstGeom>
          <a:noFill/>
        </p:spPr>
        <p:txBody>
          <a:bodyPr wrap="square" rtlCol="0">
            <a:spAutoFit/>
          </a:bodyPr>
          <a:lstStyle/>
          <a:p>
            <a:r>
              <a:rPr lang="en-US" sz="4000" u="sng" dirty="0">
                <a:solidFill>
                  <a:schemeClr val="accent1"/>
                </a:solidFill>
              </a:rPr>
              <a:t>REFERENCES:</a:t>
            </a:r>
          </a:p>
          <a:p>
            <a:pPr algn="just"/>
            <a:r>
              <a:rPr lang="en-US" sz="3200" b="1" dirty="0">
                <a:latin typeface="Times New Roman" panose="02020603050405020304" pitchFamily="18" charset="0"/>
                <a:cs typeface="Times New Roman" panose="02020603050405020304" pitchFamily="18" charset="0"/>
              </a:rPr>
              <a:t>R.N.Abugre et al, ‘</a:t>
            </a:r>
            <a:r>
              <a:rPr lang="en-US" sz="3200" b="1" i="1" dirty="0">
                <a:latin typeface="Times New Roman" panose="02020603050405020304" pitchFamily="18" charset="0"/>
                <a:cs typeface="Times New Roman" panose="02020603050405020304" pitchFamily="18" charset="0"/>
              </a:rPr>
              <a:t>Thickness measurement with an Optical Fourier Domain Imaging system using microwave signals as source</a:t>
            </a:r>
            <a:r>
              <a:rPr lang="en-US" sz="3200" b="1" dirty="0">
                <a:latin typeface="Times New Roman" panose="02020603050405020304" pitchFamily="18" charset="0"/>
                <a:cs typeface="Times New Roman" panose="02020603050405020304" pitchFamily="18" charset="0"/>
              </a:rPr>
              <a:t>’ In the Joint African Light Source </a:t>
            </a:r>
            <a:r>
              <a:rPr lang="en-US" sz="3200" b="1" dirty="0" err="1">
                <a:latin typeface="Times New Roman" panose="02020603050405020304" pitchFamily="18" charset="0"/>
                <a:cs typeface="Times New Roman" panose="02020603050405020304" pitchFamily="18" charset="0"/>
              </a:rPr>
              <a:t>AfLS</a:t>
            </a:r>
            <a:r>
              <a:rPr lang="en-US" sz="3200" b="1" dirty="0">
                <a:latin typeface="Times New Roman" panose="02020603050405020304" pitchFamily="18" charset="0"/>
                <a:cs typeface="Times New Roman" panose="02020603050405020304" pitchFamily="18" charset="0"/>
              </a:rPr>
              <a:t> 2020 and African Physical Society AfPS2020 conference proceedings.</a:t>
            </a:r>
          </a:p>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R.N.Abugre et al, ‘</a:t>
            </a:r>
            <a:r>
              <a:rPr lang="en-US" sz="3200" b="1" i="1" dirty="0">
                <a:latin typeface="Times New Roman" panose="02020603050405020304" pitchFamily="18" charset="0"/>
                <a:cs typeface="Times New Roman" panose="02020603050405020304" pitchFamily="18" charset="0"/>
              </a:rPr>
              <a:t>Detection of sample with an implemented optical </a:t>
            </a:r>
            <a:r>
              <a:rPr lang="en-US" sz="3200" b="1" i="1" dirty="0" err="1">
                <a:latin typeface="Times New Roman" panose="02020603050405020304" pitchFamily="18" charset="0"/>
                <a:cs typeface="Times New Roman" panose="02020603050405020304" pitchFamily="18" charset="0"/>
              </a:rPr>
              <a:t>fourier</a:t>
            </a:r>
            <a:r>
              <a:rPr lang="en-US" sz="3200" b="1" i="1" dirty="0">
                <a:latin typeface="Times New Roman" panose="02020603050405020304" pitchFamily="18" charset="0"/>
                <a:cs typeface="Times New Roman" panose="02020603050405020304" pitchFamily="18" charset="0"/>
              </a:rPr>
              <a:t> domain system using microwave signals as source</a:t>
            </a:r>
            <a:r>
              <a:rPr lang="en-US" sz="3200" b="1" dirty="0">
                <a:latin typeface="Times New Roman" panose="02020603050405020304" pitchFamily="18" charset="0"/>
                <a:cs typeface="Times New Roman" panose="02020603050405020304" pitchFamily="18" charset="0"/>
              </a:rPr>
              <a:t>’ In the Noguchi Memorial Institute in Biomedical research international conference proceedings,2019.</a:t>
            </a:r>
          </a:p>
          <a:p>
            <a:endPar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J. </a:t>
            </a:r>
            <a:r>
              <a:rPr lang="en-US" sz="3200" b="1"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Polivka</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(2006), In:</a:t>
            </a:r>
            <a:r>
              <a:rPr lang="en-US" sz="3200" b="1" dirty="0">
                <a:solidFill>
                  <a:srgbClr val="887C78"/>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High Frequency Design microwave imaging, High Frequency Electronics</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Summit Technical Media, LLC. </a:t>
            </a:r>
            <a:endParaRPr lang="en-US" sz="3200" b="1" dirty="0">
              <a:latin typeface="Times New Roman" panose="02020603050405020304" pitchFamily="18" charset="0"/>
              <a:cs typeface="Times New Roman" panose="02020603050405020304" pitchFamily="18" charset="0"/>
            </a:endParaRPr>
          </a:p>
          <a:p>
            <a:endParaRPr lang="en-US" sz="4000" u="sng" dirty="0">
              <a:solidFill>
                <a:schemeClr val="accent1"/>
              </a:solidFill>
            </a:endParaRPr>
          </a:p>
        </p:txBody>
      </p:sp>
      <p:sp>
        <p:nvSpPr>
          <p:cNvPr id="18" name="TextBox 17"/>
          <p:cNvSpPr txBox="1"/>
          <p:nvPr/>
        </p:nvSpPr>
        <p:spPr>
          <a:xfrm>
            <a:off x="8055245" y="37668071"/>
            <a:ext cx="7464152" cy="1200329"/>
          </a:xfrm>
          <a:prstGeom prst="rect">
            <a:avLst/>
          </a:prstGeom>
          <a:noFill/>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Figure D: Phase measurement at sampling high frequency</a:t>
            </a:r>
            <a:r>
              <a:rPr lang="en-US" sz="3600" dirty="0"/>
              <a:t>.</a:t>
            </a:r>
          </a:p>
        </p:txBody>
      </p:sp>
      <mc:AlternateContent xmlns:mc="http://schemas.openxmlformats.org/markup-compatibility/2006" xmlns:a14="http://schemas.microsoft.com/office/drawing/2010/main">
        <mc:Choice Requires="a14">
          <p:sp>
            <p:nvSpPr>
              <p:cNvPr id="39" name="Rectangle 38"/>
              <p:cNvSpPr/>
              <p:nvPr/>
            </p:nvSpPr>
            <p:spPr>
              <a:xfrm>
                <a:off x="249954" y="17122252"/>
                <a:ext cx="14472596" cy="4524315"/>
              </a:xfrm>
              <a:prstGeom prst="rect">
                <a:avLst/>
              </a:prstGeom>
            </p:spPr>
            <p:txBody>
              <a:bodyPr wrap="square">
                <a:sp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Figure A: Shows the schematic diagram of the OFDI system implemented. It consists of an interferometer with a microwave transmitter (T) as source, a dielectric material as beam splitter (BS),two fixed metal plates </a:t>
                </a:r>
                <a14:m>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𝑴</m:t>
                        </m:r>
                      </m:e>
                      <m:sub>
                        <m:r>
                          <a:rPr lang="en-US" sz="3200" b="1" i="1" smtClean="0">
                            <a:latin typeface="Cambria Math" panose="02040503050406030204" pitchFamily="18" charset="0"/>
                          </a:rPr>
                          <m:t>𝒓</m:t>
                        </m:r>
                      </m:sub>
                    </m:sSub>
                  </m:oMath>
                </a14:m>
                <a:r>
                  <a:rPr lang="en-US" sz="3200" b="1" dirty="0">
                    <a:latin typeface="Times New Roman" panose="02020603050405020304" pitchFamily="18" charset="0"/>
                    <a:cs typeface="Times New Roman" panose="02020603050405020304" pitchFamily="18" charset="0"/>
                  </a:rPr>
                  <a:t> as reference arm plate and</a:t>
                </a:r>
                <a14:m>
                  <m:oMath xmlns:m="http://schemas.openxmlformats.org/officeDocument/2006/math">
                    <m:sSub>
                      <m:sSubPr>
                        <m:ctrlPr>
                          <a:rPr lang="en-US" sz="3200" b="1" i="1" dirty="0" smtClean="0">
                            <a:latin typeface="Cambria Math" panose="02040503050406030204" pitchFamily="18" charset="0"/>
                          </a:rPr>
                        </m:ctrlPr>
                      </m:sSubPr>
                      <m:e>
                        <m:r>
                          <a:rPr lang="en-US" sz="3200" b="1" i="0" dirty="0" smtClean="0">
                            <a:latin typeface="Cambria Math" panose="02040503050406030204" pitchFamily="18" charset="0"/>
                          </a:rPr>
                          <m:t> </m:t>
                        </m:r>
                        <m:r>
                          <a:rPr lang="en-US" sz="3200" b="1" i="0" dirty="0" smtClean="0">
                            <a:latin typeface="Cambria Math" panose="02040503050406030204" pitchFamily="18" charset="0"/>
                          </a:rPr>
                          <m:t>𝐌</m:t>
                        </m:r>
                      </m:e>
                      <m:sub>
                        <m:r>
                          <a:rPr lang="en-US" sz="3200" b="1" i="0" dirty="0" smtClean="0">
                            <a:latin typeface="Cambria Math" panose="02040503050406030204" pitchFamily="18" charset="0"/>
                          </a:rPr>
                          <m:t>𝐬</m:t>
                        </m:r>
                      </m:sub>
                    </m:sSub>
                  </m:oMath>
                </a14:m>
                <a:r>
                  <a:rPr lang="en-US" sz="3200" b="1" dirty="0">
                    <a:latin typeface="Times New Roman" panose="02020603050405020304" pitchFamily="18" charset="0"/>
                    <a:cs typeface="Times New Roman" panose="02020603050405020304" pitchFamily="18" charset="0"/>
                  </a:rPr>
                  <a:t> as sample arm plate including a detector arm comprising of  a receiver (R) connected to an A/D converter and Computer (PC). PC had Cobra 3 frequency Analyzer software used to analyze data collected.</a:t>
                </a:r>
              </a:p>
            </p:txBody>
          </p:sp>
        </mc:Choice>
        <mc:Fallback xmlns="">
          <p:sp>
            <p:nvSpPr>
              <p:cNvPr id="39" name="Rectangle 38"/>
              <p:cNvSpPr>
                <a:spLocks noRot="1" noChangeAspect="1" noMove="1" noResize="1" noEditPoints="1" noAdjustHandles="1" noChangeArrowheads="1" noChangeShapeType="1" noTextEdit="1"/>
              </p:cNvSpPr>
              <p:nvPr/>
            </p:nvSpPr>
            <p:spPr>
              <a:xfrm>
                <a:off x="249954" y="17122252"/>
                <a:ext cx="14472596" cy="4524315"/>
              </a:xfrm>
              <a:prstGeom prst="rect">
                <a:avLst/>
              </a:prstGeom>
              <a:blipFill rotWithShape="0">
                <a:blip r:embed="rId7"/>
                <a:stretch>
                  <a:fillRect l="-1053" r="-1095" b="-1482"/>
                </a:stretch>
              </a:blipFill>
            </p:spPr>
            <p:txBody>
              <a:bodyPr/>
              <a:lstStyle/>
              <a:p>
                <a:r>
                  <a:rPr lang="en-US">
                    <a:noFill/>
                  </a:rPr>
                  <a:t> </a:t>
                </a:r>
              </a:p>
            </p:txBody>
          </p:sp>
        </mc:Fallback>
      </mc:AlternateContent>
      <p:grpSp>
        <p:nvGrpSpPr>
          <p:cNvPr id="47" name="Canvas 1"/>
          <p:cNvGrpSpPr/>
          <p:nvPr/>
        </p:nvGrpSpPr>
        <p:grpSpPr>
          <a:xfrm>
            <a:off x="2694160" y="12218149"/>
            <a:ext cx="9584184" cy="4794634"/>
            <a:chOff x="0" y="0"/>
            <a:chExt cx="5742940" cy="3200400"/>
          </a:xfrm>
        </p:grpSpPr>
        <p:sp>
          <p:nvSpPr>
            <p:cNvPr id="49" name="Rectangle 48"/>
            <p:cNvSpPr/>
            <p:nvPr/>
          </p:nvSpPr>
          <p:spPr>
            <a:xfrm>
              <a:off x="0" y="0"/>
              <a:ext cx="5742940" cy="3200400"/>
            </a:xfrm>
            <a:prstGeom prst="rect">
              <a:avLst/>
            </a:prstGeom>
          </p:spPr>
        </p:sp>
        <p:sp>
          <p:nvSpPr>
            <p:cNvPr id="50" name="Rectangle 49"/>
            <p:cNvSpPr/>
            <p:nvPr/>
          </p:nvSpPr>
          <p:spPr>
            <a:xfrm rot="18709807">
              <a:off x="2314585" y="1303693"/>
              <a:ext cx="660396" cy="49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51" name="Rectangle 50"/>
            <p:cNvSpPr/>
            <p:nvPr/>
          </p:nvSpPr>
          <p:spPr>
            <a:xfrm>
              <a:off x="923925" y="1213888"/>
              <a:ext cx="428625" cy="1672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cxnSp>
          <p:nvCxnSpPr>
            <p:cNvPr id="52" name="Straight Connector 51"/>
            <p:cNvCxnSpPr>
              <a:stCxn id="51" idx="3"/>
            </p:cNvCxnSpPr>
            <p:nvPr/>
          </p:nvCxnSpPr>
          <p:spPr>
            <a:xfrm>
              <a:off x="1352550" y="1297507"/>
              <a:ext cx="2695581" cy="16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49883" y="171450"/>
              <a:ext cx="533400" cy="123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54" name="Rectangle 53"/>
            <p:cNvSpPr/>
            <p:nvPr/>
          </p:nvSpPr>
          <p:spPr>
            <a:xfrm rot="5400000">
              <a:off x="3843337" y="1262020"/>
              <a:ext cx="533400" cy="123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cxnSp>
          <p:nvCxnSpPr>
            <p:cNvPr id="55" name="Straight Connector 54"/>
            <p:cNvCxnSpPr>
              <a:stCxn id="53" idx="2"/>
            </p:cNvCxnSpPr>
            <p:nvPr/>
          </p:nvCxnSpPr>
          <p:spPr>
            <a:xfrm>
              <a:off x="2616583" y="295275"/>
              <a:ext cx="28575"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562225" y="2038350"/>
              <a:ext cx="180975" cy="114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57" name="Oval 56"/>
            <p:cNvSpPr/>
            <p:nvPr/>
          </p:nvSpPr>
          <p:spPr>
            <a:xfrm>
              <a:off x="2511808" y="1971675"/>
              <a:ext cx="266700" cy="1238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58" name="Cube 57"/>
            <p:cNvSpPr/>
            <p:nvPr/>
          </p:nvSpPr>
          <p:spPr>
            <a:xfrm>
              <a:off x="4819650" y="1904025"/>
              <a:ext cx="666750" cy="53340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59" name="Frame 58"/>
            <p:cNvSpPr/>
            <p:nvPr/>
          </p:nvSpPr>
          <p:spPr>
            <a:xfrm>
              <a:off x="4875667" y="2085975"/>
              <a:ext cx="419100" cy="313349"/>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60" name="Flowchart: Predefined Process 59"/>
            <p:cNvSpPr/>
            <p:nvPr/>
          </p:nvSpPr>
          <p:spPr>
            <a:xfrm>
              <a:off x="3171825" y="2305050"/>
              <a:ext cx="590550" cy="390525"/>
            </a:xfrm>
            <a:prstGeom prst="flowChartPredefined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61" name="Flowchart: Connector 60"/>
            <p:cNvSpPr/>
            <p:nvPr/>
          </p:nvSpPr>
          <p:spPr>
            <a:xfrm flipH="1">
              <a:off x="3281427" y="2533650"/>
              <a:ext cx="87631" cy="4571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sp>
          <p:nvSpPr>
            <p:cNvPr id="62" name="Flowchart: Connector 61"/>
            <p:cNvSpPr/>
            <p:nvPr/>
          </p:nvSpPr>
          <p:spPr>
            <a:xfrm flipH="1">
              <a:off x="3281428" y="2399325"/>
              <a:ext cx="87630" cy="4508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p:cxnSp>
          <p:nvCxnSpPr>
            <p:cNvPr id="63" name="Curved Connector 62"/>
            <p:cNvCxnSpPr>
              <a:stCxn id="56" idx="2"/>
              <a:endCxn id="61" idx="5"/>
            </p:cNvCxnSpPr>
            <p:nvPr/>
          </p:nvCxnSpPr>
          <p:spPr>
            <a:xfrm rot="16200000" flipH="1">
              <a:off x="2763474" y="2041888"/>
              <a:ext cx="420024" cy="641547"/>
            </a:xfrm>
            <a:prstGeom prst="curvedConnector3">
              <a:avLst>
                <a:gd name="adj1" fmla="val 1560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61" idx="3"/>
            </p:cNvCxnSpPr>
            <p:nvPr/>
          </p:nvCxnSpPr>
          <p:spPr>
            <a:xfrm rot="5400000" flipH="1" flipV="1">
              <a:off x="3987011" y="1740568"/>
              <a:ext cx="200949" cy="1463264"/>
            </a:xfrm>
            <a:prstGeom prst="curvedConnector4">
              <a:avLst>
                <a:gd name="adj1" fmla="val -113760"/>
                <a:gd name="adj2" fmla="val 504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62" idx="3"/>
            </p:cNvCxnSpPr>
            <p:nvPr/>
          </p:nvCxnSpPr>
          <p:spPr>
            <a:xfrm rot="5400000" flipH="1" flipV="1">
              <a:off x="3977801" y="1597390"/>
              <a:ext cx="218470" cy="1462364"/>
            </a:xfrm>
            <a:prstGeom prst="curvedConnector4">
              <a:avLst>
                <a:gd name="adj1" fmla="val -104637"/>
                <a:gd name="adj2" fmla="val 5043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a:off x="2616294" y="2152672"/>
              <a:ext cx="739108" cy="291738"/>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4952392" y="2152637"/>
              <a:ext cx="267225" cy="209063"/>
            </a:xfrm>
            <a:custGeom>
              <a:avLst/>
              <a:gdLst>
                <a:gd name="connsiteX0" fmla="*/ 0 w 476250"/>
                <a:gd name="connsiteY0" fmla="*/ 266700 h 266700"/>
                <a:gd name="connsiteX1" fmla="*/ 9525 w 476250"/>
                <a:gd name="connsiteY1" fmla="*/ 123825 h 266700"/>
                <a:gd name="connsiteX2" fmla="*/ 38100 w 476250"/>
                <a:gd name="connsiteY2" fmla="*/ 38100 h 266700"/>
                <a:gd name="connsiteX3" fmla="*/ 47625 w 476250"/>
                <a:gd name="connsiteY3" fmla="*/ 0 h 266700"/>
                <a:gd name="connsiteX4" fmla="*/ 66675 w 476250"/>
                <a:gd name="connsiteY4" fmla="*/ 171450 h 266700"/>
                <a:gd name="connsiteX5" fmla="*/ 76200 w 476250"/>
                <a:gd name="connsiteY5" fmla="*/ 200025 h 266700"/>
                <a:gd name="connsiteX6" fmla="*/ 104775 w 476250"/>
                <a:gd name="connsiteY6" fmla="*/ 219075 h 266700"/>
                <a:gd name="connsiteX7" fmla="*/ 123825 w 476250"/>
                <a:gd name="connsiteY7" fmla="*/ 142875 h 266700"/>
                <a:gd name="connsiteX8" fmla="*/ 152400 w 476250"/>
                <a:gd name="connsiteY8" fmla="*/ 123825 h 266700"/>
                <a:gd name="connsiteX9" fmla="*/ 257175 w 476250"/>
                <a:gd name="connsiteY9" fmla="*/ 171450 h 266700"/>
                <a:gd name="connsiteX10" fmla="*/ 266700 w 476250"/>
                <a:gd name="connsiteY10" fmla="*/ 133350 h 266700"/>
                <a:gd name="connsiteX11" fmla="*/ 276225 w 476250"/>
                <a:gd name="connsiteY11" fmla="*/ 104775 h 266700"/>
                <a:gd name="connsiteX12" fmla="*/ 352425 w 476250"/>
                <a:gd name="connsiteY12" fmla="*/ 114300 h 266700"/>
                <a:gd name="connsiteX13" fmla="*/ 371475 w 476250"/>
                <a:gd name="connsiteY13" fmla="*/ 142875 h 266700"/>
                <a:gd name="connsiteX14" fmla="*/ 381000 w 476250"/>
                <a:gd name="connsiteY14" fmla="*/ 171450 h 266700"/>
                <a:gd name="connsiteX15" fmla="*/ 438150 w 476250"/>
                <a:gd name="connsiteY15" fmla="*/ 190500 h 266700"/>
                <a:gd name="connsiteX16" fmla="*/ 476250 w 476250"/>
                <a:gd name="connsiteY16" fmla="*/ 20002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250" h="266700">
                  <a:moveTo>
                    <a:pt x="0" y="266700"/>
                  </a:moveTo>
                  <a:cubicBezTo>
                    <a:pt x="3175" y="219075"/>
                    <a:pt x="1678" y="170906"/>
                    <a:pt x="9525" y="123825"/>
                  </a:cubicBezTo>
                  <a:cubicBezTo>
                    <a:pt x="14477" y="94114"/>
                    <a:pt x="30795" y="67321"/>
                    <a:pt x="38100" y="38100"/>
                  </a:cubicBezTo>
                  <a:lnTo>
                    <a:pt x="47625" y="0"/>
                  </a:lnTo>
                  <a:cubicBezTo>
                    <a:pt x="74388" y="80289"/>
                    <a:pt x="46289" y="-12022"/>
                    <a:pt x="66675" y="171450"/>
                  </a:cubicBezTo>
                  <a:cubicBezTo>
                    <a:pt x="67784" y="181429"/>
                    <a:pt x="69928" y="192185"/>
                    <a:pt x="76200" y="200025"/>
                  </a:cubicBezTo>
                  <a:cubicBezTo>
                    <a:pt x="83351" y="208964"/>
                    <a:pt x="95250" y="212725"/>
                    <a:pt x="104775" y="219075"/>
                  </a:cubicBezTo>
                  <a:cubicBezTo>
                    <a:pt x="105249" y="216703"/>
                    <a:pt x="116015" y="152638"/>
                    <a:pt x="123825" y="142875"/>
                  </a:cubicBezTo>
                  <a:cubicBezTo>
                    <a:pt x="130976" y="133936"/>
                    <a:pt x="142875" y="130175"/>
                    <a:pt x="152400" y="123825"/>
                  </a:cubicBezTo>
                  <a:cubicBezTo>
                    <a:pt x="202953" y="199655"/>
                    <a:pt x="167835" y="184213"/>
                    <a:pt x="257175" y="171450"/>
                  </a:cubicBezTo>
                  <a:cubicBezTo>
                    <a:pt x="260350" y="158750"/>
                    <a:pt x="263104" y="145937"/>
                    <a:pt x="266700" y="133350"/>
                  </a:cubicBezTo>
                  <a:cubicBezTo>
                    <a:pt x="269458" y="123696"/>
                    <a:pt x="266424" y="106953"/>
                    <a:pt x="276225" y="104775"/>
                  </a:cubicBezTo>
                  <a:cubicBezTo>
                    <a:pt x="301213" y="99222"/>
                    <a:pt x="327025" y="111125"/>
                    <a:pt x="352425" y="114300"/>
                  </a:cubicBezTo>
                  <a:cubicBezTo>
                    <a:pt x="358775" y="123825"/>
                    <a:pt x="366355" y="132636"/>
                    <a:pt x="371475" y="142875"/>
                  </a:cubicBezTo>
                  <a:cubicBezTo>
                    <a:pt x="375965" y="151855"/>
                    <a:pt x="372830" y="165614"/>
                    <a:pt x="381000" y="171450"/>
                  </a:cubicBezTo>
                  <a:cubicBezTo>
                    <a:pt x="397340" y="183122"/>
                    <a:pt x="419100" y="184150"/>
                    <a:pt x="438150" y="190500"/>
                  </a:cubicBezTo>
                  <a:cubicBezTo>
                    <a:pt x="469737" y="201029"/>
                    <a:pt x="456685" y="200025"/>
                    <a:pt x="476250" y="2000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8" name="Text Box 24"/>
                <p:cNvSpPr txBox="1"/>
                <p:nvPr/>
              </p:nvSpPr>
              <p:spPr>
                <a:xfrm>
                  <a:off x="2903548" y="114299"/>
                  <a:ext cx="325428" cy="26670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𝑴</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𝒓</m:t>
                            </m:r>
                          </m:sub>
                        </m:sSub>
                      </m:oMath>
                    </m:oMathPara>
                  </a14:m>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2" name="Text Box 24"/>
                <p:cNvSpPr txBox="1">
                  <a:spLocks noRot="1" noChangeAspect="1" noMove="1" noResize="1" noEditPoints="1" noAdjustHandles="1" noChangeArrowheads="1" noChangeShapeType="1" noTextEdit="1"/>
                </p:cNvSpPr>
                <p:nvPr/>
              </p:nvSpPr>
              <p:spPr>
                <a:xfrm>
                  <a:off x="2903548" y="114299"/>
                  <a:ext cx="325428" cy="266701"/>
                </a:xfrm>
                <a:prstGeom prst="rect">
                  <a:avLst/>
                </a:prstGeom>
                <a:blipFill rotWithShape="0">
                  <a:blip r:embed="rId8"/>
                  <a:stretch>
                    <a:fillRect/>
                  </a:stretch>
                </a:blipFill>
                <a:ln w="6350">
                  <a:solidFill>
                    <a:schemeClr val="bg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 Box 25"/>
                <p:cNvSpPr txBox="1"/>
                <p:nvPr/>
              </p:nvSpPr>
              <p:spPr>
                <a:xfrm>
                  <a:off x="4238642" y="1133475"/>
                  <a:ext cx="342900" cy="3524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𝑴</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𝒔</m:t>
                            </m:r>
                          </m:sub>
                        </m:sSub>
                      </m:oMath>
                    </m:oMathPara>
                  </a14:m>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63" name="Text Box 25"/>
                <p:cNvSpPr txBox="1">
                  <a:spLocks noRot="1" noChangeAspect="1" noMove="1" noResize="1" noEditPoints="1" noAdjustHandles="1" noChangeArrowheads="1" noChangeShapeType="1" noTextEdit="1"/>
                </p:cNvSpPr>
                <p:nvPr/>
              </p:nvSpPr>
              <p:spPr>
                <a:xfrm>
                  <a:off x="4238642" y="1133475"/>
                  <a:ext cx="342900" cy="352425"/>
                </a:xfrm>
                <a:prstGeom prst="rect">
                  <a:avLst/>
                </a:prstGeom>
                <a:blipFill rotWithShape="0">
                  <a:blip r:embed="rId9"/>
                  <a:stretch>
                    <a:fillRect/>
                  </a:stretch>
                </a:blipFill>
                <a:ln w="6350">
                  <a:solidFill>
                    <a:schemeClr val="bg1"/>
                  </a:solidFill>
                </a:ln>
                <a:effectLst/>
              </p:spPr>
              <p:txBody>
                <a:bodyPr/>
                <a:lstStyle/>
                <a:p>
                  <a:r>
                    <a:rPr lang="en-US">
                      <a:noFill/>
                    </a:rPr>
                    <a:t> </a:t>
                  </a:r>
                </a:p>
              </p:txBody>
            </p:sp>
          </mc:Fallback>
        </mc:AlternateContent>
        <p:sp>
          <p:nvSpPr>
            <p:cNvPr id="70" name="Text Box 26"/>
            <p:cNvSpPr txBox="1"/>
            <p:nvPr/>
          </p:nvSpPr>
          <p:spPr>
            <a:xfrm>
              <a:off x="1009649" y="922475"/>
              <a:ext cx="257175" cy="2476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 Box 27"/>
            <p:cNvSpPr txBox="1"/>
            <p:nvPr/>
          </p:nvSpPr>
          <p:spPr>
            <a:xfrm>
              <a:off x="2694221" y="1381124"/>
              <a:ext cx="372829" cy="2762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BS</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 Box 28"/>
            <p:cNvSpPr txBox="1"/>
            <p:nvPr/>
          </p:nvSpPr>
          <p:spPr>
            <a:xfrm>
              <a:off x="2285999" y="1904025"/>
              <a:ext cx="206443" cy="2476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R</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 name="Text Box 29"/>
            <p:cNvSpPr txBox="1"/>
            <p:nvPr/>
          </p:nvSpPr>
          <p:spPr>
            <a:xfrm>
              <a:off x="4926122" y="2495526"/>
              <a:ext cx="354143" cy="2476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PC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 Box 30"/>
            <p:cNvSpPr txBox="1"/>
            <p:nvPr/>
          </p:nvSpPr>
          <p:spPr>
            <a:xfrm>
              <a:off x="3289229" y="2798400"/>
              <a:ext cx="191134" cy="24864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5" name="Picture 74"/>
          <p:cNvPicPr/>
          <p:nvPr/>
        </p:nvPicPr>
        <p:blipFill>
          <a:blip r:embed="rId10">
            <a:extLst>
              <a:ext uri="{28A0092B-C50C-407E-A947-70E740481C1C}">
                <a14:useLocalDpi xmlns:a14="http://schemas.microsoft.com/office/drawing/2010/main" val="0"/>
              </a:ext>
            </a:extLst>
          </a:blip>
          <a:srcRect/>
          <a:stretch>
            <a:fillRect/>
          </a:stretch>
        </p:blipFill>
        <p:spPr bwMode="auto">
          <a:xfrm>
            <a:off x="8108966" y="31250854"/>
            <a:ext cx="6586232" cy="6289365"/>
          </a:xfrm>
          <a:prstGeom prst="rect">
            <a:avLst/>
          </a:prstGeom>
          <a:noFill/>
          <a:ln>
            <a:noFill/>
          </a:ln>
        </p:spPr>
      </p:pic>
      <p:pic>
        <p:nvPicPr>
          <p:cNvPr id="25" name="Picture 24"/>
          <p:cNvPicPr>
            <a:picLocks noChangeAspect="1"/>
          </p:cNvPicPr>
          <p:nvPr/>
        </p:nvPicPr>
        <p:blipFill>
          <a:blip r:embed="rId11"/>
          <a:stretch>
            <a:fillRect/>
          </a:stretch>
        </p:blipFill>
        <p:spPr>
          <a:xfrm>
            <a:off x="17702901" y="6014902"/>
            <a:ext cx="10472620" cy="4911576"/>
          </a:xfrm>
          <a:prstGeom prst="rect">
            <a:avLst/>
          </a:prstGeom>
        </p:spPr>
      </p:pic>
      <p:pic>
        <p:nvPicPr>
          <p:cNvPr id="26" name="Picture 25"/>
          <p:cNvPicPr>
            <a:picLocks noChangeAspect="1"/>
          </p:cNvPicPr>
          <p:nvPr/>
        </p:nvPicPr>
        <p:blipFill>
          <a:blip r:embed="rId12"/>
          <a:stretch>
            <a:fillRect/>
          </a:stretch>
        </p:blipFill>
        <p:spPr>
          <a:xfrm>
            <a:off x="16442569" y="18675939"/>
            <a:ext cx="5955430" cy="4688569"/>
          </a:xfrm>
          <a:prstGeom prst="rect">
            <a:avLst/>
          </a:prstGeom>
        </p:spPr>
      </p:pic>
      <p:pic>
        <p:nvPicPr>
          <p:cNvPr id="34" name="Picture 33"/>
          <p:cNvPicPr>
            <a:picLocks noChangeAspect="1"/>
          </p:cNvPicPr>
          <p:nvPr/>
        </p:nvPicPr>
        <p:blipFill>
          <a:blip r:embed="rId13"/>
          <a:stretch>
            <a:fillRect/>
          </a:stretch>
        </p:blipFill>
        <p:spPr>
          <a:xfrm>
            <a:off x="17757391" y="11937210"/>
            <a:ext cx="10472621" cy="5587495"/>
          </a:xfrm>
          <a:prstGeom prst="rect">
            <a:avLst/>
          </a:prstGeom>
        </p:spPr>
      </p:pic>
      <p:pic>
        <p:nvPicPr>
          <p:cNvPr id="41" name="Picture 40"/>
          <p:cNvPicPr>
            <a:picLocks noChangeAspect="1"/>
          </p:cNvPicPr>
          <p:nvPr/>
        </p:nvPicPr>
        <p:blipFill>
          <a:blip r:embed="rId14"/>
          <a:stretch>
            <a:fillRect/>
          </a:stretch>
        </p:blipFill>
        <p:spPr>
          <a:xfrm>
            <a:off x="22639510" y="18642247"/>
            <a:ext cx="6213922" cy="4812641"/>
          </a:xfrm>
          <a:prstGeom prst="rect">
            <a:avLst/>
          </a:prstGeom>
        </p:spPr>
      </p:pic>
      <p:sp>
        <p:nvSpPr>
          <p:cNvPr id="79" name="TextBox 78"/>
          <p:cNvSpPr txBox="1"/>
          <p:nvPr/>
        </p:nvSpPr>
        <p:spPr>
          <a:xfrm>
            <a:off x="17684431" y="10917680"/>
            <a:ext cx="10472622" cy="1077218"/>
          </a:xfrm>
          <a:prstGeom prst="rect">
            <a:avLst/>
          </a:prstGeom>
          <a:noFill/>
        </p:spPr>
        <p:txBody>
          <a:bodyPr wrap="square" rtlCol="0">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Figure E: Interference signal of system at low sampling frequency (5 KHz).</a:t>
            </a:r>
            <a:endParaRPr lang="en-US" sz="3200" dirty="0"/>
          </a:p>
        </p:txBody>
      </p:sp>
      <p:sp>
        <p:nvSpPr>
          <p:cNvPr id="80" name="TextBox 79"/>
          <p:cNvSpPr txBox="1"/>
          <p:nvPr/>
        </p:nvSpPr>
        <p:spPr>
          <a:xfrm>
            <a:off x="17629940" y="17579254"/>
            <a:ext cx="10545581" cy="1077218"/>
          </a:xfrm>
          <a:prstGeom prst="rect">
            <a:avLst/>
          </a:prstGeom>
          <a:noFill/>
        </p:spPr>
        <p:txBody>
          <a:bodyPr wrap="square" rtlCol="0">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Figure E: Interference signal of system with sample present at low sampling frequency( 5 KHz).</a:t>
            </a:r>
            <a:endParaRPr lang="en-US" sz="3200" dirty="0"/>
          </a:p>
        </p:txBody>
      </p:sp>
      <p:sp>
        <p:nvSpPr>
          <p:cNvPr id="85" name="TextBox 84"/>
          <p:cNvSpPr txBox="1"/>
          <p:nvPr/>
        </p:nvSpPr>
        <p:spPr>
          <a:xfrm>
            <a:off x="16431354" y="23534278"/>
            <a:ext cx="5931985" cy="1077218"/>
          </a:xfrm>
          <a:prstGeom prst="rect">
            <a:avLst/>
          </a:prstGeom>
          <a:noFill/>
        </p:spPr>
        <p:txBody>
          <a:bodyPr wrap="square" rtlCol="0">
            <a:spAutoFit/>
          </a:bodyPr>
          <a:lstStyle/>
          <a:p>
            <a:r>
              <a:rPr lang="en-US" sz="3200" b="1" dirty="0"/>
              <a:t>Figure F:Frequency spectrum at low sampling frequency.</a:t>
            </a:r>
          </a:p>
        </p:txBody>
      </p:sp>
      <p:sp>
        <p:nvSpPr>
          <p:cNvPr id="86" name="TextBox 85"/>
          <p:cNvSpPr txBox="1"/>
          <p:nvPr/>
        </p:nvSpPr>
        <p:spPr>
          <a:xfrm>
            <a:off x="22522426" y="23440663"/>
            <a:ext cx="6429615" cy="1077218"/>
          </a:xfrm>
          <a:prstGeom prst="rect">
            <a:avLst/>
          </a:prstGeom>
          <a:noFill/>
        </p:spPr>
        <p:txBody>
          <a:bodyPr wrap="square" rtlCol="0">
            <a:spAutoFit/>
          </a:bodyPr>
          <a:lstStyle/>
          <a:p>
            <a:r>
              <a:rPr lang="en-US" sz="3200" b="1" dirty="0"/>
              <a:t>Figure G : Phase measurement at low sampling frequency.</a:t>
            </a:r>
          </a:p>
        </p:txBody>
      </p:sp>
    </p:spTree>
    <p:extLst>
      <p:ext uri="{BB962C8B-B14F-4D97-AF65-F5344CB8AC3E}">
        <p14:creationId xmlns:p14="http://schemas.microsoft.com/office/powerpoint/2010/main" val="1540983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11682</TotalTime>
  <Words>611</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Constantia</vt:lpstr>
      <vt:lpstr>Times New Roman</vt:lpstr>
      <vt:lpstr>Wingdings 2</vt:lpstr>
      <vt:lpstr>Flow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dc:creator>
  <cp:lastModifiedBy>Rodney Nmengayelle Abugre</cp:lastModifiedBy>
  <cp:revision>255</cp:revision>
  <dcterms:created xsi:type="dcterms:W3CDTF">2011-11-09T15:36:37Z</dcterms:created>
  <dcterms:modified xsi:type="dcterms:W3CDTF">2021-03-12T17:02:12Z</dcterms:modified>
</cp:coreProperties>
</file>