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
  </p:notesMasterIdLst>
  <p:sldIdLst>
    <p:sldId id="258" r:id="rId2"/>
  </p:sldIdLst>
  <p:sldSz cx="6858000" cy="9906000" type="A4"/>
  <p:notesSz cx="6797675" cy="9874250"/>
  <p:defaultTextStyle>
    <a:defPPr>
      <a:defRPr lang="en-US"/>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452" y="3498"/>
      </p:cViewPr>
      <p:guideLst>
        <p:guide orient="horz" pos="312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ZA"/>
          </a:p>
        </p:txBody>
      </p:sp>
      <p:sp>
        <p:nvSpPr>
          <p:cNvPr id="3" name="Date Placeholder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pPr>
              <a:defRPr/>
            </a:pPr>
            <a:fld id="{17F93418-D7E9-4A93-876D-3C339F415394}" type="datetime1">
              <a:rPr lang="en-ZA" altLang="en-US"/>
              <a:pPr>
                <a:defRPr/>
              </a:pPr>
              <a:t>2020-11-17</a:t>
            </a:fld>
            <a:endParaRPr lang="en-ZA" altLang="en-US"/>
          </a:p>
        </p:txBody>
      </p:sp>
      <p:sp>
        <p:nvSpPr>
          <p:cNvPr id="4" name="Slide Image Placeholder 3"/>
          <p:cNvSpPr>
            <a:spLocks noGrp="1" noRot="1" noChangeAspect="1"/>
          </p:cNvSpPr>
          <p:nvPr>
            <p:ph type="sldImg" idx="2"/>
          </p:nvPr>
        </p:nvSpPr>
        <p:spPr>
          <a:xfrm>
            <a:off x="2117725" y="741363"/>
            <a:ext cx="2562225" cy="370205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79450" y="4691063"/>
            <a:ext cx="5438775" cy="4443412"/>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ZA" altLang="en-US" noProof="0" smtClean="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ZA"/>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pPr>
              <a:defRPr/>
            </a:pPr>
            <a:fld id="{3B302F96-89A8-4D66-8944-222A7670D6F4}" type="slidenum">
              <a:rPr lang="en-ZA" altLang="en-US"/>
              <a:pPr>
                <a:defRPr/>
              </a:pPr>
              <a:t>‹#›</a:t>
            </a:fld>
            <a:endParaRPr lang="en-ZA" altLang="en-US"/>
          </a:p>
        </p:txBody>
      </p:sp>
    </p:spTree>
    <p:extLst>
      <p:ext uri="{BB962C8B-B14F-4D97-AF65-F5344CB8AC3E}">
        <p14:creationId xmlns="" xmlns:p14="http://schemas.microsoft.com/office/powerpoint/2010/main" val="1031218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ZA" altLang="en-US" dirty="0" smtClean="0"/>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65" charset="0"/>
                <a:ea typeface="ＭＳ Ｐゴシック" pitchFamily="-65" charset="-128"/>
              </a:defRPr>
            </a:lvl1pPr>
            <a:lvl2pPr marL="37931725" indent="-37474525">
              <a:defRPr sz="1200">
                <a:solidFill>
                  <a:schemeClr val="tx1"/>
                </a:solidFill>
                <a:latin typeface="Calibri" pitchFamily="-65" charset="0"/>
                <a:ea typeface="ＭＳ Ｐゴシック" pitchFamily="-65" charset="-128"/>
              </a:defRPr>
            </a:lvl2pPr>
            <a:lvl3pPr marL="1143000" indent="-228600">
              <a:defRPr sz="1200">
                <a:solidFill>
                  <a:schemeClr val="tx1"/>
                </a:solidFill>
                <a:latin typeface="Calibri" pitchFamily="-65" charset="0"/>
                <a:ea typeface="ＭＳ Ｐゴシック" pitchFamily="-65" charset="-128"/>
              </a:defRPr>
            </a:lvl3pPr>
            <a:lvl4pPr marL="1600200" indent="-228600">
              <a:defRPr sz="1200">
                <a:solidFill>
                  <a:schemeClr val="tx1"/>
                </a:solidFill>
                <a:latin typeface="Calibri" pitchFamily="-65" charset="0"/>
                <a:ea typeface="ＭＳ Ｐゴシック" pitchFamily="-65" charset="-128"/>
              </a:defRPr>
            </a:lvl4pPr>
            <a:lvl5pPr marL="2057400" indent="-228600">
              <a:defRPr sz="1200">
                <a:solidFill>
                  <a:schemeClr val="tx1"/>
                </a:solidFill>
                <a:latin typeface="Calibri" pitchFamily="-65" charset="0"/>
                <a:ea typeface="ＭＳ Ｐゴシック" pitchFamily="-65" charset="-128"/>
              </a:defRPr>
            </a:lvl5pPr>
            <a:lvl6pPr marL="2514600" indent="-2286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fld id="{C23D2A06-62B8-46B6-9333-9F85E6BDFAB1}" type="slidenum">
              <a:rPr lang="en-US" altLang="en-US" sz="1100" b="1" smtClean="0">
                <a:latin typeface="Verdana" pitchFamily="-65" charset="0"/>
              </a:rPr>
              <a:pPr/>
              <a:t>1</a:t>
            </a:fld>
            <a:endParaRPr lang="en-US" altLang="en-US" sz="1100" b="1" smtClean="0">
              <a:latin typeface="Verdana" pitchFamily="-65"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082" y="4777292"/>
            <a:ext cx="5337885" cy="2123369"/>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757082" y="6900660"/>
            <a:ext cx="5337885" cy="1244273"/>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BA543A3-BF29-478B-859E-DF35C65A1717}" type="datetime1">
              <a:rPr lang="en-ZA" altLang="en-US"/>
              <a:pPr>
                <a:defRPr/>
              </a:pPr>
              <a:t>2020-11-17</a:t>
            </a:fld>
            <a:endParaRPr lang="en-ZA" alt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93DB716-5BD7-4A88-AD0C-46BB74769470}" type="slidenum">
              <a:rPr lang="en-ZA" altLang="en-US"/>
              <a:pPr>
                <a:defRPr/>
              </a:pPr>
              <a:t>‹#›</a:t>
            </a:fld>
            <a:endParaRPr lang="en-ZA" altLang="en-US"/>
          </a:p>
        </p:txBody>
      </p:sp>
    </p:spTree>
    <p:extLst>
      <p:ext uri="{BB962C8B-B14F-4D97-AF65-F5344CB8AC3E}">
        <p14:creationId xmlns="" xmlns:p14="http://schemas.microsoft.com/office/powerpoint/2010/main" val="417912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757082" y="2610633"/>
            <a:ext cx="5342310" cy="58520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A2705B-370B-43EF-9274-E1746BF84D30}" type="datetime1">
              <a:rPr lang="en-ZA" altLang="en-US"/>
              <a:pPr>
                <a:defRPr/>
              </a:pPr>
              <a:t>2020-11-17</a:t>
            </a:fld>
            <a:endParaRPr lang="en-ZA" alt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FC33EE77-14E5-4674-879C-794E7A5AFC80}" type="slidenum">
              <a:rPr lang="en-ZA" altLang="en-US"/>
              <a:pPr>
                <a:defRPr/>
              </a:pPr>
              <a:t>‹#›</a:t>
            </a:fld>
            <a:endParaRPr lang="en-ZA" altLang="en-US"/>
          </a:p>
        </p:txBody>
      </p:sp>
    </p:spTree>
    <p:extLst>
      <p:ext uri="{BB962C8B-B14F-4D97-AF65-F5344CB8AC3E}">
        <p14:creationId xmlns="" xmlns:p14="http://schemas.microsoft.com/office/powerpoint/2010/main" val="99835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94671" y="976044"/>
            <a:ext cx="1104722" cy="748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082" y="976045"/>
            <a:ext cx="4100668" cy="74899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523388-431F-472A-B265-B4A3D27F9DB5}" type="datetime1">
              <a:rPr lang="en-ZA" altLang="en-US"/>
              <a:pPr>
                <a:defRPr/>
              </a:pPr>
              <a:t>2020-11-17</a:t>
            </a:fld>
            <a:endParaRPr lang="en-ZA" alt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0DE9F024-0D1F-48C4-B241-33D774B99644}" type="slidenum">
              <a:rPr lang="en-ZA" altLang="en-US"/>
              <a:pPr>
                <a:defRPr/>
              </a:pPr>
              <a:t>‹#›</a:t>
            </a:fld>
            <a:endParaRPr lang="en-ZA" altLang="en-US"/>
          </a:p>
        </p:txBody>
      </p:sp>
    </p:spTree>
    <p:extLst>
      <p:ext uri="{BB962C8B-B14F-4D97-AF65-F5344CB8AC3E}">
        <p14:creationId xmlns="" xmlns:p14="http://schemas.microsoft.com/office/powerpoint/2010/main" val="342711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0ABDC0B7-8BC8-4611-8778-DEC6073E1792}" type="datetime1">
              <a:rPr lang="en-ZA" altLang="en-US"/>
              <a:pPr>
                <a:defRPr/>
              </a:pPr>
              <a:t>2020-11-17</a:t>
            </a:fld>
            <a:endParaRPr lang="en-ZA" alt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BF31E317-851A-4157-8FEE-5C103330C2F0}" type="slidenum">
              <a:rPr lang="en-ZA" altLang="en-US"/>
              <a:pPr>
                <a:defRPr/>
              </a:pPr>
              <a:t>‹#›</a:t>
            </a:fld>
            <a:endParaRPr lang="en-ZA" altLang="en-US"/>
          </a:p>
        </p:txBody>
      </p:sp>
    </p:spTree>
    <p:extLst>
      <p:ext uri="{BB962C8B-B14F-4D97-AF65-F5344CB8AC3E}">
        <p14:creationId xmlns="" xmlns:p14="http://schemas.microsoft.com/office/powerpoint/2010/main" val="385434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7082" y="4779061"/>
            <a:ext cx="5337884" cy="21216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757082" y="6900661"/>
            <a:ext cx="5337884" cy="12428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B21B8D-F983-4001-936B-E9E22B95EF9A}" type="datetime1">
              <a:rPr lang="en-ZA" altLang="en-US"/>
              <a:pPr>
                <a:defRPr/>
              </a:pPr>
              <a:t>2020-11-17</a:t>
            </a:fld>
            <a:endParaRPr lang="en-ZA" alt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2F44CDD-618F-4B2C-B979-6A8455DE87FE}" type="slidenum">
              <a:rPr lang="en-ZA" altLang="en-US"/>
              <a:pPr>
                <a:defRPr/>
              </a:pPr>
              <a:t>‹#›</a:t>
            </a:fld>
            <a:endParaRPr lang="en-ZA" altLang="en-US"/>
          </a:p>
        </p:txBody>
      </p:sp>
    </p:spTree>
    <p:extLst>
      <p:ext uri="{BB962C8B-B14F-4D97-AF65-F5344CB8AC3E}">
        <p14:creationId xmlns="" xmlns:p14="http://schemas.microsoft.com/office/powerpoint/2010/main" val="122879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7082" y="976046"/>
            <a:ext cx="5342310" cy="133535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57082" y="2614083"/>
            <a:ext cx="2603458" cy="5851879"/>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97461" y="2614082"/>
            <a:ext cx="2601932" cy="585188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A84E0AB-0BDB-4C1F-B2DE-599266C0CCA4}" type="datetime1">
              <a:rPr lang="en-ZA" altLang="en-US"/>
              <a:pPr>
                <a:defRPr/>
              </a:pPr>
              <a:t>2020-11-17</a:t>
            </a:fld>
            <a:endParaRPr lang="en-ZA" altLang="en-US"/>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FC64165D-EB73-439E-929D-5D161A93B78D}" type="slidenum">
              <a:rPr lang="en-ZA" altLang="en-US"/>
              <a:pPr>
                <a:defRPr/>
              </a:pPr>
              <a:t>‹#›</a:t>
            </a:fld>
            <a:endParaRPr lang="en-ZA" altLang="en-US"/>
          </a:p>
        </p:txBody>
      </p:sp>
    </p:spTree>
    <p:extLst>
      <p:ext uri="{BB962C8B-B14F-4D97-AF65-F5344CB8AC3E}">
        <p14:creationId xmlns="" xmlns:p14="http://schemas.microsoft.com/office/powerpoint/2010/main" val="358726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57082" y="2618673"/>
            <a:ext cx="2603458" cy="832378"/>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7082" y="3451052"/>
            <a:ext cx="2603458" cy="501491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97461" y="2618673"/>
            <a:ext cx="2603456" cy="832378"/>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97461" y="3451052"/>
            <a:ext cx="2603456" cy="501491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4AD4FA-8A52-48BF-BFF9-AD93B4A17FD7}" type="datetime1">
              <a:rPr lang="en-ZA" altLang="en-US"/>
              <a:pPr>
                <a:defRPr/>
              </a:pPr>
              <a:t>2020-11-17</a:t>
            </a:fld>
            <a:endParaRPr lang="en-ZA" altLang="en-US"/>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pPr>
              <a:defRPr/>
            </a:pPr>
            <a:fld id="{B364D1BE-097B-489C-9922-A0524594F055}" type="slidenum">
              <a:rPr lang="en-ZA" altLang="en-US"/>
              <a:pPr>
                <a:defRPr/>
              </a:pPr>
              <a:t>‹#›</a:t>
            </a:fld>
            <a:endParaRPr lang="en-ZA" altLang="en-US"/>
          </a:p>
        </p:txBody>
      </p:sp>
    </p:spTree>
    <p:extLst>
      <p:ext uri="{BB962C8B-B14F-4D97-AF65-F5344CB8AC3E}">
        <p14:creationId xmlns="" xmlns:p14="http://schemas.microsoft.com/office/powerpoint/2010/main" val="287188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8F92A4-5F9D-4785-962C-4BFC97DE3793}" type="datetime1">
              <a:rPr lang="en-ZA" altLang="en-US"/>
              <a:pPr>
                <a:defRPr/>
              </a:pPr>
              <a:t>2020-11-17</a:t>
            </a:fld>
            <a:endParaRPr lang="en-ZA" altLang="en-US"/>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584DCCC2-26B4-4886-857A-0A9FAA401309}" type="slidenum">
              <a:rPr lang="en-ZA" altLang="en-US"/>
              <a:pPr>
                <a:defRPr/>
              </a:pPr>
              <a:t>‹#›</a:t>
            </a:fld>
            <a:endParaRPr lang="en-ZA" altLang="en-US"/>
          </a:p>
        </p:txBody>
      </p:sp>
    </p:spTree>
    <p:extLst>
      <p:ext uri="{BB962C8B-B14F-4D97-AF65-F5344CB8AC3E}">
        <p14:creationId xmlns="" xmlns:p14="http://schemas.microsoft.com/office/powerpoint/2010/main" val="137469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EF61F8-9F7F-40E8-B5E2-EA8FAEE55BA7}" type="datetime1">
              <a:rPr lang="en-ZA" altLang="en-US"/>
              <a:pPr>
                <a:defRPr/>
              </a:pPr>
              <a:t>2020-11-17</a:t>
            </a:fld>
            <a:endParaRPr lang="en-ZA" altLang="en-US"/>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E27AFE14-F524-461D-8A5E-56B1A91FDDB5}" type="slidenum">
              <a:rPr lang="en-ZA" altLang="en-US"/>
              <a:pPr>
                <a:defRPr/>
              </a:pPr>
              <a:t>‹#›</a:t>
            </a:fld>
            <a:endParaRPr lang="en-ZA" altLang="en-US"/>
          </a:p>
        </p:txBody>
      </p:sp>
    </p:spTree>
    <p:extLst>
      <p:ext uri="{BB962C8B-B14F-4D97-AF65-F5344CB8AC3E}">
        <p14:creationId xmlns="" xmlns:p14="http://schemas.microsoft.com/office/powerpoint/2010/main" val="22353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7081" y="644349"/>
            <a:ext cx="1995488" cy="1712910"/>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2889491" y="644349"/>
            <a:ext cx="3209902" cy="782161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57081" y="2357260"/>
            <a:ext cx="1995488" cy="61086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9255E2-3509-4704-B423-F8C77A0F4780}" type="datetime1">
              <a:rPr lang="en-ZA" altLang="en-US"/>
              <a:pPr>
                <a:defRPr/>
              </a:pPr>
              <a:t>2020-11-17</a:t>
            </a:fld>
            <a:endParaRPr lang="en-ZA" altLang="en-US"/>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A338C411-16FF-4FDA-BAD5-6E71739E9DB5}" type="slidenum">
              <a:rPr lang="en-ZA" altLang="en-US"/>
              <a:pPr>
                <a:defRPr/>
              </a:pPr>
              <a:t>‹#›</a:t>
            </a:fld>
            <a:endParaRPr lang="en-ZA" altLang="en-US"/>
          </a:p>
        </p:txBody>
      </p:sp>
    </p:spTree>
    <p:extLst>
      <p:ext uri="{BB962C8B-B14F-4D97-AF65-F5344CB8AC3E}">
        <p14:creationId xmlns="" xmlns:p14="http://schemas.microsoft.com/office/powerpoint/2010/main" val="258840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3387725" y="1436688"/>
            <a:ext cx="1384300" cy="2209800"/>
            <a:chOff x="4718762" y="993075"/>
            <a:chExt cx="1847138" cy="1530439"/>
          </a:xfrm>
        </p:grpSpPr>
        <p:sp>
          <p:nvSpPr>
            <p:cNvPr id="6" name="Oval 5"/>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757083" y="2003528"/>
            <a:ext cx="2473465" cy="160803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757082" y="3611562"/>
            <a:ext cx="2473466" cy="3654733"/>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3505644" y="2313295"/>
            <a:ext cx="2571750" cy="4953000"/>
          </a:xfrm>
          <a:prstGeom prst="ellipse">
            <a:avLst/>
          </a:prstGeom>
          <a:ln w="76200">
            <a:solidFill>
              <a:schemeClr val="tx2">
                <a:lumMod val="75000"/>
              </a:schemeClr>
            </a:solidFill>
          </a:ln>
        </p:spPr>
        <p:txBody>
          <a:bodyPr rtlCol="0">
            <a:normAutofit/>
          </a:bodyPr>
          <a:lstStyle/>
          <a:p>
            <a:pPr lvl="0"/>
            <a:r>
              <a:rPr lang="en-US" noProof="0" smtClean="0"/>
              <a:t>Click icon to add picture</a:t>
            </a:r>
            <a:endParaRPr lang="en-US" noProof="0"/>
          </a:p>
        </p:txBody>
      </p:sp>
      <p:sp>
        <p:nvSpPr>
          <p:cNvPr id="14" name="Date Placeholder 4"/>
          <p:cNvSpPr>
            <a:spLocks noGrp="1"/>
          </p:cNvSpPr>
          <p:nvPr>
            <p:ph type="dt" sz="half" idx="15"/>
          </p:nvPr>
        </p:nvSpPr>
        <p:spPr/>
        <p:txBody>
          <a:bodyPr/>
          <a:lstStyle>
            <a:lvl1pPr>
              <a:defRPr/>
            </a:lvl1pPr>
          </a:lstStyle>
          <a:p>
            <a:pPr>
              <a:defRPr/>
            </a:pPr>
            <a:fld id="{477940F9-DF60-40FA-BCCA-D48B038EADBE}" type="datetime1">
              <a:rPr lang="en-ZA" altLang="en-US"/>
              <a:pPr>
                <a:defRPr/>
              </a:pPr>
              <a:t>2020-11-17</a:t>
            </a:fld>
            <a:endParaRPr lang="en-ZA" altLang="en-US"/>
          </a:p>
        </p:txBody>
      </p:sp>
      <p:sp>
        <p:nvSpPr>
          <p:cNvPr id="15" name="Footer Placeholder 5"/>
          <p:cNvSpPr>
            <a:spLocks noGrp="1"/>
          </p:cNvSpPr>
          <p:nvPr>
            <p:ph type="ftr" sz="quarter" idx="16"/>
          </p:nvPr>
        </p:nvSpPr>
        <p:spPr/>
        <p:txBody>
          <a:bodyPr/>
          <a:lstStyle>
            <a:lvl1pPr>
              <a:defRPr/>
            </a:lvl1pPr>
          </a:lstStyle>
          <a:p>
            <a:pPr>
              <a:defRPr/>
            </a:pPr>
            <a:endParaRPr lang="en-ZA"/>
          </a:p>
        </p:txBody>
      </p:sp>
      <p:sp>
        <p:nvSpPr>
          <p:cNvPr id="16" name="Slide Number Placeholder 6"/>
          <p:cNvSpPr>
            <a:spLocks noGrp="1"/>
          </p:cNvSpPr>
          <p:nvPr>
            <p:ph type="sldNum" sz="quarter" idx="17"/>
          </p:nvPr>
        </p:nvSpPr>
        <p:spPr/>
        <p:txBody>
          <a:bodyPr/>
          <a:lstStyle>
            <a:lvl1pPr>
              <a:defRPr/>
            </a:lvl1pPr>
          </a:lstStyle>
          <a:p>
            <a:pPr>
              <a:defRPr/>
            </a:pPr>
            <a:fld id="{BA39D109-5274-4ADA-BF7B-4E35ECFC5040}" type="slidenum">
              <a:rPr lang="en-ZA" altLang="en-US"/>
              <a:pPr>
                <a:defRPr/>
              </a:pPr>
              <a:t>‹#›</a:t>
            </a:fld>
            <a:endParaRPr lang="en-ZA" altLang="en-US"/>
          </a:p>
        </p:txBody>
      </p:sp>
    </p:spTree>
    <p:extLst>
      <p:ext uri="{BB962C8B-B14F-4D97-AF65-F5344CB8AC3E}">
        <p14:creationId xmlns="" xmlns:p14="http://schemas.microsoft.com/office/powerpoint/2010/main" val="60406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39321"/>
            </a:gs>
            <a:gs pos="100000">
              <a:srgbClr val="D03000"/>
            </a:gs>
          </a:gsLst>
          <a:lin ang="5400000" scaled="1"/>
        </a:gradFill>
        <a:effectLst/>
      </p:bgPr>
    </p:bg>
    <p:spTree>
      <p:nvGrpSpPr>
        <p:cNvPr id="1" name=""/>
        <p:cNvGrpSpPr/>
        <p:nvPr/>
      </p:nvGrpSpPr>
      <p:grpSpPr>
        <a:xfrm>
          <a:off x="0" y="0"/>
          <a:ext cx="0" cy="0"/>
          <a:chOff x="0" y="0"/>
          <a:chExt cx="0" cy="0"/>
        </a:xfrm>
      </p:grpSpPr>
      <p:sp>
        <p:nvSpPr>
          <p:cNvPr id="56" name="Oval 55"/>
          <p:cNvSpPr>
            <a:spLocks noChangeAspect="1"/>
          </p:cNvSpPr>
          <p:nvPr/>
        </p:nvSpPr>
        <p:spPr>
          <a:xfrm>
            <a:off x="-52219" y="5839277"/>
            <a:ext cx="1307959" cy="2757782"/>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3" name="Oval 52"/>
          <p:cNvSpPr>
            <a:spLocks noChangeAspect="1"/>
          </p:cNvSpPr>
          <p:nvPr/>
        </p:nvSpPr>
        <p:spPr>
          <a:xfrm>
            <a:off x="390479" y="1582115"/>
            <a:ext cx="1431925" cy="2757781"/>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2" name="Oval 51"/>
          <p:cNvSpPr>
            <a:spLocks noChangeAspect="1"/>
          </p:cNvSpPr>
          <p:nvPr/>
        </p:nvSpPr>
        <p:spPr>
          <a:xfrm>
            <a:off x="1409047" y="408682"/>
            <a:ext cx="1431925" cy="2757781"/>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4" name="Oval 53"/>
          <p:cNvSpPr>
            <a:spLocks noChangeAspect="1"/>
          </p:cNvSpPr>
          <p:nvPr/>
        </p:nvSpPr>
        <p:spPr>
          <a:xfrm>
            <a:off x="390478" y="8275417"/>
            <a:ext cx="1431926" cy="1724314"/>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0" name="Oval 129"/>
          <p:cNvSpPr>
            <a:spLocks noChangeAspect="1"/>
          </p:cNvSpPr>
          <p:nvPr/>
        </p:nvSpPr>
        <p:spPr>
          <a:xfrm>
            <a:off x="-35033" y="-89135"/>
            <a:ext cx="1086830" cy="2422426"/>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1" name="Oval 130"/>
          <p:cNvSpPr>
            <a:spLocks noChangeAspect="1"/>
          </p:cNvSpPr>
          <p:nvPr/>
        </p:nvSpPr>
        <p:spPr>
          <a:xfrm>
            <a:off x="693085" y="-233455"/>
            <a:ext cx="1431925" cy="2757781"/>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2" name="Oval 131"/>
          <p:cNvSpPr>
            <a:spLocks noChangeAspect="1"/>
          </p:cNvSpPr>
          <p:nvPr/>
        </p:nvSpPr>
        <p:spPr>
          <a:xfrm>
            <a:off x="0" y="954400"/>
            <a:ext cx="1431925" cy="2757781"/>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3" name="Oval 132"/>
          <p:cNvSpPr>
            <a:spLocks noChangeAspect="1"/>
          </p:cNvSpPr>
          <p:nvPr/>
        </p:nvSpPr>
        <p:spPr>
          <a:xfrm>
            <a:off x="5623149" y="-89135"/>
            <a:ext cx="1270850" cy="2422426"/>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4" name="Oval 133"/>
          <p:cNvSpPr>
            <a:spLocks noChangeAspect="1"/>
          </p:cNvSpPr>
          <p:nvPr/>
        </p:nvSpPr>
        <p:spPr>
          <a:xfrm>
            <a:off x="4588126" y="-89134"/>
            <a:ext cx="1431926" cy="2463425"/>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5" name="Oval 134"/>
          <p:cNvSpPr>
            <a:spLocks noChangeAspect="1"/>
          </p:cNvSpPr>
          <p:nvPr/>
        </p:nvSpPr>
        <p:spPr>
          <a:xfrm>
            <a:off x="5620841" y="1582113"/>
            <a:ext cx="1273158" cy="2757782"/>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6" name="Oval 135"/>
          <p:cNvSpPr>
            <a:spLocks noChangeAspect="1"/>
          </p:cNvSpPr>
          <p:nvPr/>
        </p:nvSpPr>
        <p:spPr>
          <a:xfrm>
            <a:off x="6042505" y="7424945"/>
            <a:ext cx="852896" cy="2541831"/>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7" name="Oval 136"/>
          <p:cNvSpPr>
            <a:spLocks noChangeAspect="1"/>
          </p:cNvSpPr>
          <p:nvPr/>
        </p:nvSpPr>
        <p:spPr>
          <a:xfrm>
            <a:off x="4996284" y="6301985"/>
            <a:ext cx="1431925" cy="2757781"/>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8" name="Oval 137"/>
          <p:cNvSpPr>
            <a:spLocks noChangeAspect="1"/>
          </p:cNvSpPr>
          <p:nvPr/>
        </p:nvSpPr>
        <p:spPr>
          <a:xfrm>
            <a:off x="-52219" y="7148218"/>
            <a:ext cx="1015395" cy="2757782"/>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9" name="Oval 138"/>
          <p:cNvSpPr>
            <a:spLocks noChangeAspect="1"/>
          </p:cNvSpPr>
          <p:nvPr/>
        </p:nvSpPr>
        <p:spPr>
          <a:xfrm>
            <a:off x="531354" y="6919375"/>
            <a:ext cx="1431925" cy="2757781"/>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40" name="Oval 139"/>
          <p:cNvSpPr>
            <a:spLocks noChangeAspect="1"/>
          </p:cNvSpPr>
          <p:nvPr/>
        </p:nvSpPr>
        <p:spPr>
          <a:xfrm>
            <a:off x="4588128" y="1132428"/>
            <a:ext cx="1431925" cy="2757781"/>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41" name="Oval 140"/>
          <p:cNvSpPr>
            <a:spLocks noChangeAspect="1"/>
          </p:cNvSpPr>
          <p:nvPr/>
        </p:nvSpPr>
        <p:spPr>
          <a:xfrm>
            <a:off x="4844290" y="7424945"/>
            <a:ext cx="1431925" cy="2757781"/>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18" name="Oval 117"/>
          <p:cNvSpPr>
            <a:spLocks noChangeAspect="1"/>
          </p:cNvSpPr>
          <p:nvPr/>
        </p:nvSpPr>
        <p:spPr>
          <a:xfrm>
            <a:off x="6298653" y="863577"/>
            <a:ext cx="595346" cy="1809770"/>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9" name="Oval 118"/>
          <p:cNvSpPr>
            <a:spLocks noChangeAspect="1"/>
          </p:cNvSpPr>
          <p:nvPr/>
        </p:nvSpPr>
        <p:spPr>
          <a:xfrm>
            <a:off x="4762575" y="298295"/>
            <a:ext cx="780957" cy="1504065"/>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0" name="Oval 119"/>
          <p:cNvSpPr>
            <a:spLocks noChangeAspect="1"/>
          </p:cNvSpPr>
          <p:nvPr/>
        </p:nvSpPr>
        <p:spPr>
          <a:xfrm>
            <a:off x="5154096" y="2095377"/>
            <a:ext cx="913690" cy="1759699"/>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1" name="Oval 120"/>
          <p:cNvSpPr>
            <a:spLocks noChangeAspect="1"/>
          </p:cNvSpPr>
          <p:nvPr/>
        </p:nvSpPr>
        <p:spPr>
          <a:xfrm>
            <a:off x="5414301" y="2961006"/>
            <a:ext cx="780957" cy="1504065"/>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2" name="Oval 121"/>
          <p:cNvSpPr>
            <a:spLocks noChangeAspect="1"/>
          </p:cNvSpPr>
          <p:nvPr/>
        </p:nvSpPr>
        <p:spPr>
          <a:xfrm>
            <a:off x="5812062" y="3844583"/>
            <a:ext cx="540981" cy="1041889"/>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3" name="Oval 122"/>
          <p:cNvSpPr>
            <a:spLocks noChangeAspect="1"/>
          </p:cNvSpPr>
          <p:nvPr/>
        </p:nvSpPr>
        <p:spPr>
          <a:xfrm>
            <a:off x="513791" y="-145854"/>
            <a:ext cx="895257" cy="100795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4" name="Oval 123"/>
          <p:cNvSpPr>
            <a:spLocks noChangeAspect="1"/>
          </p:cNvSpPr>
          <p:nvPr/>
        </p:nvSpPr>
        <p:spPr>
          <a:xfrm>
            <a:off x="1126979" y="-145853"/>
            <a:ext cx="771771" cy="664284"/>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5" name="Oval 124"/>
          <p:cNvSpPr>
            <a:spLocks noChangeAspect="1"/>
          </p:cNvSpPr>
          <p:nvPr/>
        </p:nvSpPr>
        <p:spPr>
          <a:xfrm>
            <a:off x="-52218" y="-145853"/>
            <a:ext cx="442697" cy="884417"/>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6" name="Oval 125"/>
          <p:cNvSpPr>
            <a:spLocks noChangeAspect="1"/>
          </p:cNvSpPr>
          <p:nvPr/>
        </p:nvSpPr>
        <p:spPr>
          <a:xfrm>
            <a:off x="208075" y="6242576"/>
            <a:ext cx="1047665" cy="2017726"/>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a:spLocks noChangeAspect="1"/>
          </p:cNvSpPr>
          <p:nvPr/>
        </p:nvSpPr>
        <p:spPr>
          <a:xfrm>
            <a:off x="4344099" y="9374394"/>
            <a:ext cx="836954" cy="641000"/>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8" name="Oval 127"/>
          <p:cNvSpPr>
            <a:spLocks noChangeAspect="1"/>
          </p:cNvSpPr>
          <p:nvPr/>
        </p:nvSpPr>
        <p:spPr>
          <a:xfrm>
            <a:off x="4596000" y="9257213"/>
            <a:ext cx="927764" cy="758180"/>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9" name="Oval 128"/>
          <p:cNvSpPr>
            <a:spLocks noChangeAspect="1"/>
          </p:cNvSpPr>
          <p:nvPr/>
        </p:nvSpPr>
        <p:spPr>
          <a:xfrm>
            <a:off x="5683241" y="9257215"/>
            <a:ext cx="908556" cy="758179"/>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7" name="Oval 96"/>
          <p:cNvSpPr>
            <a:spLocks noChangeAspect="1"/>
          </p:cNvSpPr>
          <p:nvPr/>
        </p:nvSpPr>
        <p:spPr>
          <a:xfrm>
            <a:off x="7938" y="7138988"/>
            <a:ext cx="458787" cy="88265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8" name="Oval 97"/>
          <p:cNvSpPr>
            <a:spLocks noChangeAspect="1"/>
          </p:cNvSpPr>
          <p:nvPr/>
        </p:nvSpPr>
        <p:spPr>
          <a:xfrm>
            <a:off x="-52219" y="8915933"/>
            <a:ext cx="583573" cy="1083798"/>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9" name="Oval 98"/>
          <p:cNvSpPr>
            <a:spLocks noChangeAspect="1"/>
          </p:cNvSpPr>
          <p:nvPr/>
        </p:nvSpPr>
        <p:spPr>
          <a:xfrm>
            <a:off x="-52219" y="7451275"/>
            <a:ext cx="422643" cy="1296476"/>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a:spLocks noChangeAspect="1"/>
          </p:cNvSpPr>
          <p:nvPr/>
        </p:nvSpPr>
        <p:spPr>
          <a:xfrm>
            <a:off x="-19050" y="696913"/>
            <a:ext cx="449263" cy="1308100"/>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1" name="Oval 100"/>
          <p:cNvSpPr>
            <a:spLocks noChangeAspect="1"/>
          </p:cNvSpPr>
          <p:nvPr/>
        </p:nvSpPr>
        <p:spPr>
          <a:xfrm>
            <a:off x="355656" y="1208702"/>
            <a:ext cx="683113" cy="1315625"/>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2" name="Oval 101"/>
          <p:cNvSpPr>
            <a:spLocks noChangeAspect="1"/>
          </p:cNvSpPr>
          <p:nvPr/>
        </p:nvSpPr>
        <p:spPr>
          <a:xfrm>
            <a:off x="239418" y="2097710"/>
            <a:ext cx="579745" cy="1116545"/>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3" name="Oval 102"/>
          <p:cNvSpPr>
            <a:spLocks noChangeAspect="1"/>
          </p:cNvSpPr>
          <p:nvPr/>
        </p:nvSpPr>
        <p:spPr>
          <a:xfrm>
            <a:off x="277813" y="2725738"/>
            <a:ext cx="458787" cy="881062"/>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a:spLocks noChangeAspect="1"/>
          </p:cNvSpPr>
          <p:nvPr/>
        </p:nvSpPr>
        <p:spPr>
          <a:xfrm>
            <a:off x="116007" y="2772874"/>
            <a:ext cx="391323" cy="753659"/>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5" name="Oval 104"/>
          <p:cNvSpPr>
            <a:spLocks noChangeAspect="1"/>
          </p:cNvSpPr>
          <p:nvPr/>
        </p:nvSpPr>
        <p:spPr>
          <a:xfrm>
            <a:off x="5476888" y="-89135"/>
            <a:ext cx="683114" cy="1084537"/>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6" name="Oval 105"/>
          <p:cNvSpPr>
            <a:spLocks noChangeAspect="1"/>
          </p:cNvSpPr>
          <p:nvPr/>
        </p:nvSpPr>
        <p:spPr>
          <a:xfrm>
            <a:off x="6538593" y="-89134"/>
            <a:ext cx="355406" cy="885460"/>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7" name="Oval 106"/>
          <p:cNvSpPr>
            <a:spLocks noChangeAspect="1"/>
          </p:cNvSpPr>
          <p:nvPr/>
        </p:nvSpPr>
        <p:spPr>
          <a:xfrm>
            <a:off x="5811838" y="407988"/>
            <a:ext cx="846137" cy="1630362"/>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a:spLocks noChangeAspect="1"/>
          </p:cNvSpPr>
          <p:nvPr/>
        </p:nvSpPr>
        <p:spPr>
          <a:xfrm>
            <a:off x="6686039" y="1082760"/>
            <a:ext cx="207960" cy="1311544"/>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9" name="Oval 108"/>
          <p:cNvSpPr>
            <a:spLocks noChangeAspect="1"/>
          </p:cNvSpPr>
          <p:nvPr/>
        </p:nvSpPr>
        <p:spPr>
          <a:xfrm>
            <a:off x="5693153" y="1052275"/>
            <a:ext cx="727301" cy="140072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0" name="Oval 109"/>
          <p:cNvSpPr>
            <a:spLocks noChangeAspect="1"/>
          </p:cNvSpPr>
          <p:nvPr/>
        </p:nvSpPr>
        <p:spPr>
          <a:xfrm>
            <a:off x="5602288" y="1916113"/>
            <a:ext cx="455612" cy="877887"/>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1" name="Oval 110"/>
          <p:cNvSpPr>
            <a:spLocks noChangeAspect="1"/>
          </p:cNvSpPr>
          <p:nvPr/>
        </p:nvSpPr>
        <p:spPr>
          <a:xfrm>
            <a:off x="5722938" y="8105775"/>
            <a:ext cx="554037" cy="106680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a:spLocks noChangeAspect="1"/>
          </p:cNvSpPr>
          <p:nvPr/>
        </p:nvSpPr>
        <p:spPr>
          <a:xfrm>
            <a:off x="5229662" y="7572146"/>
            <a:ext cx="553759" cy="1066498"/>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a:spLocks noChangeAspect="1"/>
          </p:cNvSpPr>
          <p:nvPr/>
        </p:nvSpPr>
        <p:spPr>
          <a:xfrm>
            <a:off x="5621338" y="7118350"/>
            <a:ext cx="554037" cy="106680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a:spLocks noChangeAspect="1"/>
          </p:cNvSpPr>
          <p:nvPr/>
        </p:nvSpPr>
        <p:spPr>
          <a:xfrm>
            <a:off x="6171775" y="8184960"/>
            <a:ext cx="454226" cy="87480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a:spLocks noChangeAspect="1"/>
          </p:cNvSpPr>
          <p:nvPr/>
        </p:nvSpPr>
        <p:spPr>
          <a:xfrm>
            <a:off x="6058674" y="5919106"/>
            <a:ext cx="415162" cy="799571"/>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6" name="Oval 115"/>
          <p:cNvSpPr>
            <a:spLocks noChangeAspect="1"/>
          </p:cNvSpPr>
          <p:nvPr/>
        </p:nvSpPr>
        <p:spPr>
          <a:xfrm>
            <a:off x="6308862" y="7305824"/>
            <a:ext cx="415162" cy="799571"/>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a:spLocks noChangeAspect="1"/>
          </p:cNvSpPr>
          <p:nvPr/>
        </p:nvSpPr>
        <p:spPr>
          <a:xfrm>
            <a:off x="6516443" y="6919373"/>
            <a:ext cx="377556" cy="799572"/>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59" name="Title Placeholder 1"/>
          <p:cNvSpPr>
            <a:spLocks noGrp="1"/>
          </p:cNvSpPr>
          <p:nvPr>
            <p:ph type="title"/>
          </p:nvPr>
        </p:nvSpPr>
        <p:spPr bwMode="auto">
          <a:xfrm>
            <a:off x="757238" y="976313"/>
            <a:ext cx="5343525" cy="1335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60" name="Text Placeholder 2"/>
          <p:cNvSpPr>
            <a:spLocks noGrp="1"/>
          </p:cNvSpPr>
          <p:nvPr>
            <p:ph type="body" idx="1"/>
          </p:nvPr>
        </p:nvSpPr>
        <p:spPr bwMode="auto">
          <a:xfrm>
            <a:off x="757238" y="2609850"/>
            <a:ext cx="5343525" cy="585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827588" y="8596313"/>
            <a:ext cx="1600200" cy="528637"/>
          </a:xfrm>
          <a:prstGeom prst="rect">
            <a:avLst/>
          </a:prstGeom>
        </p:spPr>
        <p:txBody>
          <a:bodyPr vert="horz" wrap="square" lIns="91440" tIns="45720" rIns="91440" bIns="45720" numCol="1" anchor="b" anchorCtr="0" compatLnSpc="1">
            <a:prstTxWarp prst="textNoShape">
              <a:avLst/>
            </a:prstTxWarp>
          </a:bodyPr>
          <a:lstStyle>
            <a:lvl1pPr algn="r">
              <a:defRPr sz="900">
                <a:solidFill>
                  <a:srgbClr val="FFFFFF"/>
                </a:solidFill>
                <a:latin typeface="Verdana" pitchFamily="-65" charset="0"/>
              </a:defRPr>
            </a:lvl1pPr>
          </a:lstStyle>
          <a:p>
            <a:pPr>
              <a:defRPr/>
            </a:pPr>
            <a:fld id="{03524F98-88E7-4F4E-A030-883824D519F2}" type="datetime1">
              <a:rPr lang="en-ZA" altLang="en-US"/>
              <a:pPr>
                <a:defRPr/>
              </a:pPr>
              <a:t>2020-11-17</a:t>
            </a:fld>
            <a:endParaRPr lang="en-ZA" altLang="en-US"/>
          </a:p>
        </p:txBody>
      </p:sp>
      <p:sp>
        <p:nvSpPr>
          <p:cNvPr id="5" name="Footer Placeholder 4"/>
          <p:cNvSpPr>
            <a:spLocks noGrp="1"/>
          </p:cNvSpPr>
          <p:nvPr>
            <p:ph type="ftr" sz="quarter" idx="3"/>
          </p:nvPr>
        </p:nvSpPr>
        <p:spPr>
          <a:xfrm>
            <a:off x="885825" y="8596313"/>
            <a:ext cx="3941763" cy="528637"/>
          </a:xfrm>
          <a:prstGeom prst="rect">
            <a:avLst/>
          </a:prstGeom>
        </p:spPr>
        <p:txBody>
          <a:bodyPr vert="horz" lIns="91440" tIns="45720" rIns="91440" bIns="45720" rtlCol="0" anchor="b"/>
          <a:lstStyle>
            <a:lvl1pPr algn="l" fontAlgn="auto">
              <a:spcBef>
                <a:spcPts val="0"/>
              </a:spcBef>
              <a:spcAft>
                <a:spcPts val="0"/>
              </a:spcAft>
              <a:defRPr sz="900">
                <a:solidFill>
                  <a:schemeClr val="tx1">
                    <a:tint val="75000"/>
                  </a:schemeClr>
                </a:solidFill>
                <a:latin typeface="+mn-lt"/>
                <a:ea typeface="+mn-ea"/>
              </a:defRPr>
            </a:lvl1pPr>
          </a:lstStyle>
          <a:p>
            <a:pPr>
              <a:defRPr/>
            </a:pPr>
            <a:endParaRPr lang="en-ZA"/>
          </a:p>
        </p:txBody>
      </p:sp>
      <p:sp>
        <p:nvSpPr>
          <p:cNvPr id="6" name="Slide Number Placeholder 5"/>
          <p:cNvSpPr>
            <a:spLocks noGrp="1"/>
          </p:cNvSpPr>
          <p:nvPr>
            <p:ph type="sldNum" sz="quarter" idx="4"/>
          </p:nvPr>
        </p:nvSpPr>
        <p:spPr>
          <a:xfrm>
            <a:off x="430213" y="8596313"/>
            <a:ext cx="455612" cy="528637"/>
          </a:xfrm>
          <a:prstGeom prst="rect">
            <a:avLst/>
          </a:prstGeom>
        </p:spPr>
        <p:txBody>
          <a:bodyPr vert="horz" wrap="square" lIns="91440" tIns="45720" rIns="91440" bIns="45720" numCol="1" anchor="b" anchorCtr="0" compatLnSpc="1">
            <a:prstTxWarp prst="textNoShape">
              <a:avLst/>
            </a:prstTxWarp>
          </a:bodyPr>
          <a:lstStyle>
            <a:lvl1pPr>
              <a:defRPr>
                <a:solidFill>
                  <a:srgbClr val="FFFFFF"/>
                </a:solidFill>
                <a:latin typeface="Verdana" pitchFamily="-65" charset="0"/>
              </a:defRPr>
            </a:lvl1pPr>
          </a:lstStyle>
          <a:p>
            <a:pPr>
              <a:defRPr/>
            </a:pPr>
            <a:fld id="{7B169F39-7356-4B2D-A359-E866A14CB806}" type="slidenum">
              <a:rPr lang="en-ZA" altLang="en-US"/>
              <a:pPr>
                <a:defRPr/>
              </a:pPr>
              <a:t>‹#›</a:t>
            </a:fld>
            <a:endParaRPr lang="en-ZA" altLang="en-US"/>
          </a:p>
        </p:txBody>
      </p:sp>
      <p:sp>
        <p:nvSpPr>
          <p:cNvPr id="55" name="Oval 54"/>
          <p:cNvSpPr>
            <a:spLocks noChangeAspect="1"/>
          </p:cNvSpPr>
          <p:nvPr/>
        </p:nvSpPr>
        <p:spPr>
          <a:xfrm>
            <a:off x="1187379" y="7878322"/>
            <a:ext cx="1431926" cy="2121409"/>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7" name="Oval 56"/>
          <p:cNvSpPr>
            <a:spLocks noChangeAspect="1"/>
          </p:cNvSpPr>
          <p:nvPr/>
        </p:nvSpPr>
        <p:spPr>
          <a:xfrm>
            <a:off x="6428208" y="4886472"/>
            <a:ext cx="229733" cy="442448"/>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58" name="Oval 57"/>
          <p:cNvSpPr>
            <a:spLocks noChangeAspect="1"/>
          </p:cNvSpPr>
          <p:nvPr/>
        </p:nvSpPr>
        <p:spPr>
          <a:xfrm>
            <a:off x="6298653" y="5107696"/>
            <a:ext cx="229733" cy="442448"/>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59" name="Oval 58"/>
          <p:cNvSpPr>
            <a:spLocks noChangeAspect="1"/>
          </p:cNvSpPr>
          <p:nvPr/>
        </p:nvSpPr>
        <p:spPr>
          <a:xfrm>
            <a:off x="6456306" y="5327829"/>
            <a:ext cx="229733" cy="442448"/>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0" name="Oval 59"/>
          <p:cNvSpPr>
            <a:spLocks noChangeAspect="1"/>
          </p:cNvSpPr>
          <p:nvPr/>
        </p:nvSpPr>
        <p:spPr>
          <a:xfrm>
            <a:off x="115888" y="3898900"/>
            <a:ext cx="350837" cy="6746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1" name="Oval 60"/>
          <p:cNvSpPr>
            <a:spLocks noChangeAspect="1"/>
          </p:cNvSpPr>
          <p:nvPr/>
        </p:nvSpPr>
        <p:spPr>
          <a:xfrm>
            <a:off x="355600" y="4573588"/>
            <a:ext cx="344488" cy="66357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a:spLocks noChangeAspect="1"/>
          </p:cNvSpPr>
          <p:nvPr/>
        </p:nvSpPr>
        <p:spPr>
          <a:xfrm>
            <a:off x="202694" y="4886473"/>
            <a:ext cx="264034" cy="50850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3" name="Oval 62"/>
          <p:cNvSpPr>
            <a:spLocks noChangeAspect="1"/>
          </p:cNvSpPr>
          <p:nvPr/>
        </p:nvSpPr>
        <p:spPr>
          <a:xfrm>
            <a:off x="-64950" y="3728803"/>
            <a:ext cx="1020331" cy="2757782"/>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64" name="Oval 63"/>
          <p:cNvSpPr>
            <a:spLocks noChangeAspect="1"/>
          </p:cNvSpPr>
          <p:nvPr/>
        </p:nvSpPr>
        <p:spPr>
          <a:xfrm>
            <a:off x="4629843" y="3460046"/>
            <a:ext cx="913690" cy="1759699"/>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5" r:id="rId9"/>
    <p:sldLayoutId id="2147483873" r:id="rId10"/>
    <p:sldLayoutId id="2147483874" r:id="rId11"/>
  </p:sldLayoutIdLst>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tx1"/>
          </a:solidFill>
          <a:latin typeface="+mj-lt"/>
          <a:ea typeface="ＭＳ Ｐゴシック" pitchFamily="-65" charset="-128"/>
          <a:cs typeface="Trebuchet MS"/>
        </a:defRPr>
      </a:lvl1pPr>
      <a:lvl2pPr algn="l" defTabSz="457200" rtl="0" eaLnBrk="0" fontAlgn="base" hangingPunct="0">
        <a:spcBef>
          <a:spcPct val="0"/>
        </a:spcBef>
        <a:spcAft>
          <a:spcPct val="0"/>
        </a:spcAft>
        <a:defRPr sz="3200">
          <a:solidFill>
            <a:schemeClr val="tx1"/>
          </a:solidFill>
          <a:latin typeface="Verdana" pitchFamily="-65" charset="0"/>
          <a:ea typeface="ＭＳ Ｐゴシック" pitchFamily="-65" charset="-128"/>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65" charset="0"/>
          <a:ea typeface="ＭＳ Ｐゴシック" pitchFamily="-65" charset="-128"/>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65" charset="0"/>
          <a:ea typeface="ＭＳ Ｐゴシック" pitchFamily="-65" charset="-128"/>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65" charset="0"/>
          <a:ea typeface="ＭＳ Ｐゴシック" pitchFamily="-65" charset="-128"/>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65" charset="2"/>
        <a:buChar char=""/>
        <a:defRPr kern="1200">
          <a:solidFill>
            <a:schemeClr val="tx1"/>
          </a:solidFill>
          <a:latin typeface="+mn-lt"/>
          <a:ea typeface="ＭＳ Ｐゴシック" pitchFamily="-65" charset="-128"/>
          <a:cs typeface="+mn-cs"/>
        </a:defRPr>
      </a:lvl1pPr>
      <a:lvl2pPr marL="742950" indent="-285750" algn="l" defTabSz="457200" rtl="0" eaLnBrk="0" fontAlgn="base" hangingPunct="0">
        <a:spcBef>
          <a:spcPct val="20000"/>
        </a:spcBef>
        <a:spcAft>
          <a:spcPts val="600"/>
        </a:spcAft>
        <a:buClr>
          <a:schemeClr val="tx2"/>
        </a:buClr>
        <a:buFont typeface="Wingdings 2" pitchFamily="-65" charset="2"/>
        <a:buChar char=""/>
        <a:defRPr sz="16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ts val="600"/>
        </a:spcAft>
        <a:buClr>
          <a:schemeClr val="tx2"/>
        </a:buClr>
        <a:buFont typeface="Wingdings 2" pitchFamily="-65" charset="2"/>
        <a:buChar char=""/>
        <a:defRPr sz="1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ts val="600"/>
        </a:spcAft>
        <a:buClr>
          <a:schemeClr val="tx2"/>
        </a:buClr>
        <a:buFont typeface="Wingdings 2" pitchFamily="-65" charset="2"/>
        <a:buChar char=""/>
        <a:defRPr sz="12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ts val="600"/>
        </a:spcAft>
        <a:buClr>
          <a:schemeClr val="tx2"/>
        </a:buClr>
        <a:buFont typeface="Wingdings 2" pitchFamily="-65" charset="2"/>
        <a:buChar char=""/>
        <a:defRPr sz="12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emf"/><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emf"/><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60028" y="53885"/>
            <a:ext cx="5803649" cy="574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0208" tIns="10104" rIns="20208" bIns="10104">
            <a:spAutoFit/>
          </a:bodyPr>
          <a:lstStyle/>
          <a:p>
            <a:pPr algn="ctr"/>
            <a:r>
              <a:rPr lang="en-ZA" b="1" dirty="0" smtClean="0">
                <a:cs typeface="Arial" charset="0"/>
              </a:rPr>
              <a:t>Bio-mimicry of photonic multi-scaled architectures of butterfly wing</a:t>
            </a:r>
            <a:endParaRPr lang="en-US" b="1" i="1" dirty="0" smtClean="0"/>
          </a:p>
        </p:txBody>
      </p:sp>
      <p:sp>
        <p:nvSpPr>
          <p:cNvPr id="3078" name="Rectangle 3"/>
          <p:cNvSpPr>
            <a:spLocks noChangeArrowheads="1"/>
          </p:cNvSpPr>
          <p:nvPr/>
        </p:nvSpPr>
        <p:spPr bwMode="auto">
          <a:xfrm>
            <a:off x="0" y="1208584"/>
            <a:ext cx="2777074" cy="861774"/>
          </a:xfrm>
          <a:prstGeom prst="rect">
            <a:avLst/>
          </a:prstGeom>
          <a:solidFill>
            <a:schemeClr val="bg1"/>
          </a:solidFill>
          <a:ln w="9525">
            <a:solidFill>
              <a:schemeClr val="tx1"/>
            </a:solidFill>
            <a:miter lim="800000"/>
            <a:headEnd/>
            <a:tailEnd/>
          </a:ln>
          <a:extLst/>
        </p:spPr>
        <p:txBody>
          <a:bodyPr wrap="square">
            <a:spAutoFit/>
          </a:bodyPr>
          <a:lstStyle/>
          <a:p>
            <a:pPr algn="just"/>
            <a:r>
              <a:rPr lang="en-ZA" altLang="en-US" sz="1400" b="1" dirty="0">
                <a:solidFill>
                  <a:srgbClr val="FF6600"/>
                </a:solidFill>
                <a:latin typeface="Century Gothic" pitchFamily="-65" charset="0"/>
              </a:rPr>
              <a:t>1. AIM</a:t>
            </a:r>
          </a:p>
          <a:p>
            <a:pPr algn="just"/>
            <a:r>
              <a:rPr lang="en-US" altLang="en-US" sz="900" b="1" dirty="0" smtClean="0">
                <a:solidFill>
                  <a:srgbClr val="FF6600"/>
                </a:solidFill>
                <a:latin typeface="Century Gothic" pitchFamily="-65" charset="0"/>
                <a:sym typeface="Symbol" pitchFamily="-65" charset="2"/>
              </a:rPr>
              <a:t>●</a:t>
            </a:r>
            <a:r>
              <a:rPr lang="en-ZA" sz="900" dirty="0" smtClean="0">
                <a:latin typeface="Times New Roman" pitchFamily="18" charset="0"/>
                <a:cs typeface="Times New Roman" pitchFamily="18" charset="0"/>
              </a:rPr>
              <a:t> </a:t>
            </a:r>
            <a:r>
              <a:rPr lang="en-ZA" sz="900" b="1" dirty="0" smtClean="0">
                <a:latin typeface="Century Gothic" pitchFamily="34" charset="0"/>
                <a:cs typeface="Times New Roman" pitchFamily="18" charset="0"/>
              </a:rPr>
              <a:t>Investigate the contributing factor of blackness on wing eyespot of </a:t>
            </a:r>
            <a:r>
              <a:rPr lang="en-ZA" sz="900" b="1" i="1" dirty="0" err="1" smtClean="0">
                <a:latin typeface="Century Gothic" pitchFamily="34" charset="0"/>
                <a:cs typeface="Times New Roman" pitchFamily="18" charset="0"/>
              </a:rPr>
              <a:t>Caligo</a:t>
            </a:r>
            <a:r>
              <a:rPr lang="en-ZA" sz="900" b="1" i="1" dirty="0" smtClean="0">
                <a:latin typeface="Century Gothic" pitchFamily="34" charset="0"/>
                <a:cs typeface="Times New Roman" pitchFamily="18" charset="0"/>
              </a:rPr>
              <a:t> </a:t>
            </a:r>
            <a:r>
              <a:rPr lang="en-ZA" sz="900" b="1" i="1" dirty="0" err="1" smtClean="0">
                <a:latin typeface="Century Gothic" pitchFamily="34" charset="0"/>
                <a:cs typeface="Times New Roman" pitchFamily="18" charset="0"/>
              </a:rPr>
              <a:t>memnon</a:t>
            </a:r>
            <a:r>
              <a:rPr lang="en-ZA" sz="900" b="1" dirty="0" smtClean="0">
                <a:latin typeface="Century Gothic" pitchFamily="34" charset="0"/>
                <a:cs typeface="Times New Roman" pitchFamily="18" charset="0"/>
              </a:rPr>
              <a:t> butterfly</a:t>
            </a:r>
            <a:r>
              <a:rPr lang="en-ZA" altLang="en-US" sz="900" b="1" dirty="0" smtClean="0">
                <a:latin typeface="Century Gothic" pitchFamily="34" charset="0"/>
              </a:rPr>
              <a:t>”.</a:t>
            </a:r>
            <a:endParaRPr lang="en-ZA" altLang="en-US" sz="900" b="1" dirty="0">
              <a:latin typeface="Century Gothic" pitchFamily="34" charset="0"/>
            </a:endParaRPr>
          </a:p>
          <a:p>
            <a:pPr algn="just"/>
            <a:endParaRPr lang="en-ZA" altLang="en-US" sz="900" b="1" dirty="0">
              <a:latin typeface="Century Gothic" pitchFamily="-65" charset="0"/>
            </a:endParaRPr>
          </a:p>
        </p:txBody>
      </p:sp>
      <p:sp>
        <p:nvSpPr>
          <p:cNvPr id="4" name="TextBox 3"/>
          <p:cNvSpPr txBox="1">
            <a:spLocks noRot="1" noChangeAspect="1" noMove="1" noResize="1" noEditPoints="1" noAdjustHandles="1" noChangeArrowheads="1" noChangeShapeType="1" noTextEdit="1"/>
          </p:cNvSpPr>
          <p:nvPr/>
        </p:nvSpPr>
        <p:spPr>
          <a:xfrm>
            <a:off x="365065" y="45005690"/>
            <a:ext cx="3600178" cy="1017315"/>
          </a:xfrm>
          <a:prstGeom prst="rect">
            <a:avLst/>
          </a:prstGeom>
          <a:blipFill rotWithShape="1">
            <a:blip r:embed="rId3" cstate="print"/>
            <a:stretch>
              <a:fillRect t="-5172" b="-31034"/>
            </a:stretch>
          </a:blipFill>
        </p:spPr>
        <p:txBody>
          <a:bodyPr/>
          <a:lstStyle/>
          <a:p>
            <a:pPr fontAlgn="auto">
              <a:spcBef>
                <a:spcPts val="0"/>
              </a:spcBef>
              <a:spcAft>
                <a:spcPts val="0"/>
              </a:spcAft>
              <a:defRPr/>
            </a:pPr>
            <a:r>
              <a:rPr lang="en-ZA">
                <a:noFill/>
                <a:latin typeface="+mn-lt"/>
                <a:ea typeface="+mn-ea"/>
              </a:rPr>
              <a:t> </a:t>
            </a:r>
          </a:p>
        </p:txBody>
      </p:sp>
      <p:sp>
        <p:nvSpPr>
          <p:cNvPr id="9" name="TextBox 8"/>
          <p:cNvSpPr txBox="1">
            <a:spLocks noRot="1" noChangeAspect="1" noMove="1" noResize="1" noEditPoints="1" noAdjustHandles="1" noChangeArrowheads="1" noChangeShapeType="1" noTextEdit="1"/>
          </p:cNvSpPr>
          <p:nvPr/>
        </p:nvSpPr>
        <p:spPr>
          <a:xfrm>
            <a:off x="60028" y="41800115"/>
            <a:ext cx="6642038" cy="1643136"/>
          </a:xfrm>
          <a:prstGeom prst="rect">
            <a:avLst/>
          </a:prstGeom>
          <a:blipFill rotWithShape="1">
            <a:blip r:embed="rId4" cstate="print"/>
            <a:stretch>
              <a:fillRect/>
            </a:stretch>
          </a:blipFill>
        </p:spPr>
        <p:txBody>
          <a:bodyPr/>
          <a:lstStyle/>
          <a:p>
            <a:pPr fontAlgn="auto">
              <a:spcBef>
                <a:spcPts val="0"/>
              </a:spcBef>
              <a:spcAft>
                <a:spcPts val="0"/>
              </a:spcAft>
              <a:defRPr/>
            </a:pPr>
            <a:r>
              <a:rPr lang="en-ZA">
                <a:noFill/>
                <a:latin typeface="+mn-lt"/>
                <a:ea typeface="+mn-ea"/>
              </a:rPr>
              <a:t> </a:t>
            </a:r>
          </a:p>
        </p:txBody>
      </p:sp>
      <p:sp>
        <p:nvSpPr>
          <p:cNvPr id="13" name="TextBox 12"/>
          <p:cNvSpPr txBox="1">
            <a:spLocks noRot="1" noChangeAspect="1" noMove="1" noResize="1" noEditPoints="1" noAdjustHandles="1" noChangeArrowheads="1" noChangeShapeType="1" noTextEdit="1"/>
          </p:cNvSpPr>
          <p:nvPr/>
        </p:nvSpPr>
        <p:spPr>
          <a:xfrm>
            <a:off x="596458" y="48009235"/>
            <a:ext cx="3368785" cy="1302765"/>
          </a:xfrm>
          <a:prstGeom prst="rect">
            <a:avLst/>
          </a:prstGeom>
          <a:blipFill rotWithShape="1">
            <a:blip r:embed="rId5" cstate="print"/>
            <a:stretch>
              <a:fillRect b="-9459"/>
            </a:stretch>
          </a:blipFill>
        </p:spPr>
        <p:txBody>
          <a:bodyPr/>
          <a:lstStyle/>
          <a:p>
            <a:pPr fontAlgn="auto">
              <a:spcBef>
                <a:spcPts val="0"/>
              </a:spcBef>
              <a:spcAft>
                <a:spcPts val="0"/>
              </a:spcAft>
              <a:defRPr/>
            </a:pPr>
            <a:r>
              <a:rPr lang="en-ZA">
                <a:noFill/>
                <a:latin typeface="+mn-lt"/>
                <a:ea typeface="+mn-ea"/>
              </a:rPr>
              <a:t> </a:t>
            </a:r>
          </a:p>
        </p:txBody>
      </p:sp>
      <p:sp>
        <p:nvSpPr>
          <p:cNvPr id="15" name="TextBox 14"/>
          <p:cNvSpPr txBox="1">
            <a:spLocks noRot="1" noChangeAspect="1" noMove="1" noResize="1" noEditPoints="1" noAdjustHandles="1" noChangeArrowheads="1" noChangeShapeType="1" noTextEdit="1"/>
          </p:cNvSpPr>
          <p:nvPr/>
        </p:nvSpPr>
        <p:spPr>
          <a:xfrm>
            <a:off x="221347" y="52747931"/>
            <a:ext cx="3053837" cy="1503654"/>
          </a:xfrm>
          <a:prstGeom prst="rect">
            <a:avLst/>
          </a:prstGeom>
          <a:blipFill rotWithShape="1">
            <a:blip r:embed="rId6" cstate="print"/>
            <a:stretch>
              <a:fillRect r="-4341" b="-7018"/>
            </a:stretch>
          </a:blipFill>
        </p:spPr>
        <p:txBody>
          <a:bodyPr/>
          <a:lstStyle/>
          <a:p>
            <a:pPr fontAlgn="auto">
              <a:spcBef>
                <a:spcPts val="0"/>
              </a:spcBef>
              <a:spcAft>
                <a:spcPts val="0"/>
              </a:spcAft>
              <a:defRPr/>
            </a:pPr>
            <a:r>
              <a:rPr lang="en-ZA">
                <a:noFill/>
                <a:latin typeface="+mn-lt"/>
                <a:ea typeface="+mn-ea"/>
              </a:rPr>
              <a:t> </a:t>
            </a:r>
          </a:p>
        </p:txBody>
      </p:sp>
      <p:sp>
        <p:nvSpPr>
          <p:cNvPr id="16" name="TextBox 15"/>
          <p:cNvSpPr txBox="1">
            <a:spLocks noRot="1" noChangeAspect="1" noMove="1" noResize="1" noEditPoints="1" noAdjustHandles="1" noChangeArrowheads="1" noChangeShapeType="1" noTextEdit="1"/>
          </p:cNvSpPr>
          <p:nvPr/>
        </p:nvSpPr>
        <p:spPr>
          <a:xfrm>
            <a:off x="4549060" y="52969613"/>
            <a:ext cx="3719180" cy="933589"/>
          </a:xfrm>
          <a:prstGeom prst="rect">
            <a:avLst/>
          </a:prstGeom>
          <a:blipFill rotWithShape="1">
            <a:blip r:embed="rId7" cstate="print"/>
            <a:stretch>
              <a:fillRect/>
            </a:stretch>
          </a:blipFill>
        </p:spPr>
        <p:txBody>
          <a:bodyPr/>
          <a:lstStyle/>
          <a:p>
            <a:pPr fontAlgn="auto">
              <a:spcBef>
                <a:spcPts val="0"/>
              </a:spcBef>
              <a:spcAft>
                <a:spcPts val="0"/>
              </a:spcAft>
              <a:defRPr/>
            </a:pPr>
            <a:r>
              <a:rPr lang="en-ZA">
                <a:noFill/>
                <a:latin typeface="+mn-lt"/>
                <a:ea typeface="+mn-ea"/>
              </a:rPr>
              <a:t> </a:t>
            </a:r>
          </a:p>
        </p:txBody>
      </p:sp>
      <p:sp>
        <p:nvSpPr>
          <p:cNvPr id="3091" name="Rectangle 171"/>
          <p:cNvSpPr>
            <a:spLocks noChangeArrowheads="1"/>
          </p:cNvSpPr>
          <p:nvPr/>
        </p:nvSpPr>
        <p:spPr bwMode="auto">
          <a:xfrm>
            <a:off x="476672" y="704528"/>
            <a:ext cx="5794885" cy="4593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5717" tIns="47859" rIns="95717" bIns="47859" anchor="ctr" anchorCtr="1"/>
          <a:lstStyle/>
          <a:p>
            <a:pPr marL="228600" indent="-228600" algn="ctr" defTabSz="211138"/>
            <a:r>
              <a:rPr lang="en-US" altLang="en-US" sz="800" dirty="0">
                <a:latin typeface="Century Gothic" pitchFamily="-65" charset="0"/>
              </a:rPr>
              <a:t>J. </a:t>
            </a:r>
            <a:r>
              <a:rPr lang="en-US" altLang="en-US" sz="800" dirty="0" smtClean="0">
                <a:latin typeface="Century Gothic" pitchFamily="-65" charset="0"/>
              </a:rPr>
              <a:t>Sackey</a:t>
            </a:r>
            <a:r>
              <a:rPr lang="en-US" altLang="en-US" sz="800" baseline="30000" dirty="0" smtClean="0">
                <a:latin typeface="Century Gothic" pitchFamily="-65" charset="0"/>
              </a:rPr>
              <a:t>1-2</a:t>
            </a:r>
            <a:r>
              <a:rPr lang="en-US" altLang="en-US" sz="800" dirty="0" smtClean="0">
                <a:latin typeface="Century Gothic" pitchFamily="-65" charset="0"/>
              </a:rPr>
              <a:t> , M</a:t>
            </a:r>
            <a:r>
              <a:rPr lang="en-US" altLang="en-US" sz="800" dirty="0">
                <a:latin typeface="Century Gothic" pitchFamily="-65" charset="0"/>
              </a:rPr>
              <a:t>. Maaza</a:t>
            </a:r>
            <a:r>
              <a:rPr lang="en-US" altLang="en-US" sz="800" baseline="30000" dirty="0">
                <a:latin typeface="Century Gothic" pitchFamily="-65" charset="0"/>
              </a:rPr>
              <a:t>1-2</a:t>
            </a:r>
          </a:p>
          <a:p>
            <a:pPr marL="228600" indent="-228600" algn="ctr" defTabSz="211138"/>
            <a:endParaRPr lang="en-US" altLang="en-US" sz="700" dirty="0">
              <a:solidFill>
                <a:srgbClr val="6666FF"/>
              </a:solidFill>
              <a:latin typeface="Century Gothic" pitchFamily="-65" charset="0"/>
            </a:endParaRPr>
          </a:p>
          <a:p>
            <a:pPr marL="228600" indent="-228600" algn="ctr" defTabSz="211138"/>
            <a:r>
              <a:rPr lang="en-US" altLang="en-US" sz="700" dirty="0">
                <a:solidFill>
                  <a:srgbClr val="FFFFFF"/>
                </a:solidFill>
                <a:latin typeface="Century Gothic" pitchFamily="-65" charset="0"/>
              </a:rPr>
              <a:t>(</a:t>
            </a:r>
            <a:r>
              <a:rPr lang="en-US" altLang="en-US" sz="700" dirty="0">
                <a:latin typeface="Century Gothic" pitchFamily="-65" charset="0"/>
              </a:rPr>
              <a:t>1): UNESCO UNISA  AFRICA Chair in Nano, South Africa. (2): NANOAFNET, </a:t>
            </a:r>
            <a:r>
              <a:rPr lang="en-US" altLang="en-US" sz="700" dirty="0" err="1">
                <a:latin typeface="Century Gothic" pitchFamily="-65" charset="0"/>
              </a:rPr>
              <a:t>iThemba</a:t>
            </a:r>
            <a:r>
              <a:rPr lang="en-US" altLang="en-US" sz="700" dirty="0">
                <a:latin typeface="Century Gothic" pitchFamily="-65" charset="0"/>
              </a:rPr>
              <a:t> LABS, South-Africa, </a:t>
            </a:r>
          </a:p>
          <a:p>
            <a:pPr marL="228600" indent="-228600" algn="ctr" defTabSz="211138"/>
            <a:r>
              <a:rPr lang="en-US" altLang="en-US" sz="1000" b="1" dirty="0" smtClean="0">
                <a:solidFill>
                  <a:schemeClr val="accent5"/>
                </a:solidFill>
                <a:latin typeface="Century Gothic" pitchFamily="-65" charset="0"/>
              </a:rPr>
              <a:t>jsackeyunisa@gmail.com</a:t>
            </a:r>
            <a:endParaRPr lang="en-US" altLang="en-US" sz="1000" b="1" dirty="0" smtClean="0">
              <a:solidFill>
                <a:schemeClr val="accent5"/>
              </a:solidFill>
              <a:latin typeface="Century Gothic" pitchFamily="-65" charset="0"/>
            </a:endParaRPr>
          </a:p>
          <a:p>
            <a:pPr marL="228600" indent="-228600" algn="ctr" defTabSz="211138"/>
            <a:endParaRPr lang="en-US" altLang="en-US" sz="700" dirty="0">
              <a:latin typeface="Century Gothic" pitchFamily="-65" charset="0"/>
            </a:endParaRPr>
          </a:p>
          <a:p>
            <a:pPr marL="228600" indent="-228600" algn="ctr" defTabSz="211138"/>
            <a:endParaRPr lang="en-US" altLang="en-US" sz="700" dirty="0">
              <a:latin typeface="Century Gothic" pitchFamily="-65" charset="0"/>
            </a:endParaRPr>
          </a:p>
        </p:txBody>
      </p:sp>
      <p:pic>
        <p:nvPicPr>
          <p:cNvPr id="67" name="Picture 66"/>
          <p:cNvPicPr>
            <a:picLocks noChangeAspect="1"/>
          </p:cNvPicPr>
          <p:nvPr/>
        </p:nvPicPr>
        <p:blipFill>
          <a:blip r:embed="rId8" cstate="print"/>
          <a:stretch>
            <a:fillRect/>
          </a:stretch>
        </p:blipFill>
        <p:spPr>
          <a:xfrm>
            <a:off x="5589458" y="344488"/>
            <a:ext cx="1268542" cy="504056"/>
          </a:xfrm>
          <a:prstGeom prst="rect">
            <a:avLst/>
          </a:prstGeom>
          <a:effectLst>
            <a:glow rad="50800">
              <a:srgbClr val="FF6600">
                <a:alpha val="75000"/>
              </a:srgbClr>
            </a:glow>
          </a:effectLst>
        </p:spPr>
      </p:pic>
      <p:sp>
        <p:nvSpPr>
          <p:cNvPr id="28" name="Rectangle 27"/>
          <p:cNvSpPr/>
          <p:nvPr/>
        </p:nvSpPr>
        <p:spPr>
          <a:xfrm>
            <a:off x="2780928" y="2144689"/>
            <a:ext cx="3861048" cy="77613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90" name="TextBox 18"/>
          <p:cNvSpPr txBox="1">
            <a:spLocks noChangeArrowheads="1"/>
          </p:cNvSpPr>
          <p:nvPr/>
        </p:nvSpPr>
        <p:spPr bwMode="auto">
          <a:xfrm>
            <a:off x="2780928" y="1208584"/>
            <a:ext cx="1944216" cy="23584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20208" tIns="10104" rIns="20208" bIns="10104">
            <a:spAutoFit/>
          </a:bodyPr>
          <a:lstStyle>
            <a:lvl1pPr>
              <a:defRPr>
                <a:solidFill>
                  <a:schemeClr val="tx1"/>
                </a:solidFill>
                <a:latin typeface="Verdana" pitchFamily="-65" charset="0"/>
                <a:ea typeface="ＭＳ Ｐゴシック" pitchFamily="-65" charset="-128"/>
              </a:defRPr>
            </a:lvl1pPr>
            <a:lvl2pPr marL="37931725" indent="-37474525">
              <a:defRPr sz="1600">
                <a:solidFill>
                  <a:schemeClr val="tx1"/>
                </a:solidFill>
                <a:latin typeface="Verdana" pitchFamily="-65" charset="0"/>
                <a:ea typeface="ＭＳ Ｐゴシック" pitchFamily="-65" charset="-128"/>
              </a:defRPr>
            </a:lvl2pPr>
            <a:lvl3pPr>
              <a:defRPr sz="1400">
                <a:solidFill>
                  <a:schemeClr val="tx1"/>
                </a:solidFill>
                <a:latin typeface="Verdana" pitchFamily="-65" charset="0"/>
                <a:ea typeface="ＭＳ Ｐゴシック" pitchFamily="-65" charset="-128"/>
              </a:defRPr>
            </a:lvl3pPr>
            <a:lvl4pPr>
              <a:defRPr sz="1200">
                <a:solidFill>
                  <a:schemeClr val="tx1"/>
                </a:solidFill>
                <a:latin typeface="Verdana" pitchFamily="-65" charset="0"/>
                <a:ea typeface="ＭＳ Ｐゴシック" pitchFamily="-65" charset="-128"/>
              </a:defRPr>
            </a:lvl4pPr>
            <a:lvl5pPr>
              <a:defRPr sz="1200">
                <a:solidFill>
                  <a:schemeClr val="tx1"/>
                </a:solidFill>
                <a:latin typeface="Verdana" pitchFamily="-65" charset="0"/>
                <a:ea typeface="ＭＳ Ｐゴシック" pitchFamily="-65" charset="-128"/>
              </a:defRPr>
            </a:lvl5pPr>
            <a:lvl6pPr eaLnBrk="0" fontAlgn="base" hangingPunct="0">
              <a:spcAft>
                <a:spcPts val="600"/>
              </a:spcAft>
              <a:buClr>
                <a:schemeClr val="tx2"/>
              </a:buClr>
              <a:buFont typeface="Wingdings 2" pitchFamily="-65" charset="2"/>
              <a:buChar char=""/>
              <a:defRPr sz="1200">
                <a:solidFill>
                  <a:schemeClr val="tx1"/>
                </a:solidFill>
                <a:latin typeface="Verdana" pitchFamily="-65" charset="0"/>
                <a:ea typeface="ＭＳ Ｐゴシック" pitchFamily="-65" charset="-128"/>
              </a:defRPr>
            </a:lvl6pPr>
            <a:lvl7pPr eaLnBrk="0" fontAlgn="base" hangingPunct="0">
              <a:spcAft>
                <a:spcPts val="600"/>
              </a:spcAft>
              <a:buClr>
                <a:schemeClr val="tx2"/>
              </a:buClr>
              <a:buFont typeface="Wingdings 2" pitchFamily="-65" charset="2"/>
              <a:buChar char=""/>
              <a:defRPr sz="1200">
                <a:solidFill>
                  <a:schemeClr val="tx1"/>
                </a:solidFill>
                <a:latin typeface="Verdana" pitchFamily="-65" charset="0"/>
                <a:ea typeface="ＭＳ Ｐゴシック" pitchFamily="-65" charset="-128"/>
              </a:defRPr>
            </a:lvl7pPr>
            <a:lvl8pPr eaLnBrk="0" fontAlgn="base" hangingPunct="0">
              <a:spcAft>
                <a:spcPts val="600"/>
              </a:spcAft>
              <a:buClr>
                <a:schemeClr val="tx2"/>
              </a:buClr>
              <a:buFont typeface="Wingdings 2" pitchFamily="-65" charset="2"/>
              <a:buChar char=""/>
              <a:defRPr sz="1200">
                <a:solidFill>
                  <a:schemeClr val="tx1"/>
                </a:solidFill>
                <a:latin typeface="Verdana" pitchFamily="-65" charset="0"/>
                <a:ea typeface="ＭＳ Ｐゴシック" pitchFamily="-65" charset="-128"/>
              </a:defRPr>
            </a:lvl8pPr>
            <a:lvl9pPr eaLnBrk="0" fontAlgn="base" hangingPunct="0">
              <a:spcAft>
                <a:spcPts val="600"/>
              </a:spcAft>
              <a:buClr>
                <a:schemeClr val="tx2"/>
              </a:buClr>
              <a:buFont typeface="Wingdings 2" pitchFamily="-65" charset="2"/>
              <a:buChar char=""/>
              <a:defRPr sz="1200">
                <a:solidFill>
                  <a:schemeClr val="tx1"/>
                </a:solidFill>
                <a:latin typeface="Verdana" pitchFamily="-65" charset="0"/>
                <a:ea typeface="ＭＳ Ｐゴシック" pitchFamily="-65" charset="-128"/>
              </a:defRPr>
            </a:lvl9pPr>
          </a:lstStyle>
          <a:p>
            <a:pPr algn="ctr"/>
            <a:r>
              <a:rPr lang="en-ZA" altLang="en-US" sz="1400" b="1" dirty="0">
                <a:solidFill>
                  <a:srgbClr val="FF6600"/>
                </a:solidFill>
                <a:latin typeface="Century Gothic" pitchFamily="-65" charset="0"/>
              </a:rPr>
              <a:t>4</a:t>
            </a:r>
            <a:r>
              <a:rPr lang="en-ZA" altLang="en-US" sz="1100" b="1" dirty="0">
                <a:solidFill>
                  <a:srgbClr val="FF6600"/>
                </a:solidFill>
                <a:latin typeface="Century Gothic" pitchFamily="-65" charset="0"/>
              </a:rPr>
              <a:t>. RESULTS &amp; DISCUSSION</a:t>
            </a:r>
          </a:p>
        </p:txBody>
      </p:sp>
      <mc:AlternateContent xmlns:mc="http://schemas.openxmlformats.org/markup-compatibility/2006">
        <mc:Choice xmlns="" xmlns:a14="http://schemas.microsoft.com/office/drawing/2010/main" Requires="a14">
          <p:sp>
            <p:nvSpPr>
              <p:cNvPr id="23" name="TextBox 22"/>
              <p:cNvSpPr txBox="1"/>
              <p:nvPr/>
            </p:nvSpPr>
            <p:spPr>
              <a:xfrm>
                <a:off x="3002774" y="25619296"/>
                <a:ext cx="22237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a:fld id="{9C9C704A-3D31-45D1-BB06-8319BC13F124}" type="mathplaceholder">
                        <a:rPr lang="en-ZA" i="1" smtClean="0">
                          <a:latin typeface="Cambria Math"/>
                        </a:rPr>
                        <a:t>Type equation here.</a:t>
                      </a:fld>
                    </m:oMath>
                  </m:oMathPara>
                </a14:m>
                <a:endParaRPr lang="en-ZA" dirty="0"/>
              </a:p>
            </p:txBody>
          </p:sp>
        </mc:Choice>
        <mc:Fallback>
          <p:sp>
            <p:nvSpPr>
              <p:cNvPr id="23" name="TextBox 22"/>
              <p:cNvSpPr txBox="1">
                <a:spLocks noRot="1" noChangeAspect="1" noMove="1" noResize="1" noEditPoints="1" noAdjustHandles="1" noChangeArrowheads="1" noChangeShapeType="1" noTextEdit="1"/>
              </p:cNvSpPr>
              <p:nvPr/>
            </p:nvSpPr>
            <p:spPr>
              <a:xfrm>
                <a:off x="3002774" y="25619296"/>
                <a:ext cx="2223750" cy="369332"/>
              </a:xfrm>
              <a:prstGeom prst="rect">
                <a:avLst/>
              </a:prstGeom>
              <a:blipFill rotWithShape="1">
                <a:blip r:embed="rId9" cstate="print"/>
                <a:stretch>
                  <a:fillRect b="-15000"/>
                </a:stretch>
              </a:blipFill>
            </p:spPr>
            <p:txBody>
              <a:bodyPr/>
              <a:lstStyle/>
              <a:p>
                <a:r>
                  <a:rPr lang="en-ZA">
                    <a:noFill/>
                  </a:rPr>
                  <a:t> </a:t>
                </a:r>
              </a:p>
            </p:txBody>
          </p:sp>
        </mc:Fallback>
      </mc:AlternateContent>
      <p:sp>
        <p:nvSpPr>
          <p:cNvPr id="86" name="TextBox 85"/>
          <p:cNvSpPr txBox="1"/>
          <p:nvPr/>
        </p:nvSpPr>
        <p:spPr>
          <a:xfrm>
            <a:off x="4653136" y="1208584"/>
            <a:ext cx="2204864" cy="8697416"/>
          </a:xfrm>
          <a:prstGeom prst="rect">
            <a:avLst/>
          </a:prstGeom>
          <a:solidFill>
            <a:schemeClr val="bg1"/>
          </a:solidFill>
          <a:ln>
            <a:solidFill>
              <a:schemeClr val="tx1"/>
            </a:solidFill>
          </a:ln>
        </p:spPr>
        <p:txBody>
          <a:bodyPr wrap="square" rtlCol="0">
            <a:spAutoFit/>
          </a:bodyPr>
          <a:lstStyle/>
          <a:p>
            <a:pPr algn="just"/>
            <a:r>
              <a:rPr lang="en-ZA" altLang="en-US" sz="1400" b="1" dirty="0" smtClean="0">
                <a:solidFill>
                  <a:srgbClr val="FF6600"/>
                </a:solidFill>
                <a:latin typeface="Century Gothic" pitchFamily="-65" charset="0"/>
              </a:rPr>
              <a:t>4.1. SEM</a:t>
            </a:r>
          </a:p>
          <a:p>
            <a:pPr algn="just"/>
            <a:r>
              <a:rPr lang="en-US" altLang="en-US" sz="900" b="1" dirty="0" smtClean="0">
                <a:solidFill>
                  <a:srgbClr val="FF6600"/>
                </a:solidFill>
                <a:latin typeface="Century Gothic" pitchFamily="34" charset="0"/>
                <a:sym typeface="Symbol" pitchFamily="-65" charset="2"/>
              </a:rPr>
              <a:t>● </a:t>
            </a:r>
            <a:r>
              <a:rPr lang="en-US" altLang="en-US" sz="900" dirty="0" smtClean="0">
                <a:latin typeface="Century Gothic" pitchFamily="34" charset="0"/>
                <a:sym typeface="Symbol" pitchFamily="-65" charset="2"/>
              </a:rPr>
              <a:t>In</a:t>
            </a:r>
            <a:r>
              <a:rPr lang="en-US" altLang="en-US" sz="900" dirty="0" smtClean="0">
                <a:solidFill>
                  <a:srgbClr val="FF6600"/>
                </a:solidFill>
                <a:latin typeface="Century Gothic" pitchFamily="34" charset="0"/>
                <a:sym typeface="Symbol" pitchFamily="-65" charset="2"/>
              </a:rPr>
              <a:t> </a:t>
            </a:r>
            <a:r>
              <a:rPr lang="en-US" sz="900" dirty="0" smtClean="0">
                <a:latin typeface="Century Gothic" pitchFamily="34" charset="0"/>
              </a:rPr>
              <a:t>fig.1. </a:t>
            </a:r>
            <a:r>
              <a:rPr lang="en-AU" sz="900" dirty="0" smtClean="0">
                <a:latin typeface="Century Gothic" pitchFamily="34" charset="0"/>
                <a:cs typeface="Times New Roman" panose="02020603050405020304" pitchFamily="18" charset="0"/>
              </a:rPr>
              <a:t>SEM is made of almost parallel ridges separated by </a:t>
            </a:r>
            <a:r>
              <a:rPr lang="en-AU" sz="900" dirty="0" err="1" smtClean="0">
                <a:latin typeface="Century Gothic" pitchFamily="34" charset="0"/>
                <a:cs typeface="Times New Roman" panose="02020603050405020304" pitchFamily="18" charset="0"/>
              </a:rPr>
              <a:t>crossribs</a:t>
            </a:r>
            <a:r>
              <a:rPr lang="en-AU" sz="900" dirty="0" smtClean="0">
                <a:latin typeface="Century Gothic" pitchFamily="34" charset="0"/>
                <a:cs typeface="Times New Roman" panose="02020603050405020304" pitchFamily="18" charset="0"/>
              </a:rPr>
              <a:t>. This period is changing from place to place. </a:t>
            </a:r>
            <a:r>
              <a:rPr lang="en-AU" sz="900" dirty="0" err="1" smtClean="0">
                <a:latin typeface="Century Gothic" pitchFamily="34" charset="0"/>
                <a:cs typeface="Times New Roman" panose="02020603050405020304" pitchFamily="18" charset="0"/>
              </a:rPr>
              <a:t>crossribs</a:t>
            </a:r>
            <a:r>
              <a:rPr lang="en-AU" sz="900" dirty="0" smtClean="0">
                <a:latin typeface="Century Gothic" pitchFamily="34" charset="0"/>
                <a:cs typeface="Times New Roman" panose="02020603050405020304" pitchFamily="18" charset="0"/>
              </a:rPr>
              <a:t> are not fully parallel nor perpendicular to the ridges. both the shape and position of the </a:t>
            </a:r>
            <a:r>
              <a:rPr lang="en-AU" sz="900" dirty="0" err="1" smtClean="0">
                <a:latin typeface="Century Gothic" pitchFamily="34" charset="0"/>
                <a:cs typeface="Times New Roman" panose="02020603050405020304" pitchFamily="18" charset="0"/>
              </a:rPr>
              <a:t>crossribs</a:t>
            </a:r>
            <a:r>
              <a:rPr lang="en-AU" sz="900" dirty="0" smtClean="0">
                <a:latin typeface="Century Gothic" pitchFamily="34" charset="0"/>
                <a:cs typeface="Times New Roman" panose="02020603050405020304" pitchFamily="18" charset="0"/>
              </a:rPr>
              <a:t> and the ridges possess some degree of disorder.</a:t>
            </a:r>
            <a:endParaRPr lang="en-ZA" sz="900" dirty="0" smtClean="0">
              <a:latin typeface="Century Gothic" pitchFamily="34" charset="0"/>
              <a:cs typeface="Times New Roman" panose="02020603050405020304" pitchFamily="18" charset="0"/>
            </a:endParaRPr>
          </a:p>
          <a:p>
            <a:pPr algn="just"/>
            <a:endParaRPr lang="en-US" altLang="en-US" sz="900" dirty="0" smtClean="0">
              <a:solidFill>
                <a:srgbClr val="FF6600"/>
              </a:solidFill>
              <a:latin typeface="Century Gothic" pitchFamily="34" charset="0"/>
              <a:sym typeface="Symbol" pitchFamily="-65" charset="2"/>
            </a:endParaRPr>
          </a:p>
          <a:p>
            <a:pPr algn="just"/>
            <a:r>
              <a:rPr lang="en-US" altLang="en-US" sz="900" dirty="0" smtClean="0">
                <a:solidFill>
                  <a:srgbClr val="FF6600"/>
                </a:solidFill>
                <a:latin typeface="Century Gothic" pitchFamily="34" charset="0"/>
                <a:sym typeface="Symbol" pitchFamily="-65" charset="2"/>
              </a:rPr>
              <a:t>● </a:t>
            </a:r>
            <a:r>
              <a:rPr lang="en-ZA" sz="900" dirty="0" smtClean="0">
                <a:latin typeface="Century Gothic" pitchFamily="34" charset="0"/>
              </a:rPr>
              <a:t>As shown in Fig.2, the autocorrelation function unveils beautiful structures of parallel periodic lines perpendicular x to whose intensities are modulated along these lines (// y ). </a:t>
            </a:r>
            <a:r>
              <a:rPr lang="en-US" sz="900" dirty="0" smtClean="0">
                <a:solidFill>
                  <a:srgbClr val="FF6600"/>
                </a:solidFill>
                <a:latin typeface="Century Gothic" pitchFamily="34" charset="0"/>
                <a:sym typeface="Symbol" pitchFamily="-65" charset="2"/>
              </a:rPr>
              <a:t> </a:t>
            </a:r>
            <a:r>
              <a:rPr lang="en-ZA" sz="900" dirty="0" smtClean="0">
                <a:latin typeface="Century Gothic" pitchFamily="34" charset="0"/>
              </a:rPr>
              <a:t>Observation of so many lines is the signature of a long range order. On the contrary, the observation of a few sharp peaks along  y is a clear indication that the </a:t>
            </a:r>
            <a:r>
              <a:rPr lang="en-ZA" sz="900" dirty="0" err="1" smtClean="0">
                <a:latin typeface="Century Gothic" pitchFamily="34" charset="0"/>
              </a:rPr>
              <a:t>crossribs</a:t>
            </a:r>
            <a:r>
              <a:rPr lang="en-ZA" sz="900" dirty="0" smtClean="0">
                <a:latin typeface="Century Gothic" pitchFamily="34" charset="0"/>
              </a:rPr>
              <a:t> are short range </a:t>
            </a:r>
            <a:r>
              <a:rPr lang="en-ZA" sz="900" dirty="0" smtClean="0">
                <a:latin typeface="Century Gothic" pitchFamily="34" charset="0"/>
              </a:rPr>
              <a:t>ordered</a:t>
            </a:r>
            <a:endParaRPr lang="en-US" altLang="en-US" sz="900" b="1" dirty="0" smtClean="0">
              <a:solidFill>
                <a:srgbClr val="FF6600"/>
              </a:solidFill>
              <a:latin typeface="Century Gothic" pitchFamily="34" charset="0"/>
              <a:sym typeface="Symbol" pitchFamily="-65" charset="2"/>
            </a:endParaRPr>
          </a:p>
          <a:p>
            <a:pPr algn="just"/>
            <a:r>
              <a:rPr lang="en-US" altLang="en-US" sz="900" b="1" dirty="0" smtClean="0">
                <a:solidFill>
                  <a:srgbClr val="FF6600"/>
                </a:solidFill>
                <a:latin typeface="Century Gothic" pitchFamily="34" charset="0"/>
                <a:sym typeface="Symbol" pitchFamily="-65" charset="2"/>
              </a:rPr>
              <a:t>● </a:t>
            </a:r>
            <a:r>
              <a:rPr lang="en-ZA" sz="900" dirty="0" smtClean="0">
                <a:latin typeface="Century Gothic" pitchFamily="34" charset="0"/>
              </a:rPr>
              <a:t>The periodic order is 10 times more correlated along x than along y. The background (A and C parameters) were constant along both directions.</a:t>
            </a:r>
            <a:endParaRPr lang="en-US" altLang="en-US" sz="900" b="1" dirty="0" smtClean="0">
              <a:solidFill>
                <a:srgbClr val="FF6600"/>
              </a:solidFill>
              <a:latin typeface="Century Gothic" pitchFamily="34" charset="0"/>
              <a:sym typeface="Symbol" pitchFamily="-65" charset="2"/>
            </a:endParaRPr>
          </a:p>
          <a:p>
            <a:pPr algn="just"/>
            <a:endParaRPr lang="en-US" altLang="en-US" sz="900" b="1" dirty="0" smtClean="0">
              <a:solidFill>
                <a:srgbClr val="FF6600"/>
              </a:solidFill>
              <a:latin typeface="Century Gothic" pitchFamily="34" charset="0"/>
              <a:sym typeface="Symbol" pitchFamily="-65" charset="2"/>
            </a:endParaRPr>
          </a:p>
          <a:p>
            <a:r>
              <a:rPr lang="en-US" altLang="en-US" sz="900" b="1" dirty="0" smtClean="0">
                <a:solidFill>
                  <a:srgbClr val="FF6600"/>
                </a:solidFill>
                <a:latin typeface="Century Gothic" pitchFamily="34" charset="0"/>
                <a:sym typeface="Symbol" pitchFamily="-65" charset="2"/>
              </a:rPr>
              <a:t>● </a:t>
            </a:r>
            <a:r>
              <a:rPr lang="en-ZA" sz="900" dirty="0" smtClean="0">
                <a:latin typeface="Century Gothic" pitchFamily="34" charset="0"/>
              </a:rPr>
              <a:t>The 2-D Fourier pattern exhibits clear features along lines, which are parallel to the ones of the ridges and </a:t>
            </a:r>
            <a:r>
              <a:rPr lang="en-ZA" sz="900" dirty="0" err="1" smtClean="0">
                <a:latin typeface="Century Gothic" pitchFamily="34" charset="0"/>
              </a:rPr>
              <a:t>crossribs</a:t>
            </a:r>
            <a:r>
              <a:rPr lang="en-ZA" sz="900" dirty="0" smtClean="0">
                <a:latin typeface="Century Gothic" pitchFamily="34" charset="0"/>
              </a:rPr>
              <a:t>  As noticed, the features observed along  y are sharp and equally spaced while the ones along  x are significantly broad. Once again this is in full agreement with the fact that the ridges are long range ordered while the </a:t>
            </a:r>
            <a:r>
              <a:rPr lang="en-ZA" sz="900" dirty="0" err="1" smtClean="0">
                <a:latin typeface="Century Gothic" pitchFamily="34" charset="0"/>
              </a:rPr>
              <a:t>crossribs</a:t>
            </a:r>
            <a:r>
              <a:rPr lang="en-ZA" sz="900" dirty="0" smtClean="0">
                <a:latin typeface="Century Gothic" pitchFamily="34" charset="0"/>
              </a:rPr>
              <a:t> are only organized at short range respectively</a:t>
            </a:r>
            <a:endParaRPr lang="en-US" altLang="en-US" sz="900" b="1" dirty="0" smtClean="0">
              <a:solidFill>
                <a:srgbClr val="FF6600"/>
              </a:solidFill>
              <a:latin typeface="Century Gothic" pitchFamily="34" charset="0"/>
              <a:sym typeface="Symbol" pitchFamily="-65" charset="2"/>
            </a:endParaRPr>
          </a:p>
          <a:p>
            <a:pPr algn="just"/>
            <a:endParaRPr lang="en-US" altLang="en-US" sz="900" b="1" dirty="0" smtClean="0">
              <a:solidFill>
                <a:srgbClr val="FF6600"/>
              </a:solidFill>
              <a:latin typeface="Century Gothic" pitchFamily="34" charset="0"/>
              <a:sym typeface="Symbol" pitchFamily="-65" charset="2"/>
            </a:endParaRPr>
          </a:p>
          <a:p>
            <a:pPr algn="just"/>
            <a:r>
              <a:rPr lang="en-ZA" altLang="en-US" sz="900" b="1" dirty="0" smtClean="0">
                <a:solidFill>
                  <a:srgbClr val="FF6600"/>
                </a:solidFill>
                <a:latin typeface="Century Gothic" pitchFamily="34" charset="0"/>
              </a:rPr>
              <a:t>4.2. Optical Analysis </a:t>
            </a:r>
          </a:p>
          <a:p>
            <a:pPr algn="just"/>
            <a:r>
              <a:rPr lang="en-US" altLang="en-US" sz="900" b="1" dirty="0" smtClean="0">
                <a:solidFill>
                  <a:srgbClr val="FF6600"/>
                </a:solidFill>
                <a:latin typeface="Century Gothic" pitchFamily="34" charset="0"/>
                <a:sym typeface="Symbol" pitchFamily="-65" charset="2"/>
              </a:rPr>
              <a:t>●</a:t>
            </a:r>
            <a:r>
              <a:rPr lang="en-ZA" sz="900" dirty="0" smtClean="0">
                <a:latin typeface="Century Gothic" pitchFamily="34" charset="0"/>
              </a:rPr>
              <a:t>Fig.5 </a:t>
            </a:r>
            <a:r>
              <a:rPr lang="en-ZA" sz="900" dirty="0" smtClean="0">
                <a:latin typeface="Century Gothic" pitchFamily="34" charset="0"/>
              </a:rPr>
              <a:t>shows ~ 30% absorption increase in the IR range when the wing scale was immersed in toluene. The spectra indicate melanin pigment and thus contribution from the nanostructure is predominating in the near IR. Similar to </a:t>
            </a:r>
            <a:r>
              <a:rPr lang="en-ZA" sz="900" dirty="0" err="1" smtClean="0">
                <a:latin typeface="Century Gothic" pitchFamily="34" charset="0"/>
              </a:rPr>
              <a:t>Vukusic</a:t>
            </a:r>
            <a:r>
              <a:rPr lang="en-ZA" sz="900" dirty="0" smtClean="0">
                <a:latin typeface="Century Gothic" pitchFamily="34" charset="0"/>
              </a:rPr>
              <a:t>, et al. observations on single scales the ridge-cross-rib hybrid nanostructures found on the butterfly eyespot scatters incident light. </a:t>
            </a:r>
          </a:p>
          <a:p>
            <a:pPr algn="just"/>
            <a:r>
              <a:rPr lang="en-ZA" altLang="en-US" sz="900" b="1" dirty="0" smtClean="0">
                <a:solidFill>
                  <a:srgbClr val="FF6600"/>
                </a:solidFill>
                <a:latin typeface="Century Gothic" pitchFamily="34" charset="0"/>
              </a:rPr>
              <a:t>4.2. Conclusion</a:t>
            </a:r>
            <a:endParaRPr lang="en-ZA" sz="900" dirty="0" smtClean="0">
              <a:latin typeface="Century Gothic" pitchFamily="34" charset="0"/>
            </a:endParaRPr>
          </a:p>
          <a:p>
            <a:pPr algn="just"/>
            <a:r>
              <a:rPr lang="en-ZA" sz="900" dirty="0" smtClean="0">
                <a:latin typeface="Century Gothic" pitchFamily="34" charset="0"/>
              </a:rPr>
              <a:t>Thus both the nanostructure and the melanin pigment found on the eyespot of the </a:t>
            </a:r>
            <a:r>
              <a:rPr lang="en-ZA" sz="900" i="1" dirty="0" err="1" smtClean="0">
                <a:latin typeface="Century Gothic" pitchFamily="34" charset="0"/>
              </a:rPr>
              <a:t>Caligo</a:t>
            </a:r>
            <a:r>
              <a:rPr lang="en-ZA" sz="900" i="1" dirty="0" smtClean="0">
                <a:latin typeface="Century Gothic" pitchFamily="34" charset="0"/>
              </a:rPr>
              <a:t> </a:t>
            </a:r>
            <a:r>
              <a:rPr lang="en-ZA" sz="900" i="1" dirty="0" err="1" smtClean="0">
                <a:latin typeface="Century Gothic" pitchFamily="34" charset="0"/>
              </a:rPr>
              <a:t>Memnon</a:t>
            </a:r>
            <a:r>
              <a:rPr lang="en-ZA" sz="900" i="1" dirty="0" smtClean="0">
                <a:latin typeface="Century Gothic" pitchFamily="34" charset="0"/>
              </a:rPr>
              <a:t>, </a:t>
            </a:r>
            <a:r>
              <a:rPr lang="en-ZA" sz="900" dirty="0" smtClean="0">
                <a:latin typeface="Century Gothic" pitchFamily="34" charset="0"/>
              </a:rPr>
              <a:t>contribute to optical absorption and the blackness of the wing eyespot. </a:t>
            </a:r>
          </a:p>
        </p:txBody>
      </p:sp>
      <p:sp>
        <p:nvSpPr>
          <p:cNvPr id="12" name="TextBox 11"/>
          <p:cNvSpPr txBox="1"/>
          <p:nvPr/>
        </p:nvSpPr>
        <p:spPr>
          <a:xfrm>
            <a:off x="2924944" y="3368824"/>
            <a:ext cx="508290" cy="230832"/>
          </a:xfrm>
          <a:prstGeom prst="rect">
            <a:avLst/>
          </a:prstGeom>
          <a:noFill/>
        </p:spPr>
        <p:txBody>
          <a:bodyPr wrap="square" rtlCol="0">
            <a:spAutoFit/>
          </a:bodyPr>
          <a:lstStyle/>
          <a:p>
            <a:r>
              <a:rPr lang="en-ZA" sz="900" b="1" dirty="0" smtClean="0">
                <a:solidFill>
                  <a:schemeClr val="bg1"/>
                </a:solidFill>
                <a:latin typeface="Century Gothic" panose="020B0502020202020204" pitchFamily="34" charset="0"/>
              </a:rPr>
              <a:t>Fig.1</a:t>
            </a:r>
            <a:endParaRPr lang="en-ZA" sz="900" b="1" dirty="0">
              <a:solidFill>
                <a:schemeClr val="bg1"/>
              </a:solidFill>
              <a:latin typeface="Century Gothic" panose="020B0502020202020204" pitchFamily="34" charset="0"/>
            </a:endParaRPr>
          </a:p>
        </p:txBody>
      </p:sp>
      <p:sp>
        <p:nvSpPr>
          <p:cNvPr id="89" name="TextBox 88"/>
          <p:cNvSpPr txBox="1"/>
          <p:nvPr/>
        </p:nvSpPr>
        <p:spPr>
          <a:xfrm>
            <a:off x="2780928" y="5313040"/>
            <a:ext cx="508290" cy="230832"/>
          </a:xfrm>
          <a:prstGeom prst="rect">
            <a:avLst/>
          </a:prstGeom>
          <a:noFill/>
        </p:spPr>
        <p:txBody>
          <a:bodyPr wrap="square" rtlCol="0">
            <a:spAutoFit/>
          </a:bodyPr>
          <a:lstStyle/>
          <a:p>
            <a:r>
              <a:rPr lang="en-ZA" sz="900" b="1" dirty="0" smtClean="0">
                <a:solidFill>
                  <a:schemeClr val="bg1"/>
                </a:solidFill>
                <a:latin typeface="Century Gothic" panose="020B0502020202020204" pitchFamily="34" charset="0"/>
              </a:rPr>
              <a:t>Fig.2</a:t>
            </a:r>
            <a:endParaRPr lang="en-ZA" sz="900" b="1" dirty="0">
              <a:solidFill>
                <a:schemeClr val="bg1"/>
              </a:solidFill>
              <a:latin typeface="Century Gothic" panose="020B0502020202020204" pitchFamily="34" charset="0"/>
            </a:endParaRPr>
          </a:p>
        </p:txBody>
      </p:sp>
      <p:sp>
        <p:nvSpPr>
          <p:cNvPr id="90" name="TextBox 89"/>
          <p:cNvSpPr txBox="1"/>
          <p:nvPr/>
        </p:nvSpPr>
        <p:spPr>
          <a:xfrm>
            <a:off x="2420888" y="8193360"/>
            <a:ext cx="508290" cy="230832"/>
          </a:xfrm>
          <a:prstGeom prst="rect">
            <a:avLst/>
          </a:prstGeom>
          <a:noFill/>
        </p:spPr>
        <p:txBody>
          <a:bodyPr wrap="square" rtlCol="0">
            <a:spAutoFit/>
          </a:bodyPr>
          <a:lstStyle/>
          <a:p>
            <a:r>
              <a:rPr lang="en-ZA" sz="900" b="1" dirty="0" smtClean="0">
                <a:solidFill>
                  <a:schemeClr val="bg1"/>
                </a:solidFill>
                <a:latin typeface="Century Gothic" panose="020B0502020202020204" pitchFamily="34" charset="0"/>
              </a:rPr>
              <a:t>Fig.4</a:t>
            </a:r>
            <a:endParaRPr lang="en-ZA" sz="900" b="1" dirty="0">
              <a:solidFill>
                <a:schemeClr val="bg1"/>
              </a:solidFill>
              <a:latin typeface="Century Gothic" panose="020B0502020202020204" pitchFamily="34" charset="0"/>
            </a:endParaRPr>
          </a:p>
        </p:txBody>
      </p:sp>
      <p:sp>
        <p:nvSpPr>
          <p:cNvPr id="91" name="TextBox 90"/>
          <p:cNvSpPr txBox="1"/>
          <p:nvPr/>
        </p:nvSpPr>
        <p:spPr>
          <a:xfrm>
            <a:off x="2780928" y="9635366"/>
            <a:ext cx="508290" cy="230832"/>
          </a:xfrm>
          <a:prstGeom prst="rect">
            <a:avLst/>
          </a:prstGeom>
          <a:noFill/>
        </p:spPr>
        <p:txBody>
          <a:bodyPr wrap="square" rtlCol="0">
            <a:spAutoFit/>
          </a:bodyPr>
          <a:lstStyle/>
          <a:p>
            <a:r>
              <a:rPr lang="en-ZA" sz="900" b="1" dirty="0" smtClean="0">
                <a:solidFill>
                  <a:schemeClr val="bg1"/>
                </a:solidFill>
                <a:latin typeface="Century Gothic" panose="020B0502020202020204" pitchFamily="34" charset="0"/>
              </a:rPr>
              <a:t>Fig.5</a:t>
            </a:r>
            <a:endParaRPr lang="en-ZA" sz="900" b="1" dirty="0">
              <a:solidFill>
                <a:schemeClr val="bg1"/>
              </a:solidFill>
              <a:latin typeface="Century Gothic" panose="020B0502020202020204" pitchFamily="34" charset="0"/>
            </a:endParaRPr>
          </a:p>
        </p:txBody>
      </p:sp>
      <p:grpSp>
        <p:nvGrpSpPr>
          <p:cNvPr id="37" name="Group 5"/>
          <p:cNvGrpSpPr>
            <a:grpSpLocks/>
          </p:cNvGrpSpPr>
          <p:nvPr/>
        </p:nvGrpSpPr>
        <p:grpSpPr bwMode="auto">
          <a:xfrm>
            <a:off x="332656" y="4664968"/>
            <a:ext cx="1656184" cy="1440160"/>
            <a:chOff x="6176513" y="2023216"/>
            <a:chExt cx="3641834" cy="4098663"/>
          </a:xfrm>
        </p:grpSpPr>
        <p:pic>
          <p:nvPicPr>
            <p:cNvPr id="38" name="Picture 6" descr="F:\only eye.png"/>
            <p:cNvPicPr>
              <a:picLocks noChangeAspect="1" noChangeArrowheads="1"/>
            </p:cNvPicPr>
            <p:nvPr/>
          </p:nvPicPr>
          <p:blipFill>
            <a:blip r:embed="rId10" cstate="print"/>
            <a:srcRect l="29710" r="30457" b="52644"/>
            <a:stretch>
              <a:fillRect/>
            </a:stretch>
          </p:blipFill>
          <p:spPr bwMode="auto">
            <a:xfrm>
              <a:off x="6176513" y="2023216"/>
              <a:ext cx="3641834" cy="3247269"/>
            </a:xfrm>
            <a:prstGeom prst="rect">
              <a:avLst/>
            </a:prstGeom>
            <a:noFill/>
            <a:ln w="9525">
              <a:noFill/>
              <a:miter lim="800000"/>
              <a:headEnd/>
              <a:tailEnd/>
            </a:ln>
          </p:spPr>
        </p:pic>
        <p:grpSp>
          <p:nvGrpSpPr>
            <p:cNvPr id="39" name="Group 7"/>
            <p:cNvGrpSpPr>
              <a:grpSpLocks/>
            </p:cNvGrpSpPr>
            <p:nvPr/>
          </p:nvGrpSpPr>
          <p:grpSpPr bwMode="auto">
            <a:xfrm>
              <a:off x="7272068" y="4321834"/>
              <a:ext cx="1466490" cy="1800045"/>
              <a:chOff x="7272068" y="4321834"/>
              <a:chExt cx="1466490" cy="1800045"/>
            </a:xfrm>
          </p:grpSpPr>
          <p:cxnSp>
            <p:nvCxnSpPr>
              <p:cNvPr id="40" name="Straight Connector 39"/>
              <p:cNvCxnSpPr/>
              <p:nvPr/>
            </p:nvCxnSpPr>
            <p:spPr>
              <a:xfrm>
                <a:off x="7273149" y="4321670"/>
                <a:ext cx="1185185" cy="1800209"/>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flipH="1">
                <a:off x="8458334" y="4321670"/>
                <a:ext cx="279268" cy="1800209"/>
              </a:xfrm>
              <a:prstGeom prst="line">
                <a:avLst/>
              </a:prstGeom>
            </p:spPr>
            <p:style>
              <a:lnRef idx="3">
                <a:schemeClr val="dk1"/>
              </a:lnRef>
              <a:fillRef idx="0">
                <a:schemeClr val="dk1"/>
              </a:fillRef>
              <a:effectRef idx="2">
                <a:schemeClr val="dk1"/>
              </a:effectRef>
              <a:fontRef idx="minor">
                <a:schemeClr val="tx1"/>
              </a:fontRef>
            </p:style>
          </p:cxnSp>
        </p:grpSp>
      </p:grpSp>
      <p:sp>
        <p:nvSpPr>
          <p:cNvPr id="42" name="TextBox 11"/>
          <p:cNvSpPr txBox="1">
            <a:spLocks noChangeArrowheads="1"/>
          </p:cNvSpPr>
          <p:nvPr/>
        </p:nvSpPr>
        <p:spPr bwMode="auto">
          <a:xfrm>
            <a:off x="116632" y="5889104"/>
            <a:ext cx="2448272" cy="230832"/>
          </a:xfrm>
          <a:prstGeom prst="rect">
            <a:avLst/>
          </a:prstGeom>
          <a:noFill/>
          <a:ln w="9525">
            <a:noFill/>
            <a:miter lim="800000"/>
            <a:headEnd/>
            <a:tailEnd/>
          </a:ln>
        </p:spPr>
        <p:txBody>
          <a:bodyPr wrap="square">
            <a:spAutoFit/>
          </a:bodyPr>
          <a:lstStyle/>
          <a:p>
            <a:r>
              <a:rPr lang="en-ZA" altLang="en-US" sz="900" b="1" dirty="0">
                <a:latin typeface="Century Gothic" pitchFamily="34" charset="0"/>
                <a:cs typeface="Times New Roman" pitchFamily="18" charset="0"/>
              </a:rPr>
              <a:t>Inner ring of the </a:t>
            </a:r>
            <a:r>
              <a:rPr lang="en-ZA" altLang="en-US" sz="900" b="1" dirty="0" err="1">
                <a:latin typeface="Century Gothic" pitchFamily="34" charset="0"/>
                <a:cs typeface="Times New Roman" pitchFamily="18" charset="0"/>
              </a:rPr>
              <a:t>Ocellus</a:t>
            </a:r>
            <a:r>
              <a:rPr lang="en-ZA" altLang="en-US" sz="900" b="1" dirty="0">
                <a:latin typeface="Century Gothic" pitchFamily="34" charset="0"/>
                <a:cs typeface="Times New Roman" pitchFamily="18" charset="0"/>
              </a:rPr>
              <a:t> (black section)</a:t>
            </a:r>
          </a:p>
        </p:txBody>
      </p:sp>
      <p:sp>
        <p:nvSpPr>
          <p:cNvPr id="43" name="TextBox 4"/>
          <p:cNvSpPr txBox="1">
            <a:spLocks noChangeArrowheads="1"/>
          </p:cNvSpPr>
          <p:nvPr/>
        </p:nvSpPr>
        <p:spPr bwMode="auto">
          <a:xfrm>
            <a:off x="0" y="6177136"/>
            <a:ext cx="2780928" cy="1277273"/>
          </a:xfrm>
          <a:prstGeom prst="rect">
            <a:avLst/>
          </a:prstGeom>
          <a:noFill/>
          <a:ln w="9525">
            <a:noFill/>
            <a:miter lim="800000"/>
            <a:headEnd/>
            <a:tailEnd/>
          </a:ln>
        </p:spPr>
        <p:txBody>
          <a:bodyPr wrap="square">
            <a:spAutoFit/>
          </a:bodyPr>
          <a:lstStyle/>
          <a:p>
            <a:pPr marL="457200" indent="-457200"/>
            <a:r>
              <a:rPr lang="en-US" altLang="en-US" sz="1400" b="1" dirty="0" smtClean="0">
                <a:solidFill>
                  <a:srgbClr val="FF6600"/>
                </a:solidFill>
                <a:latin typeface="Century Gothic" pitchFamily="34" charset="0"/>
                <a:sym typeface="Symbol" pitchFamily="-65" charset="2"/>
              </a:rPr>
              <a:t>● </a:t>
            </a:r>
            <a:r>
              <a:rPr lang="en-ZA" sz="1400" b="1" dirty="0" smtClean="0">
                <a:solidFill>
                  <a:srgbClr val="FF6600"/>
                </a:solidFill>
                <a:latin typeface="Century Gothic"/>
                <a:ea typeface="Verdana" panose="020B0604030504040204" pitchFamily="34" charset="0"/>
                <a:cs typeface="Century Gothic"/>
              </a:rPr>
              <a:t>Theoretical </a:t>
            </a:r>
            <a:r>
              <a:rPr lang="en-ZA" sz="1400" b="1" dirty="0" smtClean="0">
                <a:solidFill>
                  <a:srgbClr val="FF6600"/>
                </a:solidFill>
                <a:latin typeface="Century Gothic"/>
                <a:ea typeface="Verdana" panose="020B0604030504040204" pitchFamily="34" charset="0"/>
                <a:cs typeface="Century Gothic"/>
              </a:rPr>
              <a:t>approaches</a:t>
            </a:r>
            <a:endParaRPr lang="en-ZA" sz="1400" dirty="0" smtClean="0">
              <a:latin typeface="Century Gothic" pitchFamily="34" charset="0"/>
              <a:cs typeface="Times New Roman" pitchFamily="18" charset="0"/>
            </a:endParaRPr>
          </a:p>
          <a:p>
            <a:pPr marL="457200" indent="-457200"/>
            <a:r>
              <a:rPr lang="en-ZA" sz="900" dirty="0" smtClean="0"/>
              <a:t>Autocorrelation function and Fourier transform</a:t>
            </a:r>
            <a:endParaRPr lang="en-ZA" sz="900" dirty="0" smtClean="0"/>
          </a:p>
          <a:p>
            <a:pPr marL="457200" indent="-457200"/>
            <a:endParaRPr lang="en-ZA" sz="900" dirty="0" smtClean="0"/>
          </a:p>
          <a:p>
            <a:pPr marL="457200" indent="-457200"/>
            <a:endParaRPr lang="en-ZA" altLang="en-US" sz="900" dirty="0" smtClean="0">
              <a:latin typeface="Century Gothic" pitchFamily="34" charset="0"/>
              <a:cs typeface="Times New Roman" pitchFamily="18" charset="0"/>
            </a:endParaRPr>
          </a:p>
          <a:p>
            <a:pPr marL="457200" indent="-457200"/>
            <a:endParaRPr lang="en-ZA" altLang="en-US" sz="900" dirty="0" smtClean="0">
              <a:latin typeface="Century Gothic" pitchFamily="34" charset="0"/>
              <a:cs typeface="Times New Roman" pitchFamily="18" charset="0"/>
            </a:endParaRPr>
          </a:p>
          <a:p>
            <a:pPr marL="457200" indent="-457200"/>
            <a:endParaRPr lang="en-ZA" altLang="en-US" sz="900" dirty="0" smtClean="0">
              <a:latin typeface="Century Gothic" pitchFamily="34" charset="0"/>
              <a:cs typeface="Times New Roman" pitchFamily="18" charset="0"/>
            </a:endParaRPr>
          </a:p>
          <a:p>
            <a:pPr marL="457200" indent="-457200"/>
            <a:endParaRPr lang="en-ZA" altLang="en-US" sz="900" dirty="0" smtClean="0">
              <a:latin typeface="Century Gothic" pitchFamily="34" charset="0"/>
              <a:cs typeface="Times New Roman" pitchFamily="18" charset="0"/>
            </a:endParaRPr>
          </a:p>
          <a:p>
            <a:pPr marL="457200" indent="-457200"/>
            <a:endParaRPr lang="en-ZA" altLang="en-US" sz="900" dirty="0">
              <a:latin typeface="Century Gothic" pitchFamily="34" charset="0"/>
              <a:cs typeface="Times New Roman" pitchFamily="18" charset="0"/>
            </a:endParaRPr>
          </a:p>
        </p:txBody>
      </p:sp>
      <p:grpSp>
        <p:nvGrpSpPr>
          <p:cNvPr id="44" name="Group 3"/>
          <p:cNvGrpSpPr>
            <a:grpSpLocks/>
          </p:cNvGrpSpPr>
          <p:nvPr/>
        </p:nvGrpSpPr>
        <p:grpSpPr bwMode="auto">
          <a:xfrm>
            <a:off x="2770624" y="1568624"/>
            <a:ext cx="1954520" cy="1932064"/>
            <a:chOff x="912963" y="-232793"/>
            <a:chExt cx="2616369" cy="2378291"/>
          </a:xfrm>
        </p:grpSpPr>
        <p:grpSp>
          <p:nvGrpSpPr>
            <p:cNvPr id="45" name="Group 4"/>
            <p:cNvGrpSpPr>
              <a:grpSpLocks/>
            </p:cNvGrpSpPr>
            <p:nvPr/>
          </p:nvGrpSpPr>
          <p:grpSpPr bwMode="auto">
            <a:xfrm>
              <a:off x="912963" y="-232793"/>
              <a:ext cx="2616369" cy="2378291"/>
              <a:chOff x="913106" y="-232822"/>
              <a:chExt cx="2616779" cy="2378588"/>
            </a:xfrm>
          </p:grpSpPr>
          <p:grpSp>
            <p:nvGrpSpPr>
              <p:cNvPr id="47" name="Group 6"/>
              <p:cNvGrpSpPr>
                <a:grpSpLocks/>
              </p:cNvGrpSpPr>
              <p:nvPr/>
            </p:nvGrpSpPr>
            <p:grpSpPr bwMode="auto">
              <a:xfrm>
                <a:off x="913106" y="-232822"/>
                <a:ext cx="2616779" cy="2378588"/>
                <a:chOff x="1733972" y="-232822"/>
                <a:chExt cx="4969218" cy="2378583"/>
              </a:xfrm>
            </p:grpSpPr>
            <p:grpSp>
              <p:nvGrpSpPr>
                <p:cNvPr id="49" name="Group 8"/>
                <p:cNvGrpSpPr>
                  <a:grpSpLocks/>
                </p:cNvGrpSpPr>
                <p:nvPr/>
              </p:nvGrpSpPr>
              <p:grpSpPr bwMode="auto">
                <a:xfrm>
                  <a:off x="1733972" y="-232822"/>
                  <a:ext cx="4969218" cy="2378583"/>
                  <a:chOff x="913106" y="-232822"/>
                  <a:chExt cx="2616779" cy="2378589"/>
                </a:xfrm>
              </p:grpSpPr>
              <p:grpSp>
                <p:nvGrpSpPr>
                  <p:cNvPr id="51" name="Group 10"/>
                  <p:cNvGrpSpPr>
                    <a:grpSpLocks/>
                  </p:cNvGrpSpPr>
                  <p:nvPr/>
                </p:nvGrpSpPr>
                <p:grpSpPr bwMode="auto">
                  <a:xfrm>
                    <a:off x="913106" y="-232822"/>
                    <a:ext cx="2616779" cy="2378589"/>
                    <a:chOff x="913106" y="-232822"/>
                    <a:chExt cx="2616779" cy="2378588"/>
                  </a:xfrm>
                </p:grpSpPr>
                <p:grpSp>
                  <p:nvGrpSpPr>
                    <p:cNvPr id="53" name="Group 12"/>
                    <p:cNvGrpSpPr>
                      <a:grpSpLocks/>
                    </p:cNvGrpSpPr>
                    <p:nvPr/>
                  </p:nvGrpSpPr>
                  <p:grpSpPr bwMode="auto">
                    <a:xfrm>
                      <a:off x="913106" y="-232822"/>
                      <a:ext cx="2616779" cy="2378588"/>
                      <a:chOff x="913106" y="-232822"/>
                      <a:chExt cx="2616779" cy="2378588"/>
                    </a:xfrm>
                  </p:grpSpPr>
                  <p:grpSp>
                    <p:nvGrpSpPr>
                      <p:cNvPr id="55" name="Group 14"/>
                      <p:cNvGrpSpPr>
                        <a:grpSpLocks/>
                      </p:cNvGrpSpPr>
                      <p:nvPr/>
                    </p:nvGrpSpPr>
                    <p:grpSpPr bwMode="auto">
                      <a:xfrm>
                        <a:off x="913106" y="-232822"/>
                        <a:ext cx="2616779" cy="2378588"/>
                        <a:chOff x="913106" y="-232822"/>
                        <a:chExt cx="2616779" cy="2378588"/>
                      </a:xfrm>
                    </p:grpSpPr>
                    <p:grpSp>
                      <p:nvGrpSpPr>
                        <p:cNvPr id="57" name="Group 16"/>
                        <p:cNvGrpSpPr>
                          <a:grpSpLocks/>
                        </p:cNvGrpSpPr>
                        <p:nvPr/>
                      </p:nvGrpSpPr>
                      <p:grpSpPr bwMode="auto">
                        <a:xfrm>
                          <a:off x="913106" y="-232822"/>
                          <a:ext cx="2616779" cy="2378588"/>
                          <a:chOff x="913106" y="-232822"/>
                          <a:chExt cx="2616779" cy="2378588"/>
                        </a:xfrm>
                      </p:grpSpPr>
                      <p:grpSp>
                        <p:nvGrpSpPr>
                          <p:cNvPr id="59" name="Group 18"/>
                          <p:cNvGrpSpPr>
                            <a:grpSpLocks/>
                          </p:cNvGrpSpPr>
                          <p:nvPr/>
                        </p:nvGrpSpPr>
                        <p:grpSpPr bwMode="auto">
                          <a:xfrm>
                            <a:off x="913106" y="-232822"/>
                            <a:ext cx="2616779" cy="2378588"/>
                            <a:chOff x="913106" y="-232822"/>
                            <a:chExt cx="2616779" cy="2378588"/>
                          </a:xfrm>
                        </p:grpSpPr>
                        <p:grpSp>
                          <p:nvGrpSpPr>
                            <p:cNvPr id="61" name="Group 22"/>
                            <p:cNvGrpSpPr>
                              <a:grpSpLocks/>
                            </p:cNvGrpSpPr>
                            <p:nvPr/>
                          </p:nvGrpSpPr>
                          <p:grpSpPr bwMode="auto">
                            <a:xfrm>
                              <a:off x="913106" y="-232822"/>
                              <a:ext cx="2616779" cy="2378588"/>
                              <a:chOff x="314444" y="-322864"/>
                              <a:chExt cx="4874982" cy="4106430"/>
                            </a:xfrm>
                          </p:grpSpPr>
                          <p:pic>
                            <p:nvPicPr>
                              <p:cNvPr id="63" name="Picture 30" descr="F:\laptop\matlab from prof. Gibaud\New Version\New folder\Under Revision\manuscript 2017\Applied Physics\1_5.png"/>
                              <p:cNvPicPr>
                                <a:picLocks noChangeAspect="1"/>
                              </p:cNvPicPr>
                              <p:nvPr/>
                            </p:nvPicPr>
                            <p:blipFill>
                              <a:blip r:embed="rId11" cstate="print"/>
                              <a:srcRect/>
                              <a:stretch>
                                <a:fillRect/>
                              </a:stretch>
                            </p:blipFill>
                            <p:spPr bwMode="auto">
                              <a:xfrm>
                                <a:off x="314444" y="-322864"/>
                                <a:ext cx="4874982" cy="3393047"/>
                              </a:xfrm>
                              <a:prstGeom prst="rect">
                                <a:avLst/>
                              </a:prstGeom>
                              <a:noFill/>
                              <a:ln w="9525">
                                <a:noFill/>
                                <a:miter lim="800000"/>
                                <a:headEnd/>
                                <a:tailEnd/>
                              </a:ln>
                            </p:spPr>
                          </p:pic>
                          <p:grpSp>
                            <p:nvGrpSpPr>
                              <p:cNvPr id="64" name="Group 31"/>
                              <p:cNvGrpSpPr>
                                <a:grpSpLocks/>
                              </p:cNvGrpSpPr>
                              <p:nvPr/>
                            </p:nvGrpSpPr>
                            <p:grpSpPr bwMode="auto">
                              <a:xfrm>
                                <a:off x="519748" y="1583330"/>
                                <a:ext cx="4191819" cy="1984008"/>
                                <a:chOff x="519748" y="-26014"/>
                                <a:chExt cx="4191819" cy="1984008"/>
                              </a:xfrm>
                            </p:grpSpPr>
                            <p:sp>
                              <p:nvSpPr>
                                <p:cNvPr id="72" name="Text Box 2"/>
                                <p:cNvSpPr txBox="1">
                                  <a:spLocks noChangeArrowheads="1"/>
                                </p:cNvSpPr>
                                <p:nvPr/>
                              </p:nvSpPr>
                              <p:spPr bwMode="auto">
                                <a:xfrm>
                                  <a:off x="519748" y="1434818"/>
                                  <a:ext cx="4191819" cy="523176"/>
                                </a:xfrm>
                                <a:prstGeom prst="rect">
                                  <a:avLst/>
                                </a:prstGeom>
                                <a:noFill/>
                                <a:ln w="9525">
                                  <a:noFill/>
                                  <a:miter lim="800000"/>
                                  <a:headEnd/>
                                  <a:tailEnd/>
                                </a:ln>
                              </p:spPr>
                              <p:txBody>
                                <a:bodyPr/>
                                <a:lstStyle/>
                                <a:p>
                                  <a:r>
                                    <a:rPr lang="en-AU" sz="900" dirty="0">
                                      <a:solidFill>
                                        <a:schemeClr val="bg1"/>
                                      </a:solidFill>
                                      <a:latin typeface="Century Gothic" pitchFamily="34" charset="0"/>
                                      <a:ea typeface="SimSun" pitchFamily="2" charset="-122"/>
                                    </a:rPr>
                                    <a:t>Periodic ridges</a:t>
                                  </a:r>
                                  <a:endParaRPr lang="en-ZA" sz="900" dirty="0">
                                    <a:solidFill>
                                      <a:schemeClr val="bg1"/>
                                    </a:solidFill>
                                    <a:latin typeface="Century Gothic" pitchFamily="34" charset="0"/>
                                    <a:ea typeface="SimSun" pitchFamily="2" charset="-122"/>
                                  </a:endParaRPr>
                                </a:p>
                              </p:txBody>
                            </p:sp>
                            <p:cxnSp>
                              <p:nvCxnSpPr>
                                <p:cNvPr id="73" name="Straight Arrow Connector 37"/>
                                <p:cNvCxnSpPr>
                                  <a:cxnSpLocks noChangeShapeType="1"/>
                                </p:cNvCxnSpPr>
                                <p:nvPr/>
                              </p:nvCxnSpPr>
                              <p:spPr bwMode="auto">
                                <a:xfrm flipH="1">
                                  <a:off x="823424" y="-26014"/>
                                  <a:ext cx="1074478" cy="1709803"/>
                                </a:xfrm>
                                <a:prstGeom prst="straightConnector1">
                                  <a:avLst/>
                                </a:prstGeom>
                                <a:noFill/>
                                <a:ln w="15875" algn="ctr">
                                  <a:solidFill>
                                    <a:srgbClr val="FFFFFF"/>
                                  </a:solidFill>
                                  <a:prstDash val="sysDot"/>
                                  <a:round/>
                                  <a:headEnd type="triangle" w="med" len="med"/>
                                  <a:tailEnd/>
                                </a:ln>
                              </p:spPr>
                            </p:cxnSp>
                          </p:grpSp>
                          <p:grpSp>
                            <p:nvGrpSpPr>
                              <p:cNvPr id="65" name="Group 32"/>
                              <p:cNvGrpSpPr>
                                <a:grpSpLocks/>
                              </p:cNvGrpSpPr>
                              <p:nvPr/>
                            </p:nvGrpSpPr>
                            <p:grpSpPr bwMode="auto">
                              <a:xfrm rot="2346780">
                                <a:off x="2856706" y="998504"/>
                                <a:ext cx="643000" cy="1905838"/>
                                <a:chOff x="-199586" y="-223240"/>
                                <a:chExt cx="578563" cy="1778688"/>
                              </a:xfrm>
                            </p:grpSpPr>
                            <p:cxnSp>
                              <p:nvCxnSpPr>
                                <p:cNvPr id="68" name="Straight Arrow Connector 34"/>
                                <p:cNvCxnSpPr>
                                  <a:cxnSpLocks noChangeShapeType="1"/>
                                </p:cNvCxnSpPr>
                                <p:nvPr/>
                              </p:nvCxnSpPr>
                              <p:spPr bwMode="auto">
                                <a:xfrm rot="-2346780" flipH="1" flipV="1">
                                  <a:off x="162065" y="791511"/>
                                  <a:ext cx="163378" cy="763937"/>
                                </a:xfrm>
                                <a:prstGeom prst="straightConnector1">
                                  <a:avLst/>
                                </a:prstGeom>
                                <a:noFill/>
                                <a:ln w="15875" algn="ctr">
                                  <a:solidFill>
                                    <a:srgbClr val="FFFFFF"/>
                                  </a:solidFill>
                                  <a:prstDash val="sysDot"/>
                                  <a:miter lim="800000"/>
                                  <a:headEnd/>
                                  <a:tailEnd type="triangle" w="med" len="med"/>
                                </a:ln>
                              </p:spPr>
                            </p:cxnSp>
                            <p:sp>
                              <p:nvSpPr>
                                <p:cNvPr id="69" name="Text Box 2"/>
                                <p:cNvSpPr txBox="1">
                                  <a:spLocks noChangeArrowheads="1"/>
                                </p:cNvSpPr>
                                <p:nvPr/>
                              </p:nvSpPr>
                              <p:spPr bwMode="auto">
                                <a:xfrm rot="18756488">
                                  <a:off x="-612080" y="189254"/>
                                  <a:ext cx="1403551" cy="578563"/>
                                </a:xfrm>
                                <a:prstGeom prst="rect">
                                  <a:avLst/>
                                </a:prstGeom>
                                <a:noFill/>
                                <a:ln w="9525">
                                  <a:noFill/>
                                  <a:miter lim="800000"/>
                                  <a:headEnd/>
                                  <a:tailEnd/>
                                </a:ln>
                              </p:spPr>
                              <p:txBody>
                                <a:bodyPr/>
                                <a:lstStyle/>
                                <a:p>
                                  <a:r>
                                    <a:rPr lang="en-AU" sz="900" i="1" dirty="0" err="1">
                                      <a:solidFill>
                                        <a:srgbClr val="FFFFFF"/>
                                      </a:solidFill>
                                      <a:latin typeface="Century Gothic" pitchFamily="34" charset="0"/>
                                      <a:ea typeface="SimSun" pitchFamily="2" charset="-122"/>
                                    </a:rPr>
                                    <a:t>crossribs</a:t>
                                  </a:r>
                                  <a:endParaRPr lang="en-ZA" sz="900" i="1" dirty="0">
                                    <a:latin typeface="Century Gothic" pitchFamily="34" charset="0"/>
                                    <a:ea typeface="SimSun" pitchFamily="2" charset="-122"/>
                                  </a:endParaRPr>
                                </a:p>
                              </p:txBody>
                            </p:sp>
                          </p:grpSp>
                          <p:cxnSp>
                            <p:nvCxnSpPr>
                              <p:cNvPr id="66" name="Connecteur droit avec flèche 1"/>
                              <p:cNvCxnSpPr/>
                              <p:nvPr/>
                            </p:nvCxnSpPr>
                            <p:spPr>
                              <a:xfrm flipV="1">
                                <a:off x="1903201" y="2856715"/>
                                <a:ext cx="432972" cy="926851"/>
                              </a:xfrm>
                              <a:prstGeom prst="straightConnector1">
                                <a:avLst/>
                              </a:prstGeom>
                              <a:noFill/>
                              <a:ln w="12700" cap="flat" cmpd="sng" algn="ctr">
                                <a:solidFill>
                                  <a:sysClr val="window" lastClr="FFFFFF"/>
                                </a:solidFill>
                                <a:prstDash val="sysDot"/>
                                <a:tailEnd type="triangle"/>
                              </a:ln>
                              <a:effectLst>
                                <a:outerShdw blurRad="40000" dist="23000" dir="5400000" rotWithShape="0">
                                  <a:srgbClr val="000000">
                                    <a:alpha val="35000"/>
                                  </a:srgbClr>
                                </a:outerShdw>
                              </a:effectLst>
                            </p:spPr>
                          </p:cxnSp>
                        </p:grpSp>
                        <p:cxnSp>
                          <p:nvCxnSpPr>
                            <p:cNvPr id="62" name="Straight Arrow Connector 21"/>
                            <p:cNvCxnSpPr>
                              <a:cxnSpLocks noChangeShapeType="1"/>
                            </p:cNvCxnSpPr>
                            <p:nvPr/>
                          </p:nvCxnSpPr>
                          <p:spPr bwMode="auto">
                            <a:xfrm flipV="1">
                              <a:off x="1564523" y="190279"/>
                              <a:ext cx="517984" cy="279324"/>
                            </a:xfrm>
                            <a:prstGeom prst="straightConnector1">
                              <a:avLst/>
                            </a:prstGeom>
                            <a:noFill/>
                            <a:ln w="12700" algn="ctr">
                              <a:solidFill>
                                <a:srgbClr val="FFFFFF"/>
                              </a:solidFill>
                              <a:round/>
                              <a:headEnd type="triangle" w="med" len="med"/>
                              <a:tailEnd type="triangle" w="med" len="med"/>
                            </a:ln>
                          </p:spPr>
                        </p:cxnSp>
                      </p:grpSp>
                      <p:sp>
                        <p:nvSpPr>
                          <p:cNvPr id="60" name="TextBox 7"/>
                          <p:cNvSpPr txBox="1">
                            <a:spLocks noRot="1" noChangeAspect="1" noMove="1" noResize="1" noEditPoints="1" noAdjustHandles="1" noChangeArrowheads="1" noChangeShapeType="1" noTextEdit="1"/>
                          </p:cNvSpPr>
                          <p:nvPr/>
                        </p:nvSpPr>
                        <p:spPr>
                          <a:xfrm rot="19127758">
                            <a:off x="1352821" y="322338"/>
                            <a:ext cx="1082040" cy="269875"/>
                          </a:xfrm>
                          <a:prstGeom prst="rect">
                            <a:avLst/>
                          </a:prstGeom>
                          <a:blipFill rotWithShape="1">
                            <a:blip r:embed="rId12" cstate="print"/>
                            <a:stretch>
                              <a:fillRect/>
                            </a:stretch>
                          </a:blipFill>
                        </p:spPr>
                        <p:txBody>
                          <a:bodyPr/>
                          <a:lstStyle/>
                          <a:p>
                            <a:pPr>
                              <a:defRPr/>
                            </a:pPr>
                            <a:r>
                              <a:rPr lang="en-ZA">
                                <a:noFill/>
                              </a:rPr>
                              <a:t> </a:t>
                            </a:r>
                          </a:p>
                        </p:txBody>
                      </p:sp>
                    </p:grpSp>
                    <p:cxnSp>
                      <p:nvCxnSpPr>
                        <p:cNvPr id="58" name="Straight Arrow Connector 17"/>
                        <p:cNvCxnSpPr>
                          <a:cxnSpLocks noChangeShapeType="1"/>
                        </p:cNvCxnSpPr>
                        <p:nvPr/>
                      </p:nvCxnSpPr>
                      <p:spPr bwMode="auto">
                        <a:xfrm flipV="1">
                          <a:off x="1797087" y="951398"/>
                          <a:ext cx="100330" cy="81915"/>
                        </a:xfrm>
                        <a:prstGeom prst="straightConnector1">
                          <a:avLst/>
                        </a:prstGeom>
                        <a:noFill/>
                        <a:ln w="12700" algn="ctr">
                          <a:solidFill>
                            <a:srgbClr val="FFFFFF"/>
                          </a:solidFill>
                          <a:miter lim="800000"/>
                          <a:headEnd type="triangle" w="med" len="med"/>
                          <a:tailEnd type="triangle" w="med" len="med"/>
                        </a:ln>
                      </p:spPr>
                    </p:cxnSp>
                  </p:grpSp>
                  <p:sp>
                    <p:nvSpPr>
                      <p:cNvPr id="56" name="Text Box 2"/>
                      <p:cNvSpPr txBox="1">
                        <a:spLocks noChangeArrowheads="1"/>
                      </p:cNvSpPr>
                      <p:nvPr/>
                    </p:nvSpPr>
                    <p:spPr bwMode="auto">
                      <a:xfrm rot="-3396186">
                        <a:off x="1749517" y="877401"/>
                        <a:ext cx="379730" cy="308610"/>
                      </a:xfrm>
                      <a:prstGeom prst="rect">
                        <a:avLst/>
                      </a:prstGeom>
                      <a:noFill/>
                      <a:ln w="9525">
                        <a:noFill/>
                        <a:miter lim="800000"/>
                        <a:headEnd/>
                        <a:tailEnd/>
                      </a:ln>
                    </p:spPr>
                    <p:txBody>
                      <a:bodyPr/>
                      <a:lstStyle/>
                      <a:p>
                        <a:r>
                          <a:rPr lang="en-AU" sz="1200" b="1">
                            <a:solidFill>
                              <a:srgbClr val="FFFFFF"/>
                            </a:solidFill>
                            <a:latin typeface="Times New Roman" pitchFamily="18" charset="0"/>
                            <a:ea typeface="SimSun" pitchFamily="2" charset="-122"/>
                          </a:rPr>
                          <a:t>a</a:t>
                        </a:r>
                        <a:endParaRPr lang="en-ZA" sz="1200">
                          <a:latin typeface="Times New Roman" pitchFamily="18" charset="0"/>
                          <a:ea typeface="SimSun" pitchFamily="2" charset="-122"/>
                        </a:endParaRPr>
                      </a:p>
                    </p:txBody>
                  </p:sp>
                </p:grpSp>
                <p:cxnSp>
                  <p:nvCxnSpPr>
                    <p:cNvPr id="54" name="Straight Arrow Connector 13"/>
                    <p:cNvCxnSpPr>
                      <a:cxnSpLocks noChangeShapeType="1"/>
                    </p:cNvCxnSpPr>
                    <p:nvPr/>
                  </p:nvCxnSpPr>
                  <p:spPr bwMode="auto">
                    <a:xfrm flipH="1" flipV="1">
                      <a:off x="2796056" y="988397"/>
                      <a:ext cx="153281" cy="243134"/>
                    </a:xfrm>
                    <a:prstGeom prst="straightConnector1">
                      <a:avLst/>
                    </a:prstGeom>
                    <a:noFill/>
                    <a:ln w="12700" algn="ctr">
                      <a:solidFill>
                        <a:srgbClr val="FFFFFF"/>
                      </a:solidFill>
                      <a:miter lim="800000"/>
                      <a:headEnd type="arrow" w="med" len="med"/>
                      <a:tailEnd type="arrow" w="med" len="med"/>
                    </a:ln>
                  </p:spPr>
                </p:cxnSp>
              </p:grpSp>
              <p:sp>
                <p:nvSpPr>
                  <p:cNvPr id="52" name="TextBox 7"/>
                  <p:cNvSpPr txBox="1">
                    <a:spLocks noRot="1" noChangeAspect="1" noMove="1" noResize="1" noEditPoints="1" noAdjustHandles="1" noChangeArrowheads="1" noChangeShapeType="1" noTextEdit="1"/>
                  </p:cNvSpPr>
                  <p:nvPr/>
                </p:nvSpPr>
                <p:spPr>
                  <a:xfrm rot="19127758">
                    <a:off x="2447210" y="895164"/>
                    <a:ext cx="1082675" cy="290195"/>
                  </a:xfrm>
                  <a:prstGeom prst="rect">
                    <a:avLst/>
                  </a:prstGeom>
                  <a:blipFill rotWithShape="1">
                    <a:blip r:embed="rId13" cstate="print"/>
                    <a:stretch>
                      <a:fillRect/>
                    </a:stretch>
                  </a:blipFill>
                </p:spPr>
                <p:txBody>
                  <a:bodyPr/>
                  <a:lstStyle/>
                  <a:p>
                    <a:pPr>
                      <a:defRPr/>
                    </a:pPr>
                    <a:r>
                      <a:rPr lang="en-ZA">
                        <a:noFill/>
                      </a:rPr>
                      <a:t> </a:t>
                    </a:r>
                  </a:p>
                </p:txBody>
              </p:sp>
            </p:grpSp>
            <p:cxnSp>
              <p:nvCxnSpPr>
                <p:cNvPr id="50" name="Straight Arrow Connector 9"/>
                <p:cNvCxnSpPr>
                  <a:cxnSpLocks noChangeShapeType="1"/>
                </p:cNvCxnSpPr>
                <p:nvPr/>
              </p:nvCxnSpPr>
              <p:spPr bwMode="auto">
                <a:xfrm flipV="1">
                  <a:off x="2727344" y="602552"/>
                  <a:ext cx="0" cy="81915"/>
                </a:xfrm>
                <a:prstGeom prst="straightConnector1">
                  <a:avLst/>
                </a:prstGeom>
                <a:noFill/>
                <a:ln w="12700" algn="ctr">
                  <a:solidFill>
                    <a:srgbClr val="FFFFFF"/>
                  </a:solidFill>
                  <a:miter lim="800000"/>
                  <a:headEnd type="triangle" w="med" len="med"/>
                  <a:tailEnd type="triangle" w="med" len="med"/>
                </a:ln>
              </p:spPr>
            </p:cxnSp>
          </p:grpSp>
          <p:sp>
            <p:nvSpPr>
              <p:cNvPr id="48" name="Text Box 2"/>
              <p:cNvSpPr txBox="1">
                <a:spLocks noChangeArrowheads="1"/>
              </p:cNvSpPr>
              <p:nvPr/>
            </p:nvSpPr>
            <p:spPr bwMode="auto">
              <a:xfrm rot="-3396186">
                <a:off x="2706201" y="391130"/>
                <a:ext cx="379730" cy="308610"/>
              </a:xfrm>
              <a:prstGeom prst="rect">
                <a:avLst/>
              </a:prstGeom>
              <a:noFill/>
              <a:ln w="9525">
                <a:noFill/>
                <a:miter lim="800000"/>
                <a:headEnd/>
                <a:tailEnd/>
              </a:ln>
            </p:spPr>
            <p:txBody>
              <a:bodyPr/>
              <a:lstStyle/>
              <a:p>
                <a:r>
                  <a:rPr lang="en-AU" sz="1200" b="1">
                    <a:solidFill>
                      <a:srgbClr val="FFFFFF"/>
                    </a:solidFill>
                    <a:latin typeface="Times New Roman" pitchFamily="18" charset="0"/>
                    <a:ea typeface="SimSun" pitchFamily="2" charset="-122"/>
                  </a:rPr>
                  <a:t>b</a:t>
                </a:r>
                <a:endParaRPr lang="en-ZA" sz="1200">
                  <a:latin typeface="Times New Roman" pitchFamily="18" charset="0"/>
                  <a:ea typeface="SimSun" pitchFamily="2" charset="-122"/>
                </a:endParaRPr>
              </a:p>
            </p:txBody>
          </p:sp>
        </p:grpSp>
        <p:sp>
          <p:nvSpPr>
            <p:cNvPr id="46" name="Text Box 2"/>
            <p:cNvSpPr txBox="1">
              <a:spLocks noChangeArrowheads="1"/>
            </p:cNvSpPr>
            <p:nvPr/>
          </p:nvSpPr>
          <p:spPr bwMode="auto">
            <a:xfrm>
              <a:off x="2276240" y="1717262"/>
              <a:ext cx="1249845" cy="273050"/>
            </a:xfrm>
            <a:prstGeom prst="rect">
              <a:avLst/>
            </a:prstGeom>
            <a:solidFill>
              <a:srgbClr val="FFFFFF"/>
            </a:solidFill>
            <a:ln w="9525">
              <a:noFill/>
              <a:miter lim="800000"/>
              <a:headEnd/>
              <a:tailEnd/>
            </a:ln>
          </p:spPr>
          <p:txBody>
            <a:bodyPr/>
            <a:lstStyle/>
            <a:p>
              <a:r>
                <a:rPr lang="en-AU" sz="900" dirty="0">
                  <a:solidFill>
                    <a:schemeClr val="bg1"/>
                  </a:solidFill>
                  <a:latin typeface="Century Gothic" pitchFamily="34" charset="0"/>
                  <a:ea typeface="SimSun" pitchFamily="2" charset="-122"/>
                </a:rPr>
                <a:t>Small features on the ridges </a:t>
              </a:r>
              <a:endParaRPr lang="en-ZA" sz="900" dirty="0">
                <a:solidFill>
                  <a:schemeClr val="bg1"/>
                </a:solidFill>
                <a:latin typeface="Century Gothic" pitchFamily="34" charset="0"/>
                <a:ea typeface="SimSun" pitchFamily="2" charset="-122"/>
              </a:endParaRPr>
            </a:p>
            <a:p>
              <a:r>
                <a:rPr lang="en-AU" sz="800" dirty="0">
                  <a:latin typeface="Times New Roman" pitchFamily="18" charset="0"/>
                  <a:ea typeface="SimSun" pitchFamily="2" charset="-122"/>
                </a:rPr>
                <a:t> </a:t>
              </a:r>
              <a:endParaRPr lang="en-ZA" sz="1200" dirty="0">
                <a:latin typeface="Times New Roman" pitchFamily="18" charset="0"/>
                <a:ea typeface="SimSun" pitchFamily="2" charset="-122"/>
              </a:endParaRPr>
            </a:p>
          </p:txBody>
        </p:sp>
      </p:grpSp>
      <p:sp>
        <p:nvSpPr>
          <p:cNvPr id="2050"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2" name="Rectangle 4"/>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4" name="Rectangle 6"/>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6" name="Rectangle 8"/>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8" name="Rectangle 10"/>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59" name="Rectangle 11"/>
          <p:cNvSpPr>
            <a:spLocks noChangeArrowheads="1"/>
          </p:cNvSpPr>
          <p:nvPr/>
        </p:nvSpPr>
        <p:spPr bwMode="auto">
          <a:xfrm>
            <a:off x="0" y="3048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ZA" sz="600" b="0" i="0" u="none" strike="noStrike" cap="none" normalizeH="0" baseline="0" smtClean="0">
                <a:ln>
                  <a:noFill/>
                </a:ln>
                <a:solidFill>
                  <a:schemeClr val="tx1"/>
                </a:solidFill>
                <a:effectLst/>
                <a:latin typeface="Arial" pitchFamily="34" charset="0"/>
                <a:cs typeface="Arial" pitchFamily="34" charset="0"/>
              </a:rPr>
              <a:t> </a:t>
            </a:r>
            <a:endParaRPr kumimoji="0" lang="en-ZA" sz="1800" b="0" i="0" u="none" strike="noStrike" cap="none" normalizeH="0" baseline="0" smtClean="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2062" name="Rectangle 14"/>
          <p:cNvSpPr>
            <a:spLocks noChangeArrowheads="1"/>
          </p:cNvSpPr>
          <p:nvPr/>
        </p:nvSpPr>
        <p:spPr bwMode="auto">
          <a:xfrm>
            <a:off x="0" y="3048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ZA" sz="600" b="0" i="0" u="none" strike="noStrike" cap="none" normalizeH="0" baseline="0" smtClean="0">
                <a:ln>
                  <a:noFill/>
                </a:ln>
                <a:solidFill>
                  <a:schemeClr val="tx1"/>
                </a:solidFill>
                <a:effectLst/>
                <a:latin typeface="Arial" pitchFamily="34" charset="0"/>
                <a:cs typeface="Arial" pitchFamily="34" charset="0"/>
              </a:rPr>
              <a:t> </a:t>
            </a:r>
            <a:endParaRPr kumimoji="0" lang="en-ZA" sz="1800" b="0" i="0" u="none" strike="noStrike" cap="none" normalizeH="0" baseline="0" smtClean="0">
              <a:ln>
                <a:noFill/>
              </a:ln>
              <a:solidFill>
                <a:schemeClr val="tx1"/>
              </a:solidFill>
              <a:effectLst/>
              <a:latin typeface="Arial" pitchFamily="34" charset="0"/>
              <a:cs typeface="Arial" pitchFamily="34" charset="0"/>
            </a:endParaRPr>
          </a:p>
        </p:txBody>
      </p:sp>
      <p:pic>
        <p:nvPicPr>
          <p:cNvPr id="2064" name="Picture 16"/>
          <p:cNvPicPr>
            <a:picLocks noChangeAspect="1" noChangeArrowheads="1"/>
          </p:cNvPicPr>
          <p:nvPr/>
        </p:nvPicPr>
        <p:blipFill>
          <a:blip r:embed="rId14" cstate="print"/>
          <a:srcRect/>
          <a:stretch>
            <a:fillRect/>
          </a:stretch>
        </p:blipFill>
        <p:spPr bwMode="auto">
          <a:xfrm>
            <a:off x="0" y="6897216"/>
            <a:ext cx="2780928" cy="573156"/>
          </a:xfrm>
          <a:prstGeom prst="rect">
            <a:avLst/>
          </a:prstGeom>
          <a:ln>
            <a:noFill/>
            <a:headEnd/>
            <a:tailEnd/>
          </a:ln>
        </p:spPr>
        <p:style>
          <a:lnRef idx="2">
            <a:schemeClr val="dk1"/>
          </a:lnRef>
          <a:fillRef idx="1">
            <a:schemeClr val="lt1"/>
          </a:fillRef>
          <a:effectRef idx="0">
            <a:schemeClr val="dk1"/>
          </a:effectRef>
          <a:fontRef idx="minor">
            <a:schemeClr val="dk1"/>
          </a:fontRef>
        </p:style>
      </p:pic>
      <p:pic>
        <p:nvPicPr>
          <p:cNvPr id="2065" name="Picture 17"/>
          <p:cNvPicPr>
            <a:picLocks noChangeAspect="1" noChangeArrowheads="1"/>
          </p:cNvPicPr>
          <p:nvPr/>
        </p:nvPicPr>
        <p:blipFill>
          <a:blip r:embed="rId15" cstate="print"/>
          <a:srcRect/>
          <a:stretch>
            <a:fillRect/>
          </a:stretch>
        </p:blipFill>
        <p:spPr bwMode="auto">
          <a:xfrm>
            <a:off x="0" y="7401272"/>
            <a:ext cx="2780928" cy="1114425"/>
          </a:xfrm>
          <a:prstGeom prst="rect">
            <a:avLst/>
          </a:prstGeom>
          <a:ln>
            <a:noFill/>
            <a:headEnd/>
            <a:tailEnd/>
          </a:ln>
        </p:spPr>
        <p:style>
          <a:lnRef idx="2">
            <a:schemeClr val="dk1"/>
          </a:lnRef>
          <a:fillRef idx="1">
            <a:schemeClr val="lt1"/>
          </a:fillRef>
          <a:effectRef idx="0">
            <a:schemeClr val="dk1"/>
          </a:effectRef>
          <a:fontRef idx="minor">
            <a:schemeClr val="dk1"/>
          </a:fontRef>
        </p:style>
      </p:pic>
      <p:pic>
        <p:nvPicPr>
          <p:cNvPr id="93" name="Picture 16"/>
          <p:cNvPicPr>
            <a:picLocks noChangeAspect="1"/>
          </p:cNvPicPr>
          <p:nvPr/>
        </p:nvPicPr>
        <p:blipFill>
          <a:blip r:embed="rId16" cstate="print"/>
          <a:srcRect l="-166" t="1704" r="2161" b="4015"/>
          <a:stretch>
            <a:fillRect/>
          </a:stretch>
        </p:blipFill>
        <p:spPr bwMode="auto">
          <a:xfrm>
            <a:off x="2776753" y="3584848"/>
            <a:ext cx="1948391" cy="1705493"/>
          </a:xfrm>
          <a:prstGeom prst="rect">
            <a:avLst/>
          </a:prstGeom>
          <a:noFill/>
          <a:ln w="9525">
            <a:noFill/>
            <a:miter lim="800000"/>
            <a:headEnd/>
            <a:tailEnd/>
          </a:ln>
        </p:spPr>
      </p:pic>
      <p:cxnSp>
        <p:nvCxnSpPr>
          <p:cNvPr id="95" name="Straight Arrow Connector 19"/>
          <p:cNvCxnSpPr>
            <a:cxnSpLocks noChangeShapeType="1"/>
            <a:endCxn id="96" idx="0"/>
          </p:cNvCxnSpPr>
          <p:nvPr/>
        </p:nvCxnSpPr>
        <p:spPr bwMode="auto">
          <a:xfrm flipH="1" flipV="1">
            <a:off x="3443833" y="4016896"/>
            <a:ext cx="418247" cy="879098"/>
          </a:xfrm>
          <a:prstGeom prst="straightConnector1">
            <a:avLst/>
          </a:prstGeom>
          <a:noFill/>
          <a:ln w="28575">
            <a:solidFill>
              <a:srgbClr val="FFFFFF">
                <a:alpha val="81960"/>
              </a:srgbClr>
            </a:solidFill>
            <a:miter lim="800000"/>
            <a:headEnd/>
            <a:tailEnd type="triangle" w="med" len="med"/>
          </a:ln>
        </p:spPr>
      </p:cxnSp>
      <p:pic>
        <p:nvPicPr>
          <p:cNvPr id="96" name="Image 1"/>
          <p:cNvPicPr>
            <a:picLocks noChangeAspect="1" noChangeArrowheads="1"/>
          </p:cNvPicPr>
          <p:nvPr/>
        </p:nvPicPr>
        <p:blipFill>
          <a:blip r:embed="rId17" cstate="print"/>
          <a:srcRect/>
          <a:stretch>
            <a:fillRect/>
          </a:stretch>
        </p:blipFill>
        <p:spPr bwMode="auto">
          <a:xfrm>
            <a:off x="2996952" y="4016896"/>
            <a:ext cx="893762" cy="465138"/>
          </a:xfrm>
          <a:prstGeom prst="rect">
            <a:avLst/>
          </a:prstGeom>
          <a:noFill/>
          <a:ln w="9525">
            <a:noFill/>
            <a:miter lim="800000"/>
            <a:headEnd/>
            <a:tailEnd/>
          </a:ln>
        </p:spPr>
      </p:pic>
      <p:cxnSp>
        <p:nvCxnSpPr>
          <p:cNvPr id="97" name="AutoShape 23"/>
          <p:cNvCxnSpPr>
            <a:cxnSpLocks noChangeShapeType="1"/>
          </p:cNvCxnSpPr>
          <p:nvPr/>
        </p:nvCxnSpPr>
        <p:spPr bwMode="auto">
          <a:xfrm flipV="1">
            <a:off x="3933056" y="4448944"/>
            <a:ext cx="504056" cy="288032"/>
          </a:xfrm>
          <a:prstGeom prst="straightConnector1">
            <a:avLst/>
          </a:prstGeom>
          <a:noFill/>
          <a:ln w="28575">
            <a:solidFill>
              <a:srgbClr val="FFFFFF"/>
            </a:solidFill>
            <a:round/>
            <a:headEnd/>
            <a:tailEnd type="triangle" w="med" len="med"/>
          </a:ln>
        </p:spPr>
      </p:cxnSp>
      <p:pic>
        <p:nvPicPr>
          <p:cNvPr id="2066" name="Picture 18"/>
          <p:cNvPicPr>
            <a:picLocks noChangeAspect="1" noChangeArrowheads="1"/>
          </p:cNvPicPr>
          <p:nvPr/>
        </p:nvPicPr>
        <p:blipFill>
          <a:blip r:embed="rId18" cstate="print"/>
          <a:srcRect/>
          <a:stretch>
            <a:fillRect/>
          </a:stretch>
        </p:blipFill>
        <p:spPr bwMode="auto">
          <a:xfrm>
            <a:off x="4293096" y="4592959"/>
            <a:ext cx="288032" cy="338861"/>
          </a:xfrm>
          <a:prstGeom prst="rect">
            <a:avLst/>
          </a:prstGeom>
          <a:noFill/>
          <a:ln w="9525">
            <a:noFill/>
            <a:miter lim="800000"/>
            <a:headEnd/>
            <a:tailEnd/>
          </a:ln>
        </p:spPr>
      </p:pic>
      <p:pic>
        <p:nvPicPr>
          <p:cNvPr id="102" name="Image 10"/>
          <p:cNvPicPr>
            <a:picLocks noChangeAspect="1" noChangeArrowheads="1"/>
          </p:cNvPicPr>
          <p:nvPr/>
        </p:nvPicPr>
        <p:blipFill>
          <a:blip r:embed="rId19" cstate="print"/>
          <a:srcRect/>
          <a:stretch>
            <a:fillRect/>
          </a:stretch>
        </p:blipFill>
        <p:spPr bwMode="auto">
          <a:xfrm>
            <a:off x="2708920" y="5529064"/>
            <a:ext cx="1152128" cy="839043"/>
          </a:xfrm>
          <a:prstGeom prst="rect">
            <a:avLst/>
          </a:prstGeom>
          <a:noFill/>
          <a:ln w="9525">
            <a:noFill/>
            <a:miter lim="800000"/>
            <a:headEnd/>
            <a:tailEnd/>
          </a:ln>
        </p:spPr>
      </p:pic>
      <p:pic>
        <p:nvPicPr>
          <p:cNvPr id="103" name="Image 11"/>
          <p:cNvPicPr>
            <a:picLocks noChangeAspect="1" noChangeArrowheads="1"/>
          </p:cNvPicPr>
          <p:nvPr/>
        </p:nvPicPr>
        <p:blipFill>
          <a:blip r:embed="rId20" cstate="print"/>
          <a:srcRect/>
          <a:stretch>
            <a:fillRect/>
          </a:stretch>
        </p:blipFill>
        <p:spPr bwMode="auto">
          <a:xfrm>
            <a:off x="3717032" y="5457056"/>
            <a:ext cx="1090149" cy="935292"/>
          </a:xfrm>
          <a:prstGeom prst="rect">
            <a:avLst/>
          </a:prstGeom>
          <a:noFill/>
          <a:ln w="9525">
            <a:noFill/>
            <a:miter lim="800000"/>
            <a:headEnd/>
            <a:tailEnd/>
          </a:ln>
        </p:spPr>
      </p:pic>
      <p:grpSp>
        <p:nvGrpSpPr>
          <p:cNvPr id="115" name="Group 6"/>
          <p:cNvGrpSpPr>
            <a:grpSpLocks/>
          </p:cNvGrpSpPr>
          <p:nvPr/>
        </p:nvGrpSpPr>
        <p:grpSpPr bwMode="auto">
          <a:xfrm>
            <a:off x="2852936" y="6609184"/>
            <a:ext cx="1872208" cy="1656184"/>
            <a:chOff x="68240" y="1459865"/>
            <a:chExt cx="5731510" cy="5398135"/>
          </a:xfrm>
        </p:grpSpPr>
        <p:pic>
          <p:nvPicPr>
            <p:cNvPr id="116" name="Picture 7"/>
            <p:cNvPicPr>
              <a:picLocks noChangeAspect="1" noChangeArrowheads="1"/>
            </p:cNvPicPr>
            <p:nvPr/>
          </p:nvPicPr>
          <p:blipFill>
            <a:blip r:embed="rId21" cstate="print"/>
            <a:srcRect/>
            <a:stretch>
              <a:fillRect/>
            </a:stretch>
          </p:blipFill>
          <p:spPr bwMode="auto">
            <a:xfrm>
              <a:off x="68240" y="1459865"/>
              <a:ext cx="5731510" cy="5398135"/>
            </a:xfrm>
            <a:prstGeom prst="rect">
              <a:avLst/>
            </a:prstGeom>
            <a:noFill/>
            <a:ln w="9525">
              <a:noFill/>
              <a:miter lim="800000"/>
              <a:headEnd/>
              <a:tailEnd/>
            </a:ln>
          </p:spPr>
        </p:pic>
        <p:grpSp>
          <p:nvGrpSpPr>
            <p:cNvPr id="117" name="Group 8"/>
            <p:cNvGrpSpPr>
              <a:grpSpLocks/>
            </p:cNvGrpSpPr>
            <p:nvPr/>
          </p:nvGrpSpPr>
          <p:grpSpPr bwMode="auto">
            <a:xfrm>
              <a:off x="1279875" y="2210466"/>
              <a:ext cx="3954778" cy="1852930"/>
              <a:chOff x="0" y="0"/>
              <a:chExt cx="3954890" cy="1852930"/>
            </a:xfrm>
          </p:grpSpPr>
          <p:sp>
            <p:nvSpPr>
              <p:cNvPr id="118" name="Text Box 2"/>
              <p:cNvSpPr txBox="1">
                <a:spLocks noRot="1" noChangeAspect="1" noMove="1" noResize="1" noEditPoints="1" noAdjustHandles="1" noChangeArrowheads="1" noChangeShapeType="1" noTextEdit="1"/>
              </p:cNvSpPr>
              <p:nvPr/>
            </p:nvSpPr>
            <p:spPr bwMode="auto">
              <a:xfrm>
                <a:off x="3355450" y="1288111"/>
                <a:ext cx="599440" cy="343535"/>
              </a:xfrm>
              <a:prstGeom prst="rect">
                <a:avLst/>
              </a:prstGeom>
              <a:blipFill rotWithShape="0">
                <a:blip r:embed="rId22" cstate="print"/>
                <a:stretch>
                  <a:fillRect b="-41026"/>
                </a:stretch>
              </a:blipFill>
              <a:ln w="9525">
                <a:noFill/>
                <a:miter lim="800000"/>
                <a:headEnd/>
                <a:tailEnd/>
              </a:ln>
            </p:spPr>
            <p:txBody>
              <a:bodyPr/>
              <a:lstStyle/>
              <a:p>
                <a:pPr>
                  <a:defRPr/>
                </a:pPr>
                <a:r>
                  <a:rPr lang="en-ZA">
                    <a:noFill/>
                  </a:rPr>
                  <a:t> </a:t>
                </a:r>
              </a:p>
            </p:txBody>
          </p:sp>
          <p:grpSp>
            <p:nvGrpSpPr>
              <p:cNvPr id="119" name="Group 10"/>
              <p:cNvGrpSpPr>
                <a:grpSpLocks/>
              </p:cNvGrpSpPr>
              <p:nvPr/>
            </p:nvGrpSpPr>
            <p:grpSpPr bwMode="auto">
              <a:xfrm>
                <a:off x="0" y="0"/>
                <a:ext cx="3760884" cy="1852930"/>
                <a:chOff x="0" y="0"/>
                <a:chExt cx="3760884" cy="1852930"/>
              </a:xfrm>
            </p:grpSpPr>
            <p:sp>
              <p:nvSpPr>
                <p:cNvPr id="120" name="Text Box 2"/>
                <p:cNvSpPr txBox="1">
                  <a:spLocks noRot="1" noChangeAspect="1" noMove="1" noResize="1" noEditPoints="1" noAdjustHandles="1" noChangeArrowheads="1" noChangeShapeType="1" noTextEdit="1"/>
                </p:cNvSpPr>
                <p:nvPr/>
              </p:nvSpPr>
              <p:spPr bwMode="auto">
                <a:xfrm>
                  <a:off x="0" y="0"/>
                  <a:ext cx="845820" cy="717550"/>
                </a:xfrm>
                <a:prstGeom prst="rect">
                  <a:avLst/>
                </a:prstGeom>
                <a:blipFill rotWithShape="0">
                  <a:blip r:embed="rId23" cstate="print"/>
                  <a:stretch>
                    <a:fillRect/>
                  </a:stretch>
                </a:blipFill>
                <a:ln w="9525">
                  <a:noFill/>
                  <a:miter lim="800000"/>
                  <a:headEnd/>
                  <a:tailEnd/>
                </a:ln>
              </p:spPr>
              <p:txBody>
                <a:bodyPr/>
                <a:lstStyle/>
                <a:p>
                  <a:pPr>
                    <a:defRPr/>
                  </a:pPr>
                  <a:r>
                    <a:rPr lang="en-ZA">
                      <a:noFill/>
                    </a:rPr>
                    <a:t> </a:t>
                  </a:r>
                </a:p>
              </p:txBody>
            </p:sp>
            <p:grpSp>
              <p:nvGrpSpPr>
                <p:cNvPr id="121" name="Group 12"/>
                <p:cNvGrpSpPr>
                  <a:grpSpLocks/>
                </p:cNvGrpSpPr>
                <p:nvPr/>
              </p:nvGrpSpPr>
              <p:grpSpPr bwMode="auto">
                <a:xfrm>
                  <a:off x="659958" y="7951"/>
                  <a:ext cx="3100926" cy="1844979"/>
                  <a:chOff x="0" y="0"/>
                  <a:chExt cx="3100926" cy="1844979"/>
                </a:xfrm>
              </p:grpSpPr>
              <p:cxnSp>
                <p:nvCxnSpPr>
                  <p:cNvPr id="122" name="Straight Connector 13"/>
                  <p:cNvCxnSpPr>
                    <a:cxnSpLocks noChangeShapeType="1"/>
                  </p:cNvCxnSpPr>
                  <p:nvPr/>
                </p:nvCxnSpPr>
                <p:spPr bwMode="auto">
                  <a:xfrm flipH="1" flipV="1">
                    <a:off x="0" y="0"/>
                    <a:ext cx="772160" cy="1515745"/>
                  </a:xfrm>
                  <a:prstGeom prst="line">
                    <a:avLst/>
                  </a:prstGeom>
                  <a:noFill/>
                  <a:ln w="28575">
                    <a:solidFill>
                      <a:srgbClr val="FFFFFF"/>
                    </a:solidFill>
                    <a:miter lim="800000"/>
                    <a:headEnd/>
                    <a:tailEnd type="triangle" w="med" len="med"/>
                  </a:ln>
                </p:spPr>
              </p:cxnSp>
              <p:cxnSp>
                <p:nvCxnSpPr>
                  <p:cNvPr id="123" name="Straight Connector 14"/>
                  <p:cNvCxnSpPr>
                    <a:cxnSpLocks noChangeShapeType="1"/>
                  </p:cNvCxnSpPr>
                  <p:nvPr/>
                </p:nvCxnSpPr>
                <p:spPr bwMode="auto">
                  <a:xfrm flipV="1">
                    <a:off x="1590261" y="1089329"/>
                    <a:ext cx="1510665" cy="755650"/>
                  </a:xfrm>
                  <a:prstGeom prst="line">
                    <a:avLst/>
                  </a:prstGeom>
                  <a:noFill/>
                  <a:ln w="28575">
                    <a:solidFill>
                      <a:srgbClr val="FFFFFF"/>
                    </a:solidFill>
                    <a:miter lim="800000"/>
                    <a:headEnd/>
                    <a:tailEnd type="triangle" w="med" len="med"/>
                  </a:ln>
                </p:spPr>
              </p:cxnSp>
            </p:grpSp>
          </p:grpSp>
        </p:grpSp>
      </p:grpSp>
      <p:pic>
        <p:nvPicPr>
          <p:cNvPr id="124" name="Picture 4"/>
          <p:cNvPicPr>
            <a:picLocks noChangeAspect="1" noChangeArrowheads="1"/>
          </p:cNvPicPr>
          <p:nvPr/>
        </p:nvPicPr>
        <p:blipFill>
          <a:blip r:embed="rId24" cstate="print"/>
          <a:srcRect/>
          <a:stretch>
            <a:fillRect/>
          </a:stretch>
        </p:blipFill>
        <p:spPr bwMode="auto">
          <a:xfrm>
            <a:off x="2852936" y="8228521"/>
            <a:ext cx="1872208" cy="1549015"/>
          </a:xfrm>
          <a:prstGeom prst="rect">
            <a:avLst/>
          </a:prstGeom>
          <a:noFill/>
          <a:ln w="9525">
            <a:noFill/>
            <a:miter lim="800000"/>
            <a:headEnd/>
            <a:tailEnd/>
          </a:ln>
        </p:spPr>
      </p:pic>
      <p:sp>
        <p:nvSpPr>
          <p:cNvPr id="125" name="TextBox 124"/>
          <p:cNvSpPr txBox="1"/>
          <p:nvPr/>
        </p:nvSpPr>
        <p:spPr>
          <a:xfrm>
            <a:off x="2780928" y="6321152"/>
            <a:ext cx="508290" cy="230832"/>
          </a:xfrm>
          <a:prstGeom prst="rect">
            <a:avLst/>
          </a:prstGeom>
          <a:noFill/>
        </p:spPr>
        <p:txBody>
          <a:bodyPr wrap="square" rtlCol="0">
            <a:spAutoFit/>
          </a:bodyPr>
          <a:lstStyle/>
          <a:p>
            <a:r>
              <a:rPr lang="en-ZA" sz="900" b="1" dirty="0" smtClean="0">
                <a:solidFill>
                  <a:schemeClr val="bg1"/>
                </a:solidFill>
                <a:latin typeface="Century Gothic" panose="020B0502020202020204" pitchFamily="34" charset="0"/>
              </a:rPr>
              <a:t>Fig.3</a:t>
            </a:r>
            <a:endParaRPr lang="en-ZA" sz="900" b="1" dirty="0">
              <a:solidFill>
                <a:schemeClr val="bg1"/>
              </a:solidFill>
              <a:latin typeface="Century Gothic" panose="020B0502020202020204" pitchFamily="34" charset="0"/>
            </a:endParaRPr>
          </a:p>
        </p:txBody>
      </p:sp>
      <p:pic>
        <p:nvPicPr>
          <p:cNvPr id="2067" name="Picture 19"/>
          <p:cNvPicPr>
            <a:picLocks noChangeAspect="1" noChangeArrowheads="1"/>
          </p:cNvPicPr>
          <p:nvPr/>
        </p:nvPicPr>
        <p:blipFill>
          <a:blip r:embed="rId25" cstate="print"/>
          <a:srcRect/>
          <a:stretch>
            <a:fillRect/>
          </a:stretch>
        </p:blipFill>
        <p:spPr bwMode="auto">
          <a:xfrm>
            <a:off x="0" y="8516813"/>
            <a:ext cx="2780927" cy="828675"/>
          </a:xfrm>
          <a:prstGeom prst="rect">
            <a:avLst/>
          </a:prstGeom>
          <a:noFill/>
          <a:ln>
            <a:noFill/>
            <a:headEnd/>
            <a:tailEnd/>
          </a:ln>
        </p:spPr>
        <p:style>
          <a:lnRef idx="2">
            <a:schemeClr val="dk1"/>
          </a:lnRef>
          <a:fillRef idx="1">
            <a:schemeClr val="lt1"/>
          </a:fillRef>
          <a:effectRef idx="0">
            <a:schemeClr val="dk1"/>
          </a:effectRef>
          <a:fontRef idx="minor">
            <a:schemeClr val="dk1"/>
          </a:fontRef>
        </p:style>
      </p:pic>
      <p:pic>
        <p:nvPicPr>
          <p:cNvPr id="2068" name="Picture 20"/>
          <p:cNvPicPr>
            <a:picLocks noChangeAspect="1" noChangeArrowheads="1"/>
          </p:cNvPicPr>
          <p:nvPr/>
        </p:nvPicPr>
        <p:blipFill>
          <a:blip r:embed="rId26" cstate="print"/>
          <a:srcRect/>
          <a:stretch>
            <a:fillRect/>
          </a:stretch>
        </p:blipFill>
        <p:spPr bwMode="auto">
          <a:xfrm>
            <a:off x="0" y="9345488"/>
            <a:ext cx="2780928" cy="560512"/>
          </a:xfrm>
          <a:prstGeom prst="rect">
            <a:avLst/>
          </a:prstGeom>
          <a:ln>
            <a:noFill/>
            <a:headEnd/>
            <a:tailEnd/>
          </a:ln>
        </p:spPr>
        <p:style>
          <a:lnRef idx="2">
            <a:schemeClr val="dk1"/>
          </a:lnRef>
          <a:fillRef idx="1">
            <a:schemeClr val="lt1"/>
          </a:fillRef>
          <a:effectRef idx="0">
            <a:schemeClr val="dk1"/>
          </a:effectRef>
          <a:fontRef idx="minor">
            <a:schemeClr val="dk1"/>
          </a:fontRef>
        </p:style>
      </p:pic>
      <p:sp>
        <p:nvSpPr>
          <p:cNvPr id="126" name="Rectangle 125"/>
          <p:cNvSpPr/>
          <p:nvPr/>
        </p:nvSpPr>
        <p:spPr>
          <a:xfrm>
            <a:off x="0" y="6897216"/>
            <a:ext cx="2780928" cy="30087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bwMode="auto">
          <a:xfrm>
            <a:off x="-8372" y="2004116"/>
            <a:ext cx="2789300" cy="2523768"/>
          </a:xfrm>
          <a:prstGeom prst="rect">
            <a:avLst/>
          </a:prstGeom>
          <a:solidFill>
            <a:schemeClr val="bg1"/>
          </a:solidFill>
          <a:ln>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just" fontAlgn="auto">
              <a:spcBef>
                <a:spcPts val="0"/>
              </a:spcBef>
              <a:spcAft>
                <a:spcPts val="0"/>
              </a:spcAft>
              <a:defRPr/>
            </a:pPr>
            <a:r>
              <a:rPr lang="en-ZA" sz="1400" b="1" cap="all" dirty="0">
                <a:solidFill>
                  <a:srgbClr val="FF6600"/>
                </a:solidFill>
                <a:latin typeface="Century Gothic"/>
                <a:ea typeface="Verdana" panose="020B0604030504040204" pitchFamily="34" charset="0"/>
                <a:cs typeface="Century Gothic"/>
              </a:rPr>
              <a:t>2. Background</a:t>
            </a:r>
          </a:p>
          <a:p>
            <a:pPr algn="just" fontAlgn="auto">
              <a:spcBef>
                <a:spcPts val="0"/>
              </a:spcBef>
              <a:spcAft>
                <a:spcPts val="0"/>
              </a:spcAft>
              <a:defRPr/>
            </a:pPr>
            <a:r>
              <a:rPr lang="en-US" sz="900" dirty="0">
                <a:solidFill>
                  <a:srgbClr val="FF6600"/>
                </a:solidFill>
                <a:latin typeface="Century Gothic" pitchFamily="-65" charset="0"/>
                <a:ea typeface="Didot" pitchFamily="-65" charset="0"/>
                <a:cs typeface="Didot" pitchFamily="-65" charset="0"/>
                <a:sym typeface="Symbol" pitchFamily="-65" charset="2"/>
              </a:rPr>
              <a:t>●</a:t>
            </a:r>
            <a:r>
              <a:rPr lang="en-ZA" sz="900" b="1" dirty="0">
                <a:latin typeface="Century Gothic"/>
                <a:ea typeface="Verdana" panose="020B0604030504040204" pitchFamily="34" charset="0"/>
                <a:cs typeface="Century Gothic"/>
              </a:rPr>
              <a:t>In recent times, scientist have gain much interest in the study and biomimic nature’s abundant systems for various innovative purposes ranging from the designs of aircraft inspired by birds and bat, through to trends on tries inspired by toe pads of tree frogs and  selective colors and quality digital display inspired by the photonic properties of butterfly wings</a:t>
            </a:r>
          </a:p>
          <a:p>
            <a:pPr algn="just" fontAlgn="auto">
              <a:spcBef>
                <a:spcPts val="0"/>
              </a:spcBef>
              <a:spcAft>
                <a:spcPts val="0"/>
              </a:spcAft>
              <a:defRPr/>
            </a:pPr>
            <a:r>
              <a:rPr lang="en-US" sz="900" dirty="0">
                <a:solidFill>
                  <a:srgbClr val="FF6600"/>
                </a:solidFill>
                <a:latin typeface="Century Gothic" pitchFamily="-65" charset="0"/>
                <a:ea typeface="Didot" pitchFamily="-65" charset="0"/>
                <a:cs typeface="Didot" pitchFamily="-65" charset="0"/>
                <a:sym typeface="Symbol" pitchFamily="-65" charset="2"/>
              </a:rPr>
              <a:t>●</a:t>
            </a:r>
            <a:r>
              <a:rPr lang="en-ZA" sz="900" b="1" dirty="0">
                <a:latin typeface="Century Gothic"/>
                <a:ea typeface="Verdana" panose="020B0604030504040204" pitchFamily="34" charset="0"/>
                <a:cs typeface="Century Gothic"/>
              </a:rPr>
              <a:t>Studies on butterflies wings have proven to be multi-functional composed of multi-scale periodicity within nano/micro structures </a:t>
            </a:r>
            <a:r>
              <a:rPr lang="en-ZA" sz="900" b="1" dirty="0">
                <a:solidFill>
                  <a:srgbClr val="FF6600"/>
                </a:solidFill>
                <a:latin typeface="Century Gothic"/>
                <a:ea typeface="Verdana" panose="020B0604030504040204" pitchFamily="34" charset="0"/>
                <a:cs typeface="Century Gothic"/>
              </a:rPr>
              <a:t>suitable for heat regulation &amp; hence suitable for selective solar absorber applications.</a:t>
            </a:r>
            <a:r>
              <a:rPr lang="en-ZA" sz="900" b="1" dirty="0">
                <a:latin typeface="Century Gothic"/>
                <a:ea typeface="Verdana" panose="020B0604030504040204" pitchFamily="34" charset="0"/>
                <a:cs typeface="Century Gothic"/>
              </a:rPr>
              <a:t> More accurately, the black wings of butterfly absorb significant light and reflect very little. </a:t>
            </a:r>
          </a:p>
        </p:txBody>
      </p:sp>
      <p:sp>
        <p:nvSpPr>
          <p:cNvPr id="85" name="TextBox 84"/>
          <p:cNvSpPr txBox="1"/>
          <p:nvPr/>
        </p:nvSpPr>
        <p:spPr>
          <a:xfrm>
            <a:off x="2780928" y="8193360"/>
            <a:ext cx="508290" cy="230832"/>
          </a:xfrm>
          <a:prstGeom prst="rect">
            <a:avLst/>
          </a:prstGeom>
          <a:noFill/>
        </p:spPr>
        <p:txBody>
          <a:bodyPr wrap="square" rtlCol="0">
            <a:spAutoFit/>
          </a:bodyPr>
          <a:lstStyle/>
          <a:p>
            <a:r>
              <a:rPr lang="en-ZA" sz="900" b="1" dirty="0" smtClean="0">
                <a:solidFill>
                  <a:schemeClr val="bg1"/>
                </a:solidFill>
                <a:latin typeface="Century Gothic" panose="020B0502020202020204" pitchFamily="34" charset="0"/>
              </a:rPr>
              <a:t>Fig.4</a:t>
            </a:r>
            <a:endParaRPr lang="en-ZA" sz="900" b="1" dirty="0">
              <a:solidFill>
                <a:schemeClr val="bg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3440</TotalTime>
  <Words>529</Words>
  <Application>Microsoft Office PowerPoint</Application>
  <PresentationFormat>A4 Paper (210x297 mm)</PresentationFormat>
  <Paragraphs>55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Summer</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stu33</dc:creator>
  <cp:lastModifiedBy>KAMTSONYO</cp:lastModifiedBy>
  <cp:revision>137</cp:revision>
  <cp:lastPrinted>2014-10-24T11:03:01Z</cp:lastPrinted>
  <dcterms:created xsi:type="dcterms:W3CDTF">2014-10-20T05:14:04Z</dcterms:created>
  <dcterms:modified xsi:type="dcterms:W3CDTF">2020-11-17T08:53:39Z</dcterms:modified>
</cp:coreProperties>
</file>