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21"/>
  </p:notesMasterIdLst>
  <p:handoutMasterIdLst>
    <p:handoutMasterId r:id="rId22"/>
  </p:handoutMasterIdLst>
  <p:sldIdLst>
    <p:sldId id="463" r:id="rId3"/>
    <p:sldId id="500" r:id="rId4"/>
    <p:sldId id="498" r:id="rId5"/>
    <p:sldId id="497" r:id="rId6"/>
    <p:sldId id="503" r:id="rId7"/>
    <p:sldId id="502" r:id="rId8"/>
    <p:sldId id="501" r:id="rId9"/>
    <p:sldId id="495" r:id="rId10"/>
    <p:sldId id="509" r:id="rId11"/>
    <p:sldId id="510" r:id="rId12"/>
    <p:sldId id="508" r:id="rId13"/>
    <p:sldId id="499" r:id="rId14"/>
    <p:sldId id="504" r:id="rId15"/>
    <p:sldId id="505" r:id="rId16"/>
    <p:sldId id="511" r:id="rId17"/>
    <p:sldId id="507" r:id="rId18"/>
    <p:sldId id="506" r:id="rId19"/>
    <p:sldId id="512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98" autoAdjust="0"/>
    <p:restoredTop sz="50000" autoAdjust="0"/>
  </p:normalViewPr>
  <p:slideViewPr>
    <p:cSldViewPr snapToGrid="0" snapToObjects="1">
      <p:cViewPr>
        <p:scale>
          <a:sx n="135" d="100"/>
          <a:sy n="135" d="100"/>
        </p:scale>
        <p:origin x="2456" y="10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F49EF-FB26-CF4E-9896-E79658AE4D8C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129541-F661-B445-8351-D5BAC7A93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F497F6-05BB-A843-B786-9B1871876D15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E49ED-6EFD-6445-9A67-5D378F07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4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FB51FDE-0D34-2F4C-AB2D-6687B110A0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47110" y="218381"/>
            <a:ext cx="43466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AfLS2020</a:t>
            </a:r>
          </a:p>
          <a:p>
            <a:pPr algn="ctr"/>
            <a:r>
              <a:rPr lang="en-GB" sz="1800" dirty="0"/>
              <a:t>Virtual Event : 18-20 N0v 2020</a:t>
            </a:r>
          </a:p>
        </p:txBody>
      </p:sp>
    </p:spTree>
    <p:extLst>
      <p:ext uri="{BB962C8B-B14F-4D97-AF65-F5344CB8AC3E}">
        <p14:creationId xmlns:p14="http://schemas.microsoft.com/office/powerpoint/2010/main" val="4038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3846-7C7C-4F42-8496-5B9359BF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37EE-810E-C943-B3C0-7F8D0FAB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FCC8-0BCA-A24D-913B-E0EEC41D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91680" y="980728"/>
            <a:ext cx="5760169" cy="431968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105F-20BC-C44B-B8CA-73DDBC2EE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EBEC-E32B-634C-BC38-F0737716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  <a:gradFill flip="none" rotWithShape="1">
            <a:gsLst>
              <a:gs pos="50000">
                <a:srgbClr val="FF6600"/>
              </a:gs>
              <a:gs pos="100000">
                <a:srgbClr val="FFFFFF">
                  <a:alpha val="7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87067"/>
            <a:ext cx="1358900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256" y="6587067"/>
            <a:ext cx="6671732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87067"/>
            <a:ext cx="457200" cy="26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00" y="6587067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DE56880E-6AFF-3A44-A667-933E9E036C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53201"/>
            <a:ext cx="136736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1733" y="6548439"/>
            <a:ext cx="6587067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1"/>
            <a:ext cx="457200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700" y="6553201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90242D88-2EA7-6F4C-93E2-B2F26FD6BB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700" y="0"/>
            <a:ext cx="9131300" cy="1317516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01AFCFF6-94DF-0543-8A6A-804027291D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06470" y="198061"/>
            <a:ext cx="43466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/>
              <a:t>The Africa Light Source AfLS2020</a:t>
            </a:r>
          </a:p>
          <a:p>
            <a:pPr algn="ctr"/>
            <a:r>
              <a:rPr lang="en-GB" sz="1800" dirty="0"/>
              <a:t>Virtual Event : 18-20 N0v 2020</a:t>
            </a:r>
          </a:p>
        </p:txBody>
      </p:sp>
    </p:spTree>
    <p:extLst>
      <p:ext uri="{BB962C8B-B14F-4D97-AF65-F5344CB8AC3E}">
        <p14:creationId xmlns:p14="http://schemas.microsoft.com/office/powerpoint/2010/main" val="10896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lamp.ictp.it/index.php/aphysrev/article/view/1610/586" TargetMode="External"/><Relationship Id="rId3" Type="http://schemas.openxmlformats.org/officeDocument/2006/relationships/hyperlink" Target="http://afls2020.africanlightsource.org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africanlightsourc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orldscientific.com/doi/abs/10.1142/S0217732318300033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link.springer.com/article/10.1007/s12551-019-00578-3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9646869" TargetMode="External"/><Relationship Id="rId7" Type="http://schemas.openxmlformats.org/officeDocument/2006/relationships/hyperlink" Target="https://www.africanlightsource.org/" TargetMode="External"/><Relationship Id="rId2" Type="http://schemas.openxmlformats.org/officeDocument/2006/relationships/hyperlink" Target="https://www.ncbi.nlm.nih.gov/pubmed/3059545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28875019" TargetMode="External"/><Relationship Id="rId5" Type="http://schemas.openxmlformats.org/officeDocument/2006/relationships/hyperlink" Target="https://www.ncbi.nlm.nih.gov/pubmed/27742535" TargetMode="External"/><Relationship Id="rId4" Type="http://schemas.openxmlformats.org/officeDocument/2006/relationships/hyperlink" Target="https://practicalfragments.blogspot.com/2018/10/fragments-in-clinic-2018-edition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ycr2014.org/events/openlabs/ccdc-openlab-kenya" TargetMode="External"/><Relationship Id="rId13" Type="http://schemas.openxmlformats.org/officeDocument/2006/relationships/image" Target="../media/image20.png"/><Relationship Id="rId3" Type="http://schemas.openxmlformats.org/officeDocument/2006/relationships/hyperlink" Target="https://www.xtechlab.co/" TargetMode="External"/><Relationship Id="rId7" Type="http://schemas.openxmlformats.org/officeDocument/2006/relationships/hyperlink" Target="https://www.iycr2014.org/events/openlabs/bruker-openlab-cameroon" TargetMode="External"/><Relationship Id="rId12" Type="http://schemas.openxmlformats.org/officeDocument/2006/relationships/image" Target="../media/image19.png"/><Relationship Id="rId2" Type="http://schemas.openxmlformats.org/officeDocument/2006/relationships/hyperlink" Target="http://www.emu.uct.ac.za/news/ucts-centre-imaging-and-analysis-uct-ci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ycr2014.org/events/openlabs/iucr-iupap-ictp-openlab-senegal" TargetMode="External"/><Relationship Id="rId11" Type="http://schemas.openxmlformats.org/officeDocument/2006/relationships/hyperlink" Target="https://www.iycr2014.org/events/openlabs/bruker-openlab-morocco" TargetMode="External"/><Relationship Id="rId5" Type="http://schemas.openxmlformats.org/officeDocument/2006/relationships/hyperlink" Target="https://www.lacpmci.com/index.html" TargetMode="External"/><Relationship Id="rId10" Type="http://schemas.openxmlformats.org/officeDocument/2006/relationships/hyperlink" Target="https://www.iycr2014.org/events/openlabs/bruker-openlab-algeria" TargetMode="External"/><Relationship Id="rId4" Type="http://schemas.openxmlformats.org/officeDocument/2006/relationships/hyperlink" Target="http://www.africanlightsource.org/crystallography-in-ghana" TargetMode="External"/><Relationship Id="rId9" Type="http://schemas.openxmlformats.org/officeDocument/2006/relationships/hyperlink" Target="https://www.iycr2014.org/events/openlabs/bruker-openlab-tunisia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ricanlightsource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78959-D5F5-ED4E-89A5-492FCA75D4F3}"/>
              </a:ext>
            </a:extLst>
          </p:cNvPr>
          <p:cNvSpPr txBox="1"/>
          <p:nvPr/>
        </p:nvSpPr>
        <p:spPr>
          <a:xfrm>
            <a:off x="119956" y="1542443"/>
            <a:ext cx="7034783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AfLS</a:t>
            </a:r>
            <a:r>
              <a:rPr lang="en-GB" b="1" dirty="0"/>
              <a:t> – A powerful Boost</a:t>
            </a:r>
          </a:p>
          <a:p>
            <a:pPr algn="just">
              <a:spcAft>
                <a:spcPts val="600"/>
              </a:spcAft>
            </a:pPr>
            <a:endParaRPr lang="en-GB" sz="1800" dirty="0"/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 err="1"/>
              <a:t>AfLS</a:t>
            </a:r>
            <a:r>
              <a:rPr lang="en-GB" sz="1800" dirty="0"/>
              <a:t> History : 2 decades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b="1" dirty="0" err="1">
                <a:highlight>
                  <a:srgbClr val="FFFF00"/>
                </a:highlight>
                <a:sym typeface="Wingdings" pitchFamily="2" charset="2"/>
              </a:rPr>
              <a:t>AfLS</a:t>
            </a:r>
            <a:r>
              <a:rPr lang="en-GB" sz="1800" b="1" dirty="0">
                <a:highlight>
                  <a:srgbClr val="FFFF00"/>
                </a:highlight>
                <a:sym typeface="Wingdings" pitchFamily="2" charset="2"/>
              </a:rPr>
              <a:t>  IAC, </a:t>
            </a:r>
            <a:r>
              <a:rPr lang="en-GB" sz="1800" b="1" dirty="0" err="1">
                <a:highlight>
                  <a:srgbClr val="FFFF00"/>
                </a:highlight>
                <a:sym typeface="Wingdings" pitchFamily="2" charset="2"/>
              </a:rPr>
              <a:t>LoS</a:t>
            </a:r>
            <a:r>
              <a:rPr lang="en-GB" sz="1800" b="1" dirty="0">
                <a:highlight>
                  <a:srgbClr val="FFFF00"/>
                </a:highlight>
                <a:sym typeface="Wingdings" pitchFamily="2" charset="2"/>
              </a:rPr>
              <a:t> / MoU, CDR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Reminder – Media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 err="1">
                <a:sym typeface="Wingdings" pitchFamily="2" charset="2"/>
              </a:rPr>
              <a:t>AfLS</a:t>
            </a:r>
            <a:r>
              <a:rPr lang="en-GB" sz="1800" dirty="0">
                <a:sym typeface="Wingdings" pitchFamily="2" charset="2"/>
              </a:rPr>
              <a:t> Website </a:t>
            </a:r>
            <a:r>
              <a:rPr lang="en-GB" sz="1800" dirty="0">
                <a:sym typeface="Wingdings" pitchFamily="2" charset="2"/>
                <a:hlinkClick r:id="rId2"/>
              </a:rPr>
              <a:t>http://africanlightsource.org</a:t>
            </a:r>
            <a:r>
              <a:rPr lang="en-GB" sz="1800" dirty="0">
                <a:sym typeface="Wingdings" pitchFamily="2" charset="2"/>
              </a:rPr>
              <a:t> </a:t>
            </a:r>
          </a:p>
          <a:p>
            <a:pPr marL="800100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AfLS2020 </a:t>
            </a:r>
            <a:r>
              <a:rPr lang="en-GB" sz="1800" dirty="0">
                <a:sym typeface="Wingdings" pitchFamily="2" charset="2"/>
                <a:hlinkClick r:id="rId3"/>
              </a:rPr>
              <a:t>http://afls2020.africanlightsource.org</a:t>
            </a:r>
            <a:r>
              <a:rPr lang="en-GB" sz="1800" dirty="0">
                <a:sym typeface="Wingdings" pitchFamily="2" charset="2"/>
              </a:rPr>
              <a:t>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Science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Perspectives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Upcoming</a:t>
            </a:r>
          </a:p>
        </p:txBody>
      </p:sp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67494B7C-E2CD-8A46-9732-E0F6B3264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326" y="5340376"/>
            <a:ext cx="3987801" cy="996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6625744A-0CB0-A545-A115-D313D5AA4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570" y="1957618"/>
            <a:ext cx="2177474" cy="17843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FFCC43-88E5-4D43-A760-A148032FA66A}"/>
              </a:ext>
            </a:extLst>
          </p:cNvPr>
          <p:cNvGrpSpPr/>
          <p:nvPr/>
        </p:nvGrpSpPr>
        <p:grpSpPr>
          <a:xfrm>
            <a:off x="3110644" y="4013346"/>
            <a:ext cx="5909484" cy="1037505"/>
            <a:chOff x="3230880" y="4156287"/>
            <a:chExt cx="5909484" cy="1037505"/>
          </a:xfrm>
        </p:grpSpPr>
        <p:pic>
          <p:nvPicPr>
            <p:cNvPr id="6" name="Picture 5">
              <a:hlinkClick r:id="rId8"/>
              <a:extLst>
                <a:ext uri="{FF2B5EF4-FFF2-40B4-BE49-F238E27FC236}">
                  <a16:creationId xmlns:a16="http://schemas.microsoft.com/office/drawing/2014/main" id="{E279894F-B820-2247-8FA7-8A7A0DB4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0380" y="4373302"/>
              <a:ext cx="1812182" cy="554631"/>
            </a:xfrm>
            <a:prstGeom prst="rect">
              <a:avLst/>
            </a:prstGeom>
          </p:spPr>
        </p:pic>
        <p:pic>
          <p:nvPicPr>
            <p:cNvPr id="16" name="Picture 15">
              <a:hlinkClick r:id="rId8"/>
              <a:extLst>
                <a:ext uri="{FF2B5EF4-FFF2-40B4-BE49-F238E27FC236}">
                  <a16:creationId xmlns:a16="http://schemas.microsoft.com/office/drawing/2014/main" id="{5F5D40E3-0918-064A-9C4D-17AA9297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52562" y="4358679"/>
              <a:ext cx="3987802" cy="7205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2E6CA-09D7-5A4B-B0B4-69C23285A5C8}"/>
                </a:ext>
              </a:extLst>
            </p:cNvPr>
            <p:cNvSpPr/>
            <p:nvPr/>
          </p:nvSpPr>
          <p:spPr>
            <a:xfrm>
              <a:off x="3230880" y="4156287"/>
              <a:ext cx="5909484" cy="1037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BB4D7-0AFB-2540-BF42-888C3A8D8323}"/>
              </a:ext>
            </a:extLst>
          </p:cNvPr>
          <p:cNvSpPr txBox="1"/>
          <p:nvPr/>
        </p:nvSpPr>
        <p:spPr>
          <a:xfrm>
            <a:off x="5932865" y="3753918"/>
            <a:ext cx="3211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6"/>
              </a:rPr>
              <a:t>https://www.worldscientific.com/doi/abs/10.1142/S0217732318300033</a:t>
            </a:r>
            <a:r>
              <a:rPr lang="en-US" sz="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F3059-8E96-C34D-95C1-84E3BE4C69CB}"/>
              </a:ext>
            </a:extLst>
          </p:cNvPr>
          <p:cNvSpPr txBox="1"/>
          <p:nvPr/>
        </p:nvSpPr>
        <p:spPr>
          <a:xfrm>
            <a:off x="6348042" y="5055484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8"/>
              </a:rPr>
              <a:t>http://lamp.ictp.it/index.php/aphysrev/article/view/1610/586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9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15AD2A0-E3D2-4349-BF19-D0CC6968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29" y="2455275"/>
            <a:ext cx="3042987" cy="2355861"/>
          </a:xfrm>
          <a:prstGeom prst="rect">
            <a:avLst/>
          </a:prstGeo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0D2601-8FB6-B446-B006-276D635D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616" y="2721852"/>
            <a:ext cx="3266334" cy="2528775"/>
          </a:xfrm>
          <a:prstGeom prst="rect">
            <a:avLst/>
          </a:prstGeom>
        </p:spPr>
      </p:pic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FF5585D-667A-9540-B789-F2D9C1116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04"/>
          <a:stretch/>
        </p:blipFill>
        <p:spPr>
          <a:xfrm>
            <a:off x="6488619" y="3383304"/>
            <a:ext cx="2655381" cy="2528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7CC829-12C3-FD4B-9872-C6F3CC868F06}"/>
              </a:ext>
            </a:extLst>
          </p:cNvPr>
          <p:cNvSpPr txBox="1"/>
          <p:nvPr/>
        </p:nvSpPr>
        <p:spPr>
          <a:xfrm>
            <a:off x="189460" y="1510721"/>
            <a:ext cx="5153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Conceptual Design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51F5E-5BCC-3D46-B915-6F28092C33E0}"/>
              </a:ext>
            </a:extLst>
          </p:cNvPr>
          <p:cNvSpPr txBox="1"/>
          <p:nvPr/>
        </p:nvSpPr>
        <p:spPr>
          <a:xfrm>
            <a:off x="6061435" y="6174557"/>
            <a:ext cx="2231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See Wednesday Programme</a:t>
            </a:r>
          </a:p>
        </p:txBody>
      </p:sp>
    </p:spTree>
    <p:extLst>
      <p:ext uri="{BB962C8B-B14F-4D97-AF65-F5344CB8AC3E}">
        <p14:creationId xmlns:p14="http://schemas.microsoft.com/office/powerpoint/2010/main" val="294377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035CE-A7EB-9748-A6A7-74BD15C7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28" y="1940125"/>
            <a:ext cx="7493872" cy="46204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10C325-C25E-BE42-897B-6F83280B05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F756A-DAF3-6B42-98C9-01789446AF36}"/>
              </a:ext>
            </a:extLst>
          </p:cNvPr>
          <p:cNvSpPr txBox="1"/>
          <p:nvPr/>
        </p:nvSpPr>
        <p:spPr>
          <a:xfrm>
            <a:off x="12700" y="1451936"/>
            <a:ext cx="4071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Partners on the </a:t>
            </a:r>
            <a:r>
              <a:rPr lang="en-GB" b="1" dirty="0" err="1"/>
              <a:t>AfLS</a:t>
            </a:r>
            <a:r>
              <a:rPr lang="en-GB" b="1" dirty="0"/>
              <a:t>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EF84A9-859D-3F46-B574-D44BBC0F833E}"/>
              </a:ext>
            </a:extLst>
          </p:cNvPr>
          <p:cNvSpPr txBox="1"/>
          <p:nvPr/>
        </p:nvSpPr>
        <p:spPr>
          <a:xfrm>
            <a:off x="172956" y="5731497"/>
            <a:ext cx="135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See Thursday Programme</a:t>
            </a:r>
          </a:p>
        </p:txBody>
      </p:sp>
    </p:spTree>
    <p:extLst>
      <p:ext uri="{BB962C8B-B14F-4D97-AF65-F5344CB8AC3E}">
        <p14:creationId xmlns:p14="http://schemas.microsoft.com/office/powerpoint/2010/main" val="25699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C563F-EE63-B248-9E35-2883EDAE83FB}"/>
              </a:ext>
            </a:extLst>
          </p:cNvPr>
          <p:cNvSpPr txBox="1"/>
          <p:nvPr/>
        </p:nvSpPr>
        <p:spPr>
          <a:xfrm>
            <a:off x="1561255" y="2325711"/>
            <a:ext cx="68851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African Light Source Based Science</a:t>
            </a:r>
          </a:p>
          <a:p>
            <a:endParaRPr lang="en-US" b="1" dirty="0"/>
          </a:p>
          <a:p>
            <a:r>
              <a:rPr lang="en-US" b="1" dirty="0"/>
              <a:t>4 examples at this Conference</a:t>
            </a:r>
          </a:p>
          <a:p>
            <a:endParaRPr lang="en-US" b="1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Energy Materials	- Prof Diale  		</a:t>
            </a:r>
            <a:r>
              <a:rPr lang="en-US" dirty="0">
                <a:solidFill>
                  <a:srgbClr val="FF0000"/>
                </a:solidFill>
              </a:rPr>
              <a:t>(Today)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Environment 		- Prof  </a:t>
            </a:r>
            <a:r>
              <a:rPr lang="en-US" b="1" dirty="0" err="1"/>
              <a:t>Berhe</a:t>
            </a:r>
            <a:r>
              <a:rPr lang="en-US" b="1" dirty="0"/>
              <a:t> 		</a:t>
            </a:r>
            <a:r>
              <a:rPr lang="en-US" dirty="0">
                <a:solidFill>
                  <a:srgbClr val="FF0000"/>
                </a:solidFill>
              </a:rPr>
              <a:t>(Today)</a:t>
            </a:r>
            <a:endParaRPr lang="en-US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Paleo Science		- Dr Kudakwashe 	</a:t>
            </a:r>
            <a:r>
              <a:rPr lang="en-US" dirty="0">
                <a:solidFill>
                  <a:srgbClr val="FF0000"/>
                </a:solidFill>
              </a:rPr>
              <a:t>(Today)</a:t>
            </a:r>
            <a:endParaRPr lang="en-US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Bio Science		- Dr </a:t>
            </a:r>
            <a:r>
              <a:rPr lang="en-US" b="1" dirty="0" err="1"/>
              <a:t>Moyo</a:t>
            </a:r>
            <a:r>
              <a:rPr lang="en-US" b="1" dirty="0"/>
              <a:t>			</a:t>
            </a:r>
            <a:r>
              <a:rPr lang="en-US" dirty="0">
                <a:solidFill>
                  <a:srgbClr val="FF0000"/>
                </a:solidFill>
              </a:rPr>
              <a:t>(Friday)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58C55-6A8A-A443-8827-36401F51E8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9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488113"/>
            <a:ext cx="4606925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/>
          </a:p>
        </p:txBody>
      </p:sp>
      <p:pic>
        <p:nvPicPr>
          <p:cNvPr id="2" name="Picture 1" descr="Screen Shot 2015-12-08 at 9.25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090" y="1412291"/>
            <a:ext cx="6765820" cy="50758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49CCE-72D8-7547-AA60-510E3362D0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78231" y="1970419"/>
            <a:ext cx="46069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Ghana</a:t>
            </a:r>
            <a:endParaRPr lang="en-GB" sz="1400" b="1" dirty="0"/>
          </a:p>
          <a:p>
            <a:r>
              <a:rPr lang="en-ZA" sz="1400" dirty="0"/>
              <a:t>	University of Ghana </a:t>
            </a:r>
          </a:p>
          <a:p>
            <a:r>
              <a:rPr lang="en-ZA" sz="1400" b="1" dirty="0"/>
              <a:t>Zambia</a:t>
            </a:r>
          </a:p>
          <a:p>
            <a:r>
              <a:rPr lang="en-ZA" sz="1400" dirty="0"/>
              <a:t>	The University of Zambia </a:t>
            </a:r>
            <a:endParaRPr lang="en-US" sz="1400" dirty="0"/>
          </a:p>
          <a:p>
            <a:r>
              <a:rPr lang="en-ZA" sz="1400" b="1" dirty="0"/>
              <a:t>Algeria</a:t>
            </a:r>
          </a:p>
          <a:p>
            <a:r>
              <a:rPr lang="fr-FR" sz="1400" dirty="0"/>
              <a:t>	Ecole Nationale Polytechnique de Constantine</a:t>
            </a:r>
            <a:endParaRPr lang="en-ZA" sz="1400" dirty="0"/>
          </a:p>
          <a:p>
            <a:r>
              <a:rPr lang="en-ZA" sz="1400" b="1" dirty="0"/>
              <a:t>Nigeria</a:t>
            </a:r>
          </a:p>
          <a:p>
            <a:r>
              <a:rPr lang="en-ZA" sz="1400" dirty="0"/>
              <a:t>	Federal University of Technology, Akure</a:t>
            </a:r>
          </a:p>
          <a:p>
            <a:r>
              <a:rPr lang="en-ZA" sz="1400" dirty="0"/>
              <a:t>	University Ile-Ife 	</a:t>
            </a:r>
          </a:p>
          <a:p>
            <a:r>
              <a:rPr lang="en-ZA" sz="1400" b="1" dirty="0"/>
              <a:t>Burkina Faso</a:t>
            </a:r>
          </a:p>
          <a:p>
            <a:r>
              <a:rPr lang="en-ZA" sz="1400" dirty="0"/>
              <a:t>	Institute of Research in Health Sciences, Burkina Faso</a:t>
            </a:r>
          </a:p>
          <a:p>
            <a:r>
              <a:rPr lang="en-ZA" sz="1400" b="1" dirty="0"/>
              <a:t>Morocco</a:t>
            </a:r>
          </a:p>
          <a:p>
            <a:r>
              <a:rPr lang="en-ZA" sz="1400" dirty="0"/>
              <a:t>	University Sidi Mohamed Ben </a:t>
            </a:r>
            <a:r>
              <a:rPr lang="en-ZA" sz="1400" dirty="0" err="1"/>
              <a:t>Abdellah</a:t>
            </a:r>
            <a:r>
              <a:rPr lang="en-ZA" sz="1400" dirty="0"/>
              <a:t> </a:t>
            </a:r>
          </a:p>
          <a:p>
            <a:r>
              <a:rPr lang="en-ZA" sz="1400" b="1" dirty="0"/>
              <a:t>Ivory Coast</a:t>
            </a:r>
          </a:p>
          <a:p>
            <a:r>
              <a:rPr lang="en-ZA" sz="1400" dirty="0"/>
              <a:t>	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 </a:t>
            </a:r>
          </a:p>
          <a:p>
            <a:r>
              <a:rPr lang="en-ZA" sz="1400" b="1" dirty="0"/>
              <a:t>Egypt</a:t>
            </a:r>
          </a:p>
          <a:p>
            <a:r>
              <a:rPr lang="en-US" sz="1400" dirty="0"/>
              <a:t>	Helwan University, Ain Shams University</a:t>
            </a:r>
          </a:p>
          <a:p>
            <a:r>
              <a:rPr lang="en-US" sz="1400" b="1" dirty="0"/>
              <a:t>Lesotho</a:t>
            </a:r>
          </a:p>
          <a:p>
            <a:r>
              <a:rPr lang="en-US" sz="1400" dirty="0"/>
              <a:t>	National University of Lesotho</a:t>
            </a:r>
          </a:p>
          <a:p>
            <a:r>
              <a:rPr lang="en-US" sz="1400" b="1" dirty="0"/>
              <a:t>Ethiopia</a:t>
            </a:r>
          </a:p>
          <a:p>
            <a:r>
              <a:rPr lang="en-ZA" sz="1400" dirty="0"/>
              <a:t>	Addis Ababa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F1DB9-CC8C-9348-A679-A7DA817AC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5" r="12254"/>
          <a:stretch/>
        </p:blipFill>
        <p:spPr>
          <a:xfrm>
            <a:off x="5157675" y="1861138"/>
            <a:ext cx="3948617" cy="46735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7A5B6-A96D-2C4E-990D-671D235FA9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6F663-2790-1348-98AB-B34ABCD4AE96}"/>
              </a:ext>
            </a:extLst>
          </p:cNvPr>
          <p:cNvSpPr txBox="1"/>
          <p:nvPr/>
        </p:nvSpPr>
        <p:spPr>
          <a:xfrm>
            <a:off x="123291" y="1473061"/>
            <a:ext cx="382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Bio Science : Feeder facilities</a:t>
            </a:r>
          </a:p>
        </p:txBody>
      </p:sp>
    </p:spTree>
    <p:extLst>
      <p:ext uri="{BB962C8B-B14F-4D97-AF65-F5344CB8AC3E}">
        <p14:creationId xmlns:p14="http://schemas.microsoft.com/office/powerpoint/2010/main" val="32868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B0ED9-24E7-944C-B717-B7368701C928}"/>
              </a:ext>
            </a:extLst>
          </p:cNvPr>
          <p:cNvSpPr txBox="1"/>
          <p:nvPr/>
        </p:nvSpPr>
        <p:spPr>
          <a:xfrm>
            <a:off x="99390" y="2035041"/>
            <a:ext cx="89452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Structural information helps to elucidate function, the mechanisms of enzymes </a:t>
            </a:r>
            <a:r>
              <a:rPr lang="en-ZA" sz="1800" dirty="0">
                <a:sym typeface="Wingdings" pitchFamily="2" charset="2"/>
              </a:rPr>
              <a:t></a:t>
            </a:r>
            <a:r>
              <a:rPr lang="en-ZA" sz="1800" dirty="0"/>
              <a:t> inspires the design of new drugs.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Africa should lead research of this nature </a:t>
            </a:r>
            <a:r>
              <a:rPr lang="en-ZA" sz="1800" dirty="0">
                <a:sym typeface="Wingdings" pitchFamily="2" charset="2"/>
              </a:rPr>
              <a:t> </a:t>
            </a:r>
            <a:r>
              <a:rPr lang="en-ZA" sz="1800" dirty="0"/>
              <a:t>cures for diseases of particular relevance to Africa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Synchrotrons are extremely important facilities for the imaging of bio-molecules.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Development of 210 new drugs that depended on protein structural information [</a:t>
            </a:r>
            <a:r>
              <a:rPr lang="en-ZA" sz="1800" dirty="0">
                <a:hlinkClick r:id="rId2"/>
              </a:rPr>
              <a:t>Westbrook et al. 2019</a:t>
            </a:r>
            <a:r>
              <a:rPr lang="en-ZA" sz="18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Development of drugs for treating HIV-AIDS, [</a:t>
            </a:r>
            <a:r>
              <a:rPr lang="en-ZA" sz="1800" dirty="0" err="1">
                <a:hlinkClick r:id="rId3"/>
              </a:rPr>
              <a:t>Wlodawer</a:t>
            </a:r>
            <a:r>
              <a:rPr lang="en-ZA" sz="1800" dirty="0">
                <a:hlinkClick r:id="rId3"/>
              </a:rPr>
              <a:t> et al. 1998</a:t>
            </a:r>
            <a:r>
              <a:rPr lang="en-ZA" sz="18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Listing of about drugs, their targets “</a:t>
            </a:r>
            <a:r>
              <a:rPr lang="en-ZA" sz="1800" i="1" dirty="0"/>
              <a:t>Practical Fragments</a:t>
            </a:r>
            <a:r>
              <a:rPr lang="en-ZA" sz="1800" dirty="0"/>
              <a:t>” Website [</a:t>
            </a:r>
            <a:r>
              <a:rPr lang="en-ZA" sz="1800" dirty="0" err="1">
                <a:hlinkClick r:id="rId4"/>
              </a:rPr>
              <a:t>Prac</a:t>
            </a:r>
            <a:r>
              <a:rPr lang="en-ZA" sz="1800" dirty="0">
                <a:hlinkClick r:id="rId4"/>
              </a:rPr>
              <a:t>. Frag 2018</a:t>
            </a:r>
            <a:r>
              <a:rPr lang="en-ZA" sz="18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Development of new treatments for tuberculosis [</a:t>
            </a:r>
            <a:r>
              <a:rPr lang="en-ZA" sz="1800" dirty="0">
                <a:hlinkClick r:id="rId5"/>
              </a:rPr>
              <a:t>Blundell 2017a </a:t>
            </a:r>
            <a:r>
              <a:rPr lang="en-ZA" sz="18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dirty="0"/>
              <a:t>Interplay between academia and industry [</a:t>
            </a:r>
            <a:r>
              <a:rPr lang="en-ZA" sz="1800" dirty="0">
                <a:hlinkClick r:id="rId6"/>
              </a:rPr>
              <a:t>Blundell 2017b</a:t>
            </a:r>
            <a:r>
              <a:rPr lang="en-ZA" sz="18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1800" b="1" dirty="0"/>
              <a:t>See Light Sources for vaccine development for the current Pandemic [</a:t>
            </a:r>
            <a:r>
              <a:rPr lang="en-ZA" sz="1800" b="1" dirty="0">
                <a:hlinkClick r:id="rId7"/>
              </a:rPr>
              <a:t>AfLS web page</a:t>
            </a:r>
            <a:r>
              <a:rPr lang="en-ZA" sz="1800" b="1" dirty="0"/>
              <a:t>]</a:t>
            </a: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C563F-EE63-B248-9E35-2883EDAE83FB}"/>
              </a:ext>
            </a:extLst>
          </p:cNvPr>
          <p:cNvSpPr txBox="1"/>
          <p:nvPr/>
        </p:nvSpPr>
        <p:spPr>
          <a:xfrm>
            <a:off x="1929219" y="1318852"/>
            <a:ext cx="5475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motivation based on Bio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58C55-6A8A-A443-8827-36401F51E8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8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336432" y="2021183"/>
            <a:ext cx="47520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South Africa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Aaron Klug Centre, UCT, </a:t>
            </a:r>
            <a:r>
              <a:rPr lang="en-ZA" sz="1400" dirty="0">
                <a:hlinkClick r:id="rId2"/>
              </a:rPr>
              <a:t>link</a:t>
            </a:r>
            <a:r>
              <a:rPr lang="en-ZA" sz="1400" dirty="0"/>
              <a:t>, </a:t>
            </a:r>
            <a:br>
              <a:rPr lang="en-ZA" sz="1400" dirty="0"/>
            </a:br>
            <a:r>
              <a:rPr lang="en-ZA" sz="1400" dirty="0"/>
              <a:t>U Witwatersrand, U Free State, </a:t>
            </a:r>
            <a:br>
              <a:rPr lang="en-ZA" sz="1400" dirty="0"/>
            </a:br>
            <a:r>
              <a:rPr lang="en-ZA" sz="1400" dirty="0"/>
              <a:t>U Stellenbosch, </a:t>
            </a:r>
            <a:r>
              <a:rPr lang="en-ZA" sz="1400" dirty="0" err="1"/>
              <a:t>iThemba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Benin</a:t>
            </a:r>
            <a:r>
              <a:rPr lang="en-ZA" sz="1400" dirty="0"/>
              <a:t>, X-</a:t>
            </a:r>
            <a:r>
              <a:rPr lang="en-ZA" sz="1400" dirty="0" err="1"/>
              <a:t>TechLab</a:t>
            </a:r>
            <a:r>
              <a:rPr lang="en-ZA" sz="1400" dirty="0"/>
              <a:t>, Benin, </a:t>
            </a:r>
            <a:r>
              <a:rPr lang="en-ZA" sz="1400" dirty="0">
                <a:hlinkClick r:id="rId3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Ghana</a:t>
            </a:r>
            <a:r>
              <a:rPr lang="en-ZA" sz="1400" dirty="0"/>
              <a:t>,  U Ghana,  </a:t>
            </a:r>
            <a:r>
              <a:rPr lang="en-ZA" sz="1400" dirty="0">
                <a:hlinkClick r:id="rId4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Côte d'Ivoire</a:t>
            </a:r>
            <a:r>
              <a:rPr lang="en-ZA" sz="1400" dirty="0"/>
              <a:t>,  </a:t>
            </a:r>
            <a:r>
              <a:rPr lang="en-ZA" sz="1400" dirty="0" err="1"/>
              <a:t>LaCPM</a:t>
            </a:r>
            <a:r>
              <a:rPr lang="en-ZA" sz="1400" dirty="0"/>
              <a:t>, 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br>
              <a:rPr lang="en-ZA" sz="1400" dirty="0"/>
            </a:b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, </a:t>
            </a:r>
            <a:r>
              <a:rPr lang="en-ZA" sz="1400" b="1" dirty="0"/>
              <a:t>Abidjan</a:t>
            </a:r>
            <a:r>
              <a:rPr lang="en-ZA" sz="1400" dirty="0"/>
              <a:t>, </a:t>
            </a:r>
            <a:r>
              <a:rPr lang="en-ZA" sz="1400" dirty="0">
                <a:hlinkClick r:id="rId5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Senegal</a:t>
            </a:r>
            <a:r>
              <a:rPr lang="en-ZA" sz="1400" dirty="0"/>
              <a:t>, </a:t>
            </a:r>
            <a:r>
              <a:rPr lang="en-ZA" sz="1400" dirty="0" err="1"/>
              <a:t>Ziguinchor</a:t>
            </a:r>
            <a:r>
              <a:rPr lang="en-ZA" sz="1400" dirty="0"/>
              <a:t>, </a:t>
            </a:r>
            <a:r>
              <a:rPr lang="en-ZA" sz="1400" dirty="0">
                <a:hlinkClick r:id="rId6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Cameroon</a:t>
            </a:r>
            <a:r>
              <a:rPr lang="en-ZA" sz="1400" dirty="0"/>
              <a:t>, </a:t>
            </a:r>
            <a:r>
              <a:rPr lang="en-ZA" sz="1400" dirty="0" err="1"/>
              <a:t>Dschang</a:t>
            </a:r>
            <a:r>
              <a:rPr lang="en-ZA" sz="1400" dirty="0"/>
              <a:t>, </a:t>
            </a:r>
            <a:r>
              <a:rPr lang="en-ZA" sz="1400" dirty="0">
                <a:hlinkClick r:id="rId7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Kenya</a:t>
            </a:r>
            <a:r>
              <a:rPr lang="en-ZA" sz="1400" dirty="0"/>
              <a:t>, Kenyatta University, </a:t>
            </a:r>
            <a:r>
              <a:rPr lang="en-ZA" sz="1400" dirty="0">
                <a:hlinkClick r:id="rId8"/>
              </a:rPr>
              <a:t>link</a:t>
            </a:r>
            <a:r>
              <a:rPr lang="en-ZA" sz="1400" dirty="0"/>
              <a:t> 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Tunisia</a:t>
            </a:r>
            <a:r>
              <a:rPr lang="en-ZA" sz="1400" dirty="0"/>
              <a:t>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Monastir, </a:t>
            </a:r>
            <a:r>
              <a:rPr lang="en-ZA" sz="1400" dirty="0">
                <a:hlinkClick r:id="rId9"/>
              </a:rPr>
              <a:t>link</a:t>
            </a:r>
            <a:r>
              <a:rPr lang="en-ZA" sz="1400" dirty="0"/>
              <a:t>, </a:t>
            </a:r>
            <a:r>
              <a:rPr lang="en-ZA" sz="1400" dirty="0" err="1"/>
              <a:t>Nabuel</a:t>
            </a:r>
            <a:r>
              <a:rPr lang="en-ZA" sz="1400" dirty="0"/>
              <a:t>, Tunisia, </a:t>
            </a:r>
            <a:r>
              <a:rPr lang="en-ZA" sz="1400" dirty="0">
                <a:hlinkClick r:id="rId9"/>
              </a:rPr>
              <a:t>link</a:t>
            </a:r>
            <a:r>
              <a:rPr lang="en-ZA" sz="1400" dirty="0"/>
              <a:t>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Algeria</a:t>
            </a:r>
            <a:r>
              <a:rPr lang="en-ZA" sz="1400" dirty="0"/>
              <a:t>, Constantine 1, </a:t>
            </a:r>
            <a:r>
              <a:rPr lang="en-ZA" sz="1400" dirty="0">
                <a:hlinkClick r:id="rId10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Morocco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U Rabat,, </a:t>
            </a:r>
            <a:r>
              <a:rPr lang="en-ZA" sz="1400" dirty="0">
                <a:hlinkClick r:id="rId11"/>
              </a:rPr>
              <a:t>link</a:t>
            </a:r>
            <a:r>
              <a:rPr lang="en-ZA" sz="1400" dirty="0"/>
              <a:t>, El </a:t>
            </a:r>
            <a:r>
              <a:rPr lang="en-ZA" sz="1400" dirty="0" err="1"/>
              <a:t>Jadida</a:t>
            </a:r>
            <a:r>
              <a:rPr lang="en-ZA" sz="1400" dirty="0"/>
              <a:t>, Morocco, </a:t>
            </a:r>
            <a:r>
              <a:rPr lang="en-ZA" sz="1400" dirty="0">
                <a:hlinkClick r:id="rId11"/>
              </a:rPr>
              <a:t>link</a:t>
            </a:r>
            <a:r>
              <a:rPr lang="en-ZA" sz="1400" dirty="0"/>
              <a:t> , </a:t>
            </a:r>
            <a:br>
              <a:rPr lang="en-ZA" sz="1400" dirty="0"/>
            </a:br>
            <a:r>
              <a:rPr lang="en-ZA" sz="1400" dirty="0" err="1"/>
              <a:t>Agidir</a:t>
            </a:r>
            <a:r>
              <a:rPr lang="en-ZA" sz="1400" dirty="0"/>
              <a:t>, Morocco, </a:t>
            </a:r>
            <a:r>
              <a:rPr lang="en-ZA" sz="1400" dirty="0">
                <a:hlinkClick r:id="rId11"/>
              </a:rPr>
              <a:t>link</a:t>
            </a:r>
            <a:endParaRPr lang="en-ZA" sz="1400" dirty="0"/>
          </a:p>
        </p:txBody>
      </p:sp>
      <p:pic>
        <p:nvPicPr>
          <p:cNvPr id="1025" name="Picture 1" descr="page1image42112496">
            <a:extLst>
              <a:ext uri="{FF2B5EF4-FFF2-40B4-BE49-F238E27FC236}">
                <a16:creationId xmlns:a16="http://schemas.microsoft.com/office/drawing/2014/main" id="{AE003BE3-6F6E-3D4D-809E-8491C793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7" y="4923495"/>
            <a:ext cx="1037624" cy="146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AE25130-E4F9-2548-9395-021BAA767724}"/>
              </a:ext>
            </a:extLst>
          </p:cNvPr>
          <p:cNvSpPr/>
          <p:nvPr/>
        </p:nvSpPr>
        <p:spPr>
          <a:xfrm>
            <a:off x="4050844" y="3831820"/>
            <a:ext cx="296334" cy="258233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EF62E6E-A7E5-624B-8C92-314D1AC71ADD}"/>
              </a:ext>
            </a:extLst>
          </p:cNvPr>
          <p:cNvSpPr/>
          <p:nvPr/>
        </p:nvSpPr>
        <p:spPr>
          <a:xfrm>
            <a:off x="4050844" y="2274568"/>
            <a:ext cx="296334" cy="130386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47093-0C5F-B242-935C-5102844419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9113" y="2066520"/>
            <a:ext cx="3529460" cy="4347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65912E-EFC5-B240-A31C-A8D2FBC9412C}"/>
              </a:ext>
            </a:extLst>
          </p:cNvPr>
          <p:cNvSpPr txBox="1"/>
          <p:nvPr/>
        </p:nvSpPr>
        <p:spPr>
          <a:xfrm>
            <a:off x="4199011" y="2403281"/>
            <a:ext cx="95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Significant facilities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224BE-4154-7943-95D7-A2A129BFEED3}"/>
              </a:ext>
            </a:extLst>
          </p:cNvPr>
          <p:cNvSpPr txBox="1"/>
          <p:nvPr/>
        </p:nvSpPr>
        <p:spPr>
          <a:xfrm>
            <a:off x="4267331" y="3882350"/>
            <a:ext cx="889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IUCr</a:t>
            </a:r>
            <a:r>
              <a:rPr lang="en-US" sz="1400" dirty="0"/>
              <a:t> </a:t>
            </a:r>
            <a:r>
              <a:rPr lang="en-US" sz="1400" dirty="0" err="1"/>
              <a:t>OpenLab</a:t>
            </a:r>
            <a:r>
              <a:rPr lang="en-US" sz="1400" dirty="0"/>
              <a:t> venues with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A89D-FAF6-CC4F-AF8A-CE87EF3CEC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E28BC-3119-D94A-B496-168452BA5B90}"/>
              </a:ext>
            </a:extLst>
          </p:cNvPr>
          <p:cNvSpPr txBox="1"/>
          <p:nvPr/>
        </p:nvSpPr>
        <p:spPr>
          <a:xfrm>
            <a:off x="123291" y="1473061"/>
            <a:ext cx="362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Materials : Feeder facilities</a:t>
            </a:r>
          </a:p>
        </p:txBody>
      </p:sp>
    </p:spTree>
    <p:extLst>
      <p:ext uri="{BB962C8B-B14F-4D97-AF65-F5344CB8AC3E}">
        <p14:creationId xmlns:p14="http://schemas.microsoft.com/office/powerpoint/2010/main" val="374849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pic>
        <p:nvPicPr>
          <p:cNvPr id="8" name="Picture 7" descr="African Synchrotron Us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5" t="36700" r="22639" b="13123"/>
          <a:stretch/>
        </p:blipFill>
        <p:spPr>
          <a:xfrm>
            <a:off x="592666" y="1981200"/>
            <a:ext cx="8069817" cy="455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9067" y="6162244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PhD / Paper / Programme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5266" y="4780688"/>
            <a:ext cx="110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28/52 &gt; 50%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77441-2434-F146-857B-14D6D92D45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42CAA-C401-4445-8CFE-ABC98A9178DA}"/>
              </a:ext>
            </a:extLst>
          </p:cNvPr>
          <p:cNvSpPr txBox="1"/>
          <p:nvPr/>
        </p:nvSpPr>
        <p:spPr>
          <a:xfrm>
            <a:off x="113017" y="1380594"/>
            <a:ext cx="235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African Footprint</a:t>
            </a:r>
          </a:p>
        </p:txBody>
      </p:sp>
    </p:spTree>
    <p:extLst>
      <p:ext uri="{BB962C8B-B14F-4D97-AF65-F5344CB8AC3E}">
        <p14:creationId xmlns:p14="http://schemas.microsoft.com/office/powerpoint/2010/main" val="34384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A610C-D63E-5143-B5C0-22DF777F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2890"/>
            <a:ext cx="9144000" cy="35155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29CC1-CCC1-DA43-BFAE-E1B52B6EEF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ED190-2BC5-AD4C-B36B-40D0BC479A33}"/>
              </a:ext>
            </a:extLst>
          </p:cNvPr>
          <p:cNvSpPr txBox="1"/>
          <p:nvPr/>
        </p:nvSpPr>
        <p:spPr>
          <a:xfrm>
            <a:off x="4183667" y="3708527"/>
            <a:ext cx="4113755" cy="46166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3</a:t>
            </a:r>
            <a:r>
              <a:rPr lang="en-GB" baseline="30000" dirty="0">
                <a:solidFill>
                  <a:srgbClr val="FF0000"/>
                </a:solidFill>
              </a:rPr>
              <a:t>rd</a:t>
            </a:r>
            <a:r>
              <a:rPr lang="en-GB" dirty="0">
                <a:solidFill>
                  <a:srgbClr val="FF0000"/>
                </a:solidFill>
              </a:rPr>
              <a:t> week  November 2021 </a:t>
            </a:r>
          </a:p>
        </p:txBody>
      </p:sp>
    </p:spTree>
    <p:extLst>
      <p:ext uri="{BB962C8B-B14F-4D97-AF65-F5344CB8AC3E}">
        <p14:creationId xmlns:p14="http://schemas.microsoft.com/office/powerpoint/2010/main" val="678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700" y="6587067"/>
            <a:ext cx="1358900" cy="270933"/>
          </a:xfrm>
        </p:spPr>
        <p:txBody>
          <a:bodyPr/>
          <a:lstStyle/>
          <a:p>
            <a:pPr>
              <a:defRPr/>
            </a:pPr>
            <a:r>
              <a:rPr lang="en-ZA"/>
              <a:t>18-Nov-2020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61256" y="6587067"/>
            <a:ext cx="6211144" cy="270933"/>
          </a:xfrm>
        </p:spPr>
        <p:txBody>
          <a:bodyPr/>
          <a:lstStyle/>
          <a:p>
            <a:pPr>
              <a:defRPr/>
            </a:pPr>
            <a:r>
              <a:rPr lang="en-ZA"/>
              <a:t>The African Light Source : afLS2020 : Simon Connell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BD16F-08B1-7144-9922-A658BA83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08"/>
          <a:stretch/>
        </p:blipFill>
        <p:spPr>
          <a:xfrm>
            <a:off x="12700" y="2027489"/>
            <a:ext cx="4720001" cy="3691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EEE6B3-384B-164E-8460-3E6CACA33DD7}"/>
              </a:ext>
            </a:extLst>
          </p:cNvPr>
          <p:cNvSpPr txBox="1"/>
          <p:nvPr/>
        </p:nvSpPr>
        <p:spPr>
          <a:xfrm>
            <a:off x="1371600" y="5854576"/>
            <a:ext cx="59570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Visit us at : </a:t>
            </a:r>
            <a:r>
              <a:rPr lang="en-US" dirty="0">
                <a:hlinkClick r:id="rId3"/>
              </a:rPr>
              <a:t>http://www.africanlightsource.org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1E1DC-E5F2-CD42-AAA5-02FFD3412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701" y="2369676"/>
            <a:ext cx="4336912" cy="31653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6324F-53D7-DA4E-9F9E-B994237325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03200" y="1544687"/>
            <a:ext cx="8483600" cy="4424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3200" b="1" dirty="0"/>
              <a:t>Socio-economic benefits</a:t>
            </a:r>
            <a:endParaRPr lang="en-US" sz="3200" dirty="0"/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Boost African Scientific Research, Research Capacity (Continent, regions, Institutes), Capacity Building - African Science Renaissance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Global Research Community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Tackling Diseases (Malaria, TB, Aids, Ebola ....)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Unique African Research Opportunities attracting international collaboration : Energy opportunities, African Environment, Cradle of Humankind, Cradle of Culture, Mineral beneficiation, Agriculture.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Mobility, Conferences, Schools, International Mentoring partnerships in student training, Regional </a:t>
            </a:r>
            <a:r>
              <a:rPr lang="en-US" sz="1400" dirty="0" err="1"/>
              <a:t>Centres</a:t>
            </a:r>
            <a:r>
              <a:rPr lang="en-US" sz="1400" dirty="0"/>
              <a:t> of Excellence, Local feeder instrumentation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Build Research capacity in Industry, competitive industry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Science for Peace (</a:t>
            </a:r>
            <a:r>
              <a:rPr lang="en-US" sz="1400" b="1" dirty="0" err="1">
                <a:solidFill>
                  <a:srgbClr val="FF0000"/>
                </a:solidFill>
              </a:rPr>
              <a:t>eg</a:t>
            </a:r>
            <a:r>
              <a:rPr lang="en-US" sz="1400" b="1" dirty="0">
                <a:solidFill>
                  <a:srgbClr val="FF0000"/>
                </a:solidFill>
              </a:rPr>
              <a:t> CERN, SESAME)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Return of the African Science Diaspora  - new opportunities for young excellent scientists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For African countries to take control of their destinies and become major players in the international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BE5DF-CE83-E44B-AE18-90F044D675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4C372-4AA2-F84E-9F4A-56B1BD0A188A}"/>
              </a:ext>
            </a:extLst>
          </p:cNvPr>
          <p:cNvSpPr txBox="1"/>
          <p:nvPr/>
        </p:nvSpPr>
        <p:spPr>
          <a:xfrm>
            <a:off x="609023" y="2913555"/>
            <a:ext cx="81341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Africa</a:t>
            </a:r>
            <a:r>
              <a:rPr lang="en-IE" dirty="0"/>
              <a:t> has 1.2 billion people</a:t>
            </a:r>
          </a:p>
          <a:p>
            <a:r>
              <a:rPr lang="en-IE" dirty="0"/>
              <a:t>169 scientists per million people (UNESCO Science Report 2015)</a:t>
            </a:r>
          </a:p>
          <a:p>
            <a:endParaRPr lang="en-IE" dirty="0"/>
          </a:p>
          <a:p>
            <a:r>
              <a:rPr lang="en-IE" b="1" dirty="0"/>
              <a:t>Italy</a:t>
            </a:r>
            <a:r>
              <a:rPr lang="en-IE" dirty="0"/>
              <a:t> : 2600/million</a:t>
            </a:r>
          </a:p>
          <a:p>
            <a:r>
              <a:rPr lang="en-IE" b="1" dirty="0"/>
              <a:t>Germany</a:t>
            </a:r>
            <a:r>
              <a:rPr lang="en-IE" dirty="0"/>
              <a:t> : 7600/million</a:t>
            </a:r>
          </a:p>
          <a:p>
            <a:endParaRPr lang="en-IE" dirty="0"/>
          </a:p>
          <a:p>
            <a:r>
              <a:rPr lang="en-IE" b="1" dirty="0"/>
              <a:t>Africa</a:t>
            </a:r>
            <a:r>
              <a:rPr lang="en-IE" dirty="0"/>
              <a:t> needs at least  ……</a:t>
            </a:r>
          </a:p>
          <a:p>
            <a:r>
              <a:rPr lang="en-IE" dirty="0"/>
              <a:t>                 </a:t>
            </a:r>
            <a:r>
              <a:rPr lang="en-IE" b="1" dirty="0"/>
              <a:t>1 000 000 scientists</a:t>
            </a:r>
            <a:r>
              <a:rPr lang="en-IE" dirty="0"/>
              <a:t>               to get 1/6 of &lt;1</a:t>
            </a:r>
            <a:r>
              <a:rPr lang="en-IE" baseline="30000" dirty="0"/>
              <a:t>st</a:t>
            </a:r>
            <a:r>
              <a:rPr lang="en-IE" dirty="0"/>
              <a:t> world&gt;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DBABC-3C60-EA46-A1C0-FABBEF7AE4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9C021-AF18-BA43-A0B8-BC1E29FB352E}"/>
              </a:ext>
            </a:extLst>
          </p:cNvPr>
          <p:cNvSpPr txBox="1"/>
          <p:nvPr/>
        </p:nvSpPr>
        <p:spPr>
          <a:xfrm>
            <a:off x="1521869" y="1516844"/>
            <a:ext cx="5272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Part of our Aim</a:t>
            </a:r>
          </a:p>
          <a:p>
            <a:pPr algn="ctr"/>
            <a:r>
              <a:rPr lang="en-US" sz="3600" b="1" dirty="0"/>
              <a:t>A wealthy advanced Africa</a:t>
            </a:r>
          </a:p>
        </p:txBody>
      </p:sp>
    </p:spTree>
    <p:extLst>
      <p:ext uri="{BB962C8B-B14F-4D97-AF65-F5344CB8AC3E}">
        <p14:creationId xmlns:p14="http://schemas.microsoft.com/office/powerpoint/2010/main" val="32165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pic>
        <p:nvPicPr>
          <p:cNvPr id="4" name="Picture 3" descr="Screenshot_20190201-095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0" y="2239950"/>
            <a:ext cx="7088956" cy="39875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CDD9E-EBFD-494C-94A2-915E6ABB52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48E48-E093-E94C-89A7-5C0E24D8817F}"/>
              </a:ext>
            </a:extLst>
          </p:cNvPr>
          <p:cNvSpPr txBox="1"/>
          <p:nvPr/>
        </p:nvSpPr>
        <p:spPr>
          <a:xfrm>
            <a:off x="134883" y="1328308"/>
            <a:ext cx="624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Top Down …. and Bottom up ….</a:t>
            </a:r>
          </a:p>
        </p:txBody>
      </p:sp>
    </p:spTree>
    <p:extLst>
      <p:ext uri="{BB962C8B-B14F-4D97-AF65-F5344CB8AC3E}">
        <p14:creationId xmlns:p14="http://schemas.microsoft.com/office/powerpoint/2010/main" val="30356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24A40-25E7-104B-8068-0B1FCA510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22" y="3808876"/>
            <a:ext cx="7046025" cy="2624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73DB0-5842-6C40-9F73-85BA52DFE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504" y="2099761"/>
            <a:ext cx="1546580" cy="1527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DE81C2-F950-0D42-83D9-4C955B4D7D70}"/>
              </a:ext>
            </a:extLst>
          </p:cNvPr>
          <p:cNvSpPr txBox="1"/>
          <p:nvPr/>
        </p:nvSpPr>
        <p:spPr>
          <a:xfrm>
            <a:off x="239781" y="2263123"/>
            <a:ext cx="636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AfLS</a:t>
            </a:r>
            <a:r>
              <a:rPr lang="en-GB" b="1" dirty="0"/>
              <a:t> : Plenary Session at COREVIP 2019</a:t>
            </a:r>
          </a:p>
          <a:p>
            <a:pPr algn="ctr"/>
            <a:endParaRPr lang="en-GB" sz="1200" i="1" dirty="0"/>
          </a:p>
          <a:p>
            <a:pPr algn="just"/>
            <a:r>
              <a:rPr lang="en-GB" sz="1800" dirty="0"/>
              <a:t>The </a:t>
            </a:r>
            <a:r>
              <a:rPr lang="en-GB" sz="1800" dirty="0" err="1"/>
              <a:t>AfLS</a:t>
            </a:r>
            <a:r>
              <a:rPr lang="en-GB" sz="1800" dirty="0"/>
              <a:t> was endorsed in a Conference Resolution</a:t>
            </a:r>
          </a:p>
          <a:p>
            <a:pPr algn="just"/>
            <a:r>
              <a:rPr lang="en-GB" sz="1800" dirty="0"/>
              <a:t>Proceeding to develop MoU for Formal Collaboration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43786-DBA2-4B40-AB6E-DDA7B23B78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0F830-471C-E24F-BFB0-8288D037A225}"/>
              </a:ext>
            </a:extLst>
          </p:cNvPr>
          <p:cNvSpPr txBox="1"/>
          <p:nvPr/>
        </p:nvSpPr>
        <p:spPr>
          <a:xfrm>
            <a:off x="134883" y="1328308"/>
            <a:ext cx="624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Top Down …. and Bottom up ….</a:t>
            </a:r>
          </a:p>
        </p:txBody>
      </p:sp>
    </p:spTree>
    <p:extLst>
      <p:ext uri="{BB962C8B-B14F-4D97-AF65-F5344CB8AC3E}">
        <p14:creationId xmlns:p14="http://schemas.microsoft.com/office/powerpoint/2010/main" val="17245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07999" y="2096053"/>
            <a:ext cx="358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AfLS</a:t>
            </a:r>
            <a:r>
              <a:rPr lang="en-US" b="1" dirty="0"/>
              <a:t> at the AU : Jan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3A88C-C12D-EB4B-BAF2-D6B74FCB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11" y="2277376"/>
            <a:ext cx="3586117" cy="4056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CFDC68-EE62-C14E-9E72-F399048EC4B4}"/>
              </a:ext>
            </a:extLst>
          </p:cNvPr>
          <p:cNvSpPr txBox="1"/>
          <p:nvPr/>
        </p:nvSpPr>
        <p:spPr>
          <a:xfrm>
            <a:off x="204801" y="3090224"/>
            <a:ext cx="412747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/>
              <a:t>DECISION ON THE REPORTS OF THE </a:t>
            </a:r>
          </a:p>
          <a:p>
            <a:pPr algn="ctr"/>
            <a:r>
              <a:rPr lang="en-ZA" sz="1400" b="1" dirty="0"/>
              <a:t>SPECIALISED TECHNICAL COMMITTEES (STCs) </a:t>
            </a:r>
          </a:p>
          <a:p>
            <a:endParaRPr lang="en-ZA" sz="1400" b="1" dirty="0"/>
          </a:p>
          <a:p>
            <a:endParaRPr lang="en-ZA" sz="1400" b="1" dirty="0"/>
          </a:p>
          <a:p>
            <a:r>
              <a:rPr lang="en-ZA" sz="1400" b="1" dirty="0"/>
              <a:t>The Executive Council, </a:t>
            </a:r>
          </a:p>
          <a:p>
            <a:endParaRPr lang="en-ZA" sz="1400" b="1" dirty="0"/>
          </a:p>
          <a:p>
            <a:r>
              <a:rPr lang="en-ZA" sz="1400" b="1" dirty="0"/>
              <a:t>C. STC ON EDUCATION, SCIENCE AND TECHNOLOGY</a:t>
            </a:r>
          </a:p>
          <a:p>
            <a:endParaRPr lang="en-ZA" sz="1400" dirty="0"/>
          </a:p>
          <a:p>
            <a:pPr marL="457200" indent="-457200">
              <a:buFont typeface="+mj-lt"/>
              <a:buAutoNum type="arabicPeriod" startAt="21"/>
            </a:pPr>
            <a:r>
              <a:rPr lang="en-ZA" sz="1400" dirty="0"/>
              <a:t>CALLS UPON Member States to support the Pan-African Synchrotron Initiative;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B52CA5-6BCA-7C49-9ECF-081FF87F8D3C}"/>
              </a:ext>
            </a:extLst>
          </p:cNvPr>
          <p:cNvSpPr txBox="1"/>
          <p:nvPr/>
        </p:nvSpPr>
        <p:spPr>
          <a:xfrm>
            <a:off x="134883" y="1328308"/>
            <a:ext cx="624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Top Down …. and Bottom up ….</a:t>
            </a:r>
          </a:p>
        </p:txBody>
      </p:sp>
    </p:spTree>
    <p:extLst>
      <p:ext uri="{BB962C8B-B14F-4D97-AF65-F5344CB8AC3E}">
        <p14:creationId xmlns:p14="http://schemas.microsoft.com/office/powerpoint/2010/main" val="17447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281DB-0BDF-4E4F-BD8E-393FC7D73B06}"/>
              </a:ext>
            </a:extLst>
          </p:cNvPr>
          <p:cNvSpPr txBox="1"/>
          <p:nvPr/>
        </p:nvSpPr>
        <p:spPr>
          <a:xfrm>
            <a:off x="289629" y="1563978"/>
            <a:ext cx="6586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Letters of Support - </a:t>
            </a:r>
            <a:r>
              <a:rPr lang="en-US" sz="3600" b="1" dirty="0" err="1"/>
              <a:t>MoUs</a:t>
            </a:r>
            <a:r>
              <a:rPr lang="en-US" sz="3600" b="1" dirty="0"/>
              <a:t> - </a:t>
            </a:r>
            <a:r>
              <a:rPr lang="en-US" sz="3600" b="1" dirty="0" err="1"/>
              <a:t>MoAs</a:t>
            </a:r>
            <a:endParaRPr lang="en-US" sz="3600" b="1" dirty="0"/>
          </a:p>
        </p:txBody>
      </p:sp>
      <p:pic>
        <p:nvPicPr>
          <p:cNvPr id="5" name="Picture 4" descr="A picture containing indoor, table, person, computer&#10;&#10;Description automatically generated">
            <a:extLst>
              <a:ext uri="{FF2B5EF4-FFF2-40B4-BE49-F238E27FC236}">
                <a16:creationId xmlns:a16="http://schemas.microsoft.com/office/drawing/2014/main" id="{BCA342F8-E510-074F-B038-C58DDE55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45" y="2531295"/>
            <a:ext cx="6277510" cy="3531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FCB2FC-DA1B-994C-8C9F-D0340AC783E9}"/>
              </a:ext>
            </a:extLst>
          </p:cNvPr>
          <p:cNvSpPr txBox="1"/>
          <p:nvPr/>
        </p:nvSpPr>
        <p:spPr>
          <a:xfrm>
            <a:off x="6061435" y="6174557"/>
            <a:ext cx="1824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See Friday Programme</a:t>
            </a:r>
          </a:p>
        </p:txBody>
      </p:sp>
    </p:spTree>
    <p:extLst>
      <p:ext uri="{BB962C8B-B14F-4D97-AF65-F5344CB8AC3E}">
        <p14:creationId xmlns:p14="http://schemas.microsoft.com/office/powerpoint/2010/main" val="30435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2700" y="6587067"/>
            <a:ext cx="1358900" cy="27093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18-Nov-2020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afLS2020 : Simon Connell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6587067"/>
            <a:ext cx="457200" cy="266171"/>
          </a:xfrm>
        </p:spPr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79906-0BA0-6246-9AAD-E6B664364B38}"/>
              </a:ext>
            </a:extLst>
          </p:cNvPr>
          <p:cNvSpPr txBox="1"/>
          <p:nvPr/>
        </p:nvSpPr>
        <p:spPr>
          <a:xfrm>
            <a:off x="290262" y="1563978"/>
            <a:ext cx="6585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International Advisory </a:t>
            </a:r>
            <a:r>
              <a:rPr lang="en-US" sz="3600" b="1" dirty="0" err="1"/>
              <a:t>Commttee</a:t>
            </a:r>
            <a:endParaRPr lang="en-US" sz="3600" b="1" dirty="0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B12302-4D48-AB41-B106-1FB5E24B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76" y="2210309"/>
            <a:ext cx="7191521" cy="413912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BC49B93-07AB-0648-9960-02ADE243D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991" y="2447947"/>
            <a:ext cx="1250065" cy="114870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A5520AD-36FF-F347-8982-B91347C45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91" y="2565400"/>
            <a:ext cx="939800" cy="8636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0A2447D-5309-C14C-9E35-C22A6A78C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250" y="2983850"/>
            <a:ext cx="1026451" cy="94322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81833C3-FA0D-7047-B51B-975C61E7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151" y="2239327"/>
            <a:ext cx="824744" cy="757873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3A2A46F-AE03-8843-AA3D-9BE715969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64" y="3074796"/>
            <a:ext cx="567905" cy="521859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38A7F98-8C84-1A4B-93C6-E0E504AC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16" y="2843797"/>
            <a:ext cx="939800" cy="86360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9C98492-7FAE-454D-B386-E5BAC049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411" y="3318665"/>
            <a:ext cx="757352" cy="69594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1AC4EE3-7C0C-C241-8449-24E50A744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064" y="2635877"/>
            <a:ext cx="757353" cy="695946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82247C81-C495-054E-85C1-7D0572446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15" y="3324635"/>
            <a:ext cx="416535" cy="38276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6BF5098-BA9B-4F40-B568-43AB1C3C6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793" y="3231130"/>
            <a:ext cx="397777" cy="365525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0C64106D-6C1A-ED41-94D9-9AF0437E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89" y="3341378"/>
            <a:ext cx="555603" cy="510554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3F20009-F872-3A46-9511-6419F91A3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381" y="3374035"/>
            <a:ext cx="636839" cy="585203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F085788A-F09D-484D-97FB-422C5C96F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644" y="2403129"/>
            <a:ext cx="479550" cy="440668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EF2EA725-28D1-1545-A236-CFFFB7F0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799" y="3568199"/>
            <a:ext cx="636839" cy="585203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8AB044B7-F4F9-AD41-9193-661FE8BDD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13" y="3764038"/>
            <a:ext cx="461266" cy="423866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392B7165-FCB5-334C-A4D1-77AF1AAF6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01" y="3611673"/>
            <a:ext cx="362776" cy="3333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5CBAF15-9E24-B74F-9AE3-02A1E2A675F7}"/>
              </a:ext>
            </a:extLst>
          </p:cNvPr>
          <p:cNvSpPr txBox="1"/>
          <p:nvPr/>
        </p:nvSpPr>
        <p:spPr>
          <a:xfrm>
            <a:off x="7091118" y="6264654"/>
            <a:ext cx="1824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See Friday Programme</a:t>
            </a:r>
          </a:p>
        </p:txBody>
      </p:sp>
    </p:spTree>
    <p:extLst>
      <p:ext uri="{BB962C8B-B14F-4D97-AF65-F5344CB8AC3E}">
        <p14:creationId xmlns:p14="http://schemas.microsoft.com/office/powerpoint/2010/main" val="334296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theme/theme1.xml><?xml version="1.0" encoding="utf-8"?>
<a:theme xmlns:a="http://schemas.openxmlformats.org/drawingml/2006/main" name="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ATLAS_talk.thmx</Template>
  <TotalTime>65221</TotalTime>
  <Words>989</Words>
  <Application>Microsoft Macintosh PowerPoint</Application>
  <PresentationFormat>On-screen Show (4:3)</PresentationFormat>
  <Paragraphs>174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ATLAS_talk</vt:lpstr>
      <vt:lpstr>1_ATLAS_talk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group at the  University of Johannesburg</dc:title>
  <dc:creator>Mathieu Aurousseau</dc:creator>
  <cp:lastModifiedBy>Connell, Simon</cp:lastModifiedBy>
  <cp:revision>366</cp:revision>
  <cp:lastPrinted>2019-07-30T08:55:25Z</cp:lastPrinted>
  <dcterms:created xsi:type="dcterms:W3CDTF">2012-03-22T13:34:35Z</dcterms:created>
  <dcterms:modified xsi:type="dcterms:W3CDTF">2020-11-18T12:07:49Z</dcterms:modified>
</cp:coreProperties>
</file>