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8" r:id="rId2"/>
    <p:sldMasterId id="2147483761" r:id="rId3"/>
    <p:sldMasterId id="2147483773" r:id="rId4"/>
    <p:sldMasterId id="2147484148" r:id="rId5"/>
    <p:sldMasterId id="2147484186" r:id="rId6"/>
    <p:sldMasterId id="2147484198" r:id="rId7"/>
    <p:sldMasterId id="2147484235" r:id="rId8"/>
    <p:sldMasterId id="2147484248" r:id="rId9"/>
    <p:sldMasterId id="2147484260" r:id="rId10"/>
    <p:sldMasterId id="2147484272" r:id="rId11"/>
    <p:sldMasterId id="2147484284" r:id="rId12"/>
    <p:sldMasterId id="2147484296" r:id="rId13"/>
  </p:sldMasterIdLst>
  <p:notesMasterIdLst>
    <p:notesMasterId r:id="rId61"/>
  </p:notesMasterIdLst>
  <p:sldIdLst>
    <p:sldId id="257" r:id="rId14"/>
    <p:sldId id="304" r:id="rId15"/>
    <p:sldId id="305" r:id="rId16"/>
    <p:sldId id="313" r:id="rId17"/>
    <p:sldId id="314" r:id="rId18"/>
    <p:sldId id="363" r:id="rId19"/>
    <p:sldId id="364" r:id="rId20"/>
    <p:sldId id="295" r:id="rId21"/>
    <p:sldId id="290" r:id="rId22"/>
    <p:sldId id="308" r:id="rId23"/>
    <p:sldId id="256" r:id="rId24"/>
    <p:sldId id="373" r:id="rId25"/>
    <p:sldId id="374" r:id="rId26"/>
    <p:sldId id="319" r:id="rId27"/>
    <p:sldId id="284" r:id="rId28"/>
    <p:sldId id="277" r:id="rId29"/>
    <p:sldId id="365" r:id="rId30"/>
    <p:sldId id="278" r:id="rId31"/>
    <p:sldId id="279" r:id="rId32"/>
    <p:sldId id="366" r:id="rId33"/>
    <p:sldId id="367" r:id="rId34"/>
    <p:sldId id="368" r:id="rId35"/>
    <p:sldId id="260" r:id="rId36"/>
    <p:sldId id="262" r:id="rId37"/>
    <p:sldId id="291" r:id="rId38"/>
    <p:sldId id="372" r:id="rId39"/>
    <p:sldId id="316" r:id="rId40"/>
    <p:sldId id="318" r:id="rId41"/>
    <p:sldId id="317" r:id="rId42"/>
    <p:sldId id="379" r:id="rId43"/>
    <p:sldId id="371" r:id="rId44"/>
    <p:sldId id="375" r:id="rId45"/>
    <p:sldId id="370" r:id="rId46"/>
    <p:sldId id="369" r:id="rId47"/>
    <p:sldId id="378" r:id="rId48"/>
    <p:sldId id="309" r:id="rId49"/>
    <p:sldId id="310" r:id="rId50"/>
    <p:sldId id="311" r:id="rId51"/>
    <p:sldId id="356" r:id="rId52"/>
    <p:sldId id="376" r:id="rId53"/>
    <p:sldId id="377" r:id="rId54"/>
    <p:sldId id="382" r:id="rId55"/>
    <p:sldId id="315" r:id="rId56"/>
    <p:sldId id="383" r:id="rId57"/>
    <p:sldId id="380" r:id="rId58"/>
    <p:sldId id="381" r:id="rId59"/>
    <p:sldId id="362" r:id="rId6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34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77DB"/>
    <a:srgbClr val="3366FF"/>
    <a:srgbClr val="0099FF"/>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78828" autoAdjust="0"/>
  </p:normalViewPr>
  <p:slideViewPr>
    <p:cSldViewPr showGuides="1">
      <p:cViewPr varScale="1">
        <p:scale>
          <a:sx n="128" d="100"/>
          <a:sy n="128" d="100"/>
        </p:scale>
        <p:origin x="408" y="176"/>
      </p:cViewPr>
      <p:guideLst>
        <p:guide orient="horz" pos="2341"/>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 Id="rId4" Type="http://schemas.openxmlformats.org/officeDocument/2006/relationships/image" Target="../media/image7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image" Target="../media/image10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15C9F6B-C918-470C-90CB-D21494B4E653}" type="datetimeFigureOut">
              <a:rPr lang="en-ZA"/>
              <a:pPr>
                <a:defRPr/>
              </a:pPr>
              <a:t>2020/11/19</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ZA"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ZA"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EA93B2F-2AFB-424B-A567-97B23C4155C7}" type="slidenum">
              <a:rPr lang="en-ZA"/>
              <a:pPr>
                <a:defRPr/>
              </a:pPr>
              <a:t>‹#›</a:t>
            </a:fld>
            <a:endParaRPr lang="en-ZA"/>
          </a:p>
        </p:txBody>
      </p:sp>
    </p:spTree>
    <p:extLst>
      <p:ext uri="{BB962C8B-B14F-4D97-AF65-F5344CB8AC3E}">
        <p14:creationId xmlns:p14="http://schemas.microsoft.com/office/powerpoint/2010/main" val="4629996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ZA" dirty="0"/>
              <a:t>Story of the</a:t>
            </a:r>
            <a:r>
              <a:rPr lang="en-ZA" baseline="0" dirty="0"/>
              <a:t> development of an SBIO programme at UCT. </a:t>
            </a:r>
          </a:p>
          <a:p>
            <a:endParaRPr lang="en-ZA" baseline="0" dirty="0"/>
          </a:p>
          <a:p>
            <a:r>
              <a:rPr lang="en-ZA" baseline="0" dirty="0"/>
              <a:t>Talking on behalf of Trevor who is unfortunately indisposed following elective surgery. </a:t>
            </a:r>
          </a:p>
          <a:p>
            <a:endParaRPr lang="en-ZA" baseline="0" dirty="0"/>
          </a:p>
          <a:p>
            <a:r>
              <a:rPr lang="en-ZA" baseline="0" dirty="0"/>
              <a:t>My authority to tell this story comes </a:t>
            </a:r>
            <a:r>
              <a:rPr lang="en-ZA" baseline="0"/>
              <a:t>from honour </a:t>
            </a:r>
            <a:r>
              <a:rPr lang="en-ZA" baseline="0" dirty="0"/>
              <a:t>of being one of the first graduates of the SBIO MSc programme.</a:t>
            </a:r>
          </a:p>
          <a:p>
            <a:endParaRPr lang="en-ZA" baseline="0" dirty="0"/>
          </a:p>
          <a:p>
            <a:r>
              <a:rPr lang="en-ZA" baseline="0" dirty="0"/>
              <a:t>I am going to reveal the developments  that led to where we are today but also the projects that drove the need for </a:t>
            </a:r>
            <a:r>
              <a:rPr lang="en-ZA" baseline="0" dirty="0" err="1"/>
              <a:t>develpoing</a:t>
            </a:r>
            <a:r>
              <a:rPr lang="en-ZA" baseline="0" dirty="0"/>
              <a:t> these capabilities.</a:t>
            </a:r>
            <a:endParaRPr lang="en-ZA" dirty="0"/>
          </a:p>
          <a:p>
            <a:pPr eaLnBrk="1" hangingPunct="1">
              <a:spcBef>
                <a:spcPct val="0"/>
              </a:spcBef>
            </a:pPr>
            <a:endParaRPr lang="en-US" altLang="en-US" dirty="0">
              <a:latin typeface="Times New Roman" pitchFamily="18" charset="0"/>
              <a:ea typeface="MS Mincho" pitchFamily="49" charset="-128"/>
            </a:endParaRPr>
          </a:p>
          <a:p>
            <a:pPr eaLnBrk="1" hangingPunct="1">
              <a:spcBef>
                <a:spcPct val="0"/>
              </a:spcBef>
            </a:pPr>
            <a:endParaRPr lang="en-US" altLang="en-US" dirty="0">
              <a:latin typeface="Times New Roman" pitchFamily="18" charset="0"/>
              <a:ea typeface="MS Mincho" pitchFamily="49" charset="-128"/>
            </a:endParaRPr>
          </a:p>
          <a:p>
            <a:pPr eaLnBrk="1" hangingPunct="1">
              <a:spcBef>
                <a:spcPct val="0"/>
              </a:spcBef>
            </a:pPr>
            <a:endParaRPr lang="en-US" altLang="en-US" dirty="0">
              <a:latin typeface="Times New Roman" pitchFamily="18" charset="0"/>
              <a:ea typeface="MS Mincho" pitchFamily="49" charset="-128"/>
            </a:endParaRPr>
          </a:p>
          <a:p>
            <a:pPr eaLnBrk="1" hangingPunct="1">
              <a:spcBef>
                <a:spcPct val="0"/>
              </a:spcBef>
            </a:pPr>
            <a:r>
              <a:rPr lang="en-US" altLang="en-US" dirty="0">
                <a:latin typeface="Times New Roman" pitchFamily="18" charset="0"/>
                <a:ea typeface="MS Mincho" pitchFamily="49" charset="-128"/>
              </a:rPr>
              <a:t>Deputy vice-chancellor, Deans, colleagues, students, friends and family. Thank you Professor le </a:t>
            </a:r>
            <a:r>
              <a:rPr lang="en-US" altLang="en-US" dirty="0" err="1">
                <a:latin typeface="Times New Roman" pitchFamily="18" charset="0"/>
                <a:ea typeface="MS Mincho" pitchFamily="49" charset="-128"/>
              </a:rPr>
              <a:t>Roex</a:t>
            </a:r>
            <a:r>
              <a:rPr lang="en-US" altLang="en-US" dirty="0">
                <a:latin typeface="Times New Roman" pitchFamily="18" charset="0"/>
                <a:ea typeface="MS Mincho" pitchFamily="49" charset="-128"/>
              </a:rPr>
              <a:t> for the introduction. </a:t>
            </a:r>
          </a:p>
          <a:p>
            <a:pPr eaLnBrk="1" hangingPunct="1">
              <a:spcBef>
                <a:spcPct val="0"/>
              </a:spcBef>
            </a:pPr>
            <a:endParaRPr lang="en-US" altLang="en-US" dirty="0">
              <a:latin typeface="Times New Roman" pitchFamily="18" charset="0"/>
              <a:ea typeface="MS Mincho" pitchFamily="49" charset="-128"/>
            </a:endParaRPr>
          </a:p>
          <a:p>
            <a:pPr eaLnBrk="1" hangingPunct="1">
              <a:spcBef>
                <a:spcPct val="0"/>
              </a:spcBef>
            </a:pPr>
            <a:r>
              <a:rPr lang="en-US" altLang="en-US" dirty="0">
                <a:latin typeface="Times New Roman" pitchFamily="18" charset="0"/>
                <a:ea typeface="MS Mincho" pitchFamily="49" charset="-128"/>
              </a:rPr>
              <a:t>It goes without saying that we humans are concerned about (1) food (2) health (3) products for our comfort and convenience – in arbitrary order. We are driven by the need to have more and better. Our curiosity also drives us to look towards Nature and to observe how things happen in the world around us.</a:t>
            </a:r>
            <a:endParaRPr lang="en-ZA" altLang="en-US" dirty="0">
              <a:latin typeface="Times New Roman" pitchFamily="18" charset="0"/>
              <a:ea typeface="MS Mincho" pitchFamily="49" charset="-128"/>
            </a:endParaRPr>
          </a:p>
          <a:p>
            <a:pPr eaLnBrk="1" hangingPunct="1">
              <a:spcBef>
                <a:spcPct val="0"/>
              </a:spcBef>
            </a:pPr>
            <a:r>
              <a:rPr lang="en-US" altLang="en-US" dirty="0">
                <a:latin typeface="Times New Roman" pitchFamily="18" charset="0"/>
                <a:ea typeface="MS Mincho" pitchFamily="49" charset="-128"/>
              </a:rPr>
              <a:t> </a:t>
            </a:r>
            <a:endParaRPr lang="en-ZA" altLang="en-US" dirty="0">
              <a:latin typeface="Times New Roman" pitchFamily="18" charset="0"/>
              <a:ea typeface="MS Mincho" pitchFamily="49" charset="-128"/>
            </a:endParaRPr>
          </a:p>
          <a:p>
            <a:pPr eaLnBrk="1" hangingPunct="1">
              <a:spcBef>
                <a:spcPct val="0"/>
              </a:spcBef>
            </a:pPr>
            <a:r>
              <a:rPr lang="en-US" altLang="en-US" dirty="0">
                <a:latin typeface="Times New Roman" pitchFamily="18" charset="0"/>
                <a:ea typeface="MS Mincho" pitchFamily="49" charset="-128"/>
              </a:rPr>
              <a:t> </a:t>
            </a:r>
            <a:endParaRPr lang="en-ZA" altLang="en-US" dirty="0">
              <a:latin typeface="Times New Roman" pitchFamily="18" charset="0"/>
              <a:ea typeface="MS Mincho" pitchFamily="49" charset="-128"/>
            </a:endParaRPr>
          </a:p>
          <a:p>
            <a:pPr eaLnBrk="1" hangingPunct="1">
              <a:spcBef>
                <a:spcPct val="0"/>
              </a:spcBef>
            </a:pPr>
            <a:r>
              <a:rPr lang="en-US" altLang="en-US" dirty="0">
                <a:latin typeface="Times New Roman" pitchFamily="18" charset="0"/>
                <a:ea typeface="MS Mincho" pitchFamily="49" charset="-128"/>
              </a:rPr>
              <a:t>Biological systems hold a particular fascination – they replicate and propagate in a sustainable way – they live!</a:t>
            </a:r>
            <a:endParaRPr lang="en-ZA" altLang="en-US" dirty="0">
              <a:latin typeface="Times New Roman" pitchFamily="18" charset="0"/>
              <a:ea typeface="MS Mincho" pitchFamily="49" charset="-128"/>
            </a:endParaRPr>
          </a:p>
          <a:p>
            <a:pPr eaLnBrk="1" hangingPunct="1">
              <a:spcBef>
                <a:spcPct val="0"/>
              </a:spcBef>
            </a:pPr>
            <a:r>
              <a:rPr lang="en-US" altLang="en-US" dirty="0">
                <a:latin typeface="Times New Roman" pitchFamily="18" charset="0"/>
                <a:ea typeface="MS Mincho" pitchFamily="49" charset="-128"/>
              </a:rPr>
              <a:t> </a:t>
            </a:r>
            <a:endParaRPr lang="en-ZA" altLang="en-US" dirty="0">
              <a:latin typeface="Times New Roman" pitchFamily="18" charset="0"/>
              <a:ea typeface="MS Mincho" pitchFamily="49" charset="-128"/>
            </a:endParaRPr>
          </a:p>
          <a:p>
            <a:pPr eaLnBrk="1" hangingPunct="1">
              <a:spcBef>
                <a:spcPct val="0"/>
              </a:spcBef>
            </a:pPr>
            <a:r>
              <a:rPr lang="en-US" altLang="en-US" dirty="0">
                <a:latin typeface="Times New Roman" pitchFamily="18" charset="0"/>
                <a:ea typeface="MS Mincho" pitchFamily="49" charset="-128"/>
              </a:rPr>
              <a:t>There are many ways to try and understand biological systems. The way I have chosen is to rationalize the way the systems function by visualizing biological macromolecules, especially proteins, at atomic resolution. This approach brings Biology into the domain of Chemistry and Physics and it is enabling for Biotechnology – especially such things as rational design of medicines and industrial enzymes. The discipline that is concerned with every stage of the visualization and interpretation of the structures is called Structural Biology. It is a very large field attracting significant investment internationally in both the academic and industrial spheres. No fewer than twenty-two Nobel prizes have been awarded to Structural Biologists since 1953. The impact of the field touches our daily lives in many ways – crops that are grown using herbicides and pesticides designed by structural biologists, , the drugs we take have almost certainly passed through the hands of structural biologists, if not in their discovery then in their synthesis or in the determination of their mechanism of action, even the water that we drink may have been purified with gels made by enzymes that have been designed by structural biologists and the fuel that you put in your car in the future will be made using tailor-made enzymes that have been designed by structural biologists.</a:t>
            </a:r>
            <a:endParaRPr lang="en-ZA" altLang="en-US" dirty="0">
              <a:latin typeface="Times New Roman" pitchFamily="18" charset="0"/>
              <a:ea typeface="MS Mincho" pitchFamily="49" charset="-128"/>
            </a:endParaRPr>
          </a:p>
          <a:p>
            <a:pPr eaLnBrk="1" hangingPunct="1">
              <a:spcBef>
                <a:spcPct val="0"/>
              </a:spcBef>
            </a:pPr>
            <a:r>
              <a:rPr lang="en-US" altLang="en-US" dirty="0">
                <a:latin typeface="Times New Roman" pitchFamily="18" charset="0"/>
                <a:ea typeface="MS Mincho" pitchFamily="49" charset="-128"/>
              </a:rPr>
              <a:t> </a:t>
            </a:r>
            <a:endParaRPr lang="en-ZA" altLang="en-US" dirty="0">
              <a:latin typeface="Times New Roman" pitchFamily="18" charset="0"/>
              <a:ea typeface="MS Mincho" pitchFamily="49" charset="-128"/>
            </a:endParaRPr>
          </a:p>
          <a:p>
            <a:pPr eaLnBrk="1" hangingPunct="1">
              <a:spcBef>
                <a:spcPct val="0"/>
              </a:spcBef>
            </a:pPr>
            <a:endParaRPr lang="en-ZA" altLang="en-US" dirty="0"/>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1004E56-F042-486E-A1B0-C4D6086EE72E}" type="slidenum">
              <a:rPr lang="en-ZA" altLang="en-US" smtClean="0"/>
              <a:pPr fontAlgn="base">
                <a:spcBef>
                  <a:spcPct val="0"/>
                </a:spcBef>
                <a:spcAft>
                  <a:spcPct val="0"/>
                </a:spcAft>
                <a:defRPr/>
              </a:pPr>
              <a:t>1</a:t>
            </a:fld>
            <a:endParaRPr lang="en-ZA" altLang="en-US"/>
          </a:p>
        </p:txBody>
      </p:sp>
    </p:spTree>
    <p:extLst>
      <p:ext uri="{BB962C8B-B14F-4D97-AF65-F5344CB8AC3E}">
        <p14:creationId xmlns:p14="http://schemas.microsoft.com/office/powerpoint/2010/main" val="1542516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652463" indent="-250825">
              <a:defRPr>
                <a:solidFill>
                  <a:schemeClr val="tx1"/>
                </a:solidFill>
                <a:latin typeface="Calibri" pitchFamily="34" charset="0"/>
              </a:defRPr>
            </a:lvl2pPr>
            <a:lvl3pPr marL="1003300" indent="-200025">
              <a:defRPr>
                <a:solidFill>
                  <a:schemeClr val="tx1"/>
                </a:solidFill>
                <a:latin typeface="Calibri" pitchFamily="34" charset="0"/>
              </a:defRPr>
            </a:lvl3pPr>
            <a:lvl4pPr marL="1404938" indent="-200025">
              <a:defRPr>
                <a:solidFill>
                  <a:schemeClr val="tx1"/>
                </a:solidFill>
                <a:latin typeface="Calibri" pitchFamily="34" charset="0"/>
              </a:defRPr>
            </a:lvl4pPr>
            <a:lvl5pPr marL="1806575" indent="-200025">
              <a:defRPr>
                <a:solidFill>
                  <a:schemeClr val="tx1"/>
                </a:solidFill>
                <a:latin typeface="Calibri" pitchFamily="34" charset="0"/>
              </a:defRPr>
            </a:lvl5pPr>
            <a:lvl6pPr marL="2263775" indent="-200025" fontAlgn="base">
              <a:spcBef>
                <a:spcPct val="0"/>
              </a:spcBef>
              <a:spcAft>
                <a:spcPct val="0"/>
              </a:spcAft>
              <a:defRPr>
                <a:solidFill>
                  <a:schemeClr val="tx1"/>
                </a:solidFill>
                <a:latin typeface="Calibri" pitchFamily="34" charset="0"/>
              </a:defRPr>
            </a:lvl6pPr>
            <a:lvl7pPr marL="2720975" indent="-200025" fontAlgn="base">
              <a:spcBef>
                <a:spcPct val="0"/>
              </a:spcBef>
              <a:spcAft>
                <a:spcPct val="0"/>
              </a:spcAft>
              <a:defRPr>
                <a:solidFill>
                  <a:schemeClr val="tx1"/>
                </a:solidFill>
                <a:latin typeface="Calibri" pitchFamily="34" charset="0"/>
              </a:defRPr>
            </a:lvl7pPr>
            <a:lvl8pPr marL="3178175" indent="-200025" fontAlgn="base">
              <a:spcBef>
                <a:spcPct val="0"/>
              </a:spcBef>
              <a:spcAft>
                <a:spcPct val="0"/>
              </a:spcAft>
              <a:defRPr>
                <a:solidFill>
                  <a:schemeClr val="tx1"/>
                </a:solidFill>
                <a:latin typeface="Calibri" pitchFamily="34" charset="0"/>
              </a:defRPr>
            </a:lvl8pPr>
            <a:lvl9pPr marL="3635375" indent="-200025"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EB26EF-657E-453B-A07A-B9090F63CA1C}" type="slidenum">
              <a:rPr kumimoji="0" lang="en-US" altLang="en-US" sz="11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1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107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Students embedded in other groups</a:t>
            </a:r>
            <a:r>
              <a:rPr lang="en-ZA" baseline="0" dirty="0"/>
              <a:t> like Simon working with </a:t>
            </a:r>
            <a:r>
              <a:rPr lang="en-ZA" baseline="0" dirty="0" err="1"/>
              <a:t>Digby</a:t>
            </a:r>
            <a:r>
              <a:rPr lang="en-ZA" baseline="0" dirty="0"/>
              <a:t> at IIDMM on </a:t>
            </a:r>
            <a:r>
              <a:rPr lang="en-ZA" baseline="0" dirty="0" err="1"/>
              <a:t>MshB</a:t>
            </a:r>
            <a:r>
              <a:rPr lang="en-ZA" baseline="0" dirty="0"/>
              <a:t>.</a:t>
            </a:r>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93B2F-2AFB-424B-A567-97B23C4155C7}"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5201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1026"/>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32099"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0165" tIns="40083" rIns="80165" bIns="40083" numCol="1" anchor="ctr" anchorCtr="0" compatLnSpc="1">
            <a:prstTxWarp prst="textNoShape">
              <a:avLst/>
            </a:prstTxWarp>
          </a:bodyPr>
          <a:lstStyle/>
          <a:p>
            <a:pPr eaLnBrk="1" hangingPunct="1">
              <a:spcBef>
                <a:spcPct val="0"/>
              </a:spcBef>
            </a:pPr>
            <a:r>
              <a:rPr lang="en-US" altLang="en-US" dirty="0"/>
              <a:t>Finally, we have visualized harmful viruses in collaboration with partners in </a:t>
            </a:r>
            <a:r>
              <a:rPr lang="en-US" altLang="en-US" dirty="0" err="1"/>
              <a:t>vetenary</a:t>
            </a:r>
            <a:r>
              <a:rPr lang="en-US" altLang="en-US" baseline="0" dirty="0"/>
              <a:t> and marine sciences. </a:t>
            </a:r>
            <a:endParaRPr lang="en-US" altLang="en-US" dirty="0"/>
          </a:p>
          <a:p>
            <a:pPr eaLnBrk="1" hangingPunct="1">
              <a:spcBef>
                <a:spcPct val="0"/>
              </a:spcBef>
            </a:pPr>
            <a:endParaRPr lang="en-US" altLang="en-US" dirty="0"/>
          </a:p>
          <a:p>
            <a:pPr eaLnBrk="1" hangingPunct="1">
              <a:spcBef>
                <a:spcPct val="0"/>
              </a:spcBef>
            </a:pPr>
            <a:r>
              <a:rPr lang="en-US" altLang="en-US" dirty="0"/>
              <a:t>like AHSV and the viruses that we seek to deploy as biological control agents to kill the algae that cause red tide.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312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 </a:t>
            </a:r>
            <a:endParaRPr lang="en-ZA" altLang="en-US" dirty="0"/>
          </a:p>
          <a:p>
            <a:pPr eaLnBrk="1" hangingPunct="1">
              <a:spcBef>
                <a:spcPct val="0"/>
              </a:spcBef>
            </a:pPr>
            <a:r>
              <a:rPr lang="en-US" altLang="en-US" dirty="0"/>
              <a:t>The Dean of Science once asked me to prepare some slides to show Minister of Science and Technology </a:t>
            </a:r>
            <a:r>
              <a:rPr lang="en-US" altLang="en-US" dirty="0" err="1"/>
              <a:t>Naledi</a:t>
            </a:r>
            <a:r>
              <a:rPr lang="en-US" altLang="en-US" dirty="0"/>
              <a:t> </a:t>
            </a:r>
            <a:r>
              <a:rPr lang="en-US" altLang="en-US" dirty="0" err="1"/>
              <a:t>Pandor</a:t>
            </a:r>
            <a:r>
              <a:rPr lang="en-US" altLang="en-US" dirty="0"/>
              <a:t> why it was important to do structural biology especially at UCT – I am going to take the liberty of showing you those slides.</a:t>
            </a:r>
            <a:endParaRPr lang="en-ZA" altLang="en-US" dirty="0"/>
          </a:p>
          <a:p>
            <a:pPr eaLnBrk="1" hangingPunct="1">
              <a:spcBef>
                <a:spcPct val="0"/>
              </a:spcBef>
            </a:pPr>
            <a:r>
              <a:rPr lang="en-US" altLang="en-US" dirty="0"/>
              <a:t> </a:t>
            </a:r>
            <a:endParaRPr lang="en-ZA" altLang="en-US" dirty="0"/>
          </a:p>
          <a:p>
            <a:pPr eaLnBrk="1" hangingPunct="1">
              <a:spcBef>
                <a:spcPct val="0"/>
              </a:spcBef>
            </a:pPr>
            <a:r>
              <a:rPr lang="en-US" altLang="en-US" dirty="0"/>
              <a:t>Firstly, I believe that the role of the University is to follow scholarly pursuits, that is, to gain new knowledge and publish it in the open literature. There is no doubt that the determination of the structure of biological macromolecules is challenging, current and good science. The insights are sound – in the words of one of our post-docs – “what sets us apart is that we actually see the molecules we are studying”.</a:t>
            </a:r>
            <a:endParaRPr lang="en-ZA" altLang="en-US" dirty="0"/>
          </a:p>
          <a:p>
            <a:pPr eaLnBrk="1" hangingPunct="1">
              <a:spcBef>
                <a:spcPct val="0"/>
              </a:spcBef>
            </a:pPr>
            <a:r>
              <a:rPr lang="en-US" altLang="en-US" dirty="0"/>
              <a:t> </a:t>
            </a:r>
            <a:endParaRPr lang="en-ZA"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ZA"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7BC8E-53EE-43E9-9608-0A1425A8EF94}"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3245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93B2F-2AFB-424B-A567-97B23C4155C7}"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4030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Before</a:t>
            </a:r>
            <a:r>
              <a:rPr lang="en-ZA" baseline="0" dirty="0"/>
              <a:t> we move on to the </a:t>
            </a:r>
            <a:r>
              <a:rPr lang="en-ZA" baseline="0" dirty="0" err="1"/>
              <a:t>hows</a:t>
            </a:r>
            <a:r>
              <a:rPr lang="en-ZA" baseline="0" dirty="0"/>
              <a:t> I would like to address the why of SBIO. I think it is always important to justify why we study certain things and it is </a:t>
            </a:r>
            <a:r>
              <a:rPr lang="en-ZA" baseline="0" dirty="0" err="1"/>
              <a:t>particulary</a:t>
            </a:r>
            <a:r>
              <a:rPr lang="en-ZA" baseline="0" dirty="0"/>
              <a:t> relevant to reveal the motivation behind the establishment of an SBIO programme at UCT.</a:t>
            </a:r>
          </a:p>
          <a:p>
            <a:endParaRPr lang="en-ZA" baseline="0" dirty="0"/>
          </a:p>
          <a:p>
            <a:endParaRPr lang="en-ZA" baseline="0" dirty="0"/>
          </a:p>
          <a:p>
            <a:r>
              <a:rPr lang="en-ZA" dirty="0"/>
              <a:t>Importance of SBIO</a:t>
            </a:r>
          </a:p>
          <a:p>
            <a:r>
              <a:rPr lang="en-ZA" dirty="0"/>
              <a:t>	both</a:t>
            </a:r>
            <a:r>
              <a:rPr lang="en-ZA" baseline="0" dirty="0"/>
              <a:t> internationally </a:t>
            </a:r>
          </a:p>
          <a:p>
            <a:r>
              <a:rPr lang="en-ZA" baseline="0" dirty="0"/>
              <a:t>		Show Nobel Prizes (fundamental knowledge in basic research) and applied discoveries mostly in disease mechanisms and resulting interventions from pesticides to retroviral inhibitors. </a:t>
            </a:r>
          </a:p>
          <a:p>
            <a:endParaRPr lang="en-ZA" baseline="0" dirty="0"/>
          </a:p>
          <a:p>
            <a:r>
              <a:rPr lang="en-ZA" baseline="0" dirty="0"/>
              <a:t>and locally.</a:t>
            </a:r>
          </a:p>
          <a:p>
            <a:r>
              <a:rPr lang="en-ZA" baseline="0" dirty="0"/>
              <a:t>	Challenging and relevant discipline -&gt; human capital development.</a:t>
            </a:r>
          </a:p>
          <a:p>
            <a:r>
              <a:rPr lang="en-ZA" baseline="0" dirty="0"/>
              <a:t>	Academic pursuits and training,</a:t>
            </a:r>
          </a:p>
          <a:p>
            <a:r>
              <a:rPr lang="en-ZA" baseline="0" dirty="0"/>
              <a:t>	Technologies</a:t>
            </a:r>
          </a:p>
          <a:p>
            <a:r>
              <a:rPr lang="en-ZA" baseline="0" dirty="0"/>
              <a:t>	</a:t>
            </a:r>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55DAA-C2A8-4526-88CF-FF9F59BE6D9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810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aseline="0" dirty="0"/>
              <a:t>Discipline of electron density maps!</a:t>
            </a:r>
          </a:p>
          <a:p>
            <a:endParaRPr lang="en-ZA" baseline="0" dirty="0"/>
          </a:p>
          <a:p>
            <a:r>
              <a:rPr lang="en-ZA" baseline="0" dirty="0"/>
              <a:t>This dose sensitivity is eloquently addressed in two of the main structural biology techniques: crystallography and electron microscopy both of which aim to raise the signal from the noise using very different approaches and different wavelengths of radiation. </a:t>
            </a:r>
          </a:p>
          <a:p>
            <a:endParaRPr lang="en-ZA" baseline="0" dirty="0"/>
          </a:p>
          <a:p>
            <a:r>
              <a:rPr lang="en-ZA" baseline="0" dirty="0"/>
              <a:t>One through the arrangement of molecules into an ordered array to exploit diffraction phenomena and the other which relies on computational methods to average images obtained from direct imaging with electrons.</a:t>
            </a:r>
          </a:p>
          <a:p>
            <a:pPr marL="0" marR="0" indent="0" algn="l" defTabSz="914400" rtl="0" eaLnBrk="1" fontAlgn="auto" latinLnBrk="0" hangingPunct="1">
              <a:lnSpc>
                <a:spcPct val="100000"/>
              </a:lnSpc>
              <a:spcBef>
                <a:spcPts val="0"/>
              </a:spcBef>
              <a:spcAft>
                <a:spcPts val="0"/>
              </a:spcAft>
              <a:buClrTx/>
              <a:buSzTx/>
              <a:buFontTx/>
              <a:buNone/>
              <a:tabLst/>
              <a:defRPr/>
            </a:pPr>
            <a:endParaRPr lang="en-Z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ZA" baseline="0" dirty="0"/>
              <a:t>Although, quite different in their </a:t>
            </a:r>
            <a:r>
              <a:rPr lang="en-ZA" b="1" baseline="0" dirty="0"/>
              <a:t>execution</a:t>
            </a:r>
            <a:r>
              <a:rPr lang="en-ZA" baseline="0" dirty="0"/>
              <a:t> and </a:t>
            </a:r>
            <a:r>
              <a:rPr lang="en-ZA" b="1" baseline="0" dirty="0"/>
              <a:t>application</a:t>
            </a:r>
            <a:r>
              <a:rPr lang="en-ZA" baseline="0" dirty="0"/>
              <a:t>, there is much commonality between these technique and with the rapid improvements in EM technologies that are </a:t>
            </a:r>
            <a:r>
              <a:rPr lang="en-ZA" baseline="0" dirty="0" err="1"/>
              <a:t>parallelling</a:t>
            </a:r>
            <a:r>
              <a:rPr lang="en-ZA" baseline="0" dirty="0"/>
              <a:t> the early developments in X-ray, this is a trend that can only continue. Fastest developing method for determining protein structures.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ZA"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Z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ZA" baseline="0" dirty="0"/>
              <a:t>One of the most obvious commonalities between the two disciplines is that neither techniques are trivial and require an enormous investment in </a:t>
            </a:r>
            <a:r>
              <a:rPr lang="en-ZA" b="1" baseline="0" dirty="0" err="1"/>
              <a:t>trainign</a:t>
            </a:r>
            <a:r>
              <a:rPr lang="en-ZA" b="1" baseline="0" dirty="0"/>
              <a:t> and infrastructure</a:t>
            </a:r>
            <a:r>
              <a:rPr lang="en-ZA" baseline="0" dirty="0"/>
              <a:t>. Disciplines in their own right rather than pieces of equipment.</a:t>
            </a:r>
          </a:p>
          <a:p>
            <a:pPr marL="0" marR="0" indent="0" algn="l" defTabSz="914400" rtl="0" eaLnBrk="1" fontAlgn="auto" latinLnBrk="0" hangingPunct="1">
              <a:lnSpc>
                <a:spcPct val="100000"/>
              </a:lnSpc>
              <a:spcBef>
                <a:spcPts val="0"/>
              </a:spcBef>
              <a:spcAft>
                <a:spcPts val="0"/>
              </a:spcAft>
              <a:buClrTx/>
              <a:buSzTx/>
              <a:buFontTx/>
              <a:buNone/>
              <a:tabLst/>
              <a:defRPr/>
            </a:pPr>
            <a:endParaRPr lang="en-Z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ZA" baseline="0" dirty="0"/>
              <a:t>The tale of the </a:t>
            </a:r>
            <a:r>
              <a:rPr lang="en-ZA" baseline="0" dirty="0" err="1"/>
              <a:t>oringins</a:t>
            </a:r>
            <a:r>
              <a:rPr lang="en-ZA" baseline="0" dirty="0"/>
              <a:t> of structural biology at UCT  is therefore a tale of the development of the </a:t>
            </a:r>
            <a:r>
              <a:rPr lang="en-ZA" baseline="0" dirty="0" err="1"/>
              <a:t>infrastratucture</a:t>
            </a:r>
            <a:r>
              <a:rPr lang="en-ZA" baseline="0" dirty="0"/>
              <a:t> (both the human and </a:t>
            </a:r>
            <a:r>
              <a:rPr lang="en-ZA" baseline="0" dirty="0" err="1"/>
              <a:t>equipemnt</a:t>
            </a:r>
            <a:r>
              <a:rPr lang="en-ZA" baseline="0" dirty="0"/>
              <a:t>) to tackle such fields of study.</a:t>
            </a:r>
          </a:p>
          <a:p>
            <a:pPr marL="0" marR="0" indent="0" algn="l" defTabSz="914400" rtl="0" eaLnBrk="1" fontAlgn="auto" latinLnBrk="0" hangingPunct="1">
              <a:lnSpc>
                <a:spcPct val="100000"/>
              </a:lnSpc>
              <a:spcBef>
                <a:spcPts val="0"/>
              </a:spcBef>
              <a:spcAft>
                <a:spcPts val="0"/>
              </a:spcAft>
              <a:buClrTx/>
              <a:buSzTx/>
              <a:buFontTx/>
              <a:buNone/>
              <a:tabLst/>
              <a:defRPr/>
            </a:pPr>
            <a:endParaRPr lang="en-ZA"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ZA"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ZA" baseline="0" dirty="0"/>
          </a:p>
          <a:p>
            <a:endParaRPr lang="en-Z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55DAA-C2A8-4526-88CF-FF9F59BE6D9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4415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baseline="0" dirty="0"/>
              <a:t>It’s also very important to note that Biophysics is only one aspect, often the celebrated for the </a:t>
            </a:r>
            <a:r>
              <a:rPr lang="en-ZA" b="1" baseline="0" dirty="0"/>
              <a:t>visual</a:t>
            </a:r>
            <a:r>
              <a:rPr lang="en-ZA" baseline="0" dirty="0"/>
              <a:t> </a:t>
            </a:r>
            <a:r>
              <a:rPr lang="en-ZA" b="1" baseline="0" dirty="0"/>
              <a:t>insights</a:t>
            </a:r>
            <a:r>
              <a:rPr lang="en-ZA" baseline="0" dirty="0"/>
              <a:t> it brings, but no more important that the other stages of the experiment.</a:t>
            </a:r>
          </a:p>
          <a:p>
            <a:pPr marL="0" marR="0" indent="0" algn="l" defTabSz="914400" rtl="0" eaLnBrk="1" fontAlgn="auto" latinLnBrk="0" hangingPunct="1">
              <a:lnSpc>
                <a:spcPct val="100000"/>
              </a:lnSpc>
              <a:spcBef>
                <a:spcPts val="0"/>
              </a:spcBef>
              <a:spcAft>
                <a:spcPts val="0"/>
              </a:spcAft>
              <a:buClrTx/>
              <a:buSzTx/>
              <a:buFontTx/>
              <a:buNone/>
              <a:tabLst/>
              <a:defRPr/>
            </a:pPr>
            <a:endParaRPr lang="en-ZA"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Z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ZA" baseline="0" dirty="0"/>
              <a:t>Often more than half the battle is in preparing sample and a considerable portion of our efforts in growing capacity have centred around equipping world class protein production facilities and growing the skills to execute this critical part of all aspects of the pipeline. </a:t>
            </a:r>
          </a:p>
          <a:p>
            <a:pPr marL="0" marR="0" indent="0" algn="l" defTabSz="914400" rtl="0" eaLnBrk="1" fontAlgn="auto" latinLnBrk="0" hangingPunct="1">
              <a:lnSpc>
                <a:spcPct val="100000"/>
              </a:lnSpc>
              <a:spcBef>
                <a:spcPts val="0"/>
              </a:spcBef>
              <a:spcAft>
                <a:spcPts val="0"/>
              </a:spcAft>
              <a:buClrTx/>
              <a:buSzTx/>
              <a:buFontTx/>
              <a:buNone/>
              <a:tabLst/>
              <a:defRPr/>
            </a:pPr>
            <a:endParaRPr lang="en-Z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ZA" baseline="0" dirty="0"/>
              <a:t>We have not been alone in this pursuit and the developments in our collaborators labs have been essential for them accessing our resources.</a:t>
            </a:r>
          </a:p>
          <a:p>
            <a:pPr marL="0" marR="0" indent="0" algn="l" defTabSz="914400" rtl="0" eaLnBrk="1" fontAlgn="auto" latinLnBrk="0" hangingPunct="1">
              <a:lnSpc>
                <a:spcPct val="100000"/>
              </a:lnSpc>
              <a:spcBef>
                <a:spcPts val="0"/>
              </a:spcBef>
              <a:spcAft>
                <a:spcPts val="0"/>
              </a:spcAft>
              <a:buClrTx/>
              <a:buSzTx/>
              <a:buFontTx/>
              <a:buNone/>
              <a:tabLst/>
              <a:defRPr/>
            </a:pPr>
            <a:r>
              <a:rPr lang="en-ZA" baseline="0" dirty="0"/>
              <a:t>Entering at different points in the pipeline e.g. collaborations with partners providing excellent protein samples skip ahead in the experiment. Or collaborations with overseas partners have allowed us to access resources we don’t posses in the country.</a:t>
            </a:r>
          </a:p>
          <a:p>
            <a:pPr marL="0" marR="0" indent="0" algn="l" defTabSz="914400" rtl="0" eaLnBrk="1" fontAlgn="auto" latinLnBrk="0" hangingPunct="1">
              <a:lnSpc>
                <a:spcPct val="100000"/>
              </a:lnSpc>
              <a:spcBef>
                <a:spcPts val="0"/>
              </a:spcBef>
              <a:spcAft>
                <a:spcPts val="0"/>
              </a:spcAft>
              <a:buClrTx/>
              <a:buSzTx/>
              <a:buFontTx/>
              <a:buNone/>
              <a:tabLst/>
              <a:defRPr/>
            </a:pPr>
            <a:endParaRPr lang="en-ZA" baseline="0" dirty="0"/>
          </a:p>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55DAA-C2A8-4526-88CF-FF9F59BE6D9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4439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tLang="en-US" dirty="0"/>
              <a:t>Klug was a student of RW James in Cape Town – one of two Nobel laureates trained by James – the other was Allan Cormack who discovered how to make three dimensional images from two dimensional medical X-rays.</a:t>
            </a:r>
          </a:p>
          <a:p>
            <a:pPr marL="0" marR="0" indent="0" algn="l" defTabSz="914400" rtl="0" eaLnBrk="1" fontAlgn="base" latinLnBrk="0" hangingPunct="1">
              <a:lnSpc>
                <a:spcPct val="100000"/>
              </a:lnSpc>
              <a:spcBef>
                <a:spcPct val="0"/>
              </a:spcBef>
              <a:spcAft>
                <a:spcPct val="0"/>
              </a:spcAft>
              <a:buClrTx/>
              <a:buSzTx/>
              <a:buFontTx/>
              <a:buNone/>
              <a:tabLst/>
              <a:defRPr/>
            </a:pPr>
            <a:r>
              <a:rPr lang="en-ZA" sz="1200" kern="1200" dirty="0">
                <a:solidFill>
                  <a:schemeClr val="tx1"/>
                </a:solidFill>
                <a:effectLst/>
                <a:latin typeface="+mn-lt"/>
                <a:ea typeface="+mn-ea"/>
                <a:cs typeface="+mn-cs"/>
              </a:rPr>
              <a:t>To an insider it is not really surprising that the science of structural biology did not emerge in South Africa during the beleaguered years of the twentieth century. The priorities were simply different. The barriers were too large and if you wanted to do advanced bioscience like Sydney Brenner and Aaron Klug, you went abroad. When the barriers to international contact and funding came tumbling down at the end of the century several people at UCT were able to exploit their international contacts. In particular the </a:t>
            </a:r>
            <a:r>
              <a:rPr lang="en-ZA" sz="1200" kern="1200" dirty="0" err="1">
                <a:solidFill>
                  <a:schemeClr val="tx1"/>
                </a:solidFill>
                <a:effectLst/>
                <a:latin typeface="+mn-lt"/>
                <a:ea typeface="+mn-ea"/>
                <a:cs typeface="+mn-cs"/>
              </a:rPr>
              <a:t>Wellcome</a:t>
            </a:r>
            <a:r>
              <a:rPr lang="en-ZA" sz="1200" kern="1200" dirty="0">
                <a:solidFill>
                  <a:schemeClr val="tx1"/>
                </a:solidFill>
                <a:effectLst/>
                <a:latin typeface="+mn-lt"/>
                <a:ea typeface="+mn-ea"/>
                <a:cs typeface="+mn-cs"/>
              </a:rPr>
              <a:t> trust funded collaborations between </a:t>
            </a:r>
            <a:r>
              <a:rPr lang="en-ZA" sz="1200" kern="1200" dirty="0" err="1">
                <a:solidFill>
                  <a:schemeClr val="tx1"/>
                </a:solidFill>
                <a:effectLst/>
                <a:latin typeface="+mn-lt"/>
                <a:ea typeface="+mn-ea"/>
                <a:cs typeface="+mn-cs"/>
              </a:rPr>
              <a:t>Heln</a:t>
            </a:r>
            <a:r>
              <a:rPr lang="en-ZA" sz="1200" kern="1200" dirty="0">
                <a:solidFill>
                  <a:schemeClr val="tx1"/>
                </a:solidFill>
                <a:effectLst/>
                <a:latin typeface="+mn-lt"/>
                <a:ea typeface="+mn-ea"/>
                <a:cs typeface="+mn-cs"/>
              </a:rPr>
              <a:t> </a:t>
            </a:r>
            <a:r>
              <a:rPr lang="en-ZA" sz="1200" kern="1200" dirty="0" err="1">
                <a:solidFill>
                  <a:schemeClr val="tx1"/>
                </a:solidFill>
                <a:effectLst/>
                <a:latin typeface="+mn-lt"/>
                <a:ea typeface="+mn-ea"/>
                <a:cs typeface="+mn-cs"/>
              </a:rPr>
              <a:t>Saibil</a:t>
            </a:r>
            <a:r>
              <a:rPr lang="en-ZA" sz="1200" kern="1200" dirty="0">
                <a:solidFill>
                  <a:schemeClr val="tx1"/>
                </a:solidFill>
                <a:effectLst/>
                <a:latin typeface="+mn-lt"/>
                <a:ea typeface="+mn-ea"/>
                <a:cs typeface="+mn-cs"/>
              </a:rPr>
              <a:t> in London and Trevor Sewell and between Ravi Acharya in Bath and Ed </a:t>
            </a:r>
            <a:r>
              <a:rPr lang="en-ZA" sz="1200" kern="1200" dirty="0" err="1">
                <a:solidFill>
                  <a:schemeClr val="tx1"/>
                </a:solidFill>
                <a:effectLst/>
                <a:latin typeface="+mn-lt"/>
                <a:ea typeface="+mn-ea"/>
                <a:cs typeface="+mn-cs"/>
              </a:rPr>
              <a:t>Sturrock</a:t>
            </a:r>
            <a:r>
              <a:rPr lang="en-ZA" sz="1200" kern="1200" dirty="0">
                <a:solidFill>
                  <a:schemeClr val="tx1"/>
                </a:solidFill>
                <a:effectLst/>
                <a:latin typeface="+mn-lt"/>
                <a:ea typeface="+mn-ea"/>
                <a:cs typeface="+mn-cs"/>
              </a:rPr>
              <a:t>, These resulted in the first EM structure (</a:t>
            </a:r>
            <a:r>
              <a:rPr lang="en-ZA" sz="1200" kern="1200" dirty="0" err="1">
                <a:solidFill>
                  <a:schemeClr val="tx1"/>
                </a:solidFill>
                <a:effectLst/>
                <a:latin typeface="+mn-lt"/>
                <a:ea typeface="+mn-ea"/>
                <a:cs typeface="+mn-cs"/>
              </a:rPr>
              <a:t>nitrilase</a:t>
            </a:r>
            <a:r>
              <a:rPr lang="en-ZA" sz="1200" kern="1200" dirty="0">
                <a:solidFill>
                  <a:schemeClr val="tx1"/>
                </a:solidFill>
                <a:effectLst/>
                <a:latin typeface="+mn-lt"/>
                <a:ea typeface="+mn-ea"/>
                <a:cs typeface="+mn-cs"/>
              </a:rPr>
              <a:t>) and the first crystal structure (a domain of angiotensin converting enzyme) published by South African authors. In the first instance the </a:t>
            </a:r>
            <a:r>
              <a:rPr lang="en-ZA" sz="1200" kern="1200" dirty="0" err="1">
                <a:solidFill>
                  <a:schemeClr val="tx1"/>
                </a:solidFill>
                <a:effectLst/>
                <a:latin typeface="+mn-lt"/>
                <a:ea typeface="+mn-ea"/>
                <a:cs typeface="+mn-cs"/>
              </a:rPr>
              <a:t>Wellcome</a:t>
            </a:r>
            <a:r>
              <a:rPr lang="en-ZA" sz="1200" kern="1200" dirty="0">
                <a:solidFill>
                  <a:schemeClr val="tx1"/>
                </a:solidFill>
                <a:effectLst/>
                <a:latin typeface="+mn-lt"/>
                <a:ea typeface="+mn-ea"/>
                <a:cs typeface="+mn-cs"/>
              </a:rPr>
              <a:t> Trust enabled the acquisition of a second-hand </a:t>
            </a:r>
            <a:r>
              <a:rPr lang="en-ZA" sz="1200" kern="1200" dirty="0" err="1">
                <a:solidFill>
                  <a:schemeClr val="tx1"/>
                </a:solidFill>
                <a:effectLst/>
                <a:latin typeface="+mn-lt"/>
                <a:ea typeface="+mn-ea"/>
                <a:cs typeface="+mn-cs"/>
              </a:rPr>
              <a:t>cryo</a:t>
            </a:r>
            <a:r>
              <a:rPr lang="en-ZA" sz="1200" kern="1200" dirty="0">
                <a:solidFill>
                  <a:schemeClr val="tx1"/>
                </a:solidFill>
                <a:effectLst/>
                <a:latin typeface="+mn-lt"/>
                <a:ea typeface="+mn-ea"/>
                <a:cs typeface="+mn-cs"/>
              </a:rPr>
              <a:t> EM by UCT and in the second case the data were collected at the </a:t>
            </a:r>
            <a:r>
              <a:rPr lang="en-ZA" sz="1200" kern="1200" dirty="0" err="1">
                <a:solidFill>
                  <a:schemeClr val="tx1"/>
                </a:solidFill>
                <a:effectLst/>
                <a:latin typeface="+mn-lt"/>
                <a:ea typeface="+mn-ea"/>
                <a:cs typeface="+mn-cs"/>
              </a:rPr>
              <a:t>Daresbury</a:t>
            </a:r>
            <a:r>
              <a:rPr lang="en-ZA" sz="1200" kern="1200" dirty="0">
                <a:solidFill>
                  <a:schemeClr val="tx1"/>
                </a:solidFill>
                <a:effectLst/>
                <a:latin typeface="+mn-lt"/>
                <a:ea typeface="+mn-ea"/>
                <a:cs typeface="+mn-cs"/>
              </a:rPr>
              <a:t> Synchrotron. It is interesting to reflect on the greatest barriers  that needed to be overcome in the two cases – Publication in the case of the </a:t>
            </a:r>
            <a:r>
              <a:rPr lang="en-ZA" sz="1200" kern="1200" dirty="0" err="1">
                <a:solidFill>
                  <a:schemeClr val="tx1"/>
                </a:solidFill>
                <a:effectLst/>
                <a:latin typeface="+mn-lt"/>
                <a:ea typeface="+mn-ea"/>
                <a:cs typeface="+mn-cs"/>
              </a:rPr>
              <a:t>nitrilase</a:t>
            </a:r>
            <a:r>
              <a:rPr lang="en-ZA" sz="1200" kern="1200" dirty="0">
                <a:solidFill>
                  <a:schemeClr val="tx1"/>
                </a:solidFill>
                <a:effectLst/>
                <a:latin typeface="+mn-lt"/>
                <a:ea typeface="+mn-ea"/>
                <a:cs typeface="+mn-cs"/>
              </a:rPr>
              <a:t> – the spiral enzyme structure was just too different to be immediately accepted and the paper was rejected many times essentially until a prominent German group published a paper describing a different  spiral enzyme structure. The barrier in the case of the ACE was crystallization – it is a glycoprotein. Ed </a:t>
            </a:r>
            <a:r>
              <a:rPr lang="en-ZA" sz="1200" kern="1200" dirty="0" err="1">
                <a:solidFill>
                  <a:schemeClr val="tx1"/>
                </a:solidFill>
                <a:effectLst/>
                <a:latin typeface="+mn-lt"/>
                <a:ea typeface="+mn-ea"/>
                <a:cs typeface="+mn-cs"/>
              </a:rPr>
              <a:t>sturrock</a:t>
            </a:r>
            <a:r>
              <a:rPr lang="en-ZA" sz="1200" kern="1200" dirty="0">
                <a:solidFill>
                  <a:schemeClr val="tx1"/>
                </a:solidFill>
                <a:effectLst/>
                <a:latin typeface="+mn-lt"/>
                <a:ea typeface="+mn-ea"/>
                <a:cs typeface="+mn-cs"/>
              </a:rPr>
              <a:t> solved the problem by mutating the glycosylation sites in every possible combination until he produced an active enzyme that crystallized. The huge medical significance of the structure assured immediate acceptance by Nature.</a:t>
            </a:r>
          </a:p>
          <a:p>
            <a:pPr eaLnBrk="1" hangingPunct="1">
              <a:spcBef>
                <a:spcPct val="0"/>
              </a:spcBef>
            </a:pPr>
            <a:endParaRPr lang="en-ZA" altLang="en-US" dirty="0"/>
          </a:p>
        </p:txBody>
      </p:sp>
      <p:sp>
        <p:nvSpPr>
          <p:cNvPr id="99332"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3D7D9B1-B4FF-4498-AA96-664B0FDC8E40}" type="slidenum">
              <a:rPr kumimoji="0" lang="en-ZA" alt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ZA"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What follows are some of the highlights of the science from the programme</a:t>
            </a:r>
            <a:r>
              <a:rPr lang="en-ZA" baseline="0" dirty="0"/>
              <a:t> from students in our labs. </a:t>
            </a:r>
          </a:p>
          <a:p>
            <a:r>
              <a:rPr lang="en-ZA" baseline="0" dirty="0"/>
              <a:t>It’s important to note that other students from the programme went on to join other labs.</a:t>
            </a:r>
            <a:endParaRPr lang="en-ZA" dirty="0"/>
          </a:p>
          <a:p>
            <a:r>
              <a:rPr lang="en-ZA" dirty="0"/>
              <a:t>Covering</a:t>
            </a:r>
            <a:r>
              <a:rPr lang="en-ZA" baseline="0" dirty="0"/>
              <a:t> our research interests from: medical application from drug discovery to industrial catalysis.</a:t>
            </a:r>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93B2F-2AFB-424B-A567-97B23C4155C7}"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3504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69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Times New Roman" pitchFamily="18" charset="0"/>
                <a:ea typeface="MS Mincho" pitchFamily="49" charset="-128"/>
              </a:rPr>
              <a:t>Thirdly, we want to help make sick people better. In this case I am highlighting the work of our colleague Professor Ed </a:t>
            </a:r>
            <a:r>
              <a:rPr lang="en-US" altLang="en-US" dirty="0" err="1">
                <a:latin typeface="Times New Roman" pitchFamily="18" charset="0"/>
                <a:ea typeface="MS Mincho" pitchFamily="49" charset="-128"/>
              </a:rPr>
              <a:t>Sturrock</a:t>
            </a:r>
            <a:r>
              <a:rPr lang="en-US" altLang="en-US" dirty="0">
                <a:latin typeface="Times New Roman" pitchFamily="18" charset="0"/>
                <a:ea typeface="MS Mincho" pitchFamily="49" charset="-128"/>
              </a:rPr>
              <a:t> who has used our ability to see the atoms in a particular protein molecule to make better drugs to control high blood pressure.</a:t>
            </a:r>
            <a:endParaRPr lang="en-ZA" altLang="en-US" dirty="0">
              <a:latin typeface="Times New Roman" pitchFamily="18" charset="0"/>
              <a:ea typeface="MS Mincho" pitchFamily="49" charset="-128"/>
            </a:endParaRP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652463" indent="-250825">
              <a:defRPr>
                <a:solidFill>
                  <a:schemeClr val="tx1"/>
                </a:solidFill>
                <a:latin typeface="Calibri" pitchFamily="34" charset="0"/>
              </a:defRPr>
            </a:lvl2pPr>
            <a:lvl3pPr marL="1003300" indent="-200025">
              <a:defRPr>
                <a:solidFill>
                  <a:schemeClr val="tx1"/>
                </a:solidFill>
                <a:latin typeface="Calibri" pitchFamily="34" charset="0"/>
              </a:defRPr>
            </a:lvl3pPr>
            <a:lvl4pPr marL="1404938" indent="-200025">
              <a:defRPr>
                <a:solidFill>
                  <a:schemeClr val="tx1"/>
                </a:solidFill>
                <a:latin typeface="Calibri" pitchFamily="34" charset="0"/>
              </a:defRPr>
            </a:lvl4pPr>
            <a:lvl5pPr marL="1806575" indent="-200025">
              <a:defRPr>
                <a:solidFill>
                  <a:schemeClr val="tx1"/>
                </a:solidFill>
                <a:latin typeface="Calibri" pitchFamily="34" charset="0"/>
              </a:defRPr>
            </a:lvl5pPr>
            <a:lvl6pPr marL="2263775" indent="-200025" fontAlgn="base">
              <a:spcBef>
                <a:spcPct val="0"/>
              </a:spcBef>
              <a:spcAft>
                <a:spcPct val="0"/>
              </a:spcAft>
              <a:defRPr>
                <a:solidFill>
                  <a:schemeClr val="tx1"/>
                </a:solidFill>
                <a:latin typeface="Calibri" pitchFamily="34" charset="0"/>
              </a:defRPr>
            </a:lvl6pPr>
            <a:lvl7pPr marL="2720975" indent="-200025" fontAlgn="base">
              <a:spcBef>
                <a:spcPct val="0"/>
              </a:spcBef>
              <a:spcAft>
                <a:spcPct val="0"/>
              </a:spcAft>
              <a:defRPr>
                <a:solidFill>
                  <a:schemeClr val="tx1"/>
                </a:solidFill>
                <a:latin typeface="Calibri" pitchFamily="34" charset="0"/>
              </a:defRPr>
            </a:lvl7pPr>
            <a:lvl8pPr marL="3178175" indent="-200025" fontAlgn="base">
              <a:spcBef>
                <a:spcPct val="0"/>
              </a:spcBef>
              <a:spcAft>
                <a:spcPct val="0"/>
              </a:spcAft>
              <a:defRPr>
                <a:solidFill>
                  <a:schemeClr val="tx1"/>
                </a:solidFill>
                <a:latin typeface="Calibri" pitchFamily="34" charset="0"/>
              </a:defRPr>
            </a:lvl8pPr>
            <a:lvl9pPr marL="3635375" indent="-200025"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0ECB49-8107-48CD-8452-5CFD17B71A30}" type="slidenum">
              <a:rPr kumimoji="0" lang="en-US" altLang="en-US" sz="11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1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005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ZA"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tLang="en-US"/>
              <a:t>Try as we might – we were unable to crystallize a nitrilase - so we had to change our approach. We realised that the amidases that catalyse the conversion of an amide rather than a nitrile to a carboxylic acid were similar except for some bits to the nitrilases. By determining the structure of the amidase we were able to build a model of the nitrilase that is probably a good first approximation to the truth.</a:t>
            </a:r>
          </a:p>
        </p:txBody>
      </p:sp>
      <p:sp>
        <p:nvSpPr>
          <p:cNvPr id="93188"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65C8E4-20D1-4E75-881D-7C724312E5DA}" type="slidenum">
              <a:rPr kumimoji="0" lang="en-ZA" alt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ZA"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file://localhost/in%20progress/UFS/Powerpoint%20templates/UFS%20Front%20gate%201.jpg" TargetMode="External"/><Relationship Id="rId2" Type="http://schemas.openxmlformats.org/officeDocument/2006/relationships/image" Target="../media/image2.jpeg"/><Relationship Id="rId1" Type="http://schemas.openxmlformats.org/officeDocument/2006/relationships/slideMaster" Target="../slideMasters/slideMaster7.xml"/><Relationship Id="rId5" Type="http://schemas.openxmlformats.org/officeDocument/2006/relationships/image" Target="file://localhost/in%20progress/UFS/Powerpoint%20templates/PP%20template2%20Generic.jpg" TargetMode="External"/><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file://localhost/in%20progress/UFS/Powerpoint%20templates/UFS%20Front%20gate.jpg" TargetMode="External"/><Relationship Id="rId2" Type="http://schemas.openxmlformats.org/officeDocument/2006/relationships/image" Target="../media/image4.jpeg"/><Relationship Id="rId1" Type="http://schemas.openxmlformats.org/officeDocument/2006/relationships/slideMaster" Target="../slideMasters/slideMaster7.xml"/><Relationship Id="rId5" Type="http://schemas.openxmlformats.org/officeDocument/2006/relationships/image" Target="file://localhost/in%20progress/UFS/Powerpoint%20templates/PP%20template2%20Generic.jpg" TargetMode="External"/><Relationship Id="rId4" Type="http://schemas.openxmlformats.org/officeDocument/2006/relationships/image" Target="../media/image3.jpeg"/></Relationships>
</file>

<file path=ppt/slideLayouts/_rels/slideLayout71.xml.rels><?xml version="1.0" encoding="UTF-8" standalone="yes"?>
<Relationships xmlns="http://schemas.openxmlformats.org/package/2006/relationships"><Relationship Id="rId3" Type="http://schemas.openxmlformats.org/officeDocument/2006/relationships/image" Target="file://localhost/in%20progress/UFS/Powerpoint%20templates/UFS%20Main%20Building.jpg" TargetMode="External"/><Relationship Id="rId2" Type="http://schemas.openxmlformats.org/officeDocument/2006/relationships/image" Target="../media/image5.jpeg"/><Relationship Id="rId1" Type="http://schemas.openxmlformats.org/officeDocument/2006/relationships/slideMaster" Target="../slideMasters/slideMaster7.xml"/><Relationship Id="rId5" Type="http://schemas.openxmlformats.org/officeDocument/2006/relationships/image" Target="file://localhost/in%20progress/UFS/Powerpoint%20templates/PP%20template2%20Generic.jpg" TargetMode="External"/><Relationship Id="rId4" Type="http://schemas.openxmlformats.org/officeDocument/2006/relationships/image" Target="../media/image3.jpeg"/></Relationships>
</file>

<file path=ppt/slideLayouts/_rels/slideLayout72.xml.rels><?xml version="1.0" encoding="UTF-8" standalone="yes"?>
<Relationships xmlns="http://schemas.openxmlformats.org/package/2006/relationships"><Relationship Id="rId3" Type="http://schemas.openxmlformats.org/officeDocument/2006/relationships/image" Target="file://localhost/in%20progress/UFS/Powerpoint%20templates/PP%20template2%20Generic.jpg" TargetMode="External"/><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file://localhost/in%20progress/UFS/Powerpoint%20templates/PP%20template5%20Generic.jpg" TargetMode="External"/><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file://localhost/in%20progress/UFS/Powerpoint%20templates/PP%20template3%20Generic.jpg" TargetMode="External"/><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file://localhost/in%20progress/UFS/Powerpoint%20templates/UFS%20Front%20gate%201.jpg" TargetMode="External"/><Relationship Id="rId2" Type="http://schemas.openxmlformats.org/officeDocument/2006/relationships/image" Target="../media/image2.jpeg"/><Relationship Id="rId1" Type="http://schemas.openxmlformats.org/officeDocument/2006/relationships/slideMaster" Target="../slideMasters/slideMaster7.xml"/><Relationship Id="rId5" Type="http://schemas.openxmlformats.org/officeDocument/2006/relationships/image" Target="file://localhost/in%20progress/UFS/Powerpoint%20templates/PP%20template2%20Generic.jpg" TargetMode="External"/><Relationship Id="rId4" Type="http://schemas.openxmlformats.org/officeDocument/2006/relationships/image" Target="../media/image3.jpe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lvl1pPr>
              <a:defRPr/>
            </a:lvl1pPr>
          </a:lstStyle>
          <a:p>
            <a:pPr>
              <a:defRPr/>
            </a:pPr>
            <a:fld id="{258784A8-827C-4137-AF8B-DF292A623B5C}" type="datetimeFigureOut">
              <a:rPr lang="en-ZA"/>
              <a:pPr>
                <a:defRPr/>
              </a:pPr>
              <a:t>2020/11/19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0F309620-D890-4C40-9D7A-A5929C55A74E}" type="slidenum">
              <a:rPr lang="en-ZA"/>
              <a:pPr>
                <a:defRPr/>
              </a:pPr>
              <a:t>‹#›</a:t>
            </a:fld>
            <a:endParaRPr lang="en-ZA"/>
          </a:p>
        </p:txBody>
      </p:sp>
    </p:spTree>
    <p:extLst>
      <p:ext uri="{BB962C8B-B14F-4D97-AF65-F5344CB8AC3E}">
        <p14:creationId xmlns:p14="http://schemas.microsoft.com/office/powerpoint/2010/main" val="215295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CB8CD0A0-BEBF-4907-87F6-5254A10338AA}" type="datetimeFigureOut">
              <a:rPr lang="en-ZA"/>
              <a:pPr>
                <a:defRPr/>
              </a:pPr>
              <a:t>2020/11/19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36A5552F-7EFB-4B8D-B6A2-CFE6734F5AF5}" type="slidenum">
              <a:rPr lang="en-ZA"/>
              <a:pPr>
                <a:defRPr/>
              </a:pPr>
              <a:t>‹#›</a:t>
            </a:fld>
            <a:endParaRPr lang="en-ZA"/>
          </a:p>
        </p:txBody>
      </p:sp>
    </p:spTree>
    <p:extLst>
      <p:ext uri="{BB962C8B-B14F-4D97-AF65-F5344CB8AC3E}">
        <p14:creationId xmlns:p14="http://schemas.microsoft.com/office/powerpoint/2010/main" val="22921928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fld id="{11089D8F-E83D-448F-912F-04E7E91C19AB}" type="datetimeFigureOut">
              <a:rPr lang="en-ZA" altLang="en-US"/>
              <a:pPr/>
              <a:t>2020/11/19</a:t>
            </a:fld>
            <a:endParaRPr lang="en-ZA" altLang="en-US"/>
          </a:p>
        </p:txBody>
      </p:sp>
      <p:sp>
        <p:nvSpPr>
          <p:cNvPr id="5" name="Footer Placeholder 4"/>
          <p:cNvSpPr>
            <a:spLocks noGrp="1"/>
          </p:cNvSpPr>
          <p:nvPr>
            <p:ph type="ftr" sz="quarter" idx="11"/>
          </p:nvPr>
        </p:nvSpPr>
        <p:spPr/>
        <p:txBody>
          <a:bodyPr/>
          <a:lstStyle>
            <a:lvl1pPr>
              <a:defRPr/>
            </a:lvl1pPr>
          </a:lstStyle>
          <a:p>
            <a:endParaRPr lang="en-ZA" altLang="en-US"/>
          </a:p>
        </p:txBody>
      </p:sp>
      <p:sp>
        <p:nvSpPr>
          <p:cNvPr id="6" name="Slide Number Placeholder 5"/>
          <p:cNvSpPr>
            <a:spLocks noGrp="1"/>
          </p:cNvSpPr>
          <p:nvPr>
            <p:ph type="sldNum" sz="quarter" idx="12"/>
          </p:nvPr>
        </p:nvSpPr>
        <p:spPr/>
        <p:txBody>
          <a:bodyPr/>
          <a:lstStyle>
            <a:lvl1pPr>
              <a:defRPr/>
            </a:lvl1pPr>
          </a:lstStyle>
          <a:p>
            <a:fld id="{529C3F49-622B-4B87-8336-B620CCDDAE90}" type="slidenum">
              <a:rPr lang="en-ZA" altLang="en-US"/>
              <a:pPr/>
              <a:t>‹#›</a:t>
            </a:fld>
            <a:endParaRPr lang="en-ZA" altLang="en-US"/>
          </a:p>
        </p:txBody>
      </p:sp>
    </p:spTree>
    <p:extLst>
      <p:ext uri="{BB962C8B-B14F-4D97-AF65-F5344CB8AC3E}">
        <p14:creationId xmlns:p14="http://schemas.microsoft.com/office/powerpoint/2010/main" val="10334160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263AF6-BE86-4317-B240-B3A2A2AB824C}" type="datetimeFigureOut">
              <a:rPr lang="en-ZA" smtClean="0"/>
              <a:t>2020/11/19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1CB3094-D169-40BA-AC91-C70A9A7226AC}" type="slidenum">
              <a:rPr lang="en-ZA" smtClean="0"/>
              <a:t>‹#›</a:t>
            </a:fld>
            <a:endParaRPr lang="en-ZA"/>
          </a:p>
        </p:txBody>
      </p:sp>
    </p:spTree>
    <p:extLst>
      <p:ext uri="{BB962C8B-B14F-4D97-AF65-F5344CB8AC3E}">
        <p14:creationId xmlns:p14="http://schemas.microsoft.com/office/powerpoint/2010/main" val="8960689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263AF6-BE86-4317-B240-B3A2A2AB824C}" type="datetimeFigureOut">
              <a:rPr lang="en-ZA" smtClean="0"/>
              <a:t>2020/11/19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1CB3094-D169-40BA-AC91-C70A9A7226AC}" type="slidenum">
              <a:rPr lang="en-ZA" smtClean="0"/>
              <a:t>‹#›</a:t>
            </a:fld>
            <a:endParaRPr lang="en-ZA"/>
          </a:p>
        </p:txBody>
      </p:sp>
    </p:spTree>
    <p:extLst>
      <p:ext uri="{BB962C8B-B14F-4D97-AF65-F5344CB8AC3E}">
        <p14:creationId xmlns:p14="http://schemas.microsoft.com/office/powerpoint/2010/main" val="3556860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263AF6-BE86-4317-B240-B3A2A2AB824C}" type="datetimeFigureOut">
              <a:rPr lang="en-ZA" smtClean="0"/>
              <a:t>2020/11/19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1CB3094-D169-40BA-AC91-C70A9A7226AC}" type="slidenum">
              <a:rPr lang="en-ZA" smtClean="0"/>
              <a:t>‹#›</a:t>
            </a:fld>
            <a:endParaRPr lang="en-ZA"/>
          </a:p>
        </p:txBody>
      </p:sp>
    </p:spTree>
    <p:extLst>
      <p:ext uri="{BB962C8B-B14F-4D97-AF65-F5344CB8AC3E}">
        <p14:creationId xmlns:p14="http://schemas.microsoft.com/office/powerpoint/2010/main" val="3237724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263AF6-BE86-4317-B240-B3A2A2AB824C}" type="datetimeFigureOut">
              <a:rPr lang="en-ZA" smtClean="0"/>
              <a:t>2020/11/19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F1CB3094-D169-40BA-AC91-C70A9A7226AC}" type="slidenum">
              <a:rPr lang="en-ZA" smtClean="0"/>
              <a:t>‹#›</a:t>
            </a:fld>
            <a:endParaRPr lang="en-ZA"/>
          </a:p>
        </p:txBody>
      </p:sp>
    </p:spTree>
    <p:extLst>
      <p:ext uri="{BB962C8B-B14F-4D97-AF65-F5344CB8AC3E}">
        <p14:creationId xmlns:p14="http://schemas.microsoft.com/office/powerpoint/2010/main" val="22444347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263AF6-BE86-4317-B240-B3A2A2AB824C}" type="datetimeFigureOut">
              <a:rPr lang="en-ZA" smtClean="0"/>
              <a:t>2020/11/19</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F1CB3094-D169-40BA-AC91-C70A9A7226AC}" type="slidenum">
              <a:rPr lang="en-ZA" smtClean="0"/>
              <a:t>‹#›</a:t>
            </a:fld>
            <a:endParaRPr lang="en-ZA"/>
          </a:p>
        </p:txBody>
      </p:sp>
    </p:spTree>
    <p:extLst>
      <p:ext uri="{BB962C8B-B14F-4D97-AF65-F5344CB8AC3E}">
        <p14:creationId xmlns:p14="http://schemas.microsoft.com/office/powerpoint/2010/main" val="15941312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263AF6-BE86-4317-B240-B3A2A2AB824C}" type="datetimeFigureOut">
              <a:rPr lang="en-ZA" smtClean="0"/>
              <a:t>2020/11/19</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F1CB3094-D169-40BA-AC91-C70A9A7226AC}" type="slidenum">
              <a:rPr lang="en-ZA" smtClean="0"/>
              <a:t>‹#›</a:t>
            </a:fld>
            <a:endParaRPr lang="en-ZA"/>
          </a:p>
        </p:txBody>
      </p:sp>
    </p:spTree>
    <p:extLst>
      <p:ext uri="{BB962C8B-B14F-4D97-AF65-F5344CB8AC3E}">
        <p14:creationId xmlns:p14="http://schemas.microsoft.com/office/powerpoint/2010/main" val="3605265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263AF6-BE86-4317-B240-B3A2A2AB824C}" type="datetimeFigureOut">
              <a:rPr lang="en-ZA" smtClean="0"/>
              <a:t>2020/11/19</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F1CB3094-D169-40BA-AC91-C70A9A7226AC}" type="slidenum">
              <a:rPr lang="en-ZA" smtClean="0"/>
              <a:t>‹#›</a:t>
            </a:fld>
            <a:endParaRPr lang="en-ZA"/>
          </a:p>
        </p:txBody>
      </p:sp>
    </p:spTree>
    <p:extLst>
      <p:ext uri="{BB962C8B-B14F-4D97-AF65-F5344CB8AC3E}">
        <p14:creationId xmlns:p14="http://schemas.microsoft.com/office/powerpoint/2010/main" val="30742485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263AF6-BE86-4317-B240-B3A2A2AB824C}" type="datetimeFigureOut">
              <a:rPr lang="en-ZA" smtClean="0"/>
              <a:t>2020/11/19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F1CB3094-D169-40BA-AC91-C70A9A7226AC}" type="slidenum">
              <a:rPr lang="en-ZA" smtClean="0"/>
              <a:t>‹#›</a:t>
            </a:fld>
            <a:endParaRPr lang="en-ZA"/>
          </a:p>
        </p:txBody>
      </p:sp>
    </p:spTree>
    <p:extLst>
      <p:ext uri="{BB962C8B-B14F-4D97-AF65-F5344CB8AC3E}">
        <p14:creationId xmlns:p14="http://schemas.microsoft.com/office/powerpoint/2010/main" val="18006308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263AF6-BE86-4317-B240-B3A2A2AB824C}" type="datetimeFigureOut">
              <a:rPr lang="en-ZA" smtClean="0"/>
              <a:t>2020/11/19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F1CB3094-D169-40BA-AC91-C70A9A7226AC}" type="slidenum">
              <a:rPr lang="en-ZA" smtClean="0"/>
              <a:t>‹#›</a:t>
            </a:fld>
            <a:endParaRPr lang="en-ZA"/>
          </a:p>
        </p:txBody>
      </p:sp>
    </p:spTree>
    <p:extLst>
      <p:ext uri="{BB962C8B-B14F-4D97-AF65-F5344CB8AC3E}">
        <p14:creationId xmlns:p14="http://schemas.microsoft.com/office/powerpoint/2010/main" val="1201694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65C31801-855B-4C66-9701-32570D613BFA}" type="datetimeFigureOut">
              <a:rPr lang="en-ZA"/>
              <a:pPr>
                <a:defRPr/>
              </a:pPr>
              <a:t>2020/11/19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1F386DCF-8C58-404F-9E09-EA6D8555E146}" type="slidenum">
              <a:rPr lang="en-ZA"/>
              <a:pPr>
                <a:defRPr/>
              </a:pPr>
              <a:t>‹#›</a:t>
            </a:fld>
            <a:endParaRPr lang="en-ZA"/>
          </a:p>
        </p:txBody>
      </p:sp>
    </p:spTree>
    <p:extLst>
      <p:ext uri="{BB962C8B-B14F-4D97-AF65-F5344CB8AC3E}">
        <p14:creationId xmlns:p14="http://schemas.microsoft.com/office/powerpoint/2010/main" val="28463459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263AF6-BE86-4317-B240-B3A2A2AB824C}" type="datetimeFigureOut">
              <a:rPr lang="en-ZA" smtClean="0"/>
              <a:t>2020/11/19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1CB3094-D169-40BA-AC91-C70A9A7226AC}" type="slidenum">
              <a:rPr lang="en-ZA" smtClean="0"/>
              <a:t>‹#›</a:t>
            </a:fld>
            <a:endParaRPr lang="en-ZA"/>
          </a:p>
        </p:txBody>
      </p:sp>
    </p:spTree>
    <p:extLst>
      <p:ext uri="{BB962C8B-B14F-4D97-AF65-F5344CB8AC3E}">
        <p14:creationId xmlns:p14="http://schemas.microsoft.com/office/powerpoint/2010/main" val="3392511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263AF6-BE86-4317-B240-B3A2A2AB824C}" type="datetimeFigureOut">
              <a:rPr lang="en-ZA" smtClean="0"/>
              <a:t>2020/11/19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1CB3094-D169-40BA-AC91-C70A9A7226AC}" type="slidenum">
              <a:rPr lang="en-ZA" smtClean="0"/>
              <a:t>‹#›</a:t>
            </a:fld>
            <a:endParaRPr lang="en-ZA"/>
          </a:p>
        </p:txBody>
      </p:sp>
    </p:spTree>
    <p:extLst>
      <p:ext uri="{BB962C8B-B14F-4D97-AF65-F5344CB8AC3E}">
        <p14:creationId xmlns:p14="http://schemas.microsoft.com/office/powerpoint/2010/main" val="10351991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a:t>Click to edit Master subtitle style</a:t>
            </a:r>
            <a:endParaRPr lang="en-ZA"/>
          </a:p>
        </p:txBody>
      </p:sp>
      <p:sp>
        <p:nvSpPr>
          <p:cNvPr id="4" name="Date Placeholder 3"/>
          <p:cNvSpPr>
            <a:spLocks noGrp="1"/>
          </p:cNvSpPr>
          <p:nvPr>
            <p:ph type="dt" idx="10"/>
          </p:nvPr>
        </p:nvSpPr>
        <p:spPr/>
        <p:txBody>
          <a:bodyPr/>
          <a:lstStyle>
            <a:lvl1pPr defTabSz="914400" fontAlgn="auto">
              <a:spcBef>
                <a:spcPts val="0"/>
              </a:spcBef>
              <a:spcAft>
                <a:spcPts val="0"/>
              </a:spcAft>
              <a:buSzTx/>
              <a:defRPr>
                <a:cs typeface="+mn-cs"/>
              </a:defRPr>
            </a:lvl1pPr>
          </a:lstStyle>
          <a:p>
            <a:pPr>
              <a:defRPr/>
            </a:pPr>
            <a:endParaRPr lang="en-US"/>
          </a:p>
          <a:p>
            <a:pPr>
              <a:defRPr/>
            </a:pPr>
            <a:endParaRPr lang="en-US"/>
          </a:p>
        </p:txBody>
      </p:sp>
      <p:sp>
        <p:nvSpPr>
          <p:cNvPr id="5" name="Slide Number Placeholder 4"/>
          <p:cNvSpPr>
            <a:spLocks noGrp="1"/>
          </p:cNvSpPr>
          <p:nvPr>
            <p:ph type="sldNum" idx="11"/>
          </p:nvPr>
        </p:nvSpPr>
        <p:spPr/>
        <p:txBody>
          <a:bodyPr/>
          <a:lstStyle>
            <a:lvl1pPr defTabSz="914400" fontAlgn="auto">
              <a:spcBef>
                <a:spcPts val="0"/>
              </a:spcBef>
              <a:spcAft>
                <a:spcPts val="0"/>
              </a:spcAft>
              <a:buSzTx/>
              <a:defRPr>
                <a:cs typeface="+mn-cs"/>
              </a:defRPr>
            </a:lvl1pPr>
          </a:lstStyle>
          <a:p>
            <a:pPr>
              <a:defRPr/>
            </a:pPr>
            <a:fld id="{69805165-06CB-4E8E-91F1-6A189022D85D}" type="slidenum">
              <a:rPr lang="en-US"/>
              <a:pPr>
                <a:defRPr/>
              </a:pPr>
              <a:t>‹#›</a:t>
            </a:fld>
            <a:endParaRPr lang="en-US"/>
          </a:p>
        </p:txBody>
      </p:sp>
    </p:spTree>
    <p:extLst>
      <p:ext uri="{BB962C8B-B14F-4D97-AF65-F5344CB8AC3E}">
        <p14:creationId xmlns:p14="http://schemas.microsoft.com/office/powerpoint/2010/main" val="39394664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idx="10"/>
          </p:nvPr>
        </p:nvSpPr>
        <p:spPr/>
        <p:txBody>
          <a:bodyPr/>
          <a:lstStyle>
            <a:lvl1pPr defTabSz="914400" fontAlgn="auto">
              <a:spcBef>
                <a:spcPts val="0"/>
              </a:spcBef>
              <a:spcAft>
                <a:spcPts val="0"/>
              </a:spcAft>
              <a:buSzTx/>
              <a:defRPr>
                <a:cs typeface="+mn-cs"/>
              </a:defRPr>
            </a:lvl1pPr>
          </a:lstStyle>
          <a:p>
            <a:pPr>
              <a:defRPr/>
            </a:pPr>
            <a:endParaRPr lang="en-US"/>
          </a:p>
          <a:p>
            <a:pPr>
              <a:defRPr/>
            </a:pPr>
            <a:endParaRPr lang="en-US"/>
          </a:p>
        </p:txBody>
      </p:sp>
      <p:sp>
        <p:nvSpPr>
          <p:cNvPr id="5" name="Slide Number Placeholder 4"/>
          <p:cNvSpPr>
            <a:spLocks noGrp="1"/>
          </p:cNvSpPr>
          <p:nvPr>
            <p:ph type="sldNum" idx="11"/>
          </p:nvPr>
        </p:nvSpPr>
        <p:spPr/>
        <p:txBody>
          <a:bodyPr/>
          <a:lstStyle>
            <a:lvl1pPr defTabSz="914400" fontAlgn="auto">
              <a:spcBef>
                <a:spcPts val="0"/>
              </a:spcBef>
              <a:spcAft>
                <a:spcPts val="0"/>
              </a:spcAft>
              <a:buSzTx/>
              <a:defRPr>
                <a:cs typeface="+mn-cs"/>
              </a:defRPr>
            </a:lvl1pPr>
          </a:lstStyle>
          <a:p>
            <a:pPr>
              <a:defRPr/>
            </a:pPr>
            <a:fld id="{7B34493D-E0E8-4E6A-B76E-E2B5EBC6CA58}" type="slidenum">
              <a:rPr lang="en-US"/>
              <a:pPr>
                <a:defRPr/>
              </a:pPr>
              <a:t>‹#›</a:t>
            </a:fld>
            <a:endParaRPr lang="en-US"/>
          </a:p>
        </p:txBody>
      </p:sp>
    </p:spTree>
    <p:extLst>
      <p:ext uri="{BB962C8B-B14F-4D97-AF65-F5344CB8AC3E}">
        <p14:creationId xmlns:p14="http://schemas.microsoft.com/office/powerpoint/2010/main" val="19997981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fontAlgn="auto">
              <a:spcBef>
                <a:spcPts val="0"/>
              </a:spcBef>
              <a:spcAft>
                <a:spcPts val="0"/>
              </a:spcAft>
              <a:buSzTx/>
              <a:defRPr>
                <a:cs typeface="+mn-cs"/>
              </a:defRPr>
            </a:lvl1pPr>
          </a:lstStyle>
          <a:p>
            <a:pPr>
              <a:defRPr/>
            </a:pPr>
            <a:endParaRPr lang="en-US"/>
          </a:p>
          <a:p>
            <a:pPr>
              <a:defRPr/>
            </a:pPr>
            <a:endParaRPr lang="en-US"/>
          </a:p>
        </p:txBody>
      </p:sp>
      <p:sp>
        <p:nvSpPr>
          <p:cNvPr id="5" name="Slide Number Placeholder 4"/>
          <p:cNvSpPr>
            <a:spLocks noGrp="1"/>
          </p:cNvSpPr>
          <p:nvPr>
            <p:ph type="sldNum" idx="11"/>
          </p:nvPr>
        </p:nvSpPr>
        <p:spPr/>
        <p:txBody>
          <a:bodyPr/>
          <a:lstStyle>
            <a:lvl1pPr defTabSz="914400" fontAlgn="auto">
              <a:spcBef>
                <a:spcPts val="0"/>
              </a:spcBef>
              <a:spcAft>
                <a:spcPts val="0"/>
              </a:spcAft>
              <a:buSzTx/>
              <a:defRPr>
                <a:cs typeface="+mn-cs"/>
              </a:defRPr>
            </a:lvl1pPr>
          </a:lstStyle>
          <a:p>
            <a:pPr>
              <a:defRPr/>
            </a:pPr>
            <a:fld id="{7940A6D5-C9E2-4F03-91FB-EEE1ACA4DB2D}" type="slidenum">
              <a:rPr lang="en-US"/>
              <a:pPr>
                <a:defRPr/>
              </a:pPr>
              <a:t>‹#›</a:t>
            </a:fld>
            <a:endParaRPr lang="en-US"/>
          </a:p>
        </p:txBody>
      </p:sp>
    </p:spTree>
    <p:extLst>
      <p:ext uri="{BB962C8B-B14F-4D97-AF65-F5344CB8AC3E}">
        <p14:creationId xmlns:p14="http://schemas.microsoft.com/office/powerpoint/2010/main" val="19902842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3" y="1604963"/>
            <a:ext cx="4035425"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5025" y="1604963"/>
            <a:ext cx="4037013"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idx="10"/>
          </p:nvPr>
        </p:nvSpPr>
        <p:spPr/>
        <p:txBody>
          <a:bodyPr/>
          <a:lstStyle>
            <a:lvl1pPr defTabSz="914400" fontAlgn="auto">
              <a:spcBef>
                <a:spcPts val="0"/>
              </a:spcBef>
              <a:spcAft>
                <a:spcPts val="0"/>
              </a:spcAft>
              <a:buSzTx/>
              <a:defRPr>
                <a:cs typeface="+mn-cs"/>
              </a:defRPr>
            </a:lvl1pPr>
          </a:lstStyle>
          <a:p>
            <a:pPr>
              <a:defRPr/>
            </a:pPr>
            <a:endParaRPr lang="en-US"/>
          </a:p>
          <a:p>
            <a:pPr>
              <a:defRPr/>
            </a:pPr>
            <a:endParaRPr lang="en-US"/>
          </a:p>
        </p:txBody>
      </p:sp>
      <p:sp>
        <p:nvSpPr>
          <p:cNvPr id="6" name="Slide Number Placeholder 5"/>
          <p:cNvSpPr>
            <a:spLocks noGrp="1"/>
          </p:cNvSpPr>
          <p:nvPr>
            <p:ph type="sldNum" idx="11"/>
          </p:nvPr>
        </p:nvSpPr>
        <p:spPr/>
        <p:txBody>
          <a:bodyPr/>
          <a:lstStyle>
            <a:lvl1pPr defTabSz="914400" fontAlgn="auto">
              <a:spcBef>
                <a:spcPts val="0"/>
              </a:spcBef>
              <a:spcAft>
                <a:spcPts val="0"/>
              </a:spcAft>
              <a:buSzTx/>
              <a:defRPr>
                <a:cs typeface="+mn-cs"/>
              </a:defRPr>
            </a:lvl1pPr>
          </a:lstStyle>
          <a:p>
            <a:pPr>
              <a:defRPr/>
            </a:pPr>
            <a:fld id="{07A7A13C-841F-4A5C-B497-DABA8E05A832}" type="slidenum">
              <a:rPr lang="en-US"/>
              <a:pPr>
                <a:defRPr/>
              </a:pPr>
              <a:t>‹#›</a:t>
            </a:fld>
            <a:endParaRPr lang="en-US"/>
          </a:p>
        </p:txBody>
      </p:sp>
    </p:spTree>
    <p:extLst>
      <p:ext uri="{BB962C8B-B14F-4D97-AF65-F5344CB8AC3E}">
        <p14:creationId xmlns:p14="http://schemas.microsoft.com/office/powerpoint/2010/main" val="8054754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idx="10"/>
          </p:nvPr>
        </p:nvSpPr>
        <p:spPr/>
        <p:txBody>
          <a:bodyPr/>
          <a:lstStyle>
            <a:lvl1pPr defTabSz="914400" fontAlgn="auto">
              <a:spcBef>
                <a:spcPts val="0"/>
              </a:spcBef>
              <a:spcAft>
                <a:spcPts val="0"/>
              </a:spcAft>
              <a:buSzTx/>
              <a:defRPr>
                <a:cs typeface="+mn-cs"/>
              </a:defRPr>
            </a:lvl1pPr>
          </a:lstStyle>
          <a:p>
            <a:pPr>
              <a:defRPr/>
            </a:pPr>
            <a:endParaRPr lang="en-US"/>
          </a:p>
          <a:p>
            <a:pPr>
              <a:defRPr/>
            </a:pPr>
            <a:endParaRPr lang="en-US"/>
          </a:p>
        </p:txBody>
      </p:sp>
      <p:sp>
        <p:nvSpPr>
          <p:cNvPr id="8" name="Slide Number Placeholder 7"/>
          <p:cNvSpPr>
            <a:spLocks noGrp="1"/>
          </p:cNvSpPr>
          <p:nvPr>
            <p:ph type="sldNum" idx="11"/>
          </p:nvPr>
        </p:nvSpPr>
        <p:spPr/>
        <p:txBody>
          <a:bodyPr/>
          <a:lstStyle>
            <a:lvl1pPr defTabSz="914400" fontAlgn="auto">
              <a:spcBef>
                <a:spcPts val="0"/>
              </a:spcBef>
              <a:spcAft>
                <a:spcPts val="0"/>
              </a:spcAft>
              <a:buSzTx/>
              <a:defRPr>
                <a:cs typeface="+mn-cs"/>
              </a:defRPr>
            </a:lvl1pPr>
          </a:lstStyle>
          <a:p>
            <a:pPr>
              <a:defRPr/>
            </a:pPr>
            <a:fld id="{E8197088-8E97-42E0-8DCE-D8D0D85299D7}" type="slidenum">
              <a:rPr lang="en-US"/>
              <a:pPr>
                <a:defRPr/>
              </a:pPr>
              <a:t>‹#›</a:t>
            </a:fld>
            <a:endParaRPr lang="en-US"/>
          </a:p>
        </p:txBody>
      </p:sp>
    </p:spTree>
    <p:extLst>
      <p:ext uri="{BB962C8B-B14F-4D97-AF65-F5344CB8AC3E}">
        <p14:creationId xmlns:p14="http://schemas.microsoft.com/office/powerpoint/2010/main" val="26170208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idx="10"/>
          </p:nvPr>
        </p:nvSpPr>
        <p:spPr/>
        <p:txBody>
          <a:bodyPr/>
          <a:lstStyle>
            <a:lvl1pPr defTabSz="914400" fontAlgn="auto">
              <a:spcBef>
                <a:spcPts val="0"/>
              </a:spcBef>
              <a:spcAft>
                <a:spcPts val="0"/>
              </a:spcAft>
              <a:buSzTx/>
              <a:defRPr>
                <a:cs typeface="+mn-cs"/>
              </a:defRPr>
            </a:lvl1pPr>
          </a:lstStyle>
          <a:p>
            <a:pPr>
              <a:defRPr/>
            </a:pPr>
            <a:endParaRPr lang="en-US"/>
          </a:p>
          <a:p>
            <a:pPr>
              <a:defRPr/>
            </a:pPr>
            <a:endParaRPr lang="en-US"/>
          </a:p>
        </p:txBody>
      </p:sp>
      <p:sp>
        <p:nvSpPr>
          <p:cNvPr id="4" name="Slide Number Placeholder 3"/>
          <p:cNvSpPr>
            <a:spLocks noGrp="1"/>
          </p:cNvSpPr>
          <p:nvPr>
            <p:ph type="sldNum" idx="11"/>
          </p:nvPr>
        </p:nvSpPr>
        <p:spPr/>
        <p:txBody>
          <a:bodyPr/>
          <a:lstStyle>
            <a:lvl1pPr defTabSz="914400" fontAlgn="auto">
              <a:spcBef>
                <a:spcPts val="0"/>
              </a:spcBef>
              <a:spcAft>
                <a:spcPts val="0"/>
              </a:spcAft>
              <a:buSzTx/>
              <a:defRPr>
                <a:cs typeface="+mn-cs"/>
              </a:defRPr>
            </a:lvl1pPr>
          </a:lstStyle>
          <a:p>
            <a:pPr>
              <a:defRPr/>
            </a:pPr>
            <a:fld id="{3C886BC9-424E-420F-871D-75988363D4F0}" type="slidenum">
              <a:rPr lang="en-US"/>
              <a:pPr>
                <a:defRPr/>
              </a:pPr>
              <a:t>‹#›</a:t>
            </a:fld>
            <a:endParaRPr lang="en-US"/>
          </a:p>
        </p:txBody>
      </p:sp>
    </p:spTree>
    <p:extLst>
      <p:ext uri="{BB962C8B-B14F-4D97-AF65-F5344CB8AC3E}">
        <p14:creationId xmlns:p14="http://schemas.microsoft.com/office/powerpoint/2010/main" val="28329270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fontAlgn="auto">
              <a:spcBef>
                <a:spcPts val="0"/>
              </a:spcBef>
              <a:spcAft>
                <a:spcPts val="0"/>
              </a:spcAft>
              <a:buSzTx/>
              <a:defRPr>
                <a:cs typeface="+mn-cs"/>
              </a:defRPr>
            </a:lvl1pPr>
          </a:lstStyle>
          <a:p>
            <a:pPr>
              <a:defRPr/>
            </a:pPr>
            <a:endParaRPr lang="en-US"/>
          </a:p>
          <a:p>
            <a:pPr>
              <a:defRPr/>
            </a:pPr>
            <a:endParaRPr lang="en-US"/>
          </a:p>
        </p:txBody>
      </p:sp>
      <p:sp>
        <p:nvSpPr>
          <p:cNvPr id="3" name="Slide Number Placeholder 2"/>
          <p:cNvSpPr>
            <a:spLocks noGrp="1"/>
          </p:cNvSpPr>
          <p:nvPr>
            <p:ph type="sldNum" idx="11"/>
          </p:nvPr>
        </p:nvSpPr>
        <p:spPr/>
        <p:txBody>
          <a:bodyPr/>
          <a:lstStyle>
            <a:lvl1pPr defTabSz="914400" fontAlgn="auto">
              <a:spcBef>
                <a:spcPts val="0"/>
              </a:spcBef>
              <a:spcAft>
                <a:spcPts val="0"/>
              </a:spcAft>
              <a:buSzTx/>
              <a:defRPr>
                <a:cs typeface="+mn-cs"/>
              </a:defRPr>
            </a:lvl1pPr>
          </a:lstStyle>
          <a:p>
            <a:pPr>
              <a:defRPr/>
            </a:pPr>
            <a:fld id="{79E1D5F2-3D4A-4BD3-B7BD-F3F20EE4F5F1}" type="slidenum">
              <a:rPr lang="en-US"/>
              <a:pPr>
                <a:defRPr/>
              </a:pPr>
              <a:t>‹#›</a:t>
            </a:fld>
            <a:endParaRPr lang="en-US"/>
          </a:p>
        </p:txBody>
      </p:sp>
    </p:spTree>
    <p:extLst>
      <p:ext uri="{BB962C8B-B14F-4D97-AF65-F5344CB8AC3E}">
        <p14:creationId xmlns:p14="http://schemas.microsoft.com/office/powerpoint/2010/main" val="38943613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fontAlgn="auto">
              <a:spcBef>
                <a:spcPts val="0"/>
              </a:spcBef>
              <a:spcAft>
                <a:spcPts val="0"/>
              </a:spcAft>
              <a:buSzTx/>
              <a:defRPr>
                <a:cs typeface="+mn-cs"/>
              </a:defRPr>
            </a:lvl1pPr>
          </a:lstStyle>
          <a:p>
            <a:pPr>
              <a:defRPr/>
            </a:pPr>
            <a:endParaRPr lang="en-US"/>
          </a:p>
          <a:p>
            <a:pPr>
              <a:defRPr/>
            </a:pPr>
            <a:endParaRPr lang="en-US"/>
          </a:p>
        </p:txBody>
      </p:sp>
      <p:sp>
        <p:nvSpPr>
          <p:cNvPr id="6" name="Slide Number Placeholder 5"/>
          <p:cNvSpPr>
            <a:spLocks noGrp="1"/>
          </p:cNvSpPr>
          <p:nvPr>
            <p:ph type="sldNum" idx="11"/>
          </p:nvPr>
        </p:nvSpPr>
        <p:spPr/>
        <p:txBody>
          <a:bodyPr/>
          <a:lstStyle>
            <a:lvl1pPr defTabSz="914400" fontAlgn="auto">
              <a:spcBef>
                <a:spcPts val="0"/>
              </a:spcBef>
              <a:spcAft>
                <a:spcPts val="0"/>
              </a:spcAft>
              <a:buSzTx/>
              <a:defRPr>
                <a:cs typeface="+mn-cs"/>
              </a:defRPr>
            </a:lvl1pPr>
          </a:lstStyle>
          <a:p>
            <a:pPr>
              <a:defRPr/>
            </a:pPr>
            <a:fld id="{CD8064C9-9549-4746-B408-11F2BCC0B484}" type="slidenum">
              <a:rPr lang="en-US"/>
              <a:pPr>
                <a:defRPr/>
              </a:pPr>
              <a:t>‹#›</a:t>
            </a:fld>
            <a:endParaRPr lang="en-US"/>
          </a:p>
        </p:txBody>
      </p:sp>
    </p:spTree>
    <p:extLst>
      <p:ext uri="{BB962C8B-B14F-4D97-AF65-F5344CB8AC3E}">
        <p14:creationId xmlns:p14="http://schemas.microsoft.com/office/powerpoint/2010/main" val="2547714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256" y="2129984"/>
            <a:ext cx="7773490" cy="1470394"/>
          </a:xfrm>
        </p:spPr>
        <p:txBody>
          <a:bodyPr/>
          <a:lstStyle/>
          <a:p>
            <a:r>
              <a:rPr lang="en-US"/>
              <a:t>Click to edit Master title style</a:t>
            </a:r>
            <a:endParaRPr lang="en-ZA"/>
          </a:p>
        </p:txBody>
      </p:sp>
      <p:sp>
        <p:nvSpPr>
          <p:cNvPr id="3" name="Subtitle 2"/>
          <p:cNvSpPr>
            <a:spLocks noGrp="1"/>
          </p:cNvSpPr>
          <p:nvPr>
            <p:ph type="subTitle" idx="1"/>
          </p:nvPr>
        </p:nvSpPr>
        <p:spPr>
          <a:xfrm>
            <a:off x="1371873" y="3885528"/>
            <a:ext cx="6400255" cy="1752664"/>
          </a:xfrm>
        </p:spPr>
        <p:txBody>
          <a:bodyPr/>
          <a:lstStyle>
            <a:lvl1pPr marL="0" indent="0" algn="ctr">
              <a:buNone/>
              <a:defRPr/>
            </a:lvl1pPr>
            <a:lvl2pPr marL="401650" indent="0" algn="ctr">
              <a:buNone/>
              <a:defRPr/>
            </a:lvl2pPr>
            <a:lvl3pPr marL="803300" indent="0" algn="ctr">
              <a:buNone/>
              <a:defRPr/>
            </a:lvl3pPr>
            <a:lvl4pPr marL="1204951" indent="0" algn="ctr">
              <a:buNone/>
              <a:defRPr/>
            </a:lvl4pPr>
            <a:lvl5pPr marL="1606601" indent="0" algn="ctr">
              <a:buNone/>
              <a:defRPr/>
            </a:lvl5pPr>
            <a:lvl6pPr marL="2008251" indent="0" algn="ctr">
              <a:buNone/>
              <a:defRPr/>
            </a:lvl6pPr>
            <a:lvl7pPr marL="2409901" indent="0" algn="ctr">
              <a:buNone/>
              <a:defRPr/>
            </a:lvl7pPr>
            <a:lvl8pPr marL="2811551" indent="0" algn="ctr">
              <a:buNone/>
              <a:defRPr/>
            </a:lvl8pPr>
            <a:lvl9pPr marL="3213202" indent="0" algn="ctr">
              <a:buNone/>
              <a:defRPr/>
            </a:lvl9pPr>
          </a:lstStyle>
          <a:p>
            <a:r>
              <a:rPr lang="en-US"/>
              <a:t>Click to edit Master subtitle style</a:t>
            </a:r>
            <a:endParaRPr lang="en-ZA"/>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4845C907-FC9B-47D0-857E-1DBE194D84D0}" type="slidenum">
              <a:rPr lang="en-US" altLang="en-US"/>
              <a:pPr>
                <a:defRPr/>
              </a:pPr>
              <a:t>‹#›</a:t>
            </a:fld>
            <a:endParaRPr lang="en-US" altLang="en-US"/>
          </a:p>
        </p:txBody>
      </p:sp>
    </p:spTree>
    <p:extLst>
      <p:ext uri="{BB962C8B-B14F-4D97-AF65-F5344CB8AC3E}">
        <p14:creationId xmlns:p14="http://schemas.microsoft.com/office/powerpoint/2010/main" val="8104044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fontAlgn="auto">
              <a:spcBef>
                <a:spcPts val="0"/>
              </a:spcBef>
              <a:spcAft>
                <a:spcPts val="0"/>
              </a:spcAft>
              <a:buSzTx/>
              <a:defRPr>
                <a:cs typeface="+mn-cs"/>
              </a:defRPr>
            </a:lvl1pPr>
          </a:lstStyle>
          <a:p>
            <a:pPr>
              <a:defRPr/>
            </a:pPr>
            <a:endParaRPr lang="en-US"/>
          </a:p>
          <a:p>
            <a:pPr>
              <a:defRPr/>
            </a:pPr>
            <a:endParaRPr lang="en-US"/>
          </a:p>
        </p:txBody>
      </p:sp>
      <p:sp>
        <p:nvSpPr>
          <p:cNvPr id="6" name="Slide Number Placeholder 5"/>
          <p:cNvSpPr>
            <a:spLocks noGrp="1"/>
          </p:cNvSpPr>
          <p:nvPr>
            <p:ph type="sldNum" idx="11"/>
          </p:nvPr>
        </p:nvSpPr>
        <p:spPr/>
        <p:txBody>
          <a:bodyPr/>
          <a:lstStyle>
            <a:lvl1pPr defTabSz="914400" fontAlgn="auto">
              <a:spcBef>
                <a:spcPts val="0"/>
              </a:spcBef>
              <a:spcAft>
                <a:spcPts val="0"/>
              </a:spcAft>
              <a:buSzTx/>
              <a:defRPr>
                <a:cs typeface="+mn-cs"/>
              </a:defRPr>
            </a:lvl1pPr>
          </a:lstStyle>
          <a:p>
            <a:pPr>
              <a:defRPr/>
            </a:pPr>
            <a:fld id="{EE0493FF-1344-4BA6-BF48-4E236FC5CB1C}" type="slidenum">
              <a:rPr lang="en-US"/>
              <a:pPr>
                <a:defRPr/>
              </a:pPr>
              <a:t>‹#›</a:t>
            </a:fld>
            <a:endParaRPr lang="en-US"/>
          </a:p>
        </p:txBody>
      </p:sp>
    </p:spTree>
    <p:extLst>
      <p:ext uri="{BB962C8B-B14F-4D97-AF65-F5344CB8AC3E}">
        <p14:creationId xmlns:p14="http://schemas.microsoft.com/office/powerpoint/2010/main" val="1379367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idx="10"/>
          </p:nvPr>
        </p:nvSpPr>
        <p:spPr/>
        <p:txBody>
          <a:bodyPr/>
          <a:lstStyle>
            <a:lvl1pPr defTabSz="914400" fontAlgn="auto">
              <a:spcBef>
                <a:spcPts val="0"/>
              </a:spcBef>
              <a:spcAft>
                <a:spcPts val="0"/>
              </a:spcAft>
              <a:buSzTx/>
              <a:defRPr>
                <a:cs typeface="+mn-cs"/>
              </a:defRPr>
            </a:lvl1pPr>
          </a:lstStyle>
          <a:p>
            <a:pPr>
              <a:defRPr/>
            </a:pPr>
            <a:endParaRPr lang="en-US"/>
          </a:p>
          <a:p>
            <a:pPr>
              <a:defRPr/>
            </a:pPr>
            <a:endParaRPr lang="en-US"/>
          </a:p>
        </p:txBody>
      </p:sp>
      <p:sp>
        <p:nvSpPr>
          <p:cNvPr id="5" name="Slide Number Placeholder 4"/>
          <p:cNvSpPr>
            <a:spLocks noGrp="1"/>
          </p:cNvSpPr>
          <p:nvPr>
            <p:ph type="sldNum" idx="11"/>
          </p:nvPr>
        </p:nvSpPr>
        <p:spPr/>
        <p:txBody>
          <a:bodyPr/>
          <a:lstStyle>
            <a:lvl1pPr defTabSz="914400" fontAlgn="auto">
              <a:spcBef>
                <a:spcPts val="0"/>
              </a:spcBef>
              <a:spcAft>
                <a:spcPts val="0"/>
              </a:spcAft>
              <a:buSzTx/>
              <a:defRPr>
                <a:cs typeface="+mn-cs"/>
              </a:defRPr>
            </a:lvl1pPr>
          </a:lstStyle>
          <a:p>
            <a:pPr>
              <a:defRPr/>
            </a:pPr>
            <a:fld id="{FC5E6713-0EFC-4050-99AB-695CE1008939}" type="slidenum">
              <a:rPr lang="en-US"/>
              <a:pPr>
                <a:defRPr/>
              </a:pPr>
              <a:t>‹#›</a:t>
            </a:fld>
            <a:endParaRPr lang="en-US"/>
          </a:p>
        </p:txBody>
      </p:sp>
    </p:spTree>
    <p:extLst>
      <p:ext uri="{BB962C8B-B14F-4D97-AF65-F5344CB8AC3E}">
        <p14:creationId xmlns:p14="http://schemas.microsoft.com/office/powerpoint/2010/main" val="40222086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31" y="1604963"/>
            <a:ext cx="2055813" cy="4521200"/>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6" y="1604963"/>
            <a:ext cx="6016625" cy="452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idx="10"/>
          </p:nvPr>
        </p:nvSpPr>
        <p:spPr/>
        <p:txBody>
          <a:bodyPr/>
          <a:lstStyle>
            <a:lvl1pPr defTabSz="914400" fontAlgn="auto">
              <a:spcBef>
                <a:spcPts val="0"/>
              </a:spcBef>
              <a:spcAft>
                <a:spcPts val="0"/>
              </a:spcAft>
              <a:buSzTx/>
              <a:defRPr>
                <a:cs typeface="+mn-cs"/>
              </a:defRPr>
            </a:lvl1pPr>
          </a:lstStyle>
          <a:p>
            <a:pPr>
              <a:defRPr/>
            </a:pPr>
            <a:endParaRPr lang="en-US"/>
          </a:p>
          <a:p>
            <a:pPr>
              <a:defRPr/>
            </a:pPr>
            <a:endParaRPr lang="en-US"/>
          </a:p>
        </p:txBody>
      </p:sp>
      <p:sp>
        <p:nvSpPr>
          <p:cNvPr id="5" name="Slide Number Placeholder 4"/>
          <p:cNvSpPr>
            <a:spLocks noGrp="1"/>
          </p:cNvSpPr>
          <p:nvPr>
            <p:ph type="sldNum" idx="11"/>
          </p:nvPr>
        </p:nvSpPr>
        <p:spPr/>
        <p:txBody>
          <a:bodyPr/>
          <a:lstStyle>
            <a:lvl1pPr defTabSz="914400" fontAlgn="auto">
              <a:spcBef>
                <a:spcPts val="0"/>
              </a:spcBef>
              <a:spcAft>
                <a:spcPts val="0"/>
              </a:spcAft>
              <a:buSzTx/>
              <a:defRPr>
                <a:cs typeface="+mn-cs"/>
              </a:defRPr>
            </a:lvl1pPr>
          </a:lstStyle>
          <a:p>
            <a:pPr>
              <a:defRPr/>
            </a:pPr>
            <a:fld id="{32B39E14-7649-41FB-A973-ED297BABD06E}" type="slidenum">
              <a:rPr lang="en-US"/>
              <a:pPr>
                <a:defRPr/>
              </a:pPr>
              <a:t>‹#›</a:t>
            </a:fld>
            <a:endParaRPr lang="en-US"/>
          </a:p>
        </p:txBody>
      </p:sp>
    </p:spTree>
    <p:extLst>
      <p:ext uri="{BB962C8B-B14F-4D97-AF65-F5344CB8AC3E}">
        <p14:creationId xmlns:p14="http://schemas.microsoft.com/office/powerpoint/2010/main" val="28475761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lvl1pPr>
              <a:defRPr/>
            </a:lvl1pPr>
          </a:lstStyle>
          <a:p>
            <a:pPr>
              <a:defRPr/>
            </a:pPr>
            <a:fld id="{A13E9E20-B942-414A-B123-1E85E115FAD3}" type="datetimeFigureOut">
              <a:rPr lang="en-ZA">
                <a:solidFill>
                  <a:prstClr val="black">
                    <a:tint val="75000"/>
                  </a:prstClr>
                </a:solidFill>
              </a:rPr>
              <a:pPr>
                <a:defRPr/>
              </a:pPr>
              <a:t>2020/11/19</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87DD999-2BC4-480F-9481-0B9899840911}"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14843848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5016D581-B2C1-49E6-B93F-6308B14FCDD6}" type="datetimeFigureOut">
              <a:rPr lang="en-ZA">
                <a:solidFill>
                  <a:prstClr val="black">
                    <a:tint val="75000"/>
                  </a:prstClr>
                </a:solidFill>
              </a:rPr>
              <a:pPr>
                <a:defRPr/>
              </a:pPr>
              <a:t>2020/11/19</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E73B420-A7DA-4B7B-8B43-AA56E7A7BC13}"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37281891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2D684C8-5251-404D-A9B6-48C300E669B6}" type="datetimeFigureOut">
              <a:rPr lang="en-ZA">
                <a:solidFill>
                  <a:prstClr val="black">
                    <a:tint val="75000"/>
                  </a:prstClr>
                </a:solidFill>
              </a:rPr>
              <a:pPr>
                <a:defRPr/>
              </a:pPr>
              <a:t>2020/11/19</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42CABF7-FF24-4AEC-B30F-FA7148BA3C06}"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27250409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3"/>
          <p:cNvSpPr>
            <a:spLocks noGrp="1"/>
          </p:cNvSpPr>
          <p:nvPr>
            <p:ph type="dt" sz="half" idx="10"/>
          </p:nvPr>
        </p:nvSpPr>
        <p:spPr/>
        <p:txBody>
          <a:bodyPr/>
          <a:lstStyle>
            <a:lvl1pPr>
              <a:defRPr/>
            </a:lvl1pPr>
          </a:lstStyle>
          <a:p>
            <a:pPr>
              <a:defRPr/>
            </a:pPr>
            <a:fld id="{F60B7201-CCBE-4A7B-87FC-097ABAB89206}" type="datetimeFigureOut">
              <a:rPr lang="en-ZA">
                <a:solidFill>
                  <a:prstClr val="black">
                    <a:tint val="75000"/>
                  </a:prstClr>
                </a:solidFill>
              </a:rPr>
              <a:pPr>
                <a:defRPr/>
              </a:pPr>
              <a:t>2020/11/19</a:t>
            </a:fld>
            <a:endParaRPr lang="en-Z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05FF0DE-78C0-4C53-8444-E74431E55E44}"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18021756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3"/>
          <p:cNvSpPr>
            <a:spLocks noGrp="1"/>
          </p:cNvSpPr>
          <p:nvPr>
            <p:ph type="dt" sz="half" idx="10"/>
          </p:nvPr>
        </p:nvSpPr>
        <p:spPr/>
        <p:txBody>
          <a:bodyPr/>
          <a:lstStyle>
            <a:lvl1pPr>
              <a:defRPr/>
            </a:lvl1pPr>
          </a:lstStyle>
          <a:p>
            <a:pPr>
              <a:defRPr/>
            </a:pPr>
            <a:fld id="{F0B54361-9D26-4C0A-9596-A9B64A4EBD83}" type="datetimeFigureOut">
              <a:rPr lang="en-ZA">
                <a:solidFill>
                  <a:prstClr val="black">
                    <a:tint val="75000"/>
                  </a:prstClr>
                </a:solidFill>
              </a:rPr>
              <a:pPr>
                <a:defRPr/>
              </a:pPr>
              <a:t>2020/11/19</a:t>
            </a:fld>
            <a:endParaRPr lang="en-ZA">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89CA220-CF35-4F3F-8647-7DCF625C80E9}"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33769374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3"/>
          <p:cNvSpPr>
            <a:spLocks noGrp="1"/>
          </p:cNvSpPr>
          <p:nvPr>
            <p:ph type="dt" sz="half" idx="10"/>
          </p:nvPr>
        </p:nvSpPr>
        <p:spPr/>
        <p:txBody>
          <a:bodyPr/>
          <a:lstStyle>
            <a:lvl1pPr>
              <a:defRPr/>
            </a:lvl1pPr>
          </a:lstStyle>
          <a:p>
            <a:pPr>
              <a:defRPr/>
            </a:pPr>
            <a:fld id="{35D90FA4-12A1-4D5C-B020-0936A4682288}" type="datetimeFigureOut">
              <a:rPr lang="en-ZA">
                <a:solidFill>
                  <a:prstClr val="black">
                    <a:tint val="75000"/>
                  </a:prstClr>
                </a:solidFill>
              </a:rPr>
              <a:pPr>
                <a:defRPr/>
              </a:pPr>
              <a:t>2020/11/19</a:t>
            </a:fld>
            <a:endParaRPr lang="en-ZA">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806DF48-46C9-4757-B05A-194DA0B4905C}"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2804003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9DD07CB-DF55-4A7F-A2EB-A5884D516006}" type="datetimeFigureOut">
              <a:rPr lang="en-ZA">
                <a:solidFill>
                  <a:prstClr val="black">
                    <a:tint val="75000"/>
                  </a:prstClr>
                </a:solidFill>
              </a:rPr>
              <a:pPr>
                <a:defRPr/>
              </a:pPr>
              <a:t>2020/11/19</a:t>
            </a:fld>
            <a:endParaRPr lang="en-ZA">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49F5DA3-C2DF-4629-8EE1-5A283424CAEB}"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1769376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782D664E-8F82-4566-B876-AAFEFFA3233D}" type="slidenum">
              <a:rPr lang="en-US" altLang="en-US"/>
              <a:pPr>
                <a:defRPr/>
              </a:pPr>
              <a:t>‹#›</a:t>
            </a:fld>
            <a:endParaRPr lang="en-US" altLang="en-US"/>
          </a:p>
        </p:txBody>
      </p:sp>
    </p:spTree>
    <p:extLst>
      <p:ext uri="{BB962C8B-B14F-4D97-AF65-F5344CB8AC3E}">
        <p14:creationId xmlns:p14="http://schemas.microsoft.com/office/powerpoint/2010/main" val="19124527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2915ADB-8503-4335-A1D4-9C59D0841545}" type="datetimeFigureOut">
              <a:rPr lang="en-ZA">
                <a:solidFill>
                  <a:prstClr val="black">
                    <a:tint val="75000"/>
                  </a:prstClr>
                </a:solidFill>
              </a:rPr>
              <a:pPr>
                <a:defRPr/>
              </a:pPr>
              <a:t>2020/11/19</a:t>
            </a:fld>
            <a:endParaRPr lang="en-Z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445BBFB-7CD7-49C2-B5EF-EAB298561341}"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31879628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F0FB4C4-F873-4487-87DB-EDEDE9F76049}" type="datetimeFigureOut">
              <a:rPr lang="en-ZA">
                <a:solidFill>
                  <a:prstClr val="black">
                    <a:tint val="75000"/>
                  </a:prstClr>
                </a:solidFill>
              </a:rPr>
              <a:pPr>
                <a:defRPr/>
              </a:pPr>
              <a:t>2020/11/19</a:t>
            </a:fld>
            <a:endParaRPr lang="en-Z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F7E9015-EEC1-47EC-A95A-17047820E5DB}"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29597148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FC2511F8-8B1D-4447-856E-961C1F0230CE}" type="datetimeFigureOut">
              <a:rPr lang="en-ZA">
                <a:solidFill>
                  <a:prstClr val="black">
                    <a:tint val="75000"/>
                  </a:prstClr>
                </a:solidFill>
              </a:rPr>
              <a:pPr>
                <a:defRPr/>
              </a:pPr>
              <a:t>2020/11/19</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1141233-46F6-482B-AF1F-5E519D67EC28}"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41519160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3D8F13C4-F723-4289-905F-563542906AE1}" type="datetimeFigureOut">
              <a:rPr lang="en-ZA">
                <a:solidFill>
                  <a:prstClr val="black">
                    <a:tint val="75000"/>
                  </a:prstClr>
                </a:solidFill>
              </a:rPr>
              <a:pPr>
                <a:defRPr/>
              </a:pPr>
              <a:t>2020/11/19</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F82829-0178-4CF8-9469-E50BCB3E9E7A}"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8806657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9F4E38F-0043-4F2E-BF35-CD1D5DA37F1F}" type="datetimeFigureOut">
              <a:rPr lang="en-US" smtClean="0">
                <a:solidFill>
                  <a:prstClr val="black">
                    <a:tint val="75000"/>
                  </a:prstClr>
                </a:solidFill>
              </a:rPr>
              <a:pPr/>
              <a:t>11/19/20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9190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4E38F-0043-4F2E-BF35-CD1D5DA37F1F}" type="datetimeFigureOut">
              <a:rPr lang="en-US" smtClean="0">
                <a:solidFill>
                  <a:prstClr val="black">
                    <a:tint val="75000"/>
                  </a:prstClr>
                </a:solidFill>
              </a:rPr>
              <a:pPr/>
              <a:t>11/19/20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1335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F4E38F-0043-4F2E-BF35-CD1D5DA37F1F}" type="datetimeFigureOut">
              <a:rPr lang="en-US" smtClean="0">
                <a:solidFill>
                  <a:prstClr val="black">
                    <a:tint val="75000"/>
                  </a:prstClr>
                </a:solidFill>
              </a:rPr>
              <a:pPr/>
              <a:t>11/19/20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9574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F4E38F-0043-4F2E-BF35-CD1D5DA37F1F}" type="datetimeFigureOut">
              <a:rPr lang="en-US" smtClean="0">
                <a:solidFill>
                  <a:prstClr val="black">
                    <a:tint val="75000"/>
                  </a:prstClr>
                </a:solidFill>
              </a:rPr>
              <a:pPr/>
              <a:t>11/19/20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2855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F4E38F-0043-4F2E-BF35-CD1D5DA37F1F}" type="datetimeFigureOut">
              <a:rPr lang="en-US" smtClean="0">
                <a:solidFill>
                  <a:prstClr val="black">
                    <a:tint val="75000"/>
                  </a:prstClr>
                </a:solidFill>
              </a:rPr>
              <a:pPr/>
              <a:t>11/19/20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8393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F4E38F-0043-4F2E-BF35-CD1D5DA37F1F}" type="datetimeFigureOut">
              <a:rPr lang="en-US" smtClean="0">
                <a:solidFill>
                  <a:prstClr val="black">
                    <a:tint val="75000"/>
                  </a:prstClr>
                </a:solidFill>
              </a:rPr>
              <a:pPr/>
              <a:t>11/19/20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32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038" y="4406863"/>
            <a:ext cx="7772128" cy="1362383"/>
          </a:xfrm>
        </p:spPr>
        <p:txBody>
          <a:bodyPr anchor="t"/>
          <a:lstStyle>
            <a:lvl1pPr algn="l">
              <a:defRPr sz="3500" b="1" cap="all"/>
            </a:lvl1pPr>
          </a:lstStyle>
          <a:p>
            <a:r>
              <a:rPr lang="en-US"/>
              <a:t>Click to edit Master title style</a:t>
            </a:r>
            <a:endParaRPr lang="en-ZA"/>
          </a:p>
        </p:txBody>
      </p:sp>
      <p:sp>
        <p:nvSpPr>
          <p:cNvPr id="3" name="Text Placeholder 2"/>
          <p:cNvSpPr>
            <a:spLocks noGrp="1"/>
          </p:cNvSpPr>
          <p:nvPr>
            <p:ph type="body" idx="1"/>
          </p:nvPr>
        </p:nvSpPr>
        <p:spPr>
          <a:xfrm>
            <a:off x="722038" y="2906225"/>
            <a:ext cx="7772128" cy="1500638"/>
          </a:xfrm>
        </p:spPr>
        <p:txBody>
          <a:bodyPr anchor="b"/>
          <a:lstStyle>
            <a:lvl1pPr marL="0" indent="0">
              <a:buNone/>
              <a:defRPr sz="1800"/>
            </a:lvl1pPr>
            <a:lvl2pPr marL="401650" indent="0">
              <a:buNone/>
              <a:defRPr sz="1600"/>
            </a:lvl2pPr>
            <a:lvl3pPr marL="803300" indent="0">
              <a:buNone/>
              <a:defRPr sz="1400"/>
            </a:lvl3pPr>
            <a:lvl4pPr marL="1204951" indent="0">
              <a:buNone/>
              <a:defRPr sz="1200"/>
            </a:lvl4pPr>
            <a:lvl5pPr marL="1606601" indent="0">
              <a:buNone/>
              <a:defRPr sz="1200"/>
            </a:lvl5pPr>
            <a:lvl6pPr marL="2008251" indent="0">
              <a:buNone/>
              <a:defRPr sz="1200"/>
            </a:lvl6pPr>
            <a:lvl7pPr marL="2409901" indent="0">
              <a:buNone/>
              <a:defRPr sz="1200"/>
            </a:lvl7pPr>
            <a:lvl8pPr marL="2811551" indent="0">
              <a:buNone/>
              <a:defRPr sz="1200"/>
            </a:lvl8pPr>
            <a:lvl9pPr marL="3213202" indent="0">
              <a:buNone/>
              <a:defRPr sz="12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5AFFC93B-EAE7-4BBA-AE3B-3FE12DA2763D}" type="slidenum">
              <a:rPr lang="en-US" altLang="en-US"/>
              <a:pPr>
                <a:defRPr/>
              </a:pPr>
              <a:t>‹#›</a:t>
            </a:fld>
            <a:endParaRPr lang="en-US" altLang="en-US"/>
          </a:p>
        </p:txBody>
      </p:sp>
    </p:spTree>
    <p:extLst>
      <p:ext uri="{BB962C8B-B14F-4D97-AF65-F5344CB8AC3E}">
        <p14:creationId xmlns:p14="http://schemas.microsoft.com/office/powerpoint/2010/main" val="25389601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4E38F-0043-4F2E-BF35-CD1D5DA37F1F}" type="datetimeFigureOut">
              <a:rPr lang="en-US" smtClean="0">
                <a:solidFill>
                  <a:prstClr val="black">
                    <a:tint val="75000"/>
                  </a:prstClr>
                </a:solidFill>
              </a:rPr>
              <a:pPr/>
              <a:t>11/19/20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3846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F4E38F-0043-4F2E-BF35-CD1D5DA37F1F}" type="datetimeFigureOut">
              <a:rPr lang="en-US" smtClean="0">
                <a:solidFill>
                  <a:prstClr val="black">
                    <a:tint val="75000"/>
                  </a:prstClr>
                </a:solidFill>
              </a:rPr>
              <a:pPr/>
              <a:t>11/19/20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4608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F4E38F-0043-4F2E-BF35-CD1D5DA37F1F}" type="datetimeFigureOut">
              <a:rPr lang="en-US" smtClean="0">
                <a:solidFill>
                  <a:prstClr val="black">
                    <a:tint val="75000"/>
                  </a:prstClr>
                </a:solidFill>
              </a:rPr>
              <a:pPr/>
              <a:t>11/19/20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2369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4E38F-0043-4F2E-BF35-CD1D5DA37F1F}" type="datetimeFigureOut">
              <a:rPr lang="en-US" smtClean="0">
                <a:solidFill>
                  <a:prstClr val="black">
                    <a:tint val="75000"/>
                  </a:prstClr>
                </a:solidFill>
              </a:rPr>
              <a:pPr/>
              <a:t>11/19/20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2409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4E38F-0043-4F2E-BF35-CD1D5DA37F1F}" type="datetimeFigureOut">
              <a:rPr lang="en-US" smtClean="0">
                <a:solidFill>
                  <a:prstClr val="black">
                    <a:tint val="75000"/>
                  </a:prstClr>
                </a:solidFill>
              </a:rPr>
              <a:pPr/>
              <a:t>11/19/20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0681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22ECE2-C362-4B92-80E1-DCCD5325B99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33453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D122647-54BB-45C2-B461-EEA71DD0090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157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685256" y="1980209"/>
            <a:ext cx="3821352" cy="4115952"/>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37392" y="1980209"/>
            <a:ext cx="3821353" cy="4115952"/>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857B9114-DEAA-4752-A0A0-2FB9238D18FA}" type="slidenum">
              <a:rPr lang="en-US" altLang="en-US"/>
              <a:pPr>
                <a:defRPr/>
              </a:pPr>
              <a:t>‹#›</a:t>
            </a:fld>
            <a:endParaRPr lang="en-US" altLang="en-US"/>
          </a:p>
        </p:txBody>
      </p:sp>
    </p:spTree>
    <p:extLst>
      <p:ext uri="{BB962C8B-B14F-4D97-AF65-F5344CB8AC3E}">
        <p14:creationId xmlns:p14="http://schemas.microsoft.com/office/powerpoint/2010/main" val="3650840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45" y="275070"/>
            <a:ext cx="8228510" cy="1142039"/>
          </a:xfrm>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745" y="1535201"/>
            <a:ext cx="4039327" cy="639427"/>
          </a:xfrm>
        </p:spPr>
        <p:txBody>
          <a:bodyPr anchor="b"/>
          <a:lstStyle>
            <a:lvl1pPr marL="0" indent="0">
              <a:buNone/>
              <a:defRPr sz="2100" b="1"/>
            </a:lvl1pPr>
            <a:lvl2pPr marL="401650" indent="0">
              <a:buNone/>
              <a:defRPr sz="1800" b="1"/>
            </a:lvl2pPr>
            <a:lvl3pPr marL="803300" indent="0">
              <a:buNone/>
              <a:defRPr sz="1600" b="1"/>
            </a:lvl3pPr>
            <a:lvl4pPr marL="1204951" indent="0">
              <a:buNone/>
              <a:defRPr sz="1400" b="1"/>
            </a:lvl4pPr>
            <a:lvl5pPr marL="1606601" indent="0">
              <a:buNone/>
              <a:defRPr sz="1400" b="1"/>
            </a:lvl5pPr>
            <a:lvl6pPr marL="2008251" indent="0">
              <a:buNone/>
              <a:defRPr sz="1400" b="1"/>
            </a:lvl6pPr>
            <a:lvl7pPr marL="2409901" indent="0">
              <a:buNone/>
              <a:defRPr sz="1400" b="1"/>
            </a:lvl7pPr>
            <a:lvl8pPr marL="2811551" indent="0">
              <a:buNone/>
              <a:defRPr sz="1400" b="1"/>
            </a:lvl8pPr>
            <a:lvl9pPr marL="3213202" indent="0">
              <a:buNone/>
              <a:defRPr sz="1400" b="1"/>
            </a:lvl9pPr>
          </a:lstStyle>
          <a:p>
            <a:pPr lvl="0"/>
            <a:r>
              <a:rPr lang="en-US"/>
              <a:t>Click to edit Master text styles</a:t>
            </a:r>
          </a:p>
        </p:txBody>
      </p:sp>
      <p:sp>
        <p:nvSpPr>
          <p:cNvPr id="4" name="Content Placeholder 3"/>
          <p:cNvSpPr>
            <a:spLocks noGrp="1"/>
          </p:cNvSpPr>
          <p:nvPr>
            <p:ph sz="half" idx="2"/>
          </p:nvPr>
        </p:nvSpPr>
        <p:spPr>
          <a:xfrm>
            <a:off x="457745" y="2174628"/>
            <a:ext cx="4039327" cy="395177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567" y="1535201"/>
            <a:ext cx="4040689" cy="639427"/>
          </a:xfrm>
        </p:spPr>
        <p:txBody>
          <a:bodyPr anchor="b"/>
          <a:lstStyle>
            <a:lvl1pPr marL="0" indent="0">
              <a:buNone/>
              <a:defRPr sz="2100" b="1"/>
            </a:lvl1pPr>
            <a:lvl2pPr marL="401650" indent="0">
              <a:buNone/>
              <a:defRPr sz="1800" b="1"/>
            </a:lvl2pPr>
            <a:lvl3pPr marL="803300" indent="0">
              <a:buNone/>
              <a:defRPr sz="1600" b="1"/>
            </a:lvl3pPr>
            <a:lvl4pPr marL="1204951" indent="0">
              <a:buNone/>
              <a:defRPr sz="1400" b="1"/>
            </a:lvl4pPr>
            <a:lvl5pPr marL="1606601" indent="0">
              <a:buNone/>
              <a:defRPr sz="1400" b="1"/>
            </a:lvl5pPr>
            <a:lvl6pPr marL="2008251" indent="0">
              <a:buNone/>
              <a:defRPr sz="1400" b="1"/>
            </a:lvl6pPr>
            <a:lvl7pPr marL="2409901" indent="0">
              <a:buNone/>
              <a:defRPr sz="1400" b="1"/>
            </a:lvl7pPr>
            <a:lvl8pPr marL="2811551" indent="0">
              <a:buNone/>
              <a:defRPr sz="1400" b="1"/>
            </a:lvl8pPr>
            <a:lvl9pPr marL="3213202"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567" y="2174628"/>
            <a:ext cx="4040689" cy="395177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B4B3288D-3B5F-4400-98F5-D597F014D0B4}" type="slidenum">
              <a:rPr lang="en-US" altLang="en-US"/>
              <a:pPr>
                <a:defRPr/>
              </a:pPr>
              <a:t>‹#›</a:t>
            </a:fld>
            <a:endParaRPr lang="en-US" altLang="en-US"/>
          </a:p>
        </p:txBody>
      </p:sp>
    </p:spTree>
    <p:extLst>
      <p:ext uri="{BB962C8B-B14F-4D97-AF65-F5344CB8AC3E}">
        <p14:creationId xmlns:p14="http://schemas.microsoft.com/office/powerpoint/2010/main" val="1264225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A1D914F-4706-44D5-8D2D-C92C09EF0DAF}" type="slidenum">
              <a:rPr lang="en-US" altLang="en-US"/>
              <a:pPr>
                <a:defRPr/>
              </a:pPr>
              <a:t>‹#›</a:t>
            </a:fld>
            <a:endParaRPr lang="en-US" altLang="en-US"/>
          </a:p>
        </p:txBody>
      </p:sp>
    </p:spTree>
    <p:extLst>
      <p:ext uri="{BB962C8B-B14F-4D97-AF65-F5344CB8AC3E}">
        <p14:creationId xmlns:p14="http://schemas.microsoft.com/office/powerpoint/2010/main" val="2243121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C629EB67-4F5F-4C43-98CB-FE6C3EF8227B}" type="slidenum">
              <a:rPr lang="en-US" altLang="en-US"/>
              <a:pPr>
                <a:defRPr/>
              </a:pPr>
              <a:t>‹#›</a:t>
            </a:fld>
            <a:endParaRPr lang="en-US" altLang="en-US"/>
          </a:p>
        </p:txBody>
      </p:sp>
    </p:spTree>
    <p:extLst>
      <p:ext uri="{BB962C8B-B14F-4D97-AF65-F5344CB8AC3E}">
        <p14:creationId xmlns:p14="http://schemas.microsoft.com/office/powerpoint/2010/main" val="2626931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45" y="273629"/>
            <a:ext cx="3008038" cy="1160762"/>
          </a:xfrm>
        </p:spPr>
        <p:txBody>
          <a:bodyPr anchor="b"/>
          <a:lstStyle>
            <a:lvl1pPr algn="l">
              <a:defRPr sz="1800" b="1"/>
            </a:lvl1pPr>
          </a:lstStyle>
          <a:p>
            <a:r>
              <a:rPr lang="en-US"/>
              <a:t>Click to edit Master title style</a:t>
            </a:r>
            <a:endParaRPr lang="en-ZA"/>
          </a:p>
        </p:txBody>
      </p:sp>
      <p:sp>
        <p:nvSpPr>
          <p:cNvPr id="3" name="Content Placeholder 2"/>
          <p:cNvSpPr>
            <a:spLocks noGrp="1"/>
          </p:cNvSpPr>
          <p:nvPr>
            <p:ph idx="1"/>
          </p:nvPr>
        </p:nvSpPr>
        <p:spPr>
          <a:xfrm>
            <a:off x="3574770" y="273629"/>
            <a:ext cx="5111485" cy="5852774"/>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745" y="1434391"/>
            <a:ext cx="3008038" cy="4692013"/>
          </a:xfrm>
        </p:spPr>
        <p:txBody>
          <a:bodyPr/>
          <a:lstStyle>
            <a:lvl1pPr marL="0" indent="0">
              <a:buNone/>
              <a:defRPr sz="1200"/>
            </a:lvl1pPr>
            <a:lvl2pPr marL="401650" indent="0">
              <a:buNone/>
              <a:defRPr sz="1100"/>
            </a:lvl2pPr>
            <a:lvl3pPr marL="803300" indent="0">
              <a:buNone/>
              <a:defRPr sz="900"/>
            </a:lvl3pPr>
            <a:lvl4pPr marL="1204951" indent="0">
              <a:buNone/>
              <a:defRPr sz="800"/>
            </a:lvl4pPr>
            <a:lvl5pPr marL="1606601" indent="0">
              <a:buNone/>
              <a:defRPr sz="800"/>
            </a:lvl5pPr>
            <a:lvl6pPr marL="2008251" indent="0">
              <a:buNone/>
              <a:defRPr sz="800"/>
            </a:lvl6pPr>
            <a:lvl7pPr marL="2409901" indent="0">
              <a:buNone/>
              <a:defRPr sz="800"/>
            </a:lvl7pPr>
            <a:lvl8pPr marL="2811551" indent="0">
              <a:buNone/>
              <a:defRPr sz="800"/>
            </a:lvl8pPr>
            <a:lvl9pPr marL="3213202" indent="0">
              <a:buNone/>
              <a:defRPr sz="8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78035FD-330A-468C-B18F-176BD4179D19}" type="slidenum">
              <a:rPr lang="en-US" altLang="en-US"/>
              <a:pPr>
                <a:defRPr/>
              </a:pPr>
              <a:t>‹#›</a:t>
            </a:fld>
            <a:endParaRPr lang="en-US" altLang="en-US"/>
          </a:p>
        </p:txBody>
      </p:sp>
    </p:spTree>
    <p:extLst>
      <p:ext uri="{BB962C8B-B14F-4D97-AF65-F5344CB8AC3E}">
        <p14:creationId xmlns:p14="http://schemas.microsoft.com/office/powerpoint/2010/main" val="1672318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E79F980D-1DA6-48CA-9312-0D516FDA0E07}" type="datetimeFigureOut">
              <a:rPr lang="en-ZA"/>
              <a:pPr>
                <a:defRPr/>
              </a:pPr>
              <a:t>2020/11/19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C2DBD6F9-63A8-4F5E-B0BE-43354CCF709C}" type="slidenum">
              <a:rPr lang="en-ZA"/>
              <a:pPr>
                <a:defRPr/>
              </a:pPr>
              <a:t>‹#›</a:t>
            </a:fld>
            <a:endParaRPr lang="en-ZA"/>
          </a:p>
        </p:txBody>
      </p:sp>
    </p:spTree>
    <p:extLst>
      <p:ext uri="{BB962C8B-B14F-4D97-AF65-F5344CB8AC3E}">
        <p14:creationId xmlns:p14="http://schemas.microsoft.com/office/powerpoint/2010/main" val="272174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35" y="4800025"/>
            <a:ext cx="5486128" cy="567420"/>
          </a:xfrm>
        </p:spPr>
        <p:txBody>
          <a:bodyPr anchor="b"/>
          <a:lstStyle>
            <a:lvl1pPr algn="l">
              <a:defRPr sz="1800" b="1"/>
            </a:lvl1pPr>
          </a:lstStyle>
          <a:p>
            <a:r>
              <a:rPr lang="en-US"/>
              <a:t>Click to edit Master title style</a:t>
            </a:r>
            <a:endParaRPr lang="en-ZA"/>
          </a:p>
        </p:txBody>
      </p:sp>
      <p:sp>
        <p:nvSpPr>
          <p:cNvPr id="3" name="Picture Placeholder 2"/>
          <p:cNvSpPr>
            <a:spLocks noGrp="1"/>
          </p:cNvSpPr>
          <p:nvPr>
            <p:ph type="pic" idx="1"/>
          </p:nvPr>
        </p:nvSpPr>
        <p:spPr>
          <a:xfrm>
            <a:off x="1792835" y="612065"/>
            <a:ext cx="5486128" cy="4115952"/>
          </a:xfrm>
        </p:spPr>
        <p:txBody>
          <a:bodyPr/>
          <a:lstStyle>
            <a:lvl1pPr marL="0" indent="0">
              <a:buNone/>
              <a:defRPr sz="2800"/>
            </a:lvl1pPr>
            <a:lvl2pPr marL="401650" indent="0">
              <a:buNone/>
              <a:defRPr sz="2500"/>
            </a:lvl2pPr>
            <a:lvl3pPr marL="803300" indent="0">
              <a:buNone/>
              <a:defRPr sz="2100"/>
            </a:lvl3pPr>
            <a:lvl4pPr marL="1204951" indent="0">
              <a:buNone/>
              <a:defRPr sz="1800"/>
            </a:lvl4pPr>
            <a:lvl5pPr marL="1606601" indent="0">
              <a:buNone/>
              <a:defRPr sz="1800"/>
            </a:lvl5pPr>
            <a:lvl6pPr marL="2008251" indent="0">
              <a:buNone/>
              <a:defRPr sz="1800"/>
            </a:lvl6pPr>
            <a:lvl7pPr marL="2409901" indent="0">
              <a:buNone/>
              <a:defRPr sz="1800"/>
            </a:lvl7pPr>
            <a:lvl8pPr marL="2811551" indent="0">
              <a:buNone/>
              <a:defRPr sz="1800"/>
            </a:lvl8pPr>
            <a:lvl9pPr marL="3213202" indent="0">
              <a:buNone/>
              <a:defRPr sz="1800"/>
            </a:lvl9pPr>
          </a:lstStyle>
          <a:p>
            <a:pPr lvl="0"/>
            <a:endParaRPr lang="en-ZA" noProof="0"/>
          </a:p>
        </p:txBody>
      </p:sp>
      <p:sp>
        <p:nvSpPr>
          <p:cNvPr id="4" name="Text Placeholder 3"/>
          <p:cNvSpPr>
            <a:spLocks noGrp="1"/>
          </p:cNvSpPr>
          <p:nvPr>
            <p:ph type="body" sz="half" idx="2"/>
          </p:nvPr>
        </p:nvSpPr>
        <p:spPr>
          <a:xfrm>
            <a:off x="1792835" y="5367444"/>
            <a:ext cx="5486128" cy="805044"/>
          </a:xfrm>
        </p:spPr>
        <p:txBody>
          <a:bodyPr/>
          <a:lstStyle>
            <a:lvl1pPr marL="0" indent="0">
              <a:buNone/>
              <a:defRPr sz="1200"/>
            </a:lvl1pPr>
            <a:lvl2pPr marL="401650" indent="0">
              <a:buNone/>
              <a:defRPr sz="1100"/>
            </a:lvl2pPr>
            <a:lvl3pPr marL="803300" indent="0">
              <a:buNone/>
              <a:defRPr sz="900"/>
            </a:lvl3pPr>
            <a:lvl4pPr marL="1204951" indent="0">
              <a:buNone/>
              <a:defRPr sz="800"/>
            </a:lvl4pPr>
            <a:lvl5pPr marL="1606601" indent="0">
              <a:buNone/>
              <a:defRPr sz="800"/>
            </a:lvl5pPr>
            <a:lvl6pPr marL="2008251" indent="0">
              <a:buNone/>
              <a:defRPr sz="800"/>
            </a:lvl6pPr>
            <a:lvl7pPr marL="2409901" indent="0">
              <a:buNone/>
              <a:defRPr sz="800"/>
            </a:lvl7pPr>
            <a:lvl8pPr marL="2811551" indent="0">
              <a:buNone/>
              <a:defRPr sz="800"/>
            </a:lvl8pPr>
            <a:lvl9pPr marL="3213202" indent="0">
              <a:buNone/>
              <a:defRPr sz="8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2F52003C-97A1-40F9-B906-4F22D9D0D7BE}" type="slidenum">
              <a:rPr lang="en-US" altLang="en-US"/>
              <a:pPr>
                <a:defRPr/>
              </a:pPr>
              <a:t>‹#›</a:t>
            </a:fld>
            <a:endParaRPr lang="en-US" altLang="en-US"/>
          </a:p>
        </p:txBody>
      </p:sp>
    </p:spTree>
    <p:extLst>
      <p:ext uri="{BB962C8B-B14F-4D97-AF65-F5344CB8AC3E}">
        <p14:creationId xmlns:p14="http://schemas.microsoft.com/office/powerpoint/2010/main" val="2203086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C23EAD08-3343-4322-A847-3615723BC181}" type="slidenum">
              <a:rPr lang="en-US" altLang="en-US"/>
              <a:pPr>
                <a:defRPr/>
              </a:pPr>
              <a:t>‹#›</a:t>
            </a:fld>
            <a:endParaRPr lang="en-US" altLang="en-US"/>
          </a:p>
        </p:txBody>
      </p:sp>
    </p:spTree>
    <p:extLst>
      <p:ext uri="{BB962C8B-B14F-4D97-AF65-F5344CB8AC3E}">
        <p14:creationId xmlns:p14="http://schemas.microsoft.com/office/powerpoint/2010/main" val="131234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055" y="609185"/>
            <a:ext cx="1942691" cy="5486976"/>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685256" y="609185"/>
            <a:ext cx="5700014" cy="54869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BE6FE60E-EE28-4CB6-977D-027EA31326AA}" type="slidenum">
              <a:rPr lang="en-US" altLang="en-US"/>
              <a:pPr>
                <a:defRPr/>
              </a:pPr>
              <a:t>‹#›</a:t>
            </a:fld>
            <a:endParaRPr lang="en-US" altLang="en-US"/>
          </a:p>
        </p:txBody>
      </p:sp>
    </p:spTree>
    <p:extLst>
      <p:ext uri="{BB962C8B-B14F-4D97-AF65-F5344CB8AC3E}">
        <p14:creationId xmlns:p14="http://schemas.microsoft.com/office/powerpoint/2010/main" val="1790352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256" y="609185"/>
            <a:ext cx="7773490" cy="54869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C866C590-683A-4AE5-BAC2-A8E2A8D3A050}" type="slidenum">
              <a:rPr lang="en-US" altLang="en-US"/>
              <a:pPr>
                <a:defRPr/>
              </a:pPr>
              <a:t>‹#›</a:t>
            </a:fld>
            <a:endParaRPr lang="en-US" altLang="en-US"/>
          </a:p>
        </p:txBody>
      </p:sp>
    </p:spTree>
    <p:extLst>
      <p:ext uri="{BB962C8B-B14F-4D97-AF65-F5344CB8AC3E}">
        <p14:creationId xmlns:p14="http://schemas.microsoft.com/office/powerpoint/2010/main" val="2718194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lvl1pPr>
              <a:defRPr/>
            </a:lvl1pPr>
          </a:lstStyle>
          <a:p>
            <a:pPr>
              <a:defRPr/>
            </a:pPr>
            <a:fld id="{B6C4F94A-91E1-466A-9801-99FA99942868}" type="datetimeFigureOut">
              <a:rPr lang="en-ZA"/>
              <a:pPr>
                <a:defRPr/>
              </a:pPr>
              <a:t>2020/11/19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464506FF-1D7B-470E-B880-7EA6DFA36A1D}" type="slidenum">
              <a:rPr lang="en-ZA"/>
              <a:pPr>
                <a:defRPr/>
              </a:pPr>
              <a:t>‹#›</a:t>
            </a:fld>
            <a:endParaRPr lang="en-ZA"/>
          </a:p>
        </p:txBody>
      </p:sp>
    </p:spTree>
    <p:extLst>
      <p:ext uri="{BB962C8B-B14F-4D97-AF65-F5344CB8AC3E}">
        <p14:creationId xmlns:p14="http://schemas.microsoft.com/office/powerpoint/2010/main" val="2702617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93737736-7259-43D4-AC8B-CEF0556526C0}" type="datetimeFigureOut">
              <a:rPr lang="en-ZA"/>
              <a:pPr>
                <a:defRPr/>
              </a:pPr>
              <a:t>2020/11/19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880DD2C0-4D65-4E8A-A075-5B9F859A518F}" type="slidenum">
              <a:rPr lang="en-ZA"/>
              <a:pPr>
                <a:defRPr/>
              </a:pPr>
              <a:t>‹#›</a:t>
            </a:fld>
            <a:endParaRPr lang="en-ZA"/>
          </a:p>
        </p:txBody>
      </p:sp>
    </p:spTree>
    <p:extLst>
      <p:ext uri="{BB962C8B-B14F-4D97-AF65-F5344CB8AC3E}">
        <p14:creationId xmlns:p14="http://schemas.microsoft.com/office/powerpoint/2010/main" val="31909032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B32AD86-8CC1-4074-8DE8-1D86B1E59DCE}" type="datetimeFigureOut">
              <a:rPr lang="en-ZA"/>
              <a:pPr>
                <a:defRPr/>
              </a:pPr>
              <a:t>2020/11/19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295349D8-30F1-4CEB-9385-31C67A713931}" type="slidenum">
              <a:rPr lang="en-ZA"/>
              <a:pPr>
                <a:defRPr/>
              </a:pPr>
              <a:t>‹#›</a:t>
            </a:fld>
            <a:endParaRPr lang="en-ZA"/>
          </a:p>
        </p:txBody>
      </p:sp>
    </p:spTree>
    <p:extLst>
      <p:ext uri="{BB962C8B-B14F-4D97-AF65-F5344CB8AC3E}">
        <p14:creationId xmlns:p14="http://schemas.microsoft.com/office/powerpoint/2010/main" val="1827915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3"/>
          <p:cNvSpPr>
            <a:spLocks noGrp="1"/>
          </p:cNvSpPr>
          <p:nvPr>
            <p:ph type="dt" sz="half" idx="10"/>
          </p:nvPr>
        </p:nvSpPr>
        <p:spPr/>
        <p:txBody>
          <a:bodyPr/>
          <a:lstStyle>
            <a:lvl1pPr>
              <a:defRPr/>
            </a:lvl1pPr>
          </a:lstStyle>
          <a:p>
            <a:pPr>
              <a:defRPr/>
            </a:pPr>
            <a:fld id="{6BEE6871-E575-4147-8ABF-14BC5047AAC7}" type="datetimeFigureOut">
              <a:rPr lang="en-ZA"/>
              <a:pPr>
                <a:defRPr/>
              </a:pPr>
              <a:t>2020/11/19</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p>
        </p:txBody>
      </p:sp>
      <p:sp>
        <p:nvSpPr>
          <p:cNvPr id="7" name="Slide Number Placeholder 5"/>
          <p:cNvSpPr>
            <a:spLocks noGrp="1"/>
          </p:cNvSpPr>
          <p:nvPr>
            <p:ph type="sldNum" sz="quarter" idx="12"/>
          </p:nvPr>
        </p:nvSpPr>
        <p:spPr/>
        <p:txBody>
          <a:bodyPr/>
          <a:lstStyle>
            <a:lvl1pPr>
              <a:defRPr/>
            </a:lvl1pPr>
          </a:lstStyle>
          <a:p>
            <a:pPr>
              <a:defRPr/>
            </a:pPr>
            <a:fld id="{3D5AD401-69B7-4DC7-AEE4-D7A80CC5E224}" type="slidenum">
              <a:rPr lang="en-ZA"/>
              <a:pPr>
                <a:defRPr/>
              </a:pPr>
              <a:t>‹#›</a:t>
            </a:fld>
            <a:endParaRPr lang="en-ZA"/>
          </a:p>
        </p:txBody>
      </p:sp>
    </p:spTree>
    <p:extLst>
      <p:ext uri="{BB962C8B-B14F-4D97-AF65-F5344CB8AC3E}">
        <p14:creationId xmlns:p14="http://schemas.microsoft.com/office/powerpoint/2010/main" val="2542612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3"/>
          <p:cNvSpPr>
            <a:spLocks noGrp="1"/>
          </p:cNvSpPr>
          <p:nvPr>
            <p:ph type="dt" sz="half" idx="10"/>
          </p:nvPr>
        </p:nvSpPr>
        <p:spPr/>
        <p:txBody>
          <a:bodyPr/>
          <a:lstStyle>
            <a:lvl1pPr>
              <a:defRPr/>
            </a:lvl1pPr>
          </a:lstStyle>
          <a:p>
            <a:pPr>
              <a:defRPr/>
            </a:pPr>
            <a:fld id="{AE0DE51D-32EB-4B9C-BDB1-3DF1C39E274D}" type="datetimeFigureOut">
              <a:rPr lang="en-ZA"/>
              <a:pPr>
                <a:defRPr/>
              </a:pPr>
              <a:t>2020/11/19</a:t>
            </a:fld>
            <a:endParaRPr lang="en-ZA"/>
          </a:p>
        </p:txBody>
      </p:sp>
      <p:sp>
        <p:nvSpPr>
          <p:cNvPr id="8" name="Footer Placeholder 4"/>
          <p:cNvSpPr>
            <a:spLocks noGrp="1"/>
          </p:cNvSpPr>
          <p:nvPr>
            <p:ph type="ftr" sz="quarter" idx="11"/>
          </p:nvPr>
        </p:nvSpPr>
        <p:spPr/>
        <p:txBody>
          <a:bodyPr/>
          <a:lstStyle>
            <a:lvl1pPr>
              <a:defRPr/>
            </a:lvl1pPr>
          </a:lstStyle>
          <a:p>
            <a:pPr>
              <a:defRPr/>
            </a:pPr>
            <a:endParaRPr lang="en-ZA"/>
          </a:p>
        </p:txBody>
      </p:sp>
      <p:sp>
        <p:nvSpPr>
          <p:cNvPr id="9" name="Slide Number Placeholder 5"/>
          <p:cNvSpPr>
            <a:spLocks noGrp="1"/>
          </p:cNvSpPr>
          <p:nvPr>
            <p:ph type="sldNum" sz="quarter" idx="12"/>
          </p:nvPr>
        </p:nvSpPr>
        <p:spPr/>
        <p:txBody>
          <a:bodyPr/>
          <a:lstStyle>
            <a:lvl1pPr>
              <a:defRPr/>
            </a:lvl1pPr>
          </a:lstStyle>
          <a:p>
            <a:pPr>
              <a:defRPr/>
            </a:pPr>
            <a:fld id="{B29797DB-E982-492A-B205-0BEC15DF3258}" type="slidenum">
              <a:rPr lang="en-ZA"/>
              <a:pPr>
                <a:defRPr/>
              </a:pPr>
              <a:t>‹#›</a:t>
            </a:fld>
            <a:endParaRPr lang="en-ZA"/>
          </a:p>
        </p:txBody>
      </p:sp>
    </p:spTree>
    <p:extLst>
      <p:ext uri="{BB962C8B-B14F-4D97-AF65-F5344CB8AC3E}">
        <p14:creationId xmlns:p14="http://schemas.microsoft.com/office/powerpoint/2010/main" val="85390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3"/>
          <p:cNvSpPr>
            <a:spLocks noGrp="1"/>
          </p:cNvSpPr>
          <p:nvPr>
            <p:ph type="dt" sz="half" idx="10"/>
          </p:nvPr>
        </p:nvSpPr>
        <p:spPr/>
        <p:txBody>
          <a:bodyPr/>
          <a:lstStyle>
            <a:lvl1pPr>
              <a:defRPr/>
            </a:lvl1pPr>
          </a:lstStyle>
          <a:p>
            <a:pPr>
              <a:defRPr/>
            </a:pPr>
            <a:fld id="{E9722D7A-4C04-48C8-ACDC-905ED812FD43}" type="datetimeFigureOut">
              <a:rPr lang="en-ZA"/>
              <a:pPr>
                <a:defRPr/>
              </a:pPr>
              <a:t>2020/11/19</a:t>
            </a:fld>
            <a:endParaRPr lang="en-ZA"/>
          </a:p>
        </p:txBody>
      </p:sp>
      <p:sp>
        <p:nvSpPr>
          <p:cNvPr id="4" name="Footer Placeholder 4"/>
          <p:cNvSpPr>
            <a:spLocks noGrp="1"/>
          </p:cNvSpPr>
          <p:nvPr>
            <p:ph type="ftr" sz="quarter" idx="11"/>
          </p:nvPr>
        </p:nvSpPr>
        <p:spPr/>
        <p:txBody>
          <a:bodyPr/>
          <a:lstStyle>
            <a:lvl1pPr>
              <a:defRPr/>
            </a:lvl1pPr>
          </a:lstStyle>
          <a:p>
            <a:pPr>
              <a:defRPr/>
            </a:pPr>
            <a:endParaRPr lang="en-ZA"/>
          </a:p>
        </p:txBody>
      </p:sp>
      <p:sp>
        <p:nvSpPr>
          <p:cNvPr id="5" name="Slide Number Placeholder 5"/>
          <p:cNvSpPr>
            <a:spLocks noGrp="1"/>
          </p:cNvSpPr>
          <p:nvPr>
            <p:ph type="sldNum" sz="quarter" idx="12"/>
          </p:nvPr>
        </p:nvSpPr>
        <p:spPr/>
        <p:txBody>
          <a:bodyPr/>
          <a:lstStyle>
            <a:lvl1pPr>
              <a:defRPr/>
            </a:lvl1pPr>
          </a:lstStyle>
          <a:p>
            <a:pPr>
              <a:defRPr/>
            </a:pPr>
            <a:fld id="{9FA0F4ED-32A2-465D-BA95-BEB370E69313}" type="slidenum">
              <a:rPr lang="en-ZA"/>
              <a:pPr>
                <a:defRPr/>
              </a:pPr>
              <a:t>‹#›</a:t>
            </a:fld>
            <a:endParaRPr lang="en-ZA"/>
          </a:p>
        </p:txBody>
      </p:sp>
    </p:spTree>
    <p:extLst>
      <p:ext uri="{BB962C8B-B14F-4D97-AF65-F5344CB8AC3E}">
        <p14:creationId xmlns:p14="http://schemas.microsoft.com/office/powerpoint/2010/main" val="419672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1B50CCA-7D65-43C3-A113-C8B240B0025C}" type="datetimeFigureOut">
              <a:rPr lang="en-ZA"/>
              <a:pPr>
                <a:defRPr/>
              </a:pPr>
              <a:t>2020/11/19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2848A844-B5C5-49CE-8EEE-C995A786A188}" type="slidenum">
              <a:rPr lang="en-ZA"/>
              <a:pPr>
                <a:defRPr/>
              </a:pPr>
              <a:t>‹#›</a:t>
            </a:fld>
            <a:endParaRPr lang="en-ZA"/>
          </a:p>
        </p:txBody>
      </p:sp>
    </p:spTree>
    <p:extLst>
      <p:ext uri="{BB962C8B-B14F-4D97-AF65-F5344CB8AC3E}">
        <p14:creationId xmlns:p14="http://schemas.microsoft.com/office/powerpoint/2010/main" val="3092321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C8B2BCB-CC1E-4E76-96F2-B05E5BC429C7}" type="datetimeFigureOut">
              <a:rPr lang="en-ZA"/>
              <a:pPr>
                <a:defRPr/>
              </a:pPr>
              <a:t>2020/11/19</a:t>
            </a:fld>
            <a:endParaRPr lang="en-ZA"/>
          </a:p>
        </p:txBody>
      </p:sp>
      <p:sp>
        <p:nvSpPr>
          <p:cNvPr id="3" name="Footer Placeholder 4"/>
          <p:cNvSpPr>
            <a:spLocks noGrp="1"/>
          </p:cNvSpPr>
          <p:nvPr>
            <p:ph type="ftr" sz="quarter" idx="11"/>
          </p:nvPr>
        </p:nvSpPr>
        <p:spPr/>
        <p:txBody>
          <a:bodyPr/>
          <a:lstStyle>
            <a:lvl1pPr>
              <a:defRPr/>
            </a:lvl1pPr>
          </a:lstStyle>
          <a:p>
            <a:pPr>
              <a:defRPr/>
            </a:pPr>
            <a:endParaRPr lang="en-ZA"/>
          </a:p>
        </p:txBody>
      </p:sp>
      <p:sp>
        <p:nvSpPr>
          <p:cNvPr id="4" name="Slide Number Placeholder 5"/>
          <p:cNvSpPr>
            <a:spLocks noGrp="1"/>
          </p:cNvSpPr>
          <p:nvPr>
            <p:ph type="sldNum" sz="quarter" idx="12"/>
          </p:nvPr>
        </p:nvSpPr>
        <p:spPr/>
        <p:txBody>
          <a:bodyPr/>
          <a:lstStyle>
            <a:lvl1pPr>
              <a:defRPr/>
            </a:lvl1pPr>
          </a:lstStyle>
          <a:p>
            <a:pPr>
              <a:defRPr/>
            </a:pPr>
            <a:fld id="{66235E87-C1D0-425B-B103-7F10F0910FFF}" type="slidenum">
              <a:rPr lang="en-ZA"/>
              <a:pPr>
                <a:defRPr/>
              </a:pPr>
              <a:t>‹#›</a:t>
            </a:fld>
            <a:endParaRPr lang="en-ZA"/>
          </a:p>
        </p:txBody>
      </p:sp>
    </p:spTree>
    <p:extLst>
      <p:ext uri="{BB962C8B-B14F-4D97-AF65-F5344CB8AC3E}">
        <p14:creationId xmlns:p14="http://schemas.microsoft.com/office/powerpoint/2010/main" val="13784630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4F0EFCE-E61C-4B9A-A6A2-8938245CB39E}" type="datetimeFigureOut">
              <a:rPr lang="en-ZA"/>
              <a:pPr>
                <a:defRPr/>
              </a:pPr>
              <a:t>2020/11/19</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p>
        </p:txBody>
      </p:sp>
      <p:sp>
        <p:nvSpPr>
          <p:cNvPr id="7" name="Slide Number Placeholder 5"/>
          <p:cNvSpPr>
            <a:spLocks noGrp="1"/>
          </p:cNvSpPr>
          <p:nvPr>
            <p:ph type="sldNum" sz="quarter" idx="12"/>
          </p:nvPr>
        </p:nvSpPr>
        <p:spPr/>
        <p:txBody>
          <a:bodyPr/>
          <a:lstStyle>
            <a:lvl1pPr>
              <a:defRPr/>
            </a:lvl1pPr>
          </a:lstStyle>
          <a:p>
            <a:pPr>
              <a:defRPr/>
            </a:pPr>
            <a:fld id="{99EF6E03-0FD6-4E51-BEAF-2B917392487C}" type="slidenum">
              <a:rPr lang="en-ZA"/>
              <a:pPr>
                <a:defRPr/>
              </a:pPr>
              <a:t>‹#›</a:t>
            </a:fld>
            <a:endParaRPr lang="en-ZA"/>
          </a:p>
        </p:txBody>
      </p:sp>
    </p:spTree>
    <p:extLst>
      <p:ext uri="{BB962C8B-B14F-4D97-AF65-F5344CB8AC3E}">
        <p14:creationId xmlns:p14="http://schemas.microsoft.com/office/powerpoint/2010/main" val="3595563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51FFE57-937B-4357-87BB-AB49ADB78FCF}" type="datetimeFigureOut">
              <a:rPr lang="en-ZA"/>
              <a:pPr>
                <a:defRPr/>
              </a:pPr>
              <a:t>2020/11/19</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p>
        </p:txBody>
      </p:sp>
      <p:sp>
        <p:nvSpPr>
          <p:cNvPr id="7" name="Slide Number Placeholder 5"/>
          <p:cNvSpPr>
            <a:spLocks noGrp="1"/>
          </p:cNvSpPr>
          <p:nvPr>
            <p:ph type="sldNum" sz="quarter" idx="12"/>
          </p:nvPr>
        </p:nvSpPr>
        <p:spPr/>
        <p:txBody>
          <a:bodyPr/>
          <a:lstStyle>
            <a:lvl1pPr>
              <a:defRPr/>
            </a:lvl1pPr>
          </a:lstStyle>
          <a:p>
            <a:pPr>
              <a:defRPr/>
            </a:pPr>
            <a:fld id="{DADD08D0-96ED-4CF5-BE8D-46BA6DB08A24}" type="slidenum">
              <a:rPr lang="en-ZA"/>
              <a:pPr>
                <a:defRPr/>
              </a:pPr>
              <a:t>‹#›</a:t>
            </a:fld>
            <a:endParaRPr lang="en-ZA"/>
          </a:p>
        </p:txBody>
      </p:sp>
    </p:spTree>
    <p:extLst>
      <p:ext uri="{BB962C8B-B14F-4D97-AF65-F5344CB8AC3E}">
        <p14:creationId xmlns:p14="http://schemas.microsoft.com/office/powerpoint/2010/main" val="854268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8393BE56-296D-4B7F-83C3-604D3DF4BC68}" type="datetimeFigureOut">
              <a:rPr lang="en-ZA"/>
              <a:pPr>
                <a:defRPr/>
              </a:pPr>
              <a:t>2020/11/19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E776E6B9-BB24-4546-B3D2-F646F20C5A14}" type="slidenum">
              <a:rPr lang="en-ZA"/>
              <a:pPr>
                <a:defRPr/>
              </a:pPr>
              <a:t>‹#›</a:t>
            </a:fld>
            <a:endParaRPr lang="en-ZA"/>
          </a:p>
        </p:txBody>
      </p:sp>
    </p:spTree>
    <p:extLst>
      <p:ext uri="{BB962C8B-B14F-4D97-AF65-F5344CB8AC3E}">
        <p14:creationId xmlns:p14="http://schemas.microsoft.com/office/powerpoint/2010/main" val="3212826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397F52A3-DB59-4FE1-A6E6-E619B5523E6C}" type="datetimeFigureOut">
              <a:rPr lang="en-ZA"/>
              <a:pPr>
                <a:defRPr/>
              </a:pPr>
              <a:t>2020/11/19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D8F41222-AFAD-4AE7-91C4-EB41D611835E}" type="slidenum">
              <a:rPr lang="en-ZA"/>
              <a:pPr>
                <a:defRPr/>
              </a:pPr>
              <a:t>‹#›</a:t>
            </a:fld>
            <a:endParaRPr lang="en-ZA"/>
          </a:p>
        </p:txBody>
      </p:sp>
    </p:spTree>
    <p:extLst>
      <p:ext uri="{BB962C8B-B14F-4D97-AF65-F5344CB8AC3E}">
        <p14:creationId xmlns:p14="http://schemas.microsoft.com/office/powerpoint/2010/main" val="23821054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lvl1pPr fontAlgn="auto">
              <a:spcBef>
                <a:spcPts val="0"/>
              </a:spcBef>
              <a:spcAft>
                <a:spcPts val="0"/>
              </a:spcAft>
              <a:defRPr>
                <a:ea typeface="ヒラギノ角ゴ Pro W3" charset="-128"/>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ea typeface="ヒラギノ角ゴ Pro W3"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ea typeface="ヒラギノ角ゴ Pro W3" charset="-128"/>
              </a:defRPr>
            </a:lvl1pPr>
          </a:lstStyle>
          <a:p>
            <a:pPr>
              <a:defRPr/>
            </a:pPr>
            <a:fld id="{19D80C49-5057-48D8-8B69-5EDE944D7D6B}" type="slidenum">
              <a:rPr lang="en-US"/>
              <a:pPr>
                <a:defRPr/>
              </a:pPr>
              <a:t>‹#›</a:t>
            </a:fld>
            <a:endParaRPr lang="en-US"/>
          </a:p>
        </p:txBody>
      </p:sp>
    </p:spTree>
    <p:extLst>
      <p:ext uri="{BB962C8B-B14F-4D97-AF65-F5344CB8AC3E}">
        <p14:creationId xmlns:p14="http://schemas.microsoft.com/office/powerpoint/2010/main" val="16066264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fontAlgn="auto">
              <a:spcBef>
                <a:spcPts val="0"/>
              </a:spcBef>
              <a:spcAft>
                <a:spcPts val="0"/>
              </a:spcAft>
              <a:defRPr>
                <a:ea typeface="ヒラギノ角ゴ Pro W3" charset="-128"/>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ea typeface="ヒラギノ角ゴ Pro W3"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ea typeface="ヒラギノ角ゴ Pro W3" charset="-128"/>
              </a:defRPr>
            </a:lvl1pPr>
          </a:lstStyle>
          <a:p>
            <a:pPr>
              <a:defRPr/>
            </a:pPr>
            <a:fld id="{C6263143-66C5-46D4-B393-A207E941EAC5}" type="slidenum">
              <a:rPr lang="en-US"/>
              <a:pPr>
                <a:defRPr/>
              </a:pPr>
              <a:t>‹#›</a:t>
            </a:fld>
            <a:endParaRPr lang="en-US"/>
          </a:p>
        </p:txBody>
      </p:sp>
    </p:spTree>
    <p:extLst>
      <p:ext uri="{BB962C8B-B14F-4D97-AF65-F5344CB8AC3E}">
        <p14:creationId xmlns:p14="http://schemas.microsoft.com/office/powerpoint/2010/main" val="615853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ea typeface="ヒラギノ角ゴ Pro W3" charset="-128"/>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ea typeface="ヒラギノ角ゴ Pro W3"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ea typeface="ヒラギノ角ゴ Pro W3" charset="-128"/>
              </a:defRPr>
            </a:lvl1pPr>
          </a:lstStyle>
          <a:p>
            <a:pPr>
              <a:defRPr/>
            </a:pPr>
            <a:fld id="{A84B7AC6-8CB8-4A69-BCE0-5952A8F6C6CE}" type="slidenum">
              <a:rPr lang="en-US"/>
              <a:pPr>
                <a:defRPr/>
              </a:pPr>
              <a:t>‹#›</a:t>
            </a:fld>
            <a:endParaRPr lang="en-US"/>
          </a:p>
        </p:txBody>
      </p:sp>
    </p:spTree>
    <p:extLst>
      <p:ext uri="{BB962C8B-B14F-4D97-AF65-F5344CB8AC3E}">
        <p14:creationId xmlns:p14="http://schemas.microsoft.com/office/powerpoint/2010/main" val="1470229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lvl1pPr fontAlgn="auto">
              <a:spcBef>
                <a:spcPts val="0"/>
              </a:spcBef>
              <a:spcAft>
                <a:spcPts val="0"/>
              </a:spcAft>
              <a:defRPr>
                <a:ea typeface="ヒラギノ角ゴ Pro W3" charset="-128"/>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ea typeface="ヒラギノ角ゴ Pro W3"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ea typeface="ヒラギノ角ゴ Pro W3" charset="-128"/>
              </a:defRPr>
            </a:lvl1pPr>
          </a:lstStyle>
          <a:p>
            <a:pPr>
              <a:defRPr/>
            </a:pPr>
            <a:fld id="{ADCD58A3-BEF7-4392-8E60-467319BF288C}" type="slidenum">
              <a:rPr lang="en-US"/>
              <a:pPr>
                <a:defRPr/>
              </a:pPr>
              <a:t>‹#›</a:t>
            </a:fld>
            <a:endParaRPr lang="en-US"/>
          </a:p>
        </p:txBody>
      </p:sp>
    </p:spTree>
    <p:extLst>
      <p:ext uri="{BB962C8B-B14F-4D97-AF65-F5344CB8AC3E}">
        <p14:creationId xmlns:p14="http://schemas.microsoft.com/office/powerpoint/2010/main" val="21351913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lvl1pPr fontAlgn="auto">
              <a:spcBef>
                <a:spcPts val="0"/>
              </a:spcBef>
              <a:spcAft>
                <a:spcPts val="0"/>
              </a:spcAft>
              <a:defRPr>
                <a:ea typeface="ヒラギノ角ゴ Pro W3" charset="-128"/>
              </a:defRPr>
            </a:lvl1pPr>
          </a:lstStyle>
          <a:p>
            <a:pPr>
              <a:defRPr/>
            </a:pPr>
            <a:endParaRPr lang="en-US"/>
          </a:p>
        </p:txBody>
      </p:sp>
      <p:sp>
        <p:nvSpPr>
          <p:cNvPr id="8" name="Footer Placeholder 7"/>
          <p:cNvSpPr>
            <a:spLocks noGrp="1"/>
          </p:cNvSpPr>
          <p:nvPr>
            <p:ph type="ftr" sz="quarter" idx="11"/>
          </p:nvPr>
        </p:nvSpPr>
        <p:spPr/>
        <p:txBody>
          <a:bodyPr/>
          <a:lstStyle>
            <a:lvl1pPr algn="l" fontAlgn="auto">
              <a:spcBef>
                <a:spcPts val="0"/>
              </a:spcBef>
              <a:spcAft>
                <a:spcPts val="0"/>
              </a:spcAft>
              <a:defRPr>
                <a:ea typeface="ヒラギノ角ゴ Pro W3" charset="-128"/>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ea typeface="ヒラギノ角ゴ Pro W3" charset="-128"/>
              </a:defRPr>
            </a:lvl1pPr>
          </a:lstStyle>
          <a:p>
            <a:pPr>
              <a:defRPr/>
            </a:pPr>
            <a:fld id="{3C5D7312-BCFA-43D1-92E4-FF6F0813AE87}" type="slidenum">
              <a:rPr lang="en-US"/>
              <a:pPr>
                <a:defRPr/>
              </a:pPr>
              <a:t>‹#›</a:t>
            </a:fld>
            <a:endParaRPr lang="en-US"/>
          </a:p>
        </p:txBody>
      </p:sp>
    </p:spTree>
    <p:extLst>
      <p:ext uri="{BB962C8B-B14F-4D97-AF65-F5344CB8AC3E}">
        <p14:creationId xmlns:p14="http://schemas.microsoft.com/office/powerpoint/2010/main" val="2212115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3"/>
          <p:cNvSpPr>
            <a:spLocks noGrp="1"/>
          </p:cNvSpPr>
          <p:nvPr>
            <p:ph type="dt" sz="half" idx="10"/>
          </p:nvPr>
        </p:nvSpPr>
        <p:spPr/>
        <p:txBody>
          <a:bodyPr/>
          <a:lstStyle>
            <a:lvl1pPr>
              <a:defRPr/>
            </a:lvl1pPr>
          </a:lstStyle>
          <a:p>
            <a:pPr>
              <a:defRPr/>
            </a:pPr>
            <a:fld id="{4E31672F-E04D-4487-B264-469AC43C6C64}" type="datetimeFigureOut">
              <a:rPr lang="en-ZA"/>
              <a:pPr>
                <a:defRPr/>
              </a:pPr>
              <a:t>2020/11/19</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p>
        </p:txBody>
      </p:sp>
      <p:sp>
        <p:nvSpPr>
          <p:cNvPr id="7" name="Slide Number Placeholder 5"/>
          <p:cNvSpPr>
            <a:spLocks noGrp="1"/>
          </p:cNvSpPr>
          <p:nvPr>
            <p:ph type="sldNum" sz="quarter" idx="12"/>
          </p:nvPr>
        </p:nvSpPr>
        <p:spPr/>
        <p:txBody>
          <a:bodyPr/>
          <a:lstStyle>
            <a:lvl1pPr>
              <a:defRPr/>
            </a:lvl1pPr>
          </a:lstStyle>
          <a:p>
            <a:pPr>
              <a:defRPr/>
            </a:pPr>
            <a:fld id="{A90DE805-AEA1-462C-9D67-AD83FA7ACFB2}" type="slidenum">
              <a:rPr lang="en-ZA"/>
              <a:pPr>
                <a:defRPr/>
              </a:pPr>
              <a:t>‹#›</a:t>
            </a:fld>
            <a:endParaRPr lang="en-ZA"/>
          </a:p>
        </p:txBody>
      </p:sp>
    </p:spTree>
    <p:extLst>
      <p:ext uri="{BB962C8B-B14F-4D97-AF65-F5344CB8AC3E}">
        <p14:creationId xmlns:p14="http://schemas.microsoft.com/office/powerpoint/2010/main" val="11669443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lvl1pPr fontAlgn="auto">
              <a:spcBef>
                <a:spcPts val="0"/>
              </a:spcBef>
              <a:spcAft>
                <a:spcPts val="0"/>
              </a:spcAft>
              <a:defRPr>
                <a:ea typeface="ヒラギノ角ゴ Pro W3" charset="-128"/>
              </a:defRPr>
            </a:lvl1pPr>
          </a:lstStyle>
          <a:p>
            <a:pPr>
              <a:defRPr/>
            </a:pPr>
            <a:endParaRPr lang="en-US"/>
          </a:p>
        </p:txBody>
      </p:sp>
      <p:sp>
        <p:nvSpPr>
          <p:cNvPr id="4" name="Footer Placeholder 3"/>
          <p:cNvSpPr>
            <a:spLocks noGrp="1"/>
          </p:cNvSpPr>
          <p:nvPr>
            <p:ph type="ftr" sz="quarter" idx="11"/>
          </p:nvPr>
        </p:nvSpPr>
        <p:spPr/>
        <p:txBody>
          <a:bodyPr/>
          <a:lstStyle>
            <a:lvl1pPr algn="l" fontAlgn="auto">
              <a:spcBef>
                <a:spcPts val="0"/>
              </a:spcBef>
              <a:spcAft>
                <a:spcPts val="0"/>
              </a:spcAft>
              <a:defRPr>
                <a:ea typeface="ヒラギノ角ゴ Pro W3" charset="-128"/>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ea typeface="ヒラギノ角ゴ Pro W3" charset="-128"/>
              </a:defRPr>
            </a:lvl1pPr>
          </a:lstStyle>
          <a:p>
            <a:pPr>
              <a:defRPr/>
            </a:pPr>
            <a:fld id="{E7B7018E-8C01-4135-A07A-EEA464A4BE3C}" type="slidenum">
              <a:rPr lang="en-US"/>
              <a:pPr>
                <a:defRPr/>
              </a:pPr>
              <a:t>‹#›</a:t>
            </a:fld>
            <a:endParaRPr lang="en-US"/>
          </a:p>
        </p:txBody>
      </p:sp>
    </p:spTree>
    <p:extLst>
      <p:ext uri="{BB962C8B-B14F-4D97-AF65-F5344CB8AC3E}">
        <p14:creationId xmlns:p14="http://schemas.microsoft.com/office/powerpoint/2010/main" val="19801573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ea typeface="ヒラギノ角ゴ Pro W3" charset="-128"/>
              </a:defRPr>
            </a:lvl1pPr>
          </a:lstStyle>
          <a:p>
            <a:pPr>
              <a:defRPr/>
            </a:pPr>
            <a:endParaRPr lang="en-US"/>
          </a:p>
        </p:txBody>
      </p:sp>
      <p:sp>
        <p:nvSpPr>
          <p:cNvPr id="3" name="Footer Placeholder 2"/>
          <p:cNvSpPr>
            <a:spLocks noGrp="1"/>
          </p:cNvSpPr>
          <p:nvPr>
            <p:ph type="ftr" sz="quarter" idx="11"/>
          </p:nvPr>
        </p:nvSpPr>
        <p:spPr/>
        <p:txBody>
          <a:bodyPr/>
          <a:lstStyle>
            <a:lvl1pPr algn="l" fontAlgn="auto">
              <a:spcBef>
                <a:spcPts val="0"/>
              </a:spcBef>
              <a:spcAft>
                <a:spcPts val="0"/>
              </a:spcAft>
              <a:defRPr>
                <a:ea typeface="ヒラギノ角ゴ Pro W3" charset="-128"/>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ea typeface="ヒラギノ角ゴ Pro W3" charset="-128"/>
              </a:defRPr>
            </a:lvl1pPr>
          </a:lstStyle>
          <a:p>
            <a:pPr>
              <a:defRPr/>
            </a:pPr>
            <a:fld id="{B2E6A353-AA08-4C32-9023-0510C3C83F3B}" type="slidenum">
              <a:rPr lang="en-US"/>
              <a:pPr>
                <a:defRPr/>
              </a:pPr>
              <a:t>‹#›</a:t>
            </a:fld>
            <a:endParaRPr lang="en-US"/>
          </a:p>
        </p:txBody>
      </p:sp>
    </p:spTree>
    <p:extLst>
      <p:ext uri="{BB962C8B-B14F-4D97-AF65-F5344CB8AC3E}">
        <p14:creationId xmlns:p14="http://schemas.microsoft.com/office/powerpoint/2010/main" val="29448738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ea typeface="ヒラギノ角ゴ Pro W3" charset="-128"/>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ea typeface="ヒラギノ角ゴ Pro W3"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ea typeface="ヒラギノ角ゴ Pro W3" charset="-128"/>
              </a:defRPr>
            </a:lvl1pPr>
          </a:lstStyle>
          <a:p>
            <a:pPr>
              <a:defRPr/>
            </a:pPr>
            <a:fld id="{62AFD784-F615-4889-AD8A-C6FA61C0AB93}" type="slidenum">
              <a:rPr lang="en-US"/>
              <a:pPr>
                <a:defRPr/>
              </a:pPr>
              <a:t>‹#›</a:t>
            </a:fld>
            <a:endParaRPr lang="en-US"/>
          </a:p>
        </p:txBody>
      </p:sp>
    </p:spTree>
    <p:extLst>
      <p:ext uri="{BB962C8B-B14F-4D97-AF65-F5344CB8AC3E}">
        <p14:creationId xmlns:p14="http://schemas.microsoft.com/office/powerpoint/2010/main" val="34825376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ea typeface="ヒラギノ角ゴ Pro W3" charset="-128"/>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ea typeface="ヒラギノ角ゴ Pro W3"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ea typeface="ヒラギノ角ゴ Pro W3" charset="-128"/>
              </a:defRPr>
            </a:lvl1pPr>
          </a:lstStyle>
          <a:p>
            <a:pPr>
              <a:defRPr/>
            </a:pPr>
            <a:fld id="{9CA5F643-CAE9-4190-B038-B906192449C8}" type="slidenum">
              <a:rPr lang="en-US"/>
              <a:pPr>
                <a:defRPr/>
              </a:pPr>
              <a:t>‹#›</a:t>
            </a:fld>
            <a:endParaRPr lang="en-US"/>
          </a:p>
        </p:txBody>
      </p:sp>
    </p:spTree>
    <p:extLst>
      <p:ext uri="{BB962C8B-B14F-4D97-AF65-F5344CB8AC3E}">
        <p14:creationId xmlns:p14="http://schemas.microsoft.com/office/powerpoint/2010/main" val="598827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fontAlgn="auto">
              <a:spcBef>
                <a:spcPts val="0"/>
              </a:spcBef>
              <a:spcAft>
                <a:spcPts val="0"/>
              </a:spcAft>
              <a:defRPr>
                <a:ea typeface="ヒラギノ角ゴ Pro W3" charset="-128"/>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ea typeface="ヒラギノ角ゴ Pro W3"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ea typeface="ヒラギノ角ゴ Pro W3" charset="-128"/>
              </a:defRPr>
            </a:lvl1pPr>
          </a:lstStyle>
          <a:p>
            <a:pPr>
              <a:defRPr/>
            </a:pPr>
            <a:fld id="{C302F85B-3E49-47A3-A80E-4EC37D2B819A}" type="slidenum">
              <a:rPr lang="en-US"/>
              <a:pPr>
                <a:defRPr/>
              </a:pPr>
              <a:t>‹#›</a:t>
            </a:fld>
            <a:endParaRPr lang="en-US"/>
          </a:p>
        </p:txBody>
      </p:sp>
    </p:spTree>
    <p:extLst>
      <p:ext uri="{BB962C8B-B14F-4D97-AF65-F5344CB8AC3E}">
        <p14:creationId xmlns:p14="http://schemas.microsoft.com/office/powerpoint/2010/main" val="1441453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fontAlgn="auto">
              <a:spcBef>
                <a:spcPts val="0"/>
              </a:spcBef>
              <a:spcAft>
                <a:spcPts val="0"/>
              </a:spcAft>
              <a:defRPr>
                <a:ea typeface="ヒラギノ角ゴ Pro W3" charset="-128"/>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ea typeface="ヒラギノ角ゴ Pro W3"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ea typeface="ヒラギノ角ゴ Pro W3" charset="-128"/>
              </a:defRPr>
            </a:lvl1pPr>
          </a:lstStyle>
          <a:p>
            <a:pPr>
              <a:defRPr/>
            </a:pPr>
            <a:fld id="{D1E7C241-F4B1-4234-87BF-78D5C1EB1AAA}" type="slidenum">
              <a:rPr lang="en-US"/>
              <a:pPr>
                <a:defRPr/>
              </a:pPr>
              <a:t>‹#›</a:t>
            </a:fld>
            <a:endParaRPr lang="en-US"/>
          </a:p>
        </p:txBody>
      </p:sp>
    </p:spTree>
    <p:extLst>
      <p:ext uri="{BB962C8B-B14F-4D97-AF65-F5344CB8AC3E}">
        <p14:creationId xmlns:p14="http://schemas.microsoft.com/office/powerpoint/2010/main" val="22855565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DD43B2-496A-4BE8-A34F-603AB9AC1F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2389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B083A-4643-4AEB-8231-EA2CE30CE0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8190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6CA150-819C-4032-B621-5FDECEF5C8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0085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B2ACB-50C5-41D5-A204-DF4C17A19B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452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3"/>
          <p:cNvSpPr>
            <a:spLocks noGrp="1"/>
          </p:cNvSpPr>
          <p:nvPr>
            <p:ph type="dt" sz="half" idx="10"/>
          </p:nvPr>
        </p:nvSpPr>
        <p:spPr/>
        <p:txBody>
          <a:bodyPr/>
          <a:lstStyle>
            <a:lvl1pPr>
              <a:defRPr/>
            </a:lvl1pPr>
          </a:lstStyle>
          <a:p>
            <a:pPr>
              <a:defRPr/>
            </a:pPr>
            <a:fld id="{58997E8C-E2C9-4554-83A7-EB2C6005A255}" type="datetimeFigureOut">
              <a:rPr lang="en-ZA"/>
              <a:pPr>
                <a:defRPr/>
              </a:pPr>
              <a:t>2020/11/19</a:t>
            </a:fld>
            <a:endParaRPr lang="en-ZA"/>
          </a:p>
        </p:txBody>
      </p:sp>
      <p:sp>
        <p:nvSpPr>
          <p:cNvPr id="8" name="Footer Placeholder 4"/>
          <p:cNvSpPr>
            <a:spLocks noGrp="1"/>
          </p:cNvSpPr>
          <p:nvPr>
            <p:ph type="ftr" sz="quarter" idx="11"/>
          </p:nvPr>
        </p:nvSpPr>
        <p:spPr/>
        <p:txBody>
          <a:bodyPr/>
          <a:lstStyle>
            <a:lvl1pPr>
              <a:defRPr/>
            </a:lvl1pPr>
          </a:lstStyle>
          <a:p>
            <a:pPr>
              <a:defRPr/>
            </a:pPr>
            <a:endParaRPr lang="en-ZA"/>
          </a:p>
        </p:txBody>
      </p:sp>
      <p:sp>
        <p:nvSpPr>
          <p:cNvPr id="9" name="Slide Number Placeholder 5"/>
          <p:cNvSpPr>
            <a:spLocks noGrp="1"/>
          </p:cNvSpPr>
          <p:nvPr>
            <p:ph type="sldNum" sz="quarter" idx="12"/>
          </p:nvPr>
        </p:nvSpPr>
        <p:spPr/>
        <p:txBody>
          <a:bodyPr/>
          <a:lstStyle>
            <a:lvl1pPr>
              <a:defRPr/>
            </a:lvl1pPr>
          </a:lstStyle>
          <a:p>
            <a:pPr>
              <a:defRPr/>
            </a:pPr>
            <a:fld id="{39C0EAC6-15C9-44DD-A7A3-60990CE5F823}" type="slidenum">
              <a:rPr lang="en-ZA"/>
              <a:pPr>
                <a:defRPr/>
              </a:pPr>
              <a:t>‹#›</a:t>
            </a:fld>
            <a:endParaRPr lang="en-ZA"/>
          </a:p>
        </p:txBody>
      </p:sp>
    </p:spTree>
    <p:extLst>
      <p:ext uri="{BB962C8B-B14F-4D97-AF65-F5344CB8AC3E}">
        <p14:creationId xmlns:p14="http://schemas.microsoft.com/office/powerpoint/2010/main" val="4101687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CDE404-CF92-4989-95C7-9494BDA56C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38013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6BD31C-1A72-4769-BBEC-6F72E9A6A8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6265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5ACBC4-17AB-4757-BFD5-90751B9A34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7887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DBEFF9-9D17-4BE7-AE3B-696036D173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18152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D28C2B-8F37-4706-AC5E-3C89A413D2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82573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D6E77E-CAA3-4AFB-911E-14FEA499C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19541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046397-0223-4B48-A744-E2D485AE9D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66483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0C7EF8-B6B9-4E8C-99F0-7908BB04F1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07527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943E2A1F-B980-4631-886C-61D3834837C2}" type="datetimeFigureOut">
              <a:rPr lang="en-ZA" smtClean="0"/>
              <a:t>2020/11/19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04B5D32-2F85-4FC9-848D-C088732CF6EA}" type="slidenum">
              <a:rPr lang="en-ZA" smtClean="0"/>
              <a:t>‹#›</a:t>
            </a:fld>
            <a:endParaRPr lang="en-ZA"/>
          </a:p>
        </p:txBody>
      </p:sp>
    </p:spTree>
    <p:extLst>
      <p:ext uri="{BB962C8B-B14F-4D97-AF65-F5344CB8AC3E}">
        <p14:creationId xmlns:p14="http://schemas.microsoft.com/office/powerpoint/2010/main" val="17442213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943E2A1F-B980-4631-886C-61D3834837C2}" type="datetimeFigureOut">
              <a:rPr lang="en-ZA" smtClean="0"/>
              <a:t>2020/11/19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04B5D32-2F85-4FC9-848D-C088732CF6EA}" type="slidenum">
              <a:rPr lang="en-ZA" smtClean="0"/>
              <a:t>‹#›</a:t>
            </a:fld>
            <a:endParaRPr lang="en-ZA"/>
          </a:p>
        </p:txBody>
      </p:sp>
    </p:spTree>
    <p:extLst>
      <p:ext uri="{BB962C8B-B14F-4D97-AF65-F5344CB8AC3E}">
        <p14:creationId xmlns:p14="http://schemas.microsoft.com/office/powerpoint/2010/main" val="837323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3"/>
          <p:cNvSpPr>
            <a:spLocks noGrp="1"/>
          </p:cNvSpPr>
          <p:nvPr>
            <p:ph type="dt" sz="half" idx="10"/>
          </p:nvPr>
        </p:nvSpPr>
        <p:spPr/>
        <p:txBody>
          <a:bodyPr/>
          <a:lstStyle>
            <a:lvl1pPr>
              <a:defRPr/>
            </a:lvl1pPr>
          </a:lstStyle>
          <a:p>
            <a:pPr>
              <a:defRPr/>
            </a:pPr>
            <a:fld id="{8157EC57-C3EE-4D88-96A2-9C69ED971655}" type="datetimeFigureOut">
              <a:rPr lang="en-ZA"/>
              <a:pPr>
                <a:defRPr/>
              </a:pPr>
              <a:t>2020/11/19</a:t>
            </a:fld>
            <a:endParaRPr lang="en-ZA"/>
          </a:p>
        </p:txBody>
      </p:sp>
      <p:sp>
        <p:nvSpPr>
          <p:cNvPr id="4" name="Footer Placeholder 4"/>
          <p:cNvSpPr>
            <a:spLocks noGrp="1"/>
          </p:cNvSpPr>
          <p:nvPr>
            <p:ph type="ftr" sz="quarter" idx="11"/>
          </p:nvPr>
        </p:nvSpPr>
        <p:spPr/>
        <p:txBody>
          <a:bodyPr/>
          <a:lstStyle>
            <a:lvl1pPr>
              <a:defRPr/>
            </a:lvl1pPr>
          </a:lstStyle>
          <a:p>
            <a:pPr>
              <a:defRPr/>
            </a:pPr>
            <a:endParaRPr lang="en-ZA"/>
          </a:p>
        </p:txBody>
      </p:sp>
      <p:sp>
        <p:nvSpPr>
          <p:cNvPr id="5" name="Slide Number Placeholder 5"/>
          <p:cNvSpPr>
            <a:spLocks noGrp="1"/>
          </p:cNvSpPr>
          <p:nvPr>
            <p:ph type="sldNum" sz="quarter" idx="12"/>
          </p:nvPr>
        </p:nvSpPr>
        <p:spPr/>
        <p:txBody>
          <a:bodyPr/>
          <a:lstStyle>
            <a:lvl1pPr>
              <a:defRPr/>
            </a:lvl1pPr>
          </a:lstStyle>
          <a:p>
            <a:pPr>
              <a:defRPr/>
            </a:pPr>
            <a:fld id="{EA6E9141-57CD-47BE-B0D1-3DCE6DB0FE5E}" type="slidenum">
              <a:rPr lang="en-ZA"/>
              <a:pPr>
                <a:defRPr/>
              </a:pPr>
              <a:t>‹#›</a:t>
            </a:fld>
            <a:endParaRPr lang="en-ZA"/>
          </a:p>
        </p:txBody>
      </p:sp>
    </p:spTree>
    <p:extLst>
      <p:ext uri="{BB962C8B-B14F-4D97-AF65-F5344CB8AC3E}">
        <p14:creationId xmlns:p14="http://schemas.microsoft.com/office/powerpoint/2010/main" val="9281566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3E2A1F-B980-4631-886C-61D3834837C2}" type="datetimeFigureOut">
              <a:rPr lang="en-ZA" smtClean="0"/>
              <a:t>2020/11/19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04B5D32-2F85-4FC9-848D-C088732CF6EA}" type="slidenum">
              <a:rPr lang="en-ZA" smtClean="0"/>
              <a:t>‹#›</a:t>
            </a:fld>
            <a:endParaRPr lang="en-ZA"/>
          </a:p>
        </p:txBody>
      </p:sp>
    </p:spTree>
    <p:extLst>
      <p:ext uri="{BB962C8B-B14F-4D97-AF65-F5344CB8AC3E}">
        <p14:creationId xmlns:p14="http://schemas.microsoft.com/office/powerpoint/2010/main" val="2100038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943E2A1F-B980-4631-886C-61D3834837C2}" type="datetimeFigureOut">
              <a:rPr lang="en-ZA" smtClean="0"/>
              <a:t>2020/11/19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704B5D32-2F85-4FC9-848D-C088732CF6EA}" type="slidenum">
              <a:rPr lang="en-ZA" smtClean="0"/>
              <a:t>‹#›</a:t>
            </a:fld>
            <a:endParaRPr lang="en-ZA"/>
          </a:p>
        </p:txBody>
      </p:sp>
    </p:spTree>
    <p:extLst>
      <p:ext uri="{BB962C8B-B14F-4D97-AF65-F5344CB8AC3E}">
        <p14:creationId xmlns:p14="http://schemas.microsoft.com/office/powerpoint/2010/main" val="11635970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943E2A1F-B980-4631-886C-61D3834837C2}" type="datetimeFigureOut">
              <a:rPr lang="en-ZA" smtClean="0"/>
              <a:t>2020/11/19</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704B5D32-2F85-4FC9-848D-C088732CF6EA}" type="slidenum">
              <a:rPr lang="en-ZA" smtClean="0"/>
              <a:t>‹#›</a:t>
            </a:fld>
            <a:endParaRPr lang="en-ZA"/>
          </a:p>
        </p:txBody>
      </p:sp>
    </p:spTree>
    <p:extLst>
      <p:ext uri="{BB962C8B-B14F-4D97-AF65-F5344CB8AC3E}">
        <p14:creationId xmlns:p14="http://schemas.microsoft.com/office/powerpoint/2010/main" val="14693522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943E2A1F-B980-4631-886C-61D3834837C2}" type="datetimeFigureOut">
              <a:rPr lang="en-ZA" smtClean="0"/>
              <a:t>2020/11/19</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704B5D32-2F85-4FC9-848D-C088732CF6EA}" type="slidenum">
              <a:rPr lang="en-ZA" smtClean="0"/>
              <a:t>‹#›</a:t>
            </a:fld>
            <a:endParaRPr lang="en-ZA"/>
          </a:p>
        </p:txBody>
      </p:sp>
    </p:spTree>
    <p:extLst>
      <p:ext uri="{BB962C8B-B14F-4D97-AF65-F5344CB8AC3E}">
        <p14:creationId xmlns:p14="http://schemas.microsoft.com/office/powerpoint/2010/main" val="30070779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3E2A1F-B980-4631-886C-61D3834837C2}" type="datetimeFigureOut">
              <a:rPr lang="en-ZA" smtClean="0"/>
              <a:t>2020/11/19</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704B5D32-2F85-4FC9-848D-C088732CF6EA}" type="slidenum">
              <a:rPr lang="en-ZA" smtClean="0"/>
              <a:t>‹#›</a:t>
            </a:fld>
            <a:endParaRPr lang="en-ZA"/>
          </a:p>
        </p:txBody>
      </p:sp>
    </p:spTree>
    <p:extLst>
      <p:ext uri="{BB962C8B-B14F-4D97-AF65-F5344CB8AC3E}">
        <p14:creationId xmlns:p14="http://schemas.microsoft.com/office/powerpoint/2010/main" val="8052033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3E2A1F-B980-4631-886C-61D3834837C2}" type="datetimeFigureOut">
              <a:rPr lang="en-ZA" smtClean="0"/>
              <a:t>2020/11/19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704B5D32-2F85-4FC9-848D-C088732CF6EA}" type="slidenum">
              <a:rPr lang="en-ZA" smtClean="0"/>
              <a:t>‹#›</a:t>
            </a:fld>
            <a:endParaRPr lang="en-ZA"/>
          </a:p>
        </p:txBody>
      </p:sp>
    </p:spTree>
    <p:extLst>
      <p:ext uri="{BB962C8B-B14F-4D97-AF65-F5344CB8AC3E}">
        <p14:creationId xmlns:p14="http://schemas.microsoft.com/office/powerpoint/2010/main" val="12328932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3E2A1F-B980-4631-886C-61D3834837C2}" type="datetimeFigureOut">
              <a:rPr lang="en-ZA" smtClean="0"/>
              <a:t>2020/11/19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704B5D32-2F85-4FC9-848D-C088732CF6EA}" type="slidenum">
              <a:rPr lang="en-ZA" smtClean="0"/>
              <a:t>‹#›</a:t>
            </a:fld>
            <a:endParaRPr lang="en-ZA"/>
          </a:p>
        </p:txBody>
      </p:sp>
    </p:spTree>
    <p:extLst>
      <p:ext uri="{BB962C8B-B14F-4D97-AF65-F5344CB8AC3E}">
        <p14:creationId xmlns:p14="http://schemas.microsoft.com/office/powerpoint/2010/main" val="13174795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943E2A1F-B980-4631-886C-61D3834837C2}" type="datetimeFigureOut">
              <a:rPr lang="en-ZA" smtClean="0"/>
              <a:t>2020/11/19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04B5D32-2F85-4FC9-848D-C088732CF6EA}" type="slidenum">
              <a:rPr lang="en-ZA" smtClean="0"/>
              <a:t>‹#›</a:t>
            </a:fld>
            <a:endParaRPr lang="en-ZA"/>
          </a:p>
        </p:txBody>
      </p:sp>
    </p:spTree>
    <p:extLst>
      <p:ext uri="{BB962C8B-B14F-4D97-AF65-F5344CB8AC3E}">
        <p14:creationId xmlns:p14="http://schemas.microsoft.com/office/powerpoint/2010/main" val="21512592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943E2A1F-B980-4631-886C-61D3834837C2}" type="datetimeFigureOut">
              <a:rPr lang="en-ZA" smtClean="0"/>
              <a:t>2020/11/19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04B5D32-2F85-4FC9-848D-C088732CF6EA}" type="slidenum">
              <a:rPr lang="en-ZA" smtClean="0"/>
              <a:t>‹#›</a:t>
            </a:fld>
            <a:endParaRPr lang="en-ZA"/>
          </a:p>
        </p:txBody>
      </p:sp>
    </p:spTree>
    <p:extLst>
      <p:ext uri="{BB962C8B-B14F-4D97-AF65-F5344CB8AC3E}">
        <p14:creationId xmlns:p14="http://schemas.microsoft.com/office/powerpoint/2010/main" val="41099870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UFS Front gate 1.jpg" descr="/in progress/UFS/Powerpoint templates/UFS Front gate 1.jpg"/>
          <p:cNvPicPr>
            <a:picLocks noChangeAspect="1"/>
          </p:cNvPicPr>
          <p:nvPr userDrawn="1"/>
        </p:nvPicPr>
        <p:blipFill>
          <a:blip r:embed="rId2" r:link="rId3"/>
          <a:srcRect t="18833"/>
          <a:stretch>
            <a:fillRect/>
          </a:stretch>
        </p:blipFill>
        <p:spPr>
          <a:xfrm>
            <a:off x="0" y="0"/>
            <a:ext cx="9144000" cy="4940845"/>
          </a:xfrm>
          <a:prstGeom prst="rect">
            <a:avLst/>
          </a:prstGeom>
        </p:spPr>
      </p:pic>
      <p:pic>
        <p:nvPicPr>
          <p:cNvPr id="22" name="PP template2 Generic.jpg" descr="/in progress/UFS/Powerpoint templates/PP template2 Generic.jpg"/>
          <p:cNvPicPr>
            <a:picLocks noChangeAspect="1"/>
          </p:cNvPicPr>
          <p:nvPr userDrawn="1"/>
        </p:nvPicPr>
        <p:blipFill>
          <a:blip r:embed="rId4" r:link="rId5"/>
          <a:srcRect t="69745"/>
          <a:stretch>
            <a:fillRect/>
          </a:stretch>
        </p:blipFill>
        <p:spPr>
          <a:xfrm>
            <a:off x="0" y="4783138"/>
            <a:ext cx="9144000" cy="2074862"/>
          </a:xfrm>
          <a:prstGeom prst="rect">
            <a:avLst/>
          </a:prstGeom>
        </p:spPr>
      </p:pic>
      <p:sp>
        <p:nvSpPr>
          <p:cNvPr id="13" name="Round Single Corner Rectangle 12"/>
          <p:cNvSpPr/>
          <p:nvPr userDrawn="1"/>
        </p:nvSpPr>
        <p:spPr>
          <a:xfrm>
            <a:off x="141315" y="1954843"/>
            <a:ext cx="8761615" cy="2730500"/>
          </a:xfrm>
          <a:prstGeom prst="round1Rect">
            <a:avLst>
              <a:gd name="adj" fmla="val 5782"/>
            </a:avLst>
          </a:prstGeom>
          <a:solidFill>
            <a:srgbClr val="00206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57256" y="2036622"/>
            <a:ext cx="8545921" cy="2570903"/>
          </a:xfrm>
        </p:spPr>
        <p:txBody>
          <a:bodyPr anchor="t">
            <a:normAutofit/>
          </a:bodyPr>
          <a:lstStyle>
            <a:lvl1pPr algn="l">
              <a:defRPr sz="2800" b="0" i="0">
                <a:solidFill>
                  <a:schemeClr val="bg1"/>
                </a:solidFill>
                <a:latin typeface="Arial Bold"/>
                <a:cs typeface="Arial Bold"/>
              </a:defRPr>
            </a:lvl1pPr>
          </a:lstStyle>
          <a:p>
            <a:r>
              <a:rPr lang="en-US" dirty="0"/>
              <a:t>Click to edit Master title style</a:t>
            </a:r>
          </a:p>
        </p:txBody>
      </p:sp>
      <p:sp>
        <p:nvSpPr>
          <p:cNvPr id="9" name="TextBox 8"/>
          <p:cNvSpPr txBox="1"/>
          <p:nvPr userDrawn="1"/>
        </p:nvSpPr>
        <p:spPr>
          <a:xfrm>
            <a:off x="357009" y="4904633"/>
            <a:ext cx="6771491" cy="276999"/>
          </a:xfrm>
          <a:prstGeom prst="rect">
            <a:avLst/>
          </a:prstGeom>
          <a:noFill/>
        </p:spPr>
        <p:txBody>
          <a:bodyPr wrap="square" rtlCol="0">
            <a:spAutoFit/>
          </a:bodyPr>
          <a:lstStyle/>
          <a:p>
            <a:pPr rtl="0"/>
            <a:r>
              <a:rPr lang="en-US" sz="1800" kern="1200" baseline="30000" dirty="0">
                <a:solidFill>
                  <a:schemeClr val="bg1"/>
                </a:solidFill>
                <a:latin typeface="+mn-lt"/>
                <a:ea typeface="+mn-ea"/>
                <a:cs typeface="+mn-cs"/>
              </a:rPr>
              <a:t>T: +27(0)51 401 9111   |   </a:t>
            </a:r>
            <a:r>
              <a:rPr lang="en-US" sz="1800" kern="1200" baseline="30000" dirty="0" err="1">
                <a:solidFill>
                  <a:schemeClr val="bg1"/>
                </a:solidFill>
                <a:latin typeface="+mn-lt"/>
                <a:ea typeface="+mn-ea"/>
                <a:cs typeface="+mn-cs"/>
              </a:rPr>
              <a:t>info@ufs.ac.za</a:t>
            </a:r>
            <a:r>
              <a:rPr lang="en-US" sz="1800" kern="1200" baseline="30000" dirty="0">
                <a:solidFill>
                  <a:schemeClr val="bg1"/>
                </a:solidFill>
                <a:latin typeface="+mn-lt"/>
                <a:ea typeface="+mn-ea"/>
                <a:cs typeface="+mn-cs"/>
              </a:rPr>
              <a:t>   |   </a:t>
            </a:r>
            <a:r>
              <a:rPr lang="en-US" sz="1800" kern="1200" baseline="30000" dirty="0" err="1">
                <a:solidFill>
                  <a:schemeClr val="bg1"/>
                </a:solidFill>
                <a:latin typeface="+mn-lt"/>
                <a:ea typeface="+mn-ea"/>
                <a:cs typeface="+mn-cs"/>
              </a:rPr>
              <a:t>www.ufs.ac.za</a:t>
            </a:r>
            <a:endParaRPr lang="en-US" sz="1800" kern="1200" baseline="30000" dirty="0">
              <a:solidFill>
                <a:schemeClr val="bg1"/>
              </a:solidFill>
              <a:latin typeface="+mn-lt"/>
              <a:ea typeface="+mn-ea"/>
              <a:cs typeface="+mn-cs"/>
            </a:endParaRPr>
          </a:p>
        </p:txBody>
      </p:sp>
    </p:spTree>
    <p:extLst>
      <p:ext uri="{BB962C8B-B14F-4D97-AF65-F5344CB8AC3E}">
        <p14:creationId xmlns:p14="http://schemas.microsoft.com/office/powerpoint/2010/main" val="3138520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87FE47-5510-448B-9A02-855C8E914BCD}" type="datetimeFigureOut">
              <a:rPr lang="en-ZA"/>
              <a:pPr>
                <a:defRPr/>
              </a:pPr>
              <a:t>2020/11/19</a:t>
            </a:fld>
            <a:endParaRPr lang="en-ZA"/>
          </a:p>
        </p:txBody>
      </p:sp>
      <p:sp>
        <p:nvSpPr>
          <p:cNvPr id="3" name="Footer Placeholder 4"/>
          <p:cNvSpPr>
            <a:spLocks noGrp="1"/>
          </p:cNvSpPr>
          <p:nvPr>
            <p:ph type="ftr" sz="quarter" idx="11"/>
          </p:nvPr>
        </p:nvSpPr>
        <p:spPr/>
        <p:txBody>
          <a:bodyPr/>
          <a:lstStyle>
            <a:lvl1pPr>
              <a:defRPr/>
            </a:lvl1pPr>
          </a:lstStyle>
          <a:p>
            <a:pPr>
              <a:defRPr/>
            </a:pPr>
            <a:endParaRPr lang="en-ZA"/>
          </a:p>
        </p:txBody>
      </p:sp>
      <p:sp>
        <p:nvSpPr>
          <p:cNvPr id="4" name="Slide Number Placeholder 5"/>
          <p:cNvSpPr>
            <a:spLocks noGrp="1"/>
          </p:cNvSpPr>
          <p:nvPr>
            <p:ph type="sldNum" sz="quarter" idx="12"/>
          </p:nvPr>
        </p:nvSpPr>
        <p:spPr/>
        <p:txBody>
          <a:bodyPr/>
          <a:lstStyle>
            <a:lvl1pPr>
              <a:defRPr/>
            </a:lvl1pPr>
          </a:lstStyle>
          <a:p>
            <a:pPr>
              <a:defRPr/>
            </a:pPr>
            <a:fld id="{84733CD0-3812-4C6C-9419-CD7B133A694E}" type="slidenum">
              <a:rPr lang="en-ZA"/>
              <a:pPr>
                <a:defRPr/>
              </a:pPr>
              <a:t>‹#›</a:t>
            </a:fld>
            <a:endParaRPr lang="en-ZA"/>
          </a:p>
        </p:txBody>
      </p:sp>
    </p:spTree>
    <p:extLst>
      <p:ext uri="{BB962C8B-B14F-4D97-AF65-F5344CB8AC3E}">
        <p14:creationId xmlns:p14="http://schemas.microsoft.com/office/powerpoint/2010/main" val="2658302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UFS Front gate.jpg" descr="/in progress/UFS/Powerpoint templates/UFS Front gate.jpg"/>
          <p:cNvPicPr>
            <a:picLocks noChangeAspect="1"/>
          </p:cNvPicPr>
          <p:nvPr userDrawn="1"/>
        </p:nvPicPr>
        <p:blipFill>
          <a:blip r:embed="rId2" r:link="rId3"/>
          <a:srcRect t="6955"/>
          <a:stretch>
            <a:fillRect/>
          </a:stretch>
        </p:blipFill>
        <p:spPr>
          <a:xfrm>
            <a:off x="0" y="0"/>
            <a:ext cx="9144000" cy="5663943"/>
          </a:xfrm>
          <a:prstGeom prst="rect">
            <a:avLst/>
          </a:prstGeom>
        </p:spPr>
      </p:pic>
      <p:pic>
        <p:nvPicPr>
          <p:cNvPr id="22" name="PP template2 Generic.jpg" descr="/in progress/UFS/Powerpoint templates/PP template2 Generic.jpg"/>
          <p:cNvPicPr>
            <a:picLocks noChangeAspect="1"/>
          </p:cNvPicPr>
          <p:nvPr userDrawn="1"/>
        </p:nvPicPr>
        <p:blipFill>
          <a:blip r:embed="rId4" r:link="rId5"/>
          <a:srcRect t="69745"/>
          <a:stretch>
            <a:fillRect/>
          </a:stretch>
        </p:blipFill>
        <p:spPr>
          <a:xfrm>
            <a:off x="0" y="4783138"/>
            <a:ext cx="9144000" cy="2074862"/>
          </a:xfrm>
          <a:prstGeom prst="rect">
            <a:avLst/>
          </a:prstGeom>
        </p:spPr>
      </p:pic>
      <p:sp>
        <p:nvSpPr>
          <p:cNvPr id="9" name="TextBox 8"/>
          <p:cNvSpPr txBox="1"/>
          <p:nvPr userDrawn="1"/>
        </p:nvSpPr>
        <p:spPr>
          <a:xfrm>
            <a:off x="357009" y="4904633"/>
            <a:ext cx="6771491" cy="276999"/>
          </a:xfrm>
          <a:prstGeom prst="rect">
            <a:avLst/>
          </a:prstGeom>
          <a:noFill/>
        </p:spPr>
        <p:txBody>
          <a:bodyPr wrap="square" rtlCol="0">
            <a:spAutoFit/>
          </a:bodyPr>
          <a:lstStyle/>
          <a:p>
            <a:pPr rtl="0"/>
            <a:r>
              <a:rPr lang="en-US" sz="1800" kern="1200" baseline="30000" dirty="0">
                <a:solidFill>
                  <a:schemeClr val="bg1"/>
                </a:solidFill>
                <a:latin typeface="+mn-lt"/>
                <a:ea typeface="+mn-ea"/>
                <a:cs typeface="+mn-cs"/>
              </a:rPr>
              <a:t>T: +27(0)51 401 9111   |   </a:t>
            </a:r>
            <a:r>
              <a:rPr lang="en-US" sz="1800" kern="1200" baseline="30000" dirty="0" err="1">
                <a:solidFill>
                  <a:schemeClr val="bg1"/>
                </a:solidFill>
                <a:latin typeface="+mn-lt"/>
                <a:ea typeface="+mn-ea"/>
                <a:cs typeface="+mn-cs"/>
              </a:rPr>
              <a:t>info@ufs.ac.za</a:t>
            </a:r>
            <a:r>
              <a:rPr lang="en-US" sz="1800" kern="1200" baseline="30000" dirty="0">
                <a:solidFill>
                  <a:schemeClr val="bg1"/>
                </a:solidFill>
                <a:latin typeface="+mn-lt"/>
                <a:ea typeface="+mn-ea"/>
                <a:cs typeface="+mn-cs"/>
              </a:rPr>
              <a:t>   |   </a:t>
            </a:r>
            <a:r>
              <a:rPr lang="en-US" sz="1800" kern="1200" baseline="30000" dirty="0" err="1">
                <a:solidFill>
                  <a:schemeClr val="bg1"/>
                </a:solidFill>
                <a:latin typeface="+mn-lt"/>
                <a:ea typeface="+mn-ea"/>
                <a:cs typeface="+mn-cs"/>
              </a:rPr>
              <a:t>www.ufs.ac.za</a:t>
            </a:r>
            <a:endParaRPr lang="en-US" sz="1800" kern="1200" baseline="30000" dirty="0">
              <a:solidFill>
                <a:schemeClr val="bg1"/>
              </a:solidFill>
              <a:latin typeface="+mn-lt"/>
              <a:ea typeface="+mn-ea"/>
              <a:cs typeface="+mn-cs"/>
            </a:endParaRPr>
          </a:p>
        </p:txBody>
      </p:sp>
      <p:sp>
        <p:nvSpPr>
          <p:cNvPr id="10" name="Round Single Corner Rectangle 9"/>
          <p:cNvSpPr/>
          <p:nvPr userDrawn="1"/>
        </p:nvSpPr>
        <p:spPr>
          <a:xfrm>
            <a:off x="141315" y="1954843"/>
            <a:ext cx="8761615" cy="2730500"/>
          </a:xfrm>
          <a:prstGeom prst="round1Rect">
            <a:avLst>
              <a:gd name="adj" fmla="val 5782"/>
            </a:avLst>
          </a:prstGeom>
          <a:solidFill>
            <a:srgbClr val="00206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
          <p:cNvSpPr>
            <a:spLocks noGrp="1"/>
          </p:cNvSpPr>
          <p:nvPr>
            <p:ph type="ctrTitle"/>
          </p:nvPr>
        </p:nvSpPr>
        <p:spPr>
          <a:xfrm>
            <a:off x="257256" y="2036622"/>
            <a:ext cx="8545921" cy="2570903"/>
          </a:xfrm>
        </p:spPr>
        <p:txBody>
          <a:bodyPr anchor="t">
            <a:normAutofit/>
          </a:bodyPr>
          <a:lstStyle>
            <a:lvl1pPr algn="l">
              <a:defRPr sz="2800" b="0" i="0">
                <a:solidFill>
                  <a:schemeClr val="bg1"/>
                </a:solidFill>
                <a:latin typeface="Arial Bold"/>
                <a:cs typeface="Arial Bold"/>
              </a:defRPr>
            </a:lvl1pPr>
          </a:lstStyle>
          <a:p>
            <a:r>
              <a:rPr lang="en-US" dirty="0"/>
              <a:t>Click to edit Master title style</a:t>
            </a:r>
          </a:p>
        </p:txBody>
      </p:sp>
    </p:spTree>
    <p:extLst>
      <p:ext uri="{BB962C8B-B14F-4D97-AF65-F5344CB8AC3E}">
        <p14:creationId xmlns:p14="http://schemas.microsoft.com/office/powerpoint/2010/main" val="17433706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 name="UFS Main Building.jpg" descr="/in progress/UFS/Powerpoint templates/UFS Main Building.jpg"/>
          <p:cNvPicPr>
            <a:picLocks noChangeAspect="1"/>
          </p:cNvPicPr>
          <p:nvPr userDrawn="1"/>
        </p:nvPicPr>
        <p:blipFill>
          <a:blip r:embed="rId2" r:link="rId3"/>
          <a:srcRect t="2769" b="16577"/>
          <a:stretch>
            <a:fillRect/>
          </a:stretch>
        </p:blipFill>
        <p:spPr>
          <a:xfrm>
            <a:off x="0" y="0"/>
            <a:ext cx="9144000" cy="4904633"/>
          </a:xfrm>
          <a:prstGeom prst="rect">
            <a:avLst/>
          </a:prstGeom>
        </p:spPr>
      </p:pic>
      <p:pic>
        <p:nvPicPr>
          <p:cNvPr id="22" name="PP template2 Generic.jpg" descr="/in progress/UFS/Powerpoint templates/PP template2 Generic.jpg"/>
          <p:cNvPicPr>
            <a:picLocks noChangeAspect="1"/>
          </p:cNvPicPr>
          <p:nvPr userDrawn="1"/>
        </p:nvPicPr>
        <p:blipFill>
          <a:blip r:embed="rId4" r:link="rId5"/>
          <a:srcRect t="69745"/>
          <a:stretch>
            <a:fillRect/>
          </a:stretch>
        </p:blipFill>
        <p:spPr>
          <a:xfrm>
            <a:off x="0" y="4783138"/>
            <a:ext cx="9144000" cy="2074862"/>
          </a:xfrm>
          <a:prstGeom prst="rect">
            <a:avLst/>
          </a:prstGeom>
        </p:spPr>
      </p:pic>
      <p:sp>
        <p:nvSpPr>
          <p:cNvPr id="9" name="TextBox 8"/>
          <p:cNvSpPr txBox="1"/>
          <p:nvPr userDrawn="1"/>
        </p:nvSpPr>
        <p:spPr>
          <a:xfrm>
            <a:off x="357009" y="4904633"/>
            <a:ext cx="6771491" cy="276999"/>
          </a:xfrm>
          <a:prstGeom prst="rect">
            <a:avLst/>
          </a:prstGeom>
          <a:noFill/>
        </p:spPr>
        <p:txBody>
          <a:bodyPr wrap="square" rtlCol="0">
            <a:spAutoFit/>
          </a:bodyPr>
          <a:lstStyle/>
          <a:p>
            <a:pPr rtl="0"/>
            <a:r>
              <a:rPr lang="en-US" sz="1800" kern="1200" baseline="30000" dirty="0">
                <a:solidFill>
                  <a:schemeClr val="bg1"/>
                </a:solidFill>
                <a:latin typeface="+mn-lt"/>
                <a:ea typeface="+mn-ea"/>
                <a:cs typeface="+mn-cs"/>
              </a:rPr>
              <a:t>T: +27(0)51 401 9111   |   </a:t>
            </a:r>
            <a:r>
              <a:rPr lang="en-US" sz="1800" kern="1200" baseline="30000" dirty="0" err="1">
                <a:solidFill>
                  <a:schemeClr val="bg1"/>
                </a:solidFill>
                <a:latin typeface="+mn-lt"/>
                <a:ea typeface="+mn-ea"/>
                <a:cs typeface="+mn-cs"/>
              </a:rPr>
              <a:t>info@ufs.ac.za</a:t>
            </a:r>
            <a:r>
              <a:rPr lang="en-US" sz="1800" kern="1200" baseline="30000" dirty="0">
                <a:solidFill>
                  <a:schemeClr val="bg1"/>
                </a:solidFill>
                <a:latin typeface="+mn-lt"/>
                <a:ea typeface="+mn-ea"/>
                <a:cs typeface="+mn-cs"/>
              </a:rPr>
              <a:t>   |   </a:t>
            </a:r>
            <a:r>
              <a:rPr lang="en-US" sz="1800" kern="1200" baseline="30000" dirty="0" err="1">
                <a:solidFill>
                  <a:schemeClr val="bg1"/>
                </a:solidFill>
                <a:latin typeface="+mn-lt"/>
                <a:ea typeface="+mn-ea"/>
                <a:cs typeface="+mn-cs"/>
              </a:rPr>
              <a:t>www.ufs.ac.za</a:t>
            </a:r>
            <a:endParaRPr lang="en-US" sz="1800" kern="1200" baseline="30000" dirty="0">
              <a:solidFill>
                <a:schemeClr val="bg1"/>
              </a:solidFill>
              <a:latin typeface="+mn-lt"/>
              <a:ea typeface="+mn-ea"/>
              <a:cs typeface="+mn-cs"/>
            </a:endParaRPr>
          </a:p>
        </p:txBody>
      </p:sp>
      <p:sp>
        <p:nvSpPr>
          <p:cNvPr id="11" name="Round Single Corner Rectangle 10"/>
          <p:cNvSpPr/>
          <p:nvPr userDrawn="1"/>
        </p:nvSpPr>
        <p:spPr>
          <a:xfrm>
            <a:off x="141315" y="1954843"/>
            <a:ext cx="8761615" cy="2730500"/>
          </a:xfrm>
          <a:prstGeom prst="round1Rect">
            <a:avLst>
              <a:gd name="adj" fmla="val 5782"/>
            </a:avLst>
          </a:prstGeom>
          <a:solidFill>
            <a:srgbClr val="00206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
          <p:cNvSpPr>
            <a:spLocks noGrp="1"/>
          </p:cNvSpPr>
          <p:nvPr>
            <p:ph type="ctrTitle"/>
          </p:nvPr>
        </p:nvSpPr>
        <p:spPr>
          <a:xfrm>
            <a:off x="257256" y="2036622"/>
            <a:ext cx="8545921" cy="2570903"/>
          </a:xfrm>
        </p:spPr>
        <p:txBody>
          <a:bodyPr anchor="t">
            <a:normAutofit/>
          </a:bodyPr>
          <a:lstStyle>
            <a:lvl1pPr algn="l">
              <a:defRPr sz="2800" b="0" i="0">
                <a:solidFill>
                  <a:schemeClr val="bg1"/>
                </a:solidFill>
                <a:latin typeface="Arial Bold"/>
                <a:cs typeface="Arial Bold"/>
              </a:defRPr>
            </a:lvl1pPr>
          </a:lstStyle>
          <a:p>
            <a:r>
              <a:rPr lang="en-US" dirty="0"/>
              <a:t>Click to edit Master title style</a:t>
            </a:r>
          </a:p>
        </p:txBody>
      </p:sp>
    </p:spTree>
    <p:extLst>
      <p:ext uri="{BB962C8B-B14F-4D97-AF65-F5344CB8AC3E}">
        <p14:creationId xmlns:p14="http://schemas.microsoft.com/office/powerpoint/2010/main" val="42400013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PP template2 Generic.jpg" descr="/in progress/UFS/Powerpoint templates/PP template2 Generic.jpg"/>
          <p:cNvPicPr>
            <a:picLocks noChangeAspect="1"/>
          </p:cNvPicPr>
          <p:nvPr userDrawn="1"/>
        </p:nvPicPr>
        <p:blipFill>
          <a:blip r:embed="rId2" r:link="rId3"/>
          <a:srcRect t="69745"/>
          <a:stretch>
            <a:fillRect/>
          </a:stretch>
        </p:blipFill>
        <p:spPr>
          <a:xfrm>
            <a:off x="0" y="4783138"/>
            <a:ext cx="9144000" cy="2074862"/>
          </a:xfrm>
          <a:prstGeom prst="rect">
            <a:avLst/>
          </a:prstGeom>
        </p:spPr>
      </p:pic>
      <p:sp>
        <p:nvSpPr>
          <p:cNvPr id="2" name="Title 1"/>
          <p:cNvSpPr>
            <a:spLocks noGrp="1"/>
          </p:cNvSpPr>
          <p:nvPr>
            <p:ph type="title" hasCustomPrompt="1"/>
          </p:nvPr>
        </p:nvSpPr>
        <p:spPr>
          <a:xfrm>
            <a:off x="457200" y="661653"/>
            <a:ext cx="8229600" cy="570391"/>
          </a:xfrm>
        </p:spPr>
        <p:txBody>
          <a:bodyPr anchor="t">
            <a:normAutofit/>
          </a:bodyPr>
          <a:lstStyle>
            <a:lvl1pPr algn="l">
              <a:defRPr sz="2700" b="1" i="0">
                <a:solidFill>
                  <a:schemeClr val="tx1"/>
                </a:solidFill>
                <a:latin typeface="Arial Bold"/>
                <a:cs typeface="Arial Bold"/>
              </a:defRPr>
            </a:lvl1pPr>
          </a:lstStyle>
          <a:p>
            <a:r>
              <a:rPr lang="en-US" dirty="0"/>
              <a:t>CONTENT</a:t>
            </a:r>
            <a:br>
              <a:rPr lang="en-US" dirty="0"/>
            </a:br>
            <a:endParaRPr lang="en-US" dirty="0"/>
          </a:p>
        </p:txBody>
      </p:sp>
      <p:sp>
        <p:nvSpPr>
          <p:cNvPr id="3" name="Content Placeholder 2"/>
          <p:cNvSpPr>
            <a:spLocks noGrp="1"/>
          </p:cNvSpPr>
          <p:nvPr>
            <p:ph idx="1"/>
          </p:nvPr>
        </p:nvSpPr>
        <p:spPr>
          <a:xfrm>
            <a:off x="457200" y="1398509"/>
            <a:ext cx="8229600" cy="3173385"/>
          </a:xfrm>
        </p:spPr>
        <p:txBody>
          <a:bodyPr anchor="t">
            <a:normAutofit/>
          </a:bodyPr>
          <a:lstStyle>
            <a:lvl1pPr algn="l">
              <a:defRPr sz="1800">
                <a:solidFill>
                  <a:schemeClr val="tx1"/>
                </a:solidFill>
                <a:latin typeface="Arial"/>
                <a:cs typeface="Arial"/>
              </a:defRPr>
            </a:lvl1pPr>
            <a:lvl2pPr algn="l">
              <a:defRPr sz="1800">
                <a:solidFill>
                  <a:schemeClr val="tx1"/>
                </a:solidFill>
                <a:latin typeface="Arial"/>
                <a:cs typeface="Arial"/>
              </a:defRPr>
            </a:lvl2pPr>
            <a:lvl3pPr algn="l">
              <a:defRPr sz="1800">
                <a:solidFill>
                  <a:schemeClr val="tx1"/>
                </a:solidFill>
                <a:latin typeface="Arial"/>
                <a:cs typeface="Arial"/>
              </a:defRPr>
            </a:lvl3pPr>
            <a:lvl4pPr algn="l">
              <a:defRPr sz="1800">
                <a:solidFill>
                  <a:schemeClr val="tx1"/>
                </a:solidFill>
                <a:latin typeface="Arial"/>
                <a:cs typeface="Arial"/>
              </a:defRPr>
            </a:lvl4pPr>
            <a:lvl5pPr algn="l">
              <a:defRPr sz="1800">
                <a:solidFill>
                  <a:schemeClr val="tx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357009" y="4904633"/>
            <a:ext cx="6771491" cy="253916"/>
          </a:xfrm>
          <a:prstGeom prst="rect">
            <a:avLst/>
          </a:prstGeom>
          <a:noFill/>
        </p:spPr>
        <p:txBody>
          <a:bodyPr wrap="square" rtlCol="0">
            <a:spAutoFit/>
          </a:bodyPr>
          <a:lstStyle/>
          <a:p>
            <a:r>
              <a:rPr lang="en-US" sz="1050" dirty="0">
                <a:solidFill>
                  <a:schemeClr val="bg1"/>
                </a:solidFill>
              </a:rPr>
              <a:t>T: 051 401 9111  </a:t>
            </a:r>
            <a:r>
              <a:rPr lang="en-US" sz="1050" dirty="0" err="1">
                <a:solidFill>
                  <a:schemeClr val="bg1"/>
                </a:solidFill>
              </a:rPr>
              <a:t>info@ufs.ac.za</a:t>
            </a:r>
            <a:r>
              <a:rPr lang="en-US" sz="1050" dirty="0">
                <a:solidFill>
                  <a:schemeClr val="bg1"/>
                </a:solidFill>
              </a:rPr>
              <a:t>   </a:t>
            </a:r>
            <a:r>
              <a:rPr lang="en-US" sz="1050" b="1" dirty="0" err="1">
                <a:solidFill>
                  <a:schemeClr val="bg1"/>
                </a:solidFill>
              </a:rPr>
              <a:t>www.ufs.ac.za</a:t>
            </a:r>
            <a:endParaRPr lang="en-US" sz="1050" b="1" dirty="0">
              <a:solidFill>
                <a:schemeClr val="bg1"/>
              </a:solidFill>
            </a:endParaRPr>
          </a:p>
        </p:txBody>
      </p:sp>
    </p:spTree>
    <p:extLst>
      <p:ext uri="{BB962C8B-B14F-4D97-AF65-F5344CB8AC3E}">
        <p14:creationId xmlns:p14="http://schemas.microsoft.com/office/powerpoint/2010/main" val="39029175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3" name="PP template5 Generic.jpg" descr="/in progress/UFS/Powerpoint templates/PP template5 Generic.jpg"/>
          <p:cNvPicPr>
            <a:picLocks noChangeAspect="1"/>
          </p:cNvPicPr>
          <p:nvPr userDrawn="1"/>
        </p:nvPicPr>
        <p:blipFill>
          <a:blip r:embed="rId2" r:link="rId3"/>
          <a:stretch>
            <a:fillRect/>
          </a:stretch>
        </p:blipFill>
        <p:spPr>
          <a:xfrm>
            <a:off x="0" y="0"/>
            <a:ext cx="9144000" cy="6858000"/>
          </a:xfrm>
          <a:prstGeom prst="rect">
            <a:avLst/>
          </a:prstGeom>
        </p:spPr>
      </p:pic>
      <p:sp>
        <p:nvSpPr>
          <p:cNvPr id="7" name="Title 1"/>
          <p:cNvSpPr>
            <a:spLocks noGrp="1"/>
          </p:cNvSpPr>
          <p:nvPr>
            <p:ph type="title"/>
          </p:nvPr>
        </p:nvSpPr>
        <p:spPr>
          <a:xfrm>
            <a:off x="624208" y="2570562"/>
            <a:ext cx="7680396" cy="552676"/>
          </a:xfrm>
        </p:spPr>
        <p:txBody>
          <a:bodyPr>
            <a:normAutofit/>
          </a:bodyPr>
          <a:lstStyle>
            <a:lvl1pPr>
              <a:defRPr sz="2300">
                <a:solidFill>
                  <a:schemeClr val="bg1"/>
                </a:solidFill>
              </a:defRPr>
            </a:lvl1pPr>
          </a:lstStyle>
          <a:p>
            <a:r>
              <a:rPr lang="en-US"/>
              <a:t>Click to edit Master title style</a:t>
            </a:r>
          </a:p>
        </p:txBody>
      </p:sp>
    </p:spTree>
    <p:extLst>
      <p:ext uri="{BB962C8B-B14F-4D97-AF65-F5344CB8AC3E}">
        <p14:creationId xmlns:p14="http://schemas.microsoft.com/office/powerpoint/2010/main" val="2481456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1" name="PP template3 Generic.jpg" descr="/in progress/UFS/Powerpoint templates/PP template3 Generic.jpg"/>
          <p:cNvPicPr>
            <a:picLocks noChangeAspect="1"/>
          </p:cNvPicPr>
          <p:nvPr userDrawn="1"/>
        </p:nvPicPr>
        <p:blipFill>
          <a:blip r:embed="rId2" r:link="rId3"/>
          <a:stretch>
            <a:fillRect/>
          </a:stretch>
        </p:blipFill>
        <p:spPr>
          <a:xfrm>
            <a:off x="0" y="0"/>
            <a:ext cx="9144000" cy="6858000"/>
          </a:xfrm>
          <a:prstGeom prst="rect">
            <a:avLst/>
          </a:prstGeom>
        </p:spPr>
      </p:pic>
    </p:spTree>
    <p:extLst>
      <p:ext uri="{BB962C8B-B14F-4D97-AF65-F5344CB8AC3E}">
        <p14:creationId xmlns:p14="http://schemas.microsoft.com/office/powerpoint/2010/main" val="26189350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300">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304800" y="1248229"/>
            <a:ext cx="8229600" cy="4525963"/>
          </a:xfrm>
        </p:spPr>
        <p:txBody>
          <a:bodyPr/>
          <a:lstStyle>
            <a:lvl1pPr>
              <a:defRPr sz="2300">
                <a:solidFill>
                  <a:schemeClr val="tx1"/>
                </a:solidFill>
              </a:defRPr>
            </a:lvl1pPr>
            <a:lvl2pPr>
              <a:defRPr sz="2300">
                <a:solidFill>
                  <a:schemeClr val="tx1"/>
                </a:solidFill>
              </a:defRPr>
            </a:lvl2pPr>
            <a:lvl3pPr>
              <a:defRPr sz="2300">
                <a:solidFill>
                  <a:schemeClr val="tx1"/>
                </a:solidFill>
              </a:defRPr>
            </a:lvl3pPr>
            <a:lvl4pPr>
              <a:defRPr sz="2300">
                <a:solidFill>
                  <a:schemeClr val="tx1"/>
                </a:solidFill>
              </a:defRPr>
            </a:lvl4pPr>
            <a:lvl5pPr>
              <a:defRPr sz="23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8231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300">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457200" y="1248229"/>
            <a:ext cx="4038600" cy="4525963"/>
          </a:xfrm>
        </p:spPr>
        <p:txBody>
          <a:bodyPr/>
          <a:lstStyle>
            <a:lvl1pPr>
              <a:defRPr sz="2300">
                <a:solidFill>
                  <a:schemeClr val="tx1"/>
                </a:solidFill>
              </a:defRPr>
            </a:lvl1pPr>
            <a:lvl2pPr>
              <a:defRPr sz="2300">
                <a:solidFill>
                  <a:schemeClr val="tx1"/>
                </a:solidFill>
              </a:defRPr>
            </a:lvl2pPr>
            <a:lvl3pPr>
              <a:defRPr sz="2300">
                <a:solidFill>
                  <a:schemeClr val="tx1"/>
                </a:solidFill>
              </a:defRPr>
            </a:lvl3pPr>
            <a:lvl4pPr>
              <a:defRPr sz="2300">
                <a:solidFill>
                  <a:schemeClr val="tx1"/>
                </a:solidFill>
              </a:defRPr>
            </a:lvl4pPr>
            <a:lvl5pPr>
              <a:defRPr sz="23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48229"/>
            <a:ext cx="4038600" cy="4525963"/>
          </a:xfrm>
        </p:spPr>
        <p:txBody>
          <a:bodyPr/>
          <a:lstStyle>
            <a:lvl1pPr>
              <a:defRPr sz="2300">
                <a:solidFill>
                  <a:schemeClr val="tx1"/>
                </a:solidFill>
              </a:defRPr>
            </a:lvl1pPr>
            <a:lvl2pPr>
              <a:defRPr sz="2300">
                <a:solidFill>
                  <a:schemeClr val="tx1"/>
                </a:solidFill>
              </a:defRPr>
            </a:lvl2pPr>
            <a:lvl3pPr>
              <a:defRPr sz="2300">
                <a:solidFill>
                  <a:schemeClr val="tx1"/>
                </a:solidFill>
              </a:defRPr>
            </a:lvl3pPr>
            <a:lvl4pPr>
              <a:defRPr sz="2300">
                <a:solidFill>
                  <a:schemeClr val="tx1"/>
                </a:solidFill>
              </a:defRPr>
            </a:lvl4pPr>
            <a:lvl5pPr>
              <a:defRPr sz="23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3067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UFS Front gate 1.jpg" descr="/in progress/UFS/Powerpoint templates/UFS Front gate 1.jpg"/>
          <p:cNvPicPr>
            <a:picLocks noChangeAspect="1"/>
          </p:cNvPicPr>
          <p:nvPr userDrawn="1"/>
        </p:nvPicPr>
        <p:blipFill>
          <a:blip r:embed="rId2" r:link="rId3"/>
          <a:srcRect t="18833"/>
          <a:stretch>
            <a:fillRect/>
          </a:stretch>
        </p:blipFill>
        <p:spPr>
          <a:xfrm>
            <a:off x="0" y="0"/>
            <a:ext cx="9144000" cy="4940845"/>
          </a:xfrm>
          <a:prstGeom prst="rect">
            <a:avLst/>
          </a:prstGeom>
        </p:spPr>
      </p:pic>
      <p:pic>
        <p:nvPicPr>
          <p:cNvPr id="4" name="PP template2 Generic.jpg" descr="/in progress/UFS/Powerpoint templates/PP template2 Generic.jpg"/>
          <p:cNvPicPr>
            <a:picLocks noChangeAspect="1"/>
          </p:cNvPicPr>
          <p:nvPr userDrawn="1"/>
        </p:nvPicPr>
        <p:blipFill>
          <a:blip r:embed="rId4" r:link="rId5"/>
          <a:srcRect t="69745"/>
          <a:stretch>
            <a:fillRect/>
          </a:stretch>
        </p:blipFill>
        <p:spPr>
          <a:xfrm>
            <a:off x="0" y="4783138"/>
            <a:ext cx="9144000" cy="2074862"/>
          </a:xfrm>
          <a:prstGeom prst="rect">
            <a:avLst/>
          </a:prstGeom>
        </p:spPr>
      </p:pic>
      <p:sp>
        <p:nvSpPr>
          <p:cNvPr id="5" name="Round Single Corner Rectangle 4"/>
          <p:cNvSpPr/>
          <p:nvPr userDrawn="1"/>
        </p:nvSpPr>
        <p:spPr>
          <a:xfrm>
            <a:off x="77086" y="1823716"/>
            <a:ext cx="3199908" cy="2730500"/>
          </a:xfrm>
          <a:prstGeom prst="round1Rect">
            <a:avLst>
              <a:gd name="adj" fmla="val 5782"/>
            </a:avLst>
          </a:prstGeom>
          <a:solidFill>
            <a:srgbClr val="00206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sz="3200" b="0" dirty="0">
                <a:latin typeface="Arial Bold" pitchFamily="34" charset="0"/>
                <a:cs typeface="Arial Bold" pitchFamily="34" charset="0"/>
              </a:rPr>
              <a:t>THANK YOU</a:t>
            </a:r>
          </a:p>
          <a:p>
            <a:pPr algn="l"/>
            <a:r>
              <a:rPr lang="en-US" sz="3200" b="0" dirty="0">
                <a:latin typeface="Arial Bold" pitchFamily="34" charset="0"/>
                <a:cs typeface="Arial Bold" pitchFamily="34" charset="0"/>
              </a:rPr>
              <a:t>DANKIE</a:t>
            </a:r>
          </a:p>
          <a:p>
            <a:pPr algn="ctr"/>
            <a:endParaRPr lang="en-US" dirty="0"/>
          </a:p>
        </p:txBody>
      </p:sp>
      <p:sp>
        <p:nvSpPr>
          <p:cNvPr id="10" name="TextBox 9"/>
          <p:cNvSpPr txBox="1"/>
          <p:nvPr userDrawn="1"/>
        </p:nvSpPr>
        <p:spPr>
          <a:xfrm>
            <a:off x="357009" y="4904633"/>
            <a:ext cx="6771491" cy="276999"/>
          </a:xfrm>
          <a:prstGeom prst="rect">
            <a:avLst/>
          </a:prstGeom>
          <a:noFill/>
        </p:spPr>
        <p:txBody>
          <a:bodyPr wrap="square" rtlCol="0">
            <a:spAutoFit/>
          </a:bodyPr>
          <a:lstStyle/>
          <a:p>
            <a:pPr rtl="0"/>
            <a:r>
              <a:rPr lang="en-US" sz="1800" kern="1200" baseline="30000" dirty="0">
                <a:solidFill>
                  <a:schemeClr val="bg1"/>
                </a:solidFill>
                <a:latin typeface="+mn-lt"/>
                <a:ea typeface="+mn-ea"/>
                <a:cs typeface="+mn-cs"/>
              </a:rPr>
              <a:t>T: +27(0)51 401 9111   |   </a:t>
            </a:r>
            <a:r>
              <a:rPr lang="en-US" sz="1800" kern="1200" baseline="30000" dirty="0" err="1">
                <a:solidFill>
                  <a:schemeClr val="bg1"/>
                </a:solidFill>
                <a:latin typeface="+mn-lt"/>
                <a:ea typeface="+mn-ea"/>
                <a:cs typeface="+mn-cs"/>
              </a:rPr>
              <a:t>info@ufs.ac.za</a:t>
            </a:r>
            <a:r>
              <a:rPr lang="en-US" sz="1800" kern="1200" baseline="30000" dirty="0">
                <a:solidFill>
                  <a:schemeClr val="bg1"/>
                </a:solidFill>
                <a:latin typeface="+mn-lt"/>
                <a:ea typeface="+mn-ea"/>
                <a:cs typeface="+mn-cs"/>
              </a:rPr>
              <a:t>   |   </a:t>
            </a:r>
            <a:r>
              <a:rPr lang="en-US" sz="1800" kern="1200" baseline="30000" dirty="0" err="1">
                <a:solidFill>
                  <a:schemeClr val="bg1"/>
                </a:solidFill>
                <a:latin typeface="+mn-lt"/>
                <a:ea typeface="+mn-ea"/>
                <a:cs typeface="+mn-cs"/>
              </a:rPr>
              <a:t>www.ufs.ac.za</a:t>
            </a:r>
            <a:endParaRPr lang="en-US" sz="1800" kern="1200" baseline="30000" dirty="0">
              <a:solidFill>
                <a:schemeClr val="bg1"/>
              </a:solidFill>
              <a:latin typeface="+mn-lt"/>
              <a:ea typeface="+mn-ea"/>
              <a:cs typeface="+mn-cs"/>
            </a:endParaRPr>
          </a:p>
        </p:txBody>
      </p:sp>
    </p:spTree>
    <p:extLst>
      <p:ext uri="{BB962C8B-B14F-4D97-AF65-F5344CB8AC3E}">
        <p14:creationId xmlns:p14="http://schemas.microsoft.com/office/powerpoint/2010/main" val="40647877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15" indent="0" algn="ctr">
              <a:buNone/>
              <a:defRPr>
                <a:solidFill>
                  <a:schemeClr val="tx1">
                    <a:tint val="75000"/>
                  </a:schemeClr>
                </a:solidFill>
              </a:defRPr>
            </a:lvl2pPr>
            <a:lvl3pPr marL="913832" indent="0" algn="ctr">
              <a:buNone/>
              <a:defRPr>
                <a:solidFill>
                  <a:schemeClr val="tx1">
                    <a:tint val="75000"/>
                  </a:schemeClr>
                </a:solidFill>
              </a:defRPr>
            </a:lvl3pPr>
            <a:lvl4pPr marL="1370748" indent="0" algn="ctr">
              <a:buNone/>
              <a:defRPr>
                <a:solidFill>
                  <a:schemeClr val="tx1">
                    <a:tint val="75000"/>
                  </a:schemeClr>
                </a:solidFill>
              </a:defRPr>
            </a:lvl4pPr>
            <a:lvl5pPr marL="1827662" indent="0" algn="ctr">
              <a:buNone/>
              <a:defRPr>
                <a:solidFill>
                  <a:schemeClr val="tx1">
                    <a:tint val="75000"/>
                  </a:schemeClr>
                </a:solidFill>
              </a:defRPr>
            </a:lvl5pPr>
            <a:lvl6pPr marL="2284579" indent="0" algn="ctr">
              <a:buNone/>
              <a:defRPr>
                <a:solidFill>
                  <a:schemeClr val="tx1">
                    <a:tint val="75000"/>
                  </a:schemeClr>
                </a:solidFill>
              </a:defRPr>
            </a:lvl6pPr>
            <a:lvl7pPr marL="2741494" indent="0" algn="ctr">
              <a:buNone/>
              <a:defRPr>
                <a:solidFill>
                  <a:schemeClr val="tx1">
                    <a:tint val="75000"/>
                  </a:schemeClr>
                </a:solidFill>
              </a:defRPr>
            </a:lvl7pPr>
            <a:lvl8pPr marL="3198408" indent="0" algn="ctr">
              <a:buNone/>
              <a:defRPr>
                <a:solidFill>
                  <a:schemeClr val="tx1">
                    <a:tint val="75000"/>
                  </a:schemeClr>
                </a:solidFill>
              </a:defRPr>
            </a:lvl8pPr>
            <a:lvl9pPr marL="36553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a:lvl1pPr>
          </a:lstStyle>
          <a:p>
            <a:pPr>
              <a:defRPr/>
            </a:pPr>
            <a:fld id="{1B2DB13D-A277-46D7-B89E-E5BA6D23286C}" type="datetimeFigureOut">
              <a:rPr lang="en-US"/>
              <a:pPr>
                <a:defRPr/>
              </a:pPr>
              <a:t>11/19/20</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D3FAEB36-4676-4CE9-B1DF-B823C6ECC56E}" type="slidenum">
              <a:rPr lang="en-US"/>
              <a:pPr>
                <a:defRPr/>
              </a:pPr>
              <a:t>‹#›</a:t>
            </a:fld>
            <a:endParaRPr lang="en-US"/>
          </a:p>
        </p:txBody>
      </p:sp>
    </p:spTree>
    <p:extLst>
      <p:ext uri="{BB962C8B-B14F-4D97-AF65-F5344CB8AC3E}">
        <p14:creationId xmlns:p14="http://schemas.microsoft.com/office/powerpoint/2010/main" val="34587135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fld id="{1B88C25E-9D4F-407A-9513-EC1CA0ED68B9}" type="datetimeFigureOut">
              <a:rPr lang="en-US"/>
              <a:pPr>
                <a:defRPr/>
              </a:pPr>
              <a:t>11/19/20</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A6994464-4EEE-46EB-BCC6-B76B1FC8820F}" type="slidenum">
              <a:rPr lang="en-US"/>
              <a:pPr>
                <a:defRPr/>
              </a:pPr>
              <a:t>‹#›</a:t>
            </a:fld>
            <a:endParaRPr lang="en-US"/>
          </a:p>
        </p:txBody>
      </p:sp>
    </p:spTree>
    <p:extLst>
      <p:ext uri="{BB962C8B-B14F-4D97-AF65-F5344CB8AC3E}">
        <p14:creationId xmlns:p14="http://schemas.microsoft.com/office/powerpoint/2010/main" val="406078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AA60756-538A-46F0-86B7-D39DAFF00EDB}" type="datetimeFigureOut">
              <a:rPr lang="en-ZA"/>
              <a:pPr>
                <a:defRPr/>
              </a:pPr>
              <a:t>2020/11/19</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p>
        </p:txBody>
      </p:sp>
      <p:sp>
        <p:nvSpPr>
          <p:cNvPr id="7" name="Slide Number Placeholder 5"/>
          <p:cNvSpPr>
            <a:spLocks noGrp="1"/>
          </p:cNvSpPr>
          <p:nvPr>
            <p:ph type="sldNum" sz="quarter" idx="12"/>
          </p:nvPr>
        </p:nvSpPr>
        <p:spPr/>
        <p:txBody>
          <a:bodyPr/>
          <a:lstStyle>
            <a:lvl1pPr>
              <a:defRPr/>
            </a:lvl1pPr>
          </a:lstStyle>
          <a:p>
            <a:pPr>
              <a:defRPr/>
            </a:pPr>
            <a:fld id="{BA91C31A-A47B-4A99-9D18-44395E6F335F}" type="slidenum">
              <a:rPr lang="en-ZA"/>
              <a:pPr>
                <a:defRPr/>
              </a:pPr>
              <a:t>‹#›</a:t>
            </a:fld>
            <a:endParaRPr lang="en-ZA"/>
          </a:p>
        </p:txBody>
      </p:sp>
    </p:spTree>
    <p:extLst>
      <p:ext uri="{BB962C8B-B14F-4D97-AF65-F5344CB8AC3E}">
        <p14:creationId xmlns:p14="http://schemas.microsoft.com/office/powerpoint/2010/main" val="6094705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15" indent="0">
              <a:buNone/>
              <a:defRPr sz="1800">
                <a:solidFill>
                  <a:schemeClr val="tx1">
                    <a:tint val="75000"/>
                  </a:schemeClr>
                </a:solidFill>
              </a:defRPr>
            </a:lvl2pPr>
            <a:lvl3pPr marL="913832" indent="0">
              <a:buNone/>
              <a:defRPr sz="1600">
                <a:solidFill>
                  <a:schemeClr val="tx1">
                    <a:tint val="75000"/>
                  </a:schemeClr>
                </a:solidFill>
              </a:defRPr>
            </a:lvl3pPr>
            <a:lvl4pPr marL="1370748" indent="0">
              <a:buNone/>
              <a:defRPr sz="1400">
                <a:solidFill>
                  <a:schemeClr val="tx1">
                    <a:tint val="75000"/>
                  </a:schemeClr>
                </a:solidFill>
              </a:defRPr>
            </a:lvl4pPr>
            <a:lvl5pPr marL="1827662" indent="0">
              <a:buNone/>
              <a:defRPr sz="1400">
                <a:solidFill>
                  <a:schemeClr val="tx1">
                    <a:tint val="75000"/>
                  </a:schemeClr>
                </a:solidFill>
              </a:defRPr>
            </a:lvl5pPr>
            <a:lvl6pPr marL="2284579" indent="0">
              <a:buNone/>
              <a:defRPr sz="1400">
                <a:solidFill>
                  <a:schemeClr val="tx1">
                    <a:tint val="75000"/>
                  </a:schemeClr>
                </a:solidFill>
              </a:defRPr>
            </a:lvl6pPr>
            <a:lvl7pPr marL="2741494" indent="0">
              <a:buNone/>
              <a:defRPr sz="1400">
                <a:solidFill>
                  <a:schemeClr val="tx1">
                    <a:tint val="75000"/>
                  </a:schemeClr>
                </a:solidFill>
              </a:defRPr>
            </a:lvl7pPr>
            <a:lvl8pPr marL="3198408" indent="0">
              <a:buNone/>
              <a:defRPr sz="1400">
                <a:solidFill>
                  <a:schemeClr val="tx1">
                    <a:tint val="75000"/>
                  </a:schemeClr>
                </a:solidFill>
              </a:defRPr>
            </a:lvl8pPr>
            <a:lvl9pPr marL="365532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C4BE0097-F210-49A0-B202-E5F6B7F524D2}" type="datetimeFigureOut">
              <a:rPr lang="en-US"/>
              <a:pPr>
                <a:defRPr/>
              </a:pPr>
              <a:t>11/19/20</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8DA48A50-2076-4CEA-ADBA-7E81C8224D91}" type="slidenum">
              <a:rPr lang="en-US"/>
              <a:pPr>
                <a:defRPr/>
              </a:pPr>
              <a:t>‹#›</a:t>
            </a:fld>
            <a:endParaRPr lang="en-US"/>
          </a:p>
        </p:txBody>
      </p:sp>
    </p:spTree>
    <p:extLst>
      <p:ext uri="{BB962C8B-B14F-4D97-AF65-F5344CB8AC3E}">
        <p14:creationId xmlns:p14="http://schemas.microsoft.com/office/powerpoint/2010/main" val="4613202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a:defRPr/>
            </a:lvl1pPr>
          </a:lstStyle>
          <a:p>
            <a:pPr>
              <a:defRPr/>
            </a:pPr>
            <a:fld id="{EF7FCEAC-3DEA-48E0-9BCC-E81120DE7C56}" type="datetimeFigureOut">
              <a:rPr lang="en-US"/>
              <a:pPr>
                <a:defRPr/>
              </a:pPr>
              <a:t>11/19/20</a:t>
            </a:fld>
            <a:endParaRPr lang="en-US"/>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AE9212B7-0742-4B1B-A5CE-C71CAA830FF8}" type="slidenum">
              <a:rPr lang="en-US"/>
              <a:pPr>
                <a:defRPr/>
              </a:pPr>
              <a:t>‹#›</a:t>
            </a:fld>
            <a:endParaRPr lang="en-US"/>
          </a:p>
        </p:txBody>
      </p:sp>
    </p:spTree>
    <p:extLst>
      <p:ext uri="{BB962C8B-B14F-4D97-AF65-F5344CB8AC3E}">
        <p14:creationId xmlns:p14="http://schemas.microsoft.com/office/powerpoint/2010/main" val="4031977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a:defRPr/>
            </a:lvl1pPr>
          </a:lstStyle>
          <a:p>
            <a:pPr>
              <a:defRPr/>
            </a:pPr>
            <a:fld id="{B9576CD8-2071-472C-B029-49DA879456D4}" type="datetimeFigureOut">
              <a:rPr lang="en-US"/>
              <a:pPr>
                <a:defRPr/>
              </a:pPr>
              <a:t>11/19/20</a:t>
            </a:fld>
            <a:endParaRPr lang="en-US"/>
          </a:p>
        </p:txBody>
      </p:sp>
      <p:sp>
        <p:nvSpPr>
          <p:cNvPr id="8" name="Footer Placeholder 7"/>
          <p:cNvSpPr>
            <a:spLocks noGrp="1"/>
          </p:cNvSpPr>
          <p:nvPr>
            <p:ph type="ftr" sz="quarter" idx="11"/>
          </p:nvPr>
        </p:nvSpPr>
        <p:spPr/>
        <p:txBody>
          <a:bodyPr/>
          <a:lstStyle>
            <a:lvl1pPr defTabSz="91440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4EF49F16-666D-4206-9F18-6C5244C19CAD}" type="slidenum">
              <a:rPr lang="en-US"/>
              <a:pPr>
                <a:defRPr/>
              </a:pPr>
              <a:t>‹#›</a:t>
            </a:fld>
            <a:endParaRPr lang="en-US"/>
          </a:p>
        </p:txBody>
      </p:sp>
    </p:spTree>
    <p:extLst>
      <p:ext uri="{BB962C8B-B14F-4D97-AF65-F5344CB8AC3E}">
        <p14:creationId xmlns:p14="http://schemas.microsoft.com/office/powerpoint/2010/main" val="20573981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a:defRPr/>
            </a:lvl1pPr>
          </a:lstStyle>
          <a:p>
            <a:pPr>
              <a:defRPr/>
            </a:pPr>
            <a:fld id="{198CD42D-F7D6-4E5A-A481-2F17E3A8D8A4}" type="datetimeFigureOut">
              <a:rPr lang="en-US"/>
              <a:pPr>
                <a:defRPr/>
              </a:pPr>
              <a:t>11/19/20</a:t>
            </a:fld>
            <a:endParaRPr lang="en-US"/>
          </a:p>
        </p:txBody>
      </p:sp>
      <p:sp>
        <p:nvSpPr>
          <p:cNvPr id="4" name="Footer Placeholder 3"/>
          <p:cNvSpPr>
            <a:spLocks noGrp="1"/>
          </p:cNvSpPr>
          <p:nvPr>
            <p:ph type="ftr" sz="quarter" idx="11"/>
          </p:nvPr>
        </p:nvSpPr>
        <p:spPr/>
        <p:txBody>
          <a:bodyPr/>
          <a:lstStyle>
            <a:lvl1pPr defTabSz="91440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FAC7F976-4E8D-4B65-8F22-C8EE43F1B60B}" type="slidenum">
              <a:rPr lang="en-US"/>
              <a:pPr>
                <a:defRPr/>
              </a:pPr>
              <a:t>‹#›</a:t>
            </a:fld>
            <a:endParaRPr lang="en-US"/>
          </a:p>
        </p:txBody>
      </p:sp>
    </p:spTree>
    <p:extLst>
      <p:ext uri="{BB962C8B-B14F-4D97-AF65-F5344CB8AC3E}">
        <p14:creationId xmlns:p14="http://schemas.microsoft.com/office/powerpoint/2010/main" val="30088019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0D4D466B-34AD-4784-B61C-BDC5EDF1849C}" type="datetimeFigureOut">
              <a:rPr lang="en-US"/>
              <a:pPr>
                <a:defRPr/>
              </a:pPr>
              <a:t>11/19/20</a:t>
            </a:fld>
            <a:endParaRPr lang="en-US"/>
          </a:p>
        </p:txBody>
      </p:sp>
      <p:sp>
        <p:nvSpPr>
          <p:cNvPr id="3" name="Footer Placeholder 2"/>
          <p:cNvSpPr>
            <a:spLocks noGrp="1"/>
          </p:cNvSpPr>
          <p:nvPr>
            <p:ph type="ftr" sz="quarter" idx="11"/>
          </p:nvPr>
        </p:nvSpPr>
        <p:spPr/>
        <p:txBody>
          <a:bodyPr/>
          <a:lstStyle>
            <a:lvl1pPr defTabSz="91440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DAAD8051-5CB0-4566-9035-C0CAD6542A15}" type="slidenum">
              <a:rPr lang="en-US"/>
              <a:pPr>
                <a:defRPr/>
              </a:pPr>
              <a:t>‹#›</a:t>
            </a:fld>
            <a:endParaRPr lang="en-US"/>
          </a:p>
        </p:txBody>
      </p:sp>
    </p:spTree>
    <p:extLst>
      <p:ext uri="{BB962C8B-B14F-4D97-AF65-F5344CB8AC3E}">
        <p14:creationId xmlns:p14="http://schemas.microsoft.com/office/powerpoint/2010/main" val="16232092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7C79F04F-236B-410A-894D-D62CB3D3E661}" type="datetimeFigureOut">
              <a:rPr lang="en-US"/>
              <a:pPr>
                <a:defRPr/>
              </a:pPr>
              <a:t>11/19/20</a:t>
            </a:fld>
            <a:endParaRPr lang="en-US"/>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D2AC3C7F-3CA4-4B99-B806-1AA108D25A3B}" type="slidenum">
              <a:rPr lang="en-US"/>
              <a:pPr>
                <a:defRPr/>
              </a:pPr>
              <a:t>‹#›</a:t>
            </a:fld>
            <a:endParaRPr lang="en-US"/>
          </a:p>
        </p:txBody>
      </p:sp>
    </p:spTree>
    <p:extLst>
      <p:ext uri="{BB962C8B-B14F-4D97-AF65-F5344CB8AC3E}">
        <p14:creationId xmlns:p14="http://schemas.microsoft.com/office/powerpoint/2010/main" val="31218403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88965B09-3A3D-4634-8EEB-9758DCD6DD62}" type="datetimeFigureOut">
              <a:rPr lang="en-US"/>
              <a:pPr>
                <a:defRPr/>
              </a:pPr>
              <a:t>11/19/20</a:t>
            </a:fld>
            <a:endParaRPr lang="en-US"/>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FFFC31A3-2747-4B86-AF40-0138B708847D}" type="slidenum">
              <a:rPr lang="en-US"/>
              <a:pPr>
                <a:defRPr/>
              </a:pPr>
              <a:t>‹#›</a:t>
            </a:fld>
            <a:endParaRPr lang="en-US"/>
          </a:p>
        </p:txBody>
      </p:sp>
    </p:spTree>
    <p:extLst>
      <p:ext uri="{BB962C8B-B14F-4D97-AF65-F5344CB8AC3E}">
        <p14:creationId xmlns:p14="http://schemas.microsoft.com/office/powerpoint/2010/main" val="13259173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fld id="{83292160-2BA2-4FB1-862A-F778E145EE43}" type="datetimeFigureOut">
              <a:rPr lang="en-US"/>
              <a:pPr>
                <a:defRPr/>
              </a:pPr>
              <a:t>11/19/20</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94F8B13-075B-4CA7-877E-E083E1701870}" type="slidenum">
              <a:rPr lang="en-US"/>
              <a:pPr>
                <a:defRPr/>
              </a:pPr>
              <a:t>‹#›</a:t>
            </a:fld>
            <a:endParaRPr lang="en-US"/>
          </a:p>
        </p:txBody>
      </p:sp>
    </p:spTree>
    <p:extLst>
      <p:ext uri="{BB962C8B-B14F-4D97-AF65-F5344CB8AC3E}">
        <p14:creationId xmlns:p14="http://schemas.microsoft.com/office/powerpoint/2010/main" val="41085839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fld id="{1B723C82-66EF-46CB-84F4-6973769E902E}" type="datetimeFigureOut">
              <a:rPr lang="en-US"/>
              <a:pPr>
                <a:defRPr/>
              </a:pPr>
              <a:t>11/19/20</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289CB42B-3AB4-4EAB-8FD4-019ADB942887}" type="slidenum">
              <a:rPr lang="en-US"/>
              <a:pPr>
                <a:defRPr/>
              </a:pPr>
              <a:t>‹#›</a:t>
            </a:fld>
            <a:endParaRPr lang="en-US"/>
          </a:p>
        </p:txBody>
      </p:sp>
    </p:spTree>
    <p:extLst>
      <p:ext uri="{BB962C8B-B14F-4D97-AF65-F5344CB8AC3E}">
        <p14:creationId xmlns:p14="http://schemas.microsoft.com/office/powerpoint/2010/main" val="39590325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57200" y="3938592"/>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2"/>
          <p:cNvSpPr>
            <a:spLocks noGrp="1" noChangeArrowheads="1"/>
          </p:cNvSpPr>
          <p:nvPr>
            <p:ph type="dt" sz="half" idx="10"/>
          </p:nvPr>
        </p:nvSpPr>
        <p:spPr/>
        <p:txBody>
          <a:bodyPr/>
          <a:lstStyle>
            <a:lvl1pPr defTabSz="914400">
              <a:defRPr/>
            </a:lvl1pPr>
          </a:lstStyle>
          <a:p>
            <a:pPr>
              <a:defRPr/>
            </a:pPr>
            <a:endParaRPr lang="en-GB"/>
          </a:p>
        </p:txBody>
      </p:sp>
      <p:sp>
        <p:nvSpPr>
          <p:cNvPr id="6" name="Rectangle 3"/>
          <p:cNvSpPr>
            <a:spLocks noGrp="1" noChangeArrowheads="1"/>
          </p:cNvSpPr>
          <p:nvPr>
            <p:ph type="sldNum" sz="quarter" idx="11"/>
          </p:nvPr>
        </p:nvSpPr>
        <p:spPr/>
        <p:txBody>
          <a:bodyPr/>
          <a:lstStyle>
            <a:lvl1pPr defTabSz="914400">
              <a:defRPr/>
            </a:lvl1pPr>
          </a:lstStyle>
          <a:p>
            <a:pPr>
              <a:defRPr/>
            </a:pPr>
            <a:fld id="{C72B5AA8-9DD1-4497-A847-C4601D6B5A69}" type="slidenum">
              <a:rPr lang="en-GB"/>
              <a:pPr>
                <a:defRPr/>
              </a:pPr>
              <a:t>‹#›</a:t>
            </a:fld>
            <a:endParaRPr lang="en-GB"/>
          </a:p>
        </p:txBody>
      </p:sp>
      <p:sp>
        <p:nvSpPr>
          <p:cNvPr id="7" name="Rectangle 14"/>
          <p:cNvSpPr>
            <a:spLocks noGrp="1" noChangeArrowheads="1"/>
          </p:cNvSpPr>
          <p:nvPr>
            <p:ph type="ftr" sz="quarter" idx="12"/>
          </p:nvPr>
        </p:nvSpPr>
        <p:spPr/>
        <p:txBody>
          <a:bodyPr/>
          <a:lstStyle>
            <a:lvl1pPr defTabSz="914400">
              <a:defRPr/>
            </a:lvl1pPr>
          </a:lstStyle>
          <a:p>
            <a:pPr>
              <a:defRPr/>
            </a:pPr>
            <a:endParaRPr lang="en-GB"/>
          </a:p>
        </p:txBody>
      </p:sp>
    </p:spTree>
    <p:extLst>
      <p:ext uri="{BB962C8B-B14F-4D97-AF65-F5344CB8AC3E}">
        <p14:creationId xmlns:p14="http://schemas.microsoft.com/office/powerpoint/2010/main" val="2220239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EC5B2C3-D612-4213-9737-E35626772DFB}" type="datetimeFigureOut">
              <a:rPr lang="en-ZA"/>
              <a:pPr>
                <a:defRPr/>
              </a:pPr>
              <a:t>2020/11/19</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p>
        </p:txBody>
      </p:sp>
      <p:sp>
        <p:nvSpPr>
          <p:cNvPr id="7" name="Slide Number Placeholder 5"/>
          <p:cNvSpPr>
            <a:spLocks noGrp="1"/>
          </p:cNvSpPr>
          <p:nvPr>
            <p:ph type="sldNum" sz="quarter" idx="12"/>
          </p:nvPr>
        </p:nvSpPr>
        <p:spPr/>
        <p:txBody>
          <a:bodyPr/>
          <a:lstStyle>
            <a:lvl1pPr>
              <a:defRPr/>
            </a:lvl1pPr>
          </a:lstStyle>
          <a:p>
            <a:pPr>
              <a:defRPr/>
            </a:pPr>
            <a:fld id="{92F03695-A95C-4236-83B9-185E8D7925CB}" type="slidenum">
              <a:rPr lang="en-ZA"/>
              <a:pPr>
                <a:defRPr/>
              </a:pPr>
              <a:t>‹#›</a:t>
            </a:fld>
            <a:endParaRPr lang="en-ZA"/>
          </a:p>
        </p:txBody>
      </p:sp>
    </p:spTree>
    <p:extLst>
      <p:ext uri="{BB962C8B-B14F-4D97-AF65-F5344CB8AC3E}">
        <p14:creationId xmlns:p14="http://schemas.microsoft.com/office/powerpoint/2010/main" val="5250313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lvl1pPr>
              <a:defRPr/>
            </a:lvl1pPr>
          </a:lstStyle>
          <a:p>
            <a:fld id="{74B375F6-7408-4F79-8FE3-FCD8F14A6754}" type="datetimeFigureOut">
              <a:rPr lang="en-ZA" altLang="en-US"/>
              <a:pPr/>
              <a:t>2020/11/19</a:t>
            </a:fld>
            <a:endParaRPr lang="en-ZA" altLang="en-US"/>
          </a:p>
        </p:txBody>
      </p:sp>
      <p:sp>
        <p:nvSpPr>
          <p:cNvPr id="5" name="Footer Placeholder 4"/>
          <p:cNvSpPr>
            <a:spLocks noGrp="1"/>
          </p:cNvSpPr>
          <p:nvPr>
            <p:ph type="ftr" sz="quarter" idx="11"/>
          </p:nvPr>
        </p:nvSpPr>
        <p:spPr/>
        <p:txBody>
          <a:bodyPr/>
          <a:lstStyle>
            <a:lvl1pPr>
              <a:defRPr/>
            </a:lvl1pPr>
          </a:lstStyle>
          <a:p>
            <a:endParaRPr lang="en-ZA" altLang="en-US"/>
          </a:p>
        </p:txBody>
      </p:sp>
      <p:sp>
        <p:nvSpPr>
          <p:cNvPr id="6" name="Slide Number Placeholder 5"/>
          <p:cNvSpPr>
            <a:spLocks noGrp="1"/>
          </p:cNvSpPr>
          <p:nvPr>
            <p:ph type="sldNum" sz="quarter" idx="12"/>
          </p:nvPr>
        </p:nvSpPr>
        <p:spPr/>
        <p:txBody>
          <a:bodyPr/>
          <a:lstStyle>
            <a:lvl1pPr>
              <a:defRPr/>
            </a:lvl1pPr>
          </a:lstStyle>
          <a:p>
            <a:fld id="{245BD8EA-6FC1-4236-A793-8A81E94967EF}" type="slidenum">
              <a:rPr lang="en-ZA" altLang="en-US"/>
              <a:pPr/>
              <a:t>‹#›</a:t>
            </a:fld>
            <a:endParaRPr lang="en-ZA" altLang="en-US"/>
          </a:p>
        </p:txBody>
      </p:sp>
    </p:spTree>
    <p:extLst>
      <p:ext uri="{BB962C8B-B14F-4D97-AF65-F5344CB8AC3E}">
        <p14:creationId xmlns:p14="http://schemas.microsoft.com/office/powerpoint/2010/main" val="41754160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fld id="{413C1263-BFDD-4F26-879C-92A7DE8DEDB3}" type="datetimeFigureOut">
              <a:rPr lang="en-ZA" altLang="en-US"/>
              <a:pPr/>
              <a:t>2020/11/19</a:t>
            </a:fld>
            <a:endParaRPr lang="en-ZA" altLang="en-US"/>
          </a:p>
        </p:txBody>
      </p:sp>
      <p:sp>
        <p:nvSpPr>
          <p:cNvPr id="5" name="Footer Placeholder 4"/>
          <p:cNvSpPr>
            <a:spLocks noGrp="1"/>
          </p:cNvSpPr>
          <p:nvPr>
            <p:ph type="ftr" sz="quarter" idx="11"/>
          </p:nvPr>
        </p:nvSpPr>
        <p:spPr/>
        <p:txBody>
          <a:bodyPr/>
          <a:lstStyle>
            <a:lvl1pPr>
              <a:defRPr/>
            </a:lvl1pPr>
          </a:lstStyle>
          <a:p>
            <a:endParaRPr lang="en-ZA" altLang="en-US"/>
          </a:p>
        </p:txBody>
      </p:sp>
      <p:sp>
        <p:nvSpPr>
          <p:cNvPr id="6" name="Slide Number Placeholder 5"/>
          <p:cNvSpPr>
            <a:spLocks noGrp="1"/>
          </p:cNvSpPr>
          <p:nvPr>
            <p:ph type="sldNum" sz="quarter" idx="12"/>
          </p:nvPr>
        </p:nvSpPr>
        <p:spPr/>
        <p:txBody>
          <a:bodyPr/>
          <a:lstStyle>
            <a:lvl1pPr>
              <a:defRPr/>
            </a:lvl1pPr>
          </a:lstStyle>
          <a:p>
            <a:fld id="{A33BE742-7D21-46E6-B184-7A05E3DD8836}" type="slidenum">
              <a:rPr lang="en-ZA" altLang="en-US"/>
              <a:pPr/>
              <a:t>‹#›</a:t>
            </a:fld>
            <a:endParaRPr lang="en-ZA" altLang="en-US"/>
          </a:p>
        </p:txBody>
      </p:sp>
    </p:spTree>
    <p:extLst>
      <p:ext uri="{BB962C8B-B14F-4D97-AF65-F5344CB8AC3E}">
        <p14:creationId xmlns:p14="http://schemas.microsoft.com/office/powerpoint/2010/main" val="1762470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BB261CF-6597-4EC4-80DC-BB77F08E7717}" type="datetimeFigureOut">
              <a:rPr lang="en-ZA" altLang="en-US"/>
              <a:pPr/>
              <a:t>2020/11/19</a:t>
            </a:fld>
            <a:endParaRPr lang="en-ZA" altLang="en-US"/>
          </a:p>
        </p:txBody>
      </p:sp>
      <p:sp>
        <p:nvSpPr>
          <p:cNvPr id="5" name="Footer Placeholder 4"/>
          <p:cNvSpPr>
            <a:spLocks noGrp="1"/>
          </p:cNvSpPr>
          <p:nvPr>
            <p:ph type="ftr" sz="quarter" idx="11"/>
          </p:nvPr>
        </p:nvSpPr>
        <p:spPr/>
        <p:txBody>
          <a:bodyPr/>
          <a:lstStyle>
            <a:lvl1pPr>
              <a:defRPr/>
            </a:lvl1pPr>
          </a:lstStyle>
          <a:p>
            <a:endParaRPr lang="en-ZA" altLang="en-US"/>
          </a:p>
        </p:txBody>
      </p:sp>
      <p:sp>
        <p:nvSpPr>
          <p:cNvPr id="6" name="Slide Number Placeholder 5"/>
          <p:cNvSpPr>
            <a:spLocks noGrp="1"/>
          </p:cNvSpPr>
          <p:nvPr>
            <p:ph type="sldNum" sz="quarter" idx="12"/>
          </p:nvPr>
        </p:nvSpPr>
        <p:spPr/>
        <p:txBody>
          <a:bodyPr/>
          <a:lstStyle>
            <a:lvl1pPr>
              <a:defRPr/>
            </a:lvl1pPr>
          </a:lstStyle>
          <a:p>
            <a:fld id="{D83B9C9B-BE36-4AF9-9330-F8838FE949F9}" type="slidenum">
              <a:rPr lang="en-ZA" altLang="en-US"/>
              <a:pPr/>
              <a:t>‹#›</a:t>
            </a:fld>
            <a:endParaRPr lang="en-ZA" altLang="en-US"/>
          </a:p>
        </p:txBody>
      </p:sp>
    </p:spTree>
    <p:extLst>
      <p:ext uri="{BB962C8B-B14F-4D97-AF65-F5344CB8AC3E}">
        <p14:creationId xmlns:p14="http://schemas.microsoft.com/office/powerpoint/2010/main" val="1952945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3"/>
          <p:cNvSpPr>
            <a:spLocks noGrp="1"/>
          </p:cNvSpPr>
          <p:nvPr>
            <p:ph type="dt" sz="half" idx="10"/>
          </p:nvPr>
        </p:nvSpPr>
        <p:spPr/>
        <p:txBody>
          <a:bodyPr/>
          <a:lstStyle>
            <a:lvl1pPr>
              <a:defRPr/>
            </a:lvl1pPr>
          </a:lstStyle>
          <a:p>
            <a:fld id="{E97E9857-58DD-442D-B93D-EF95447F3247}" type="datetimeFigureOut">
              <a:rPr lang="en-ZA" altLang="en-US"/>
              <a:pPr/>
              <a:t>2020/11/19</a:t>
            </a:fld>
            <a:endParaRPr lang="en-ZA" altLang="en-US"/>
          </a:p>
        </p:txBody>
      </p:sp>
      <p:sp>
        <p:nvSpPr>
          <p:cNvPr id="6" name="Footer Placeholder 4"/>
          <p:cNvSpPr>
            <a:spLocks noGrp="1"/>
          </p:cNvSpPr>
          <p:nvPr>
            <p:ph type="ftr" sz="quarter" idx="11"/>
          </p:nvPr>
        </p:nvSpPr>
        <p:spPr/>
        <p:txBody>
          <a:bodyPr/>
          <a:lstStyle>
            <a:lvl1pPr>
              <a:defRPr/>
            </a:lvl1pPr>
          </a:lstStyle>
          <a:p>
            <a:endParaRPr lang="en-ZA" altLang="en-US"/>
          </a:p>
        </p:txBody>
      </p:sp>
      <p:sp>
        <p:nvSpPr>
          <p:cNvPr id="7" name="Slide Number Placeholder 5"/>
          <p:cNvSpPr>
            <a:spLocks noGrp="1"/>
          </p:cNvSpPr>
          <p:nvPr>
            <p:ph type="sldNum" sz="quarter" idx="12"/>
          </p:nvPr>
        </p:nvSpPr>
        <p:spPr/>
        <p:txBody>
          <a:bodyPr/>
          <a:lstStyle>
            <a:lvl1pPr>
              <a:defRPr/>
            </a:lvl1pPr>
          </a:lstStyle>
          <a:p>
            <a:fld id="{B9ECF7DB-46F1-4B78-8A88-297CC5587E9B}" type="slidenum">
              <a:rPr lang="en-ZA" altLang="en-US"/>
              <a:pPr/>
              <a:t>‹#›</a:t>
            </a:fld>
            <a:endParaRPr lang="en-ZA" altLang="en-US"/>
          </a:p>
        </p:txBody>
      </p:sp>
    </p:spTree>
    <p:extLst>
      <p:ext uri="{BB962C8B-B14F-4D97-AF65-F5344CB8AC3E}">
        <p14:creationId xmlns:p14="http://schemas.microsoft.com/office/powerpoint/2010/main" val="30764096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3"/>
          <p:cNvSpPr>
            <a:spLocks noGrp="1"/>
          </p:cNvSpPr>
          <p:nvPr>
            <p:ph type="dt" sz="half" idx="10"/>
          </p:nvPr>
        </p:nvSpPr>
        <p:spPr/>
        <p:txBody>
          <a:bodyPr/>
          <a:lstStyle>
            <a:lvl1pPr>
              <a:defRPr/>
            </a:lvl1pPr>
          </a:lstStyle>
          <a:p>
            <a:fld id="{51183A88-7865-45A3-B2F2-8D47E251530D}" type="datetimeFigureOut">
              <a:rPr lang="en-ZA" altLang="en-US"/>
              <a:pPr/>
              <a:t>2020/11/19</a:t>
            </a:fld>
            <a:endParaRPr lang="en-ZA" altLang="en-US"/>
          </a:p>
        </p:txBody>
      </p:sp>
      <p:sp>
        <p:nvSpPr>
          <p:cNvPr id="8" name="Footer Placeholder 4"/>
          <p:cNvSpPr>
            <a:spLocks noGrp="1"/>
          </p:cNvSpPr>
          <p:nvPr>
            <p:ph type="ftr" sz="quarter" idx="11"/>
          </p:nvPr>
        </p:nvSpPr>
        <p:spPr/>
        <p:txBody>
          <a:bodyPr/>
          <a:lstStyle>
            <a:lvl1pPr>
              <a:defRPr/>
            </a:lvl1pPr>
          </a:lstStyle>
          <a:p>
            <a:endParaRPr lang="en-ZA" altLang="en-US"/>
          </a:p>
        </p:txBody>
      </p:sp>
      <p:sp>
        <p:nvSpPr>
          <p:cNvPr id="9" name="Slide Number Placeholder 5"/>
          <p:cNvSpPr>
            <a:spLocks noGrp="1"/>
          </p:cNvSpPr>
          <p:nvPr>
            <p:ph type="sldNum" sz="quarter" idx="12"/>
          </p:nvPr>
        </p:nvSpPr>
        <p:spPr/>
        <p:txBody>
          <a:bodyPr/>
          <a:lstStyle>
            <a:lvl1pPr>
              <a:defRPr/>
            </a:lvl1pPr>
          </a:lstStyle>
          <a:p>
            <a:fld id="{6FC7B269-9186-4F10-AAF2-3BE7D70242CD}" type="slidenum">
              <a:rPr lang="en-ZA" altLang="en-US"/>
              <a:pPr/>
              <a:t>‹#›</a:t>
            </a:fld>
            <a:endParaRPr lang="en-ZA" altLang="en-US"/>
          </a:p>
        </p:txBody>
      </p:sp>
    </p:spTree>
    <p:extLst>
      <p:ext uri="{BB962C8B-B14F-4D97-AF65-F5344CB8AC3E}">
        <p14:creationId xmlns:p14="http://schemas.microsoft.com/office/powerpoint/2010/main" val="26089758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3"/>
          <p:cNvSpPr>
            <a:spLocks noGrp="1"/>
          </p:cNvSpPr>
          <p:nvPr>
            <p:ph type="dt" sz="half" idx="10"/>
          </p:nvPr>
        </p:nvSpPr>
        <p:spPr/>
        <p:txBody>
          <a:bodyPr/>
          <a:lstStyle>
            <a:lvl1pPr>
              <a:defRPr/>
            </a:lvl1pPr>
          </a:lstStyle>
          <a:p>
            <a:fld id="{71FDCBC2-AB79-4D20-B8BA-733C5B50528D}" type="datetimeFigureOut">
              <a:rPr lang="en-ZA" altLang="en-US"/>
              <a:pPr/>
              <a:t>2020/11/19</a:t>
            </a:fld>
            <a:endParaRPr lang="en-ZA" altLang="en-US"/>
          </a:p>
        </p:txBody>
      </p:sp>
      <p:sp>
        <p:nvSpPr>
          <p:cNvPr id="4" name="Footer Placeholder 4"/>
          <p:cNvSpPr>
            <a:spLocks noGrp="1"/>
          </p:cNvSpPr>
          <p:nvPr>
            <p:ph type="ftr" sz="quarter" idx="11"/>
          </p:nvPr>
        </p:nvSpPr>
        <p:spPr/>
        <p:txBody>
          <a:bodyPr/>
          <a:lstStyle>
            <a:lvl1pPr>
              <a:defRPr/>
            </a:lvl1pPr>
          </a:lstStyle>
          <a:p>
            <a:endParaRPr lang="en-ZA" altLang="en-US"/>
          </a:p>
        </p:txBody>
      </p:sp>
      <p:sp>
        <p:nvSpPr>
          <p:cNvPr id="5" name="Slide Number Placeholder 5"/>
          <p:cNvSpPr>
            <a:spLocks noGrp="1"/>
          </p:cNvSpPr>
          <p:nvPr>
            <p:ph type="sldNum" sz="quarter" idx="12"/>
          </p:nvPr>
        </p:nvSpPr>
        <p:spPr/>
        <p:txBody>
          <a:bodyPr/>
          <a:lstStyle>
            <a:lvl1pPr>
              <a:defRPr/>
            </a:lvl1pPr>
          </a:lstStyle>
          <a:p>
            <a:fld id="{C7F8D932-1EC6-48AF-BC6A-2437673C630A}" type="slidenum">
              <a:rPr lang="en-ZA" altLang="en-US"/>
              <a:pPr/>
              <a:t>‹#›</a:t>
            </a:fld>
            <a:endParaRPr lang="en-ZA" altLang="en-US"/>
          </a:p>
        </p:txBody>
      </p:sp>
    </p:spTree>
    <p:extLst>
      <p:ext uri="{BB962C8B-B14F-4D97-AF65-F5344CB8AC3E}">
        <p14:creationId xmlns:p14="http://schemas.microsoft.com/office/powerpoint/2010/main" val="14976776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D57A581-CEF9-4863-9605-AC1F26809D59}" type="datetimeFigureOut">
              <a:rPr lang="en-ZA" altLang="en-US"/>
              <a:pPr/>
              <a:t>2020/11/19</a:t>
            </a:fld>
            <a:endParaRPr lang="en-ZA" altLang="en-US"/>
          </a:p>
        </p:txBody>
      </p:sp>
      <p:sp>
        <p:nvSpPr>
          <p:cNvPr id="3" name="Footer Placeholder 4"/>
          <p:cNvSpPr>
            <a:spLocks noGrp="1"/>
          </p:cNvSpPr>
          <p:nvPr>
            <p:ph type="ftr" sz="quarter" idx="11"/>
          </p:nvPr>
        </p:nvSpPr>
        <p:spPr/>
        <p:txBody>
          <a:bodyPr/>
          <a:lstStyle>
            <a:lvl1pPr>
              <a:defRPr/>
            </a:lvl1pPr>
          </a:lstStyle>
          <a:p>
            <a:endParaRPr lang="en-ZA" altLang="en-US"/>
          </a:p>
        </p:txBody>
      </p:sp>
      <p:sp>
        <p:nvSpPr>
          <p:cNvPr id="4" name="Slide Number Placeholder 5"/>
          <p:cNvSpPr>
            <a:spLocks noGrp="1"/>
          </p:cNvSpPr>
          <p:nvPr>
            <p:ph type="sldNum" sz="quarter" idx="12"/>
          </p:nvPr>
        </p:nvSpPr>
        <p:spPr/>
        <p:txBody>
          <a:bodyPr/>
          <a:lstStyle>
            <a:lvl1pPr>
              <a:defRPr/>
            </a:lvl1pPr>
          </a:lstStyle>
          <a:p>
            <a:fld id="{0BB90BEF-CFBA-43A8-B3EC-3EF4E5A26D49}" type="slidenum">
              <a:rPr lang="en-ZA" altLang="en-US"/>
              <a:pPr/>
              <a:t>‹#›</a:t>
            </a:fld>
            <a:endParaRPr lang="en-ZA" altLang="en-US"/>
          </a:p>
        </p:txBody>
      </p:sp>
    </p:spTree>
    <p:extLst>
      <p:ext uri="{BB962C8B-B14F-4D97-AF65-F5344CB8AC3E}">
        <p14:creationId xmlns:p14="http://schemas.microsoft.com/office/powerpoint/2010/main" val="12759675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597E1636-032B-43B7-AB91-2E30654538A7}" type="datetimeFigureOut">
              <a:rPr lang="en-ZA" altLang="en-US"/>
              <a:pPr/>
              <a:t>2020/11/19</a:t>
            </a:fld>
            <a:endParaRPr lang="en-ZA" altLang="en-US"/>
          </a:p>
        </p:txBody>
      </p:sp>
      <p:sp>
        <p:nvSpPr>
          <p:cNvPr id="6" name="Footer Placeholder 4"/>
          <p:cNvSpPr>
            <a:spLocks noGrp="1"/>
          </p:cNvSpPr>
          <p:nvPr>
            <p:ph type="ftr" sz="quarter" idx="11"/>
          </p:nvPr>
        </p:nvSpPr>
        <p:spPr/>
        <p:txBody>
          <a:bodyPr/>
          <a:lstStyle>
            <a:lvl1pPr>
              <a:defRPr/>
            </a:lvl1pPr>
          </a:lstStyle>
          <a:p>
            <a:endParaRPr lang="en-ZA" altLang="en-US"/>
          </a:p>
        </p:txBody>
      </p:sp>
      <p:sp>
        <p:nvSpPr>
          <p:cNvPr id="7" name="Slide Number Placeholder 5"/>
          <p:cNvSpPr>
            <a:spLocks noGrp="1"/>
          </p:cNvSpPr>
          <p:nvPr>
            <p:ph type="sldNum" sz="quarter" idx="12"/>
          </p:nvPr>
        </p:nvSpPr>
        <p:spPr/>
        <p:txBody>
          <a:bodyPr/>
          <a:lstStyle>
            <a:lvl1pPr>
              <a:defRPr/>
            </a:lvl1pPr>
          </a:lstStyle>
          <a:p>
            <a:fld id="{B6ED092C-F484-4A45-8CC4-31DE94119105}" type="slidenum">
              <a:rPr lang="en-ZA" altLang="en-US"/>
              <a:pPr/>
              <a:t>‹#›</a:t>
            </a:fld>
            <a:endParaRPr lang="en-ZA" altLang="en-US"/>
          </a:p>
        </p:txBody>
      </p:sp>
    </p:spTree>
    <p:extLst>
      <p:ext uri="{BB962C8B-B14F-4D97-AF65-F5344CB8AC3E}">
        <p14:creationId xmlns:p14="http://schemas.microsoft.com/office/powerpoint/2010/main" val="20836819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A696BF4B-4437-4C91-8A62-EE5A08DA58AC}" type="datetimeFigureOut">
              <a:rPr lang="en-ZA" altLang="en-US"/>
              <a:pPr/>
              <a:t>2020/11/19</a:t>
            </a:fld>
            <a:endParaRPr lang="en-ZA" altLang="en-US"/>
          </a:p>
        </p:txBody>
      </p:sp>
      <p:sp>
        <p:nvSpPr>
          <p:cNvPr id="6" name="Footer Placeholder 4"/>
          <p:cNvSpPr>
            <a:spLocks noGrp="1"/>
          </p:cNvSpPr>
          <p:nvPr>
            <p:ph type="ftr" sz="quarter" idx="11"/>
          </p:nvPr>
        </p:nvSpPr>
        <p:spPr/>
        <p:txBody>
          <a:bodyPr/>
          <a:lstStyle>
            <a:lvl1pPr>
              <a:defRPr/>
            </a:lvl1pPr>
          </a:lstStyle>
          <a:p>
            <a:endParaRPr lang="en-ZA" altLang="en-US"/>
          </a:p>
        </p:txBody>
      </p:sp>
      <p:sp>
        <p:nvSpPr>
          <p:cNvPr id="7" name="Slide Number Placeholder 5"/>
          <p:cNvSpPr>
            <a:spLocks noGrp="1"/>
          </p:cNvSpPr>
          <p:nvPr>
            <p:ph type="sldNum" sz="quarter" idx="12"/>
          </p:nvPr>
        </p:nvSpPr>
        <p:spPr/>
        <p:txBody>
          <a:bodyPr/>
          <a:lstStyle>
            <a:lvl1pPr>
              <a:defRPr/>
            </a:lvl1pPr>
          </a:lstStyle>
          <a:p>
            <a:fld id="{D9C94B6E-6E9D-4B0D-9B6C-4E02F33C0B5C}" type="slidenum">
              <a:rPr lang="en-ZA" altLang="en-US"/>
              <a:pPr/>
              <a:t>‹#›</a:t>
            </a:fld>
            <a:endParaRPr lang="en-ZA" altLang="en-US"/>
          </a:p>
        </p:txBody>
      </p:sp>
    </p:spTree>
    <p:extLst>
      <p:ext uri="{BB962C8B-B14F-4D97-AF65-F5344CB8AC3E}">
        <p14:creationId xmlns:p14="http://schemas.microsoft.com/office/powerpoint/2010/main" val="41907404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fld id="{7021381F-4566-491E-AC98-822163C93B0D}" type="datetimeFigureOut">
              <a:rPr lang="en-ZA" altLang="en-US"/>
              <a:pPr/>
              <a:t>2020/11/19</a:t>
            </a:fld>
            <a:endParaRPr lang="en-ZA" altLang="en-US"/>
          </a:p>
        </p:txBody>
      </p:sp>
      <p:sp>
        <p:nvSpPr>
          <p:cNvPr id="5" name="Footer Placeholder 4"/>
          <p:cNvSpPr>
            <a:spLocks noGrp="1"/>
          </p:cNvSpPr>
          <p:nvPr>
            <p:ph type="ftr" sz="quarter" idx="11"/>
          </p:nvPr>
        </p:nvSpPr>
        <p:spPr/>
        <p:txBody>
          <a:bodyPr/>
          <a:lstStyle>
            <a:lvl1pPr>
              <a:defRPr/>
            </a:lvl1pPr>
          </a:lstStyle>
          <a:p>
            <a:endParaRPr lang="en-ZA" altLang="en-US"/>
          </a:p>
        </p:txBody>
      </p:sp>
      <p:sp>
        <p:nvSpPr>
          <p:cNvPr id="6" name="Slide Number Placeholder 5"/>
          <p:cNvSpPr>
            <a:spLocks noGrp="1"/>
          </p:cNvSpPr>
          <p:nvPr>
            <p:ph type="sldNum" sz="quarter" idx="12"/>
          </p:nvPr>
        </p:nvSpPr>
        <p:spPr/>
        <p:txBody>
          <a:bodyPr/>
          <a:lstStyle>
            <a:lvl1pPr>
              <a:defRPr/>
            </a:lvl1pPr>
          </a:lstStyle>
          <a:p>
            <a:fld id="{4CFD2DF4-455A-4EE6-B0A4-CFA0396362F7}" type="slidenum">
              <a:rPr lang="en-ZA" altLang="en-US"/>
              <a:pPr/>
              <a:t>‹#›</a:t>
            </a:fld>
            <a:endParaRPr lang="en-ZA" altLang="en-US"/>
          </a:p>
        </p:txBody>
      </p:sp>
    </p:spTree>
    <p:extLst>
      <p:ext uri="{BB962C8B-B14F-4D97-AF65-F5344CB8AC3E}">
        <p14:creationId xmlns:p14="http://schemas.microsoft.com/office/powerpoint/2010/main" val="3564230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image" Target="../media/image1.jpeg"/><Relationship Id="rId5" Type="http://schemas.openxmlformats.org/officeDocument/2006/relationships/slideLayout" Target="../slideLayouts/slideLayout73.xml"/><Relationship Id="rId10" Type="http://schemas.openxmlformats.org/officeDocument/2006/relationships/theme" Target="../theme/theme7.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ZA"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Z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4524447-F855-4EEB-BA1B-75EFA095B37B}" type="datetimeFigureOut">
              <a:rPr lang="en-ZA"/>
              <a:pPr>
                <a:defRPr/>
              </a:pPr>
              <a:t>2020/11/19</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Z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1DEB57A-CA90-4A72-9C8F-31A8884E9E26}" type="slidenum">
              <a:rPr lang="en-ZA"/>
              <a:pPr>
                <a:defRPr/>
              </a:pPr>
              <a:t>‹#›</a:t>
            </a:fld>
            <a:endParaRPr lang="en-ZA"/>
          </a:p>
        </p:txBody>
      </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63AF6-BE86-4317-B240-B3A2A2AB824C}" type="datetimeFigureOut">
              <a:rPr lang="en-ZA" smtClean="0"/>
              <a:t>2020/11/19</a:t>
            </a:fld>
            <a:endParaRPr lang="en-Z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CB3094-D169-40BA-AC91-C70A9A7226AC}" type="slidenum">
              <a:rPr lang="en-ZA" smtClean="0"/>
              <a:t>‹#›</a:t>
            </a:fld>
            <a:endParaRPr lang="en-ZA"/>
          </a:p>
        </p:txBody>
      </p:sp>
    </p:spTree>
    <p:extLst>
      <p:ext uri="{BB962C8B-B14F-4D97-AF65-F5344CB8AC3E}">
        <p14:creationId xmlns:p14="http://schemas.microsoft.com/office/powerpoint/2010/main" val="2678907126"/>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685800" y="2139950"/>
            <a:ext cx="7767638" cy="1433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9944" tIns="46771" rIns="89944" bIns="46771" numCol="1" anchor="ctr" anchorCtr="0" compatLnSpc="1">
            <a:prstTxWarp prst="textNoShape">
              <a:avLst/>
            </a:prstTxWarp>
          </a:bodyPr>
          <a:lstStyle/>
          <a:p>
            <a:pPr lvl="0"/>
            <a:r>
              <a:rPr lang="en-GB" altLang="en-US"/>
              <a:t>Click to edit Master title style</a:t>
            </a:r>
          </a:p>
        </p:txBody>
      </p:sp>
      <p:sp>
        <p:nvSpPr>
          <p:cNvPr id="2050" name="Rectangle 2"/>
          <p:cNvSpPr>
            <a:spLocks noGrp="1" noChangeArrowheads="1"/>
          </p:cNvSpPr>
          <p:nvPr>
            <p:ph type="dt"/>
          </p:nvPr>
        </p:nvSpPr>
        <p:spPr bwMode="auto">
          <a:xfrm>
            <a:off x="685800" y="6248400"/>
            <a:ext cx="1900238" cy="730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9944" tIns="46771" rIns="89944" bIns="46771" numCol="1" anchor="t" anchorCtr="0" compatLnSpc="1">
            <a:prstTxWarp prst="textNoShape">
              <a:avLst/>
            </a:prstTxWarp>
          </a:bodyPr>
          <a:lstStyle>
            <a:lvl1pPr defTabSz="456915" eaLnBrk="0" hangingPunct="0">
              <a:buClrTx/>
              <a:buSzPct val="100000"/>
              <a:buFontTx/>
              <a:buNone/>
              <a:tabLst>
                <a:tab pos="723450" algn="l"/>
                <a:tab pos="1446900" algn="l"/>
              </a:tabLst>
              <a:defRPr sz="1400">
                <a:solidFill>
                  <a:srgbClr val="000000"/>
                </a:solidFill>
                <a:latin typeface="+mn-lt"/>
                <a:ea typeface="+mn-ea"/>
                <a:cs typeface="DejaVu Sans" charset="0"/>
              </a:defRPr>
            </a:lvl1pPr>
          </a:lstStyle>
          <a:p>
            <a:pPr>
              <a:defRPr/>
            </a:pPr>
            <a:endParaRPr lang="en-US"/>
          </a:p>
          <a:p>
            <a:pPr>
              <a:defRPr/>
            </a:pPr>
            <a:endParaRPr lang="en-US"/>
          </a:p>
        </p:txBody>
      </p:sp>
      <p:sp>
        <p:nvSpPr>
          <p:cNvPr id="2051" name="Rectangle 3"/>
          <p:cNvSpPr>
            <a:spLocks noGrp="1" noChangeArrowheads="1"/>
          </p:cNvSpPr>
          <p:nvPr>
            <p:ph type="sldNum"/>
          </p:nvPr>
        </p:nvSpPr>
        <p:spPr bwMode="auto">
          <a:xfrm>
            <a:off x="6553200" y="6248400"/>
            <a:ext cx="1900238" cy="452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9944" tIns="46771" rIns="89944" bIns="46771" numCol="1" anchor="t" anchorCtr="0" compatLnSpc="1">
            <a:prstTxWarp prst="textNoShape">
              <a:avLst/>
            </a:prstTxWarp>
          </a:bodyPr>
          <a:lstStyle>
            <a:lvl1pPr algn="r" defTabSz="456915" eaLnBrk="0" hangingPunct="0">
              <a:buClrTx/>
              <a:buSzPct val="100000"/>
              <a:buFontTx/>
              <a:buNone/>
              <a:tabLst>
                <a:tab pos="723450" algn="l"/>
                <a:tab pos="1446900" algn="l"/>
              </a:tabLst>
              <a:defRPr sz="1400">
                <a:solidFill>
                  <a:srgbClr val="000000"/>
                </a:solidFill>
                <a:latin typeface="+mn-lt"/>
                <a:ea typeface="+mn-ea"/>
                <a:cs typeface="DejaVu Sans" charset="0"/>
              </a:defRPr>
            </a:lvl1pPr>
          </a:lstStyle>
          <a:p>
            <a:pPr>
              <a:defRPr/>
            </a:pPr>
            <a:fld id="{623A65D0-DA0D-431D-926F-9D1FA4C13D6C}" type="slidenum">
              <a:rPr lang="en-US"/>
              <a:pPr>
                <a:defRPr/>
              </a:pPr>
              <a:t>‹#›</a:t>
            </a:fld>
            <a:endParaRPr lang="en-US"/>
          </a:p>
        </p:txBody>
      </p:sp>
      <p:sp>
        <p:nvSpPr>
          <p:cNvPr id="4101" name="Rectangle 4"/>
          <p:cNvSpPr>
            <a:spLocks noGrp="1" noChangeArrowheads="1"/>
          </p:cNvSpPr>
          <p:nvPr>
            <p:ph type="body" idx="1"/>
          </p:nvPr>
        </p:nvSpPr>
        <p:spPr bwMode="auto">
          <a:xfrm>
            <a:off x="457200" y="1604963"/>
            <a:ext cx="8224838" cy="4521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extLst>
      <p:ext uri="{BB962C8B-B14F-4D97-AF65-F5344CB8AC3E}">
        <p14:creationId xmlns:p14="http://schemas.microsoft.com/office/powerpoint/2010/main" val="1215518156"/>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hf sldNum="0" hdr="0" ftr="0"/>
  <p:txStyles>
    <p:titleStyle>
      <a:lvl1pPr algn="ctr" defTabSz="45561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Osaka"/>
        </a:defRPr>
      </a:lvl1pPr>
      <a:lvl2pPr algn="ctr" defTabSz="45561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Osaka" pitchFamily="1" charset="-128"/>
          <a:cs typeface="Osaka"/>
        </a:defRPr>
      </a:lvl2pPr>
      <a:lvl3pPr algn="ctr" defTabSz="45561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Osaka" pitchFamily="1" charset="-128"/>
          <a:cs typeface="Osaka"/>
        </a:defRPr>
      </a:lvl3pPr>
      <a:lvl4pPr algn="ctr" defTabSz="45561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Osaka" pitchFamily="1" charset="-128"/>
          <a:cs typeface="Osaka"/>
        </a:defRPr>
      </a:lvl4pPr>
      <a:lvl5pPr algn="ctr" defTabSz="45561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Osaka" pitchFamily="1" charset="-128"/>
          <a:cs typeface="Osaka"/>
        </a:defRPr>
      </a:lvl5pPr>
      <a:lvl6pPr marL="2513036" indent="-228459" algn="ctr" defTabSz="456915" rtl="0" fontAlgn="base">
        <a:spcBef>
          <a:spcPct val="0"/>
        </a:spcBef>
        <a:spcAft>
          <a:spcPct val="0"/>
        </a:spcAft>
        <a:buClr>
          <a:srgbClr val="000000"/>
        </a:buClr>
        <a:buSzPct val="100000"/>
        <a:buFont typeface="Times New Roman" pitchFamily="1" charset="0"/>
        <a:defRPr sz="4400">
          <a:solidFill>
            <a:srgbClr val="000000"/>
          </a:solidFill>
          <a:latin typeface="Arial" charset="0"/>
          <a:ea typeface="Osaka" pitchFamily="1" charset="-128"/>
        </a:defRPr>
      </a:lvl6pPr>
      <a:lvl7pPr marL="2969952" indent="-228459" algn="ctr" defTabSz="456915" rtl="0" fontAlgn="base">
        <a:spcBef>
          <a:spcPct val="0"/>
        </a:spcBef>
        <a:spcAft>
          <a:spcPct val="0"/>
        </a:spcAft>
        <a:buClr>
          <a:srgbClr val="000000"/>
        </a:buClr>
        <a:buSzPct val="100000"/>
        <a:buFont typeface="Times New Roman" pitchFamily="1" charset="0"/>
        <a:defRPr sz="4400">
          <a:solidFill>
            <a:srgbClr val="000000"/>
          </a:solidFill>
          <a:latin typeface="Arial" charset="0"/>
          <a:ea typeface="Osaka" pitchFamily="1" charset="-128"/>
        </a:defRPr>
      </a:lvl7pPr>
      <a:lvl8pPr marL="3426868" indent="-228459" algn="ctr" defTabSz="456915" rtl="0" fontAlgn="base">
        <a:spcBef>
          <a:spcPct val="0"/>
        </a:spcBef>
        <a:spcAft>
          <a:spcPct val="0"/>
        </a:spcAft>
        <a:buClr>
          <a:srgbClr val="000000"/>
        </a:buClr>
        <a:buSzPct val="100000"/>
        <a:buFont typeface="Times New Roman" pitchFamily="1" charset="0"/>
        <a:defRPr sz="4400">
          <a:solidFill>
            <a:srgbClr val="000000"/>
          </a:solidFill>
          <a:latin typeface="Arial" charset="0"/>
          <a:ea typeface="Osaka" pitchFamily="1" charset="-128"/>
        </a:defRPr>
      </a:lvl8pPr>
      <a:lvl9pPr marL="3883783" indent="-228459" algn="ctr" defTabSz="456915" rtl="0" fontAlgn="base">
        <a:spcBef>
          <a:spcPct val="0"/>
        </a:spcBef>
        <a:spcAft>
          <a:spcPct val="0"/>
        </a:spcAft>
        <a:buClr>
          <a:srgbClr val="000000"/>
        </a:buClr>
        <a:buSzPct val="100000"/>
        <a:buFont typeface="Times New Roman" pitchFamily="1" charset="0"/>
        <a:defRPr sz="4400">
          <a:solidFill>
            <a:srgbClr val="000000"/>
          </a:solidFill>
          <a:latin typeface="Arial" charset="0"/>
          <a:ea typeface="Osaka" pitchFamily="1" charset="-128"/>
        </a:defRPr>
      </a:lvl9pPr>
    </p:titleStyle>
    <p:bodyStyle>
      <a:lvl1pPr marL="341313" indent="-341313" algn="l" defTabSz="45561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Osaka"/>
        </a:defRPr>
      </a:lvl1pPr>
      <a:lvl2pPr marL="741363" indent="-284163" algn="l" defTabSz="45561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cs typeface="Osaka"/>
        </a:defRPr>
      </a:lvl2pPr>
      <a:lvl3pPr marL="1141413" indent="-227013" algn="l" defTabSz="45561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cs typeface="Osaka"/>
        </a:defRPr>
      </a:lvl3pPr>
      <a:lvl4pPr marL="1598613" indent="-227013" algn="l" defTabSz="45561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Osaka"/>
        </a:defRPr>
      </a:lvl4pPr>
      <a:lvl5pPr marL="2055813" indent="-227013" algn="l" defTabSz="45561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Osaka"/>
        </a:defRPr>
      </a:lvl5pPr>
      <a:lvl6pPr marL="2513036" indent="-228459" algn="l" defTabSz="456915" rtl="0" fontAlgn="base">
        <a:spcBef>
          <a:spcPts val="500"/>
        </a:spcBef>
        <a:spcAft>
          <a:spcPct val="0"/>
        </a:spcAft>
        <a:buClr>
          <a:srgbClr val="000000"/>
        </a:buClr>
        <a:buSzPct val="100000"/>
        <a:buFont typeface="Times New Roman" pitchFamily="1" charset="0"/>
        <a:defRPr sz="2000">
          <a:solidFill>
            <a:srgbClr val="000000"/>
          </a:solidFill>
          <a:latin typeface="+mn-lt"/>
          <a:ea typeface="+mn-ea"/>
        </a:defRPr>
      </a:lvl6pPr>
      <a:lvl7pPr marL="2969952" indent="-228459" algn="l" defTabSz="456915" rtl="0" fontAlgn="base">
        <a:spcBef>
          <a:spcPts val="500"/>
        </a:spcBef>
        <a:spcAft>
          <a:spcPct val="0"/>
        </a:spcAft>
        <a:buClr>
          <a:srgbClr val="000000"/>
        </a:buClr>
        <a:buSzPct val="100000"/>
        <a:buFont typeface="Times New Roman" pitchFamily="1" charset="0"/>
        <a:defRPr sz="2000">
          <a:solidFill>
            <a:srgbClr val="000000"/>
          </a:solidFill>
          <a:latin typeface="+mn-lt"/>
          <a:ea typeface="+mn-ea"/>
        </a:defRPr>
      </a:lvl7pPr>
      <a:lvl8pPr marL="3426868" indent="-228459" algn="l" defTabSz="456915" rtl="0" fontAlgn="base">
        <a:spcBef>
          <a:spcPts val="500"/>
        </a:spcBef>
        <a:spcAft>
          <a:spcPct val="0"/>
        </a:spcAft>
        <a:buClr>
          <a:srgbClr val="000000"/>
        </a:buClr>
        <a:buSzPct val="100000"/>
        <a:buFont typeface="Times New Roman" pitchFamily="1" charset="0"/>
        <a:defRPr sz="2000">
          <a:solidFill>
            <a:srgbClr val="000000"/>
          </a:solidFill>
          <a:latin typeface="+mn-lt"/>
          <a:ea typeface="+mn-ea"/>
        </a:defRPr>
      </a:lvl8pPr>
      <a:lvl9pPr marL="3883783" indent="-228459" algn="l" defTabSz="456915" rtl="0" fontAlgn="base">
        <a:spcBef>
          <a:spcPts val="500"/>
        </a:spcBef>
        <a:spcAft>
          <a:spcPct val="0"/>
        </a:spcAft>
        <a:buClr>
          <a:srgbClr val="000000"/>
        </a:buClr>
        <a:buSzPct val="100000"/>
        <a:buFont typeface="Times New Roman" pitchFamily="1" charset="0"/>
        <a:defRPr sz="2000">
          <a:solidFill>
            <a:srgbClr val="000000"/>
          </a:solidFill>
          <a:latin typeface="+mn-lt"/>
          <a:ea typeface="+mn-ea"/>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ZA"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Z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F7CBE89-F1C2-45BB-A17D-E3A815C6C43E}" type="datetimeFigureOut">
              <a:rPr lang="en-ZA">
                <a:solidFill>
                  <a:prstClr val="black">
                    <a:tint val="75000"/>
                  </a:prstClr>
                </a:solidFill>
              </a:rPr>
              <a:pPr>
                <a:defRPr/>
              </a:pPr>
              <a:t>2020/11/19</a:t>
            </a:fld>
            <a:endParaRPr lang="en-Z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FC4FE61-9DB6-450D-9519-6608BF8A175B}"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3573539973"/>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F4E38F-0043-4F2E-BF35-CD1D5DA37F1F}" type="datetimeFigureOut">
              <a:rPr lang="en-US" smtClean="0">
                <a:solidFill>
                  <a:prstClr val="black">
                    <a:tint val="75000"/>
                  </a:prstClr>
                </a:solidFill>
              </a:rPr>
              <a:pPr/>
              <a:t>11/19/20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0170280"/>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 id="2147484308" r:id="rId12"/>
    <p:sldLayoutId id="214748430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330" tIns="40165" rIns="80330" bIns="40165"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body" idx="1"/>
          </p:nvPr>
        </p:nvSpPr>
        <p:spPr bwMode="auto">
          <a:xfrm>
            <a:off x="685800" y="1979613"/>
            <a:ext cx="7772400" cy="4116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330" tIns="40165" rIns="80330" bIns="4016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6813"/>
            <a:ext cx="1903413" cy="458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330" tIns="40165" rIns="80330" bIns="40165" numCol="1" anchor="t" anchorCtr="0" compatLnSpc="1">
            <a:prstTxWarp prst="textNoShape">
              <a:avLst/>
            </a:prstTxWarp>
          </a:bodyPr>
          <a:lstStyle>
            <a:lvl1pPr eaLnBrk="0" hangingPunct="0">
              <a:defRPr sz="1300">
                <a:solidFill>
                  <a:srgbClr val="000000"/>
                </a:solidFill>
                <a:latin typeface="+mn-lt"/>
                <a:cs typeface="+mn-cs"/>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6813"/>
            <a:ext cx="2895600" cy="458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330" tIns="40165" rIns="80330" bIns="40165" numCol="1" anchor="t" anchorCtr="0" compatLnSpc="1">
            <a:prstTxWarp prst="textNoShape">
              <a:avLst/>
            </a:prstTxWarp>
          </a:bodyPr>
          <a:lstStyle>
            <a:lvl1pPr algn="ctr" eaLnBrk="0" hangingPunct="0">
              <a:defRPr sz="1300">
                <a:solidFill>
                  <a:srgbClr val="000000"/>
                </a:solidFill>
                <a:latin typeface="+mn-lt"/>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6813"/>
            <a:ext cx="1905000" cy="458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330" tIns="40165" rIns="80330" bIns="40165" numCol="1" anchor="t" anchorCtr="0" compatLnSpc="1">
            <a:prstTxWarp prst="textNoShape">
              <a:avLst/>
            </a:prstTxWarp>
          </a:bodyPr>
          <a:lstStyle>
            <a:lvl1pPr algn="r" eaLnBrk="0" hangingPunct="0">
              <a:defRPr sz="1300">
                <a:solidFill>
                  <a:srgbClr val="000000"/>
                </a:solidFill>
                <a:latin typeface="+mn-lt"/>
                <a:cs typeface="+mn-cs"/>
              </a:defRPr>
            </a:lvl1pPr>
          </a:lstStyle>
          <a:p>
            <a:pPr>
              <a:defRPr/>
            </a:pPr>
            <a:fld id="{DE8835E7-1CA9-4AD2-8C7C-1138030C0BE6}" type="slidenum">
              <a:rPr lang="en-US" altLang="en-US"/>
              <a:pPr>
                <a:defRPr/>
              </a:pPr>
              <a:t>‹#›</a:t>
            </a:fld>
            <a:endParaRPr lang="en-US" altLang="en-US"/>
          </a:p>
        </p:txBody>
      </p:sp>
      <p:sp>
        <p:nvSpPr>
          <p:cNvPr id="1031" name="Rectangle 7"/>
          <p:cNvSpPr>
            <a:spLocks noChangeArrowheads="1"/>
          </p:cNvSpPr>
          <p:nvPr/>
        </p:nvSpPr>
        <p:spPr bwMode="auto">
          <a:xfrm>
            <a:off x="0" y="0"/>
            <a:ext cx="9142413" cy="6858000"/>
          </a:xfrm>
          <a:prstGeom prst="rect">
            <a:avLst/>
          </a:prstGeom>
          <a:gradFill rotWithShape="0">
            <a:gsLst>
              <a:gs pos="0">
                <a:srgbClr val="000000"/>
              </a:gs>
              <a:gs pos="100000">
                <a:srgbClr val="400097"/>
              </a:gs>
            </a:gsLst>
            <a:lin ang="5400000" scaled="1"/>
          </a:gradFill>
          <a:ln>
            <a:noFill/>
          </a:ln>
          <a:effectLst/>
          <a:extLst>
            <a:ext uri="{91240B29-F687-4f45-9708-019B960494DF}">
              <a14:hiddenLine xmlns:a14="http://schemas.microsoft.com/office/drawing/2010/main" xmlns="" w="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0330" tIns="40165" rIns="80330" bIns="40165"/>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endParaRPr lang="en-ZA" altLang="en-US">
              <a:solidFill>
                <a:srgbClr val="000000"/>
              </a:solidFill>
              <a:cs typeface="+mn-cs"/>
            </a:endParaRPr>
          </a:p>
        </p:txBody>
      </p:sp>
    </p:spTree>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Lst>
  <p:txStyles>
    <p:titleStyle>
      <a:lvl1pPr algn="ctr" rtl="0" eaLnBrk="0" fontAlgn="base" hangingPunct="0">
        <a:spcBef>
          <a:spcPct val="0"/>
        </a:spcBef>
        <a:spcAft>
          <a:spcPct val="0"/>
        </a:spcAft>
        <a:defRPr sz="3900">
          <a:solidFill>
            <a:schemeClr val="tx2"/>
          </a:solidFill>
          <a:latin typeface="+mj-lt"/>
          <a:ea typeface="+mj-ea"/>
          <a:cs typeface="+mj-cs"/>
        </a:defRPr>
      </a:lvl1pPr>
      <a:lvl2pPr algn="ctr" rtl="0" eaLnBrk="0" fontAlgn="base" hangingPunct="0">
        <a:spcBef>
          <a:spcPct val="0"/>
        </a:spcBef>
        <a:spcAft>
          <a:spcPct val="0"/>
        </a:spcAft>
        <a:defRPr sz="3900">
          <a:solidFill>
            <a:schemeClr val="tx2"/>
          </a:solidFill>
          <a:latin typeface="Times New Roman" pitchFamily="18" charset="0"/>
        </a:defRPr>
      </a:lvl2pPr>
      <a:lvl3pPr algn="ctr" rtl="0" eaLnBrk="0" fontAlgn="base" hangingPunct="0">
        <a:spcBef>
          <a:spcPct val="0"/>
        </a:spcBef>
        <a:spcAft>
          <a:spcPct val="0"/>
        </a:spcAft>
        <a:defRPr sz="3900">
          <a:solidFill>
            <a:schemeClr val="tx2"/>
          </a:solidFill>
          <a:latin typeface="Times New Roman" pitchFamily="18" charset="0"/>
        </a:defRPr>
      </a:lvl3pPr>
      <a:lvl4pPr algn="ctr" rtl="0" eaLnBrk="0" fontAlgn="base" hangingPunct="0">
        <a:spcBef>
          <a:spcPct val="0"/>
        </a:spcBef>
        <a:spcAft>
          <a:spcPct val="0"/>
        </a:spcAft>
        <a:defRPr sz="3900">
          <a:solidFill>
            <a:schemeClr val="tx2"/>
          </a:solidFill>
          <a:latin typeface="Times New Roman" pitchFamily="18" charset="0"/>
        </a:defRPr>
      </a:lvl4pPr>
      <a:lvl5pPr algn="ctr" rtl="0" eaLnBrk="0" fontAlgn="base" hangingPunct="0">
        <a:spcBef>
          <a:spcPct val="0"/>
        </a:spcBef>
        <a:spcAft>
          <a:spcPct val="0"/>
        </a:spcAft>
        <a:defRPr sz="3900">
          <a:solidFill>
            <a:schemeClr val="tx2"/>
          </a:solidFill>
          <a:latin typeface="Times New Roman" pitchFamily="18" charset="0"/>
        </a:defRPr>
      </a:lvl5pPr>
      <a:lvl6pPr marL="401650" algn="ctr" rtl="0" eaLnBrk="0" fontAlgn="base" hangingPunct="0">
        <a:spcBef>
          <a:spcPct val="0"/>
        </a:spcBef>
        <a:spcAft>
          <a:spcPct val="0"/>
        </a:spcAft>
        <a:defRPr sz="3900">
          <a:solidFill>
            <a:schemeClr val="tx2"/>
          </a:solidFill>
          <a:latin typeface="Times New Roman" pitchFamily="18" charset="0"/>
        </a:defRPr>
      </a:lvl6pPr>
      <a:lvl7pPr marL="803300" algn="ctr" rtl="0" eaLnBrk="0" fontAlgn="base" hangingPunct="0">
        <a:spcBef>
          <a:spcPct val="0"/>
        </a:spcBef>
        <a:spcAft>
          <a:spcPct val="0"/>
        </a:spcAft>
        <a:defRPr sz="3900">
          <a:solidFill>
            <a:schemeClr val="tx2"/>
          </a:solidFill>
          <a:latin typeface="Times New Roman" pitchFamily="18" charset="0"/>
        </a:defRPr>
      </a:lvl7pPr>
      <a:lvl8pPr marL="1204951" algn="ctr" rtl="0" eaLnBrk="0" fontAlgn="base" hangingPunct="0">
        <a:spcBef>
          <a:spcPct val="0"/>
        </a:spcBef>
        <a:spcAft>
          <a:spcPct val="0"/>
        </a:spcAft>
        <a:defRPr sz="3900">
          <a:solidFill>
            <a:schemeClr val="tx2"/>
          </a:solidFill>
          <a:latin typeface="Times New Roman" pitchFamily="18" charset="0"/>
        </a:defRPr>
      </a:lvl8pPr>
      <a:lvl9pPr marL="1606601" algn="ctr" rtl="0" eaLnBrk="0" fontAlgn="base" hangingPunct="0">
        <a:spcBef>
          <a:spcPct val="0"/>
        </a:spcBef>
        <a:spcAft>
          <a:spcPct val="0"/>
        </a:spcAft>
        <a:defRPr sz="3900">
          <a:solidFill>
            <a:schemeClr val="tx2"/>
          </a:solidFill>
          <a:latin typeface="Times New Roman" pitchFamily="18" charset="0"/>
        </a:defRPr>
      </a:lvl9pPr>
    </p:titleStyle>
    <p:bodyStyle>
      <a:lvl1pPr marL="300038" indent="-300038" algn="l" rtl="0" eaLnBrk="0" fontAlgn="base" hangingPunct="0">
        <a:spcBef>
          <a:spcPct val="20000"/>
        </a:spcBef>
        <a:spcAft>
          <a:spcPct val="0"/>
        </a:spcAft>
        <a:buChar char="•"/>
        <a:defRPr sz="2800">
          <a:solidFill>
            <a:schemeClr val="tx1"/>
          </a:solidFill>
          <a:latin typeface="+mn-lt"/>
          <a:ea typeface="+mn-ea"/>
          <a:cs typeface="+mn-cs"/>
        </a:defRPr>
      </a:lvl1pPr>
      <a:lvl2pPr marL="652463" indent="-250825" algn="l" rtl="0" eaLnBrk="0" fontAlgn="base" hangingPunct="0">
        <a:spcBef>
          <a:spcPct val="20000"/>
        </a:spcBef>
        <a:spcAft>
          <a:spcPct val="0"/>
        </a:spcAft>
        <a:buChar char="–"/>
        <a:defRPr sz="2500">
          <a:solidFill>
            <a:schemeClr val="tx1"/>
          </a:solidFill>
          <a:latin typeface="+mn-lt"/>
        </a:defRPr>
      </a:lvl2pPr>
      <a:lvl3pPr marL="1003300" indent="-200025" algn="l" rtl="0" eaLnBrk="0" fontAlgn="base" hangingPunct="0">
        <a:spcBef>
          <a:spcPct val="20000"/>
        </a:spcBef>
        <a:spcAft>
          <a:spcPct val="0"/>
        </a:spcAft>
        <a:buChar char="•"/>
        <a:defRPr sz="2100">
          <a:solidFill>
            <a:schemeClr val="tx1"/>
          </a:solidFill>
          <a:latin typeface="+mn-lt"/>
        </a:defRPr>
      </a:lvl3pPr>
      <a:lvl4pPr marL="1404938" indent="-200025" algn="l" rtl="0" eaLnBrk="0" fontAlgn="base" hangingPunct="0">
        <a:spcBef>
          <a:spcPct val="20000"/>
        </a:spcBef>
        <a:spcAft>
          <a:spcPct val="0"/>
        </a:spcAft>
        <a:buChar char="–"/>
        <a:defRPr>
          <a:solidFill>
            <a:schemeClr val="tx1"/>
          </a:solidFill>
          <a:latin typeface="+mn-lt"/>
        </a:defRPr>
      </a:lvl4pPr>
      <a:lvl5pPr marL="1806575" indent="-200025" algn="l" rtl="0" eaLnBrk="0" fontAlgn="base" hangingPunct="0">
        <a:spcBef>
          <a:spcPct val="20000"/>
        </a:spcBef>
        <a:spcAft>
          <a:spcPct val="0"/>
        </a:spcAft>
        <a:buChar char="»"/>
        <a:defRPr>
          <a:solidFill>
            <a:schemeClr val="tx1"/>
          </a:solidFill>
          <a:latin typeface="+mn-lt"/>
        </a:defRPr>
      </a:lvl5pPr>
      <a:lvl6pPr marL="2209076" indent="-200825" algn="l" rtl="0" eaLnBrk="0" fontAlgn="base" hangingPunct="0">
        <a:spcBef>
          <a:spcPct val="20000"/>
        </a:spcBef>
        <a:spcAft>
          <a:spcPct val="0"/>
        </a:spcAft>
        <a:buChar char="»"/>
        <a:defRPr sz="1800">
          <a:solidFill>
            <a:schemeClr val="tx1"/>
          </a:solidFill>
          <a:latin typeface="+mn-lt"/>
        </a:defRPr>
      </a:lvl6pPr>
      <a:lvl7pPr marL="2610726" indent="-200825" algn="l" rtl="0" eaLnBrk="0" fontAlgn="base" hangingPunct="0">
        <a:spcBef>
          <a:spcPct val="20000"/>
        </a:spcBef>
        <a:spcAft>
          <a:spcPct val="0"/>
        </a:spcAft>
        <a:buChar char="»"/>
        <a:defRPr sz="1800">
          <a:solidFill>
            <a:schemeClr val="tx1"/>
          </a:solidFill>
          <a:latin typeface="+mn-lt"/>
        </a:defRPr>
      </a:lvl7pPr>
      <a:lvl8pPr marL="3012377" indent="-200825" algn="l" rtl="0" eaLnBrk="0" fontAlgn="base" hangingPunct="0">
        <a:spcBef>
          <a:spcPct val="20000"/>
        </a:spcBef>
        <a:spcAft>
          <a:spcPct val="0"/>
        </a:spcAft>
        <a:buChar char="»"/>
        <a:defRPr sz="1800">
          <a:solidFill>
            <a:schemeClr val="tx1"/>
          </a:solidFill>
          <a:latin typeface="+mn-lt"/>
        </a:defRPr>
      </a:lvl8pPr>
      <a:lvl9pPr marL="3414027" indent="-200825" algn="l" rtl="0" eaLnBrk="0" fontAlgn="base" hangingPunct="0">
        <a:spcBef>
          <a:spcPct val="20000"/>
        </a:spcBef>
        <a:spcAft>
          <a:spcPct val="0"/>
        </a:spcAft>
        <a:buChar char="»"/>
        <a:defRPr sz="1800">
          <a:solidFill>
            <a:schemeClr val="tx1"/>
          </a:solidFill>
          <a:latin typeface="+mn-lt"/>
        </a:defRPr>
      </a:lvl9pPr>
    </p:bodyStyle>
    <p:otherStyle>
      <a:defPPr>
        <a:defRPr lang="en-US"/>
      </a:defPPr>
      <a:lvl1pPr marL="0" algn="l" defTabSz="803300" rtl="0" eaLnBrk="1" latinLnBrk="0" hangingPunct="1">
        <a:defRPr sz="1600" kern="1200">
          <a:solidFill>
            <a:schemeClr val="tx1"/>
          </a:solidFill>
          <a:latin typeface="+mn-lt"/>
          <a:ea typeface="+mn-ea"/>
          <a:cs typeface="+mn-cs"/>
        </a:defRPr>
      </a:lvl1pPr>
      <a:lvl2pPr marL="401650" algn="l" defTabSz="803300" rtl="0" eaLnBrk="1" latinLnBrk="0" hangingPunct="1">
        <a:defRPr sz="1600" kern="1200">
          <a:solidFill>
            <a:schemeClr val="tx1"/>
          </a:solidFill>
          <a:latin typeface="+mn-lt"/>
          <a:ea typeface="+mn-ea"/>
          <a:cs typeface="+mn-cs"/>
        </a:defRPr>
      </a:lvl2pPr>
      <a:lvl3pPr marL="803300" algn="l" defTabSz="803300" rtl="0" eaLnBrk="1" latinLnBrk="0" hangingPunct="1">
        <a:defRPr sz="1600" kern="1200">
          <a:solidFill>
            <a:schemeClr val="tx1"/>
          </a:solidFill>
          <a:latin typeface="+mn-lt"/>
          <a:ea typeface="+mn-ea"/>
          <a:cs typeface="+mn-cs"/>
        </a:defRPr>
      </a:lvl3pPr>
      <a:lvl4pPr marL="1204951" algn="l" defTabSz="803300" rtl="0" eaLnBrk="1" latinLnBrk="0" hangingPunct="1">
        <a:defRPr sz="1600" kern="1200">
          <a:solidFill>
            <a:schemeClr val="tx1"/>
          </a:solidFill>
          <a:latin typeface="+mn-lt"/>
          <a:ea typeface="+mn-ea"/>
          <a:cs typeface="+mn-cs"/>
        </a:defRPr>
      </a:lvl4pPr>
      <a:lvl5pPr marL="1606601" algn="l" defTabSz="803300" rtl="0" eaLnBrk="1" latinLnBrk="0" hangingPunct="1">
        <a:defRPr sz="1600" kern="1200">
          <a:solidFill>
            <a:schemeClr val="tx1"/>
          </a:solidFill>
          <a:latin typeface="+mn-lt"/>
          <a:ea typeface="+mn-ea"/>
          <a:cs typeface="+mn-cs"/>
        </a:defRPr>
      </a:lvl5pPr>
      <a:lvl6pPr marL="2008251" algn="l" defTabSz="803300" rtl="0" eaLnBrk="1" latinLnBrk="0" hangingPunct="1">
        <a:defRPr sz="1600" kern="1200">
          <a:solidFill>
            <a:schemeClr val="tx1"/>
          </a:solidFill>
          <a:latin typeface="+mn-lt"/>
          <a:ea typeface="+mn-ea"/>
          <a:cs typeface="+mn-cs"/>
        </a:defRPr>
      </a:lvl6pPr>
      <a:lvl7pPr marL="2409901" algn="l" defTabSz="803300" rtl="0" eaLnBrk="1" latinLnBrk="0" hangingPunct="1">
        <a:defRPr sz="1600" kern="1200">
          <a:solidFill>
            <a:schemeClr val="tx1"/>
          </a:solidFill>
          <a:latin typeface="+mn-lt"/>
          <a:ea typeface="+mn-ea"/>
          <a:cs typeface="+mn-cs"/>
        </a:defRPr>
      </a:lvl7pPr>
      <a:lvl8pPr marL="2811551" algn="l" defTabSz="803300" rtl="0" eaLnBrk="1" latinLnBrk="0" hangingPunct="1">
        <a:defRPr sz="1600" kern="1200">
          <a:solidFill>
            <a:schemeClr val="tx1"/>
          </a:solidFill>
          <a:latin typeface="+mn-lt"/>
          <a:ea typeface="+mn-ea"/>
          <a:cs typeface="+mn-cs"/>
        </a:defRPr>
      </a:lvl8pPr>
      <a:lvl9pPr marL="3213202" algn="l" defTabSz="80330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ZA" altLang="en-US"/>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Z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E662FF1F-CC79-4462-AEF7-83CBB6A6729F}" type="datetimeFigureOut">
              <a:rPr lang="en-ZA"/>
              <a:pPr>
                <a:defRPr/>
              </a:pPr>
              <a:t>2020/11/19</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Z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25E60142-7465-431F-B906-C02826F1A276}" type="slidenum">
              <a:rPr lang="en-ZA"/>
              <a:pPr>
                <a:defRPr/>
              </a:pPr>
              <a:t>‹#›</a:t>
            </a:fld>
            <a:endParaRPr lang="en-ZA"/>
          </a:p>
        </p:txBody>
      </p:sp>
    </p:spTree>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cs typeface="+mn-cs"/>
              </a:defRPr>
            </a:lvl1pPr>
          </a:lstStyle>
          <a:p>
            <a:pPr>
              <a:defRPr/>
            </a:pPr>
            <a:fld id="{7EAF2CD4-C87A-4787-A1EB-328200D329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mn-ea"/>
                <a:cs typeface="+mn-cs"/>
              </a:defRPr>
            </a:lvl1pPr>
          </a:lstStyle>
          <a:p>
            <a:pPr>
              <a:defRPr/>
            </a:pPr>
            <a:fld id="{AF686BEB-4BB8-49B7-9604-0DC1A92D0A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4597942"/>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4160" r:id="rId12"/>
  </p:sldLayoutIdLst>
  <p:txStyles>
    <p:titleStyle>
      <a:lvl1pPr algn="ctr" rtl="0" eaLnBrk="0" fontAlgn="base" hangingPunct="0">
        <a:spcBef>
          <a:spcPct val="0"/>
        </a:spcBef>
        <a:spcAft>
          <a:spcPct val="0"/>
        </a:spcAft>
        <a:defRPr sz="4400">
          <a:solidFill>
            <a:schemeClr val="tx2"/>
          </a:solidFill>
          <a:latin typeface="+mj-lt"/>
          <a:ea typeface="ヒラギノ角ゴ Pro W3" pitchFamily="84" charset="-128"/>
          <a:cs typeface="ヒラギノ角ゴ Pro W3" pitchFamily="84" charset="-128"/>
        </a:defRPr>
      </a:lvl1pPr>
      <a:lvl2pPr algn="ctr" rtl="0" eaLnBrk="0" fontAlgn="base" hangingPunct="0">
        <a:spcBef>
          <a:spcPct val="0"/>
        </a:spcBef>
        <a:spcAft>
          <a:spcPct val="0"/>
        </a:spcAft>
        <a:defRPr sz="4400">
          <a:solidFill>
            <a:schemeClr val="tx2"/>
          </a:solidFill>
          <a:latin typeface="Arial" pitchFamily="34" charset="0"/>
          <a:ea typeface="ヒラギノ角ゴ Pro W3" pitchFamily="84" charset="-128"/>
          <a:cs typeface="ヒラギノ角ゴ Pro W3" pitchFamily="84" charset="-128"/>
        </a:defRPr>
      </a:lvl2pPr>
      <a:lvl3pPr algn="ctr" rtl="0" eaLnBrk="0" fontAlgn="base" hangingPunct="0">
        <a:spcBef>
          <a:spcPct val="0"/>
        </a:spcBef>
        <a:spcAft>
          <a:spcPct val="0"/>
        </a:spcAft>
        <a:defRPr sz="4400">
          <a:solidFill>
            <a:schemeClr val="tx2"/>
          </a:solidFill>
          <a:latin typeface="Arial" pitchFamily="34" charset="0"/>
          <a:ea typeface="ヒラギノ角ゴ Pro W3" pitchFamily="84" charset="-128"/>
          <a:cs typeface="ヒラギノ角ゴ Pro W3" pitchFamily="84" charset="-128"/>
        </a:defRPr>
      </a:lvl3pPr>
      <a:lvl4pPr algn="ctr" rtl="0" eaLnBrk="0" fontAlgn="base" hangingPunct="0">
        <a:spcBef>
          <a:spcPct val="0"/>
        </a:spcBef>
        <a:spcAft>
          <a:spcPct val="0"/>
        </a:spcAft>
        <a:defRPr sz="4400">
          <a:solidFill>
            <a:schemeClr val="tx2"/>
          </a:solidFill>
          <a:latin typeface="Arial" pitchFamily="34" charset="0"/>
          <a:ea typeface="ヒラギノ角ゴ Pro W3" pitchFamily="84" charset="-128"/>
          <a:cs typeface="ヒラギノ角ゴ Pro W3" pitchFamily="84" charset="-128"/>
        </a:defRPr>
      </a:lvl4pPr>
      <a:lvl5pPr algn="ctr" rtl="0" eaLnBrk="0" fontAlgn="base" hangingPunct="0">
        <a:spcBef>
          <a:spcPct val="0"/>
        </a:spcBef>
        <a:spcAft>
          <a:spcPct val="0"/>
        </a:spcAft>
        <a:defRPr sz="4400">
          <a:solidFill>
            <a:schemeClr val="tx2"/>
          </a:solidFill>
          <a:latin typeface="Arial" pitchFamily="34" charset="0"/>
          <a:ea typeface="ヒラギノ角ゴ Pro W3" pitchFamily="84" charset="-128"/>
          <a:cs typeface="ヒラギノ角ゴ Pro W3" pitchFamily="84" charset="-128"/>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ヒラギノ角ゴ Pro W3" pitchFamily="84" charset="-128"/>
          <a:cs typeface="ヒラギノ角ゴ Pro W3" pitchFamily="84"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pitchFamily="84"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84"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84"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8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3E2A1F-B980-4631-886C-61D3834837C2}" type="datetimeFigureOut">
              <a:rPr lang="en-ZA" smtClean="0"/>
              <a:t>2020/11/19</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B5D32-2F85-4FC9-848D-C088732CF6EA}" type="slidenum">
              <a:rPr lang="en-ZA" smtClean="0"/>
              <a:t>‹#›</a:t>
            </a:fld>
            <a:endParaRPr lang="en-ZA"/>
          </a:p>
        </p:txBody>
      </p:sp>
    </p:spTree>
    <p:extLst>
      <p:ext uri="{BB962C8B-B14F-4D97-AF65-F5344CB8AC3E}">
        <p14:creationId xmlns:p14="http://schemas.microsoft.com/office/powerpoint/2010/main" val="2460582486"/>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405267"/>
            <a:ext cx="8229600" cy="552676"/>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762000" y="1088572"/>
            <a:ext cx="7932057" cy="471714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UFS_PPT-06.jpg"/>
          <p:cNvPicPr>
            <a:picLocks noChangeAspect="1"/>
          </p:cNvPicPr>
          <p:nvPr userDrawn="1"/>
        </p:nvPicPr>
        <p:blipFill>
          <a:blip r:embed="rId11"/>
          <a:stretch>
            <a:fillRect/>
          </a:stretch>
        </p:blipFill>
        <p:spPr>
          <a:xfrm>
            <a:off x="0" y="6122969"/>
            <a:ext cx="9144000" cy="735031"/>
          </a:xfrm>
          <a:prstGeom prst="rect">
            <a:avLst/>
          </a:prstGeom>
        </p:spPr>
      </p:pic>
    </p:spTree>
    <p:extLst>
      <p:ext uri="{BB962C8B-B14F-4D97-AF65-F5344CB8AC3E}">
        <p14:creationId xmlns:p14="http://schemas.microsoft.com/office/powerpoint/2010/main" val="1434918594"/>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Lst>
  <p:hf sldNum="0" hdr="0" ftr="0"/>
  <p:txStyles>
    <p:titleStyle>
      <a:lvl1pPr algn="l" defTabSz="457200" rtl="0" eaLnBrk="1" latinLnBrk="0" hangingPunct="1">
        <a:spcBef>
          <a:spcPct val="0"/>
        </a:spcBef>
        <a:buNone/>
        <a:defRPr sz="2500" kern="1200" cap="all">
          <a:solidFill>
            <a:schemeClr val="tx1">
              <a:lumMod val="65000"/>
              <a:lumOff val="35000"/>
            </a:schemeClr>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300" kern="1200">
          <a:solidFill>
            <a:srgbClr val="595959"/>
          </a:solidFill>
          <a:latin typeface="Arial"/>
          <a:ea typeface="+mn-ea"/>
          <a:cs typeface="Arial"/>
        </a:defRPr>
      </a:lvl1pPr>
      <a:lvl2pPr marL="742950" indent="-285750" algn="l" defTabSz="457200" rtl="0" eaLnBrk="1" latinLnBrk="0" hangingPunct="1">
        <a:spcBef>
          <a:spcPct val="20000"/>
        </a:spcBef>
        <a:buFont typeface="Arial"/>
        <a:buChar char="–"/>
        <a:defRPr sz="2300" kern="1200">
          <a:solidFill>
            <a:srgbClr val="595959"/>
          </a:solidFill>
          <a:latin typeface="Arial"/>
          <a:ea typeface="+mn-ea"/>
          <a:cs typeface="Arial"/>
        </a:defRPr>
      </a:lvl2pPr>
      <a:lvl3pPr marL="1143000" indent="-228600" algn="l" defTabSz="457200" rtl="0" eaLnBrk="1" latinLnBrk="0" hangingPunct="1">
        <a:spcBef>
          <a:spcPct val="20000"/>
        </a:spcBef>
        <a:buFont typeface="Arial"/>
        <a:buChar char="•"/>
        <a:defRPr sz="2300" kern="1200">
          <a:solidFill>
            <a:srgbClr val="595959"/>
          </a:solidFill>
          <a:latin typeface="Arial"/>
          <a:ea typeface="+mn-ea"/>
          <a:cs typeface="Arial"/>
        </a:defRPr>
      </a:lvl3pPr>
      <a:lvl4pPr marL="1600200" indent="-228600" algn="l" defTabSz="457200" rtl="0" eaLnBrk="1" latinLnBrk="0" hangingPunct="1">
        <a:spcBef>
          <a:spcPct val="20000"/>
        </a:spcBef>
        <a:buFont typeface="Arial"/>
        <a:buChar char="–"/>
        <a:defRPr sz="2300" kern="1200">
          <a:solidFill>
            <a:srgbClr val="595959"/>
          </a:solidFill>
          <a:latin typeface="Arial"/>
          <a:ea typeface="+mn-ea"/>
          <a:cs typeface="Arial"/>
        </a:defRPr>
      </a:lvl4pPr>
      <a:lvl5pPr marL="2057400" indent="-228600" algn="l" defTabSz="457200" rtl="0" eaLnBrk="1" latinLnBrk="0" hangingPunct="1">
        <a:spcBef>
          <a:spcPct val="20000"/>
        </a:spcBef>
        <a:buFont typeface="Arial"/>
        <a:buChar char="»"/>
        <a:defRPr sz="2300" kern="1200">
          <a:solidFill>
            <a:srgbClr val="5959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ltLang="en-US"/>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80" tIns="45692" rIns="91380" bIns="45692" rtlCol="0" anchor="ctr"/>
          <a:lstStyle>
            <a:lvl1pPr algn="l" defTabSz="913832" fontAlgn="auto">
              <a:spcBef>
                <a:spcPts val="0"/>
              </a:spcBef>
              <a:spcAft>
                <a:spcPts val="0"/>
              </a:spcAft>
              <a:defRPr sz="1200">
                <a:solidFill>
                  <a:prstClr val="black">
                    <a:tint val="75000"/>
                  </a:prstClr>
                </a:solidFill>
                <a:latin typeface="+mn-lt"/>
                <a:cs typeface="+mn-cs"/>
              </a:defRPr>
            </a:lvl1pPr>
          </a:lstStyle>
          <a:p>
            <a:pPr>
              <a:defRPr/>
            </a:pPr>
            <a:fld id="{07896275-EDE3-46C3-8AE3-36DD8FA00915}" type="datetimeFigureOut">
              <a:rPr lang="en-US"/>
              <a:pPr>
                <a:defRPr/>
              </a:pPr>
              <a:t>11/19/20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0" tIns="45692" rIns="91380" bIns="45692" rtlCol="0" anchor="ctr"/>
          <a:lstStyle>
            <a:lvl1pPr algn="ctr" defTabSz="913832"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80" tIns="45692" rIns="91380" bIns="45692" rtlCol="0" anchor="ctr"/>
          <a:lstStyle>
            <a:lvl1pPr algn="r" defTabSz="913832" fontAlgn="auto">
              <a:spcBef>
                <a:spcPts val="0"/>
              </a:spcBef>
              <a:spcAft>
                <a:spcPts val="0"/>
              </a:spcAft>
              <a:defRPr sz="1200">
                <a:solidFill>
                  <a:prstClr val="black">
                    <a:tint val="75000"/>
                  </a:prstClr>
                </a:solidFill>
                <a:latin typeface="+mn-lt"/>
                <a:cs typeface="+mn-cs"/>
              </a:defRPr>
            </a:lvl1pPr>
          </a:lstStyle>
          <a:p>
            <a:pPr>
              <a:defRPr/>
            </a:pPr>
            <a:fld id="{6371C202-26AB-48E1-8FCE-259ED022016F}" type="slidenum">
              <a:rPr lang="en-US"/>
              <a:pPr>
                <a:defRPr/>
              </a:pPr>
              <a:t>‹#›</a:t>
            </a:fld>
            <a:endParaRPr lang="en-US"/>
          </a:p>
        </p:txBody>
      </p:sp>
    </p:spTree>
    <p:extLst>
      <p:ext uri="{BB962C8B-B14F-4D97-AF65-F5344CB8AC3E}">
        <p14:creationId xmlns:p14="http://schemas.microsoft.com/office/powerpoint/2010/main" val="3092643265"/>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 id="2147484247" r:id="rId12"/>
  </p:sldLayoutIdLst>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03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52"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68"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783"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ZA"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Z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62BD0179-AD92-48E4-904E-34F11A85A6E8}" type="datetimeFigureOut">
              <a:rPr lang="en-ZA" altLang="en-US">
                <a:ea typeface="ヒラギノ角ゴ Pro W3" charset="-128"/>
              </a:rPr>
              <a:pPr fontAlgn="base">
                <a:spcBef>
                  <a:spcPct val="0"/>
                </a:spcBef>
                <a:spcAft>
                  <a:spcPct val="0"/>
                </a:spcAft>
              </a:pPr>
              <a:t>2020/11/19</a:t>
            </a:fld>
            <a:endParaRPr lang="en-ZA" altLang="en-US">
              <a:ea typeface="ヒラギノ角ゴ Pro W3"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pPr>
            <a:endParaRPr lang="en-ZA" altLang="en-US">
              <a:ea typeface="ヒラギノ角ゴ Pro W3"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77D40549-5EBB-440F-BC59-93B3E5A23E6F}" type="slidenum">
              <a:rPr lang="en-ZA" altLang="en-US">
                <a:ea typeface="ヒラギノ角ゴ Pro W3" charset="-128"/>
              </a:rPr>
              <a:pPr fontAlgn="base">
                <a:spcBef>
                  <a:spcPct val="0"/>
                </a:spcBef>
                <a:spcAft>
                  <a:spcPct val="0"/>
                </a:spcAft>
              </a:pPr>
              <a:t>‹#›</a:t>
            </a:fld>
            <a:endParaRPr lang="en-ZA" altLang="en-US">
              <a:ea typeface="ヒラギノ角ゴ Pro W3" charset="-128"/>
            </a:endParaRPr>
          </a:p>
        </p:txBody>
      </p:sp>
    </p:spTree>
    <p:extLst>
      <p:ext uri="{BB962C8B-B14F-4D97-AF65-F5344CB8AC3E}">
        <p14:creationId xmlns:p14="http://schemas.microsoft.com/office/powerpoint/2010/main" val="828729387"/>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ctr" rtl="0" fontAlgn="base">
        <a:spcBef>
          <a:spcPct val="0"/>
        </a:spcBef>
        <a:spcAft>
          <a:spcPct val="0"/>
        </a:spcAft>
        <a:defRPr sz="4400" kern="1200">
          <a:solidFill>
            <a:schemeClr val="tx1"/>
          </a:solidFill>
          <a:latin typeface="+mj-lt"/>
          <a:ea typeface="ヒラギノ角ゴ Pro W3" charset="-128"/>
          <a:cs typeface="+mj-cs"/>
        </a:defRPr>
      </a:lvl1pPr>
      <a:lvl2pPr algn="ctr" rtl="0" fontAlgn="base">
        <a:spcBef>
          <a:spcPct val="0"/>
        </a:spcBef>
        <a:spcAft>
          <a:spcPct val="0"/>
        </a:spcAft>
        <a:defRPr sz="4400">
          <a:solidFill>
            <a:schemeClr val="tx1"/>
          </a:solidFill>
          <a:latin typeface="Calibri" charset="0"/>
          <a:ea typeface="ヒラギノ角ゴ Pro W3" charset="-128"/>
        </a:defRPr>
      </a:lvl2pPr>
      <a:lvl3pPr algn="ctr" rtl="0" fontAlgn="base">
        <a:spcBef>
          <a:spcPct val="0"/>
        </a:spcBef>
        <a:spcAft>
          <a:spcPct val="0"/>
        </a:spcAft>
        <a:defRPr sz="4400">
          <a:solidFill>
            <a:schemeClr val="tx1"/>
          </a:solidFill>
          <a:latin typeface="Calibri" charset="0"/>
          <a:ea typeface="ヒラギノ角ゴ Pro W3" charset="-128"/>
        </a:defRPr>
      </a:lvl3pPr>
      <a:lvl4pPr algn="ctr" rtl="0" fontAlgn="base">
        <a:spcBef>
          <a:spcPct val="0"/>
        </a:spcBef>
        <a:spcAft>
          <a:spcPct val="0"/>
        </a:spcAft>
        <a:defRPr sz="4400">
          <a:solidFill>
            <a:schemeClr val="tx1"/>
          </a:solidFill>
          <a:latin typeface="Calibri" charset="0"/>
          <a:ea typeface="ヒラギノ角ゴ Pro W3" charset="-128"/>
        </a:defRPr>
      </a:lvl4pPr>
      <a:lvl5pPr algn="ctr" rtl="0" fontAlgn="base">
        <a:spcBef>
          <a:spcPct val="0"/>
        </a:spcBef>
        <a:spcAft>
          <a:spcPct val="0"/>
        </a:spcAft>
        <a:defRPr sz="4400">
          <a:solidFill>
            <a:schemeClr val="tx1"/>
          </a:solidFill>
          <a:latin typeface="Calibri" charset="0"/>
          <a:ea typeface="ヒラギノ角ゴ Pro W3" charset="-128"/>
        </a:defRPr>
      </a:lvl5pPr>
      <a:lvl6pPr marL="457200" algn="ctr" rtl="0" fontAlgn="base">
        <a:spcBef>
          <a:spcPct val="0"/>
        </a:spcBef>
        <a:spcAft>
          <a:spcPct val="0"/>
        </a:spcAft>
        <a:defRPr sz="4400">
          <a:solidFill>
            <a:schemeClr val="tx1"/>
          </a:solidFill>
          <a:latin typeface="Calibri" charset="0"/>
          <a:ea typeface="ヒラギノ角ゴ Pro W3" charset="-128"/>
        </a:defRPr>
      </a:lvl6pPr>
      <a:lvl7pPr marL="914400" algn="ctr" rtl="0" fontAlgn="base">
        <a:spcBef>
          <a:spcPct val="0"/>
        </a:spcBef>
        <a:spcAft>
          <a:spcPct val="0"/>
        </a:spcAft>
        <a:defRPr sz="4400">
          <a:solidFill>
            <a:schemeClr val="tx1"/>
          </a:solidFill>
          <a:latin typeface="Calibri" charset="0"/>
          <a:ea typeface="ヒラギノ角ゴ Pro W3" charset="-128"/>
        </a:defRPr>
      </a:lvl7pPr>
      <a:lvl8pPr marL="1371600" algn="ctr" rtl="0" fontAlgn="base">
        <a:spcBef>
          <a:spcPct val="0"/>
        </a:spcBef>
        <a:spcAft>
          <a:spcPct val="0"/>
        </a:spcAft>
        <a:defRPr sz="4400">
          <a:solidFill>
            <a:schemeClr val="tx1"/>
          </a:solidFill>
          <a:latin typeface="Calibri" charset="0"/>
          <a:ea typeface="ヒラギノ角ゴ Pro W3" charset="-128"/>
        </a:defRPr>
      </a:lvl8pPr>
      <a:lvl9pPr marL="1828800" algn="ctr" rtl="0" fontAlgn="base">
        <a:spcBef>
          <a:spcPct val="0"/>
        </a:spcBef>
        <a:spcAft>
          <a:spcPct val="0"/>
        </a:spcAft>
        <a:defRPr sz="4400">
          <a:solidFill>
            <a:schemeClr val="tx1"/>
          </a:solidFill>
          <a:latin typeface="Calibri" charset="0"/>
          <a:ea typeface="ヒラギノ角ゴ Pro W3" charset="-128"/>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ヒラギノ角ゴ Pro W3" charset="-128"/>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107.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slides/_rels/slide1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66.jpe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72.png"/><Relationship Id="rId3" Type="http://schemas.openxmlformats.org/officeDocument/2006/relationships/notesSlide" Target="../notesSlides/notesSlide9.xml"/><Relationship Id="rId7" Type="http://schemas.openxmlformats.org/officeDocument/2006/relationships/image" Target="../media/image68.png"/><Relationship Id="rId12" Type="http://schemas.openxmlformats.org/officeDocument/2006/relationships/image" Target="../media/image71.png"/><Relationship Id="rId2" Type="http://schemas.openxmlformats.org/officeDocument/2006/relationships/slideLayout" Target="../slideLayouts/slideLayout41.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70.png"/><Relationship Id="rId5" Type="http://schemas.openxmlformats.org/officeDocument/2006/relationships/image" Target="../media/image67.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69.png"/></Relationships>
</file>

<file path=ppt/slides/_rels/slide1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7.wmf"/><Relationship Id="rId5" Type="http://schemas.openxmlformats.org/officeDocument/2006/relationships/image" Target="../media/image76.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96.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24.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notesSlide" Target="../notesSlides/notesSlide14.xml"/><Relationship Id="rId7" Type="http://schemas.openxmlformats.org/officeDocument/2006/relationships/image" Target="../media/image108.png"/><Relationship Id="rId12"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07.png"/><Relationship Id="rId11" Type="http://schemas.openxmlformats.org/officeDocument/2006/relationships/oleObject" Target="../embeddings/oleObject7.bin"/><Relationship Id="rId5" Type="http://schemas.openxmlformats.org/officeDocument/2006/relationships/image" Target="../media/image106.png"/><Relationship Id="rId10" Type="http://schemas.openxmlformats.org/officeDocument/2006/relationships/image" Target="../media/image103.png"/><Relationship Id="rId4" Type="http://schemas.openxmlformats.org/officeDocument/2006/relationships/image" Target="../media/image105.jpeg"/><Relationship Id="rId9"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2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24.png"/><Relationship Id="rId4"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129.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8.xml"/></Relationships>
</file>

<file path=ppt/slides/_rels/slide4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40.xml"/></Relationships>
</file>

<file path=ppt/slides/_rels/slide4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40.xml"/></Relationships>
</file>

<file path=ppt/slides/_rels/slide44.xml.rels><?xml version="1.0" encoding="UTF-8" standalone="yes"?>
<Relationships xmlns="http://schemas.openxmlformats.org/package/2006/relationships"><Relationship Id="rId3" Type="http://schemas.openxmlformats.org/officeDocument/2006/relationships/image" Target="../media/image132.tiff"/><Relationship Id="rId2" Type="http://schemas.openxmlformats.org/officeDocument/2006/relationships/image" Target="../media/image131.tiff"/><Relationship Id="rId1" Type="http://schemas.openxmlformats.org/officeDocument/2006/relationships/slideLayout" Target="../slideLayouts/slideLayout1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18.xml"/><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84.xml"/><Relationship Id="rId4" Type="http://schemas.openxmlformats.org/officeDocument/2006/relationships/image" Target="../media/image40.emf"/></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gif"/><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9598" y="2595578"/>
            <a:ext cx="3394401" cy="2427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7"/>
          <p:cNvPicPr>
            <a:picLocks noChangeAspect="1"/>
          </p:cNvPicPr>
          <p:nvPr/>
        </p:nvPicPr>
        <p:blipFill>
          <a:blip r:embed="rId4">
            <a:extLst>
              <a:ext uri="{28A0092B-C50C-407E-A947-70E740481C1C}">
                <a14:useLocalDpi xmlns:a14="http://schemas.microsoft.com/office/drawing/2010/main" val="0"/>
              </a:ext>
            </a:extLst>
          </a:blip>
          <a:srcRect r="21648"/>
          <a:stretch>
            <a:fillRect/>
          </a:stretch>
        </p:blipFill>
        <p:spPr bwMode="auto">
          <a:xfrm>
            <a:off x="3156749" y="0"/>
            <a:ext cx="2925295" cy="2780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8"/>
          <p:cNvPicPr>
            <a:picLocks noChangeAspect="1"/>
          </p:cNvPicPr>
          <p:nvPr/>
        </p:nvPicPr>
        <p:blipFill>
          <a:blip r:embed="rId5">
            <a:extLst>
              <a:ext uri="{28A0092B-C50C-407E-A947-70E740481C1C}">
                <a14:useLocalDpi xmlns:a14="http://schemas.microsoft.com/office/drawing/2010/main" val="0"/>
              </a:ext>
            </a:extLst>
          </a:blip>
          <a:srcRect r="17493"/>
          <a:stretch>
            <a:fillRect/>
          </a:stretch>
        </p:blipFill>
        <p:spPr bwMode="auto">
          <a:xfrm>
            <a:off x="6078931" y="-62788"/>
            <a:ext cx="3062680" cy="2784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01358" y="4941168"/>
            <a:ext cx="3542642" cy="2356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 y="5227863"/>
            <a:ext cx="2173515" cy="163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19595" y="3985330"/>
            <a:ext cx="1930004" cy="2901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4"/>
          <p:cNvPicPr>
            <a:picLocks noChangeAspect="1"/>
          </p:cNvPicPr>
          <p:nvPr/>
        </p:nvPicPr>
        <p:blipFill>
          <a:blip r:embed="rId9">
            <a:extLst>
              <a:ext uri="{28A0092B-C50C-407E-A947-70E740481C1C}">
                <a14:useLocalDpi xmlns:a14="http://schemas.microsoft.com/office/drawing/2010/main" val="0"/>
              </a:ext>
            </a:extLst>
          </a:blip>
          <a:srcRect b="12103"/>
          <a:stretch>
            <a:fillRect/>
          </a:stretch>
        </p:blipFill>
        <p:spPr bwMode="auto">
          <a:xfrm>
            <a:off x="1944619" y="3999630"/>
            <a:ext cx="2176775" cy="2858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17"/>
          <p:cNvSpPr txBox="1">
            <a:spLocks noChangeArrowheads="1"/>
          </p:cNvSpPr>
          <p:nvPr/>
        </p:nvSpPr>
        <p:spPr bwMode="auto">
          <a:xfrm>
            <a:off x="2246313" y="58769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37931725" indent="-37474525"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ZA" altLang="en-US" sz="1800">
              <a:solidFill>
                <a:srgbClr val="000000"/>
              </a:solidFill>
              <a:ea typeface="ヒラギノ角ゴ Pro W3"/>
              <a:cs typeface="ヒラギノ角ゴ Pro W3"/>
            </a:endParaRPr>
          </a:p>
        </p:txBody>
      </p:sp>
      <p:pic>
        <p:nvPicPr>
          <p:cNvPr id="9"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 y="2122487"/>
            <a:ext cx="2075543" cy="3112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2303"/>
            <a:ext cx="4111831" cy="27350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2081743" y="2721620"/>
            <a:ext cx="5087512" cy="1240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18743" y="2184870"/>
            <a:ext cx="5527528" cy="2551167"/>
          </a:xfrm>
          <a:prstGeom prst="rect">
            <a:avLst/>
          </a:prstGeom>
        </p:spPr>
      </p:pic>
      <p:sp>
        <p:nvSpPr>
          <p:cNvPr id="19" name="Rectangle 18"/>
          <p:cNvSpPr/>
          <p:nvPr/>
        </p:nvSpPr>
        <p:spPr>
          <a:xfrm>
            <a:off x="44710" y="949115"/>
            <a:ext cx="8816927" cy="489364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50" dirty="0">
                <a:ln w="11430"/>
                <a:solidFill>
                  <a:srgbClr val="0099FF"/>
                </a:solidFill>
                <a:effectLst>
                  <a:outerShdw blurRad="76200" dist="50800" dir="5400000" algn="tl" rotWithShape="0">
                    <a:srgbClr val="000000">
                      <a:alpha val="65000"/>
                    </a:srgbClr>
                  </a:outerShdw>
                </a:effectLst>
              </a:rPr>
              <a:t>Crossing the Potential Barrier</a:t>
            </a:r>
          </a:p>
          <a:p>
            <a:pPr algn="ctr"/>
            <a:endParaRPr lang="en-US" sz="6000" b="1" spc="50" dirty="0">
              <a:ln w="11430"/>
              <a:solidFill>
                <a:srgbClr val="0099FF"/>
              </a:solidFill>
              <a:effectLst>
                <a:outerShdw blurRad="76200" dist="50800" dir="5400000" algn="tl" rotWithShape="0">
                  <a:srgbClr val="000000">
                    <a:alpha val="65000"/>
                  </a:srgbClr>
                </a:outerShdw>
              </a:effectLst>
            </a:endParaRPr>
          </a:p>
          <a:p>
            <a:pPr algn="ctr"/>
            <a:endParaRPr lang="en-US" sz="6000" b="1" spc="50" dirty="0">
              <a:ln w="11430"/>
              <a:solidFill>
                <a:srgbClr val="0099FF"/>
              </a:solidFill>
              <a:effectLst>
                <a:outerShdw blurRad="76200" dist="50800" dir="5400000" algn="tl" rotWithShape="0">
                  <a:srgbClr val="000000">
                    <a:alpha val="65000"/>
                  </a:srgbClr>
                </a:outerShdw>
              </a:effectLst>
            </a:endParaRPr>
          </a:p>
          <a:p>
            <a:pPr algn="ctr"/>
            <a:r>
              <a:rPr lang="en-US" sz="3600" b="1" spc="50" dirty="0">
                <a:ln w="11430"/>
                <a:solidFill>
                  <a:srgbClr val="0099FF"/>
                </a:solidFill>
                <a:effectLst>
                  <a:outerShdw blurRad="76200" dist="50800" dir="5400000" algn="tl" rotWithShape="0">
                    <a:srgbClr val="000000">
                      <a:alpha val="65000"/>
                    </a:srgbClr>
                  </a:outerShdw>
                </a:effectLst>
              </a:rPr>
              <a:t>How START stimulated Structural Biology in South Africa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Trevor\SkyDrive\Documents\Inaugural lecture\12199_CarnegieLogo.jpg"/>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155157" y="4457892"/>
            <a:ext cx="4988843" cy="240010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579582" y="724634"/>
            <a:ext cx="8046178"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sz="20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The Joint UCT – UWC Masters programme in Structural Biology (2002-2009)</a:t>
            </a:r>
          </a:p>
        </p:txBody>
      </p:sp>
      <p:sp>
        <p:nvSpPr>
          <p:cNvPr id="4" name="Rectangle 3"/>
          <p:cNvSpPr/>
          <p:nvPr/>
        </p:nvSpPr>
        <p:spPr>
          <a:xfrm>
            <a:off x="251520" y="1268760"/>
            <a:ext cx="8712968" cy="4247317"/>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Lecturers:  Dr Arvind </a:t>
            </a:r>
            <a:r>
              <a:rPr kumimoji="0" lang="en-ZA" sz="1800" b="0" i="0" u="none" strike="noStrike" kern="1200" cap="none" spc="0" normalizeH="0" baseline="0" noProof="0" dirty="0" err="1">
                <a:ln>
                  <a:noFill/>
                </a:ln>
                <a:solidFill>
                  <a:srgbClr val="FF0000"/>
                </a:solidFill>
                <a:effectLst/>
                <a:uLnTx/>
                <a:uFillTx/>
                <a:latin typeface="Calibri" pitchFamily="34" charset="0"/>
                <a:ea typeface="+mn-ea"/>
                <a:cs typeface="Arial" pitchFamily="34" charset="0"/>
              </a:rPr>
              <a:t>Varsani</a:t>
            </a:r>
            <a:r>
              <a:rPr kumimoji="0" lang="en-ZA" sz="1800" b="0"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 and Dr </a:t>
            </a:r>
            <a:r>
              <a:rPr kumimoji="0" lang="en-ZA" sz="1800" b="0" i="0" u="none" strike="noStrike" kern="1200" cap="none" spc="0" normalizeH="0" baseline="0" noProof="0" dirty="0" err="1">
                <a:ln>
                  <a:noFill/>
                </a:ln>
                <a:solidFill>
                  <a:srgbClr val="FF0000"/>
                </a:solidFill>
                <a:effectLst/>
                <a:uLnTx/>
                <a:uFillTx/>
                <a:latin typeface="Calibri" pitchFamily="34" charset="0"/>
                <a:ea typeface="+mn-ea"/>
                <a:cs typeface="Arial" pitchFamily="34" charset="0"/>
              </a:rPr>
              <a:t>Muhammed</a:t>
            </a:r>
            <a:r>
              <a:rPr kumimoji="0" lang="en-ZA" sz="1800" b="0"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 Sayed</a:t>
            </a:r>
            <a:endPar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Learning centres at both UCT and UWC</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Protein </a:t>
            </a:r>
            <a:r>
              <a:rPr kumimoji="0" lang="en-ZA" sz="1800" b="0"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X-ray </a:t>
            </a:r>
            <a:r>
              <a:rPr kumimoji="0" lang="en-ZA" sz="1800" b="0" i="0" u="none" strike="noStrike" kern="1200" cap="none" spc="0" normalizeH="0" baseline="0" noProof="0" dirty="0" err="1">
                <a:ln>
                  <a:noFill/>
                </a:ln>
                <a:solidFill>
                  <a:srgbClr val="FF0000"/>
                </a:solidFill>
                <a:effectLst/>
                <a:uLnTx/>
                <a:uFillTx/>
                <a:latin typeface="Calibri" pitchFamily="34" charset="0"/>
                <a:ea typeface="+mn-ea"/>
                <a:cs typeface="Arial" pitchFamily="34" charset="0"/>
              </a:rPr>
              <a:t>diffractometer</a:t>
            </a:r>
            <a:r>
              <a:rPr kumimoji="0" lang="en-ZA" sz="1800" b="0"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 </a:t>
            </a: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was purchased and located at UWC and the </a:t>
            </a:r>
            <a:r>
              <a:rPr kumimoji="0" lang="en-ZA" sz="1800" b="0"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NMR spectrometer</a:t>
            </a: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at University of Stellenbosch was modified for protein use in 2003.</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Laboratories for research established at UCT and UWC.</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13 international experts lectured on the programme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BSc (</a:t>
            </a:r>
            <a:r>
              <a:rPr kumimoji="0" lang="en-ZA" sz="1800" b="0" i="0" u="none" strike="noStrike" kern="1200" cap="none" spc="0" normalizeH="0" baseline="0" noProof="0" dirty="0" err="1">
                <a:ln>
                  <a:noFill/>
                </a:ln>
                <a:solidFill>
                  <a:prstClr val="black"/>
                </a:solidFill>
                <a:effectLst/>
                <a:uLnTx/>
                <a:uFillTx/>
                <a:latin typeface="Calibri" pitchFamily="34" charset="0"/>
                <a:ea typeface="+mn-ea"/>
                <a:cs typeface="Arial" pitchFamily="34" charset="0"/>
              </a:rPr>
              <a:t>Hons</a:t>
            </a: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programme was accredited by the Higher Education Quality Committee in 2007.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Website and computer based courseware at Masters level was implemented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17 </a:t>
            </a:r>
            <a:r>
              <a:rPr kumimoji="0" lang="en-ZA" sz="1800" b="0" i="0" u="none" strike="noStrike" kern="1200" cap="none" spc="0" normalizeH="0" baseline="0" noProof="0" dirty="0" err="1">
                <a:ln>
                  <a:noFill/>
                </a:ln>
                <a:solidFill>
                  <a:srgbClr val="FF0000"/>
                </a:solidFill>
                <a:effectLst/>
                <a:uLnTx/>
                <a:uFillTx/>
                <a:latin typeface="Calibri" pitchFamily="34" charset="0"/>
                <a:ea typeface="+mn-ea"/>
                <a:cs typeface="Arial" pitchFamily="34" charset="0"/>
              </a:rPr>
              <a:t>M.Sc</a:t>
            </a:r>
            <a:r>
              <a:rPr kumimoji="0" lang="en-ZA" sz="1800" b="0"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 students and three honours students graduated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32 papers co-authored by the students were published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Programme assessed by Professor Sir Tom Blundell and Professor Johann Mouton.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The First African Structural Biology Conference  was held. It attracted 139 delegates and 17 plenary lecturers.</a:t>
            </a:r>
            <a:endPar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Computer network linking UCT and UWC was created</a:t>
            </a:r>
          </a:p>
        </p:txBody>
      </p:sp>
      <p:sp>
        <p:nvSpPr>
          <p:cNvPr id="6" name="Title 1"/>
          <p:cNvSpPr txBox="1">
            <a:spLocks/>
          </p:cNvSpPr>
          <p:nvPr/>
        </p:nvSpPr>
        <p:spPr>
          <a:xfrm>
            <a:off x="457200" y="81974"/>
            <a:ext cx="8229600" cy="854968"/>
          </a:xfrm>
          <a:prstGeom prst="rect">
            <a:avLst/>
          </a:prstGeom>
        </p:spPr>
        <p:txBody>
          <a:bodyPr/>
          <a:lst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lang="en-ZA" sz="2800" dirty="0">
                <a:solidFill>
                  <a:prstClr val="black"/>
                </a:solidFill>
                <a:latin typeface="Calibri"/>
              </a:rPr>
              <a:t>Try to establish everything in South Africa</a:t>
            </a:r>
            <a:endParaRPr kumimoji="0" lang="en-ZA" sz="2800" b="0" i="0" u="none" strike="noStrike" kern="1200" cap="none" spc="0" normalizeH="0" baseline="0" noProof="0" dirty="0">
              <a:ln>
                <a:noFill/>
              </a:ln>
              <a:solidFill>
                <a:prstClr val="black"/>
              </a:solidFill>
              <a:effectLst/>
              <a:uLnTx/>
              <a:uFillTx/>
              <a:latin typeface="Calibri"/>
              <a:ea typeface="+mj-ea"/>
              <a:cs typeface="Arial" pitchFamily="34" charset="0"/>
            </a:endParaRPr>
          </a:p>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ZA" sz="2800" b="0"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1410257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3853" y="5579045"/>
            <a:ext cx="24364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white"/>
                </a:solidFill>
                <a:effectLst/>
                <a:uLnTx/>
                <a:uFillTx/>
                <a:latin typeface="Calibri" panose="020F0502020204030204"/>
                <a:ea typeface="+mn-ea"/>
                <a:cs typeface="+mn-cs"/>
              </a:rPr>
              <a:t>Wolf-Dieter Schubert</a:t>
            </a:r>
          </a:p>
        </p:txBody>
      </p:sp>
      <p:grpSp>
        <p:nvGrpSpPr>
          <p:cNvPr id="2" name="Group 1">
            <a:extLst>
              <a:ext uri="{FF2B5EF4-FFF2-40B4-BE49-F238E27FC236}">
                <a16:creationId xmlns:a16="http://schemas.microsoft.com/office/drawing/2014/main" id="{6B180C44-06C4-4D65-9E76-7278B92F973C}"/>
              </a:ext>
            </a:extLst>
          </p:cNvPr>
          <p:cNvGrpSpPr/>
          <p:nvPr/>
        </p:nvGrpSpPr>
        <p:grpSpPr>
          <a:xfrm>
            <a:off x="0" y="0"/>
            <a:ext cx="9144000" cy="6858000"/>
            <a:chOff x="0" y="0"/>
            <a:chExt cx="9144000" cy="685800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0" y="0"/>
              <a:ext cx="5632174"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800" b="0" i="0" u="none" strike="noStrike" kern="1200" cap="none" spc="0" normalizeH="0" baseline="0" noProof="0" dirty="0">
                  <a:ln>
                    <a:noFill/>
                  </a:ln>
                  <a:solidFill>
                    <a:prstClr val="black"/>
                  </a:solidFill>
                  <a:effectLst/>
                  <a:uLnTx/>
                  <a:uFillTx/>
                  <a:latin typeface="Calibri" panose="020F0502020204030204"/>
                  <a:ea typeface="+mn-ea"/>
                  <a:cs typeface="+mn-cs"/>
                </a:rPr>
                <a:t>University of Pretoria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0" i="0" u="none" strike="noStrike" kern="1200" cap="none" spc="0" normalizeH="0" baseline="0" noProof="0" dirty="0">
                  <a:ln>
                    <a:noFill/>
                  </a:ln>
                  <a:solidFill>
                    <a:prstClr val="black"/>
                  </a:solidFill>
                  <a:effectLst/>
                  <a:uLnTx/>
                  <a:uFillTx/>
                  <a:latin typeface="Calibri" panose="020F0502020204030204"/>
                  <a:ea typeface="+mn-ea"/>
                  <a:cs typeface="+mn-cs"/>
                </a:rPr>
                <a:t>Department of Biochemistry, Genetics and Microbiology </a:t>
              </a:r>
            </a:p>
          </p:txBody>
        </p:sp>
        <p:pic>
          <p:nvPicPr>
            <p:cNvPr id="7" name="Picture 6"/>
            <p:cNvPicPr>
              <a:picLocks noChangeAspect="1"/>
            </p:cNvPicPr>
            <p:nvPr/>
          </p:nvPicPr>
          <p:blipFill rotWithShape="1">
            <a:blip r:embed="rId3"/>
            <a:srcRect l="17754" t="8334" r="12681" b="9058"/>
            <a:stretch/>
          </p:blipFill>
          <p:spPr>
            <a:xfrm>
              <a:off x="132522" y="2171507"/>
              <a:ext cx="2544417" cy="3776870"/>
            </a:xfrm>
            <a:prstGeom prst="rect">
              <a:avLst/>
            </a:prstGeom>
          </p:spPr>
        </p:pic>
        <p:sp>
          <p:nvSpPr>
            <p:cNvPr id="9" name="TextBox 8"/>
            <p:cNvSpPr txBox="1"/>
            <p:nvPr/>
          </p:nvSpPr>
          <p:spPr>
            <a:xfrm>
              <a:off x="2914681" y="5948377"/>
              <a:ext cx="599157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800" b="0" i="0" u="none" strike="noStrike" kern="1200" cap="none" spc="0" normalizeH="0" baseline="0" noProof="0" dirty="0">
                  <a:ln>
                    <a:noFill/>
                  </a:ln>
                  <a:solidFill>
                    <a:prstClr val="white"/>
                  </a:solidFill>
                  <a:effectLst/>
                  <a:uLnTx/>
                  <a:uFillTx/>
                  <a:latin typeface="Calibri" panose="020F0502020204030204"/>
                  <a:ea typeface="+mn-ea"/>
                  <a:cs typeface="+mn-cs"/>
                </a:rPr>
                <a:t>Structural Biology of Infectious Diseases</a:t>
              </a:r>
            </a:p>
          </p:txBody>
        </p:sp>
      </p:grpSp>
    </p:spTree>
    <p:extLst>
      <p:ext uri="{BB962C8B-B14F-4D97-AF65-F5344CB8AC3E}">
        <p14:creationId xmlns:p14="http://schemas.microsoft.com/office/powerpoint/2010/main" val="2935550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D77345-4DF6-4261-B6D1-E54B12E26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1" y="476954"/>
            <a:ext cx="9145903" cy="6030992"/>
          </a:xfrm>
          <a:prstGeom prst="rect">
            <a:avLst/>
          </a:prstGeom>
        </p:spPr>
      </p:pic>
      <p:pic>
        <p:nvPicPr>
          <p:cNvPr id="108546" name="Picture 2" descr="The University of the Witwatersrand Logo">
            <a:extLst>
              <a:ext uri="{FF2B5EF4-FFF2-40B4-BE49-F238E27FC236}">
                <a16:creationId xmlns:a16="http://schemas.microsoft.com/office/drawing/2014/main" id="{EE136A37-E891-43B2-94AC-B52692682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336" y="764704"/>
            <a:ext cx="285750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08548" name="Picture 4" descr="Prof Dirr">
            <a:extLst>
              <a:ext uri="{FF2B5EF4-FFF2-40B4-BE49-F238E27FC236}">
                <a16:creationId xmlns:a16="http://schemas.microsoft.com/office/drawing/2014/main" id="{D555969D-B8FC-41A7-9F4C-50594CD7FC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420888"/>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0289BD-4BB2-4B55-8161-90017F0209DB}"/>
              </a:ext>
            </a:extLst>
          </p:cNvPr>
          <p:cNvSpPr txBox="1"/>
          <p:nvPr/>
        </p:nvSpPr>
        <p:spPr>
          <a:xfrm>
            <a:off x="467544" y="4841215"/>
            <a:ext cx="2786789" cy="523220"/>
          </a:xfrm>
          <a:prstGeom prst="rect">
            <a:avLst/>
          </a:prstGeom>
          <a:noFill/>
        </p:spPr>
        <p:txBody>
          <a:bodyPr wrap="none" rtlCol="0">
            <a:spAutoFit/>
          </a:bodyPr>
          <a:lstStyle/>
          <a:p>
            <a:r>
              <a:rPr lang="en-ZA" sz="2800" b="1" dirty="0">
                <a:solidFill>
                  <a:schemeClr val="bg1"/>
                </a:solidFill>
              </a:rPr>
              <a:t>Prof Heinrich </a:t>
            </a:r>
            <a:r>
              <a:rPr lang="en-ZA" sz="2800" b="1" dirty="0" err="1">
                <a:solidFill>
                  <a:schemeClr val="bg1"/>
                </a:solidFill>
              </a:rPr>
              <a:t>Dirr</a:t>
            </a:r>
            <a:endParaRPr lang="en-ZA" sz="2800" b="1" dirty="0">
              <a:solidFill>
                <a:schemeClr val="bg1"/>
              </a:solidFill>
            </a:endParaRPr>
          </a:p>
        </p:txBody>
      </p:sp>
      <p:sp>
        <p:nvSpPr>
          <p:cNvPr id="6" name="TextBox 5">
            <a:extLst>
              <a:ext uri="{FF2B5EF4-FFF2-40B4-BE49-F238E27FC236}">
                <a16:creationId xmlns:a16="http://schemas.microsoft.com/office/drawing/2014/main" id="{956CF22A-B006-457E-AE87-DAA675C3B69A}"/>
              </a:ext>
            </a:extLst>
          </p:cNvPr>
          <p:cNvSpPr txBox="1"/>
          <p:nvPr/>
        </p:nvSpPr>
        <p:spPr>
          <a:xfrm>
            <a:off x="3911157" y="4841215"/>
            <a:ext cx="4608512" cy="1200329"/>
          </a:xfrm>
          <a:prstGeom prst="rect">
            <a:avLst/>
          </a:prstGeom>
          <a:noFill/>
        </p:spPr>
        <p:txBody>
          <a:bodyPr wrap="square" rtlCol="0">
            <a:spAutoFit/>
          </a:bodyPr>
          <a:lstStyle/>
          <a:p>
            <a:r>
              <a:rPr lang="en-ZA" b="1" dirty="0">
                <a:solidFill>
                  <a:schemeClr val="bg1"/>
                </a:solidFill>
              </a:rPr>
              <a:t>NRF/DST </a:t>
            </a:r>
            <a:r>
              <a:rPr lang="en-ZA" b="1" dirty="0" err="1">
                <a:solidFill>
                  <a:schemeClr val="bg1"/>
                </a:solidFill>
              </a:rPr>
              <a:t>SARChI</a:t>
            </a:r>
            <a:r>
              <a:rPr lang="en-ZA" b="1" dirty="0">
                <a:solidFill>
                  <a:schemeClr val="bg1"/>
                </a:solidFill>
              </a:rPr>
              <a:t> Chair in Protein Biochemistry and Structural Biology</a:t>
            </a:r>
          </a:p>
          <a:p>
            <a:r>
              <a:rPr lang="en-ZA" b="1" dirty="0">
                <a:solidFill>
                  <a:schemeClr val="bg1"/>
                </a:solidFill>
              </a:rPr>
              <a:t>Director: URC Protein Structure-Function Research Unit</a:t>
            </a:r>
          </a:p>
        </p:txBody>
      </p:sp>
    </p:spTree>
    <p:extLst>
      <p:ext uri="{BB962C8B-B14F-4D97-AF65-F5344CB8AC3E}">
        <p14:creationId xmlns:p14="http://schemas.microsoft.com/office/powerpoint/2010/main" val="2450628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7256" y="347472"/>
            <a:ext cx="8545921" cy="4260053"/>
          </a:xfrm>
        </p:spPr>
        <p:txBody>
          <a:bodyPr/>
          <a:lstStyle/>
          <a:p>
            <a:r>
              <a:rPr lang="en-GB" dirty="0"/>
              <a:t>biocatalysis</a:t>
            </a:r>
            <a:br>
              <a:rPr lang="en-GB" dirty="0"/>
            </a:br>
            <a:r>
              <a:rPr lang="en-GB" dirty="0"/>
              <a:t>structural and evolutionary biology</a:t>
            </a:r>
            <a:endParaRPr lang="en-GB" cap="none" dirty="0"/>
          </a:p>
        </p:txBody>
      </p:sp>
      <p:sp>
        <p:nvSpPr>
          <p:cNvPr id="3" name="Rectangle 2"/>
          <p:cNvSpPr/>
          <p:nvPr/>
        </p:nvSpPr>
        <p:spPr>
          <a:xfrm>
            <a:off x="0" y="4145560"/>
            <a:ext cx="838504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2400" b="0" i="0" u="none" strike="noStrike" kern="1200" cap="none" spc="0" normalizeH="0" baseline="0" noProof="0" dirty="0">
                <a:ln>
                  <a:noFill/>
                </a:ln>
                <a:solidFill>
                  <a:prstClr val="white"/>
                </a:solidFill>
                <a:effectLst/>
                <a:uLnTx/>
                <a:uFillTx/>
                <a:latin typeface="Calibri"/>
                <a:ea typeface="+mn-ea"/>
                <a:cs typeface="Arial" pitchFamily="34" charset="0"/>
              </a:rPr>
              <a:t>Fundamental research / industrially feasible reactions </a:t>
            </a:r>
          </a:p>
        </p:txBody>
      </p:sp>
      <p:pic>
        <p:nvPicPr>
          <p:cNvPr id="4" name="Picture 3">
            <a:extLst>
              <a:ext uri="{FF2B5EF4-FFF2-40B4-BE49-F238E27FC236}">
                <a16:creationId xmlns:a16="http://schemas.microsoft.com/office/drawing/2014/main" id="{9686BDF5-4D15-4973-B80F-3806DA524120}"/>
              </a:ext>
            </a:extLst>
          </p:cNvPr>
          <p:cNvPicPr>
            <a:picLocks noChangeAspect="1"/>
          </p:cNvPicPr>
          <p:nvPr/>
        </p:nvPicPr>
        <p:blipFill>
          <a:blip r:embed="rId2"/>
          <a:stretch>
            <a:fillRect/>
          </a:stretch>
        </p:blipFill>
        <p:spPr>
          <a:xfrm>
            <a:off x="755576" y="1556792"/>
            <a:ext cx="2020147" cy="2516460"/>
          </a:xfrm>
          <a:prstGeom prst="rect">
            <a:avLst/>
          </a:prstGeom>
        </p:spPr>
      </p:pic>
      <p:sp>
        <p:nvSpPr>
          <p:cNvPr id="5" name="TextBox 4">
            <a:extLst>
              <a:ext uri="{FF2B5EF4-FFF2-40B4-BE49-F238E27FC236}">
                <a16:creationId xmlns:a16="http://schemas.microsoft.com/office/drawing/2014/main" id="{9FC1F80E-BAAF-416F-AA2C-51F82435B3D5}"/>
              </a:ext>
            </a:extLst>
          </p:cNvPr>
          <p:cNvSpPr txBox="1"/>
          <p:nvPr/>
        </p:nvSpPr>
        <p:spPr>
          <a:xfrm>
            <a:off x="3203848" y="2853306"/>
            <a:ext cx="3606885" cy="584775"/>
          </a:xfrm>
          <a:prstGeom prst="rect">
            <a:avLst/>
          </a:prstGeom>
          <a:noFill/>
        </p:spPr>
        <p:txBody>
          <a:bodyPr wrap="none" rtlCol="0">
            <a:spAutoFit/>
          </a:bodyPr>
          <a:lstStyle/>
          <a:p>
            <a:r>
              <a:rPr lang="en-ZA" sz="3200" b="1" dirty="0">
                <a:solidFill>
                  <a:schemeClr val="bg1"/>
                </a:solidFill>
              </a:rPr>
              <a:t>Prof Dirk Opperman</a:t>
            </a:r>
          </a:p>
        </p:txBody>
      </p:sp>
    </p:spTree>
    <p:extLst>
      <p:ext uri="{BB962C8B-B14F-4D97-AF65-F5344CB8AC3E}">
        <p14:creationId xmlns:p14="http://schemas.microsoft.com/office/powerpoint/2010/main" val="1285144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273855"/>
            <a:ext cx="4139952" cy="310496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1346" y="303159"/>
            <a:ext cx="4100880" cy="30756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1346" y="3717031"/>
            <a:ext cx="4100880" cy="307566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44" y="3721358"/>
            <a:ext cx="4055708" cy="304178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5816" y="2411210"/>
            <a:ext cx="3096346" cy="1935217"/>
          </a:xfrm>
          <a:prstGeom prst="rect">
            <a:avLst/>
          </a:prstGeom>
        </p:spPr>
      </p:pic>
      <p:sp>
        <p:nvSpPr>
          <p:cNvPr id="2" name="TextBox 1">
            <a:extLst>
              <a:ext uri="{FF2B5EF4-FFF2-40B4-BE49-F238E27FC236}">
                <a16:creationId xmlns:a16="http://schemas.microsoft.com/office/drawing/2014/main" id="{4AFD3E17-32FD-47B3-9F4E-D326C6A12AA8}"/>
              </a:ext>
            </a:extLst>
          </p:cNvPr>
          <p:cNvSpPr txBox="1"/>
          <p:nvPr/>
        </p:nvSpPr>
        <p:spPr>
          <a:xfrm>
            <a:off x="1187624" y="1124744"/>
            <a:ext cx="6624736" cy="369332"/>
          </a:xfrm>
          <a:prstGeom prst="rect">
            <a:avLst/>
          </a:prstGeom>
          <a:noFill/>
        </p:spPr>
        <p:txBody>
          <a:bodyPr wrap="square" rtlCol="0">
            <a:spAutoFit/>
          </a:bodyPr>
          <a:lstStyle/>
          <a:p>
            <a:r>
              <a:rPr lang="en-ZA" dirty="0">
                <a:solidFill>
                  <a:schemeClr val="bg1"/>
                </a:solidFill>
                <a:effectLst>
                  <a:outerShdw blurRad="38100" dist="38100" dir="2700000" algn="tl">
                    <a:srgbClr val="000000">
                      <a:alpha val="43137"/>
                    </a:srgbClr>
                  </a:outerShdw>
                </a:effectLst>
              </a:rPr>
              <a:t>Synchrotron access was provided via an MoU with EMBL Grenoble</a:t>
            </a:r>
          </a:p>
        </p:txBody>
      </p:sp>
      <p:sp>
        <p:nvSpPr>
          <p:cNvPr id="8" name="TextBox 7">
            <a:extLst>
              <a:ext uri="{FF2B5EF4-FFF2-40B4-BE49-F238E27FC236}">
                <a16:creationId xmlns:a16="http://schemas.microsoft.com/office/drawing/2014/main" id="{C588A357-AA6B-4515-AB7E-980CDA420235}"/>
              </a:ext>
            </a:extLst>
          </p:cNvPr>
          <p:cNvSpPr txBox="1"/>
          <p:nvPr/>
        </p:nvSpPr>
        <p:spPr>
          <a:xfrm>
            <a:off x="6571786" y="4346427"/>
            <a:ext cx="740908" cy="369332"/>
          </a:xfrm>
          <a:prstGeom prst="rect">
            <a:avLst/>
          </a:prstGeom>
          <a:noFill/>
        </p:spPr>
        <p:txBody>
          <a:bodyPr wrap="none" rtlCol="0">
            <a:spAutoFit/>
          </a:bodyPr>
          <a:lstStyle/>
          <a:p>
            <a:r>
              <a:rPr lang="en-ZA" dirty="0">
                <a:solidFill>
                  <a:schemeClr val="bg1"/>
                </a:solidFill>
              </a:rPr>
              <a:t>BM14</a:t>
            </a:r>
          </a:p>
        </p:txBody>
      </p:sp>
    </p:spTree>
    <p:extLst>
      <p:ext uri="{BB962C8B-B14F-4D97-AF65-F5344CB8AC3E}">
        <p14:creationId xmlns:p14="http://schemas.microsoft.com/office/powerpoint/2010/main" val="3946771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9"/>
          <p:cNvPicPr>
            <a:picLocks noChangeAspect="1"/>
          </p:cNvPicPr>
          <p:nvPr/>
        </p:nvPicPr>
        <p:blipFill>
          <a:blip r:embed="rId3">
            <a:extLst>
              <a:ext uri="{28A0092B-C50C-407E-A947-70E740481C1C}">
                <a14:useLocalDpi xmlns:a14="http://schemas.microsoft.com/office/drawing/2010/main" val="0"/>
              </a:ext>
            </a:extLst>
          </a:blip>
          <a:srcRect l="11070" t="11159" r="13704" b="11197"/>
          <a:stretch>
            <a:fillRect/>
          </a:stretch>
        </p:blipFill>
        <p:spPr bwMode="auto">
          <a:xfrm>
            <a:off x="2266950" y="4311650"/>
            <a:ext cx="2259013" cy="207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863" y="3844925"/>
            <a:ext cx="1882775" cy="140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2" name="Picture 5"/>
          <p:cNvPicPr>
            <a:picLocks noChangeAspect="1"/>
          </p:cNvPicPr>
          <p:nvPr/>
        </p:nvPicPr>
        <p:blipFill>
          <a:blip r:embed="rId5">
            <a:clrChange>
              <a:clrFrom>
                <a:srgbClr val="010103"/>
              </a:clrFrom>
              <a:clrTo>
                <a:srgbClr val="010103">
                  <a:alpha val="0"/>
                </a:srgbClr>
              </a:clrTo>
            </a:clrChange>
            <a:extLst>
              <a:ext uri="{28A0092B-C50C-407E-A947-70E740481C1C}">
                <a14:useLocalDpi xmlns:a14="http://schemas.microsoft.com/office/drawing/2010/main" val="0"/>
              </a:ext>
            </a:extLst>
          </a:blip>
          <a:srcRect/>
          <a:stretch>
            <a:fillRect/>
          </a:stretch>
        </p:blipFill>
        <p:spPr bwMode="auto">
          <a:xfrm>
            <a:off x="6223000" y="2332038"/>
            <a:ext cx="2736850" cy="248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3"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54788" y="5084763"/>
            <a:ext cx="2427287" cy="166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4" name="Picture 12"/>
          <p:cNvPicPr>
            <a:picLocks noChangeAspect="1"/>
          </p:cNvPicPr>
          <p:nvPr/>
        </p:nvPicPr>
        <p:blipFill rotWithShape="1">
          <a:blip r:embed="rId7">
            <a:extLst>
              <a:ext uri="{28A0092B-C50C-407E-A947-70E740481C1C}">
                <a14:useLocalDpi xmlns:a14="http://schemas.microsoft.com/office/drawing/2010/main" val="0"/>
              </a:ext>
            </a:extLst>
          </a:blip>
          <a:srcRect l="5293" t="17033" r="37006"/>
          <a:stretch/>
        </p:blipFill>
        <p:spPr bwMode="auto">
          <a:xfrm>
            <a:off x="6816339" y="157163"/>
            <a:ext cx="1550171" cy="165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5" name="Arc 8"/>
          <p:cNvSpPr>
            <a:spLocks/>
          </p:cNvSpPr>
          <p:nvPr/>
        </p:nvSpPr>
        <p:spPr bwMode="auto">
          <a:xfrm rot="2249923">
            <a:off x="6380163" y="3703638"/>
            <a:ext cx="177800" cy="336550"/>
          </a:xfrm>
          <a:custGeom>
            <a:avLst/>
            <a:gdLst>
              <a:gd name="T0" fmla="*/ 0 w 21600"/>
              <a:gd name="T1" fmla="*/ 0 h 21600"/>
              <a:gd name="T2" fmla="*/ 12047242 w 21600"/>
              <a:gd name="T3" fmla="*/ 81703620 h 21600"/>
              <a:gd name="T4" fmla="*/ 0 w 21600"/>
              <a:gd name="T5" fmla="*/ 8170362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type="stealth" w="med" len="me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pic>
        <p:nvPicPr>
          <p:cNvPr id="99336" name="Picture 4"/>
          <p:cNvPicPr>
            <a:picLocks noChangeAspect="1" noChangeArrowheads="1"/>
          </p:cNvPicPr>
          <p:nvPr/>
        </p:nvPicPr>
        <p:blipFill>
          <a:blip r:embed="rId8">
            <a:extLst>
              <a:ext uri="{28A0092B-C50C-407E-A947-70E740481C1C}">
                <a14:useLocalDpi xmlns:a14="http://schemas.microsoft.com/office/drawing/2010/main" val="0"/>
              </a:ext>
            </a:extLst>
          </a:blip>
          <a:srcRect l="15358" t="16322" r="13557" b="11362"/>
          <a:stretch>
            <a:fillRect/>
          </a:stretch>
        </p:blipFill>
        <p:spPr bwMode="auto">
          <a:xfrm>
            <a:off x="104775" y="1450975"/>
            <a:ext cx="2941638" cy="2122488"/>
          </a:xfrm>
          <a:prstGeom prst="rect">
            <a:avLst/>
          </a:prstGeom>
          <a:noFill/>
          <a:ln w="22225">
            <a:solidFill>
              <a:srgbClr val="000080"/>
            </a:solidFill>
            <a:miter lim="800000"/>
            <a:headEnd/>
            <a:tailEnd/>
          </a:ln>
          <a:extLst>
            <a:ext uri="{909E8E84-426E-40dd-AFC4-6F175D3DCCD1}">
              <a14:hiddenFill xmlns:a14="http://schemas.microsoft.com/office/drawing/2010/main" xmlns="">
                <a:solidFill>
                  <a:srgbClr val="FFFFFF"/>
                </a:solidFill>
              </a14:hiddenFill>
            </a:ext>
          </a:extLst>
        </p:spPr>
      </p:pic>
      <p:sp>
        <p:nvSpPr>
          <p:cNvPr id="99337" name="Title 36"/>
          <p:cNvSpPr>
            <a:spLocks noGrp="1"/>
          </p:cNvSpPr>
          <p:nvPr>
            <p:ph type="title"/>
          </p:nvPr>
        </p:nvSpPr>
        <p:spPr>
          <a:xfrm>
            <a:off x="57150" y="157163"/>
            <a:ext cx="6584950" cy="1143000"/>
          </a:xfrm>
        </p:spPr>
        <p:txBody>
          <a:bodyPr/>
          <a:lstStyle/>
          <a:p>
            <a:pPr eaLnBrk="1" hangingPunct="1"/>
            <a:r>
              <a:rPr lang="en-ZA" altLang="en-US" sz="4000" b="1" dirty="0">
                <a:solidFill>
                  <a:srgbClr val="92D050"/>
                </a:solidFill>
              </a:rPr>
              <a:t>Drug design for hypertension</a:t>
            </a:r>
          </a:p>
        </p:txBody>
      </p:sp>
      <p:pic>
        <p:nvPicPr>
          <p:cNvPr id="99338" name="Picture 37"/>
          <p:cNvPicPr>
            <a:picLocks noChangeAspect="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518025" y="4311650"/>
            <a:ext cx="1985963" cy="2417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9" name="Picture 40"/>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3513" y="5321300"/>
            <a:ext cx="1889125" cy="140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40" name="Content Placeholder 39"/>
          <p:cNvSpPr>
            <a:spLocks noGrp="1"/>
          </p:cNvSpPr>
          <p:nvPr>
            <p:ph idx="1"/>
          </p:nvPr>
        </p:nvSpPr>
        <p:spPr>
          <a:xfrm>
            <a:off x="3276600" y="1395413"/>
            <a:ext cx="2708275" cy="2663825"/>
          </a:xfrm>
          <a:solidFill>
            <a:srgbClr val="92D050">
              <a:alpha val="34901"/>
            </a:srgbClr>
          </a:solidFill>
          <a:ln>
            <a:solidFill>
              <a:srgbClr val="92D050"/>
            </a:solidFill>
            <a:miter lim="800000"/>
            <a:headEnd/>
            <a:tailEnd/>
          </a:ln>
        </p:spPr>
        <p:txBody>
          <a:bodyPr/>
          <a:lstStyle/>
          <a:p>
            <a:pPr marL="0" indent="0" eaLnBrk="1" hangingPunct="1">
              <a:lnSpc>
                <a:spcPct val="90000"/>
              </a:lnSpc>
              <a:buFont typeface="Arial" pitchFamily="34" charset="0"/>
              <a:buNone/>
            </a:pPr>
            <a:endParaRPr lang="en-ZA" altLang="en-US" sz="1600">
              <a:solidFill>
                <a:srgbClr val="92D050"/>
              </a:solidFill>
            </a:endParaRPr>
          </a:p>
          <a:p>
            <a:pPr marL="0" indent="0" eaLnBrk="1" hangingPunct="1">
              <a:lnSpc>
                <a:spcPct val="90000"/>
              </a:lnSpc>
              <a:buFont typeface="Arial" pitchFamily="34" charset="0"/>
              <a:buNone/>
            </a:pPr>
            <a:r>
              <a:rPr lang="en-ZA" altLang="en-US" sz="1600">
                <a:solidFill>
                  <a:srgbClr val="92D050"/>
                </a:solidFill>
              </a:rPr>
              <a:t>High blood pressure is treated using inhibitors of angiotensin-converting enzyme.</a:t>
            </a:r>
          </a:p>
          <a:p>
            <a:pPr marL="0" indent="0" eaLnBrk="1" hangingPunct="1">
              <a:lnSpc>
                <a:spcPct val="90000"/>
              </a:lnSpc>
              <a:buFont typeface="Arial" pitchFamily="34" charset="0"/>
              <a:buNone/>
            </a:pPr>
            <a:endParaRPr lang="en-ZA" altLang="en-US" sz="1600">
              <a:solidFill>
                <a:srgbClr val="92D050"/>
              </a:solidFill>
            </a:endParaRPr>
          </a:p>
          <a:p>
            <a:pPr marL="0" indent="0" eaLnBrk="1" hangingPunct="1">
              <a:lnSpc>
                <a:spcPct val="90000"/>
              </a:lnSpc>
              <a:buFont typeface="Arial" pitchFamily="34" charset="0"/>
              <a:buNone/>
            </a:pPr>
            <a:r>
              <a:rPr lang="en-ZA" altLang="en-US" sz="1600" b="1" i="1">
                <a:solidFill>
                  <a:srgbClr val="92D050"/>
                </a:solidFill>
              </a:rPr>
              <a:t>X-ray crystallography </a:t>
            </a:r>
            <a:r>
              <a:rPr lang="en-ZA" altLang="en-US" sz="1600">
                <a:solidFill>
                  <a:srgbClr val="92D050"/>
                </a:solidFill>
              </a:rPr>
              <a:t>allows visualisation of  locally-designed, novel inhibitors binding to the enzyme.</a:t>
            </a:r>
          </a:p>
        </p:txBody>
      </p:sp>
      <p:sp>
        <p:nvSpPr>
          <p:cNvPr id="99341" name="TextBox 41"/>
          <p:cNvSpPr txBox="1">
            <a:spLocks noChangeArrowheads="1"/>
          </p:cNvSpPr>
          <p:nvPr/>
        </p:nvSpPr>
        <p:spPr bwMode="auto">
          <a:xfrm>
            <a:off x="6503988" y="1811338"/>
            <a:ext cx="2455862"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37931725" indent="-37474525"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800" b="0" i="0" u="none" strike="noStrike" kern="1200" cap="none" spc="0" normalizeH="0" baseline="0" noProof="0">
                <a:ln>
                  <a:noFill/>
                </a:ln>
                <a:solidFill>
                  <a:srgbClr val="92D050"/>
                </a:solidFill>
                <a:effectLst/>
                <a:uLnTx/>
                <a:uFillTx/>
                <a:latin typeface="Calibri" pitchFamily="34" charset="0"/>
                <a:ea typeface="ヒラギノ角ゴ Pro W3"/>
                <a:cs typeface="ヒラギノ角ゴ Pro W3"/>
              </a:rPr>
              <a:t>Dr. Jean Watermeyer</a:t>
            </a:r>
          </a:p>
        </p:txBody>
      </p:sp>
      <p:sp>
        <p:nvSpPr>
          <p:cNvPr id="14" name="TextBox 4"/>
          <p:cNvSpPr txBox="1">
            <a:spLocks noChangeArrowheads="1"/>
          </p:cNvSpPr>
          <p:nvPr/>
        </p:nvSpPr>
        <p:spPr bwMode="auto">
          <a:xfrm>
            <a:off x="-6481763" y="984250"/>
            <a:ext cx="6481763" cy="313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ZA" altLang="en-US" sz="1800" b="1" i="0" u="none" strike="noStrike" kern="1200" cap="none" spc="0" normalizeH="0" baseline="0" noProof="0" dirty="0" err="1">
                <a:ln>
                  <a:noFill/>
                </a:ln>
                <a:solidFill>
                  <a:prstClr val="black"/>
                </a:solidFill>
                <a:effectLst/>
                <a:uLnTx/>
                <a:uFillTx/>
                <a:latin typeface="Arial" pitchFamily="34" charset="0"/>
              </a:rPr>
              <a:t>Nitrilases</a:t>
            </a:r>
            <a:r>
              <a:rPr kumimoji="0" lang="en-ZA" altLang="en-US" sz="1800" b="1" i="0" u="none" strike="noStrike" kern="1200" cap="none" spc="0" normalizeH="0" baseline="0" noProof="0" dirty="0">
                <a:ln>
                  <a:noFill/>
                </a:ln>
                <a:solidFill>
                  <a:prstClr val="black"/>
                </a:solidFill>
                <a:effectLst/>
                <a:uLnTx/>
                <a:uFillTx/>
                <a:latin typeface="Arial" pitchFamily="34" charset="0"/>
              </a:rPr>
              <a:t>, </a:t>
            </a:r>
            <a:r>
              <a:rPr kumimoji="0" lang="en-ZA" altLang="en-US" sz="1800" b="1" i="0" u="none" strike="noStrike" kern="1200" cap="none" spc="0" normalizeH="0" baseline="0" noProof="0" dirty="0" err="1">
                <a:ln>
                  <a:noFill/>
                </a:ln>
                <a:solidFill>
                  <a:prstClr val="black"/>
                </a:solidFill>
                <a:effectLst/>
                <a:uLnTx/>
                <a:uFillTx/>
                <a:latin typeface="Arial" pitchFamily="34" charset="0"/>
              </a:rPr>
              <a:t>Amidases</a:t>
            </a:r>
            <a:r>
              <a:rPr kumimoji="0" lang="en-ZA" altLang="en-US" sz="1800" b="1" i="0" u="none" strike="noStrike" kern="1200" cap="none" spc="0" normalizeH="0" baseline="0" noProof="0" dirty="0">
                <a:ln>
                  <a:noFill/>
                </a:ln>
                <a:solidFill>
                  <a:prstClr val="black"/>
                </a:solidFill>
                <a:effectLst/>
                <a:uLnTx/>
                <a:uFillTx/>
                <a:latin typeface="Arial" pitchFamily="34" charset="0"/>
              </a:rPr>
              <a:t> and related enzymes</a:t>
            </a:r>
            <a:r>
              <a:rPr kumimoji="0" lang="en-ZA" altLang="en-US" sz="1800" b="0" i="0" u="none" strike="noStrike" kern="1200" cap="none" spc="0" normalizeH="0" baseline="0" noProof="0" dirty="0">
                <a:ln>
                  <a:noFill/>
                </a:ln>
                <a:solidFill>
                  <a:prstClr val="black"/>
                </a:solidFill>
                <a:effectLst/>
                <a:uLnTx/>
                <a:uFillTx/>
                <a:latin typeface="Arial" pitchFamily="34" charset="0"/>
              </a:rPr>
              <a:t>: </a:t>
            </a:r>
            <a:r>
              <a:rPr kumimoji="0" lang="en-ZA" altLang="en-US" sz="1800" b="0" i="0" u="none" strike="noStrike" kern="1200" cap="none" spc="0" normalizeH="0" baseline="0" noProof="0" dirty="0" err="1">
                <a:ln>
                  <a:noFill/>
                </a:ln>
                <a:solidFill>
                  <a:prstClr val="black"/>
                </a:solidFill>
                <a:effectLst/>
                <a:uLnTx/>
                <a:uFillTx/>
                <a:latin typeface="Arial" pitchFamily="34" charset="0"/>
              </a:rPr>
              <a:t>Ndoria</a:t>
            </a:r>
            <a:r>
              <a:rPr kumimoji="0" lang="en-ZA" altLang="en-US" sz="1800" b="0" i="0" u="none" strike="noStrike" kern="1200" cap="none" spc="0" normalizeH="0" baseline="0" noProof="0" dirty="0">
                <a:ln>
                  <a:noFill/>
                </a:ln>
                <a:solidFill>
                  <a:prstClr val="black"/>
                </a:solidFill>
                <a:effectLst/>
                <a:uLnTx/>
                <a:uFillTx/>
                <a:latin typeface="Arial" pitchFamily="34" charset="0"/>
              </a:rPr>
              <a:t> </a:t>
            </a:r>
            <a:r>
              <a:rPr kumimoji="0" lang="en-ZA" altLang="en-US" sz="1800" b="0" i="0" u="none" strike="noStrike" kern="1200" cap="none" spc="0" normalizeH="0" baseline="0" noProof="0" dirty="0" err="1">
                <a:ln>
                  <a:noFill/>
                </a:ln>
                <a:solidFill>
                  <a:prstClr val="black"/>
                </a:solidFill>
                <a:effectLst/>
                <a:uLnTx/>
                <a:uFillTx/>
                <a:latin typeface="Arial" pitchFamily="34" charset="0"/>
              </a:rPr>
              <a:t>Thuku</a:t>
            </a:r>
            <a:r>
              <a:rPr kumimoji="0" lang="en-ZA" altLang="en-US" sz="1800" b="0" i="0" u="none" strike="noStrike" kern="1200" cap="none" spc="0" normalizeH="0" baseline="0" noProof="0" dirty="0">
                <a:ln>
                  <a:noFill/>
                </a:ln>
                <a:solidFill>
                  <a:prstClr val="black"/>
                </a:solidFill>
                <a:effectLst/>
                <a:uLnTx/>
                <a:uFillTx/>
                <a:latin typeface="Arial" pitchFamily="34" charset="0"/>
              </a:rPr>
              <a:t>, Serah Kimani, Andani Mulelu, Jeremy Woodward, Joni Frederick, Jean </a:t>
            </a:r>
            <a:r>
              <a:rPr kumimoji="0" lang="en-ZA" altLang="en-US" sz="1800" b="0" i="0" u="none" strike="noStrike" kern="1200" cap="none" spc="0" normalizeH="0" baseline="0" noProof="0" dirty="0" err="1">
                <a:ln>
                  <a:noFill/>
                </a:ln>
                <a:solidFill>
                  <a:prstClr val="black"/>
                </a:solidFill>
                <a:effectLst/>
                <a:uLnTx/>
                <a:uFillTx/>
                <a:latin typeface="Arial" pitchFamily="34" charset="0"/>
              </a:rPr>
              <a:t>Watermeyer</a:t>
            </a:r>
            <a:r>
              <a:rPr kumimoji="0" lang="en-ZA" altLang="en-US" sz="1800" b="0" i="0" u="none" strike="noStrike" kern="1200" cap="none" spc="0" normalizeH="0" baseline="0" noProof="0" dirty="0">
                <a:ln>
                  <a:noFill/>
                </a:ln>
                <a:solidFill>
                  <a:prstClr val="black"/>
                </a:solidFill>
                <a:effectLst/>
                <a:uLnTx/>
                <a:uFillTx/>
                <a:latin typeface="Arial" pitchFamily="34" charset="0"/>
              </a:rPr>
              <a:t> </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ZA" altLang="en-US" sz="1800" b="1" i="0" u="none" strike="noStrike" kern="1200" cap="none" spc="0" normalizeH="0" baseline="0" noProof="0" dirty="0">
                <a:ln>
                  <a:noFill/>
                </a:ln>
                <a:solidFill>
                  <a:prstClr val="black"/>
                </a:solidFill>
                <a:effectLst/>
                <a:uLnTx/>
                <a:uFillTx/>
                <a:latin typeface="Arial" pitchFamily="34" charset="0"/>
              </a:rPr>
              <a:t>Nitrile </a:t>
            </a:r>
            <a:r>
              <a:rPr kumimoji="0" lang="en-ZA" altLang="en-US" sz="1800" b="1" i="0" u="none" strike="noStrike" kern="1200" cap="none" spc="0" normalizeH="0" baseline="0" noProof="0" dirty="0" err="1">
                <a:ln>
                  <a:noFill/>
                </a:ln>
                <a:solidFill>
                  <a:prstClr val="black"/>
                </a:solidFill>
                <a:effectLst/>
                <a:uLnTx/>
                <a:uFillTx/>
                <a:latin typeface="Arial" pitchFamily="34" charset="0"/>
              </a:rPr>
              <a:t>Hydratases</a:t>
            </a:r>
            <a:r>
              <a:rPr kumimoji="0" lang="en-ZA" altLang="en-US" sz="1800" b="1" i="0" u="none" strike="noStrike" kern="1200" cap="none" spc="0" normalizeH="0" baseline="0" noProof="0" dirty="0">
                <a:ln>
                  <a:noFill/>
                </a:ln>
                <a:solidFill>
                  <a:prstClr val="black"/>
                </a:solidFill>
                <a:effectLst/>
                <a:uLnTx/>
                <a:uFillTx/>
                <a:latin typeface="Arial" pitchFamily="34" charset="0"/>
              </a:rPr>
              <a:t>: </a:t>
            </a:r>
            <a:r>
              <a:rPr kumimoji="0" lang="en-ZA" altLang="en-US" sz="1800" b="0" i="0" u="none" strike="noStrike" kern="1200" cap="none" spc="0" normalizeH="0" baseline="0" noProof="0" dirty="0">
                <a:ln>
                  <a:noFill/>
                </a:ln>
                <a:solidFill>
                  <a:prstClr val="black"/>
                </a:solidFill>
                <a:effectLst/>
                <a:uLnTx/>
                <a:uFillTx/>
                <a:latin typeface="Arial" pitchFamily="34" charset="0"/>
              </a:rPr>
              <a:t>Jennifer van </a:t>
            </a:r>
            <a:r>
              <a:rPr kumimoji="0" lang="en-ZA" altLang="en-US" sz="1800" b="0" i="0" u="none" strike="noStrike" kern="1200" cap="none" spc="0" normalizeH="0" baseline="0" noProof="0" dirty="0" err="1">
                <a:ln>
                  <a:noFill/>
                </a:ln>
                <a:solidFill>
                  <a:prstClr val="black"/>
                </a:solidFill>
                <a:effectLst/>
                <a:uLnTx/>
                <a:uFillTx/>
                <a:latin typeface="Arial" pitchFamily="34" charset="0"/>
              </a:rPr>
              <a:t>Wyk</a:t>
            </a:r>
            <a:r>
              <a:rPr kumimoji="0" lang="en-ZA" altLang="en-US" sz="1800" b="0" i="0" u="none" strike="noStrike" kern="1200" cap="none" spc="0" normalizeH="0" baseline="0" noProof="0" dirty="0">
                <a:ln>
                  <a:noFill/>
                </a:ln>
                <a:solidFill>
                  <a:prstClr val="black"/>
                </a:solidFill>
                <a:effectLst/>
                <a:uLnTx/>
                <a:uFillTx/>
                <a:latin typeface="Arial" pitchFamily="34" charset="0"/>
              </a:rPr>
              <a:t>, Joni Frederick</a:t>
            </a:r>
            <a:endParaRPr kumimoji="0" lang="en-ZA" altLang="en-US" sz="1800" b="1" i="0" u="none" strike="noStrike" kern="1200" cap="none" spc="0" normalizeH="0" baseline="0" noProof="0" dirty="0">
              <a:ln>
                <a:noFill/>
              </a:ln>
              <a:solidFill>
                <a:prstClr val="black"/>
              </a:solidFill>
              <a:effectLst/>
              <a:uLnTx/>
              <a:uFillTx/>
              <a:latin typeface="Arial" pitchFamily="34"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ZA" altLang="en-US" sz="1800" b="1" i="0" u="none" strike="noStrike" kern="1200" cap="none" spc="0" normalizeH="0" baseline="0" noProof="0" dirty="0">
                <a:ln>
                  <a:noFill/>
                </a:ln>
                <a:solidFill>
                  <a:prstClr val="black"/>
                </a:solidFill>
                <a:effectLst/>
                <a:uLnTx/>
                <a:uFillTx/>
                <a:latin typeface="Arial" pitchFamily="34" charset="0"/>
              </a:rPr>
              <a:t>Glutamine </a:t>
            </a:r>
            <a:r>
              <a:rPr kumimoji="0" lang="en-ZA" altLang="en-US" sz="1800" b="1" i="0" u="none" strike="noStrike" kern="1200" cap="none" spc="0" normalizeH="0" baseline="0" noProof="0" dirty="0" err="1">
                <a:ln>
                  <a:noFill/>
                </a:ln>
                <a:solidFill>
                  <a:prstClr val="black"/>
                </a:solidFill>
                <a:effectLst/>
                <a:uLnTx/>
                <a:uFillTx/>
                <a:latin typeface="Arial" pitchFamily="34" charset="0"/>
              </a:rPr>
              <a:t>Synthetase</a:t>
            </a:r>
            <a:r>
              <a:rPr kumimoji="0" lang="en-ZA" altLang="en-US" sz="1800" b="0" i="0" u="none" strike="noStrike" kern="1200" cap="none" spc="0" normalizeH="0" baseline="0" noProof="0" dirty="0">
                <a:ln>
                  <a:noFill/>
                </a:ln>
                <a:solidFill>
                  <a:prstClr val="black"/>
                </a:solidFill>
                <a:effectLst/>
                <a:uLnTx/>
                <a:uFillTx/>
                <a:latin typeface="Arial" pitchFamily="34" charset="0"/>
              </a:rPr>
              <a:t>: Jason van Rooyen, Satish Patel</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ZA" altLang="en-US" sz="1800" b="1" i="0" u="none" strike="noStrike" kern="1200" cap="none" spc="0" normalizeH="0" baseline="0" noProof="0" dirty="0" err="1">
                <a:ln>
                  <a:noFill/>
                </a:ln>
                <a:solidFill>
                  <a:prstClr val="black"/>
                </a:solidFill>
                <a:effectLst/>
                <a:uLnTx/>
                <a:uFillTx/>
                <a:latin typeface="Arial" pitchFamily="34" charset="0"/>
              </a:rPr>
              <a:t>Mycothiol</a:t>
            </a:r>
            <a:r>
              <a:rPr kumimoji="0" lang="en-ZA" altLang="en-US" sz="1800" b="1" i="0" u="none" strike="noStrike" kern="1200" cap="none" spc="0" normalizeH="0" baseline="0" noProof="0" dirty="0">
                <a:ln>
                  <a:noFill/>
                </a:ln>
                <a:solidFill>
                  <a:prstClr val="black"/>
                </a:solidFill>
                <a:effectLst/>
                <a:uLnTx/>
                <a:uFillTx/>
                <a:latin typeface="Arial" pitchFamily="34" charset="0"/>
              </a:rPr>
              <a:t> processing enzymes:</a:t>
            </a:r>
            <a:r>
              <a:rPr kumimoji="0" lang="en-ZA" altLang="en-US" sz="1800" b="0" i="0" u="none" strike="noStrike" kern="1200" cap="none" spc="0" normalizeH="0" baseline="0" noProof="0" dirty="0">
                <a:ln>
                  <a:noFill/>
                </a:ln>
                <a:solidFill>
                  <a:prstClr val="black"/>
                </a:solidFill>
                <a:effectLst/>
                <a:uLnTx/>
                <a:uFillTx/>
                <a:latin typeface="Arial" pitchFamily="34" charset="0"/>
              </a:rPr>
              <a:t> Simon Broadley</a:t>
            </a:r>
            <a:endParaRPr kumimoji="0" lang="en-ZA" altLang="en-US" sz="1800" b="1" i="0" u="none" strike="noStrike" kern="1200" cap="none" spc="0" normalizeH="0" baseline="0" noProof="0" dirty="0">
              <a:ln>
                <a:noFill/>
              </a:ln>
              <a:solidFill>
                <a:prstClr val="black"/>
              </a:solidFill>
              <a:effectLst/>
              <a:uLnTx/>
              <a:uFillTx/>
              <a:latin typeface="Arial" pitchFamily="34"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ZA" altLang="en-US" sz="1800" b="1" i="0" u="none" strike="noStrike" kern="1200" cap="none" spc="0" normalizeH="0" baseline="0" noProof="0" dirty="0">
                <a:ln>
                  <a:noFill/>
                </a:ln>
                <a:solidFill>
                  <a:prstClr val="black"/>
                </a:solidFill>
                <a:effectLst/>
                <a:uLnTx/>
                <a:uFillTx/>
                <a:latin typeface="Arial" pitchFamily="34" charset="0"/>
              </a:rPr>
              <a:t>Angiotensin converting enzyme: </a:t>
            </a:r>
            <a:r>
              <a:rPr kumimoji="0" lang="en-ZA" altLang="en-US" sz="1800" b="0" i="0" u="none" strike="noStrike" kern="1200" cap="none" spc="0" normalizeH="0" baseline="0" noProof="0" dirty="0">
                <a:ln>
                  <a:noFill/>
                </a:ln>
                <a:solidFill>
                  <a:prstClr val="black"/>
                </a:solidFill>
                <a:effectLst/>
                <a:uLnTx/>
                <a:uFillTx/>
                <a:latin typeface="Arial" pitchFamily="34" charset="0"/>
              </a:rPr>
              <a:t>Jean </a:t>
            </a:r>
            <a:r>
              <a:rPr kumimoji="0" lang="en-ZA" altLang="en-US" sz="1800" b="0" i="0" u="none" strike="noStrike" kern="1200" cap="none" spc="0" normalizeH="0" baseline="0" noProof="0" dirty="0" err="1">
                <a:ln>
                  <a:noFill/>
                </a:ln>
                <a:solidFill>
                  <a:prstClr val="black"/>
                </a:solidFill>
                <a:effectLst/>
                <a:uLnTx/>
                <a:uFillTx/>
                <a:latin typeface="Arial" pitchFamily="34" charset="0"/>
              </a:rPr>
              <a:t>Watermeyer</a:t>
            </a:r>
            <a:endParaRPr kumimoji="0" lang="en-ZA" altLang="en-US" sz="1800" b="0" i="0" u="none" strike="noStrike" kern="1200" cap="none" spc="0" normalizeH="0" baseline="0" noProof="0" dirty="0">
              <a:ln>
                <a:noFill/>
              </a:ln>
              <a:solidFill>
                <a:prstClr val="black"/>
              </a:solidFill>
              <a:effectLst/>
              <a:uLnTx/>
              <a:uFillTx/>
              <a:latin typeface="Arial" pitchFamily="34"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ZA" altLang="en-US" sz="1800" b="1" i="0" u="none" strike="noStrike" kern="1200" cap="none" spc="0" normalizeH="0" baseline="0" noProof="0" dirty="0">
                <a:ln>
                  <a:noFill/>
                </a:ln>
                <a:solidFill>
                  <a:prstClr val="black"/>
                </a:solidFill>
                <a:effectLst/>
                <a:uLnTx/>
                <a:uFillTx/>
                <a:latin typeface="Arial" pitchFamily="34" charset="0"/>
              </a:rPr>
              <a:t>Plant viruses: </a:t>
            </a:r>
            <a:r>
              <a:rPr kumimoji="0" lang="en-ZA" altLang="en-US" sz="1800" b="0" i="0" u="none" strike="noStrike" kern="1200" cap="none" spc="0" normalizeH="0" baseline="0" noProof="0" dirty="0">
                <a:ln>
                  <a:noFill/>
                </a:ln>
                <a:solidFill>
                  <a:prstClr val="black"/>
                </a:solidFill>
                <a:effectLst/>
                <a:uLnTx/>
                <a:uFillTx/>
                <a:latin typeface="Arial" pitchFamily="34" charset="0"/>
              </a:rPr>
              <a:t>Kyle Dent </a:t>
            </a:r>
            <a:r>
              <a:rPr kumimoji="0" lang="en-ZA" altLang="en-US" sz="1800" b="0" i="0" u="none" strike="noStrike" kern="1200" cap="none" spc="0" normalizeH="0" baseline="0" noProof="0" dirty="0" err="1">
                <a:ln>
                  <a:noFill/>
                </a:ln>
                <a:solidFill>
                  <a:prstClr val="black"/>
                </a:solidFill>
                <a:effectLst/>
                <a:uLnTx/>
                <a:uFillTx/>
                <a:latin typeface="Arial" pitchFamily="34" charset="0"/>
              </a:rPr>
              <a:t>Jennfier</a:t>
            </a:r>
            <a:r>
              <a:rPr kumimoji="0" lang="en-ZA" altLang="en-US" sz="1800" b="0" i="0" u="none" strike="noStrike" kern="1200" cap="none" spc="0" normalizeH="0" baseline="0" noProof="0" dirty="0">
                <a:ln>
                  <a:noFill/>
                </a:ln>
                <a:solidFill>
                  <a:prstClr val="black"/>
                </a:solidFill>
                <a:effectLst/>
                <a:uLnTx/>
                <a:uFillTx/>
                <a:latin typeface="Arial" pitchFamily="34" charset="0"/>
              </a:rPr>
              <a:t> Miller</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ZA" altLang="en-US" sz="1800" b="0" i="0" u="none" strike="noStrike" kern="1200" cap="none" spc="0" normalizeH="0" baseline="0" noProof="0" dirty="0">
                <a:ln>
                  <a:noFill/>
                </a:ln>
                <a:solidFill>
                  <a:prstClr val="black"/>
                </a:solidFill>
                <a:effectLst/>
                <a:uLnTx/>
                <a:uFillTx/>
                <a:latin typeface="Arial" pitchFamily="34" charset="0"/>
              </a:rPr>
              <a:t>African </a:t>
            </a:r>
            <a:r>
              <a:rPr kumimoji="0" lang="en-ZA" altLang="en-US" sz="1800" b="0" i="0" u="none" strike="noStrike" kern="1200" cap="none" spc="0" normalizeH="0" baseline="0" noProof="0" dirty="0" err="1">
                <a:ln>
                  <a:noFill/>
                </a:ln>
                <a:solidFill>
                  <a:prstClr val="black"/>
                </a:solidFill>
                <a:effectLst/>
                <a:uLnTx/>
                <a:uFillTx/>
                <a:latin typeface="Arial" pitchFamily="34" charset="0"/>
              </a:rPr>
              <a:t>Horsesickness</a:t>
            </a:r>
            <a:r>
              <a:rPr kumimoji="0" lang="en-ZA" altLang="en-US" sz="1800" b="0" i="0" u="none" strike="noStrike" kern="1200" cap="none" spc="0" normalizeH="0" baseline="0" noProof="0" dirty="0">
                <a:ln>
                  <a:noFill/>
                </a:ln>
                <a:solidFill>
                  <a:prstClr val="black"/>
                </a:solidFill>
                <a:effectLst/>
                <a:uLnTx/>
                <a:uFillTx/>
                <a:latin typeface="Arial" pitchFamily="34" charset="0"/>
              </a:rPr>
              <a:t> Virus</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ZA" altLang="en-US" sz="1800" b="1" i="0" u="none" strike="noStrike" kern="1200" cap="none" spc="0" normalizeH="0" baseline="0" noProof="0" dirty="0">
                <a:ln>
                  <a:noFill/>
                </a:ln>
                <a:solidFill>
                  <a:prstClr val="black"/>
                </a:solidFill>
                <a:effectLst/>
                <a:uLnTx/>
                <a:uFillTx/>
                <a:latin typeface="Arial" pitchFamily="34" charset="0"/>
              </a:rPr>
              <a:t>Methods development</a:t>
            </a:r>
            <a:r>
              <a:rPr kumimoji="0" lang="en-ZA" altLang="en-US" sz="1800" b="0" i="0" u="none" strike="noStrike" kern="1200" cap="none" spc="0" normalizeH="0" baseline="0" noProof="0" dirty="0">
                <a:ln>
                  <a:noFill/>
                </a:ln>
                <a:solidFill>
                  <a:prstClr val="black"/>
                </a:solidFill>
                <a:effectLst/>
                <a:uLnTx/>
                <a:uFillTx/>
                <a:latin typeface="Arial" pitchFamily="34" charset="0"/>
              </a:rPr>
              <a:t>: Jean </a:t>
            </a:r>
            <a:r>
              <a:rPr kumimoji="0" lang="en-ZA" altLang="en-US" sz="1800" b="0" i="0" u="none" strike="noStrike" kern="1200" cap="none" spc="0" normalizeH="0" baseline="0" noProof="0" dirty="0" err="1">
                <a:ln>
                  <a:noFill/>
                </a:ln>
                <a:solidFill>
                  <a:prstClr val="black"/>
                </a:solidFill>
                <a:effectLst/>
                <a:uLnTx/>
                <a:uFillTx/>
                <a:latin typeface="Arial" pitchFamily="34" charset="0"/>
              </a:rPr>
              <a:t>Watermeyer</a:t>
            </a:r>
            <a:r>
              <a:rPr kumimoji="0" lang="en-ZA" altLang="en-US" sz="1800" b="0" i="0" u="none" strike="noStrike" kern="1200" cap="none" spc="0" normalizeH="0" baseline="0" noProof="0" dirty="0">
                <a:ln>
                  <a:noFill/>
                </a:ln>
                <a:solidFill>
                  <a:prstClr val="black"/>
                </a:solidFill>
                <a:effectLst/>
                <a:uLnTx/>
                <a:uFillTx/>
                <a:latin typeface="Arial" pitchFamily="34" charset="0"/>
              </a:rPr>
              <a:t>, Jeremy Woodward, Kwok Yan Chan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Jeremy_slide"/>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03427" name="Picture 3" descr="jerem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0463" y="0"/>
            <a:ext cx="1633537"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8" name="Object 7"/>
          <p:cNvGraphicFramePr>
            <a:graphicFrameLocks noChangeAspect="1"/>
          </p:cNvGraphicFramePr>
          <p:nvPr/>
        </p:nvGraphicFramePr>
        <p:xfrm>
          <a:off x="836613" y="1323975"/>
          <a:ext cx="4064000" cy="4064000"/>
        </p:xfrm>
        <a:graphic>
          <a:graphicData uri="http://schemas.openxmlformats.org/presentationml/2006/ole">
            <mc:AlternateContent xmlns:mc="http://schemas.openxmlformats.org/markup-compatibility/2006">
              <mc:Choice xmlns:v="urn:schemas-microsoft-com:vml" Requires="v">
                <p:oleObj spid="_x0000_s105570" name="Image" r:id="rId4" imgW="12961525" imgH="12961525" progId="Photoshop.Image.5">
                  <p:embed/>
                </p:oleObj>
              </mc:Choice>
              <mc:Fallback>
                <p:oleObj name="Image" r:id="rId4" imgW="12961525" imgH="12961525" progId="Photoshop.Image.5">
                  <p:embed/>
                  <p:pic>
                    <p:nvPicPr>
                      <p:cNvPr id="10137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613" y="1323975"/>
                        <a:ext cx="4064000" cy="406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01379" name="Object 9"/>
          <p:cNvGraphicFramePr>
            <a:graphicFrameLocks noChangeAspect="1"/>
          </p:cNvGraphicFramePr>
          <p:nvPr/>
        </p:nvGraphicFramePr>
        <p:xfrm>
          <a:off x="4932363" y="0"/>
          <a:ext cx="4211637" cy="1684338"/>
        </p:xfrm>
        <a:graphic>
          <a:graphicData uri="http://schemas.openxmlformats.org/presentationml/2006/ole">
            <mc:AlternateContent xmlns:mc="http://schemas.openxmlformats.org/markup-compatibility/2006">
              <mc:Choice xmlns:v="urn:schemas-microsoft-com:vml" Requires="v">
                <p:oleObj spid="_x0000_s105571" name="Image" r:id="rId6" imgW="12707377" imgH="5082951" progId="Photoshop.Image.5">
                  <p:embed/>
                </p:oleObj>
              </mc:Choice>
              <mc:Fallback>
                <p:oleObj name="Image" r:id="rId6" imgW="12707377" imgH="5082951" progId="Photoshop.Image.5">
                  <p:embed/>
                  <p:pic>
                    <p:nvPicPr>
                      <p:cNvPr id="101379"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363" y="0"/>
                        <a:ext cx="4211637" cy="1684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01380" name="Object 10"/>
          <p:cNvGraphicFramePr>
            <a:graphicFrameLocks noChangeAspect="1"/>
          </p:cNvGraphicFramePr>
          <p:nvPr/>
        </p:nvGraphicFramePr>
        <p:xfrm>
          <a:off x="5724525" y="1773238"/>
          <a:ext cx="2447925" cy="2447925"/>
        </p:xfrm>
        <a:graphic>
          <a:graphicData uri="http://schemas.openxmlformats.org/presentationml/2006/ole">
            <mc:AlternateContent xmlns:mc="http://schemas.openxmlformats.org/markup-compatibility/2006">
              <mc:Choice xmlns:v="urn:schemas-microsoft-com:vml" Requires="v">
                <p:oleObj spid="_x0000_s105572" name="Image" r:id="rId8" imgW="12707377" imgH="12707377" progId="Photoshop.Image.5">
                  <p:embed/>
                </p:oleObj>
              </mc:Choice>
              <mc:Fallback>
                <p:oleObj name="Image" r:id="rId8" imgW="12707377" imgH="12707377" progId="Photoshop.Image.5">
                  <p:embed/>
                  <p:pic>
                    <p:nvPicPr>
                      <p:cNvPr id="10138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4525" y="1773238"/>
                        <a:ext cx="2447925" cy="2447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01381" name="Text Box 11"/>
          <p:cNvSpPr txBox="1">
            <a:spLocks noChangeArrowheads="1"/>
          </p:cNvSpPr>
          <p:nvPr/>
        </p:nvSpPr>
        <p:spPr bwMode="auto">
          <a:xfrm>
            <a:off x="153988" y="160338"/>
            <a:ext cx="479169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Bacillus </a:t>
            </a:r>
            <a:r>
              <a:rPr kumimoji="0" lang="en-US" altLang="en-US" sz="2400" b="0" i="1"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pallidus</a:t>
            </a:r>
            <a:r>
              <a:rPr kumimoji="0" lang="en-US" altLang="en-US" sz="2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RAPc8 </a:t>
            </a:r>
            <a:r>
              <a:rPr kumimoji="0" lang="en-US" altLang="en-US" sz="24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Amidase</a:t>
            </a:r>
            <a:endParaRPr kumimoji="0" lang="en-US" alt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aphicFrame>
        <p:nvGraphicFramePr>
          <p:cNvPr id="101382" name="Object 12"/>
          <p:cNvGraphicFramePr>
            <a:graphicFrameLocks noChangeAspect="1"/>
          </p:cNvGraphicFramePr>
          <p:nvPr/>
        </p:nvGraphicFramePr>
        <p:xfrm>
          <a:off x="5795963" y="4292600"/>
          <a:ext cx="2319337" cy="2319338"/>
        </p:xfrm>
        <a:graphic>
          <a:graphicData uri="http://schemas.openxmlformats.org/presentationml/2006/ole">
            <mc:AlternateContent xmlns:mc="http://schemas.openxmlformats.org/markup-compatibility/2006">
              <mc:Choice xmlns:v="urn:schemas-microsoft-com:vml" Requires="v">
                <p:oleObj spid="_x0000_s105573" name="Image" r:id="rId10" imgW="12707377" imgH="12707377" progId="Photoshop.Image.5">
                  <p:embed/>
                </p:oleObj>
              </mc:Choice>
              <mc:Fallback>
                <p:oleObj name="Image" r:id="rId10" imgW="12707377" imgH="12707377" progId="Photoshop.Image.5">
                  <p:embed/>
                  <p:pic>
                    <p:nvPicPr>
                      <p:cNvPr id="101382"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95963" y="4292600"/>
                        <a:ext cx="2319337" cy="2319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01383" name="Line 13"/>
          <p:cNvSpPr>
            <a:spLocks noChangeShapeType="1"/>
          </p:cNvSpPr>
          <p:nvPr/>
        </p:nvSpPr>
        <p:spPr bwMode="auto">
          <a:xfrm flipH="1">
            <a:off x="5076825" y="2924175"/>
            <a:ext cx="3587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01384" name="Line 14"/>
          <p:cNvSpPr>
            <a:spLocks noChangeShapeType="1"/>
          </p:cNvSpPr>
          <p:nvPr/>
        </p:nvSpPr>
        <p:spPr bwMode="auto">
          <a:xfrm flipH="1" flipV="1">
            <a:off x="7019925" y="3068638"/>
            <a:ext cx="1008063"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01385" name="Text Box 15"/>
          <p:cNvSpPr txBox="1">
            <a:spLocks noChangeArrowheads="1"/>
          </p:cNvSpPr>
          <p:nvPr/>
        </p:nvSpPr>
        <p:spPr bwMode="auto">
          <a:xfrm>
            <a:off x="7667625" y="3860800"/>
            <a:ext cx="12557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itchFamily="34" charset="0"/>
                <a:ea typeface="+mn-ea"/>
                <a:cs typeface="Arial" pitchFamily="34" charset="0"/>
              </a:rPr>
              <a:t>A surface</a:t>
            </a:r>
          </a:p>
        </p:txBody>
      </p:sp>
      <p:sp>
        <p:nvSpPr>
          <p:cNvPr id="101386" name="Text Box 16"/>
          <p:cNvSpPr txBox="1">
            <a:spLocks noChangeArrowheads="1"/>
          </p:cNvSpPr>
          <p:nvPr/>
        </p:nvSpPr>
        <p:spPr bwMode="auto">
          <a:xfrm>
            <a:off x="4911725" y="2271713"/>
            <a:ext cx="819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itchFamily="34" charset="0"/>
                <a:ea typeface="+mn-ea"/>
                <a:cs typeface="Arial" pitchFamily="34" charset="0"/>
              </a:rPr>
              <a:t>3-fold</a:t>
            </a:r>
          </a:p>
        </p:txBody>
      </p:sp>
      <p:sp>
        <p:nvSpPr>
          <p:cNvPr id="101387" name="Line 17"/>
          <p:cNvSpPr>
            <a:spLocks noChangeShapeType="1"/>
          </p:cNvSpPr>
          <p:nvPr/>
        </p:nvSpPr>
        <p:spPr bwMode="auto">
          <a:xfrm flipH="1">
            <a:off x="3571875" y="1539875"/>
            <a:ext cx="144463"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01388" name="Line 18"/>
          <p:cNvSpPr>
            <a:spLocks noChangeShapeType="1"/>
          </p:cNvSpPr>
          <p:nvPr/>
        </p:nvSpPr>
        <p:spPr bwMode="auto">
          <a:xfrm flipV="1">
            <a:off x="763588" y="3411538"/>
            <a:ext cx="288925"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01389" name="Line 19"/>
          <p:cNvSpPr>
            <a:spLocks noChangeShapeType="1"/>
          </p:cNvSpPr>
          <p:nvPr/>
        </p:nvSpPr>
        <p:spPr bwMode="auto">
          <a:xfrm flipH="1" flipV="1">
            <a:off x="3644900" y="4708525"/>
            <a:ext cx="21590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01390" name="Text Box 20"/>
          <p:cNvSpPr txBox="1">
            <a:spLocks noChangeArrowheads="1"/>
          </p:cNvSpPr>
          <p:nvPr/>
        </p:nvSpPr>
        <p:spPr bwMode="auto">
          <a:xfrm>
            <a:off x="3479800" y="1101725"/>
            <a:ext cx="819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itchFamily="34" charset="0"/>
                <a:ea typeface="+mn-ea"/>
                <a:cs typeface="Arial" pitchFamily="34" charset="0"/>
              </a:rPr>
              <a:t>2-fold</a:t>
            </a:r>
          </a:p>
        </p:txBody>
      </p:sp>
      <p:sp>
        <p:nvSpPr>
          <p:cNvPr id="101391" name="Text Box 21"/>
          <p:cNvSpPr txBox="1">
            <a:spLocks noChangeArrowheads="1"/>
          </p:cNvSpPr>
          <p:nvPr/>
        </p:nvSpPr>
        <p:spPr bwMode="auto">
          <a:xfrm>
            <a:off x="1244600" y="6235700"/>
            <a:ext cx="47942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Kimani et al (2007) Biological Crystallography</a:t>
            </a:r>
          </a:p>
        </p:txBody>
      </p:sp>
      <p:pic>
        <p:nvPicPr>
          <p:cNvPr id="101392"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9063" y="5051425"/>
            <a:ext cx="1152525" cy="158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1393"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3988" y="838200"/>
            <a:ext cx="1060450" cy="971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1394" name="TextBox 1"/>
          <p:cNvSpPr txBox="1">
            <a:spLocks noChangeArrowheads="1"/>
          </p:cNvSpPr>
          <p:nvPr/>
        </p:nvSpPr>
        <p:spPr bwMode="auto">
          <a:xfrm>
            <a:off x="1271588" y="5708650"/>
            <a:ext cx="15700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Serah Kimani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5474" name="Picture 24" descr="tim - slide4trev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63" y="0"/>
            <a:ext cx="87122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TextBox 1"/>
          <p:cNvSpPr txBox="1">
            <a:spLocks noChangeArrowheads="1"/>
          </p:cNvSpPr>
          <p:nvPr/>
        </p:nvSpPr>
        <p:spPr bwMode="auto">
          <a:xfrm>
            <a:off x="4602163" y="6742113"/>
            <a:ext cx="20193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Frouws et al Biophy</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685800" y="2130425"/>
            <a:ext cx="7772400" cy="1470025"/>
          </a:xfrm>
        </p:spPr>
        <p:txBody>
          <a:bodyPr/>
          <a:lstStyle/>
          <a:p>
            <a:endParaRPr lang="en-US" altLang="en-US"/>
          </a:p>
        </p:txBody>
      </p:sp>
      <p:sp>
        <p:nvSpPr>
          <p:cNvPr id="104451" name="Rectangle 3"/>
          <p:cNvSpPr>
            <a:spLocks noGrp="1" noChangeArrowheads="1"/>
          </p:cNvSpPr>
          <p:nvPr>
            <p:ph type="subTitle" idx="1"/>
          </p:nvPr>
        </p:nvSpPr>
        <p:spPr>
          <a:xfrm>
            <a:off x="1371600" y="3886200"/>
            <a:ext cx="6400800" cy="1752600"/>
          </a:xfrm>
        </p:spPr>
        <p:txBody>
          <a:bodyPr/>
          <a:lstStyle/>
          <a:p>
            <a:endParaRPr lang="en-US" altLang="en-US"/>
          </a:p>
        </p:txBody>
      </p:sp>
      <p:pic>
        <p:nvPicPr>
          <p:cNvPr id="104452" name="Picture 4" descr="Wildernes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113"/>
            <a:ext cx="9229725" cy="683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1402" r="68350" b="16127"/>
          <a:stretch/>
        </p:blipFill>
        <p:spPr bwMode="auto">
          <a:xfrm>
            <a:off x="7397578" y="4898514"/>
            <a:ext cx="1638918" cy="1732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17"/>
          <p:cNvPicPr>
            <a:picLocks noChangeAspect="1" noChangeArrowheads="1"/>
          </p:cNvPicPr>
          <p:nvPr/>
        </p:nvPicPr>
        <p:blipFill rotWithShape="1">
          <a:blip r:embed="rId5">
            <a:extLst>
              <a:ext uri="{28A0092B-C50C-407E-A947-70E740481C1C}">
                <a14:useLocalDpi xmlns:a14="http://schemas.microsoft.com/office/drawing/2010/main" val="0"/>
              </a:ext>
            </a:extLst>
          </a:blip>
          <a:srcRect b="24792"/>
          <a:stretch/>
        </p:blipFill>
        <p:spPr bwMode="auto">
          <a:xfrm>
            <a:off x="5076056" y="4915481"/>
            <a:ext cx="2321522" cy="17152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5560" t="23539" r="4398" b="20187"/>
          <a:stretch/>
        </p:blipFill>
        <p:spPr bwMode="auto">
          <a:xfrm>
            <a:off x="349654" y="4535246"/>
            <a:ext cx="1950949" cy="18722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44" descr="HA_binding_sit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6256" y="2939340"/>
            <a:ext cx="2034556" cy="189100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4892174"/>
            <a:ext cx="1675051" cy="17728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Content Placeholder 2"/>
          <p:cNvSpPr>
            <a:spLocks noGrp="1"/>
          </p:cNvSpPr>
          <p:nvPr>
            <p:ph idx="1"/>
          </p:nvPr>
        </p:nvSpPr>
        <p:spPr>
          <a:xfrm>
            <a:off x="464096" y="1052736"/>
            <a:ext cx="8229600" cy="4525963"/>
          </a:xfrm>
        </p:spPr>
        <p:txBody>
          <a:bodyPr>
            <a:normAutofit/>
          </a:bodyPr>
          <a:lstStyle/>
          <a:p>
            <a:r>
              <a:rPr lang="en-ZA" sz="2800" dirty="0"/>
              <a:t>Global context</a:t>
            </a:r>
          </a:p>
          <a:p>
            <a:pPr lvl="1"/>
            <a:r>
              <a:rPr lang="en-ZA" sz="2400" dirty="0"/>
              <a:t>Fundamental knowledge</a:t>
            </a:r>
          </a:p>
          <a:p>
            <a:pPr lvl="1"/>
            <a:r>
              <a:rPr lang="en-ZA" sz="2400" dirty="0"/>
              <a:t>Applied discoveries</a:t>
            </a:r>
          </a:p>
          <a:p>
            <a:pPr lvl="1"/>
            <a:endParaRPr lang="en-ZA" sz="2400" dirty="0"/>
          </a:p>
          <a:p>
            <a:r>
              <a:rPr lang="en-ZA" sz="2800" dirty="0"/>
              <a:t>Local context</a:t>
            </a:r>
          </a:p>
          <a:p>
            <a:pPr lvl="1"/>
            <a:r>
              <a:rPr lang="en-ZA" sz="2400" dirty="0"/>
              <a:t>Alleviate disease burden</a:t>
            </a:r>
          </a:p>
          <a:p>
            <a:pPr lvl="1"/>
            <a:r>
              <a:rPr lang="en-ZA" sz="2400" dirty="0"/>
              <a:t>Contribute to food security</a:t>
            </a:r>
          </a:p>
          <a:p>
            <a:pPr lvl="1"/>
            <a:r>
              <a:rPr lang="en-ZA" sz="2400" dirty="0"/>
              <a:t>Develop </a:t>
            </a:r>
            <a:r>
              <a:rPr lang="en-ZA" sz="2400" dirty="0" err="1"/>
              <a:t>BioEconomy</a:t>
            </a:r>
            <a:endParaRPr lang="en-ZA" sz="2400" dirty="0"/>
          </a:p>
          <a:p>
            <a:pPr lvl="1"/>
            <a:endParaRPr lang="en-ZA" sz="2400" dirty="0"/>
          </a:p>
          <a:p>
            <a:pPr lvl="1"/>
            <a:endParaRPr lang="en-ZA" sz="2400" dirty="0"/>
          </a:p>
          <a:p>
            <a:pPr marL="457200" lvl="1" indent="0">
              <a:buNone/>
            </a:pPr>
            <a:endParaRPr lang="en-ZA" sz="2400" dirty="0"/>
          </a:p>
          <a:p>
            <a:pPr lvl="1"/>
            <a:endParaRPr lang="en-ZA" sz="2400" dirty="0"/>
          </a:p>
          <a:p>
            <a:pPr marL="457200" lvl="1" indent="0">
              <a:buNone/>
            </a:pPr>
            <a:endParaRPr lang="en-ZA" sz="2400" dirty="0"/>
          </a:p>
          <a:p>
            <a:endParaRPr lang="en-ZA" sz="2800" dirty="0"/>
          </a:p>
          <a:p>
            <a:endParaRPr lang="en-ZA" sz="28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68295"/>
          <a:stretch/>
        </p:blipFill>
        <p:spPr>
          <a:xfrm>
            <a:off x="7092280" y="68064"/>
            <a:ext cx="1794241" cy="3687799"/>
          </a:xfrm>
          <a:prstGeom prst="rect">
            <a:avLst/>
          </a:prstGeom>
        </p:spPr>
      </p:pic>
      <p:sp>
        <p:nvSpPr>
          <p:cNvPr id="7" name="Title 1"/>
          <p:cNvSpPr txBox="1">
            <a:spLocks/>
          </p:cNvSpPr>
          <p:nvPr/>
        </p:nvSpPr>
        <p:spPr bwMode="auto">
          <a:xfrm>
            <a:off x="457200" y="-162272"/>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ZA" sz="4400" b="0" i="0" u="none" strike="noStrike" kern="1200" cap="none" spc="0" normalizeH="0" baseline="0" noProof="0" dirty="0">
                <a:ln>
                  <a:noFill/>
                </a:ln>
                <a:solidFill>
                  <a:prstClr val="black"/>
                </a:solidFill>
                <a:effectLst/>
                <a:uLnTx/>
                <a:uFillTx/>
                <a:latin typeface="Calibri"/>
                <a:ea typeface="+mj-ea"/>
                <a:cs typeface="+mj-cs"/>
              </a:rPr>
              <a:t>Importance</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5430" y="1556792"/>
            <a:ext cx="1368152" cy="1554718"/>
          </a:xfrm>
          <a:prstGeom prst="rect">
            <a:avLst/>
          </a:prstGeom>
        </p:spPr>
      </p:pic>
      <p:pic>
        <p:nvPicPr>
          <p:cNvPr id="9" name="Pictur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3846" y="4869160"/>
            <a:ext cx="2699792" cy="1795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2662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1933575" y="1481138"/>
            <a:ext cx="91440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0323" tIns="40162" rIns="80323" bIns="4016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alt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pic>
        <p:nvPicPr>
          <p:cNvPr id="1064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64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8546" name="Picture 2" descr="pumil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060575"/>
            <a:ext cx="1804988" cy="237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547" name="Picture 3" descr="terminating spiral4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2060575"/>
            <a:ext cx="2143125" cy="240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548" name="Picture 4" descr="terminating spiral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1989138"/>
            <a:ext cx="202882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549" name="Picture 5" descr="pumilus helix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125" y="1412875"/>
            <a:ext cx="2295525" cy="347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6" name="Picture 6" descr="Export Wizard-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79276">
            <a:off x="827088" y="2852738"/>
            <a:ext cx="863600" cy="79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51" name="Text Box 7"/>
          <p:cNvSpPr txBox="1">
            <a:spLocks noChangeArrowheads="1"/>
          </p:cNvSpPr>
          <p:nvPr/>
        </p:nvSpPr>
        <p:spPr bwMode="auto">
          <a:xfrm>
            <a:off x="1358900" y="358775"/>
            <a:ext cx="7412038" cy="731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24" tIns="45712" rIns="91424" bIns="45712">
            <a:spAutoFit/>
          </a:bodyPr>
          <a:lstStyle>
            <a:lvl1pPr defTabSz="1041400" eaLnBrk="0" hangingPunct="0">
              <a:defRPr>
                <a:solidFill>
                  <a:schemeClr val="tx1"/>
                </a:solidFill>
                <a:latin typeface="Calibri" pitchFamily="34" charset="0"/>
                <a:cs typeface="Arial" pitchFamily="34" charset="0"/>
              </a:defRPr>
            </a:lvl1pPr>
            <a:lvl2pPr marL="742950" indent="-285750" defTabSz="1041400" eaLnBrk="0" hangingPunct="0">
              <a:defRPr>
                <a:solidFill>
                  <a:schemeClr val="tx1"/>
                </a:solidFill>
                <a:latin typeface="Calibri" pitchFamily="34" charset="0"/>
                <a:cs typeface="Arial" pitchFamily="34" charset="0"/>
              </a:defRPr>
            </a:lvl2pPr>
            <a:lvl3pPr marL="1143000" indent="-228600" defTabSz="1041400" eaLnBrk="0" hangingPunct="0">
              <a:defRPr>
                <a:solidFill>
                  <a:schemeClr val="tx1"/>
                </a:solidFill>
                <a:latin typeface="Calibri" pitchFamily="34" charset="0"/>
                <a:cs typeface="Arial" pitchFamily="34" charset="0"/>
              </a:defRPr>
            </a:lvl3pPr>
            <a:lvl4pPr marL="1600200" indent="-228600" defTabSz="1041400" eaLnBrk="0" hangingPunct="0">
              <a:defRPr>
                <a:solidFill>
                  <a:schemeClr val="tx1"/>
                </a:solidFill>
                <a:latin typeface="Calibri" pitchFamily="34" charset="0"/>
                <a:cs typeface="Arial" pitchFamily="34" charset="0"/>
              </a:defRPr>
            </a:lvl4pPr>
            <a:lvl5pPr marL="2057400" indent="-228600" defTabSz="1041400" eaLnBrk="0" hangingPunct="0">
              <a:defRPr>
                <a:solidFill>
                  <a:schemeClr val="tx1"/>
                </a:solidFill>
                <a:latin typeface="Calibri" pitchFamily="34" charset="0"/>
                <a:cs typeface="Arial" pitchFamily="34" charset="0"/>
              </a:defRPr>
            </a:lvl5pPr>
            <a:lvl6pPr marL="2514600" indent="-228600" defTabSz="10414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0414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0414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0414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1041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Is it possible to explain the transition from spirals to helices which occurs in </a:t>
            </a:r>
            <a:r>
              <a:rPr kumimoji="0" lang="en-US" altLang="en-US" sz="20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B. </a:t>
            </a:r>
            <a:r>
              <a:rPr kumimoji="0" lang="en-US" altLang="en-US" sz="2000" b="1" i="1"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pumilus</a:t>
            </a:r>
            <a:r>
              <a:rPr kumimoji="0" lang="en-US" alt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altLang="en-US"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CynD</a:t>
            </a:r>
            <a:r>
              <a:rPr kumimoji="0" lang="en-US" alt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alt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pH 5.4?</a:t>
            </a:r>
          </a:p>
        </p:txBody>
      </p:sp>
      <p:sp>
        <p:nvSpPr>
          <p:cNvPr id="108552" name="Text Box 8"/>
          <p:cNvSpPr txBox="1">
            <a:spLocks noChangeArrowheads="1"/>
          </p:cNvSpPr>
          <p:nvPr/>
        </p:nvSpPr>
        <p:spPr bwMode="auto">
          <a:xfrm>
            <a:off x="7308850" y="4940300"/>
            <a:ext cx="1092200" cy="46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4" tIns="45712" rIns="91424" bIns="45712">
            <a:spAutoFit/>
          </a:bodyPr>
          <a:lstStyle>
            <a:lvl1pPr defTabSz="1041400" eaLnBrk="0" hangingPunct="0">
              <a:defRPr>
                <a:solidFill>
                  <a:schemeClr val="tx1"/>
                </a:solidFill>
                <a:latin typeface="Calibri" pitchFamily="34" charset="0"/>
                <a:cs typeface="Arial" pitchFamily="34" charset="0"/>
              </a:defRPr>
            </a:lvl1pPr>
            <a:lvl2pPr marL="742950" indent="-285750" defTabSz="1041400" eaLnBrk="0" hangingPunct="0">
              <a:defRPr>
                <a:solidFill>
                  <a:schemeClr val="tx1"/>
                </a:solidFill>
                <a:latin typeface="Calibri" pitchFamily="34" charset="0"/>
                <a:cs typeface="Arial" pitchFamily="34" charset="0"/>
              </a:defRPr>
            </a:lvl2pPr>
            <a:lvl3pPr marL="1143000" indent="-228600" defTabSz="1041400" eaLnBrk="0" hangingPunct="0">
              <a:defRPr>
                <a:solidFill>
                  <a:schemeClr val="tx1"/>
                </a:solidFill>
                <a:latin typeface="Calibri" pitchFamily="34" charset="0"/>
                <a:cs typeface="Arial" pitchFamily="34" charset="0"/>
              </a:defRPr>
            </a:lvl3pPr>
            <a:lvl4pPr marL="1600200" indent="-228600" defTabSz="1041400" eaLnBrk="0" hangingPunct="0">
              <a:defRPr>
                <a:solidFill>
                  <a:schemeClr val="tx1"/>
                </a:solidFill>
                <a:latin typeface="Calibri" pitchFamily="34" charset="0"/>
                <a:cs typeface="Arial" pitchFamily="34" charset="0"/>
              </a:defRPr>
            </a:lvl4pPr>
            <a:lvl5pPr marL="2057400" indent="-228600" defTabSz="1041400" eaLnBrk="0" hangingPunct="0">
              <a:defRPr>
                <a:solidFill>
                  <a:schemeClr val="tx1"/>
                </a:solidFill>
                <a:latin typeface="Calibri" pitchFamily="34" charset="0"/>
                <a:cs typeface="Arial" pitchFamily="34" charset="0"/>
              </a:defRPr>
            </a:lvl5pPr>
            <a:lvl6pPr marL="2514600" indent="-228600" defTabSz="10414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0414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0414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0414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1041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Arial" pitchFamily="34" charset="0"/>
              </a:rPr>
              <a:t>pH 5.4</a:t>
            </a:r>
          </a:p>
        </p:txBody>
      </p:sp>
      <p:sp>
        <p:nvSpPr>
          <p:cNvPr id="108553" name="Text Box 9"/>
          <p:cNvSpPr txBox="1">
            <a:spLocks noChangeArrowheads="1"/>
          </p:cNvSpPr>
          <p:nvPr/>
        </p:nvSpPr>
        <p:spPr bwMode="auto">
          <a:xfrm>
            <a:off x="1482725" y="1208088"/>
            <a:ext cx="5237163" cy="646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4" tIns="45712" rIns="91424" bIns="45712">
            <a:spAutoFit/>
          </a:bodyPr>
          <a:lstStyle>
            <a:lvl1pPr defTabSz="1041400" eaLnBrk="0" hangingPunct="0">
              <a:defRPr>
                <a:solidFill>
                  <a:schemeClr val="tx1"/>
                </a:solidFill>
                <a:latin typeface="Calibri" pitchFamily="34" charset="0"/>
                <a:cs typeface="Arial" pitchFamily="34" charset="0"/>
              </a:defRPr>
            </a:lvl1pPr>
            <a:lvl2pPr marL="742950" indent="-285750" defTabSz="1041400" eaLnBrk="0" hangingPunct="0">
              <a:defRPr>
                <a:solidFill>
                  <a:schemeClr val="tx1"/>
                </a:solidFill>
                <a:latin typeface="Calibri" pitchFamily="34" charset="0"/>
                <a:cs typeface="Arial" pitchFamily="34" charset="0"/>
              </a:defRPr>
            </a:lvl2pPr>
            <a:lvl3pPr marL="1143000" indent="-228600" defTabSz="1041400" eaLnBrk="0" hangingPunct="0">
              <a:defRPr>
                <a:solidFill>
                  <a:schemeClr val="tx1"/>
                </a:solidFill>
                <a:latin typeface="Calibri" pitchFamily="34" charset="0"/>
                <a:cs typeface="Arial" pitchFamily="34" charset="0"/>
              </a:defRPr>
            </a:lvl3pPr>
            <a:lvl4pPr marL="1600200" indent="-228600" defTabSz="1041400" eaLnBrk="0" hangingPunct="0">
              <a:defRPr>
                <a:solidFill>
                  <a:schemeClr val="tx1"/>
                </a:solidFill>
                <a:latin typeface="Calibri" pitchFamily="34" charset="0"/>
                <a:cs typeface="Arial" pitchFamily="34" charset="0"/>
              </a:defRPr>
            </a:lvl4pPr>
            <a:lvl5pPr marL="2057400" indent="-228600" defTabSz="1041400" eaLnBrk="0" hangingPunct="0">
              <a:defRPr>
                <a:solidFill>
                  <a:schemeClr val="tx1"/>
                </a:solidFill>
                <a:latin typeface="Calibri" pitchFamily="34" charset="0"/>
                <a:cs typeface="Arial" pitchFamily="34" charset="0"/>
              </a:defRPr>
            </a:lvl5pPr>
            <a:lvl6pPr marL="2514600" indent="-228600" defTabSz="10414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0414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0414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0414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1041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The pH 6 structure is possibly a hybrid between a</a:t>
            </a:r>
          </a:p>
          <a:p>
            <a:pPr marL="0" marR="0" lvl="0" indent="0" algn="l" defTabSz="1041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terminating 14mer and a terminating 18mer</a:t>
            </a:r>
          </a:p>
        </p:txBody>
      </p:sp>
      <p:sp>
        <p:nvSpPr>
          <p:cNvPr id="108554" name="Text Box 10"/>
          <p:cNvSpPr txBox="1">
            <a:spLocks noChangeArrowheads="1"/>
          </p:cNvSpPr>
          <p:nvPr/>
        </p:nvSpPr>
        <p:spPr bwMode="auto">
          <a:xfrm>
            <a:off x="3492500" y="4581525"/>
            <a:ext cx="109220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4" tIns="45712" rIns="91424" bIns="45712">
            <a:spAutoFit/>
          </a:bodyPr>
          <a:lstStyle>
            <a:lvl1pPr defTabSz="1041400" eaLnBrk="0" hangingPunct="0">
              <a:defRPr>
                <a:solidFill>
                  <a:schemeClr val="tx1"/>
                </a:solidFill>
                <a:latin typeface="Calibri" pitchFamily="34" charset="0"/>
                <a:cs typeface="Arial" pitchFamily="34" charset="0"/>
              </a:defRPr>
            </a:lvl1pPr>
            <a:lvl2pPr marL="742950" indent="-285750" defTabSz="1041400" eaLnBrk="0" hangingPunct="0">
              <a:defRPr>
                <a:solidFill>
                  <a:schemeClr val="tx1"/>
                </a:solidFill>
                <a:latin typeface="Calibri" pitchFamily="34" charset="0"/>
                <a:cs typeface="Arial" pitchFamily="34" charset="0"/>
              </a:defRPr>
            </a:lvl2pPr>
            <a:lvl3pPr marL="1143000" indent="-228600" defTabSz="1041400" eaLnBrk="0" hangingPunct="0">
              <a:defRPr>
                <a:solidFill>
                  <a:schemeClr val="tx1"/>
                </a:solidFill>
                <a:latin typeface="Calibri" pitchFamily="34" charset="0"/>
                <a:cs typeface="Arial" pitchFamily="34" charset="0"/>
              </a:defRPr>
            </a:lvl3pPr>
            <a:lvl4pPr marL="1600200" indent="-228600" defTabSz="1041400" eaLnBrk="0" hangingPunct="0">
              <a:defRPr>
                <a:solidFill>
                  <a:schemeClr val="tx1"/>
                </a:solidFill>
                <a:latin typeface="Calibri" pitchFamily="34" charset="0"/>
                <a:cs typeface="Arial" pitchFamily="34" charset="0"/>
              </a:defRPr>
            </a:lvl4pPr>
            <a:lvl5pPr marL="2057400" indent="-228600" defTabSz="1041400" eaLnBrk="0" hangingPunct="0">
              <a:defRPr>
                <a:solidFill>
                  <a:schemeClr val="tx1"/>
                </a:solidFill>
                <a:latin typeface="Calibri" pitchFamily="34" charset="0"/>
                <a:cs typeface="Arial" pitchFamily="34" charset="0"/>
              </a:defRPr>
            </a:lvl5pPr>
            <a:lvl6pPr marL="2514600" indent="-228600" defTabSz="10414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0414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0414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0414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1041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Arial" pitchFamily="34" charset="0"/>
              </a:rPr>
              <a:t>pH 6.0</a:t>
            </a:r>
          </a:p>
        </p:txBody>
      </p:sp>
      <p:sp>
        <p:nvSpPr>
          <p:cNvPr id="108555" name="Arc 11"/>
          <p:cNvSpPr>
            <a:spLocks/>
          </p:cNvSpPr>
          <p:nvPr/>
        </p:nvSpPr>
        <p:spPr bwMode="auto">
          <a:xfrm rot="5400000" flipV="1">
            <a:off x="2000250" y="3038476"/>
            <a:ext cx="238125" cy="457200"/>
          </a:xfrm>
          <a:custGeom>
            <a:avLst/>
            <a:gdLst>
              <a:gd name="T0" fmla="*/ 9816508 w 38857"/>
              <a:gd name="T1" fmla="*/ 129953935 h 21600"/>
              <a:gd name="T2" fmla="*/ 0 w 38857"/>
              <a:gd name="T3" fmla="*/ 65417256 h 21600"/>
              <a:gd name="T4" fmla="*/ 5246404 w 38857"/>
              <a:gd name="T5" fmla="*/ 0 h 21600"/>
              <a:gd name="T6" fmla="*/ 0 60000 65536"/>
              <a:gd name="T7" fmla="*/ 0 60000 65536"/>
              <a:gd name="T8" fmla="*/ 0 60000 65536"/>
            </a:gdLst>
            <a:ahLst/>
            <a:cxnLst>
              <a:cxn ang="T6">
                <a:pos x="T0" y="T1"/>
              </a:cxn>
              <a:cxn ang="T7">
                <a:pos x="T2" y="T3"/>
              </a:cxn>
              <a:cxn ang="T8">
                <a:pos x="T4" y="T5"/>
              </a:cxn>
            </a:cxnLst>
            <a:rect l="0" t="0" r="r" b="b"/>
            <a:pathLst>
              <a:path w="38857" h="21600" fill="none" extrusionOk="0">
                <a:moveTo>
                  <a:pt x="38857" y="11802"/>
                </a:moveTo>
                <a:cubicBezTo>
                  <a:pt x="34869" y="17914"/>
                  <a:pt x="28065" y="21599"/>
                  <a:pt x="20767" y="21600"/>
                </a:cubicBezTo>
                <a:cubicBezTo>
                  <a:pt x="11125" y="21600"/>
                  <a:pt x="2651" y="15210"/>
                  <a:pt x="0" y="5940"/>
                </a:cubicBezTo>
              </a:path>
              <a:path w="38857" h="21600" stroke="0" extrusionOk="0">
                <a:moveTo>
                  <a:pt x="38857" y="11802"/>
                </a:moveTo>
                <a:cubicBezTo>
                  <a:pt x="34869" y="17914"/>
                  <a:pt x="28065" y="21599"/>
                  <a:pt x="20767" y="21600"/>
                </a:cubicBezTo>
                <a:cubicBezTo>
                  <a:pt x="11125" y="21600"/>
                  <a:pt x="2651" y="15210"/>
                  <a:pt x="0" y="5940"/>
                </a:cubicBezTo>
                <a:lnTo>
                  <a:pt x="20767" y="0"/>
                </a:lnTo>
                <a:lnTo>
                  <a:pt x="38857" y="11802"/>
                </a:lnTo>
                <a:close/>
              </a:path>
            </a:pathLst>
          </a:custGeom>
          <a:noFill/>
          <a:ln w="38100">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lIns="80323" tIns="40162" rIns="80323" bIns="40162"/>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08556" name="Text Box 12"/>
          <p:cNvSpPr txBox="1">
            <a:spLocks noChangeArrowheads="1"/>
          </p:cNvSpPr>
          <p:nvPr/>
        </p:nvSpPr>
        <p:spPr bwMode="auto">
          <a:xfrm>
            <a:off x="2124075" y="2924175"/>
            <a:ext cx="457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4" tIns="45712" rIns="91424" bIns="45712"/>
          <a:lstStyle>
            <a:lvl1pPr defTabSz="1041400" eaLnBrk="0" hangingPunct="0">
              <a:defRPr>
                <a:solidFill>
                  <a:schemeClr val="tx1"/>
                </a:solidFill>
                <a:latin typeface="Calibri" pitchFamily="34" charset="0"/>
                <a:cs typeface="Arial" pitchFamily="34" charset="0"/>
              </a:defRPr>
            </a:lvl1pPr>
            <a:lvl2pPr marL="742950" indent="-285750" defTabSz="1041400" eaLnBrk="0" hangingPunct="0">
              <a:defRPr>
                <a:solidFill>
                  <a:schemeClr val="tx1"/>
                </a:solidFill>
                <a:latin typeface="Calibri" pitchFamily="34" charset="0"/>
                <a:cs typeface="Arial" pitchFamily="34" charset="0"/>
              </a:defRPr>
            </a:lvl2pPr>
            <a:lvl3pPr marL="1143000" indent="-228600" defTabSz="1041400" eaLnBrk="0" hangingPunct="0">
              <a:defRPr>
                <a:solidFill>
                  <a:schemeClr val="tx1"/>
                </a:solidFill>
                <a:latin typeface="Calibri" pitchFamily="34" charset="0"/>
                <a:cs typeface="Arial" pitchFamily="34" charset="0"/>
              </a:defRPr>
            </a:lvl3pPr>
            <a:lvl4pPr marL="1600200" indent="-228600" defTabSz="1041400" eaLnBrk="0" hangingPunct="0">
              <a:defRPr>
                <a:solidFill>
                  <a:schemeClr val="tx1"/>
                </a:solidFill>
                <a:latin typeface="Calibri" pitchFamily="34" charset="0"/>
                <a:cs typeface="Arial" pitchFamily="34" charset="0"/>
              </a:defRPr>
            </a:lvl4pPr>
            <a:lvl5pPr marL="2057400" indent="-228600" defTabSz="1041400" eaLnBrk="0" hangingPunct="0">
              <a:defRPr>
                <a:solidFill>
                  <a:schemeClr val="tx1"/>
                </a:solidFill>
                <a:latin typeface="Calibri" pitchFamily="34" charset="0"/>
                <a:cs typeface="Arial" pitchFamily="34" charset="0"/>
              </a:defRPr>
            </a:lvl5pPr>
            <a:lvl6pPr marL="2514600" indent="-228600" defTabSz="10414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0414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0414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0414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1041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90</a:t>
            </a:r>
            <a:r>
              <a:rPr kumimoji="0" lang="en-US" altLang="en-US" sz="1100" b="0" i="0" u="none" strike="noStrike" kern="1200" cap="none" spc="0" normalizeH="0" baseline="30000" noProof="0">
                <a:ln>
                  <a:noFill/>
                </a:ln>
                <a:solidFill>
                  <a:srgbClr val="000000"/>
                </a:solidFill>
                <a:effectLst/>
                <a:uLnTx/>
                <a:uFillTx/>
                <a:latin typeface="Times New Roman" pitchFamily="18" charset="0"/>
                <a:ea typeface="+mn-ea"/>
                <a:cs typeface="Arial" pitchFamily="34" charset="0"/>
              </a:rPr>
              <a:t>o</a:t>
            </a:r>
            <a:endParaRPr kumimoji="0" lang="en-US" altLang="en-US" sz="11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108557" name="Line 13"/>
          <p:cNvSpPr>
            <a:spLocks noChangeShapeType="1"/>
          </p:cNvSpPr>
          <p:nvPr/>
        </p:nvSpPr>
        <p:spPr bwMode="auto">
          <a:xfrm rot="-5400000">
            <a:off x="1666875" y="3165475"/>
            <a:ext cx="914400" cy="0"/>
          </a:xfrm>
          <a:prstGeom prst="line">
            <a:avLst/>
          </a:prstGeom>
          <a:noFill/>
          <a:ln w="12700">
            <a:solidFill>
              <a:srgbClr val="000000"/>
            </a:solidFill>
            <a:round/>
            <a:headEnd/>
            <a:tailEnd type="triangle" w="med" len="med"/>
          </a:ln>
          <a:extLst>
            <a:ext uri="{909E8E84-426E-40dd-AFC4-6F175D3DCCD1}">
              <a14:hiddenFill xmlns:a14="http://schemas.microsoft.com/office/drawing/2010/main" xmlns="">
                <a:noFill/>
              </a14:hiddenFill>
            </a:ext>
          </a:extLst>
        </p:spPr>
        <p:txBody>
          <a:bodyPr lIns="80323" tIns="40162" rIns="80323" bIns="40162"/>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08558" name="Text Box 14"/>
          <p:cNvSpPr txBox="1">
            <a:spLocks noChangeArrowheads="1"/>
          </p:cNvSpPr>
          <p:nvPr/>
        </p:nvSpPr>
        <p:spPr bwMode="auto">
          <a:xfrm>
            <a:off x="3348038" y="2852738"/>
            <a:ext cx="339725" cy="369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4" tIns="45712" rIns="91424" bIns="45712">
            <a:spAutoFit/>
          </a:bodyPr>
          <a:lstStyle>
            <a:lvl1pPr defTabSz="1041400" eaLnBrk="0" hangingPunct="0">
              <a:defRPr>
                <a:solidFill>
                  <a:schemeClr val="tx1"/>
                </a:solidFill>
                <a:latin typeface="Calibri" pitchFamily="34" charset="0"/>
                <a:cs typeface="Arial" pitchFamily="34" charset="0"/>
              </a:defRPr>
            </a:lvl1pPr>
            <a:lvl2pPr marL="742950" indent="-285750" defTabSz="1041400" eaLnBrk="0" hangingPunct="0">
              <a:defRPr>
                <a:solidFill>
                  <a:schemeClr val="tx1"/>
                </a:solidFill>
                <a:latin typeface="Calibri" pitchFamily="34" charset="0"/>
                <a:cs typeface="Arial" pitchFamily="34" charset="0"/>
              </a:defRPr>
            </a:lvl2pPr>
            <a:lvl3pPr marL="1143000" indent="-228600" defTabSz="1041400" eaLnBrk="0" hangingPunct="0">
              <a:defRPr>
                <a:solidFill>
                  <a:schemeClr val="tx1"/>
                </a:solidFill>
                <a:latin typeface="Calibri" pitchFamily="34" charset="0"/>
                <a:cs typeface="Arial" pitchFamily="34" charset="0"/>
              </a:defRPr>
            </a:lvl3pPr>
            <a:lvl4pPr marL="1600200" indent="-228600" defTabSz="1041400" eaLnBrk="0" hangingPunct="0">
              <a:defRPr>
                <a:solidFill>
                  <a:schemeClr val="tx1"/>
                </a:solidFill>
                <a:latin typeface="Calibri" pitchFamily="34" charset="0"/>
                <a:cs typeface="Arial" pitchFamily="34" charset="0"/>
              </a:defRPr>
            </a:lvl4pPr>
            <a:lvl5pPr marL="2057400" indent="-228600" defTabSz="1041400" eaLnBrk="0" hangingPunct="0">
              <a:defRPr>
                <a:solidFill>
                  <a:schemeClr val="tx1"/>
                </a:solidFill>
                <a:latin typeface="Calibri" pitchFamily="34" charset="0"/>
                <a:cs typeface="Arial" pitchFamily="34" charset="0"/>
              </a:defRPr>
            </a:lvl5pPr>
            <a:lvl6pPr marL="2514600" indent="-228600" defTabSz="10414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0414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0414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0414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1041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itchFamily="34" charset="0"/>
                <a:ea typeface="+mn-ea"/>
                <a:cs typeface="Arial" pitchFamily="34" charset="0"/>
              </a:rPr>
              <a:t>E</a:t>
            </a:r>
          </a:p>
        </p:txBody>
      </p:sp>
      <p:sp>
        <p:nvSpPr>
          <p:cNvPr id="108559" name="Line 15"/>
          <p:cNvSpPr>
            <a:spLocks noChangeShapeType="1"/>
          </p:cNvSpPr>
          <p:nvPr/>
        </p:nvSpPr>
        <p:spPr bwMode="auto">
          <a:xfrm flipV="1">
            <a:off x="3708400" y="2852738"/>
            <a:ext cx="215900" cy="1444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0323" tIns="40162" rIns="80323" bIns="40162"/>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08560" name="Line 16"/>
          <p:cNvSpPr>
            <a:spLocks noChangeShapeType="1"/>
          </p:cNvSpPr>
          <p:nvPr/>
        </p:nvSpPr>
        <p:spPr bwMode="auto">
          <a:xfrm flipH="1">
            <a:off x="3203575" y="3213100"/>
            <a:ext cx="215900" cy="1444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0323" tIns="40162" rIns="80323" bIns="40162"/>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08561" name="Text Box 17"/>
          <p:cNvSpPr txBox="1">
            <a:spLocks noChangeArrowheads="1"/>
          </p:cNvSpPr>
          <p:nvPr/>
        </p:nvSpPr>
        <p:spPr bwMode="auto">
          <a:xfrm>
            <a:off x="539750" y="5589240"/>
            <a:ext cx="8131175" cy="92233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4" tIns="45712" rIns="91424" bIns="45712">
            <a:spAutoFit/>
          </a:bodyPr>
          <a:lstStyle>
            <a:lvl1pPr defTabSz="1041400" eaLnBrk="0" hangingPunct="0">
              <a:defRPr>
                <a:solidFill>
                  <a:schemeClr val="tx1"/>
                </a:solidFill>
                <a:latin typeface="Calibri" pitchFamily="34" charset="0"/>
                <a:cs typeface="Arial" pitchFamily="34" charset="0"/>
              </a:defRPr>
            </a:lvl1pPr>
            <a:lvl2pPr marL="742950" indent="-285750" defTabSz="1041400" eaLnBrk="0" hangingPunct="0">
              <a:defRPr>
                <a:solidFill>
                  <a:schemeClr val="tx1"/>
                </a:solidFill>
                <a:latin typeface="Calibri" pitchFamily="34" charset="0"/>
                <a:cs typeface="Arial" pitchFamily="34" charset="0"/>
              </a:defRPr>
            </a:lvl2pPr>
            <a:lvl3pPr marL="1143000" indent="-228600" defTabSz="1041400" eaLnBrk="0" hangingPunct="0">
              <a:defRPr>
                <a:solidFill>
                  <a:schemeClr val="tx1"/>
                </a:solidFill>
                <a:latin typeface="Calibri" pitchFamily="34" charset="0"/>
                <a:cs typeface="Arial" pitchFamily="34" charset="0"/>
              </a:defRPr>
            </a:lvl3pPr>
            <a:lvl4pPr marL="1600200" indent="-228600" defTabSz="1041400" eaLnBrk="0" hangingPunct="0">
              <a:defRPr>
                <a:solidFill>
                  <a:schemeClr val="tx1"/>
                </a:solidFill>
                <a:latin typeface="Calibri" pitchFamily="34" charset="0"/>
                <a:cs typeface="Arial" pitchFamily="34" charset="0"/>
              </a:defRPr>
            </a:lvl4pPr>
            <a:lvl5pPr marL="2057400" indent="-228600" defTabSz="1041400" eaLnBrk="0" hangingPunct="0">
              <a:defRPr>
                <a:solidFill>
                  <a:schemeClr val="tx1"/>
                </a:solidFill>
                <a:latin typeface="Calibri" pitchFamily="34" charset="0"/>
                <a:cs typeface="Arial" pitchFamily="34" charset="0"/>
              </a:defRPr>
            </a:lvl5pPr>
            <a:lvl6pPr marL="2514600" indent="-228600" defTabSz="10414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0414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0414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0414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1041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Hypothesis: The charged </a:t>
            </a:r>
            <a:r>
              <a:rPr kumimoji="0" lang="en-US" altLang="en-US" sz="18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histidines</a:t>
            </a: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repel one another disrupting the E surface</a:t>
            </a:r>
          </a:p>
          <a:p>
            <a:pPr marL="0" marR="0" lvl="0" indent="0" algn="l" defTabSz="1041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interaction  and create space for an additional dimer which is located by the</a:t>
            </a:r>
          </a:p>
          <a:p>
            <a:pPr marL="0" marR="0" lvl="0" indent="0" algn="l" defTabSz="1041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 surface interactions.</a:t>
            </a:r>
          </a:p>
        </p:txBody>
      </p:sp>
      <p:graphicFrame>
        <p:nvGraphicFramePr>
          <p:cNvPr id="108563" name="Object 19"/>
          <p:cNvGraphicFramePr>
            <a:graphicFrameLocks noChangeAspect="1"/>
          </p:cNvGraphicFramePr>
          <p:nvPr/>
        </p:nvGraphicFramePr>
        <p:xfrm>
          <a:off x="307975" y="358775"/>
          <a:ext cx="947738" cy="1377950"/>
        </p:xfrm>
        <a:graphic>
          <a:graphicData uri="http://schemas.openxmlformats.org/presentationml/2006/ole">
            <mc:AlternateContent xmlns:mc="http://schemas.openxmlformats.org/markup-compatibility/2006">
              <mc:Choice xmlns:v="urn:schemas-microsoft-com:vml" Requires="v">
                <p:oleObj spid="_x0000_s106522" name="Image" r:id="rId8" imgW="5082951" imgH="6989058" progId="Photoshop.Image.5">
                  <p:embed/>
                </p:oleObj>
              </mc:Choice>
              <mc:Fallback>
                <p:oleObj name="Image" r:id="rId8" imgW="5082951" imgH="6989058" progId="Photoshop.Image.5">
                  <p:embed/>
                  <p:pic>
                    <p:nvPicPr>
                      <p:cNvPr id="108563" name="Object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975" y="358775"/>
                        <a:ext cx="947738" cy="1377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08564" name="Text Box 20"/>
          <p:cNvSpPr txBox="1">
            <a:spLocks noChangeArrowheads="1"/>
          </p:cNvSpPr>
          <p:nvPr/>
        </p:nvSpPr>
        <p:spPr bwMode="auto">
          <a:xfrm>
            <a:off x="0" y="1795463"/>
            <a:ext cx="1620838" cy="327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0323" tIns="40162" rIns="80323" bIns="4016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itchFamily="34" charset="0"/>
                <a:ea typeface="+mn-ea"/>
                <a:cs typeface="Arial" pitchFamily="34" charset="0"/>
              </a:rPr>
              <a:t>Margot Scheffer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8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363" y="3500438"/>
            <a:ext cx="2825750" cy="264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035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5713" y="3500438"/>
            <a:ext cx="2751137" cy="264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035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1030288"/>
            <a:ext cx="2987675" cy="2346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035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713" y="752475"/>
            <a:ext cx="1773237" cy="2614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0358"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18363" y="127000"/>
            <a:ext cx="1501775" cy="150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9" name="TextBox 2"/>
          <p:cNvSpPr txBox="1">
            <a:spLocks noChangeArrowheads="1"/>
          </p:cNvSpPr>
          <p:nvPr/>
        </p:nvSpPr>
        <p:spPr bwMode="auto">
          <a:xfrm>
            <a:off x="395288" y="169863"/>
            <a:ext cx="62642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altLang="en-US" sz="2400" b="0" i="0" u="none" strike="noStrike" kern="1200" cap="none" spc="0" normalizeH="0" baseline="0" noProof="0" dirty="0" err="1">
                <a:ln>
                  <a:noFill/>
                </a:ln>
                <a:solidFill>
                  <a:srgbClr val="000000"/>
                </a:solidFill>
                <a:effectLst/>
                <a:uLnTx/>
                <a:uFillTx/>
                <a:latin typeface="Calibri" pitchFamily="34" charset="0"/>
                <a:ea typeface="+mn-ea"/>
                <a:cs typeface="Arial" pitchFamily="34" charset="0"/>
              </a:rPr>
              <a:t>GlcNAcIns</a:t>
            </a:r>
            <a:r>
              <a:rPr kumimoji="0" lang="en-ZA" altLang="en-US" sz="24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r>
              <a:rPr kumimoji="0" lang="en-ZA" altLang="en-US" sz="2400" b="0" i="0" u="none" strike="noStrike" kern="1200" cap="none" spc="0" normalizeH="0" baseline="0" noProof="0" dirty="0" err="1">
                <a:ln>
                  <a:noFill/>
                </a:ln>
                <a:solidFill>
                  <a:srgbClr val="000000"/>
                </a:solidFill>
                <a:effectLst/>
                <a:uLnTx/>
                <a:uFillTx/>
                <a:latin typeface="Calibri" pitchFamily="34" charset="0"/>
                <a:ea typeface="+mn-ea"/>
                <a:cs typeface="Arial" pitchFamily="34" charset="0"/>
              </a:rPr>
              <a:t>Deacetylase</a:t>
            </a:r>
            <a:r>
              <a:rPr kumimoji="0" lang="en-ZA" altLang="en-US" sz="24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r>
              <a:rPr kumimoji="0" lang="en-ZA" altLang="en-US" sz="2400" b="0" i="0" u="none" strike="noStrike" kern="1200" cap="none" spc="0" normalizeH="0" baseline="0" noProof="0" dirty="0" err="1">
                <a:ln>
                  <a:noFill/>
                </a:ln>
                <a:solidFill>
                  <a:srgbClr val="000000"/>
                </a:solidFill>
                <a:effectLst/>
                <a:uLnTx/>
                <a:uFillTx/>
                <a:latin typeface="Calibri" pitchFamily="34" charset="0"/>
                <a:ea typeface="+mn-ea"/>
                <a:cs typeface="Arial" pitchFamily="34" charset="0"/>
              </a:rPr>
              <a:t>MshB</a:t>
            </a:r>
            <a:r>
              <a:rPr kumimoji="0" lang="en-ZA" altLang="en-US" sz="24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from </a:t>
            </a:r>
            <a:r>
              <a:rPr kumimoji="0" lang="en-ZA" altLang="en-US" sz="2400" b="0"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Mycobacterium tuberculosis</a:t>
            </a:r>
          </a:p>
        </p:txBody>
      </p:sp>
      <p:sp>
        <p:nvSpPr>
          <p:cNvPr id="100360" name="TextBox 3"/>
          <p:cNvSpPr txBox="1">
            <a:spLocks noChangeArrowheads="1"/>
          </p:cNvSpPr>
          <p:nvPr/>
        </p:nvSpPr>
        <p:spPr bwMode="auto">
          <a:xfrm>
            <a:off x="7143750" y="1712913"/>
            <a:ext cx="16510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Simon Broadley</a:t>
            </a:r>
          </a:p>
        </p:txBody>
      </p:sp>
      <p:sp>
        <p:nvSpPr>
          <p:cNvPr id="100361" name="TextBox 4"/>
          <p:cNvSpPr txBox="1">
            <a:spLocks noChangeArrowheads="1"/>
          </p:cNvSpPr>
          <p:nvPr/>
        </p:nvSpPr>
        <p:spPr bwMode="auto">
          <a:xfrm>
            <a:off x="395288" y="6142038"/>
            <a:ext cx="8399462"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Binding of substrate fragments , glycerol and acetate,  reveals key enzyme substrate interactions</a:t>
            </a:r>
          </a:p>
        </p:txBody>
      </p:sp>
      <p:sp>
        <p:nvSpPr>
          <p:cNvPr id="100362" name="TextBox 5"/>
          <p:cNvSpPr txBox="1">
            <a:spLocks noChangeArrowheads="1"/>
          </p:cNvSpPr>
          <p:nvPr/>
        </p:nvSpPr>
        <p:spPr bwMode="auto">
          <a:xfrm>
            <a:off x="6907213" y="2328863"/>
            <a:ext cx="21240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Significant structural changes triggered by substrate binding (green)</a:t>
            </a:r>
          </a:p>
        </p:txBody>
      </p:sp>
      <p:sp>
        <p:nvSpPr>
          <p:cNvPr id="100363" name="TextBox 6"/>
          <p:cNvSpPr txBox="1">
            <a:spLocks noChangeArrowheads="1"/>
          </p:cNvSpPr>
          <p:nvPr/>
        </p:nvSpPr>
        <p:spPr bwMode="auto">
          <a:xfrm>
            <a:off x="0" y="2905125"/>
            <a:ext cx="3313113"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The reaction catalysed occurs in the synthesis of mycothiol – an essential antioxidant in </a:t>
            </a:r>
            <a:r>
              <a:rPr kumimoji="0" lang="en-ZA" altLang="en-US" sz="1800" b="0" i="1" u="none" strike="noStrike" kern="1200" cap="none" spc="0" normalizeH="0" baseline="0" noProof="0">
                <a:ln>
                  <a:noFill/>
                </a:ln>
                <a:solidFill>
                  <a:srgbClr val="000000"/>
                </a:solidFill>
                <a:effectLst/>
                <a:uLnTx/>
                <a:uFillTx/>
                <a:latin typeface="Calibri" pitchFamily="34" charset="0"/>
                <a:ea typeface="+mn-ea"/>
                <a:cs typeface="Arial" pitchFamily="34" charset="0"/>
              </a:rPr>
              <a:t>Mtb</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886200"/>
            <a:ext cx="4168775" cy="276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1" name="Picture 9"/>
          <p:cNvPicPr>
            <a:picLocks noChangeAspect="1" noChangeArrowheads="1"/>
          </p:cNvPicPr>
          <p:nvPr/>
        </p:nvPicPr>
        <p:blipFill>
          <a:blip r:embed="rId4">
            <a:extLst>
              <a:ext uri="{28A0092B-C50C-407E-A947-70E740481C1C}">
                <a14:useLocalDpi xmlns:a14="http://schemas.microsoft.com/office/drawing/2010/main" val="0"/>
              </a:ext>
            </a:extLst>
          </a:blip>
          <a:srcRect l="20348" r="-5847"/>
          <a:stretch>
            <a:fillRect/>
          </a:stretch>
        </p:blipFill>
        <p:spPr bwMode="auto">
          <a:xfrm>
            <a:off x="6996113" y="1695450"/>
            <a:ext cx="1973262"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7250" y="87313"/>
            <a:ext cx="2833688" cy="128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3" name="Picture 5" descr="H:\brochure\_MG_642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8725" y="1457325"/>
            <a:ext cx="31099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 y="2286000"/>
            <a:ext cx="3851275" cy="152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 y="4191000"/>
            <a:ext cx="3867150" cy="1411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296863" y="87313"/>
            <a:ext cx="4648200" cy="1200150"/>
          </a:xfrm>
          <a:prstGeom prst="rect">
            <a:avLst/>
          </a:prstGeom>
          <a:solidFill>
            <a:schemeClr val="tx2">
              <a:lumMod val="60000"/>
              <a:lumOff val="40000"/>
              <a:alpha val="49000"/>
            </a:schemeClr>
          </a:solidFill>
          <a:ln>
            <a:solidFill>
              <a:schemeClr val="tx2">
                <a:lumMod val="60000"/>
                <a:lumOff val="40000"/>
              </a:schemeClr>
            </a:solidFill>
          </a:ln>
        </p:spPr>
        <p:txBody>
          <a:bodyPr>
            <a:spAutoFit/>
          </a:bodyPr>
          <a:lstStyle>
            <a:lvl1pPr>
              <a:defRPr>
                <a:solidFill>
                  <a:schemeClr val="tx1"/>
                </a:solidFill>
                <a:latin typeface="Calibri" charset="0"/>
                <a:ea typeface="ヒラギノ角ゴ Pro W3" charset="-128"/>
              </a:defRPr>
            </a:lvl1pPr>
            <a:lvl2pPr marL="37931725" indent="-37474525">
              <a:defRPr>
                <a:solidFill>
                  <a:schemeClr val="tx1"/>
                </a:solidFill>
                <a:latin typeface="Calibri" charset="0"/>
                <a:ea typeface="ヒラギノ角ゴ Pro W3" charset="-128"/>
              </a:defRPr>
            </a:lvl2pPr>
            <a:lvl3pPr>
              <a:defRPr>
                <a:solidFill>
                  <a:schemeClr val="tx1"/>
                </a:solidFill>
                <a:latin typeface="Calibri" charset="0"/>
                <a:ea typeface="ヒラギノ角ゴ Pro W3" charset="-128"/>
              </a:defRPr>
            </a:lvl3pPr>
            <a:lvl4pPr>
              <a:defRPr>
                <a:solidFill>
                  <a:schemeClr val="tx1"/>
                </a:solidFill>
                <a:latin typeface="Calibri" charset="0"/>
                <a:ea typeface="ヒラギノ角ゴ Pro W3" charset="-128"/>
              </a:defRPr>
            </a:lvl4pPr>
            <a:lvl5pPr>
              <a:defRPr>
                <a:solidFill>
                  <a:schemeClr val="tx1"/>
                </a:solidFill>
                <a:latin typeface="Calibri" charset="0"/>
                <a:ea typeface="ヒラギノ角ゴ Pro W3" charset="-128"/>
              </a:defRPr>
            </a:lvl5pPr>
            <a:lvl6pPr marL="457200" fontAlgn="base">
              <a:spcBef>
                <a:spcPct val="0"/>
              </a:spcBef>
              <a:spcAft>
                <a:spcPct val="0"/>
              </a:spcAft>
              <a:defRPr>
                <a:solidFill>
                  <a:schemeClr val="tx1"/>
                </a:solidFill>
                <a:latin typeface="Calibri" charset="0"/>
                <a:ea typeface="ヒラギノ角ゴ Pro W3" charset="-128"/>
              </a:defRPr>
            </a:lvl6pPr>
            <a:lvl7pPr marL="914400" fontAlgn="base">
              <a:spcBef>
                <a:spcPct val="0"/>
              </a:spcBef>
              <a:spcAft>
                <a:spcPct val="0"/>
              </a:spcAft>
              <a:defRPr>
                <a:solidFill>
                  <a:schemeClr val="tx1"/>
                </a:solidFill>
                <a:latin typeface="Calibri" charset="0"/>
                <a:ea typeface="ヒラギノ角ゴ Pro W3" charset="-128"/>
              </a:defRPr>
            </a:lvl7pPr>
            <a:lvl8pPr marL="1371600" fontAlgn="base">
              <a:spcBef>
                <a:spcPct val="0"/>
              </a:spcBef>
              <a:spcAft>
                <a:spcPct val="0"/>
              </a:spcAft>
              <a:defRPr>
                <a:solidFill>
                  <a:schemeClr val="tx1"/>
                </a:solidFill>
                <a:latin typeface="Calibri" charset="0"/>
                <a:ea typeface="ヒラギノ角ゴ Pro W3" charset="-128"/>
              </a:defRPr>
            </a:lvl8pPr>
            <a:lvl9pPr marL="1828800" fontAlgn="base">
              <a:spcBef>
                <a:spcPct val="0"/>
              </a:spcBef>
              <a:spcAft>
                <a:spcPct val="0"/>
              </a:spcAft>
              <a:defRPr>
                <a:solidFill>
                  <a:schemeClr val="tx1"/>
                </a:solidFill>
                <a:latin typeface="Calibri" charset="0"/>
                <a:ea typeface="ヒラギノ角ゴ Pro W3"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8EB4E3"/>
                </a:solidFill>
                <a:effectLst/>
                <a:uLnTx/>
                <a:uFillTx/>
                <a:latin typeface="Calibri" charset="0"/>
                <a:ea typeface="ヒラギノ角ゴ Pro W3" charset="-128"/>
                <a:cs typeface="+mn-cs"/>
              </a:rPr>
              <a:t>Water purification is achieved through polyacrylamide flocculation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8EB4E3"/>
                </a:solidFill>
                <a:effectLst/>
                <a:uLnTx/>
                <a:uFillTx/>
                <a:latin typeface="Calibri" charset="0"/>
                <a:ea typeface="ヒラギノ角ゴ Pro W3" charset="-128"/>
                <a:cs typeface="+mn-cs"/>
              </a:rPr>
              <a:t>Acrylamide is made in kiloton quantities using nitrile hydratase</a:t>
            </a:r>
          </a:p>
        </p:txBody>
      </p:sp>
      <p:sp>
        <p:nvSpPr>
          <p:cNvPr id="17" name="TextBox 16"/>
          <p:cNvSpPr txBox="1"/>
          <p:nvPr/>
        </p:nvSpPr>
        <p:spPr>
          <a:xfrm>
            <a:off x="6916738" y="3449638"/>
            <a:ext cx="2046287" cy="366712"/>
          </a:xfrm>
          <a:prstGeom prst="rect">
            <a:avLst/>
          </a:prstGeom>
          <a:noFill/>
        </p:spPr>
        <p:txBody>
          <a:bodyPr wrap="none">
            <a:spAutoFit/>
          </a:bodyPr>
          <a:lstStyle>
            <a:lvl1pPr>
              <a:defRPr>
                <a:solidFill>
                  <a:schemeClr val="tx1"/>
                </a:solidFill>
                <a:latin typeface="Calibri" charset="0"/>
                <a:ea typeface="ヒラギノ角ゴ Pro W3" charset="-128"/>
              </a:defRPr>
            </a:lvl1pPr>
            <a:lvl2pPr marL="37931725" indent="-37474525">
              <a:defRPr>
                <a:solidFill>
                  <a:schemeClr val="tx1"/>
                </a:solidFill>
                <a:latin typeface="Calibri" charset="0"/>
                <a:ea typeface="ヒラギノ角ゴ Pro W3" charset="-128"/>
              </a:defRPr>
            </a:lvl2pPr>
            <a:lvl3pPr>
              <a:defRPr>
                <a:solidFill>
                  <a:schemeClr val="tx1"/>
                </a:solidFill>
                <a:latin typeface="Calibri" charset="0"/>
                <a:ea typeface="ヒラギノ角ゴ Pro W3" charset="-128"/>
              </a:defRPr>
            </a:lvl3pPr>
            <a:lvl4pPr>
              <a:defRPr>
                <a:solidFill>
                  <a:schemeClr val="tx1"/>
                </a:solidFill>
                <a:latin typeface="Calibri" charset="0"/>
                <a:ea typeface="ヒラギノ角ゴ Pro W3" charset="-128"/>
              </a:defRPr>
            </a:lvl4pPr>
            <a:lvl5pPr>
              <a:defRPr>
                <a:solidFill>
                  <a:schemeClr val="tx1"/>
                </a:solidFill>
                <a:latin typeface="Calibri" charset="0"/>
                <a:ea typeface="ヒラギノ角ゴ Pro W3" charset="-128"/>
              </a:defRPr>
            </a:lvl5pPr>
            <a:lvl6pPr marL="457200" fontAlgn="base">
              <a:spcBef>
                <a:spcPct val="0"/>
              </a:spcBef>
              <a:spcAft>
                <a:spcPct val="0"/>
              </a:spcAft>
              <a:defRPr>
                <a:solidFill>
                  <a:schemeClr val="tx1"/>
                </a:solidFill>
                <a:latin typeface="Calibri" charset="0"/>
                <a:ea typeface="ヒラギノ角ゴ Pro W3" charset="-128"/>
              </a:defRPr>
            </a:lvl6pPr>
            <a:lvl7pPr marL="914400" fontAlgn="base">
              <a:spcBef>
                <a:spcPct val="0"/>
              </a:spcBef>
              <a:spcAft>
                <a:spcPct val="0"/>
              </a:spcAft>
              <a:defRPr>
                <a:solidFill>
                  <a:schemeClr val="tx1"/>
                </a:solidFill>
                <a:latin typeface="Calibri" charset="0"/>
                <a:ea typeface="ヒラギノ角ゴ Pro W3" charset="-128"/>
              </a:defRPr>
            </a:lvl7pPr>
            <a:lvl8pPr marL="1371600" fontAlgn="base">
              <a:spcBef>
                <a:spcPct val="0"/>
              </a:spcBef>
              <a:spcAft>
                <a:spcPct val="0"/>
              </a:spcAft>
              <a:defRPr>
                <a:solidFill>
                  <a:schemeClr val="tx1"/>
                </a:solidFill>
                <a:latin typeface="Calibri" charset="0"/>
                <a:ea typeface="ヒラギノ角ゴ Pro W3" charset="-128"/>
              </a:defRPr>
            </a:lvl8pPr>
            <a:lvl9pPr marL="1828800" fontAlgn="base">
              <a:spcBef>
                <a:spcPct val="0"/>
              </a:spcBef>
              <a:spcAft>
                <a:spcPct val="0"/>
              </a:spcAft>
              <a:defRPr>
                <a:solidFill>
                  <a:schemeClr val="tx1"/>
                </a:solidFill>
                <a:latin typeface="Calibri" charset="0"/>
                <a:ea typeface="ヒラギノ角ゴ Pro W3"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8EB4E3"/>
                </a:solidFill>
                <a:effectLst/>
                <a:uLnTx/>
                <a:uFillTx/>
                <a:latin typeface="Calibri" charset="0"/>
                <a:ea typeface="ヒラギノ角ゴ Pro W3" charset="-128"/>
                <a:cs typeface="+mn-cs"/>
              </a:rPr>
              <a:t>Dr Jennifer van Wyk</a:t>
            </a:r>
          </a:p>
        </p:txBody>
      </p:sp>
      <p:sp>
        <p:nvSpPr>
          <p:cNvPr id="18" name="TextBox 17"/>
          <p:cNvSpPr txBox="1"/>
          <p:nvPr/>
        </p:nvSpPr>
        <p:spPr>
          <a:xfrm>
            <a:off x="228600" y="3810000"/>
            <a:ext cx="3533775" cy="366713"/>
          </a:xfrm>
          <a:prstGeom prst="rect">
            <a:avLst/>
          </a:prstGeom>
          <a:noFill/>
        </p:spPr>
        <p:txBody>
          <a:bodyPr wrap="none">
            <a:spAutoFit/>
          </a:bodyPr>
          <a:lstStyle>
            <a:lvl1pPr>
              <a:defRPr>
                <a:solidFill>
                  <a:schemeClr val="tx1"/>
                </a:solidFill>
                <a:latin typeface="Calibri" charset="0"/>
                <a:ea typeface="ヒラギノ角ゴ Pro W3" charset="-128"/>
              </a:defRPr>
            </a:lvl1pPr>
            <a:lvl2pPr marL="37931725" indent="-37474525">
              <a:defRPr>
                <a:solidFill>
                  <a:schemeClr val="tx1"/>
                </a:solidFill>
                <a:latin typeface="Calibri" charset="0"/>
                <a:ea typeface="ヒラギノ角ゴ Pro W3" charset="-128"/>
              </a:defRPr>
            </a:lvl2pPr>
            <a:lvl3pPr>
              <a:defRPr>
                <a:solidFill>
                  <a:schemeClr val="tx1"/>
                </a:solidFill>
                <a:latin typeface="Calibri" charset="0"/>
                <a:ea typeface="ヒラギノ角ゴ Pro W3" charset="-128"/>
              </a:defRPr>
            </a:lvl3pPr>
            <a:lvl4pPr>
              <a:defRPr>
                <a:solidFill>
                  <a:schemeClr val="tx1"/>
                </a:solidFill>
                <a:latin typeface="Calibri" charset="0"/>
                <a:ea typeface="ヒラギノ角ゴ Pro W3" charset="-128"/>
              </a:defRPr>
            </a:lvl4pPr>
            <a:lvl5pPr>
              <a:defRPr>
                <a:solidFill>
                  <a:schemeClr val="tx1"/>
                </a:solidFill>
                <a:latin typeface="Calibri" charset="0"/>
                <a:ea typeface="ヒラギノ角ゴ Pro W3" charset="-128"/>
              </a:defRPr>
            </a:lvl5pPr>
            <a:lvl6pPr marL="457200" fontAlgn="base">
              <a:spcBef>
                <a:spcPct val="0"/>
              </a:spcBef>
              <a:spcAft>
                <a:spcPct val="0"/>
              </a:spcAft>
              <a:defRPr>
                <a:solidFill>
                  <a:schemeClr val="tx1"/>
                </a:solidFill>
                <a:latin typeface="Calibri" charset="0"/>
                <a:ea typeface="ヒラギノ角ゴ Pro W3" charset="-128"/>
              </a:defRPr>
            </a:lvl6pPr>
            <a:lvl7pPr marL="914400" fontAlgn="base">
              <a:spcBef>
                <a:spcPct val="0"/>
              </a:spcBef>
              <a:spcAft>
                <a:spcPct val="0"/>
              </a:spcAft>
              <a:defRPr>
                <a:solidFill>
                  <a:schemeClr val="tx1"/>
                </a:solidFill>
                <a:latin typeface="Calibri" charset="0"/>
                <a:ea typeface="ヒラギノ角ゴ Pro W3" charset="-128"/>
              </a:defRPr>
            </a:lvl7pPr>
            <a:lvl8pPr marL="1371600" fontAlgn="base">
              <a:spcBef>
                <a:spcPct val="0"/>
              </a:spcBef>
              <a:spcAft>
                <a:spcPct val="0"/>
              </a:spcAft>
              <a:defRPr>
                <a:solidFill>
                  <a:schemeClr val="tx1"/>
                </a:solidFill>
                <a:latin typeface="Calibri" charset="0"/>
                <a:ea typeface="ヒラギノ角ゴ Pro W3" charset="-128"/>
              </a:defRPr>
            </a:lvl8pPr>
            <a:lvl9pPr marL="1828800" fontAlgn="base">
              <a:spcBef>
                <a:spcPct val="0"/>
              </a:spcBef>
              <a:spcAft>
                <a:spcPct val="0"/>
              </a:spcAft>
              <a:defRPr>
                <a:solidFill>
                  <a:schemeClr val="tx1"/>
                </a:solidFill>
                <a:latin typeface="Calibri" charset="0"/>
                <a:ea typeface="ヒラギノ角ゴ Pro W3"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8EB4E3"/>
                </a:solidFill>
                <a:effectLst/>
                <a:uLnTx/>
                <a:uFillTx/>
                <a:latin typeface="Calibri" charset="0"/>
                <a:ea typeface="ヒラギノ角ゴ Pro W3" charset="-128"/>
                <a:cs typeface="+mn-cs"/>
              </a:rPr>
              <a:t>Naturally occurring nitrile hydratase</a:t>
            </a:r>
          </a:p>
        </p:txBody>
      </p:sp>
      <p:pic>
        <p:nvPicPr>
          <p:cNvPr id="22539"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63" y="1371600"/>
            <a:ext cx="838200" cy="84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Box 20"/>
          <p:cNvSpPr txBox="1"/>
          <p:nvPr/>
        </p:nvSpPr>
        <p:spPr>
          <a:xfrm>
            <a:off x="153988" y="6022975"/>
            <a:ext cx="4572000" cy="650875"/>
          </a:xfrm>
          <a:prstGeom prst="rect">
            <a:avLst/>
          </a:prstGeom>
          <a:solidFill>
            <a:schemeClr val="tx2">
              <a:lumMod val="60000"/>
              <a:lumOff val="40000"/>
              <a:alpha val="40000"/>
            </a:schemeClr>
          </a:solidFill>
          <a:ln>
            <a:solidFill>
              <a:schemeClr val="tx2">
                <a:lumMod val="60000"/>
                <a:lumOff val="40000"/>
              </a:schemeClr>
            </a:solidFill>
          </a:ln>
        </p:spPr>
        <p:txBody>
          <a:bodyPr>
            <a:spAutoFit/>
          </a:bodyPr>
          <a:lstStyle>
            <a:lvl1pPr>
              <a:defRPr>
                <a:solidFill>
                  <a:schemeClr val="tx1"/>
                </a:solidFill>
                <a:latin typeface="Calibri" charset="0"/>
                <a:ea typeface="ヒラギノ角ゴ Pro W3" charset="-128"/>
              </a:defRPr>
            </a:lvl1pPr>
            <a:lvl2pPr marL="37931725" indent="-37474525">
              <a:defRPr>
                <a:solidFill>
                  <a:schemeClr val="tx1"/>
                </a:solidFill>
                <a:latin typeface="Calibri" charset="0"/>
                <a:ea typeface="ヒラギノ角ゴ Pro W3" charset="-128"/>
              </a:defRPr>
            </a:lvl2pPr>
            <a:lvl3pPr>
              <a:defRPr>
                <a:solidFill>
                  <a:schemeClr val="tx1"/>
                </a:solidFill>
                <a:latin typeface="Calibri" charset="0"/>
                <a:ea typeface="ヒラギノ角ゴ Pro W3" charset="-128"/>
              </a:defRPr>
            </a:lvl3pPr>
            <a:lvl4pPr>
              <a:defRPr>
                <a:solidFill>
                  <a:schemeClr val="tx1"/>
                </a:solidFill>
                <a:latin typeface="Calibri" charset="0"/>
                <a:ea typeface="ヒラギノ角ゴ Pro W3" charset="-128"/>
              </a:defRPr>
            </a:lvl4pPr>
            <a:lvl5pPr>
              <a:defRPr>
                <a:solidFill>
                  <a:schemeClr val="tx1"/>
                </a:solidFill>
                <a:latin typeface="Calibri" charset="0"/>
                <a:ea typeface="ヒラギノ角ゴ Pro W3" charset="-128"/>
              </a:defRPr>
            </a:lvl5pPr>
            <a:lvl6pPr marL="457200" fontAlgn="base">
              <a:spcBef>
                <a:spcPct val="0"/>
              </a:spcBef>
              <a:spcAft>
                <a:spcPct val="0"/>
              </a:spcAft>
              <a:defRPr>
                <a:solidFill>
                  <a:schemeClr val="tx1"/>
                </a:solidFill>
                <a:latin typeface="Calibri" charset="0"/>
                <a:ea typeface="ヒラギノ角ゴ Pro W3" charset="-128"/>
              </a:defRPr>
            </a:lvl6pPr>
            <a:lvl7pPr marL="914400" fontAlgn="base">
              <a:spcBef>
                <a:spcPct val="0"/>
              </a:spcBef>
              <a:spcAft>
                <a:spcPct val="0"/>
              </a:spcAft>
              <a:defRPr>
                <a:solidFill>
                  <a:schemeClr val="tx1"/>
                </a:solidFill>
                <a:latin typeface="Calibri" charset="0"/>
                <a:ea typeface="ヒラギノ角ゴ Pro W3" charset="-128"/>
              </a:defRPr>
            </a:lvl7pPr>
            <a:lvl8pPr marL="1371600" fontAlgn="base">
              <a:spcBef>
                <a:spcPct val="0"/>
              </a:spcBef>
              <a:spcAft>
                <a:spcPct val="0"/>
              </a:spcAft>
              <a:defRPr>
                <a:solidFill>
                  <a:schemeClr val="tx1"/>
                </a:solidFill>
                <a:latin typeface="Calibri" charset="0"/>
                <a:ea typeface="ヒラギノ角ゴ Pro W3" charset="-128"/>
              </a:defRPr>
            </a:lvl8pPr>
            <a:lvl9pPr marL="1828800" fontAlgn="base">
              <a:spcBef>
                <a:spcPct val="0"/>
              </a:spcBef>
              <a:spcAft>
                <a:spcPct val="0"/>
              </a:spcAft>
              <a:defRPr>
                <a:solidFill>
                  <a:schemeClr val="tx1"/>
                </a:solidFill>
                <a:latin typeface="Calibri" charset="0"/>
                <a:ea typeface="ヒラギノ角ゴ Pro W3"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8EB4E3"/>
                </a:solidFill>
                <a:effectLst/>
                <a:uLnTx/>
                <a:uFillTx/>
                <a:latin typeface="Calibri" charset="0"/>
                <a:ea typeface="ヒラギノ角ゴ Pro W3" charset="-128"/>
                <a:cs typeface="+mn-cs"/>
              </a:rPr>
              <a:t>Better enzymes for acrylamide manufacture are designed using structural knowledge</a:t>
            </a:r>
          </a:p>
        </p:txBody>
      </p:sp>
      <p:sp>
        <p:nvSpPr>
          <p:cNvPr id="3" name="Rectangle 2"/>
          <p:cNvSpPr/>
          <p:nvPr/>
        </p:nvSpPr>
        <p:spPr>
          <a:xfrm>
            <a:off x="153988" y="5602288"/>
            <a:ext cx="4319587" cy="366712"/>
          </a:xfrm>
          <a:prstGeom prst="rect">
            <a:avLst/>
          </a:prstGeom>
        </p:spPr>
        <p:txBody>
          <a:bodyPr wrap="none">
            <a:spAutoFit/>
          </a:bodyPr>
          <a:lstStyle>
            <a:lvl1pPr>
              <a:defRPr>
                <a:solidFill>
                  <a:schemeClr val="tx1"/>
                </a:solidFill>
                <a:latin typeface="Calibri" charset="0"/>
                <a:ea typeface="ヒラギノ角ゴ Pro W3" charset="-128"/>
              </a:defRPr>
            </a:lvl1pPr>
            <a:lvl2pPr marL="37931725" indent="-37474525">
              <a:defRPr>
                <a:solidFill>
                  <a:schemeClr val="tx1"/>
                </a:solidFill>
                <a:latin typeface="Calibri" charset="0"/>
                <a:ea typeface="ヒラギノ角ゴ Pro W3" charset="-128"/>
              </a:defRPr>
            </a:lvl2pPr>
            <a:lvl3pPr>
              <a:defRPr>
                <a:solidFill>
                  <a:schemeClr val="tx1"/>
                </a:solidFill>
                <a:latin typeface="Calibri" charset="0"/>
                <a:ea typeface="ヒラギノ角ゴ Pro W3" charset="-128"/>
              </a:defRPr>
            </a:lvl3pPr>
            <a:lvl4pPr>
              <a:defRPr>
                <a:solidFill>
                  <a:schemeClr val="tx1"/>
                </a:solidFill>
                <a:latin typeface="Calibri" charset="0"/>
                <a:ea typeface="ヒラギノ角ゴ Pro W3" charset="-128"/>
              </a:defRPr>
            </a:lvl4pPr>
            <a:lvl5pPr>
              <a:defRPr>
                <a:solidFill>
                  <a:schemeClr val="tx1"/>
                </a:solidFill>
                <a:latin typeface="Calibri" charset="0"/>
                <a:ea typeface="ヒラギノ角ゴ Pro W3" charset="-128"/>
              </a:defRPr>
            </a:lvl5pPr>
            <a:lvl6pPr marL="457200" fontAlgn="base">
              <a:spcBef>
                <a:spcPct val="0"/>
              </a:spcBef>
              <a:spcAft>
                <a:spcPct val="0"/>
              </a:spcAft>
              <a:defRPr>
                <a:solidFill>
                  <a:schemeClr val="tx1"/>
                </a:solidFill>
                <a:latin typeface="Calibri" charset="0"/>
                <a:ea typeface="ヒラギノ角ゴ Pro W3" charset="-128"/>
              </a:defRPr>
            </a:lvl6pPr>
            <a:lvl7pPr marL="914400" fontAlgn="base">
              <a:spcBef>
                <a:spcPct val="0"/>
              </a:spcBef>
              <a:spcAft>
                <a:spcPct val="0"/>
              </a:spcAft>
              <a:defRPr>
                <a:solidFill>
                  <a:schemeClr val="tx1"/>
                </a:solidFill>
                <a:latin typeface="Calibri" charset="0"/>
                <a:ea typeface="ヒラギノ角ゴ Pro W3" charset="-128"/>
              </a:defRPr>
            </a:lvl7pPr>
            <a:lvl8pPr marL="1371600" fontAlgn="base">
              <a:spcBef>
                <a:spcPct val="0"/>
              </a:spcBef>
              <a:spcAft>
                <a:spcPct val="0"/>
              </a:spcAft>
              <a:defRPr>
                <a:solidFill>
                  <a:schemeClr val="tx1"/>
                </a:solidFill>
                <a:latin typeface="Calibri" charset="0"/>
                <a:ea typeface="ヒラギノ角ゴ Pro W3" charset="-128"/>
              </a:defRPr>
            </a:lvl8pPr>
            <a:lvl9pPr marL="1828800" fontAlgn="base">
              <a:spcBef>
                <a:spcPct val="0"/>
              </a:spcBef>
              <a:spcAft>
                <a:spcPct val="0"/>
              </a:spcAft>
              <a:defRPr>
                <a:solidFill>
                  <a:schemeClr val="tx1"/>
                </a:solidFill>
                <a:latin typeface="Calibri" charset="0"/>
                <a:ea typeface="ヒラギノ角ゴ Pro W3"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8EB4E3"/>
                </a:solidFill>
                <a:effectLst/>
                <a:uLnTx/>
                <a:uFillTx/>
                <a:latin typeface="Calibri" charset="0"/>
                <a:ea typeface="ヒラギノ角ゴ Pro W3" charset="-128"/>
                <a:cs typeface="+mn-cs"/>
              </a:rPr>
              <a:t>Enzyme modified for greater thermostability</a:t>
            </a:r>
          </a:p>
        </p:txBody>
      </p:sp>
    </p:spTree>
    <p:extLst>
      <p:ext uri="{BB962C8B-B14F-4D97-AF65-F5344CB8AC3E}">
        <p14:creationId xmlns:p14="http://schemas.microsoft.com/office/powerpoint/2010/main" val="1156620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9"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039" y="196630"/>
            <a:ext cx="3883552" cy="252118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09580" name="Text Box 1030"/>
          <p:cNvSpPr txBox="1">
            <a:spLocks noChangeArrowheads="1"/>
          </p:cNvSpPr>
          <p:nvPr/>
        </p:nvSpPr>
        <p:spPr bwMode="auto">
          <a:xfrm>
            <a:off x="179510" y="908096"/>
            <a:ext cx="3422535" cy="1811383"/>
          </a:xfrm>
          <a:prstGeom prst="rect">
            <a:avLst/>
          </a:prstGeom>
          <a:blipFill dpi="0" rotWithShape="0">
            <a:blip r:embed="rId4">
              <a:alphaModFix amt="0"/>
            </a:blip>
            <a:srcRect/>
            <a:tile tx="0" ty="0" sx="100000" sy="100000" flip="none" algn="tl"/>
          </a:blip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81639" tIns="66421" rIns="81639" bIns="40820">
            <a:spAutoFit/>
          </a:bodyPr>
          <a:lstStyle>
            <a:lvl1pPr defTabSz="407988" eaLnBrk="0" hangingPunct="0">
              <a:tabLst>
                <a:tab pos="657225" algn="l"/>
                <a:tab pos="1312863" algn="l"/>
                <a:tab pos="1970088" algn="l"/>
                <a:tab pos="2627313" algn="l"/>
                <a:tab pos="3282950" algn="l"/>
                <a:tab pos="3940175" algn="l"/>
                <a:tab pos="4595813" algn="l"/>
                <a:tab pos="5253038" algn="l"/>
              </a:tabLst>
              <a:defRPr>
                <a:solidFill>
                  <a:schemeClr val="tx1"/>
                </a:solidFill>
                <a:latin typeface="Calibri" pitchFamily="34" charset="0"/>
                <a:cs typeface="Arial" pitchFamily="34" charset="0"/>
              </a:defRPr>
            </a:lvl1pPr>
            <a:lvl2pPr marL="674688" indent="-260350" defTabSz="407988" eaLnBrk="0" hangingPunct="0">
              <a:tabLst>
                <a:tab pos="657225" algn="l"/>
                <a:tab pos="1312863" algn="l"/>
                <a:tab pos="1970088" algn="l"/>
                <a:tab pos="2627313" algn="l"/>
                <a:tab pos="3282950" algn="l"/>
                <a:tab pos="3940175" algn="l"/>
                <a:tab pos="4595813" algn="l"/>
                <a:tab pos="5253038" algn="l"/>
              </a:tabLst>
              <a:defRPr>
                <a:solidFill>
                  <a:schemeClr val="tx1"/>
                </a:solidFill>
                <a:latin typeface="Calibri" pitchFamily="34" charset="0"/>
                <a:cs typeface="Arial" pitchFamily="34" charset="0"/>
              </a:defRPr>
            </a:lvl2pPr>
            <a:lvl3pPr marL="1036638" indent="-207963" defTabSz="407988" eaLnBrk="0" hangingPunct="0">
              <a:tabLst>
                <a:tab pos="657225" algn="l"/>
                <a:tab pos="1312863" algn="l"/>
                <a:tab pos="1970088" algn="l"/>
                <a:tab pos="2627313" algn="l"/>
                <a:tab pos="3282950" algn="l"/>
                <a:tab pos="3940175" algn="l"/>
                <a:tab pos="4595813" algn="l"/>
                <a:tab pos="5253038" algn="l"/>
              </a:tabLst>
              <a:defRPr>
                <a:solidFill>
                  <a:schemeClr val="tx1"/>
                </a:solidFill>
                <a:latin typeface="Calibri" pitchFamily="34" charset="0"/>
                <a:cs typeface="Arial" pitchFamily="34" charset="0"/>
              </a:defRPr>
            </a:lvl3pPr>
            <a:lvl4pPr marL="1450975" indent="-206375" defTabSz="407988" eaLnBrk="0" hangingPunct="0">
              <a:tabLst>
                <a:tab pos="657225" algn="l"/>
                <a:tab pos="1312863" algn="l"/>
                <a:tab pos="1970088" algn="l"/>
                <a:tab pos="2627313" algn="l"/>
                <a:tab pos="3282950" algn="l"/>
                <a:tab pos="3940175" algn="l"/>
                <a:tab pos="4595813" algn="l"/>
                <a:tab pos="5253038" algn="l"/>
              </a:tabLst>
              <a:defRPr>
                <a:solidFill>
                  <a:schemeClr val="tx1"/>
                </a:solidFill>
                <a:latin typeface="Calibri" pitchFamily="34" charset="0"/>
                <a:cs typeface="Arial" pitchFamily="34" charset="0"/>
              </a:defRPr>
            </a:lvl4pPr>
            <a:lvl5pPr marL="1866900" indent="-207963" defTabSz="407988" eaLnBrk="0" hangingPunct="0">
              <a:tabLst>
                <a:tab pos="657225" algn="l"/>
                <a:tab pos="1312863" algn="l"/>
                <a:tab pos="1970088" algn="l"/>
                <a:tab pos="2627313" algn="l"/>
                <a:tab pos="3282950" algn="l"/>
                <a:tab pos="3940175" algn="l"/>
                <a:tab pos="4595813" algn="l"/>
                <a:tab pos="5253038" algn="l"/>
              </a:tabLst>
              <a:defRPr>
                <a:solidFill>
                  <a:schemeClr val="tx1"/>
                </a:solidFill>
                <a:latin typeface="Calibri" pitchFamily="34" charset="0"/>
                <a:cs typeface="Arial" pitchFamily="34" charset="0"/>
              </a:defRPr>
            </a:lvl5pPr>
            <a:lvl6pPr marL="23241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Lst>
              <a:defRPr>
                <a:solidFill>
                  <a:schemeClr val="tx1"/>
                </a:solidFill>
                <a:latin typeface="Calibri" pitchFamily="34" charset="0"/>
                <a:cs typeface="Arial" pitchFamily="34" charset="0"/>
              </a:defRPr>
            </a:lvl6pPr>
            <a:lvl7pPr marL="27813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Lst>
              <a:defRPr>
                <a:solidFill>
                  <a:schemeClr val="tx1"/>
                </a:solidFill>
                <a:latin typeface="Calibri" pitchFamily="34" charset="0"/>
                <a:cs typeface="Arial" pitchFamily="34" charset="0"/>
              </a:defRPr>
            </a:lvl7pPr>
            <a:lvl8pPr marL="32385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Lst>
              <a:defRPr>
                <a:solidFill>
                  <a:schemeClr val="tx1"/>
                </a:solidFill>
                <a:latin typeface="Calibri" pitchFamily="34" charset="0"/>
                <a:cs typeface="Arial" pitchFamily="34" charset="0"/>
              </a:defRPr>
            </a:lvl8pPr>
            <a:lvl9pPr marL="3695700" indent="-207963" defTabSz="40798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Lst>
              <a:defRPr>
                <a:solidFill>
                  <a:schemeClr val="tx1"/>
                </a:solidFill>
                <a:latin typeface="Calibri" pitchFamily="34" charset="0"/>
                <a:cs typeface="Arial" pitchFamily="34" charset="0"/>
              </a:defRPr>
            </a:lvl9pPr>
          </a:lstStyle>
          <a:p>
            <a:pPr marL="0" marR="0" lvl="0" indent="0" algn="l" defTabSz="407988" rtl="0" eaLnBrk="1" fontAlgn="base" latinLnBrk="0" hangingPunct="0">
              <a:lnSpc>
                <a:spcPct val="93000"/>
              </a:lnSpc>
              <a:spcBef>
                <a:spcPct val="0"/>
              </a:spcBef>
              <a:spcAft>
                <a:spcPct val="0"/>
              </a:spcAft>
              <a:buClr>
                <a:srgbClr val="000000"/>
              </a:buClr>
              <a:buSzPct val="100000"/>
              <a:buFont typeface="Times New Roman" pitchFamily="18" charset="0"/>
              <a:buNone/>
              <a:tabLst>
                <a:tab pos="657225" algn="l"/>
                <a:tab pos="1312863" algn="l"/>
                <a:tab pos="1970088" algn="l"/>
                <a:tab pos="2627313" algn="l"/>
                <a:tab pos="3282950" algn="l"/>
                <a:tab pos="3940175" algn="l"/>
                <a:tab pos="4595813" algn="l"/>
                <a:tab pos="5253038" algn="l"/>
              </a:tabLst>
              <a:defRPr/>
            </a:pPr>
            <a:r>
              <a:rPr kumimoji="0" lang="en-GB" altLang="en-US" sz="2900" b="1" i="0" u="none" strike="noStrike" kern="1200" cap="none" spc="0" normalizeH="0" baseline="0" noProof="0" dirty="0">
                <a:ln>
                  <a:noFill/>
                </a:ln>
                <a:solidFill>
                  <a:prstClr val="black"/>
                </a:solidFill>
                <a:effectLst/>
                <a:uLnTx/>
                <a:uFillTx/>
                <a:latin typeface="Arial" pitchFamily="34" charset="0"/>
                <a:ea typeface="ヒラギノ角ゴ Pro W3"/>
                <a:cs typeface="ヒラギノ角ゴ Pro W3"/>
              </a:rPr>
              <a:t>African </a:t>
            </a:r>
            <a:r>
              <a:rPr kumimoji="0" lang="en-GB" altLang="en-US" sz="2900" b="1" i="0" u="none" strike="noStrike" kern="1200" cap="none" spc="0" normalizeH="0" baseline="0" noProof="0" dirty="0" err="1">
                <a:ln>
                  <a:noFill/>
                </a:ln>
                <a:solidFill>
                  <a:prstClr val="black"/>
                </a:solidFill>
                <a:effectLst/>
                <a:uLnTx/>
                <a:uFillTx/>
                <a:latin typeface="Arial" pitchFamily="34" charset="0"/>
                <a:ea typeface="ヒラギノ角ゴ Pro W3"/>
                <a:cs typeface="ヒラギノ角ゴ Pro W3"/>
              </a:rPr>
              <a:t>Horsesickness</a:t>
            </a:r>
            <a:r>
              <a:rPr kumimoji="0" lang="en-GB" altLang="en-US" sz="2900" b="1" i="0" u="none" strike="noStrike" kern="1200" cap="none" spc="0" normalizeH="0" baseline="0" noProof="0" dirty="0">
                <a:ln>
                  <a:noFill/>
                </a:ln>
                <a:solidFill>
                  <a:prstClr val="black"/>
                </a:solidFill>
                <a:effectLst/>
                <a:uLnTx/>
                <a:uFillTx/>
                <a:latin typeface="Arial" pitchFamily="34" charset="0"/>
                <a:ea typeface="ヒラギノ角ゴ Pro W3"/>
                <a:cs typeface="ヒラギノ角ゴ Pro W3"/>
              </a:rPr>
              <a:t> Virus</a:t>
            </a:r>
          </a:p>
          <a:p>
            <a:pPr marL="0" marR="0" lvl="0" indent="0" algn="l" defTabSz="407988" rtl="0" eaLnBrk="1" fontAlgn="base" latinLnBrk="0" hangingPunct="0">
              <a:lnSpc>
                <a:spcPct val="93000"/>
              </a:lnSpc>
              <a:spcBef>
                <a:spcPct val="0"/>
              </a:spcBef>
              <a:spcAft>
                <a:spcPct val="0"/>
              </a:spcAft>
              <a:buClr>
                <a:srgbClr val="000000"/>
              </a:buClr>
              <a:buSzPct val="100000"/>
              <a:buFont typeface="Times New Roman" pitchFamily="18" charset="0"/>
              <a:buNone/>
              <a:tabLst>
                <a:tab pos="657225" algn="l"/>
                <a:tab pos="1312863" algn="l"/>
                <a:tab pos="1970088" algn="l"/>
                <a:tab pos="2627313" algn="l"/>
                <a:tab pos="3282950" algn="l"/>
                <a:tab pos="3940175" algn="l"/>
                <a:tab pos="4595813" algn="l"/>
                <a:tab pos="5253038" algn="l"/>
              </a:tabLst>
              <a:defRPr/>
            </a:pPr>
            <a:r>
              <a:rPr kumimoji="0" lang="en-GB" altLang="en-US" sz="1600" b="1" i="0" u="none" strike="noStrike" kern="1200" cap="none" spc="0" normalizeH="0" baseline="0" noProof="0" dirty="0">
                <a:ln>
                  <a:noFill/>
                </a:ln>
                <a:solidFill>
                  <a:prstClr val="black"/>
                </a:solidFill>
                <a:effectLst/>
                <a:uLnTx/>
                <a:uFillTx/>
                <a:latin typeface="Arial" pitchFamily="34" charset="0"/>
                <a:ea typeface="ヒラギノ角ゴ Pro W3"/>
                <a:cs typeface="ヒラギノ角ゴ Pro W3"/>
              </a:rPr>
              <a:t>threatens the South African</a:t>
            </a:r>
          </a:p>
          <a:p>
            <a:pPr marL="0" marR="0" lvl="0" indent="0" algn="l" defTabSz="407988" rtl="0" eaLnBrk="1" fontAlgn="base" latinLnBrk="0" hangingPunct="0">
              <a:lnSpc>
                <a:spcPct val="93000"/>
              </a:lnSpc>
              <a:spcBef>
                <a:spcPct val="0"/>
              </a:spcBef>
              <a:spcAft>
                <a:spcPct val="0"/>
              </a:spcAft>
              <a:buClr>
                <a:srgbClr val="000000"/>
              </a:buClr>
              <a:buSzPct val="100000"/>
              <a:buFont typeface="Times New Roman" pitchFamily="18" charset="0"/>
              <a:buNone/>
              <a:tabLst>
                <a:tab pos="657225" algn="l"/>
                <a:tab pos="1312863" algn="l"/>
                <a:tab pos="1970088" algn="l"/>
                <a:tab pos="2627313" algn="l"/>
                <a:tab pos="3282950" algn="l"/>
                <a:tab pos="3940175" algn="l"/>
                <a:tab pos="4595813" algn="l"/>
                <a:tab pos="5253038" algn="l"/>
              </a:tabLst>
              <a:defRPr/>
            </a:pPr>
            <a:r>
              <a:rPr kumimoji="0" lang="en-GB" altLang="en-US" sz="1600" b="1" i="0" u="none" strike="noStrike" kern="1200" cap="none" spc="0" normalizeH="0" baseline="0" noProof="0" dirty="0">
                <a:ln>
                  <a:noFill/>
                </a:ln>
                <a:solidFill>
                  <a:prstClr val="black"/>
                </a:solidFill>
                <a:effectLst/>
                <a:uLnTx/>
                <a:uFillTx/>
                <a:latin typeface="Arial" pitchFamily="34" charset="0"/>
                <a:ea typeface="ヒラギノ角ゴ Pro W3"/>
                <a:cs typeface="ヒラギノ角ゴ Pro W3"/>
              </a:rPr>
              <a:t>thoroughbred industry</a:t>
            </a:r>
          </a:p>
        </p:txBody>
      </p:sp>
      <p:pic>
        <p:nvPicPr>
          <p:cNvPr id="109572" name="Picture 1032"/>
          <p:cNvPicPr>
            <a:picLocks noChangeAspect="1" noChangeArrowheads="1"/>
          </p:cNvPicPr>
          <p:nvPr/>
        </p:nvPicPr>
        <p:blipFill>
          <a:blip r:embed="rId5">
            <a:extLst>
              <a:ext uri="{28A0092B-C50C-407E-A947-70E740481C1C}">
                <a14:useLocalDpi xmlns:a14="http://schemas.microsoft.com/office/drawing/2010/main" val="0"/>
              </a:ext>
            </a:extLst>
          </a:blip>
          <a:srcRect l="14961" r="4990" b="15114"/>
          <a:stretch>
            <a:fillRect/>
          </a:stretch>
        </p:blipFill>
        <p:spPr bwMode="auto">
          <a:xfrm>
            <a:off x="373063" y="3959225"/>
            <a:ext cx="4687887" cy="2573338"/>
          </a:xfrm>
          <a:prstGeom prst="rect">
            <a:avLst/>
          </a:prstGeom>
          <a:noFill/>
          <a:ln>
            <a:noFill/>
          </a:ln>
          <a:effectLst/>
          <a:extLst>
            <a:ext uri="{909E8E84-426E-40dd-AFC4-6F175D3DCCD1}">
              <a14:hiddenFill xmlns:a14="http://schemas.microsoft.com/office/drawing/2010/main" xmlns="">
                <a:blipFill dpi="0" rotWithShape="0">
                  <a:blip/>
                  <a:srcRect l="14961" r="4990" b="15114"/>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09573" name="Picture 1033"/>
          <p:cNvPicPr>
            <a:picLocks noChangeAspect="1" noChangeArrowheads="1"/>
          </p:cNvPicPr>
          <p:nvPr/>
        </p:nvPicPr>
        <p:blipFill>
          <a:blip r:embed="rId6">
            <a:extLst>
              <a:ext uri="{28A0092B-C50C-407E-A947-70E740481C1C}">
                <a14:useLocalDpi xmlns:a14="http://schemas.microsoft.com/office/drawing/2010/main" val="0"/>
              </a:ext>
            </a:extLst>
          </a:blip>
          <a:srcRect b="15401"/>
          <a:stretch>
            <a:fillRect/>
          </a:stretch>
        </p:blipFill>
        <p:spPr bwMode="auto">
          <a:xfrm>
            <a:off x="3870325" y="4286250"/>
            <a:ext cx="2613025" cy="2220913"/>
          </a:xfrm>
          <a:prstGeom prst="rect">
            <a:avLst/>
          </a:prstGeom>
          <a:noFill/>
          <a:ln>
            <a:noFill/>
          </a:ln>
          <a:effectLst/>
          <a:extLst>
            <a:ext uri="{909E8E84-426E-40dd-AFC4-6F175D3DCCD1}">
              <a14:hiddenFill xmlns:a14="http://schemas.microsoft.com/office/drawing/2010/main" xmlns="">
                <a:blipFill dpi="0" rotWithShape="0">
                  <a:blip/>
                  <a:srcRect b="15401"/>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09574" name="Text Box 1034"/>
          <p:cNvSpPr txBox="1">
            <a:spLocks noChangeArrowheads="1"/>
          </p:cNvSpPr>
          <p:nvPr/>
        </p:nvSpPr>
        <p:spPr bwMode="auto">
          <a:xfrm>
            <a:off x="5126038" y="4016375"/>
            <a:ext cx="3792537" cy="12128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1639" tIns="66421" rIns="81639" bIns="40820"/>
          <a:lstStyle>
            <a:lvl1pPr defTabSz="407988" eaLnBrk="0" hangingPunct="0">
              <a:tabLst>
                <a:tab pos="657225" algn="l"/>
                <a:tab pos="1312863" algn="l"/>
                <a:tab pos="1970088" algn="l"/>
                <a:tab pos="2627313" algn="l"/>
                <a:tab pos="3282950" algn="l"/>
              </a:tabLst>
              <a:defRPr>
                <a:solidFill>
                  <a:schemeClr val="tx1"/>
                </a:solidFill>
                <a:latin typeface="Calibri" pitchFamily="34" charset="0"/>
                <a:cs typeface="Arial" pitchFamily="34" charset="0"/>
              </a:defRPr>
            </a:lvl1pPr>
            <a:lvl2pPr marL="674688" indent="-260350" defTabSz="407988" eaLnBrk="0" hangingPunct="0">
              <a:tabLst>
                <a:tab pos="657225" algn="l"/>
                <a:tab pos="1312863" algn="l"/>
                <a:tab pos="1970088" algn="l"/>
                <a:tab pos="2627313" algn="l"/>
                <a:tab pos="3282950" algn="l"/>
              </a:tabLst>
              <a:defRPr>
                <a:solidFill>
                  <a:schemeClr val="tx1"/>
                </a:solidFill>
                <a:latin typeface="Calibri" pitchFamily="34" charset="0"/>
                <a:cs typeface="Arial" pitchFamily="34" charset="0"/>
              </a:defRPr>
            </a:lvl2pPr>
            <a:lvl3pPr marL="1036638" indent="-207963" defTabSz="407988" eaLnBrk="0" hangingPunct="0">
              <a:tabLst>
                <a:tab pos="657225" algn="l"/>
                <a:tab pos="1312863" algn="l"/>
                <a:tab pos="1970088" algn="l"/>
                <a:tab pos="2627313" algn="l"/>
                <a:tab pos="3282950" algn="l"/>
              </a:tabLst>
              <a:defRPr>
                <a:solidFill>
                  <a:schemeClr val="tx1"/>
                </a:solidFill>
                <a:latin typeface="Calibri" pitchFamily="34" charset="0"/>
                <a:cs typeface="Arial" pitchFamily="34" charset="0"/>
              </a:defRPr>
            </a:lvl3pPr>
            <a:lvl4pPr marL="1450975" indent="-206375" defTabSz="407988" eaLnBrk="0" hangingPunct="0">
              <a:tabLst>
                <a:tab pos="657225" algn="l"/>
                <a:tab pos="1312863" algn="l"/>
                <a:tab pos="1970088" algn="l"/>
                <a:tab pos="2627313" algn="l"/>
                <a:tab pos="3282950" algn="l"/>
              </a:tabLst>
              <a:defRPr>
                <a:solidFill>
                  <a:schemeClr val="tx1"/>
                </a:solidFill>
                <a:latin typeface="Calibri" pitchFamily="34" charset="0"/>
                <a:cs typeface="Arial" pitchFamily="34" charset="0"/>
              </a:defRPr>
            </a:lvl4pPr>
            <a:lvl5pPr marL="1866900" indent="-207963" defTabSz="407988" eaLnBrk="0" hangingPunct="0">
              <a:tabLst>
                <a:tab pos="657225" algn="l"/>
                <a:tab pos="1312863" algn="l"/>
                <a:tab pos="1970088" algn="l"/>
                <a:tab pos="2627313" algn="l"/>
                <a:tab pos="3282950" algn="l"/>
              </a:tabLst>
              <a:defRPr>
                <a:solidFill>
                  <a:schemeClr val="tx1"/>
                </a:solidFill>
                <a:latin typeface="Calibri" pitchFamily="34" charset="0"/>
                <a:cs typeface="Arial" pitchFamily="34" charset="0"/>
              </a:defRPr>
            </a:lvl5pPr>
            <a:lvl6pPr marL="2324100" indent="-207963" defTabSz="40798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Calibri" pitchFamily="34" charset="0"/>
                <a:cs typeface="Arial" pitchFamily="34" charset="0"/>
              </a:defRPr>
            </a:lvl6pPr>
            <a:lvl7pPr marL="2781300" indent="-207963" defTabSz="40798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Calibri" pitchFamily="34" charset="0"/>
                <a:cs typeface="Arial" pitchFamily="34" charset="0"/>
              </a:defRPr>
            </a:lvl7pPr>
            <a:lvl8pPr marL="3238500" indent="-207963" defTabSz="40798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Calibri" pitchFamily="34" charset="0"/>
                <a:cs typeface="Arial" pitchFamily="34" charset="0"/>
              </a:defRPr>
            </a:lvl8pPr>
            <a:lvl9pPr marL="3695700" indent="-207963" defTabSz="40798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Calibri" pitchFamily="34" charset="0"/>
                <a:cs typeface="Arial" pitchFamily="34" charset="0"/>
              </a:defRPr>
            </a:lvl9pPr>
          </a:lstStyle>
          <a:p>
            <a:pPr marL="0" marR="0" lvl="0" indent="0" algn="r" defTabSz="407988" rtl="0" eaLnBrk="1" fontAlgn="base" latinLnBrk="0" hangingPunct="0">
              <a:lnSpc>
                <a:spcPct val="93000"/>
              </a:lnSpc>
              <a:spcBef>
                <a:spcPct val="0"/>
              </a:spcBef>
              <a:spcAft>
                <a:spcPct val="0"/>
              </a:spcAft>
              <a:buClr>
                <a:srgbClr val="000000"/>
              </a:buClr>
              <a:buSzPct val="100000"/>
              <a:buFont typeface="Times New Roman" pitchFamily="18" charset="0"/>
              <a:buNone/>
              <a:tabLst>
                <a:tab pos="657225" algn="l"/>
                <a:tab pos="1312863" algn="l"/>
                <a:tab pos="1970088" algn="l"/>
                <a:tab pos="2627313" algn="l"/>
                <a:tab pos="3282950" algn="l"/>
              </a:tabLst>
              <a:defRPr/>
            </a:pPr>
            <a:r>
              <a:rPr kumimoji="0" lang="en-GB" altLang="en-US" sz="2900" b="1" i="0" u="none" strike="noStrike" kern="1200" cap="none" spc="0" normalizeH="0" baseline="0" noProof="0">
                <a:ln>
                  <a:noFill/>
                </a:ln>
                <a:solidFill>
                  <a:srgbClr val="000000"/>
                </a:solidFill>
                <a:effectLst/>
                <a:uLnTx/>
                <a:uFillTx/>
                <a:latin typeface="Arial" pitchFamily="34" charset="0"/>
                <a:ea typeface="ヒラギノ角ゴ Pro W3"/>
                <a:cs typeface="ヒラギノ角ゴ Pro W3"/>
              </a:rPr>
              <a:t>Marine Algal viruses</a:t>
            </a:r>
            <a:r>
              <a:rPr kumimoji="0" lang="en-GB" altLang="en-US" sz="1600" b="1" i="0" u="none" strike="noStrike" kern="1200" cap="none" spc="0" normalizeH="0" baseline="0" noProof="0">
                <a:ln>
                  <a:noFill/>
                </a:ln>
                <a:solidFill>
                  <a:srgbClr val="000000"/>
                </a:solidFill>
                <a:effectLst/>
                <a:uLnTx/>
                <a:uFillTx/>
                <a:latin typeface="Arial" pitchFamily="34" charset="0"/>
                <a:ea typeface="ヒラギノ角ゴ Pro W3"/>
                <a:cs typeface="ヒラギノ角ゴ Pro W3"/>
              </a:rPr>
              <a:t> </a:t>
            </a:r>
          </a:p>
          <a:p>
            <a:pPr marL="0" marR="0" lvl="0" indent="0" algn="r" defTabSz="407988" rtl="0" eaLnBrk="1" fontAlgn="base" latinLnBrk="0" hangingPunct="0">
              <a:lnSpc>
                <a:spcPct val="93000"/>
              </a:lnSpc>
              <a:spcBef>
                <a:spcPct val="0"/>
              </a:spcBef>
              <a:spcAft>
                <a:spcPct val="0"/>
              </a:spcAft>
              <a:buClr>
                <a:srgbClr val="000000"/>
              </a:buClr>
              <a:buSzPct val="100000"/>
              <a:buFont typeface="Times New Roman" pitchFamily="18" charset="0"/>
              <a:buNone/>
              <a:tabLst>
                <a:tab pos="657225" algn="l"/>
                <a:tab pos="1312863" algn="l"/>
                <a:tab pos="1970088" algn="l"/>
                <a:tab pos="2627313" algn="l"/>
                <a:tab pos="3282950" algn="l"/>
              </a:tabLst>
              <a:defRPr/>
            </a:pPr>
            <a:r>
              <a:rPr kumimoji="0" lang="en-GB" altLang="en-US" sz="1600" b="1" i="0" u="none" strike="noStrike" kern="1200" cap="none" spc="0" normalizeH="0" baseline="0" noProof="0">
                <a:ln>
                  <a:noFill/>
                </a:ln>
                <a:solidFill>
                  <a:srgbClr val="000000"/>
                </a:solidFill>
                <a:effectLst/>
                <a:uLnTx/>
                <a:uFillTx/>
                <a:latin typeface="Arial" pitchFamily="34" charset="0"/>
                <a:ea typeface="ヒラギノ角ゴ Pro W3"/>
                <a:cs typeface="ヒラギノ角ゴ Pro W3"/>
              </a:rPr>
              <a:t>can be used to protect the </a:t>
            </a:r>
          </a:p>
          <a:p>
            <a:pPr marL="0" marR="0" lvl="0" indent="0" algn="r" defTabSz="407988" rtl="0" eaLnBrk="1" fontAlgn="base" latinLnBrk="0" hangingPunct="0">
              <a:lnSpc>
                <a:spcPct val="93000"/>
              </a:lnSpc>
              <a:spcBef>
                <a:spcPct val="0"/>
              </a:spcBef>
              <a:spcAft>
                <a:spcPct val="0"/>
              </a:spcAft>
              <a:buClr>
                <a:srgbClr val="000000"/>
              </a:buClr>
              <a:buSzPct val="100000"/>
              <a:buFont typeface="Times New Roman" pitchFamily="18" charset="0"/>
              <a:buNone/>
              <a:tabLst>
                <a:tab pos="657225" algn="l"/>
                <a:tab pos="1312863" algn="l"/>
                <a:tab pos="1970088" algn="l"/>
                <a:tab pos="2627313" algn="l"/>
                <a:tab pos="3282950" algn="l"/>
              </a:tabLst>
              <a:defRPr/>
            </a:pPr>
            <a:r>
              <a:rPr kumimoji="0" lang="en-GB" altLang="en-US" sz="1600" b="1" i="0" u="none" strike="noStrike" kern="1200" cap="none" spc="0" normalizeH="0" baseline="0" noProof="0">
                <a:ln>
                  <a:noFill/>
                </a:ln>
                <a:solidFill>
                  <a:srgbClr val="000000"/>
                </a:solidFill>
                <a:effectLst/>
                <a:uLnTx/>
                <a:uFillTx/>
                <a:latin typeface="Arial" pitchFamily="34" charset="0"/>
                <a:ea typeface="ヒラギノ角ゴ Pro W3"/>
                <a:cs typeface="ヒラギノ角ゴ Pro W3"/>
              </a:rPr>
              <a:t>shellfish industry which is </a:t>
            </a:r>
          </a:p>
          <a:p>
            <a:pPr marL="0" marR="0" lvl="0" indent="0" algn="r" defTabSz="407988" rtl="0" eaLnBrk="1" fontAlgn="base" latinLnBrk="0" hangingPunct="0">
              <a:lnSpc>
                <a:spcPct val="93000"/>
              </a:lnSpc>
              <a:spcBef>
                <a:spcPct val="0"/>
              </a:spcBef>
              <a:spcAft>
                <a:spcPct val="0"/>
              </a:spcAft>
              <a:buClr>
                <a:srgbClr val="000000"/>
              </a:buClr>
              <a:buSzPct val="100000"/>
              <a:buFont typeface="Times New Roman" pitchFamily="18" charset="0"/>
              <a:buNone/>
              <a:tabLst>
                <a:tab pos="657225" algn="l"/>
                <a:tab pos="1312863" algn="l"/>
                <a:tab pos="1970088" algn="l"/>
                <a:tab pos="2627313" algn="l"/>
                <a:tab pos="3282950" algn="l"/>
              </a:tabLst>
              <a:defRPr/>
            </a:pPr>
            <a:r>
              <a:rPr kumimoji="0" lang="en-GB" altLang="en-US" sz="1600" b="1" i="0" u="none" strike="noStrike" kern="1200" cap="none" spc="0" normalizeH="0" baseline="0" noProof="0">
                <a:ln>
                  <a:noFill/>
                </a:ln>
                <a:solidFill>
                  <a:srgbClr val="000000"/>
                </a:solidFill>
                <a:effectLst/>
                <a:uLnTx/>
                <a:uFillTx/>
                <a:latin typeface="Arial" pitchFamily="34" charset="0"/>
                <a:ea typeface="ヒラギノ角ゴ Pro W3"/>
                <a:cs typeface="ヒラギノ角ゴ Pro W3"/>
              </a:rPr>
              <a:t>threatened by Red tide.</a:t>
            </a:r>
          </a:p>
        </p:txBody>
      </p:sp>
      <p:sp>
        <p:nvSpPr>
          <p:cNvPr id="109576" name="Text Box 1036"/>
          <p:cNvSpPr txBox="1">
            <a:spLocks noChangeArrowheads="1"/>
          </p:cNvSpPr>
          <p:nvPr/>
        </p:nvSpPr>
        <p:spPr bwMode="auto">
          <a:xfrm>
            <a:off x="622300" y="4027488"/>
            <a:ext cx="1158875" cy="38100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945" tIns="41473" rIns="82945" bIns="41473">
            <a:spAutoFit/>
          </a:bodyPr>
          <a:lstStyle>
            <a:lvl1pPr defTabSz="828675" eaLnBrk="0" hangingPunct="0">
              <a:spcBef>
                <a:spcPct val="20000"/>
              </a:spcBef>
              <a:buFont typeface="Arial" pitchFamily="34" charset="0"/>
              <a:buChar char="•"/>
              <a:defRPr sz="3200">
                <a:solidFill>
                  <a:schemeClr val="tx1"/>
                </a:solidFill>
                <a:latin typeface="Calibri" pitchFamily="34" charset="0"/>
              </a:defRPr>
            </a:lvl1pPr>
            <a:lvl2pPr marL="742950" indent="-285750" defTabSz="828675" eaLnBrk="0" hangingPunct="0">
              <a:spcBef>
                <a:spcPct val="20000"/>
              </a:spcBef>
              <a:buFont typeface="Arial" pitchFamily="34" charset="0"/>
              <a:buChar char="–"/>
              <a:defRPr sz="2800">
                <a:solidFill>
                  <a:schemeClr val="tx1"/>
                </a:solidFill>
                <a:latin typeface="Calibri" pitchFamily="34" charset="0"/>
              </a:defRPr>
            </a:lvl2pPr>
            <a:lvl3pPr marL="1143000" indent="-228600" defTabSz="828675" eaLnBrk="0" hangingPunct="0">
              <a:spcBef>
                <a:spcPct val="20000"/>
              </a:spcBef>
              <a:buFont typeface="Arial" pitchFamily="34" charset="0"/>
              <a:buChar char="•"/>
              <a:defRPr sz="2400">
                <a:solidFill>
                  <a:schemeClr val="tx1"/>
                </a:solidFill>
                <a:latin typeface="Calibri" pitchFamily="34" charset="0"/>
              </a:defRPr>
            </a:lvl3pPr>
            <a:lvl4pPr marL="1600200" indent="-228600" defTabSz="828675" eaLnBrk="0" hangingPunct="0">
              <a:spcBef>
                <a:spcPct val="20000"/>
              </a:spcBef>
              <a:buFont typeface="Arial" pitchFamily="34" charset="0"/>
              <a:buChar char="–"/>
              <a:defRPr sz="2000">
                <a:solidFill>
                  <a:schemeClr val="tx1"/>
                </a:solidFill>
                <a:latin typeface="Calibri" pitchFamily="34" charset="0"/>
              </a:defRPr>
            </a:lvl4pPr>
            <a:lvl5pPr marL="2057400" indent="-228600" defTabSz="828675" eaLnBrk="0" hangingPunct="0">
              <a:spcBef>
                <a:spcPct val="20000"/>
              </a:spcBef>
              <a:buFont typeface="Arial" pitchFamily="34" charset="0"/>
              <a:buChar char="»"/>
              <a:defRPr sz="2000">
                <a:solidFill>
                  <a:schemeClr val="tx1"/>
                </a:solidFill>
                <a:latin typeface="Calibri" pitchFamily="34" charset="0"/>
              </a:defRPr>
            </a:lvl5pPr>
            <a:lvl6pPr marL="2514600" indent="-228600" defTabSz="82867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82867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82867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82867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828675" rtl="0" eaLnBrk="1" fontAlgn="base" latinLnBrk="0" hangingPunct="0">
              <a:lnSpc>
                <a:spcPct val="93000"/>
              </a:lnSpc>
              <a:spcBef>
                <a:spcPct val="0"/>
              </a:spcBef>
              <a:spcAft>
                <a:spcPct val="0"/>
              </a:spcAft>
              <a:buClr>
                <a:srgbClr val="000000"/>
              </a:buClr>
              <a:buSzTx/>
              <a:buFont typeface="Times New Roman" pitchFamily="18" charset="0"/>
              <a:buNone/>
              <a:tabLst/>
              <a:defRPr/>
            </a:pPr>
            <a:r>
              <a:rPr kumimoji="0" lang="en-US" altLang="en-US" sz="2100" b="0" i="0" u="none" strike="noStrike" kern="1200" cap="none" spc="0" normalizeH="0" baseline="0" noProof="0">
                <a:ln>
                  <a:noFill/>
                </a:ln>
                <a:solidFill>
                  <a:srgbClr val="000000"/>
                </a:solidFill>
                <a:effectLst/>
                <a:uLnTx/>
                <a:uFillTx/>
                <a:latin typeface="Arial" pitchFamily="34" charset="0"/>
                <a:ea typeface="ヒラギノ角ゴ Pro W3"/>
                <a:cs typeface="ヒラギノ角ゴ Pro W3"/>
              </a:rPr>
              <a:t>Red tide</a:t>
            </a:r>
          </a:p>
        </p:txBody>
      </p:sp>
      <p:pic>
        <p:nvPicPr>
          <p:cNvPr id="109578" name="Picture 1028"/>
          <p:cNvPicPr>
            <a:picLocks noChangeAspect="1" noChangeArrowheads="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rcRect l="10014" r="10014"/>
          <a:stretch>
            <a:fillRect/>
          </a:stretch>
        </p:blipFill>
        <p:spPr bwMode="auto">
          <a:xfrm>
            <a:off x="3201991" y="319642"/>
            <a:ext cx="2285565" cy="2275161"/>
          </a:xfrm>
          <a:prstGeom prst="rect">
            <a:avLst/>
          </a:prstGeom>
          <a:noFill/>
          <a:ln>
            <a:noFill/>
          </a:ln>
          <a:effectLst/>
          <a:extLst>
            <a:ext uri="{909E8E84-426E-40dd-AFC4-6F175D3DCCD1}">
              <a14:hiddenFill xmlns:a14="http://schemas.microsoft.com/office/drawing/2010/main" xmlns="">
                <a:blipFill dpi="0" rotWithShape="0">
                  <a:blip/>
                  <a:srcRect l="10014" r="10014"/>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Rectangle 1"/>
          <p:cNvSpPr/>
          <p:nvPr/>
        </p:nvSpPr>
        <p:spPr>
          <a:xfrm>
            <a:off x="2987824" y="319642"/>
            <a:ext cx="288032" cy="2399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sktop"/>
          <p:cNvPicPr>
            <a:picLocks noChangeAspect="1" noChangeArrowheads="1"/>
          </p:cNvPicPr>
          <p:nvPr/>
        </p:nvPicPr>
        <p:blipFill>
          <a:blip r:embed="rId4"/>
          <a:srcRect/>
          <a:stretch>
            <a:fillRect/>
          </a:stretch>
        </p:blipFill>
        <p:spPr bwMode="auto">
          <a:xfrm>
            <a:off x="0" y="-230188"/>
            <a:ext cx="9144000" cy="731520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pic>
      <p:pic>
        <p:nvPicPr>
          <p:cNvPr id="1105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98296">
            <a:off x="5645150" y="3476625"/>
            <a:ext cx="2466975" cy="322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6"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01769">
            <a:off x="569913" y="838200"/>
            <a:ext cx="2443162" cy="340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975" y="908050"/>
            <a:ext cx="1065213" cy="136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9"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81901">
            <a:off x="1004888" y="3490913"/>
            <a:ext cx="2459037" cy="314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10600" name="Object 20"/>
          <p:cNvGraphicFramePr>
            <a:graphicFrameLocks noChangeAspect="1"/>
          </p:cNvGraphicFramePr>
          <p:nvPr/>
        </p:nvGraphicFramePr>
        <p:xfrm>
          <a:off x="442913" y="5087938"/>
          <a:ext cx="923925" cy="1273175"/>
        </p:xfrm>
        <a:graphic>
          <a:graphicData uri="http://schemas.openxmlformats.org/presentationml/2006/ole">
            <mc:AlternateContent xmlns:mc="http://schemas.openxmlformats.org/markup-compatibility/2006">
              <mc:Choice xmlns:v="urn:schemas-microsoft-com:vml" Requires="v">
                <p:oleObj spid="_x0000_s107570" name="Image" r:id="rId9" imgW="5082951" imgH="6989058" progId="">
                  <p:embed/>
                </p:oleObj>
              </mc:Choice>
              <mc:Fallback>
                <p:oleObj name="Image" r:id="rId9" imgW="5082951" imgH="6989058" progId="">
                  <p:embed/>
                  <p:pic>
                    <p:nvPicPr>
                      <p:cNvPr id="110600" name="Object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913" y="5087938"/>
                        <a:ext cx="923925" cy="1273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10601" name="Object 21"/>
          <p:cNvGraphicFramePr>
            <a:graphicFrameLocks/>
          </p:cNvGraphicFramePr>
          <p:nvPr/>
        </p:nvGraphicFramePr>
        <p:xfrm>
          <a:off x="7715250" y="5072063"/>
          <a:ext cx="890588" cy="1309687"/>
        </p:xfrm>
        <a:graphic>
          <a:graphicData uri="http://schemas.openxmlformats.org/presentationml/2006/ole">
            <mc:AlternateContent xmlns:mc="http://schemas.openxmlformats.org/markup-compatibility/2006">
              <mc:Choice xmlns:v="urn:schemas-microsoft-com:vml" Requires="v">
                <p:oleObj spid="_x0000_s107571" name="Image" r:id="rId11" imgW="5082951" imgH="6963643" progId="">
                  <p:embed/>
                </p:oleObj>
              </mc:Choice>
              <mc:Fallback>
                <p:oleObj name="Image" r:id="rId11" imgW="5082951" imgH="6963643" progId="">
                  <p:embed/>
                  <p:pic>
                    <p:nvPicPr>
                      <p:cNvPr id="110601" name="Object 21"/>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15250" y="5072063"/>
                        <a:ext cx="890588" cy="13096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10602" name="TextBox 1"/>
          <p:cNvSpPr txBox="1">
            <a:spLocks noChangeArrowheads="1"/>
          </p:cNvSpPr>
          <p:nvPr/>
        </p:nvSpPr>
        <p:spPr bwMode="auto">
          <a:xfrm>
            <a:off x="258763" y="6488113"/>
            <a:ext cx="143986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37931725" indent="-37474525"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800" b="1" i="0" u="none" strike="noStrike" kern="1200" cap="none" spc="0" normalizeH="0" baseline="0" noProof="0">
                <a:ln>
                  <a:noFill/>
                </a:ln>
                <a:solidFill>
                  <a:srgbClr val="F2DCDB"/>
                </a:solidFill>
                <a:effectLst/>
                <a:uLnTx/>
                <a:uFillTx/>
                <a:latin typeface="Calibri" pitchFamily="34" charset="0"/>
                <a:ea typeface="ヒラギノ角ゴ Pro W3"/>
                <a:cs typeface="ヒラギノ角ゴ Pro W3"/>
              </a:rPr>
              <a:t>Serah Kimani</a:t>
            </a:r>
          </a:p>
        </p:txBody>
      </p:sp>
      <p:sp>
        <p:nvSpPr>
          <p:cNvPr id="110603" name="TextBox 2"/>
          <p:cNvSpPr txBox="1">
            <a:spLocks noChangeArrowheads="1"/>
          </p:cNvSpPr>
          <p:nvPr/>
        </p:nvSpPr>
        <p:spPr bwMode="auto">
          <a:xfrm>
            <a:off x="7451725" y="6502400"/>
            <a:ext cx="14795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37931725" indent="-37474525"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800" b="1" i="0" u="none" strike="noStrike" kern="1200" cap="none" spc="0" normalizeH="0" baseline="0" noProof="0">
                <a:ln>
                  <a:noFill/>
                </a:ln>
                <a:solidFill>
                  <a:srgbClr val="FFFFFF"/>
                </a:solidFill>
                <a:effectLst/>
                <a:uLnTx/>
                <a:uFillTx/>
                <a:latin typeface="Calibri" pitchFamily="34" charset="0"/>
                <a:ea typeface="ヒラギノ角ゴ Pro W3"/>
                <a:cs typeface="ヒラギノ角ゴ Pro W3"/>
              </a:rPr>
              <a:t>Ndoria Thuku</a:t>
            </a:r>
          </a:p>
        </p:txBody>
      </p:sp>
      <p:sp>
        <p:nvSpPr>
          <p:cNvPr id="110604" name="TextBox 3"/>
          <p:cNvSpPr txBox="1">
            <a:spLocks noChangeArrowheads="1"/>
          </p:cNvSpPr>
          <p:nvPr/>
        </p:nvSpPr>
        <p:spPr bwMode="auto">
          <a:xfrm>
            <a:off x="869950" y="2092325"/>
            <a:ext cx="1879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37931725" indent="-37474525"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800" b="1" i="0" u="none" strike="noStrike" kern="1200" cap="none" spc="0" normalizeH="0" baseline="0" noProof="0">
                <a:ln>
                  <a:noFill/>
                </a:ln>
                <a:solidFill>
                  <a:srgbClr val="000000"/>
                </a:solidFill>
                <a:effectLst/>
                <a:uLnTx/>
                <a:uFillTx/>
                <a:latin typeface="Calibri" pitchFamily="34" charset="0"/>
                <a:ea typeface="ヒラギノ角ゴ Pro W3"/>
                <a:cs typeface="ヒラギノ角ゴ Pro W3"/>
              </a:rPr>
              <a:t>Jason van Rooyen</a:t>
            </a:r>
          </a:p>
        </p:txBody>
      </p:sp>
      <p:sp>
        <p:nvSpPr>
          <p:cNvPr id="110605" name="TextBox 1"/>
          <p:cNvSpPr txBox="1">
            <a:spLocks noChangeArrowheads="1"/>
          </p:cNvSpPr>
          <p:nvPr/>
        </p:nvSpPr>
        <p:spPr bwMode="auto">
          <a:xfrm>
            <a:off x="6084888" y="908050"/>
            <a:ext cx="3059112"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2000" b="1" i="0" u="none" strike="noStrike" kern="1200" cap="none" spc="0" normalizeH="0" baseline="0" noProof="0">
                <a:ln>
                  <a:noFill/>
                </a:ln>
                <a:solidFill>
                  <a:srgbClr val="FFFFFF"/>
                </a:solidFill>
                <a:effectLst/>
                <a:uLnTx/>
                <a:uFillTx/>
                <a:latin typeface="Calibri" pitchFamily="34" charset="0"/>
                <a:ea typeface="+mn-ea"/>
                <a:cs typeface="Arial" pitchFamily="34" charset="0"/>
              </a:rPr>
              <a:t>Papers written by our students have been given front cover prominence in major journals</a:t>
            </a:r>
          </a:p>
        </p:txBody>
      </p:sp>
      <p:sp>
        <p:nvSpPr>
          <p:cNvPr id="14" name="Title 1"/>
          <p:cNvSpPr txBox="1">
            <a:spLocks/>
          </p:cNvSpPr>
          <p:nvPr/>
        </p:nvSpPr>
        <p:spPr>
          <a:xfrm>
            <a:off x="457200" y="-18256"/>
            <a:ext cx="8229600" cy="1143000"/>
          </a:xfrm>
          <a:prstGeom prst="rect">
            <a:avLst/>
          </a:prstGeom>
        </p:spPr>
        <p:txBody>
          <a:bodyPr/>
          <a:lst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ZA" sz="4400" b="0" i="0" u="none" strike="noStrike" kern="1200" cap="none" spc="0" normalizeH="0" baseline="0" noProof="0" dirty="0">
                <a:ln>
                  <a:noFill/>
                </a:ln>
                <a:solidFill>
                  <a:prstClr val="white"/>
                </a:solidFill>
                <a:effectLst/>
                <a:uLnTx/>
                <a:uFillTx/>
                <a:latin typeface="Calibri"/>
                <a:ea typeface="+mj-ea"/>
                <a:cs typeface="+mj-cs"/>
              </a:rPr>
              <a:t>The highlights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3608" y="1700808"/>
            <a:ext cx="7632848" cy="489364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In spite of the amazing success of the  Carnegie sponsored MSc </a:t>
            </a:r>
            <a:r>
              <a:rPr kumimoji="0" lang="en-US" sz="2400" b="0" i="0" u="none" strike="noStrike" kern="1200" cap="none" spc="0" normalizeH="0" baseline="0" noProof="0" dirty="0" err="1">
                <a:ln>
                  <a:noFill/>
                </a:ln>
                <a:solidFill>
                  <a:prstClr val="black"/>
                </a:solidFill>
                <a:effectLst/>
                <a:uLnTx/>
                <a:uFillTx/>
                <a:latin typeface="Calibri" pitchFamily="34" charset="0"/>
                <a:ea typeface="+mn-ea"/>
                <a:cs typeface="Arial" pitchFamily="34" charset="0"/>
              </a:rPr>
              <a:t>programme</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a series of decisions were made to halt it in both Faculty of Health Science and the Science faculty at UCT because fears concerning the long-term sustainability of the discipline of Structural Biology in South Africa.</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2400" dirty="0">
              <a:solidFill>
                <a:prstClr val="black"/>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The Electron Microscope Unit at UCT was obliged to put more resources into Materials Science following a review and could no longer act as the academic home for Structural Biology.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2400" dirty="0">
                <a:solidFill>
                  <a:prstClr val="black"/>
                </a:solidFill>
              </a:rPr>
              <a:t>UWC was unable to sustain momentum after Wolf-Dieter Schubert moved to Pretoria.</a:t>
            </a: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p:txBody>
      </p:sp>
      <p:sp>
        <p:nvSpPr>
          <p:cNvPr id="5" name="TextBox 4"/>
          <p:cNvSpPr txBox="1"/>
          <p:nvPr/>
        </p:nvSpPr>
        <p:spPr>
          <a:xfrm>
            <a:off x="3382095" y="836712"/>
            <a:ext cx="2955874"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itchFamily="34" charset="0"/>
                <a:ea typeface="+mn-ea"/>
                <a:cs typeface="Arial" pitchFamily="34" charset="0"/>
              </a:rPr>
              <a:t>Collapse in 2009</a:t>
            </a:r>
          </a:p>
        </p:txBody>
      </p:sp>
    </p:spTree>
    <p:extLst>
      <p:ext uri="{BB962C8B-B14F-4D97-AF65-F5344CB8AC3E}">
        <p14:creationId xmlns:p14="http://schemas.microsoft.com/office/powerpoint/2010/main" val="3960744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4692" name="TextBox 3"/>
          <p:cNvSpPr txBox="1">
            <a:spLocks noChangeArrowheads="1"/>
          </p:cNvSpPr>
          <p:nvPr/>
        </p:nvSpPr>
        <p:spPr bwMode="auto">
          <a:xfrm>
            <a:off x="433304" y="1844824"/>
            <a:ext cx="82089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800" b="1" i="0" u="none" strike="noStrike" kern="1200" cap="none" spc="0" normalizeH="0" baseline="0" noProof="0" dirty="0">
                <a:ln>
                  <a:noFill/>
                </a:ln>
                <a:solidFill>
                  <a:prstClr val="black"/>
                </a:solidFill>
                <a:effectLst/>
                <a:uLnTx/>
                <a:uFillTx/>
                <a:latin typeface="Calibri" pitchFamily="34" charset="0"/>
                <a:ea typeface="+mn-ea"/>
                <a:cs typeface="Osaka"/>
              </a:rPr>
              <a:t>Purpose</a:t>
            </a:r>
            <a:r>
              <a:rPr kumimoji="0" lang="en-ZA" altLang="en-US" sz="1800" b="0" i="0" u="none" strike="noStrike" kern="1200" cap="none" spc="0" normalizeH="0" baseline="0" noProof="0" dirty="0">
                <a:ln>
                  <a:noFill/>
                </a:ln>
                <a:solidFill>
                  <a:prstClr val="black"/>
                </a:solidFill>
                <a:effectLst/>
                <a:uLnTx/>
                <a:uFillTx/>
                <a:latin typeface="Calibri" pitchFamily="34" charset="0"/>
                <a:ea typeface="+mn-ea"/>
                <a:cs typeface="Osaka"/>
              </a:rPr>
              <a:t>: To provide the instrumental resources and expertise for structural analysis in all disciplines including structural biology</a:t>
            </a:r>
          </a:p>
        </p:txBody>
      </p:sp>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131" y="3030654"/>
            <a:ext cx="3798888" cy="217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827584" y="5535825"/>
            <a:ext cx="8064896"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800" b="1" i="0" u="none" strike="noStrike" kern="1200" cap="none" spc="0" normalizeH="0" baseline="0" noProof="0" dirty="0">
                <a:ln>
                  <a:noFill/>
                </a:ln>
                <a:solidFill>
                  <a:prstClr val="black"/>
                </a:solidFill>
                <a:effectLst/>
                <a:uLnTx/>
                <a:uFillTx/>
                <a:latin typeface="Calibri" pitchFamily="34" charset="0"/>
                <a:ea typeface="+mn-ea"/>
                <a:cs typeface="Osaka"/>
              </a:rPr>
              <a:t>Staff</a:t>
            </a:r>
            <a:r>
              <a:rPr kumimoji="0" lang="en-ZA" altLang="en-US" sz="1800" b="0" i="0" u="none" strike="noStrike" kern="1200" cap="none" spc="0" normalizeH="0" baseline="0" noProof="0" dirty="0">
                <a:ln>
                  <a:noFill/>
                </a:ln>
                <a:solidFill>
                  <a:prstClr val="black"/>
                </a:solidFill>
                <a:effectLst/>
                <a:uLnTx/>
                <a:uFillTx/>
                <a:latin typeface="Calibri" pitchFamily="34" charset="0"/>
                <a:ea typeface="+mn-ea"/>
                <a:cs typeface="Osaka"/>
              </a:rPr>
              <a:t>: Director, 4 scientific officers, 2 technical officers  employed by UCT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800" b="0" i="0" u="none" strike="noStrike" kern="1200" cap="none" spc="0" normalizeH="0" baseline="0" noProof="0" dirty="0">
                <a:ln>
                  <a:noFill/>
                </a:ln>
                <a:solidFill>
                  <a:prstClr val="black"/>
                </a:solidFill>
                <a:effectLst/>
                <a:uLnTx/>
                <a:uFillTx/>
                <a:latin typeface="Calibri" pitchFamily="34" charset="0"/>
                <a:ea typeface="+mn-ea"/>
                <a:cs typeface="Osaka"/>
              </a:rPr>
              <a:t>. </a:t>
            </a:r>
          </a:p>
        </p:txBody>
      </p:sp>
      <p:pic>
        <p:nvPicPr>
          <p:cNvPr id="14"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3246554"/>
            <a:ext cx="2176462" cy="174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929274" y="774627"/>
            <a:ext cx="7217022"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altLang="en-US" sz="2400" b="0" i="0" u="none" strike="noStrike" kern="1200" cap="none" spc="0" normalizeH="0" baseline="0" noProof="0" dirty="0">
                <a:ln>
                  <a:noFill/>
                </a:ln>
                <a:solidFill>
                  <a:srgbClr val="000000"/>
                </a:solidFill>
                <a:effectLst/>
                <a:uLnTx/>
                <a:uFillTx/>
                <a:latin typeface="Arial" pitchFamily="34" charset="0"/>
                <a:ea typeface="+mn-ea"/>
                <a:cs typeface="Osaka"/>
              </a:rPr>
              <a:t>Aaron Klug Centre for Imaging and Analysis</a:t>
            </a:r>
          </a:p>
        </p:txBody>
      </p:sp>
    </p:spTree>
    <p:extLst>
      <p:ext uri="{BB962C8B-B14F-4D97-AF65-F5344CB8AC3E}">
        <p14:creationId xmlns:p14="http://schemas.microsoft.com/office/powerpoint/2010/main" val="3368367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4"/>
          <p:cNvSpPr txBox="1">
            <a:spLocks noChangeArrowheads="1"/>
          </p:cNvSpPr>
          <p:nvPr/>
        </p:nvSpPr>
        <p:spPr bwMode="auto">
          <a:xfrm>
            <a:off x="359568" y="332656"/>
            <a:ext cx="8424863"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800" b="1" i="0" u="none" strike="noStrike" kern="1200" cap="none" spc="0" normalizeH="0" baseline="0" noProof="0" dirty="0">
                <a:ln>
                  <a:noFill/>
                </a:ln>
                <a:solidFill>
                  <a:prstClr val="black"/>
                </a:solidFill>
                <a:effectLst/>
                <a:uLnTx/>
                <a:uFillTx/>
                <a:latin typeface="Calibri" pitchFamily="34" charset="0"/>
                <a:ea typeface="+mn-ea"/>
                <a:cs typeface="Osaka"/>
              </a:rPr>
              <a:t>Space</a:t>
            </a:r>
            <a:r>
              <a:rPr kumimoji="0" lang="en-ZA" altLang="en-US" sz="1800" b="0" i="0" u="none" strike="noStrike" kern="1200" cap="none" spc="0" normalizeH="0" baseline="0" noProof="0" dirty="0">
                <a:ln>
                  <a:noFill/>
                </a:ln>
                <a:solidFill>
                  <a:prstClr val="black"/>
                </a:solidFill>
                <a:effectLst/>
                <a:uLnTx/>
                <a:uFillTx/>
                <a:latin typeface="Calibri" pitchFamily="34" charset="0"/>
                <a:ea typeface="+mn-ea"/>
                <a:cs typeface="Osaka"/>
              </a:rPr>
              <a:t>: 660m</a:t>
            </a:r>
            <a:r>
              <a:rPr kumimoji="0" lang="en-ZA" altLang="en-US" sz="1800" b="0" i="0" u="none" strike="noStrike" kern="1200" cap="none" spc="0" normalizeH="0" baseline="30000" noProof="0" dirty="0">
                <a:ln>
                  <a:noFill/>
                </a:ln>
                <a:solidFill>
                  <a:prstClr val="black"/>
                </a:solidFill>
                <a:effectLst/>
                <a:uLnTx/>
                <a:uFillTx/>
                <a:latin typeface="Calibri" pitchFamily="34" charset="0"/>
                <a:ea typeface="+mn-ea"/>
                <a:cs typeface="Osaka"/>
              </a:rPr>
              <a:t>2,</a:t>
            </a:r>
            <a:r>
              <a:rPr kumimoji="0" lang="en-ZA" altLang="en-US" sz="1800" b="0" i="0" u="none" strike="noStrike" kern="1200" cap="none" spc="0" normalizeH="0" baseline="0" noProof="0" dirty="0">
                <a:ln>
                  <a:noFill/>
                </a:ln>
                <a:solidFill>
                  <a:prstClr val="black"/>
                </a:solidFill>
                <a:effectLst/>
                <a:uLnTx/>
                <a:uFillTx/>
                <a:latin typeface="Calibri" pitchFamily="34" charset="0"/>
                <a:ea typeface="+mn-ea"/>
                <a:cs typeface="Osaka"/>
              </a:rPr>
              <a:t>, vibration free, magnetic field compensated, temperature controlled, humidity controlled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altLang="en-US" sz="1800" b="0" i="0" u="none" strike="noStrike" kern="1200" cap="none" spc="0" normalizeH="0" baseline="30000" noProof="0" dirty="0">
              <a:ln>
                <a:noFill/>
              </a:ln>
              <a:solidFill>
                <a:prstClr val="black"/>
              </a:solidFill>
              <a:effectLst/>
              <a:uLnTx/>
              <a:uFillTx/>
              <a:latin typeface="Calibri" pitchFamily="34" charset="0"/>
              <a:ea typeface="+mn-ea"/>
              <a:cs typeface="Osaka"/>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800" b="1" i="0" u="none" strike="noStrike" kern="1200" cap="none" spc="0" normalizeH="0" baseline="0" noProof="0" dirty="0">
                <a:ln>
                  <a:noFill/>
                </a:ln>
                <a:solidFill>
                  <a:prstClr val="black"/>
                </a:solidFill>
                <a:effectLst/>
                <a:uLnTx/>
                <a:uFillTx/>
                <a:latin typeface="Calibri" pitchFamily="34" charset="0"/>
                <a:ea typeface="+mn-ea"/>
                <a:cs typeface="Osaka"/>
              </a:rPr>
              <a:t>Equipment</a:t>
            </a:r>
            <a:r>
              <a:rPr kumimoji="0" lang="en-ZA" altLang="en-US" sz="1800" b="0" i="0" u="none" strike="noStrike" kern="1200" cap="none" spc="0" normalizeH="0" baseline="0" noProof="0" dirty="0">
                <a:ln>
                  <a:noFill/>
                </a:ln>
                <a:solidFill>
                  <a:prstClr val="black"/>
                </a:solidFill>
                <a:effectLst/>
                <a:uLnTx/>
                <a:uFillTx/>
                <a:latin typeface="Calibri" pitchFamily="34" charset="0"/>
                <a:ea typeface="+mn-ea"/>
                <a:cs typeface="Osaka"/>
              </a:rPr>
              <a:t>: 3 TEMs, 4 SEMs, Protein </a:t>
            </a:r>
            <a:r>
              <a:rPr kumimoji="0" lang="en-ZA" altLang="en-US" sz="1800" b="0" i="0" u="none" strike="noStrike" kern="1200" cap="none" spc="0" normalizeH="0" baseline="0" noProof="0" dirty="0" err="1">
                <a:ln>
                  <a:noFill/>
                </a:ln>
                <a:solidFill>
                  <a:prstClr val="black"/>
                </a:solidFill>
                <a:effectLst/>
                <a:uLnTx/>
                <a:uFillTx/>
                <a:latin typeface="Calibri" pitchFamily="34" charset="0"/>
                <a:ea typeface="+mn-ea"/>
                <a:cs typeface="Osaka"/>
              </a:rPr>
              <a:t>Diffractometer</a:t>
            </a:r>
            <a:r>
              <a:rPr kumimoji="0" lang="en-ZA" altLang="en-US" sz="1800" b="0" i="0" u="none" strike="noStrike" kern="1200" cap="none" spc="0" normalizeH="0" baseline="0" noProof="0" dirty="0">
                <a:ln>
                  <a:noFill/>
                </a:ln>
                <a:solidFill>
                  <a:prstClr val="black"/>
                </a:solidFill>
                <a:effectLst/>
                <a:uLnTx/>
                <a:uFillTx/>
                <a:latin typeface="Calibri" pitchFamily="34" charset="0"/>
                <a:ea typeface="+mn-ea"/>
                <a:cs typeface="Osaka"/>
              </a:rPr>
              <a:t>, Preparative equipment, computer infrastructure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altLang="en-US" sz="1800" b="0" i="0" u="none" strike="noStrike" kern="1200" cap="none" spc="0" normalizeH="0" baseline="0" noProof="0" dirty="0">
              <a:ln>
                <a:noFill/>
              </a:ln>
              <a:solidFill>
                <a:prstClr val="black"/>
              </a:solidFill>
              <a:effectLst/>
              <a:uLnTx/>
              <a:uFillTx/>
              <a:latin typeface="Calibri" pitchFamily="34" charset="0"/>
              <a:ea typeface="+mn-ea"/>
              <a:cs typeface="Osaka"/>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altLang="en-US" sz="1800" b="0" i="0" u="none" strike="noStrike" kern="1200" cap="none" spc="0" normalizeH="0" baseline="0" noProof="0" dirty="0">
              <a:ln>
                <a:noFill/>
              </a:ln>
              <a:solidFill>
                <a:prstClr val="black"/>
              </a:solidFill>
              <a:effectLst/>
              <a:uLnTx/>
              <a:uFillTx/>
              <a:latin typeface="Calibri" pitchFamily="34" charset="0"/>
              <a:ea typeface="+mn-ea"/>
              <a:cs typeface="Osaka"/>
            </a:endParaRPr>
          </a:p>
        </p:txBody>
      </p:sp>
      <p:pic>
        <p:nvPicPr>
          <p:cNvPr id="1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151" y="2420888"/>
            <a:ext cx="7435850" cy="283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 name="Straight Arrow Connector 13"/>
          <p:cNvCxnSpPr/>
          <p:nvPr/>
        </p:nvCxnSpPr>
        <p:spPr bwMode="auto">
          <a:xfrm flipH="1" flipV="1">
            <a:off x="5524913" y="4837461"/>
            <a:ext cx="269751" cy="303381"/>
          </a:xfrm>
          <a:prstGeom prst="straightConnector1">
            <a:avLst/>
          </a:prstGeom>
          <a:solidFill>
            <a:srgbClr val="00B8FF"/>
          </a:solidFill>
          <a:ln w="28575" cap="flat" cmpd="sng" algn="ctr">
            <a:solidFill>
              <a:srgbClr val="3366FF"/>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 name="Rectangle 2"/>
          <p:cNvSpPr/>
          <p:nvPr/>
        </p:nvSpPr>
        <p:spPr>
          <a:xfrm>
            <a:off x="4427984" y="5712197"/>
            <a:ext cx="4572000" cy="923330"/>
          </a:xfrm>
          <a:prstGeom prst="rect">
            <a:avLst/>
          </a:prstGeom>
        </p:spPr>
        <p:txBody>
          <a:bodyPr>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ZA" altLang="en-US" sz="1800" b="1" i="0" u="none" strike="noStrike" kern="1200" cap="none" spc="0" normalizeH="0" baseline="0" noProof="0" dirty="0">
                <a:ln>
                  <a:noFill/>
                </a:ln>
                <a:solidFill>
                  <a:srgbClr val="0070C0"/>
                </a:solidFill>
                <a:effectLst/>
                <a:uLnTx/>
                <a:uFillTx/>
                <a:latin typeface="Calibri" pitchFamily="34" charset="0"/>
                <a:ea typeface="+mn-ea"/>
                <a:cs typeface="Osaka"/>
              </a:rPr>
              <a:t>Automated acquisition systems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ZA" altLang="en-US" sz="1800" b="1" i="0" u="none" strike="noStrike" kern="1200" cap="none" spc="0" normalizeH="0" baseline="0" noProof="0" dirty="0">
                <a:ln>
                  <a:noFill/>
                </a:ln>
                <a:solidFill>
                  <a:srgbClr val="0070C0"/>
                </a:solidFill>
                <a:effectLst/>
                <a:uLnTx/>
                <a:uFillTx/>
                <a:latin typeface="Calibri" pitchFamily="34" charset="0"/>
                <a:ea typeface="+mn-ea"/>
                <a:cs typeface="Osaka"/>
              </a:rPr>
              <a:t>Web-based image processing interfaces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ZA" altLang="en-US" sz="1800" b="1" i="0" u="none" strike="noStrike" kern="1200" cap="none" spc="0" normalizeH="0" baseline="0" noProof="0" dirty="0">
                <a:ln>
                  <a:noFill/>
                </a:ln>
                <a:solidFill>
                  <a:srgbClr val="0070C0"/>
                </a:solidFill>
                <a:effectLst/>
                <a:uLnTx/>
                <a:uFillTx/>
                <a:latin typeface="Calibri" pitchFamily="34" charset="0"/>
                <a:ea typeface="+mn-ea"/>
                <a:cs typeface="Osaka"/>
              </a:rPr>
              <a:t>Integration with UCT HPC</a:t>
            </a:r>
            <a:endParaRPr kumimoji="0" lang="en-ZA" altLang="en-US" sz="1800" b="0" i="0" u="none" strike="noStrike" kern="1200" cap="none" spc="0" normalizeH="0" baseline="0" noProof="0" dirty="0">
              <a:ln>
                <a:noFill/>
              </a:ln>
              <a:solidFill>
                <a:srgbClr val="0070C0"/>
              </a:solidFill>
              <a:effectLst/>
              <a:uLnTx/>
              <a:uFillTx/>
              <a:latin typeface="Calibri" pitchFamily="34" charset="0"/>
              <a:ea typeface="+mn-ea"/>
              <a:cs typeface="Osaka"/>
            </a:endParaRPr>
          </a:p>
        </p:txBody>
      </p:sp>
      <p:sp>
        <p:nvSpPr>
          <p:cNvPr id="4" name="Rectangle 3"/>
          <p:cNvSpPr/>
          <p:nvPr/>
        </p:nvSpPr>
        <p:spPr>
          <a:xfrm>
            <a:off x="377254" y="1948482"/>
            <a:ext cx="7867153"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800" b="1" i="0" u="none" strike="noStrike" kern="1200" cap="none" spc="0" normalizeH="0" baseline="0" noProof="0" dirty="0">
                <a:ln>
                  <a:noFill/>
                </a:ln>
                <a:solidFill>
                  <a:prstClr val="black"/>
                </a:solidFill>
                <a:effectLst/>
                <a:uLnTx/>
                <a:uFillTx/>
                <a:latin typeface="Calibri" pitchFamily="34" charset="0"/>
                <a:ea typeface="+mn-ea"/>
                <a:cs typeface="Osaka"/>
              </a:rPr>
              <a:t>Grant Applications</a:t>
            </a:r>
            <a:r>
              <a:rPr kumimoji="0" lang="en-ZA" altLang="en-US" sz="1800" b="0" i="0" u="none" strike="noStrike" kern="1200" cap="none" spc="0" normalizeH="0" baseline="0" noProof="0" dirty="0">
                <a:ln>
                  <a:noFill/>
                </a:ln>
                <a:solidFill>
                  <a:prstClr val="black"/>
                </a:solidFill>
                <a:effectLst/>
                <a:uLnTx/>
                <a:uFillTx/>
                <a:latin typeface="Calibri" pitchFamily="34" charset="0"/>
                <a:ea typeface="+mn-ea"/>
                <a:cs typeface="Osaka"/>
              </a:rPr>
              <a:t> for a Direct Electron Detector to NRF in process, high-end TEM (e.g. TITAN </a:t>
            </a:r>
            <a:r>
              <a:rPr kumimoji="0" lang="en-ZA" altLang="en-US" sz="1800" b="0" i="0" u="none" strike="noStrike" kern="1200" cap="none" spc="0" normalizeH="0" baseline="0" noProof="0" dirty="0" err="1">
                <a:ln>
                  <a:noFill/>
                </a:ln>
                <a:solidFill>
                  <a:prstClr val="black"/>
                </a:solidFill>
                <a:effectLst/>
                <a:uLnTx/>
                <a:uFillTx/>
                <a:latin typeface="Calibri" pitchFamily="34" charset="0"/>
                <a:ea typeface="+mn-ea"/>
                <a:cs typeface="Osaka"/>
              </a:rPr>
              <a:t>Krios</a:t>
            </a:r>
            <a:r>
              <a:rPr kumimoji="0" lang="en-ZA" altLang="en-US" sz="1800" b="0" i="0" u="none" strike="noStrike" kern="1200" cap="none" spc="0" normalizeH="0" baseline="0" noProof="0" dirty="0">
                <a:ln>
                  <a:noFill/>
                </a:ln>
                <a:solidFill>
                  <a:prstClr val="black"/>
                </a:solidFill>
                <a:effectLst/>
                <a:uLnTx/>
                <a:uFillTx/>
                <a:latin typeface="Calibri" pitchFamily="34" charset="0"/>
                <a:ea typeface="+mn-ea"/>
                <a:cs typeface="Osaka"/>
              </a:rPr>
              <a:t>) - pending</a:t>
            </a:r>
          </a:p>
        </p:txBody>
      </p:sp>
    </p:spTree>
    <p:extLst>
      <p:ext uri="{BB962C8B-B14F-4D97-AF65-F5344CB8AC3E}">
        <p14:creationId xmlns:p14="http://schemas.microsoft.com/office/powerpoint/2010/main" val="97913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D:\IUCr Bloemfontein\IMG_4719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3845622"/>
            <a:ext cx="3580904" cy="2870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5" name="Picture 4" descr="D:\IUCr Bloemfontein\_MG_64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681849"/>
            <a:ext cx="3580904" cy="2872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6" name="Picture 5" descr="D:\IUCr Bloemfontein\IMG_4726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8806" y="681849"/>
            <a:ext cx="3582377" cy="2872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7" name="Picture 6" descr="D:\IUCr Bloemfontein\IMG_4736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8806" y="3845622"/>
            <a:ext cx="3582377" cy="2870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8" name="TextBox 1"/>
          <p:cNvSpPr txBox="1">
            <a:spLocks noChangeArrowheads="1"/>
          </p:cNvSpPr>
          <p:nvPr/>
        </p:nvSpPr>
        <p:spPr bwMode="auto">
          <a:xfrm>
            <a:off x="1644052" y="3218369"/>
            <a:ext cx="192971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600" b="1"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Chromatography</a:t>
            </a:r>
          </a:p>
        </p:txBody>
      </p:sp>
      <p:sp>
        <p:nvSpPr>
          <p:cNvPr id="95239" name="TextBox 2"/>
          <p:cNvSpPr txBox="1">
            <a:spLocks noChangeArrowheads="1"/>
          </p:cNvSpPr>
          <p:nvPr/>
        </p:nvSpPr>
        <p:spPr bwMode="auto">
          <a:xfrm>
            <a:off x="6133127" y="3149992"/>
            <a:ext cx="147622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600" b="1"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Crystal trials</a:t>
            </a:r>
          </a:p>
        </p:txBody>
      </p:sp>
      <p:sp>
        <p:nvSpPr>
          <p:cNvPr id="95240" name="TextBox 3"/>
          <p:cNvSpPr txBox="1">
            <a:spLocks noChangeArrowheads="1"/>
          </p:cNvSpPr>
          <p:nvPr/>
        </p:nvSpPr>
        <p:spPr bwMode="auto">
          <a:xfrm>
            <a:off x="1942654" y="6372617"/>
            <a:ext cx="101134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600" b="1"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Crystals</a:t>
            </a:r>
          </a:p>
        </p:txBody>
      </p:sp>
      <p:sp>
        <p:nvSpPr>
          <p:cNvPr id="95241" name="TextBox 4"/>
          <p:cNvSpPr txBox="1">
            <a:spLocks noChangeArrowheads="1"/>
          </p:cNvSpPr>
          <p:nvPr/>
        </p:nvSpPr>
        <p:spPr bwMode="auto">
          <a:xfrm>
            <a:off x="5928378" y="6372617"/>
            <a:ext cx="173996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600" b="1"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Data collection</a:t>
            </a:r>
          </a:p>
        </p:txBody>
      </p:sp>
    </p:spTree>
    <p:extLst>
      <p:ext uri="{BB962C8B-B14F-4D97-AF65-F5344CB8AC3E}">
        <p14:creationId xmlns:p14="http://schemas.microsoft.com/office/powerpoint/2010/main" val="211710113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73" y="1079116"/>
            <a:ext cx="3138647" cy="23539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122" descr="Rotation of DSC027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3030" y="908720"/>
            <a:ext cx="1924050" cy="25654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20" y="3841925"/>
            <a:ext cx="2179029" cy="2744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txBox="1">
            <a:spLocks/>
          </p:cNvSpPr>
          <p:nvPr/>
        </p:nvSpPr>
        <p:spPr bwMode="auto">
          <a:xfrm>
            <a:off x="457200" y="-17140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ZA" sz="4400" b="0" i="0" u="none" strike="noStrike" kern="1200" cap="none" spc="0" normalizeH="0" baseline="0" noProof="0" dirty="0">
                <a:ln>
                  <a:noFill/>
                </a:ln>
                <a:solidFill>
                  <a:prstClr val="black"/>
                </a:solidFill>
                <a:effectLst/>
                <a:uLnTx/>
                <a:uFillTx/>
                <a:latin typeface="Calibri"/>
                <a:ea typeface="+mj-ea"/>
                <a:cs typeface="+mj-cs"/>
              </a:rPr>
              <a:t>Convergent techniques</a:t>
            </a:r>
          </a:p>
        </p:txBody>
      </p:sp>
      <p:grpSp>
        <p:nvGrpSpPr>
          <p:cNvPr id="14" name="Group 13"/>
          <p:cNvGrpSpPr/>
          <p:nvPr/>
        </p:nvGrpSpPr>
        <p:grpSpPr>
          <a:xfrm rot="5400000">
            <a:off x="6476203" y="2745583"/>
            <a:ext cx="2880320" cy="5282941"/>
            <a:chOff x="5220072" y="1052736"/>
            <a:chExt cx="3600400" cy="6599373"/>
          </a:xfrm>
        </p:grpSpPr>
        <p:pic>
          <p:nvPicPr>
            <p:cNvPr id="5"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50000"/>
            <a:stretch/>
          </p:blipFill>
          <p:spPr bwMode="auto">
            <a:xfrm>
              <a:off x="5436096" y="1268760"/>
              <a:ext cx="2844800" cy="517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a:xfrm>
              <a:off x="5220072" y="1052736"/>
              <a:ext cx="3168352" cy="2376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5220072" y="3429000"/>
              <a:ext cx="432048" cy="427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5652120" y="5275845"/>
              <a:ext cx="3168352" cy="2376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 name="Picture 16" descr="abstract"/>
          <p:cNvPicPr>
            <a:picLocks noChangeAspect="1" noChangeArrowheads="1"/>
          </p:cNvPicPr>
          <p:nvPr/>
        </p:nvPicPr>
        <p:blipFill rotWithShape="1">
          <a:blip r:embed="rId7">
            <a:extLst>
              <a:ext uri="{28A0092B-C50C-407E-A947-70E740481C1C}">
                <a14:useLocalDpi xmlns:a14="http://schemas.microsoft.com/office/drawing/2010/main" val="0"/>
              </a:ext>
            </a:extLst>
          </a:blip>
          <a:srcRect l="39315" t="39315"/>
          <a:stretch/>
        </p:blipFill>
        <p:spPr bwMode="auto">
          <a:xfrm>
            <a:off x="5048572" y="4389136"/>
            <a:ext cx="1539652" cy="1666514"/>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7" name="Picture 18" descr="Figure1-2"/>
          <p:cNvPicPr>
            <a:picLocks noChangeAspect="1" noChangeArrowheads="1"/>
          </p:cNvPicPr>
          <p:nvPr/>
        </p:nvPicPr>
        <p:blipFill rotWithShape="1">
          <a:blip r:embed="rId8">
            <a:extLst>
              <a:ext uri="{28A0092B-C50C-407E-A947-70E740481C1C}">
                <a14:useLocalDpi xmlns:a14="http://schemas.microsoft.com/office/drawing/2010/main" val="0"/>
              </a:ext>
            </a:extLst>
          </a:blip>
          <a:srcRect l="49777" t="56887" r="31054" b="11442"/>
          <a:stretch/>
        </p:blipFill>
        <p:spPr bwMode="auto">
          <a:xfrm>
            <a:off x="261424" y="4711928"/>
            <a:ext cx="1529377" cy="1473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Content Placeholder 2"/>
          <p:cNvSpPr>
            <a:spLocks noGrp="1"/>
          </p:cNvSpPr>
          <p:nvPr>
            <p:ph idx="1"/>
          </p:nvPr>
        </p:nvSpPr>
        <p:spPr>
          <a:xfrm>
            <a:off x="6228184" y="908720"/>
            <a:ext cx="2376264" cy="713959"/>
          </a:xfrm>
        </p:spPr>
        <p:txBody>
          <a:bodyPr>
            <a:normAutofit/>
          </a:bodyPr>
          <a:lstStyle/>
          <a:p>
            <a:pPr marL="0" indent="0">
              <a:buNone/>
            </a:pPr>
            <a:r>
              <a:rPr lang="en-ZA" sz="2800" b="1" dirty="0" err="1">
                <a:solidFill>
                  <a:schemeClr val="bg1"/>
                </a:solidFill>
              </a:rPr>
              <a:t>Cryo</a:t>
            </a:r>
            <a:r>
              <a:rPr lang="en-ZA" sz="2800" b="1" dirty="0">
                <a:solidFill>
                  <a:schemeClr val="bg1"/>
                </a:solidFill>
              </a:rPr>
              <a:t>-EM</a:t>
            </a:r>
            <a:endParaRPr lang="en-ZA" sz="2400" b="1" dirty="0">
              <a:solidFill>
                <a:schemeClr val="bg1"/>
              </a:solidFill>
            </a:endParaRPr>
          </a:p>
          <a:p>
            <a:pPr lvl="1"/>
            <a:endParaRPr lang="en-ZA" sz="2400" b="1" dirty="0">
              <a:solidFill>
                <a:schemeClr val="bg1"/>
              </a:solidFill>
            </a:endParaRPr>
          </a:p>
          <a:p>
            <a:pPr lvl="1"/>
            <a:endParaRPr lang="en-ZA" sz="2400" b="1" dirty="0">
              <a:solidFill>
                <a:schemeClr val="bg1"/>
              </a:solidFill>
            </a:endParaRPr>
          </a:p>
          <a:p>
            <a:pPr marL="457200" lvl="1" indent="0">
              <a:buNone/>
            </a:pPr>
            <a:endParaRPr lang="en-ZA" sz="2400" b="1" dirty="0">
              <a:solidFill>
                <a:schemeClr val="bg1"/>
              </a:solidFill>
            </a:endParaRPr>
          </a:p>
          <a:p>
            <a:pPr lvl="1"/>
            <a:endParaRPr lang="en-ZA" sz="2400" b="1" dirty="0">
              <a:solidFill>
                <a:schemeClr val="bg1"/>
              </a:solidFill>
            </a:endParaRPr>
          </a:p>
          <a:p>
            <a:pPr marL="457200" lvl="1" indent="0">
              <a:buNone/>
            </a:pPr>
            <a:endParaRPr lang="en-ZA" sz="2400" b="1" dirty="0">
              <a:solidFill>
                <a:schemeClr val="bg1"/>
              </a:solidFill>
            </a:endParaRPr>
          </a:p>
          <a:p>
            <a:endParaRPr lang="en-ZA" sz="2800" b="1" dirty="0">
              <a:solidFill>
                <a:schemeClr val="bg1"/>
              </a:solidFill>
            </a:endParaRPr>
          </a:p>
          <a:p>
            <a:endParaRPr lang="en-ZA" sz="2800" b="1" dirty="0">
              <a:solidFill>
                <a:schemeClr val="bg1"/>
              </a:solidFill>
            </a:endParaRPr>
          </a:p>
        </p:txBody>
      </p:sp>
      <p:sp>
        <p:nvSpPr>
          <p:cNvPr id="19" name="Content Placeholder 2"/>
          <p:cNvSpPr txBox="1">
            <a:spLocks/>
          </p:cNvSpPr>
          <p:nvPr/>
        </p:nvSpPr>
        <p:spPr bwMode="auto">
          <a:xfrm>
            <a:off x="701565" y="1124178"/>
            <a:ext cx="3240360" cy="713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ZA" sz="11200" b="1" i="0" u="none" strike="noStrike" kern="1200" cap="none" spc="0" normalizeH="0" baseline="0" noProof="0" dirty="0">
                <a:ln>
                  <a:noFill/>
                </a:ln>
                <a:solidFill>
                  <a:prstClr val="white"/>
                </a:solidFill>
                <a:effectLst/>
                <a:uLnTx/>
                <a:uFillTx/>
                <a:latin typeface="Calibri"/>
                <a:ea typeface="+mn-ea"/>
                <a:cs typeface="+mn-cs"/>
              </a:rPr>
              <a:t>MM crystallography</a:t>
            </a: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ZA" sz="2400" b="1" i="0" u="none" strike="noStrike" kern="1200" cap="none" spc="0" normalizeH="0" baseline="0" noProof="0" dirty="0">
              <a:ln>
                <a:noFill/>
              </a:ln>
              <a:solidFill>
                <a:prstClr val="white"/>
              </a:solidFill>
              <a:effectLst/>
              <a:uLnTx/>
              <a:uFillTx/>
              <a:latin typeface="Calibri"/>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ZA" sz="2400" b="1" i="0" u="none" strike="noStrike" kern="1200" cap="none" spc="0" normalizeH="0" baseline="0" noProof="0" dirty="0">
              <a:ln>
                <a:noFill/>
              </a:ln>
              <a:solidFill>
                <a:prstClr val="white"/>
              </a:solidFill>
              <a:effectLst/>
              <a:uLnTx/>
              <a:uFillTx/>
              <a:latin typeface="Calibri"/>
              <a:ea typeface="+mn-ea"/>
              <a:cs typeface="+mn-cs"/>
            </a:endParaRPr>
          </a:p>
          <a:p>
            <a:pPr marL="457200" marR="0" lvl="1" indent="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ZA" sz="2400" b="1" i="0" u="none" strike="noStrike" kern="1200" cap="none" spc="0" normalizeH="0" baseline="0" noProof="0" dirty="0">
              <a:ln>
                <a:noFill/>
              </a:ln>
              <a:solidFill>
                <a:prstClr val="white"/>
              </a:solidFill>
              <a:effectLst/>
              <a:uLnTx/>
              <a:uFillTx/>
              <a:latin typeface="Calibri"/>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ZA" sz="2400" b="1" i="0" u="none" strike="noStrike" kern="1200" cap="none" spc="0" normalizeH="0" baseline="0" noProof="0" dirty="0">
              <a:ln>
                <a:noFill/>
              </a:ln>
              <a:solidFill>
                <a:prstClr val="white"/>
              </a:solidFill>
              <a:effectLst/>
              <a:uLnTx/>
              <a:uFillTx/>
              <a:latin typeface="Calibri"/>
              <a:ea typeface="+mn-ea"/>
              <a:cs typeface="+mn-cs"/>
            </a:endParaRPr>
          </a:p>
          <a:p>
            <a:pPr marL="457200" marR="0" lvl="1" indent="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ZA" sz="24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ZA" sz="28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ZA" sz="28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1" name="Straight Connector 20"/>
          <p:cNvCxnSpPr/>
          <p:nvPr/>
        </p:nvCxnSpPr>
        <p:spPr>
          <a:xfrm>
            <a:off x="4552950" y="1838137"/>
            <a:ext cx="1" cy="4217513"/>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139952" y="1340768"/>
            <a:ext cx="93610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018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Trevor\SkyDrive\Documents\Inaugural lecture\sbru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368" y="101749"/>
            <a:ext cx="2446338" cy="171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7" name="TextBox 2"/>
          <p:cNvSpPr txBox="1">
            <a:spLocks noChangeArrowheads="1"/>
          </p:cNvSpPr>
          <p:nvPr/>
        </p:nvSpPr>
        <p:spPr bwMode="auto">
          <a:xfrm>
            <a:off x="3234531" y="728812"/>
            <a:ext cx="47323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The Structural Biology Research Unit</a:t>
            </a:r>
          </a:p>
        </p:txBody>
      </p:sp>
      <p:sp>
        <p:nvSpPr>
          <p:cNvPr id="113668" name="TextBox 3"/>
          <p:cNvSpPr txBox="1">
            <a:spLocks noChangeArrowheads="1"/>
          </p:cNvSpPr>
          <p:nvPr/>
        </p:nvSpPr>
        <p:spPr bwMode="auto">
          <a:xfrm>
            <a:off x="570706" y="1700808"/>
            <a:ext cx="7704137" cy="30546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1" fontAlgn="base" latinLnBrk="0" hangingPunct="1">
              <a:lnSpc>
                <a:spcPct val="100000"/>
              </a:lnSpc>
              <a:spcBef>
                <a:spcPct val="0"/>
              </a:spcBef>
              <a:spcAft>
                <a:spcPts val="500"/>
              </a:spcAft>
              <a:buClrTx/>
              <a:buSzTx/>
              <a:buFontTx/>
              <a:buNone/>
              <a:tabLst/>
              <a:defRPr/>
            </a:pPr>
            <a:r>
              <a:rPr kumimoji="0" lang="en-ZA" altLang="en-US"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Purpose: To promote Structural Biology at UCT. To formulate and pose questions in structural terms. To plan and execute experiments that produce structural insights. To prepare material for structural analysis. To support the preparation of grants for work in structural biology. To raise grants to work with a substantial structural component.</a:t>
            </a:r>
          </a:p>
          <a:p>
            <a:pPr marL="0" marR="0" lvl="0" indent="0" algn="l" defTabSz="914400" rtl="0" eaLnBrk="1" fontAlgn="base" latinLnBrk="0" hangingPunct="1">
              <a:lnSpc>
                <a:spcPct val="100000"/>
              </a:lnSpc>
              <a:spcBef>
                <a:spcPct val="0"/>
              </a:spcBef>
              <a:spcAft>
                <a:spcPts val="500"/>
              </a:spcAft>
              <a:buClrTx/>
              <a:buSzTx/>
              <a:buFontTx/>
              <a:buNone/>
              <a:tabLst/>
              <a:defRPr/>
            </a:pPr>
            <a:r>
              <a:rPr kumimoji="0" lang="en-ZA" altLang="en-US"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Resources: 80m</a:t>
            </a:r>
            <a:r>
              <a:rPr kumimoji="0" lang="en-ZA" altLang="en-US" sz="1800" b="0" i="0" u="none" strike="noStrike" kern="1200" cap="none" spc="0" normalizeH="0" baseline="30000" noProof="0" dirty="0">
                <a:ln>
                  <a:noFill/>
                </a:ln>
                <a:solidFill>
                  <a:prstClr val="black"/>
                </a:solidFill>
                <a:effectLst/>
                <a:uLnTx/>
                <a:uFillTx/>
                <a:latin typeface="Calibri" pitchFamily="34" charset="0"/>
                <a:ea typeface="+mn-ea"/>
                <a:cs typeface="Arial" pitchFamily="34" charset="0"/>
              </a:rPr>
              <a:t>2</a:t>
            </a:r>
            <a:r>
              <a:rPr kumimoji="0" lang="en-ZA" altLang="en-US"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lab space, molecular biology, cell culture, chromatography and biochemical assay facilities. Computers.</a:t>
            </a:r>
          </a:p>
          <a:p>
            <a:pPr marL="0" marR="0" lvl="0" indent="0" algn="l" defTabSz="914400" rtl="0" eaLnBrk="1" fontAlgn="base" latinLnBrk="0" hangingPunct="1">
              <a:lnSpc>
                <a:spcPct val="100000"/>
              </a:lnSpc>
              <a:spcBef>
                <a:spcPct val="0"/>
              </a:spcBef>
              <a:spcAft>
                <a:spcPts val="500"/>
              </a:spcAft>
              <a:buClrTx/>
              <a:buSzTx/>
              <a:buFontTx/>
              <a:buNone/>
              <a:tabLst/>
              <a:defRPr/>
            </a:pPr>
            <a:r>
              <a:rPr kumimoji="0" lang="en-ZA" altLang="en-US"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Status: Approved UCT research unit within the Department of Integrative Biomedical Sciences</a:t>
            </a:r>
          </a:p>
          <a:p>
            <a:pPr marL="0" marR="0" lvl="0" indent="0" algn="l" defTabSz="914400" rtl="0" eaLnBrk="1" fontAlgn="base" latinLnBrk="0" hangingPunct="1">
              <a:lnSpc>
                <a:spcPct val="100000"/>
              </a:lnSpc>
              <a:spcBef>
                <a:spcPct val="0"/>
              </a:spcBef>
              <a:spcAft>
                <a:spcPts val="500"/>
              </a:spcAft>
              <a:buClrTx/>
              <a:buSzTx/>
              <a:buFontTx/>
              <a:buNone/>
              <a:tabLst/>
              <a:defRPr/>
            </a:pPr>
            <a:r>
              <a:rPr kumimoji="0" lang="en-ZA" altLang="en-US"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Members: </a:t>
            </a:r>
          </a:p>
        </p:txBody>
      </p:sp>
      <p:pic>
        <p:nvPicPr>
          <p:cNvPr id="11366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2788" y="4381500"/>
            <a:ext cx="1152525" cy="146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367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9738" y="4376738"/>
            <a:ext cx="1323975" cy="1466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367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2775" y="4381500"/>
            <a:ext cx="1100138" cy="1466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3672" name="TextBox 8"/>
          <p:cNvSpPr txBox="1">
            <a:spLocks noChangeArrowheads="1"/>
          </p:cNvSpPr>
          <p:nvPr/>
        </p:nvSpPr>
        <p:spPr bwMode="auto">
          <a:xfrm>
            <a:off x="4575175" y="5988050"/>
            <a:ext cx="10477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rPr>
              <a:t>Meissner</a:t>
            </a:r>
          </a:p>
        </p:txBody>
      </p:sp>
      <p:sp>
        <p:nvSpPr>
          <p:cNvPr id="113673" name="TextBox 9"/>
          <p:cNvSpPr txBox="1">
            <a:spLocks noChangeArrowheads="1"/>
          </p:cNvSpPr>
          <p:nvPr/>
        </p:nvSpPr>
        <p:spPr bwMode="auto">
          <a:xfrm>
            <a:off x="5757863" y="5980113"/>
            <a:ext cx="96996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rPr>
              <a:t>Sturrock</a:t>
            </a:r>
          </a:p>
        </p:txBody>
      </p:sp>
      <p:sp>
        <p:nvSpPr>
          <p:cNvPr id="113674" name="TextBox 10"/>
          <p:cNvSpPr txBox="1">
            <a:spLocks noChangeArrowheads="1"/>
          </p:cNvSpPr>
          <p:nvPr/>
        </p:nvSpPr>
        <p:spPr bwMode="auto">
          <a:xfrm>
            <a:off x="6956425" y="5988050"/>
            <a:ext cx="7889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rPr>
              <a:t>Sewell</a:t>
            </a:r>
          </a:p>
        </p:txBody>
      </p:sp>
      <p:pic>
        <p:nvPicPr>
          <p:cNvPr id="11367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16125" y="4381500"/>
            <a:ext cx="987425" cy="147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76" name="TextBox 11"/>
          <p:cNvSpPr txBox="1">
            <a:spLocks noChangeArrowheads="1"/>
          </p:cNvSpPr>
          <p:nvPr/>
        </p:nvSpPr>
        <p:spPr bwMode="auto">
          <a:xfrm>
            <a:off x="1684338" y="6018213"/>
            <a:ext cx="14478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rPr>
              <a:t>PI Woodward</a:t>
            </a:r>
          </a:p>
        </p:txBody>
      </p:sp>
      <p:pic>
        <p:nvPicPr>
          <p:cNvPr id="113677" name="Picture 4" descr="C:\Users\Trevor\Dropbox\IUCr Bloemfontein\Brand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0263" y="4381500"/>
            <a:ext cx="1052512"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78" name="TextBox 12"/>
          <p:cNvSpPr txBox="1">
            <a:spLocks noChangeArrowheads="1"/>
          </p:cNvSpPr>
          <p:nvPr/>
        </p:nvSpPr>
        <p:spPr bwMode="auto">
          <a:xfrm>
            <a:off x="3489325" y="6019800"/>
            <a:ext cx="8143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rPr>
              <a:t>Weber</a:t>
            </a:r>
          </a:p>
        </p:txBody>
      </p:sp>
    </p:spTree>
    <p:extLst>
      <p:ext uri="{BB962C8B-B14F-4D97-AF65-F5344CB8AC3E}">
        <p14:creationId xmlns:p14="http://schemas.microsoft.com/office/powerpoint/2010/main" val="2196367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08C1AE-3C1C-4238-A21C-B1D4D4C66F70}"/>
              </a:ext>
            </a:extLst>
          </p:cNvPr>
          <p:cNvSpPr/>
          <p:nvPr/>
        </p:nvSpPr>
        <p:spPr>
          <a:xfrm>
            <a:off x="827584" y="612845"/>
            <a:ext cx="7776864" cy="4616648"/>
          </a:xfrm>
          <a:prstGeom prst="rect">
            <a:avLst/>
          </a:prstGeom>
        </p:spPr>
        <p:txBody>
          <a:bodyPr wrap="square">
            <a:spAutoFit/>
          </a:bodyPr>
          <a:lstStyle/>
          <a:p>
            <a:pPr algn="ctr"/>
            <a:r>
              <a:rPr lang="en-ZA" sz="2400" b="1" dirty="0"/>
              <a:t>The First African Structural Biology Conference</a:t>
            </a:r>
          </a:p>
          <a:p>
            <a:pPr algn="ctr"/>
            <a:endParaRPr lang="en-ZA" sz="2400" b="1" dirty="0"/>
          </a:p>
          <a:p>
            <a:pPr algn="ctr"/>
            <a:r>
              <a:rPr lang="en-ZA" sz="2400" b="1" dirty="0"/>
              <a:t>Macromolecular Structure, Health and Biotechnology in Developing Countries</a:t>
            </a:r>
          </a:p>
          <a:p>
            <a:pPr algn="ctr"/>
            <a:endParaRPr lang="en-ZA" sz="2400" b="1" dirty="0"/>
          </a:p>
          <a:p>
            <a:pPr algn="ctr"/>
            <a:r>
              <a:rPr lang="en-ZA" sz="2400" b="1" dirty="0"/>
              <a:t>The Wilderness, Western Cape, South Africa </a:t>
            </a:r>
          </a:p>
          <a:p>
            <a:pPr algn="ctr"/>
            <a:r>
              <a:rPr lang="en-ZA" sz="2400" b="1" dirty="0"/>
              <a:t>24-27 October 2006 </a:t>
            </a:r>
          </a:p>
          <a:p>
            <a:endParaRPr lang="en-ZA" dirty="0"/>
          </a:p>
          <a:p>
            <a:r>
              <a:rPr lang="en-ZA" dirty="0"/>
              <a:t>The First African Structural Biology (FASB) conference will be held in </a:t>
            </a:r>
          </a:p>
          <a:p>
            <a:r>
              <a:rPr lang="en-ZA" dirty="0"/>
              <a:t>The Wilderness, South Africa. Structural Biology is fundamental to </a:t>
            </a:r>
          </a:p>
          <a:p>
            <a:r>
              <a:rPr lang="en-ZA" dirty="0"/>
              <a:t>rational drug design and central to the drug discovery process. The </a:t>
            </a:r>
          </a:p>
          <a:p>
            <a:r>
              <a:rPr lang="en-ZA" dirty="0"/>
              <a:t>conference will focus on the contributions and potential contributions </a:t>
            </a:r>
          </a:p>
          <a:p>
            <a:r>
              <a:rPr lang="en-ZA" dirty="0"/>
              <a:t>of Structural Biology to science in Africa with some emphasis on </a:t>
            </a:r>
          </a:p>
          <a:p>
            <a:r>
              <a:rPr lang="en-ZA" dirty="0"/>
              <a:t>biotechnology and health. </a:t>
            </a:r>
          </a:p>
        </p:txBody>
      </p:sp>
    </p:spTree>
    <p:extLst>
      <p:ext uri="{BB962C8B-B14F-4D97-AF65-F5344CB8AC3E}">
        <p14:creationId xmlns:p14="http://schemas.microsoft.com/office/powerpoint/2010/main" val="2790825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C9F258-1BCE-4159-B283-42C0CBF398AD}"/>
              </a:ext>
            </a:extLst>
          </p:cNvPr>
          <p:cNvPicPr>
            <a:picLocks noChangeAspect="1"/>
          </p:cNvPicPr>
          <p:nvPr/>
        </p:nvPicPr>
        <p:blipFill>
          <a:blip r:embed="rId2"/>
          <a:stretch>
            <a:fillRect/>
          </a:stretch>
        </p:blipFill>
        <p:spPr>
          <a:xfrm>
            <a:off x="2151891" y="0"/>
            <a:ext cx="4840217" cy="6858000"/>
          </a:xfrm>
          <a:prstGeom prst="rect">
            <a:avLst/>
          </a:prstGeom>
        </p:spPr>
      </p:pic>
    </p:spTree>
    <p:extLst>
      <p:ext uri="{BB962C8B-B14F-4D97-AF65-F5344CB8AC3E}">
        <p14:creationId xmlns:p14="http://schemas.microsoft.com/office/powerpoint/2010/main" val="1227129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DB3F5C-8684-4A8C-B0B8-EBDE0542A0A6}"/>
              </a:ext>
            </a:extLst>
          </p:cNvPr>
          <p:cNvPicPr>
            <a:picLocks noChangeAspect="1"/>
          </p:cNvPicPr>
          <p:nvPr/>
        </p:nvPicPr>
        <p:blipFill>
          <a:blip r:embed="rId2"/>
          <a:stretch>
            <a:fillRect/>
          </a:stretch>
        </p:blipFill>
        <p:spPr>
          <a:xfrm>
            <a:off x="2275374" y="0"/>
            <a:ext cx="4593251" cy="6858000"/>
          </a:xfrm>
          <a:prstGeom prst="rect">
            <a:avLst/>
          </a:prstGeom>
        </p:spPr>
      </p:pic>
    </p:spTree>
    <p:extLst>
      <p:ext uri="{BB962C8B-B14F-4D97-AF65-F5344CB8AC3E}">
        <p14:creationId xmlns:p14="http://schemas.microsoft.com/office/powerpoint/2010/main" val="1702151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B44E76-3913-48AF-95A8-D193E4DE28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95" y="0"/>
            <a:ext cx="8808809" cy="6858000"/>
          </a:xfrm>
          <a:prstGeom prst="rect">
            <a:avLst/>
          </a:prstGeom>
        </p:spPr>
      </p:pic>
    </p:spTree>
    <p:extLst>
      <p:ext uri="{BB962C8B-B14F-4D97-AF65-F5344CB8AC3E}">
        <p14:creationId xmlns:p14="http://schemas.microsoft.com/office/powerpoint/2010/main" val="1917128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8546" y="476672"/>
            <a:ext cx="8003473" cy="523220"/>
          </a:xfrm>
          <a:prstGeom prst="rect">
            <a:avLst/>
          </a:prstGeom>
          <a:noFill/>
        </p:spPr>
        <p:txBody>
          <a:bodyPr wrap="none" rtlCol="0">
            <a:spAutoFit/>
          </a:bodyPr>
          <a:lstStyle/>
          <a:p>
            <a:pPr marL="0" marR="0" lvl="0" indent="0" algn="l" defTabSz="913612" rtl="0" eaLnBrk="1" fontAlgn="base" latinLnBrk="0" hangingPunct="1">
              <a:lnSpc>
                <a:spcPct val="100000"/>
              </a:lnSpc>
              <a:spcBef>
                <a:spcPct val="0"/>
              </a:spcBef>
              <a:spcAft>
                <a:spcPct val="0"/>
              </a:spcAft>
              <a:buClrTx/>
              <a:buSzTx/>
              <a:buFontTx/>
              <a:buNone/>
              <a:tabLst/>
              <a:defRPr/>
            </a:pPr>
            <a:r>
              <a:rPr kumimoji="0" lang="en-ZA" sz="2800" b="0"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The Problems facing Structural Biology in South Africa</a:t>
            </a:r>
          </a:p>
        </p:txBody>
      </p:sp>
      <p:sp>
        <p:nvSpPr>
          <p:cNvPr id="3" name="TextBox 2"/>
          <p:cNvSpPr txBox="1"/>
          <p:nvPr/>
        </p:nvSpPr>
        <p:spPr>
          <a:xfrm>
            <a:off x="2627784" y="1412776"/>
            <a:ext cx="4139210" cy="4524315"/>
          </a:xfrm>
          <a:prstGeom prst="rect">
            <a:avLst/>
          </a:prstGeom>
          <a:noFill/>
        </p:spPr>
        <p:txBody>
          <a:bodyPr wrap="none" rtlCol="0">
            <a:spAutoFit/>
          </a:bodyPr>
          <a:lstStyle/>
          <a:p>
            <a:pPr marL="342900" marR="0" lvl="0" indent="-342900" algn="l" defTabSz="913612" rtl="0" eaLnBrk="1" fontAlgn="base" latinLnBrk="0" hangingPunct="1">
              <a:lnSpc>
                <a:spcPct val="100000"/>
              </a:lnSpc>
              <a:spcBef>
                <a:spcPct val="0"/>
              </a:spcBef>
              <a:spcAft>
                <a:spcPct val="0"/>
              </a:spcAft>
              <a:buClrTx/>
              <a:buSzTx/>
              <a:buFont typeface="+mj-lt"/>
              <a:buAutoNum type="arabicPeriod"/>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Lack of infrastructure for:</a:t>
            </a:r>
          </a:p>
          <a:p>
            <a:pPr marL="799705" marR="0" lvl="1" indent="-342900" algn="l" defTabSz="913612" rtl="0" eaLnBrk="1" fontAlgn="base" latinLnBrk="0" hangingPunct="1">
              <a:lnSpc>
                <a:spcPct val="100000"/>
              </a:lnSpc>
              <a:spcBef>
                <a:spcPct val="0"/>
              </a:spcBef>
              <a:spcAft>
                <a:spcPct val="0"/>
              </a:spcAft>
              <a:buClrTx/>
              <a:buSzTx/>
              <a:buFont typeface="+mj-lt"/>
              <a:buAutoNum type="alphaLcPeriod"/>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Educating people in the discipline</a:t>
            </a:r>
          </a:p>
          <a:p>
            <a:pPr marL="799705" marR="0" lvl="1" indent="-342900" algn="l" defTabSz="913612" rtl="0" eaLnBrk="1" fontAlgn="base" latinLnBrk="0" hangingPunct="1">
              <a:lnSpc>
                <a:spcPct val="100000"/>
              </a:lnSpc>
              <a:spcBef>
                <a:spcPct val="0"/>
              </a:spcBef>
              <a:spcAft>
                <a:spcPct val="0"/>
              </a:spcAft>
              <a:buClrTx/>
              <a:buSzTx/>
              <a:buFont typeface="+mj-lt"/>
              <a:buAutoNum type="alphaLcPeriod"/>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Preparing proteins</a:t>
            </a:r>
          </a:p>
          <a:p>
            <a:pPr marL="799705" marR="0" lvl="1" indent="-342900" algn="l" defTabSz="913612" rtl="0" eaLnBrk="1" fontAlgn="base" latinLnBrk="0" hangingPunct="1">
              <a:lnSpc>
                <a:spcPct val="100000"/>
              </a:lnSpc>
              <a:spcBef>
                <a:spcPct val="0"/>
              </a:spcBef>
              <a:spcAft>
                <a:spcPct val="0"/>
              </a:spcAft>
              <a:buClrTx/>
              <a:buSzTx/>
              <a:buFont typeface="+mj-lt"/>
              <a:buAutoNum type="alphaLcPeriod"/>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Characterizing proteins</a:t>
            </a:r>
          </a:p>
          <a:p>
            <a:pPr marL="799705" marR="0" lvl="1" indent="-342900" algn="l" defTabSz="913612" rtl="0" eaLnBrk="1" fontAlgn="base" latinLnBrk="0" hangingPunct="1">
              <a:lnSpc>
                <a:spcPct val="100000"/>
              </a:lnSpc>
              <a:spcBef>
                <a:spcPct val="0"/>
              </a:spcBef>
              <a:spcAft>
                <a:spcPct val="0"/>
              </a:spcAft>
              <a:buClrTx/>
              <a:buSzTx/>
              <a:buFont typeface="+mj-lt"/>
              <a:buAutoNum type="alphaLcPeriod"/>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Determining structures</a:t>
            </a:r>
          </a:p>
          <a:p>
            <a:pPr marL="799705" marR="0" lvl="1" indent="-342900" algn="l" defTabSz="913612" rtl="0" eaLnBrk="1" fontAlgn="base" latinLnBrk="0" hangingPunct="1">
              <a:lnSpc>
                <a:spcPct val="100000"/>
              </a:lnSpc>
              <a:spcBef>
                <a:spcPct val="0"/>
              </a:spcBef>
              <a:spcAft>
                <a:spcPct val="0"/>
              </a:spcAft>
              <a:buClrTx/>
              <a:buSzTx/>
              <a:buFont typeface="+mj-lt"/>
              <a:buAutoNum type="alphaLcPeriod"/>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Big Data / Computing</a:t>
            </a:r>
          </a:p>
          <a:p>
            <a:pPr marL="342900" marR="0" lvl="0" indent="-342900" algn="l" defTabSz="913612" rtl="0" eaLnBrk="1" fontAlgn="base" latinLnBrk="0" hangingPunct="1">
              <a:lnSpc>
                <a:spcPct val="100000"/>
              </a:lnSpc>
              <a:spcBef>
                <a:spcPct val="0"/>
              </a:spcBef>
              <a:spcAft>
                <a:spcPct val="0"/>
              </a:spcAft>
              <a:buClrTx/>
              <a:buSzTx/>
              <a:buFont typeface="+mj-lt"/>
              <a:buAutoNum type="arabicPeriod"/>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Funding</a:t>
            </a:r>
          </a:p>
          <a:p>
            <a:pPr marL="799705" marR="0" lvl="1" indent="-342900" algn="l" defTabSz="913612" rtl="0" eaLnBrk="1" fontAlgn="base" latinLnBrk="0" hangingPunct="1">
              <a:lnSpc>
                <a:spcPct val="100000"/>
              </a:lnSpc>
              <a:spcBef>
                <a:spcPct val="0"/>
              </a:spcBef>
              <a:spcAft>
                <a:spcPct val="0"/>
              </a:spcAft>
              <a:buClrTx/>
              <a:buSzTx/>
              <a:buFont typeface="+mj-lt"/>
              <a:buAutoNum type="alphaLcPeriod"/>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Early Career Positions</a:t>
            </a:r>
          </a:p>
          <a:p>
            <a:pPr marL="799705" marR="0" lvl="1" indent="-342900" algn="l" defTabSz="913612" rtl="0" eaLnBrk="1" fontAlgn="base" latinLnBrk="0" hangingPunct="1">
              <a:lnSpc>
                <a:spcPct val="100000"/>
              </a:lnSpc>
              <a:spcBef>
                <a:spcPct val="0"/>
              </a:spcBef>
              <a:spcAft>
                <a:spcPct val="0"/>
              </a:spcAft>
              <a:buClrTx/>
              <a:buSzTx/>
              <a:buFont typeface="+mj-lt"/>
              <a:buAutoNum type="alphaLcPeriod"/>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Students</a:t>
            </a:r>
          </a:p>
          <a:p>
            <a:pPr marL="799705" marR="0" lvl="1" indent="-342900" algn="l" defTabSz="913612" rtl="0" eaLnBrk="1" fontAlgn="base" latinLnBrk="0" hangingPunct="1">
              <a:lnSpc>
                <a:spcPct val="100000"/>
              </a:lnSpc>
              <a:spcBef>
                <a:spcPct val="0"/>
              </a:spcBef>
              <a:spcAft>
                <a:spcPct val="0"/>
              </a:spcAft>
              <a:buClrTx/>
              <a:buSzTx/>
              <a:buFont typeface="+mj-lt"/>
              <a:buAutoNum type="alphaLcPeriod"/>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Projects</a:t>
            </a:r>
          </a:p>
          <a:p>
            <a:pPr marL="799705" marR="0" lvl="1" indent="-342900" algn="l" defTabSz="913612" rtl="0" eaLnBrk="1" fontAlgn="base" latinLnBrk="0" hangingPunct="1">
              <a:lnSpc>
                <a:spcPct val="100000"/>
              </a:lnSpc>
              <a:spcBef>
                <a:spcPct val="0"/>
              </a:spcBef>
              <a:spcAft>
                <a:spcPct val="0"/>
              </a:spcAft>
              <a:buClrTx/>
              <a:buSzTx/>
              <a:buFont typeface="+mj-lt"/>
              <a:buAutoNum type="alphaLcPeriod"/>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Equipment</a:t>
            </a:r>
          </a:p>
          <a:p>
            <a:pPr marL="342900" marR="0" lvl="0" indent="-342900" algn="l" defTabSz="913612" rtl="0" eaLnBrk="1" fontAlgn="base" latinLnBrk="0" hangingPunct="1">
              <a:lnSpc>
                <a:spcPct val="100000"/>
              </a:lnSpc>
              <a:spcBef>
                <a:spcPct val="0"/>
              </a:spcBef>
              <a:spcAft>
                <a:spcPct val="0"/>
              </a:spcAft>
              <a:buClrTx/>
              <a:buSzTx/>
              <a:buFont typeface="+mj-lt"/>
              <a:buAutoNum type="arabicPeriod"/>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National Science Infrastructure</a:t>
            </a:r>
          </a:p>
          <a:p>
            <a:pPr marL="800100" lvl="1" indent="-342900" defTabSz="913612">
              <a:buFont typeface="+mj-lt"/>
              <a:buAutoNum type="alphaLcPeriod"/>
              <a:defRPr/>
            </a:pPr>
            <a:r>
              <a:rPr lang="en-ZA" dirty="0">
                <a:solidFill>
                  <a:prstClr val="black"/>
                </a:solidFill>
              </a:rPr>
              <a:t>Lack of transparency</a:t>
            </a:r>
          </a:p>
          <a:p>
            <a:pPr marL="800100" lvl="1" indent="-342900" defTabSz="913612">
              <a:buFont typeface="+mj-lt"/>
              <a:buAutoNum type="alphaLcPeriod"/>
              <a:defRPr/>
            </a:pPr>
            <a:r>
              <a:rPr kumimoji="0" lang="en-ZA"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Failure to engage with scientists </a:t>
            </a:r>
          </a:p>
          <a:p>
            <a:pPr marL="800100" lvl="1" indent="-342900" defTabSz="913612">
              <a:buFont typeface="+mj-lt"/>
              <a:buAutoNum type="alphaLcPeriod"/>
              <a:defRPr/>
            </a:pPr>
            <a:r>
              <a:rPr lang="en-ZA" dirty="0">
                <a:solidFill>
                  <a:prstClr val="black"/>
                </a:solidFill>
              </a:rPr>
              <a:t>Poor planning</a:t>
            </a:r>
          </a:p>
          <a:p>
            <a:pPr marL="342900" indent="-342900" defTabSz="913612">
              <a:buFont typeface="+mj-lt"/>
              <a:buAutoNum type="arabicPeriod"/>
              <a:defRPr/>
            </a:pPr>
            <a:r>
              <a:rPr kumimoji="0" lang="en-ZA"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Credibility</a:t>
            </a:r>
          </a:p>
        </p:txBody>
      </p:sp>
    </p:spTree>
    <p:extLst>
      <p:ext uri="{BB962C8B-B14F-4D97-AF65-F5344CB8AC3E}">
        <p14:creationId xmlns:p14="http://schemas.microsoft.com/office/powerpoint/2010/main" val="1964640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1412776"/>
            <a:ext cx="7488832" cy="4154984"/>
          </a:xfrm>
          <a:prstGeom prst="rect">
            <a:avLst/>
          </a:prstGeom>
        </p:spPr>
        <p:txBody>
          <a:bodyPr wrap="square">
            <a:spAutoFit/>
          </a:bodyPr>
          <a:lstStyle/>
          <a:p>
            <a:pPr lvl="0">
              <a:spcAft>
                <a:spcPts val="0"/>
              </a:spcAft>
            </a:pPr>
            <a:r>
              <a:rPr lang="en-US" sz="2400" dirty="0"/>
              <a:t>START created a UK-Africa partnership to develop a </a:t>
            </a:r>
            <a:r>
              <a:rPr lang="en-US" sz="2400" dirty="0" err="1"/>
              <a:t>programme</a:t>
            </a:r>
            <a:r>
              <a:rPr lang="en-US" sz="2400" dirty="0"/>
              <a:t> of world class research based around energy materials (strand 1) and protein structure determination (strand 2).</a:t>
            </a:r>
          </a:p>
          <a:p>
            <a:pPr lvl="0">
              <a:spcAft>
                <a:spcPts val="0"/>
              </a:spcAft>
            </a:pPr>
            <a:endParaRPr lang="en-US" sz="2400" dirty="0"/>
          </a:p>
          <a:p>
            <a:pPr lvl="0">
              <a:spcAft>
                <a:spcPts val="0"/>
              </a:spcAft>
            </a:pPr>
            <a:r>
              <a:rPr lang="en-US" sz="2400" dirty="0"/>
              <a:t>The grant funded:</a:t>
            </a:r>
          </a:p>
          <a:p>
            <a:pPr marL="285750" lvl="0" indent="-285750">
              <a:spcAft>
                <a:spcPts val="0"/>
              </a:spcAft>
              <a:buFont typeface="Arial" charset="0"/>
              <a:buChar char="•"/>
            </a:pPr>
            <a:r>
              <a:rPr lang="en-US" sz="2400" dirty="0"/>
              <a:t>Extended training in Synchrotron techniques - The nexus of START is Diamond Light Source, the UK synchrotron. </a:t>
            </a:r>
          </a:p>
          <a:p>
            <a:pPr marL="285750" lvl="0" indent="-285750">
              <a:spcAft>
                <a:spcPts val="0"/>
              </a:spcAft>
              <a:buFont typeface="Arial" charset="0"/>
              <a:buChar char="•"/>
            </a:pPr>
            <a:r>
              <a:rPr lang="en-US" sz="2400" dirty="0"/>
              <a:t>Researchers who studied emerging and neglected diseases of direct importance to the African continent through an extensive </a:t>
            </a:r>
            <a:r>
              <a:rPr lang="en-US" sz="2400" dirty="0" err="1"/>
              <a:t>programme</a:t>
            </a:r>
            <a:r>
              <a:rPr lang="en-US" sz="2400" dirty="0"/>
              <a:t> of structural biology.</a:t>
            </a:r>
            <a:endParaRPr lang="en-US" sz="2400" dirty="0">
              <a:effectLst/>
              <a:latin typeface="Cambria" charset="0"/>
              <a:ea typeface="ＭＳ 明朝" charset="-128"/>
              <a:cs typeface="Times New Roman" charset="0"/>
            </a:endParaRPr>
          </a:p>
        </p:txBody>
      </p:sp>
    </p:spTree>
    <p:extLst>
      <p:ext uri="{BB962C8B-B14F-4D97-AF65-F5344CB8AC3E}">
        <p14:creationId xmlns:p14="http://schemas.microsoft.com/office/powerpoint/2010/main" val="270890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5656" y="404664"/>
            <a:ext cx="7143302" cy="523220"/>
          </a:xfrm>
          <a:prstGeom prst="rect">
            <a:avLst/>
          </a:prstGeom>
          <a:noFill/>
        </p:spPr>
        <p:txBody>
          <a:bodyPr wrap="none" rtlCol="0">
            <a:spAutoFit/>
          </a:bodyPr>
          <a:lstStyle/>
          <a:p>
            <a:r>
              <a:rPr lang="en-US" sz="2800" dirty="0"/>
              <a:t>9 South African co-investigators at </a:t>
            </a:r>
            <a:r>
              <a:rPr lang="en-US" sz="2800"/>
              <a:t>7 institutions</a:t>
            </a:r>
          </a:p>
        </p:txBody>
      </p:sp>
      <p:sp>
        <p:nvSpPr>
          <p:cNvPr id="3" name="Rectangle 2"/>
          <p:cNvSpPr/>
          <p:nvPr/>
        </p:nvSpPr>
        <p:spPr>
          <a:xfrm>
            <a:off x="1288516" y="1412776"/>
            <a:ext cx="7517581" cy="4248471"/>
          </a:xfrm>
          <a:prstGeom prst="rect">
            <a:avLst/>
          </a:prstGeom>
        </p:spPr>
        <p:txBody>
          <a:bodyPr wrap="square" numCol="2">
            <a:spAutoFit/>
          </a:bodyPr>
          <a:lstStyle/>
          <a:p>
            <a:pPr>
              <a:spcAft>
                <a:spcPts val="0"/>
              </a:spcAft>
            </a:pPr>
            <a:r>
              <a:rPr lang="en-US" b="1" dirty="0">
                <a:latin typeface="Cambria" charset="0"/>
                <a:ea typeface="ＭＳ 明朝" charset="-128"/>
                <a:cs typeface="Times New Roman" charset="0"/>
              </a:rPr>
              <a:t>Trevor Sewell</a:t>
            </a:r>
            <a:endParaRPr lang="en-US" dirty="0">
              <a:latin typeface="Cambria" charset="0"/>
              <a:ea typeface="ＭＳ 明朝" charset="-128"/>
              <a:cs typeface="Times New Roman" charset="0"/>
            </a:endParaRPr>
          </a:p>
          <a:p>
            <a:pPr>
              <a:spcAft>
                <a:spcPts val="0"/>
              </a:spcAft>
            </a:pPr>
            <a:r>
              <a:rPr lang="en-US" dirty="0">
                <a:latin typeface="Cambria" charset="0"/>
                <a:ea typeface="ＭＳ 明朝" charset="-128"/>
                <a:cs typeface="Times New Roman" charset="0"/>
              </a:rPr>
              <a:t>University of Cape Town</a:t>
            </a:r>
          </a:p>
          <a:p>
            <a:pPr>
              <a:spcAft>
                <a:spcPts val="0"/>
              </a:spcAft>
            </a:pPr>
            <a:r>
              <a:rPr lang="en-US" dirty="0">
                <a:latin typeface="Cambria" charset="0"/>
                <a:ea typeface="ＭＳ 明朝" charset="-128"/>
                <a:cs typeface="Times New Roman" charset="0"/>
              </a:rPr>
              <a:t> </a:t>
            </a:r>
          </a:p>
          <a:p>
            <a:pPr>
              <a:spcAft>
                <a:spcPts val="0"/>
              </a:spcAft>
            </a:pPr>
            <a:r>
              <a:rPr lang="en-US" b="1" dirty="0">
                <a:latin typeface="Cambria" charset="0"/>
                <a:ea typeface="ＭＳ 明朝" charset="-128"/>
                <a:cs typeface="Times New Roman" charset="0"/>
              </a:rPr>
              <a:t>Ed </a:t>
            </a:r>
            <a:r>
              <a:rPr lang="en-US" b="1" dirty="0" err="1">
                <a:latin typeface="Cambria" charset="0"/>
                <a:ea typeface="ＭＳ 明朝" charset="-128"/>
                <a:cs typeface="Times New Roman" charset="0"/>
              </a:rPr>
              <a:t>Sturrock</a:t>
            </a:r>
            <a:endParaRPr lang="en-US" dirty="0">
              <a:latin typeface="Cambria" charset="0"/>
              <a:ea typeface="ＭＳ 明朝" charset="-128"/>
              <a:cs typeface="Times New Roman" charset="0"/>
            </a:endParaRPr>
          </a:p>
          <a:p>
            <a:pPr>
              <a:spcAft>
                <a:spcPts val="0"/>
              </a:spcAft>
            </a:pPr>
            <a:r>
              <a:rPr lang="en-US" dirty="0">
                <a:latin typeface="Cambria" charset="0"/>
                <a:ea typeface="ＭＳ 明朝" charset="-128"/>
                <a:cs typeface="Times New Roman" charset="0"/>
              </a:rPr>
              <a:t>University of Cape Town</a:t>
            </a:r>
          </a:p>
          <a:p>
            <a:pPr>
              <a:spcAft>
                <a:spcPts val="0"/>
              </a:spcAft>
            </a:pPr>
            <a:r>
              <a:rPr lang="en-US" dirty="0">
                <a:latin typeface="Cambria" charset="0"/>
                <a:ea typeface="ＭＳ 明朝" charset="-128"/>
                <a:cs typeface="Times New Roman" charset="0"/>
              </a:rPr>
              <a:t> </a:t>
            </a:r>
          </a:p>
          <a:p>
            <a:pPr>
              <a:spcAft>
                <a:spcPts val="0"/>
              </a:spcAft>
            </a:pPr>
            <a:r>
              <a:rPr lang="en-US" b="1" dirty="0">
                <a:latin typeface="Cambria" charset="0"/>
                <a:ea typeface="ＭＳ 明朝" charset="-128"/>
                <a:cs typeface="Times New Roman" charset="0"/>
              </a:rPr>
              <a:t>Jeremy Woodward </a:t>
            </a:r>
            <a:endParaRPr lang="en-US" dirty="0">
              <a:latin typeface="Cambria" charset="0"/>
              <a:ea typeface="ＭＳ 明朝" charset="-128"/>
              <a:cs typeface="Times New Roman" charset="0"/>
            </a:endParaRPr>
          </a:p>
          <a:p>
            <a:pPr>
              <a:spcAft>
                <a:spcPts val="0"/>
              </a:spcAft>
            </a:pPr>
            <a:r>
              <a:rPr lang="en-US" dirty="0">
                <a:latin typeface="Cambria" charset="0"/>
                <a:ea typeface="ＭＳ 明朝" charset="-128"/>
                <a:cs typeface="Times New Roman" charset="0"/>
              </a:rPr>
              <a:t>University of Cape Town</a:t>
            </a:r>
          </a:p>
          <a:p>
            <a:pPr>
              <a:spcAft>
                <a:spcPts val="0"/>
              </a:spcAft>
            </a:pPr>
            <a:r>
              <a:rPr lang="en-US" dirty="0">
                <a:latin typeface="Cambria" charset="0"/>
                <a:ea typeface="ＭＳ 明朝" charset="-128"/>
                <a:cs typeface="Times New Roman" charset="0"/>
              </a:rPr>
              <a:t> </a:t>
            </a:r>
          </a:p>
          <a:p>
            <a:pPr>
              <a:spcAft>
                <a:spcPts val="0"/>
              </a:spcAft>
            </a:pPr>
            <a:r>
              <a:rPr lang="en-US" b="1" dirty="0">
                <a:latin typeface="Cambria" charset="0"/>
                <a:ea typeface="ＭＳ 明朝" charset="-128"/>
                <a:cs typeface="Times New Roman" charset="0"/>
              </a:rPr>
              <a:t>Wolf-Dieter Schubert</a:t>
            </a:r>
            <a:endParaRPr lang="en-US" dirty="0">
              <a:latin typeface="Cambria" charset="0"/>
              <a:ea typeface="ＭＳ 明朝" charset="-128"/>
              <a:cs typeface="Times New Roman" charset="0"/>
            </a:endParaRPr>
          </a:p>
          <a:p>
            <a:pPr>
              <a:spcAft>
                <a:spcPts val="0"/>
              </a:spcAft>
            </a:pPr>
            <a:r>
              <a:rPr lang="en-US" dirty="0">
                <a:latin typeface="Cambria" charset="0"/>
                <a:ea typeface="ＭＳ 明朝" charset="-128"/>
                <a:cs typeface="Times New Roman" charset="0"/>
              </a:rPr>
              <a:t>University of Pretoria</a:t>
            </a:r>
          </a:p>
          <a:p>
            <a:pPr>
              <a:spcAft>
                <a:spcPts val="0"/>
              </a:spcAft>
            </a:pPr>
            <a:r>
              <a:rPr lang="en-US" dirty="0">
                <a:latin typeface="Cambria" charset="0"/>
                <a:ea typeface="ＭＳ 明朝" charset="-128"/>
                <a:cs typeface="Times New Roman" charset="0"/>
              </a:rPr>
              <a:t> </a:t>
            </a:r>
          </a:p>
          <a:p>
            <a:pPr>
              <a:spcAft>
                <a:spcPts val="0"/>
              </a:spcAft>
            </a:pPr>
            <a:r>
              <a:rPr lang="en-US" b="1" dirty="0" err="1">
                <a:latin typeface="Cambria" charset="0"/>
                <a:ea typeface="ＭＳ 明朝" charset="-128"/>
                <a:cs typeface="Times New Roman" charset="0"/>
              </a:rPr>
              <a:t>Yasien</a:t>
            </a:r>
            <a:r>
              <a:rPr lang="en-US" b="1" dirty="0">
                <a:latin typeface="Cambria" charset="0"/>
                <a:ea typeface="ＭＳ 明朝" charset="-128"/>
                <a:cs typeface="Times New Roman" charset="0"/>
              </a:rPr>
              <a:t> Sayed</a:t>
            </a:r>
            <a:endParaRPr lang="en-US" dirty="0">
              <a:latin typeface="Cambria" charset="0"/>
              <a:ea typeface="ＭＳ 明朝" charset="-128"/>
              <a:cs typeface="Times New Roman" charset="0"/>
            </a:endParaRPr>
          </a:p>
          <a:p>
            <a:pPr>
              <a:spcAft>
                <a:spcPts val="0"/>
              </a:spcAft>
            </a:pPr>
            <a:r>
              <a:rPr lang="en-US" dirty="0">
                <a:latin typeface="Cambria" charset="0"/>
                <a:ea typeface="ＭＳ 明朝" charset="-128"/>
                <a:cs typeface="Times New Roman" charset="0"/>
              </a:rPr>
              <a:t>University of the Witwatersrand</a:t>
            </a:r>
          </a:p>
          <a:p>
            <a:pPr>
              <a:spcAft>
                <a:spcPts val="0"/>
              </a:spcAft>
            </a:pPr>
            <a:r>
              <a:rPr lang="en-US" dirty="0">
                <a:latin typeface="Cambria" charset="0"/>
                <a:ea typeface="ＭＳ 明朝" charset="-128"/>
                <a:cs typeface="Times New Roman" charset="0"/>
              </a:rPr>
              <a:t> </a:t>
            </a:r>
          </a:p>
          <a:p>
            <a:pPr>
              <a:spcAft>
                <a:spcPts val="0"/>
              </a:spcAft>
            </a:pPr>
            <a:r>
              <a:rPr lang="en-US" b="1" dirty="0">
                <a:latin typeface="Cambria" charset="0"/>
                <a:ea typeface="ＭＳ 明朝" charset="-128"/>
                <a:cs typeface="Times New Roman" charset="0"/>
              </a:rPr>
              <a:t>Dirk </a:t>
            </a:r>
            <a:r>
              <a:rPr lang="en-US" b="1" dirty="0" err="1">
                <a:latin typeface="Cambria" charset="0"/>
                <a:ea typeface="ＭＳ 明朝" charset="-128"/>
                <a:cs typeface="Times New Roman" charset="0"/>
              </a:rPr>
              <a:t>Opperman</a:t>
            </a:r>
            <a:r>
              <a:rPr lang="en-US" b="1" dirty="0">
                <a:latin typeface="Cambria" charset="0"/>
                <a:ea typeface="ＭＳ 明朝" charset="-128"/>
                <a:cs typeface="Times New Roman" charset="0"/>
              </a:rPr>
              <a:t> </a:t>
            </a:r>
            <a:endParaRPr lang="en-US" dirty="0">
              <a:latin typeface="Cambria" charset="0"/>
              <a:ea typeface="ＭＳ 明朝" charset="-128"/>
              <a:cs typeface="Times New Roman" charset="0"/>
            </a:endParaRPr>
          </a:p>
          <a:p>
            <a:pPr>
              <a:spcAft>
                <a:spcPts val="0"/>
              </a:spcAft>
            </a:pPr>
            <a:r>
              <a:rPr lang="en-US" dirty="0">
                <a:latin typeface="Cambria" charset="0"/>
                <a:ea typeface="ＭＳ 明朝" charset="-128"/>
                <a:cs typeface="Times New Roman" charset="0"/>
              </a:rPr>
              <a:t>University of the Free State</a:t>
            </a:r>
          </a:p>
          <a:p>
            <a:pPr>
              <a:spcAft>
                <a:spcPts val="0"/>
              </a:spcAft>
            </a:pPr>
            <a:r>
              <a:rPr lang="en-US" dirty="0">
                <a:latin typeface="Cambria" charset="0"/>
                <a:ea typeface="ＭＳ 明朝" charset="-128"/>
                <a:cs typeface="Times New Roman" charset="0"/>
              </a:rPr>
              <a:t> </a:t>
            </a:r>
          </a:p>
          <a:p>
            <a:pPr>
              <a:spcAft>
                <a:spcPts val="0"/>
              </a:spcAft>
            </a:pPr>
            <a:r>
              <a:rPr lang="en-US" b="1" dirty="0">
                <a:latin typeface="Cambria" charset="0"/>
                <a:ea typeface="ＭＳ 明朝" charset="-128"/>
                <a:cs typeface="Times New Roman" charset="0"/>
              </a:rPr>
              <a:t>Erick Strauss </a:t>
            </a:r>
            <a:endParaRPr lang="en-US" dirty="0">
              <a:latin typeface="Cambria" charset="0"/>
              <a:ea typeface="ＭＳ 明朝" charset="-128"/>
              <a:cs typeface="Times New Roman" charset="0"/>
            </a:endParaRPr>
          </a:p>
          <a:p>
            <a:pPr>
              <a:spcAft>
                <a:spcPts val="0"/>
              </a:spcAft>
            </a:pPr>
            <a:r>
              <a:rPr lang="en-US" dirty="0">
                <a:latin typeface="Cambria" charset="0"/>
                <a:ea typeface="ＭＳ 明朝" charset="-128"/>
                <a:cs typeface="Times New Roman" charset="0"/>
              </a:rPr>
              <a:t>Stellenbosch University</a:t>
            </a:r>
          </a:p>
          <a:p>
            <a:pPr>
              <a:spcAft>
                <a:spcPts val="0"/>
              </a:spcAft>
            </a:pPr>
            <a:r>
              <a:rPr lang="en-US" dirty="0">
                <a:latin typeface="Cambria" charset="0"/>
                <a:ea typeface="ＭＳ 明朝" charset="-128"/>
                <a:cs typeface="Times New Roman" charset="0"/>
              </a:rPr>
              <a:t> </a:t>
            </a:r>
          </a:p>
          <a:p>
            <a:pPr>
              <a:spcAft>
                <a:spcPts val="0"/>
              </a:spcAft>
            </a:pPr>
            <a:r>
              <a:rPr lang="en-US" b="1" dirty="0">
                <a:latin typeface="Cambria" charset="0"/>
                <a:ea typeface="ＭＳ 明朝" charset="-128"/>
                <a:cs typeface="Times New Roman" charset="0"/>
              </a:rPr>
              <a:t>Lynn Morris</a:t>
            </a:r>
            <a:endParaRPr lang="en-US" dirty="0">
              <a:latin typeface="Cambria" charset="0"/>
              <a:ea typeface="ＭＳ 明朝" charset="-128"/>
              <a:cs typeface="Times New Roman" charset="0"/>
            </a:endParaRPr>
          </a:p>
          <a:p>
            <a:pPr>
              <a:spcAft>
                <a:spcPts val="0"/>
              </a:spcAft>
            </a:pPr>
            <a:r>
              <a:rPr lang="en-US" dirty="0">
                <a:latin typeface="Cambria" charset="0"/>
                <a:ea typeface="ＭＳ 明朝" charset="-128"/>
                <a:cs typeface="Times New Roman" charset="0"/>
              </a:rPr>
              <a:t>National Inst for Communicable Diseases</a:t>
            </a:r>
          </a:p>
          <a:p>
            <a:pPr>
              <a:spcAft>
                <a:spcPts val="0"/>
              </a:spcAft>
            </a:pPr>
            <a:r>
              <a:rPr lang="en-US" dirty="0">
                <a:latin typeface="Cambria" charset="0"/>
                <a:ea typeface="ＭＳ 明朝" charset="-128"/>
                <a:cs typeface="Times New Roman" charset="0"/>
              </a:rPr>
              <a:t> </a:t>
            </a:r>
          </a:p>
          <a:p>
            <a:pPr>
              <a:spcAft>
                <a:spcPts val="0"/>
              </a:spcAft>
            </a:pPr>
            <a:r>
              <a:rPr lang="en-US" b="1" dirty="0">
                <a:latin typeface="Cambria" charset="0"/>
                <a:ea typeface="ＭＳ 明朝" charset="-128"/>
                <a:cs typeface="Times New Roman" charset="0"/>
              </a:rPr>
              <a:t>Albie van </a:t>
            </a:r>
            <a:r>
              <a:rPr lang="en-US" b="1" dirty="0" err="1">
                <a:latin typeface="Cambria" charset="0"/>
                <a:ea typeface="ＭＳ 明朝" charset="-128"/>
                <a:cs typeface="Times New Roman" charset="0"/>
              </a:rPr>
              <a:t>Dijk</a:t>
            </a:r>
            <a:endParaRPr lang="en-US" dirty="0">
              <a:latin typeface="Cambria" charset="0"/>
              <a:ea typeface="ＭＳ 明朝" charset="-128"/>
              <a:cs typeface="Times New Roman" charset="0"/>
            </a:endParaRPr>
          </a:p>
          <a:p>
            <a:pPr>
              <a:spcAft>
                <a:spcPts val="0"/>
              </a:spcAft>
            </a:pPr>
            <a:r>
              <a:rPr lang="en-US" dirty="0">
                <a:latin typeface="Cambria" charset="0"/>
                <a:ea typeface="ＭＳ 明朝" charset="-128"/>
                <a:cs typeface="Times New Roman" charset="0"/>
              </a:rPr>
              <a:t>North West University</a:t>
            </a:r>
            <a:endParaRPr lang="en-US" dirty="0">
              <a:effectLst/>
              <a:latin typeface="Cambria" charset="0"/>
              <a:ea typeface="ＭＳ 明朝" charset="-128"/>
              <a:cs typeface="Times New Roman" charset="0"/>
            </a:endParaRPr>
          </a:p>
        </p:txBody>
      </p:sp>
    </p:spTree>
    <p:extLst>
      <p:ext uri="{BB962C8B-B14F-4D97-AF65-F5344CB8AC3E}">
        <p14:creationId xmlns:p14="http://schemas.microsoft.com/office/powerpoint/2010/main" val="1569148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7" y="1340768"/>
            <a:ext cx="7704856" cy="3754874"/>
          </a:xfrm>
          <a:prstGeom prst="rect">
            <a:avLst/>
          </a:prstGeom>
          <a:noFill/>
        </p:spPr>
        <p:txBody>
          <a:bodyPr wrap="square" rtlCol="0">
            <a:spAutoFit/>
          </a:bodyPr>
          <a:lstStyle/>
          <a:p>
            <a:r>
              <a:rPr lang="en-US" sz="2800" dirty="0"/>
              <a:t>What was funded for three years:</a:t>
            </a:r>
          </a:p>
          <a:p>
            <a:endParaRPr lang="en-US" dirty="0"/>
          </a:p>
          <a:p>
            <a:pPr marL="285750" indent="-285750">
              <a:buFont typeface="Arial" charset="0"/>
              <a:buChar char="•"/>
            </a:pPr>
            <a:r>
              <a:rPr lang="en-US" sz="2400" dirty="0"/>
              <a:t>Nine Research Assistants (post-docs), including a research budget and travel costs</a:t>
            </a:r>
          </a:p>
          <a:p>
            <a:pPr marL="285750" indent="-285750">
              <a:buFont typeface="Arial" charset="0"/>
              <a:buChar char="•"/>
            </a:pPr>
            <a:r>
              <a:rPr lang="en-US" sz="2400" dirty="0"/>
              <a:t>A local resource </a:t>
            </a:r>
            <a:r>
              <a:rPr lang="en-US" sz="2400" dirty="0" err="1"/>
              <a:t>centre</a:t>
            </a:r>
            <a:r>
              <a:rPr lang="en-US" sz="2400" dirty="0"/>
              <a:t> in Cape Town</a:t>
            </a:r>
          </a:p>
          <a:p>
            <a:pPr marL="285750" indent="-285750">
              <a:buFont typeface="Arial" charset="0"/>
              <a:buChar char="•"/>
            </a:pPr>
            <a:r>
              <a:rPr lang="en-US" sz="2400" dirty="0"/>
              <a:t>Two posts in the resource </a:t>
            </a:r>
            <a:r>
              <a:rPr lang="en-US" sz="2400" dirty="0" err="1"/>
              <a:t>centre</a:t>
            </a:r>
            <a:endParaRPr lang="en-US" sz="2400" dirty="0"/>
          </a:p>
          <a:p>
            <a:pPr marL="285750" indent="-285750">
              <a:buFont typeface="Arial" charset="0"/>
              <a:buChar char="•"/>
            </a:pPr>
            <a:r>
              <a:rPr lang="en-US" sz="2400" dirty="0"/>
              <a:t>Annual  workshops in South Africa</a:t>
            </a:r>
          </a:p>
          <a:p>
            <a:pPr marL="285750" indent="-285750">
              <a:buFont typeface="Arial" charset="0"/>
              <a:buChar char="•"/>
            </a:pPr>
            <a:r>
              <a:rPr lang="en-US" sz="2400" dirty="0"/>
              <a:t>Annual meetings in South Africa</a:t>
            </a:r>
          </a:p>
          <a:p>
            <a:pPr marL="285750" indent="-285750">
              <a:buFont typeface="Arial" charset="0"/>
              <a:buChar char="•"/>
            </a:pPr>
            <a:r>
              <a:rPr lang="en-US" sz="2400" dirty="0"/>
              <a:t>Travel between Diamond and South Africa for both South African and British participants</a:t>
            </a:r>
          </a:p>
        </p:txBody>
      </p:sp>
      <p:sp>
        <p:nvSpPr>
          <p:cNvPr id="3" name="TextBox 2">
            <a:extLst>
              <a:ext uri="{FF2B5EF4-FFF2-40B4-BE49-F238E27FC236}">
                <a16:creationId xmlns:a16="http://schemas.microsoft.com/office/drawing/2014/main" id="{8E3BD634-4A1E-5F44-B103-006F8FC71FDE}"/>
              </a:ext>
            </a:extLst>
          </p:cNvPr>
          <p:cNvSpPr txBox="1"/>
          <p:nvPr/>
        </p:nvSpPr>
        <p:spPr>
          <a:xfrm>
            <a:off x="1102814" y="5445224"/>
            <a:ext cx="7010381" cy="369332"/>
          </a:xfrm>
          <a:prstGeom prst="rect">
            <a:avLst/>
          </a:prstGeom>
          <a:noFill/>
        </p:spPr>
        <p:txBody>
          <a:bodyPr wrap="none" rtlCol="0">
            <a:spAutoFit/>
          </a:bodyPr>
          <a:lstStyle/>
          <a:p>
            <a:r>
              <a:rPr lang="en-US" b="1" dirty="0">
                <a:solidFill>
                  <a:srgbClr val="FF0000"/>
                </a:solidFill>
              </a:rPr>
              <a:t>Due to the Covid-19 pandemic the budget was considerably underspent</a:t>
            </a:r>
          </a:p>
        </p:txBody>
      </p:sp>
    </p:spTree>
    <p:extLst>
      <p:ext uri="{BB962C8B-B14F-4D97-AF65-F5344CB8AC3E}">
        <p14:creationId xmlns:p14="http://schemas.microsoft.com/office/powerpoint/2010/main" val="379780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10459E-8DBE-463D-83F5-BA874C6EE19C}"/>
              </a:ext>
            </a:extLst>
          </p:cNvPr>
          <p:cNvSpPr txBox="1"/>
          <p:nvPr/>
        </p:nvSpPr>
        <p:spPr>
          <a:xfrm>
            <a:off x="6228184" y="299263"/>
            <a:ext cx="1296144" cy="369332"/>
          </a:xfrm>
          <a:prstGeom prst="rect">
            <a:avLst/>
          </a:prstGeom>
          <a:noFill/>
        </p:spPr>
        <p:txBody>
          <a:bodyPr wrap="square" rtlCol="0">
            <a:spAutoFit/>
          </a:bodyPr>
          <a:lstStyle/>
          <a:p>
            <a:r>
              <a:rPr lang="en-ZA" b="1" dirty="0">
                <a:solidFill>
                  <a:srgbClr val="FF0000"/>
                </a:solidFill>
              </a:rPr>
              <a:t>Extension</a:t>
            </a:r>
          </a:p>
        </p:txBody>
      </p:sp>
      <p:sp>
        <p:nvSpPr>
          <p:cNvPr id="4" name="TextBox 3">
            <a:extLst>
              <a:ext uri="{FF2B5EF4-FFF2-40B4-BE49-F238E27FC236}">
                <a16:creationId xmlns:a16="http://schemas.microsoft.com/office/drawing/2014/main" id="{8A9A9101-2B10-4B1C-8507-0891B5F98948}"/>
              </a:ext>
            </a:extLst>
          </p:cNvPr>
          <p:cNvSpPr txBox="1"/>
          <p:nvPr/>
        </p:nvSpPr>
        <p:spPr>
          <a:xfrm>
            <a:off x="5868144" y="944381"/>
            <a:ext cx="2446119" cy="5909310"/>
          </a:xfrm>
          <a:prstGeom prst="rect">
            <a:avLst/>
          </a:prstGeom>
          <a:noFill/>
        </p:spPr>
        <p:txBody>
          <a:bodyPr wrap="none" rtlCol="0">
            <a:spAutoFit/>
          </a:bodyPr>
          <a:lstStyle/>
          <a:p>
            <a:r>
              <a:rPr lang="en-ZA" b="1" dirty="0"/>
              <a:t>Paul </a:t>
            </a:r>
            <a:r>
              <a:rPr lang="en-ZA" b="1" dirty="0" err="1"/>
              <a:t>Kappo</a:t>
            </a:r>
            <a:endParaRPr lang="en-ZA" b="1" dirty="0"/>
          </a:p>
          <a:p>
            <a:r>
              <a:rPr lang="en-ZA" dirty="0"/>
              <a:t>University of Zululand</a:t>
            </a:r>
          </a:p>
          <a:p>
            <a:endParaRPr lang="en-ZA" dirty="0"/>
          </a:p>
          <a:p>
            <a:r>
              <a:rPr lang="en-ZA" b="1" dirty="0"/>
              <a:t>Kevin Naidoo </a:t>
            </a:r>
          </a:p>
          <a:p>
            <a:r>
              <a:rPr lang="en-ZA" dirty="0"/>
              <a:t>University of Cape Town</a:t>
            </a:r>
          </a:p>
          <a:p>
            <a:endParaRPr lang="en-ZA" dirty="0"/>
          </a:p>
          <a:p>
            <a:r>
              <a:rPr lang="en-ZA" b="1" dirty="0"/>
              <a:t>Anwar Jardine </a:t>
            </a:r>
          </a:p>
          <a:p>
            <a:r>
              <a:rPr lang="en-ZA" dirty="0"/>
              <a:t>University of Cape Town</a:t>
            </a:r>
          </a:p>
          <a:p>
            <a:endParaRPr lang="en-ZA" dirty="0"/>
          </a:p>
          <a:p>
            <a:r>
              <a:rPr lang="en-ZA" b="1" dirty="0"/>
              <a:t>Brandon Weber </a:t>
            </a:r>
          </a:p>
          <a:p>
            <a:r>
              <a:rPr lang="en-ZA" dirty="0"/>
              <a:t>University of Cape Town</a:t>
            </a:r>
          </a:p>
          <a:p>
            <a:endParaRPr lang="en-ZA" dirty="0"/>
          </a:p>
          <a:p>
            <a:r>
              <a:rPr lang="en-ZA" b="1" dirty="0"/>
              <a:t>Penny Moore </a:t>
            </a:r>
          </a:p>
          <a:p>
            <a:r>
              <a:rPr lang="en-ZA" dirty="0"/>
              <a:t>NICD</a:t>
            </a:r>
          </a:p>
          <a:p>
            <a:endParaRPr lang="en-ZA" dirty="0"/>
          </a:p>
          <a:p>
            <a:r>
              <a:rPr lang="en-ZA" b="1" dirty="0"/>
              <a:t>Nigel </a:t>
            </a:r>
            <a:r>
              <a:rPr lang="en-ZA" b="1" dirty="0" err="1"/>
              <a:t>Makoah</a:t>
            </a:r>
            <a:endParaRPr lang="en-ZA" b="1" dirty="0"/>
          </a:p>
          <a:p>
            <a:r>
              <a:rPr lang="en-ZA" dirty="0"/>
              <a:t>UFS</a:t>
            </a:r>
          </a:p>
          <a:p>
            <a:endParaRPr lang="en-ZA" dirty="0"/>
          </a:p>
          <a:p>
            <a:r>
              <a:rPr lang="en-ZA" b="1" dirty="0"/>
              <a:t>Portia </a:t>
            </a:r>
            <a:r>
              <a:rPr lang="en-ZA" b="1" dirty="0" err="1"/>
              <a:t>Maumela</a:t>
            </a:r>
            <a:endParaRPr lang="en-ZA" b="1" dirty="0"/>
          </a:p>
          <a:p>
            <a:r>
              <a:rPr lang="en-ZA" dirty="0"/>
              <a:t>Rhodes University</a:t>
            </a:r>
          </a:p>
          <a:p>
            <a:endParaRPr lang="en-ZA" dirty="0"/>
          </a:p>
        </p:txBody>
      </p:sp>
      <p:sp>
        <p:nvSpPr>
          <p:cNvPr id="6" name="TextBox 5">
            <a:extLst>
              <a:ext uri="{FF2B5EF4-FFF2-40B4-BE49-F238E27FC236}">
                <a16:creationId xmlns:a16="http://schemas.microsoft.com/office/drawing/2014/main" id="{77E616C1-F413-4DFB-9DFD-FE9227E0B6AF}"/>
              </a:ext>
            </a:extLst>
          </p:cNvPr>
          <p:cNvSpPr txBox="1"/>
          <p:nvPr/>
        </p:nvSpPr>
        <p:spPr>
          <a:xfrm>
            <a:off x="1361321" y="299263"/>
            <a:ext cx="3253008" cy="6463308"/>
          </a:xfrm>
          <a:prstGeom prst="rect">
            <a:avLst/>
          </a:prstGeom>
          <a:noFill/>
        </p:spPr>
        <p:txBody>
          <a:bodyPr wrap="square" rtlCol="0">
            <a:spAutoFit/>
          </a:bodyPr>
          <a:lstStyle/>
          <a:p>
            <a:r>
              <a:rPr lang="en-ZA" b="1" dirty="0">
                <a:solidFill>
                  <a:srgbClr val="FF0000"/>
                </a:solidFill>
              </a:rPr>
              <a:t>Post docs</a:t>
            </a:r>
          </a:p>
          <a:p>
            <a:r>
              <a:rPr lang="en-ZA" b="1" dirty="0"/>
              <a:t>Ana </a:t>
            </a:r>
            <a:r>
              <a:rPr lang="en-ZA" b="1" dirty="0" err="1"/>
              <a:t>Ebrecht</a:t>
            </a:r>
            <a:endParaRPr lang="en-ZA" b="1" dirty="0"/>
          </a:p>
          <a:p>
            <a:r>
              <a:rPr lang="en-ZA" dirty="0"/>
              <a:t>University of North West</a:t>
            </a:r>
          </a:p>
          <a:p>
            <a:endParaRPr lang="en-ZA" b="1" dirty="0"/>
          </a:p>
          <a:p>
            <a:r>
              <a:rPr lang="en-ZA" b="1" dirty="0"/>
              <a:t>Ramesh Pandian</a:t>
            </a:r>
          </a:p>
          <a:p>
            <a:r>
              <a:rPr lang="en-ZA" dirty="0"/>
              <a:t>University of the Witwatersrand</a:t>
            </a:r>
          </a:p>
          <a:p>
            <a:endParaRPr lang="en-ZA" b="1" dirty="0"/>
          </a:p>
          <a:p>
            <a:r>
              <a:rPr lang="en-ZA" b="1" dirty="0"/>
              <a:t>Stanley </a:t>
            </a:r>
            <a:r>
              <a:rPr lang="en-ZA" b="1" dirty="0" err="1"/>
              <a:t>Makumire</a:t>
            </a:r>
            <a:endParaRPr lang="en-ZA" b="1" dirty="0"/>
          </a:p>
          <a:p>
            <a:r>
              <a:rPr lang="en-ZA" b="1" dirty="0"/>
              <a:t>Lauren Arendse</a:t>
            </a:r>
          </a:p>
          <a:p>
            <a:r>
              <a:rPr lang="en-ZA" b="1" dirty="0" err="1"/>
              <a:t>Andani</a:t>
            </a:r>
            <a:r>
              <a:rPr lang="en-ZA" b="1" dirty="0"/>
              <a:t> </a:t>
            </a:r>
            <a:r>
              <a:rPr lang="en-ZA" b="1" dirty="0" err="1"/>
              <a:t>Mulelu</a:t>
            </a:r>
            <a:endParaRPr lang="en-ZA" b="1" dirty="0"/>
          </a:p>
          <a:p>
            <a:r>
              <a:rPr lang="en-ZA" b="1" dirty="0"/>
              <a:t>Lizelle Lubbe </a:t>
            </a:r>
          </a:p>
          <a:p>
            <a:r>
              <a:rPr lang="en-ZA" dirty="0"/>
              <a:t>University of Cape Town</a:t>
            </a:r>
          </a:p>
          <a:p>
            <a:endParaRPr lang="en-ZA" b="1" dirty="0"/>
          </a:p>
          <a:p>
            <a:r>
              <a:rPr lang="en-ZA" b="1" dirty="0"/>
              <a:t>Thandeka </a:t>
            </a:r>
            <a:r>
              <a:rPr lang="en-ZA" b="1" dirty="0" err="1"/>
              <a:t>Moyo</a:t>
            </a:r>
            <a:endParaRPr lang="en-ZA" b="1" dirty="0"/>
          </a:p>
          <a:p>
            <a:r>
              <a:rPr lang="en-ZA" dirty="0"/>
              <a:t>NICD</a:t>
            </a:r>
          </a:p>
          <a:p>
            <a:endParaRPr lang="en-ZA" dirty="0"/>
          </a:p>
          <a:p>
            <a:r>
              <a:rPr lang="en-ZA" b="1" dirty="0"/>
              <a:t>Rodolpho do </a:t>
            </a:r>
            <a:r>
              <a:rPr lang="en-ZA" b="1" dirty="0" err="1"/>
              <a:t>Aido</a:t>
            </a:r>
            <a:r>
              <a:rPr lang="en-ZA" b="1" dirty="0"/>
              <a:t> Machado</a:t>
            </a:r>
          </a:p>
          <a:p>
            <a:r>
              <a:rPr lang="en-ZA" b="1" dirty="0" err="1"/>
              <a:t>Carmien</a:t>
            </a:r>
            <a:r>
              <a:rPr lang="en-ZA" b="1" dirty="0"/>
              <a:t> Tolmie</a:t>
            </a:r>
          </a:p>
          <a:p>
            <a:r>
              <a:rPr lang="en-ZA" dirty="0"/>
              <a:t>University of the Free State</a:t>
            </a:r>
          </a:p>
          <a:p>
            <a:endParaRPr lang="en-ZA" dirty="0"/>
          </a:p>
          <a:p>
            <a:r>
              <a:rPr lang="en-ZA" b="1" dirty="0"/>
              <a:t>Blake </a:t>
            </a:r>
            <a:r>
              <a:rPr lang="en-ZA" b="1" dirty="0" err="1"/>
              <a:t>Balcomb</a:t>
            </a:r>
            <a:endParaRPr lang="en-ZA" b="1" dirty="0"/>
          </a:p>
          <a:p>
            <a:r>
              <a:rPr lang="en-ZA" b="1" dirty="0"/>
              <a:t>Anton Hamann</a:t>
            </a:r>
          </a:p>
          <a:p>
            <a:r>
              <a:rPr lang="en-ZA" dirty="0"/>
              <a:t>University of Stellenbosch</a:t>
            </a:r>
          </a:p>
        </p:txBody>
      </p:sp>
    </p:spTree>
    <p:extLst>
      <p:ext uri="{BB962C8B-B14F-4D97-AF65-F5344CB8AC3E}">
        <p14:creationId xmlns:p14="http://schemas.microsoft.com/office/powerpoint/2010/main" val="608587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Trevor\Dropbox\SFSA\WP_20150715_14_07_56_P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590" y="2061406"/>
            <a:ext cx="8134893" cy="457587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386590" y="332656"/>
            <a:ext cx="8134893"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sz="3200" b="1" i="0" u="none" strike="noStrike" kern="1200" cap="none" spc="0" normalizeH="0" baseline="0" noProof="0" dirty="0">
                <a:ln>
                  <a:noFill/>
                </a:ln>
                <a:solidFill>
                  <a:srgbClr val="000000"/>
                </a:solidFill>
                <a:effectLst/>
                <a:uLnTx/>
                <a:uFillTx/>
                <a:latin typeface="Calibri" pitchFamily="34" charset="0"/>
                <a:cs typeface="Arial" pitchFamily="34" charset="0"/>
              </a:rPr>
              <a:t>An electron microscope among the synchrotron beamlines at the Diamond Light Source</a:t>
            </a:r>
          </a:p>
        </p:txBody>
      </p:sp>
      <p:sp>
        <p:nvSpPr>
          <p:cNvPr id="5" name="TextBox 4"/>
          <p:cNvSpPr txBox="1"/>
          <p:nvPr/>
        </p:nvSpPr>
        <p:spPr>
          <a:xfrm>
            <a:off x="415631" y="5867980"/>
            <a:ext cx="3719416"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2800" b="1" i="0" u="none" strike="noStrike" kern="1200" cap="none" spc="0" normalizeH="0" baseline="0" noProof="0" dirty="0">
                <a:ln>
                  <a:noFill/>
                </a:ln>
                <a:solidFill>
                  <a:srgbClr val="FFFFFF"/>
                </a:solidFill>
                <a:effectLst/>
                <a:uLnTx/>
                <a:uFillTx/>
                <a:latin typeface="Calibri" pitchFamily="34" charset="0"/>
                <a:cs typeface="Arial" pitchFamily="34" charset="0"/>
              </a:rPr>
              <a:t>Prof Helen </a:t>
            </a:r>
            <a:r>
              <a:rPr kumimoji="0" lang="en-ZA" sz="2800" b="1" i="0" u="none" strike="noStrike" kern="1200" cap="none" spc="0" normalizeH="0" baseline="0" noProof="0" dirty="0" err="1">
                <a:ln>
                  <a:noFill/>
                </a:ln>
                <a:solidFill>
                  <a:srgbClr val="FFFFFF"/>
                </a:solidFill>
                <a:effectLst/>
                <a:uLnTx/>
                <a:uFillTx/>
                <a:latin typeface="Calibri" pitchFamily="34" charset="0"/>
                <a:cs typeface="Arial" pitchFamily="34" charset="0"/>
              </a:rPr>
              <a:t>Saibil</a:t>
            </a:r>
            <a:r>
              <a:rPr kumimoji="0" lang="en-ZA" sz="2800" b="1" i="0" u="none" strike="noStrike" kern="1200" cap="none" spc="0" normalizeH="0" baseline="0" noProof="0" dirty="0">
                <a:ln>
                  <a:noFill/>
                </a:ln>
                <a:solidFill>
                  <a:srgbClr val="FFFFFF"/>
                </a:solidFill>
                <a:effectLst/>
                <a:uLnTx/>
                <a:uFillTx/>
                <a:latin typeface="Calibri" pitchFamily="34" charset="0"/>
                <a:cs typeface="Arial" pitchFamily="34" charset="0"/>
              </a:rPr>
              <a:t> FRS, PI</a:t>
            </a:r>
          </a:p>
        </p:txBody>
      </p:sp>
      <p:sp>
        <p:nvSpPr>
          <p:cNvPr id="6" name="TextBox 5"/>
          <p:cNvSpPr txBox="1"/>
          <p:nvPr/>
        </p:nvSpPr>
        <p:spPr>
          <a:xfrm>
            <a:off x="386590" y="2126412"/>
            <a:ext cx="2898999"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2800" b="1" i="0" u="none" strike="noStrike" kern="1200" cap="none" spc="0" normalizeH="0" baseline="0" noProof="0" dirty="0">
                <a:ln>
                  <a:noFill/>
                </a:ln>
                <a:solidFill>
                  <a:srgbClr val="FFFFFF"/>
                </a:solidFill>
                <a:effectLst/>
                <a:uLnTx/>
                <a:uFillTx/>
                <a:latin typeface="Calibri" pitchFamily="34" charset="0"/>
                <a:cs typeface="Arial" pitchFamily="34" charset="0"/>
              </a:rPr>
              <a:t>Dr  Alistair Siebert</a:t>
            </a:r>
          </a:p>
        </p:txBody>
      </p:sp>
    </p:spTree>
    <p:extLst>
      <p:ext uri="{BB962C8B-B14F-4D97-AF65-F5344CB8AC3E}">
        <p14:creationId xmlns:p14="http://schemas.microsoft.com/office/powerpoint/2010/main" val="1785165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7BC7B4-89FC-4C58-98CF-7C8B7C633F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571" y="0"/>
            <a:ext cx="5332858" cy="6858000"/>
          </a:xfrm>
          <a:prstGeom prst="rect">
            <a:avLst/>
          </a:prstGeom>
        </p:spPr>
      </p:pic>
    </p:spTree>
    <p:extLst>
      <p:ext uri="{BB962C8B-B14F-4D97-AF65-F5344CB8AC3E}">
        <p14:creationId xmlns:p14="http://schemas.microsoft.com/office/powerpoint/2010/main" val="3920674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4DC85B-2EBB-4AEB-A0AC-42F1ECD580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2190"/>
            <a:ext cx="9144000" cy="6093619"/>
          </a:xfrm>
          <a:prstGeom prst="rect">
            <a:avLst/>
          </a:prstGeom>
        </p:spPr>
      </p:pic>
    </p:spTree>
    <p:extLst>
      <p:ext uri="{BB962C8B-B14F-4D97-AF65-F5344CB8AC3E}">
        <p14:creationId xmlns:p14="http://schemas.microsoft.com/office/powerpoint/2010/main" val="1809588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ext, website&#10;&#10;Description automatically generated">
            <a:extLst>
              <a:ext uri="{FF2B5EF4-FFF2-40B4-BE49-F238E27FC236}">
                <a16:creationId xmlns:a16="http://schemas.microsoft.com/office/drawing/2014/main" id="{5A0D28AD-885E-884B-8F7B-94FD67F7E4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013" y="0"/>
            <a:ext cx="4851974" cy="6858000"/>
          </a:xfrm>
          <a:prstGeom prst="rect">
            <a:avLst/>
          </a:prstGeom>
        </p:spPr>
      </p:pic>
    </p:spTree>
    <p:extLst>
      <p:ext uri="{BB962C8B-B14F-4D97-AF65-F5344CB8AC3E}">
        <p14:creationId xmlns:p14="http://schemas.microsoft.com/office/powerpoint/2010/main" val="578009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104_PANA\P1040095.JPG"/>
          <p:cNvPicPr>
            <a:picLocks noChangeAspect="1" noChangeArrowheads="1"/>
          </p:cNvPicPr>
          <p:nvPr/>
        </p:nvPicPr>
        <p:blipFill>
          <a:blip r:embed="rId2" cstate="print"/>
          <a:srcRect/>
          <a:stretch>
            <a:fillRect/>
          </a:stretch>
        </p:blipFill>
        <p:spPr bwMode="auto">
          <a:xfrm>
            <a:off x="4674961" y="1880727"/>
            <a:ext cx="3714750" cy="4953000"/>
          </a:xfrm>
          <a:prstGeom prst="rect">
            <a:avLst/>
          </a:prstGeom>
          <a:noFill/>
        </p:spPr>
      </p:pic>
      <p:sp>
        <p:nvSpPr>
          <p:cNvPr id="5" name="TextBox 4"/>
          <p:cNvSpPr txBox="1"/>
          <p:nvPr/>
        </p:nvSpPr>
        <p:spPr>
          <a:xfrm>
            <a:off x="598261" y="188640"/>
            <a:ext cx="81534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Calibri"/>
                <a:ea typeface="+mn-ea"/>
                <a:cs typeface="Arial" pitchFamily="34" charset="0"/>
              </a:rPr>
              <a:t>Cryo</a:t>
            </a:r>
            <a:r>
              <a:rPr kumimoji="0" lang="en-US" sz="2800" b="0" i="0" u="none" strike="noStrike" kern="1200" cap="none" spc="0" normalizeH="0" baseline="0" noProof="0" dirty="0">
                <a:ln>
                  <a:noFill/>
                </a:ln>
                <a:solidFill>
                  <a:srgbClr val="FFFF00"/>
                </a:solidFill>
                <a:effectLst/>
                <a:uLnTx/>
                <a:uFillTx/>
                <a:latin typeface="Calibri"/>
                <a:ea typeface="+mn-ea"/>
                <a:cs typeface="Arial" pitchFamily="34" charset="0"/>
              </a:rPr>
              <a:t> Electron Microscopy is the fastest developing method for determining macromolecular structure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915502"/>
            <a:ext cx="3672408" cy="4896545"/>
          </a:xfrm>
          <a:prstGeom prst="rect">
            <a:avLst/>
          </a:prstGeom>
        </p:spPr>
      </p:pic>
      <p:sp>
        <p:nvSpPr>
          <p:cNvPr id="3" name="TextBox 2"/>
          <p:cNvSpPr txBox="1"/>
          <p:nvPr/>
        </p:nvSpPr>
        <p:spPr>
          <a:xfrm>
            <a:off x="923527" y="1188571"/>
            <a:ext cx="74901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dirty="0">
                <a:solidFill>
                  <a:srgbClr val="FFFF00"/>
                </a:solidFill>
                <a:latin typeface="Calibri"/>
              </a:rPr>
              <a:t>The National Research Foundation funded a direct electron detector on the F20 in the Aaron Klug Centre. This was installed during lockdown</a:t>
            </a:r>
            <a:endParaRPr kumimoji="0" lang="en-ZA" sz="1800" b="0" i="0" u="none" strike="noStrike" kern="1200" cap="none" spc="0" normalizeH="0" baseline="0" noProof="0" dirty="0">
              <a:ln>
                <a:noFill/>
              </a:ln>
              <a:solidFill>
                <a:srgbClr val="FFFF00"/>
              </a:solidFill>
              <a:effectLst/>
              <a:uLnTx/>
              <a:uFillTx/>
              <a:latin typeface="Calibri"/>
              <a:ea typeface="+mn-ea"/>
              <a:cs typeface="Arial" pitchFamily="34" charset="0"/>
            </a:endParaRPr>
          </a:p>
        </p:txBody>
      </p:sp>
    </p:spTree>
    <p:extLst>
      <p:ext uri="{BB962C8B-B14F-4D97-AF65-F5344CB8AC3E}">
        <p14:creationId xmlns:p14="http://schemas.microsoft.com/office/powerpoint/2010/main" val="10859877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A3E3B0-3160-934B-B0F0-FE9B9EEF9BF7}"/>
              </a:ext>
            </a:extLst>
          </p:cNvPr>
          <p:cNvPicPr>
            <a:picLocks noChangeAspect="1"/>
          </p:cNvPicPr>
          <p:nvPr/>
        </p:nvPicPr>
        <p:blipFill>
          <a:blip r:embed="rId2"/>
          <a:stretch>
            <a:fillRect/>
          </a:stretch>
        </p:blipFill>
        <p:spPr>
          <a:xfrm>
            <a:off x="0" y="1268760"/>
            <a:ext cx="9144000" cy="5166035"/>
          </a:xfrm>
          <a:prstGeom prst="rect">
            <a:avLst/>
          </a:prstGeom>
        </p:spPr>
      </p:pic>
      <p:sp>
        <p:nvSpPr>
          <p:cNvPr id="3" name="TextBox 2">
            <a:extLst>
              <a:ext uri="{FF2B5EF4-FFF2-40B4-BE49-F238E27FC236}">
                <a16:creationId xmlns:a16="http://schemas.microsoft.com/office/drawing/2014/main" id="{D59BB801-DDED-B648-8F07-FDA915A2C03F}"/>
              </a:ext>
            </a:extLst>
          </p:cNvPr>
          <p:cNvSpPr txBox="1"/>
          <p:nvPr/>
        </p:nvSpPr>
        <p:spPr>
          <a:xfrm>
            <a:off x="467544" y="93602"/>
            <a:ext cx="8424936" cy="646331"/>
          </a:xfrm>
          <a:prstGeom prst="rect">
            <a:avLst/>
          </a:prstGeom>
          <a:noFill/>
        </p:spPr>
        <p:txBody>
          <a:bodyPr wrap="square" rtlCol="0">
            <a:spAutoFit/>
          </a:bodyPr>
          <a:lstStyle/>
          <a:p>
            <a:r>
              <a:rPr lang="en-US" dirty="0"/>
              <a:t>Amino acid side chains in a 1.25Å resolution electric potential map of apo-ferritin obtained with the current best cryo-electron microscope</a:t>
            </a:r>
          </a:p>
        </p:txBody>
      </p:sp>
      <p:pic>
        <p:nvPicPr>
          <p:cNvPr id="5" name="Picture 4">
            <a:extLst>
              <a:ext uri="{FF2B5EF4-FFF2-40B4-BE49-F238E27FC236}">
                <a16:creationId xmlns:a16="http://schemas.microsoft.com/office/drawing/2014/main" id="{1FD77C6F-1626-8E49-A526-0DA01088247D}"/>
              </a:ext>
            </a:extLst>
          </p:cNvPr>
          <p:cNvPicPr>
            <a:picLocks noChangeAspect="1"/>
          </p:cNvPicPr>
          <p:nvPr/>
        </p:nvPicPr>
        <p:blipFill>
          <a:blip r:embed="rId3"/>
          <a:stretch>
            <a:fillRect/>
          </a:stretch>
        </p:blipFill>
        <p:spPr>
          <a:xfrm>
            <a:off x="5593115" y="692696"/>
            <a:ext cx="3550885" cy="989685"/>
          </a:xfrm>
          <a:prstGeom prst="rect">
            <a:avLst/>
          </a:prstGeom>
        </p:spPr>
      </p:pic>
    </p:spTree>
    <p:extLst>
      <p:ext uri="{BB962C8B-B14F-4D97-AF65-F5344CB8AC3E}">
        <p14:creationId xmlns:p14="http://schemas.microsoft.com/office/powerpoint/2010/main" val="1218400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AA868F-3EF9-4883-94A0-BF007766C5CD}"/>
              </a:ext>
            </a:extLst>
          </p:cNvPr>
          <p:cNvSpPr txBox="1"/>
          <p:nvPr/>
        </p:nvSpPr>
        <p:spPr>
          <a:xfrm>
            <a:off x="1259632" y="1008670"/>
            <a:ext cx="6857950" cy="646331"/>
          </a:xfrm>
          <a:prstGeom prst="rect">
            <a:avLst/>
          </a:prstGeom>
          <a:noFill/>
        </p:spPr>
        <p:txBody>
          <a:bodyPr wrap="square" rtlCol="0">
            <a:spAutoFit/>
          </a:bodyPr>
          <a:lstStyle/>
          <a:p>
            <a:r>
              <a:rPr lang="en-ZA" dirty="0"/>
              <a:t>All the structural biology groups in South Africa are working together</a:t>
            </a:r>
          </a:p>
          <a:p>
            <a:r>
              <a:rPr lang="en-ZA" dirty="0"/>
              <a:t>In particular we have the crystallography BAG and a </a:t>
            </a:r>
            <a:r>
              <a:rPr lang="en-ZA" dirty="0" err="1"/>
              <a:t>cryo</a:t>
            </a:r>
            <a:r>
              <a:rPr lang="en-ZA" dirty="0"/>
              <a:t> EM BAG</a:t>
            </a:r>
          </a:p>
        </p:txBody>
      </p:sp>
      <p:sp>
        <p:nvSpPr>
          <p:cNvPr id="3" name="TextBox 2">
            <a:extLst>
              <a:ext uri="{FF2B5EF4-FFF2-40B4-BE49-F238E27FC236}">
                <a16:creationId xmlns:a16="http://schemas.microsoft.com/office/drawing/2014/main" id="{484FBCCE-42D9-40CD-977B-6A8D21B62FD8}"/>
              </a:ext>
            </a:extLst>
          </p:cNvPr>
          <p:cNvSpPr txBox="1"/>
          <p:nvPr/>
        </p:nvSpPr>
        <p:spPr>
          <a:xfrm>
            <a:off x="1244329" y="1903950"/>
            <a:ext cx="6408712" cy="1200329"/>
          </a:xfrm>
          <a:prstGeom prst="rect">
            <a:avLst/>
          </a:prstGeom>
          <a:noFill/>
        </p:spPr>
        <p:txBody>
          <a:bodyPr wrap="square" rtlCol="0">
            <a:spAutoFit/>
          </a:bodyPr>
          <a:lstStyle/>
          <a:p>
            <a:r>
              <a:rPr lang="en-ZA" dirty="0"/>
              <a:t>We have established a mechanism to enable more people to become involved by giving people free access to the resources of the Aaron Klug Centre and by holding workshops conducted by leading experts.</a:t>
            </a:r>
          </a:p>
        </p:txBody>
      </p:sp>
      <p:sp>
        <p:nvSpPr>
          <p:cNvPr id="5" name="TextBox 4">
            <a:extLst>
              <a:ext uri="{FF2B5EF4-FFF2-40B4-BE49-F238E27FC236}">
                <a16:creationId xmlns:a16="http://schemas.microsoft.com/office/drawing/2014/main" id="{2B050351-026D-4499-8456-4C97DA829DFD}"/>
              </a:ext>
            </a:extLst>
          </p:cNvPr>
          <p:cNvSpPr txBox="1"/>
          <p:nvPr/>
        </p:nvSpPr>
        <p:spPr>
          <a:xfrm flipH="1">
            <a:off x="1259632" y="4271047"/>
            <a:ext cx="5426889" cy="646331"/>
          </a:xfrm>
          <a:prstGeom prst="rect">
            <a:avLst/>
          </a:prstGeom>
          <a:noFill/>
        </p:spPr>
        <p:txBody>
          <a:bodyPr wrap="square" rtlCol="0">
            <a:spAutoFit/>
          </a:bodyPr>
          <a:lstStyle/>
          <a:p>
            <a:r>
              <a:rPr lang="en-ZA" dirty="0"/>
              <a:t>South African Funding remains very limited, but it has helped in critical areas</a:t>
            </a:r>
          </a:p>
        </p:txBody>
      </p:sp>
      <p:sp>
        <p:nvSpPr>
          <p:cNvPr id="6" name="TextBox 5">
            <a:extLst>
              <a:ext uri="{FF2B5EF4-FFF2-40B4-BE49-F238E27FC236}">
                <a16:creationId xmlns:a16="http://schemas.microsoft.com/office/drawing/2014/main" id="{9D7C5926-5498-4996-B9B6-B8BE664EC0FF}"/>
              </a:ext>
            </a:extLst>
          </p:cNvPr>
          <p:cNvSpPr txBox="1"/>
          <p:nvPr/>
        </p:nvSpPr>
        <p:spPr>
          <a:xfrm>
            <a:off x="1259632" y="5085184"/>
            <a:ext cx="6497910" cy="923330"/>
          </a:xfrm>
          <a:prstGeom prst="rect">
            <a:avLst/>
          </a:prstGeom>
          <a:noFill/>
        </p:spPr>
        <p:txBody>
          <a:bodyPr wrap="square" rtlCol="0">
            <a:spAutoFit/>
          </a:bodyPr>
          <a:lstStyle/>
          <a:p>
            <a:r>
              <a:rPr lang="en-ZA" dirty="0"/>
              <a:t>The largest threat we face is the loss of members of our very small community. This means that it is imperative to find sustainable funding to retain the people that we train.</a:t>
            </a:r>
          </a:p>
        </p:txBody>
      </p:sp>
      <p:sp>
        <p:nvSpPr>
          <p:cNvPr id="7" name="TextBox 6">
            <a:extLst>
              <a:ext uri="{FF2B5EF4-FFF2-40B4-BE49-F238E27FC236}">
                <a16:creationId xmlns:a16="http://schemas.microsoft.com/office/drawing/2014/main" id="{F3466032-C71D-40CE-BAFE-0499BDD093D1}"/>
              </a:ext>
            </a:extLst>
          </p:cNvPr>
          <p:cNvSpPr txBox="1"/>
          <p:nvPr/>
        </p:nvSpPr>
        <p:spPr>
          <a:xfrm>
            <a:off x="2915816" y="307777"/>
            <a:ext cx="3312368" cy="523220"/>
          </a:xfrm>
          <a:prstGeom prst="rect">
            <a:avLst/>
          </a:prstGeom>
          <a:noFill/>
        </p:spPr>
        <p:txBody>
          <a:bodyPr wrap="square" rtlCol="0">
            <a:spAutoFit/>
          </a:bodyPr>
          <a:lstStyle/>
          <a:p>
            <a:r>
              <a:rPr lang="en-ZA" sz="2800" b="1" dirty="0"/>
              <a:t>The success of START</a:t>
            </a:r>
          </a:p>
        </p:txBody>
      </p:sp>
      <p:sp>
        <p:nvSpPr>
          <p:cNvPr id="8" name="TextBox 7">
            <a:extLst>
              <a:ext uri="{FF2B5EF4-FFF2-40B4-BE49-F238E27FC236}">
                <a16:creationId xmlns:a16="http://schemas.microsoft.com/office/drawing/2014/main" id="{32547FA2-C318-4FA1-BE7A-D0B1E2991ECF}"/>
              </a:ext>
            </a:extLst>
          </p:cNvPr>
          <p:cNvSpPr txBox="1"/>
          <p:nvPr/>
        </p:nvSpPr>
        <p:spPr>
          <a:xfrm>
            <a:off x="1244329" y="3670847"/>
            <a:ext cx="2160240" cy="461665"/>
          </a:xfrm>
          <a:prstGeom prst="rect">
            <a:avLst/>
          </a:prstGeom>
          <a:noFill/>
        </p:spPr>
        <p:txBody>
          <a:bodyPr wrap="square" rtlCol="0">
            <a:spAutoFit/>
          </a:bodyPr>
          <a:lstStyle/>
          <a:p>
            <a:r>
              <a:rPr lang="en-ZA" sz="2400" b="1" dirty="0"/>
              <a:t>Threats</a:t>
            </a:r>
          </a:p>
        </p:txBody>
      </p:sp>
      <p:sp>
        <p:nvSpPr>
          <p:cNvPr id="4" name="TextBox 3">
            <a:extLst>
              <a:ext uri="{FF2B5EF4-FFF2-40B4-BE49-F238E27FC236}">
                <a16:creationId xmlns:a16="http://schemas.microsoft.com/office/drawing/2014/main" id="{127992A3-3F2E-914E-A04B-FC4D11752EFC}"/>
              </a:ext>
            </a:extLst>
          </p:cNvPr>
          <p:cNvSpPr txBox="1"/>
          <p:nvPr/>
        </p:nvSpPr>
        <p:spPr>
          <a:xfrm>
            <a:off x="1259632" y="3300814"/>
            <a:ext cx="6012736" cy="369332"/>
          </a:xfrm>
          <a:prstGeom prst="rect">
            <a:avLst/>
          </a:prstGeom>
          <a:noFill/>
        </p:spPr>
        <p:txBody>
          <a:bodyPr wrap="none" rtlCol="0">
            <a:spAutoFit/>
          </a:bodyPr>
          <a:lstStyle/>
          <a:p>
            <a:r>
              <a:rPr lang="en-US" dirty="0"/>
              <a:t>The next event will be a virtual CCP4 workshop early next year.</a:t>
            </a:r>
          </a:p>
        </p:txBody>
      </p:sp>
    </p:spTree>
    <p:extLst>
      <p:ext uri="{BB962C8B-B14F-4D97-AF65-F5344CB8AC3E}">
        <p14:creationId xmlns:p14="http://schemas.microsoft.com/office/powerpoint/2010/main" val="39832913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A3D870-91A9-43B6-821F-163E3B55E60E}"/>
              </a:ext>
            </a:extLst>
          </p:cNvPr>
          <p:cNvSpPr txBox="1"/>
          <p:nvPr/>
        </p:nvSpPr>
        <p:spPr>
          <a:xfrm>
            <a:off x="3995303" y="764704"/>
            <a:ext cx="1690463" cy="523220"/>
          </a:xfrm>
          <a:prstGeom prst="rect">
            <a:avLst/>
          </a:prstGeom>
          <a:noFill/>
        </p:spPr>
        <p:txBody>
          <a:bodyPr wrap="none" rtlCol="0">
            <a:spAutoFit/>
          </a:bodyPr>
          <a:lstStyle/>
          <a:p>
            <a:r>
              <a:rPr lang="en-ZA" sz="2800" dirty="0"/>
              <a:t>Thank you</a:t>
            </a:r>
          </a:p>
        </p:txBody>
      </p:sp>
      <p:sp>
        <p:nvSpPr>
          <p:cNvPr id="3" name="TextBox 2">
            <a:extLst>
              <a:ext uri="{FF2B5EF4-FFF2-40B4-BE49-F238E27FC236}">
                <a16:creationId xmlns:a16="http://schemas.microsoft.com/office/drawing/2014/main" id="{E9952600-13DF-4CFE-B5FC-03A15AADBACE}"/>
              </a:ext>
            </a:extLst>
          </p:cNvPr>
          <p:cNvSpPr txBox="1"/>
          <p:nvPr/>
        </p:nvSpPr>
        <p:spPr>
          <a:xfrm>
            <a:off x="1780194" y="1628800"/>
            <a:ext cx="6120680" cy="4524315"/>
          </a:xfrm>
          <a:prstGeom prst="rect">
            <a:avLst/>
          </a:prstGeom>
          <a:noFill/>
        </p:spPr>
        <p:txBody>
          <a:bodyPr wrap="square" rtlCol="0">
            <a:spAutoFit/>
          </a:bodyPr>
          <a:lstStyle/>
          <a:p>
            <a:r>
              <a:rPr lang="en-ZA" dirty="0"/>
              <a:t>To all the people involved with the programme, in particular:</a:t>
            </a:r>
          </a:p>
          <a:p>
            <a:endParaRPr lang="en-ZA" dirty="0"/>
          </a:p>
          <a:p>
            <a:r>
              <a:rPr lang="en-ZA" dirty="0"/>
              <a:t>At Diamond Light Source</a:t>
            </a:r>
          </a:p>
          <a:p>
            <a:endParaRPr lang="en-ZA" dirty="0"/>
          </a:p>
          <a:p>
            <a:r>
              <a:rPr lang="en-ZA" dirty="0"/>
              <a:t>Chris Nicklin</a:t>
            </a:r>
          </a:p>
          <a:p>
            <a:r>
              <a:rPr lang="en-ZA" dirty="0" err="1"/>
              <a:t>Gwyndaf</a:t>
            </a:r>
            <a:r>
              <a:rPr lang="en-ZA" dirty="0"/>
              <a:t> Evans</a:t>
            </a:r>
          </a:p>
          <a:p>
            <a:r>
              <a:rPr lang="en-ZA" dirty="0"/>
              <a:t>Frank von Delft</a:t>
            </a:r>
          </a:p>
          <a:p>
            <a:endParaRPr lang="en-ZA" dirty="0"/>
          </a:p>
          <a:p>
            <a:r>
              <a:rPr lang="en-ZA" dirty="0"/>
              <a:t>In </a:t>
            </a:r>
            <a:r>
              <a:rPr lang="en-ZA"/>
              <a:t>South Africa</a:t>
            </a:r>
          </a:p>
          <a:p>
            <a:endParaRPr lang="en-ZA" dirty="0"/>
          </a:p>
          <a:p>
            <a:r>
              <a:rPr lang="en-ZA" dirty="0"/>
              <a:t>All involved in the programme – but in particular:</a:t>
            </a:r>
          </a:p>
          <a:p>
            <a:r>
              <a:rPr lang="en-ZA" dirty="0"/>
              <a:t>Carmien Tolmie</a:t>
            </a:r>
          </a:p>
          <a:p>
            <a:r>
              <a:rPr lang="en-ZA" dirty="0"/>
              <a:t>Thandeka Moyo</a:t>
            </a:r>
          </a:p>
          <a:p>
            <a:r>
              <a:rPr lang="en-ZA" dirty="0"/>
              <a:t>Wolf-Dieter Schubert</a:t>
            </a:r>
          </a:p>
          <a:p>
            <a:r>
              <a:rPr lang="en-ZA" dirty="0"/>
              <a:t>Jeremy Woodward</a:t>
            </a:r>
          </a:p>
          <a:p>
            <a:r>
              <a:rPr lang="en-ZA" dirty="0"/>
              <a:t>Kelly </a:t>
            </a:r>
            <a:r>
              <a:rPr lang="en-ZA" dirty="0" err="1"/>
              <a:t>Chibale</a:t>
            </a:r>
            <a:endParaRPr lang="en-ZA" dirty="0"/>
          </a:p>
        </p:txBody>
      </p:sp>
    </p:spTree>
    <p:extLst>
      <p:ext uri="{BB962C8B-B14F-4D97-AF65-F5344CB8AC3E}">
        <p14:creationId xmlns:p14="http://schemas.microsoft.com/office/powerpoint/2010/main" val="993637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ewell-supplementary-movi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988840"/>
            <a:ext cx="3954462"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p:cNvSpPr txBox="1">
            <a:spLocks noChangeArrowheads="1"/>
          </p:cNvSpPr>
          <p:nvPr/>
        </p:nvSpPr>
        <p:spPr bwMode="auto">
          <a:xfrm>
            <a:off x="246063" y="488950"/>
            <a:ext cx="8574409" cy="123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330" tIns="40165" rIns="80330" bIns="40165">
            <a:spAutoFit/>
          </a:bodyPr>
          <a:lstStyle>
            <a:lvl1pPr defTabSz="803275" eaLnBrk="0" hangingPunct="0">
              <a:defRPr>
                <a:solidFill>
                  <a:schemeClr val="tx1"/>
                </a:solidFill>
                <a:latin typeface="Arial" pitchFamily="34" charset="0"/>
                <a:cs typeface="Arial" pitchFamily="34" charset="0"/>
              </a:defRPr>
            </a:lvl1pPr>
            <a:lvl2pPr marL="742950" indent="-285750" defTabSz="803275" eaLnBrk="0" hangingPunct="0">
              <a:defRPr>
                <a:solidFill>
                  <a:schemeClr val="tx1"/>
                </a:solidFill>
                <a:latin typeface="Arial" pitchFamily="34" charset="0"/>
                <a:cs typeface="Arial" pitchFamily="34" charset="0"/>
              </a:defRPr>
            </a:lvl2pPr>
            <a:lvl3pPr marL="1143000" indent="-228600" defTabSz="803275" eaLnBrk="0" hangingPunct="0">
              <a:defRPr>
                <a:solidFill>
                  <a:schemeClr val="tx1"/>
                </a:solidFill>
                <a:latin typeface="Arial" pitchFamily="34" charset="0"/>
                <a:cs typeface="Arial" pitchFamily="34" charset="0"/>
              </a:defRPr>
            </a:lvl3pPr>
            <a:lvl4pPr marL="1600200" indent="-228600" defTabSz="803275" eaLnBrk="0" hangingPunct="0">
              <a:defRPr>
                <a:solidFill>
                  <a:schemeClr val="tx1"/>
                </a:solidFill>
                <a:latin typeface="Arial" pitchFamily="34" charset="0"/>
                <a:cs typeface="Arial" pitchFamily="34" charset="0"/>
              </a:defRPr>
            </a:lvl4pPr>
            <a:lvl5pPr marL="2057400" indent="-228600" defTabSz="803275" eaLnBrk="0" hangingPunct="0">
              <a:defRPr>
                <a:solidFill>
                  <a:schemeClr val="tx1"/>
                </a:solidFill>
                <a:latin typeface="Arial" pitchFamily="34" charset="0"/>
                <a:cs typeface="Arial" pitchFamily="34" charset="0"/>
              </a:defRPr>
            </a:lvl5pPr>
            <a:lvl6pPr marL="2514600" indent="-228600" defTabSz="80327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0327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0327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03275"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803275" rtl="0" eaLnBrk="0" fontAlgn="auto" latinLnBrk="0" hangingPunct="0">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Final interpreted, published structure of the cyanide </a:t>
            </a:r>
            <a:r>
              <a:rPr kumimoji="0" lang="en-US" sz="25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dihydratase</a:t>
            </a:r>
            <a:r>
              <a:rPr kumimoji="0" lang="en-US" sz="25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from </a:t>
            </a:r>
            <a:r>
              <a:rPr kumimoji="0" lang="en-US" sz="25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Pseudomonas </a:t>
            </a:r>
            <a:r>
              <a:rPr kumimoji="0" lang="en-US" sz="25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stutzeri</a:t>
            </a:r>
            <a:r>
              <a:rPr kumimoji="0" lang="en-US" sz="25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AK67. Map deposited in EMDB (EBI, </a:t>
            </a:r>
            <a:r>
              <a:rPr kumimoji="0" lang="en-US" sz="25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Hinxton</a:t>
            </a:r>
            <a:r>
              <a:rPr kumimoji="0" lang="en-US" sz="25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p:txBody>
      </p:sp>
    </p:spTree>
    <p:extLst>
      <p:ext uri="{BB962C8B-B14F-4D97-AF65-F5344CB8AC3E}">
        <p14:creationId xmlns:p14="http://schemas.microsoft.com/office/powerpoint/2010/main" val="2517328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95" y="715199"/>
            <a:ext cx="4600316" cy="60246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151" y="39351"/>
            <a:ext cx="6372200" cy="35814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3727540"/>
            <a:ext cx="4108936" cy="2311277"/>
          </a:xfrm>
          <a:prstGeom prst="rect">
            <a:avLst/>
          </a:prstGeom>
        </p:spPr>
      </p:pic>
      <p:sp>
        <p:nvSpPr>
          <p:cNvPr id="7" name="TextBox 6"/>
          <p:cNvSpPr txBox="1"/>
          <p:nvPr/>
        </p:nvSpPr>
        <p:spPr>
          <a:xfrm>
            <a:off x="4665342" y="6145960"/>
            <a:ext cx="4478658" cy="461665"/>
          </a:xfrm>
          <a:prstGeom prst="rect">
            <a:avLst/>
          </a:prstGeom>
          <a:noFill/>
        </p:spPr>
        <p:txBody>
          <a:bodyPr wrap="square" rtlCol="0">
            <a:spAutoFit/>
          </a:bodyPr>
          <a:lstStyle/>
          <a:p>
            <a:pPr marL="0" marR="0" lvl="0" indent="0" algn="l" defTabSz="913612" rtl="0" eaLnBrk="1" fontAlgn="auto" latinLnBrk="0" hangingPunct="1">
              <a:lnSpc>
                <a:spcPct val="100000"/>
              </a:lnSpc>
              <a:spcBef>
                <a:spcPts val="0"/>
              </a:spcBef>
              <a:spcAft>
                <a:spcPts val="0"/>
              </a:spcAft>
              <a:buClrTx/>
              <a:buSzTx/>
              <a:buFontTx/>
              <a:buNone/>
              <a:tabLst/>
              <a:defRPr/>
            </a:pPr>
            <a:r>
              <a:rPr kumimoji="0" lang="en-ZA" sz="1200" b="0" i="0" u="none" strike="noStrike" kern="0" cap="none" spc="0" normalizeH="0" baseline="0" noProof="0" dirty="0">
                <a:ln>
                  <a:noFill/>
                </a:ln>
                <a:solidFill>
                  <a:prstClr val="black"/>
                </a:solidFill>
                <a:effectLst/>
                <a:uLnTx/>
                <a:uFillTx/>
                <a:latin typeface="Calibri" pitchFamily="34" charset="0"/>
                <a:cs typeface="Arial" pitchFamily="34" charset="0"/>
              </a:rPr>
              <a:t>Andani Mulelu operating the world’s most powerful </a:t>
            </a:r>
            <a:r>
              <a:rPr kumimoji="0" lang="en-ZA" sz="1200" b="0" i="0" u="none" strike="noStrike" kern="0" cap="none" spc="0" normalizeH="0" baseline="0" noProof="0" dirty="0" err="1">
                <a:ln>
                  <a:noFill/>
                </a:ln>
                <a:solidFill>
                  <a:prstClr val="black"/>
                </a:solidFill>
                <a:effectLst/>
                <a:uLnTx/>
                <a:uFillTx/>
                <a:latin typeface="Calibri" pitchFamily="34" charset="0"/>
                <a:cs typeface="Arial" pitchFamily="34" charset="0"/>
              </a:rPr>
              <a:t>cryo</a:t>
            </a:r>
            <a:r>
              <a:rPr kumimoji="0" lang="en-ZA" sz="1200" b="0" i="0" u="none" strike="noStrike" kern="0" cap="none" spc="0" normalizeH="0" baseline="0" noProof="0" dirty="0">
                <a:ln>
                  <a:noFill/>
                </a:ln>
                <a:solidFill>
                  <a:prstClr val="black"/>
                </a:solidFill>
                <a:effectLst/>
                <a:uLnTx/>
                <a:uFillTx/>
                <a:latin typeface="Calibri" pitchFamily="34" charset="0"/>
                <a:cs typeface="Arial" pitchFamily="34" charset="0"/>
              </a:rPr>
              <a:t>-EM at Goethe University in Frankfurt</a:t>
            </a:r>
          </a:p>
        </p:txBody>
      </p:sp>
    </p:spTree>
    <p:extLst>
      <p:ext uri="{BB962C8B-B14F-4D97-AF65-F5344CB8AC3E}">
        <p14:creationId xmlns:p14="http://schemas.microsoft.com/office/powerpoint/2010/main" val="3979158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8229600" cy="1143000"/>
          </a:xfrm>
        </p:spPr>
        <p:txBody>
          <a:bodyPr/>
          <a:lstStyle/>
          <a:p>
            <a:r>
              <a:rPr lang="en-ZA" dirty="0"/>
              <a:t>Structural biology … pipeline</a:t>
            </a:r>
          </a:p>
        </p:txBody>
      </p:sp>
      <p:sp>
        <p:nvSpPr>
          <p:cNvPr id="4" name="Rectangle 1"/>
          <p:cNvSpPr>
            <a:spLocks noGrp="1" noChangeArrowheads="1"/>
          </p:cNvSpPr>
          <p:nvPr>
            <p:ph idx="1"/>
          </p:nvPr>
        </p:nvSpPr>
        <p:spPr bwMode="auto">
          <a:xfrm>
            <a:off x="457200" y="1600200"/>
            <a:ext cx="8229600"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ZA" altLang="en-US" sz="2800" dirty="0"/>
              <a:t>1.		Sample selection</a:t>
            </a:r>
          </a:p>
          <a:p>
            <a:pPr eaLnBrk="1" hangingPunct="1">
              <a:spcBef>
                <a:spcPct val="0"/>
              </a:spcBef>
              <a:buFontTx/>
              <a:buNone/>
            </a:pPr>
            <a:r>
              <a:rPr lang="en-ZA" altLang="en-US" sz="2800" dirty="0"/>
              <a:t>2.		Soluble expression</a:t>
            </a:r>
          </a:p>
          <a:p>
            <a:pPr eaLnBrk="1" hangingPunct="1">
              <a:spcBef>
                <a:spcPct val="0"/>
              </a:spcBef>
              <a:buFontTx/>
              <a:buNone/>
            </a:pPr>
            <a:r>
              <a:rPr lang="en-ZA" altLang="en-US" sz="2800" dirty="0"/>
              <a:t>3.		Purification</a:t>
            </a:r>
          </a:p>
          <a:p>
            <a:pPr eaLnBrk="1" hangingPunct="1">
              <a:spcBef>
                <a:spcPct val="0"/>
              </a:spcBef>
              <a:buFontTx/>
              <a:buNone/>
            </a:pPr>
            <a:r>
              <a:rPr lang="en-ZA" altLang="en-US" sz="2800" dirty="0"/>
              <a:t>4.		(Crystallization)</a:t>
            </a:r>
          </a:p>
          <a:p>
            <a:pPr eaLnBrk="1" hangingPunct="1">
              <a:spcBef>
                <a:spcPct val="0"/>
              </a:spcBef>
              <a:buFontTx/>
              <a:buNone/>
            </a:pPr>
            <a:r>
              <a:rPr lang="en-ZA" altLang="en-US" sz="2800" dirty="0"/>
              <a:t>5.		Data collection</a:t>
            </a:r>
          </a:p>
          <a:p>
            <a:pPr eaLnBrk="1" hangingPunct="1">
              <a:spcBef>
                <a:spcPct val="0"/>
              </a:spcBef>
              <a:buFontTx/>
              <a:buNone/>
            </a:pPr>
            <a:r>
              <a:rPr lang="en-ZA" altLang="en-US" sz="2800" dirty="0"/>
              <a:t>6.		Data processing</a:t>
            </a:r>
          </a:p>
          <a:p>
            <a:pPr eaLnBrk="1" hangingPunct="1">
              <a:spcBef>
                <a:spcPct val="0"/>
              </a:spcBef>
              <a:buFontTx/>
              <a:buNone/>
            </a:pPr>
            <a:r>
              <a:rPr lang="en-ZA" altLang="en-US" sz="2800" dirty="0"/>
              <a:t>7.		Interpretation</a:t>
            </a:r>
          </a:p>
          <a:p>
            <a:pPr eaLnBrk="1" hangingPunct="1">
              <a:spcBef>
                <a:spcPct val="0"/>
              </a:spcBef>
              <a:buFontTx/>
              <a:buNone/>
            </a:pPr>
            <a:r>
              <a:rPr lang="en-ZA" altLang="en-US" sz="2800" dirty="0"/>
              <a:t>8.		Publication</a:t>
            </a:r>
          </a:p>
        </p:txBody>
      </p:sp>
      <p:pic>
        <p:nvPicPr>
          <p:cNvPr id="5" name="Picture 15" descr="Figure1-2-p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340768"/>
            <a:ext cx="3931816" cy="125192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2"/>
          <p:cNvPicPr>
            <a:picLocks noChangeAspect="1" noChangeArrowheads="1"/>
          </p:cNvPicPr>
          <p:nvPr/>
        </p:nvPicPr>
        <p:blipFill rotWithShape="1">
          <a:blip r:embed="rId4">
            <a:extLst>
              <a:ext uri="{28A0092B-C50C-407E-A947-70E740481C1C}">
                <a14:useLocalDpi xmlns:a14="http://schemas.microsoft.com/office/drawing/2010/main" val="0"/>
              </a:ext>
            </a:extLst>
          </a:blip>
          <a:srcRect l="71105" t="22154" r="13126" b="22330"/>
          <a:stretch/>
        </p:blipFill>
        <p:spPr bwMode="auto">
          <a:xfrm>
            <a:off x="5652120" y="3006860"/>
            <a:ext cx="647080" cy="1485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52452"/>
          <a:stretch/>
        </p:blipFill>
        <p:spPr bwMode="auto">
          <a:xfrm>
            <a:off x="7032277" y="2924944"/>
            <a:ext cx="1512515" cy="16497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0" name="Straight Arrow Connector 9"/>
          <p:cNvCxnSpPr/>
          <p:nvPr/>
        </p:nvCxnSpPr>
        <p:spPr>
          <a:xfrm>
            <a:off x="6012160" y="2592696"/>
            <a:ext cx="0" cy="3322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392900" y="3749810"/>
            <a:ext cx="36103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788534" y="4725144"/>
            <a:ext cx="180516"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8787" y="5107980"/>
            <a:ext cx="1660525" cy="172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22" descr="density_evaluation_red_active_site_b-shee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5976" y="4943146"/>
            <a:ext cx="1788207" cy="1749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17" name="Straight Arrow Connector 16"/>
          <p:cNvCxnSpPr/>
          <p:nvPr/>
        </p:nvCxnSpPr>
        <p:spPr>
          <a:xfrm flipH="1">
            <a:off x="6392900" y="5971580"/>
            <a:ext cx="45473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729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D919F5-9C4D-4D17-8309-77E2C9F5F93B}"/>
              </a:ext>
            </a:extLst>
          </p:cNvPr>
          <p:cNvPicPr>
            <a:picLocks noChangeAspect="1"/>
          </p:cNvPicPr>
          <p:nvPr/>
        </p:nvPicPr>
        <p:blipFill>
          <a:blip r:embed="rId2"/>
          <a:stretch>
            <a:fillRect/>
          </a:stretch>
        </p:blipFill>
        <p:spPr>
          <a:xfrm>
            <a:off x="611560" y="2708920"/>
            <a:ext cx="3559818" cy="2670622"/>
          </a:xfrm>
          <a:prstGeom prst="rect">
            <a:avLst/>
          </a:prstGeom>
        </p:spPr>
      </p:pic>
      <p:pic>
        <p:nvPicPr>
          <p:cNvPr id="5" name="Picture 4">
            <a:extLst>
              <a:ext uri="{FF2B5EF4-FFF2-40B4-BE49-F238E27FC236}">
                <a16:creationId xmlns:a16="http://schemas.microsoft.com/office/drawing/2014/main" id="{6157BF97-48DE-450A-B501-C9F2178C06EB}"/>
              </a:ext>
            </a:extLst>
          </p:cNvPr>
          <p:cNvPicPr>
            <a:picLocks noChangeAspect="1"/>
          </p:cNvPicPr>
          <p:nvPr/>
        </p:nvPicPr>
        <p:blipFill>
          <a:blip r:embed="rId3"/>
          <a:stretch>
            <a:fillRect/>
          </a:stretch>
        </p:blipFill>
        <p:spPr>
          <a:xfrm>
            <a:off x="4427984" y="2708920"/>
            <a:ext cx="4017209" cy="2670622"/>
          </a:xfrm>
          <a:prstGeom prst="rect">
            <a:avLst/>
          </a:prstGeom>
        </p:spPr>
      </p:pic>
      <p:sp>
        <p:nvSpPr>
          <p:cNvPr id="6" name="TextBox 5">
            <a:extLst>
              <a:ext uri="{FF2B5EF4-FFF2-40B4-BE49-F238E27FC236}">
                <a16:creationId xmlns:a16="http://schemas.microsoft.com/office/drawing/2014/main" id="{73C67F95-702E-4BD8-967A-073BED34EBE1}"/>
              </a:ext>
            </a:extLst>
          </p:cNvPr>
          <p:cNvSpPr txBox="1"/>
          <p:nvPr/>
        </p:nvSpPr>
        <p:spPr>
          <a:xfrm>
            <a:off x="827584" y="332656"/>
            <a:ext cx="7920880" cy="830997"/>
          </a:xfrm>
          <a:prstGeom prst="rect">
            <a:avLst/>
          </a:prstGeom>
          <a:noFill/>
        </p:spPr>
        <p:txBody>
          <a:bodyPr wrap="square" rtlCol="0">
            <a:spAutoFit/>
          </a:bodyPr>
          <a:lstStyle/>
          <a:p>
            <a:pPr algn="ctr"/>
            <a:r>
              <a:rPr lang="en-ZA" sz="2400" dirty="0"/>
              <a:t>What problems faced scientists wanting to solve protein structures in South Africa?</a:t>
            </a:r>
          </a:p>
        </p:txBody>
      </p:sp>
      <p:sp>
        <p:nvSpPr>
          <p:cNvPr id="8" name="TextBox 7">
            <a:extLst>
              <a:ext uri="{FF2B5EF4-FFF2-40B4-BE49-F238E27FC236}">
                <a16:creationId xmlns:a16="http://schemas.microsoft.com/office/drawing/2014/main" id="{887CE54C-193D-4CB9-BCDE-FF00CC2C41E8}"/>
              </a:ext>
            </a:extLst>
          </p:cNvPr>
          <p:cNvSpPr txBox="1"/>
          <p:nvPr/>
        </p:nvSpPr>
        <p:spPr>
          <a:xfrm>
            <a:off x="2195736" y="1268760"/>
            <a:ext cx="4958602" cy="1015663"/>
          </a:xfrm>
          <a:prstGeom prst="rect">
            <a:avLst/>
          </a:prstGeom>
          <a:noFill/>
        </p:spPr>
        <p:txBody>
          <a:bodyPr wrap="none" rtlCol="0">
            <a:spAutoFit/>
          </a:bodyPr>
          <a:lstStyle/>
          <a:p>
            <a:r>
              <a:rPr lang="en-ZA" sz="2000" dirty="0"/>
              <a:t>No existing community</a:t>
            </a:r>
          </a:p>
          <a:p>
            <a:r>
              <a:rPr lang="en-ZA" sz="2000" dirty="0"/>
              <a:t>Lack of appreciation of the value of structures</a:t>
            </a:r>
          </a:p>
          <a:p>
            <a:r>
              <a:rPr lang="en-ZA" sz="2000" dirty="0"/>
              <a:t>No supportive funding environment</a:t>
            </a:r>
          </a:p>
        </p:txBody>
      </p:sp>
      <p:sp>
        <p:nvSpPr>
          <p:cNvPr id="9" name="TextBox 8">
            <a:extLst>
              <a:ext uri="{FF2B5EF4-FFF2-40B4-BE49-F238E27FC236}">
                <a16:creationId xmlns:a16="http://schemas.microsoft.com/office/drawing/2014/main" id="{50C68677-3941-456D-9AA5-10F8C5733D2E}"/>
              </a:ext>
            </a:extLst>
          </p:cNvPr>
          <p:cNvSpPr txBox="1"/>
          <p:nvPr/>
        </p:nvSpPr>
        <p:spPr>
          <a:xfrm>
            <a:off x="2339752" y="5794729"/>
            <a:ext cx="5976664" cy="369332"/>
          </a:xfrm>
          <a:prstGeom prst="rect">
            <a:avLst/>
          </a:prstGeom>
          <a:noFill/>
        </p:spPr>
        <p:txBody>
          <a:bodyPr wrap="square" rtlCol="0">
            <a:spAutoFit/>
          </a:bodyPr>
          <a:lstStyle/>
          <a:p>
            <a:r>
              <a:rPr lang="en-ZA" dirty="0"/>
              <a:t>In 1990 South Africa was isolated from all this.</a:t>
            </a:r>
          </a:p>
        </p:txBody>
      </p:sp>
    </p:spTree>
    <p:extLst>
      <p:ext uri="{BB962C8B-B14F-4D97-AF65-F5344CB8AC3E}">
        <p14:creationId xmlns:p14="http://schemas.microsoft.com/office/powerpoint/2010/main" val="971780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2110283"/>
            <a:ext cx="2702615" cy="3304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316" y="1599649"/>
            <a:ext cx="2775273" cy="4103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9092" name="TextBox 4"/>
          <p:cNvSpPr txBox="1">
            <a:spLocks noChangeArrowheads="1"/>
          </p:cNvSpPr>
          <p:nvPr/>
        </p:nvSpPr>
        <p:spPr bwMode="auto">
          <a:xfrm>
            <a:off x="-1097139" y="1276512"/>
            <a:ext cx="6696075" cy="646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ZA" altLang="en-US"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Sir </a:t>
            </a:r>
            <a:r>
              <a:rPr kumimoji="0" lang="en-ZA"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Aaron Klug </a:t>
            </a:r>
          </a:p>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ZA" altLang="en-US"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(Nobel Prize in Chemistry  1982)</a:t>
            </a:r>
          </a:p>
        </p:txBody>
      </p:sp>
      <p:sp>
        <p:nvSpPr>
          <p:cNvPr id="89093" name="TextBox 5"/>
          <p:cNvSpPr txBox="1">
            <a:spLocks noChangeArrowheads="1"/>
          </p:cNvSpPr>
          <p:nvPr/>
        </p:nvSpPr>
        <p:spPr bwMode="auto">
          <a:xfrm>
            <a:off x="575555" y="5769285"/>
            <a:ext cx="3276365" cy="646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80" tIns="45692" rIns="91380" bIns="45692">
            <a:spAutoFit/>
          </a:bodyPr>
          <a:lstStyle>
            <a:lvl1pPr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marR="0" lvl="0" indent="-285750" algn="l" defTabSz="912813" rtl="0" eaLnBrk="1" fontAlgn="base" latinLnBrk="0" hangingPunct="1">
              <a:lnSpc>
                <a:spcPct val="100000"/>
              </a:lnSpc>
              <a:spcBef>
                <a:spcPct val="0"/>
              </a:spcBef>
              <a:spcAft>
                <a:spcPct val="0"/>
              </a:spcAft>
              <a:buClrTx/>
              <a:buSzTx/>
              <a:buFont typeface="Arial" pitchFamily="34" charset="0"/>
              <a:buChar char="•"/>
              <a:tabLst/>
              <a:defRPr/>
            </a:pPr>
            <a:r>
              <a:rPr kumimoji="0" lang="en-ZA" altLang="en-US" sz="180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Principles of virus structure, </a:t>
            </a:r>
          </a:p>
          <a:p>
            <a:pPr marL="285750" marR="0" lvl="0" indent="-285750" algn="l" defTabSz="912813" rtl="0" eaLnBrk="1" fontAlgn="base" latinLnBrk="0" hangingPunct="1">
              <a:lnSpc>
                <a:spcPct val="100000"/>
              </a:lnSpc>
              <a:spcBef>
                <a:spcPct val="0"/>
              </a:spcBef>
              <a:spcAft>
                <a:spcPct val="0"/>
              </a:spcAft>
              <a:buClrTx/>
              <a:buSzTx/>
              <a:buFont typeface="Arial" pitchFamily="34" charset="0"/>
              <a:buChar char="•"/>
              <a:tabLst/>
              <a:defRPr/>
            </a:pPr>
            <a:r>
              <a:rPr kumimoji="0" lang="en-ZA" altLang="en-US" sz="180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Structure of the nucleosome</a:t>
            </a:r>
          </a:p>
        </p:txBody>
      </p:sp>
      <p:sp>
        <p:nvSpPr>
          <p:cNvPr id="89094" name="TextBox 1"/>
          <p:cNvSpPr txBox="1">
            <a:spLocks noChangeArrowheads="1"/>
          </p:cNvSpPr>
          <p:nvPr/>
        </p:nvSpPr>
        <p:spPr bwMode="auto">
          <a:xfrm>
            <a:off x="1547664" y="5350684"/>
            <a:ext cx="1578273" cy="461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80" tIns="45692" rIns="91380" bIns="45692">
            <a:spAutoFit/>
          </a:bodyPr>
          <a:lstStyle>
            <a:lvl1pPr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Portrait by Jeff </a:t>
            </a:r>
            <a:r>
              <a:rPr kumimoji="0" lang="en-US" altLang="en-US" sz="1200" b="0" i="0" u="none" strike="noStrike" kern="1200" cap="none" spc="0" normalizeH="0" baseline="0" noProof="0" dirty="0" err="1">
                <a:ln>
                  <a:noFill/>
                </a:ln>
                <a:solidFill>
                  <a:srgbClr val="000000"/>
                </a:solidFill>
                <a:effectLst/>
                <a:uLnTx/>
                <a:uFillTx/>
                <a:latin typeface="Calibri" pitchFamily="34" charset="0"/>
                <a:ea typeface="+mn-ea"/>
                <a:cs typeface="Arial" pitchFamily="34" charset="0"/>
              </a:rPr>
              <a:t>Stultiens</a:t>
            </a:r>
            <a:r>
              <a:rPr kumimoji="0" lang="en-US" altLang="en-US" sz="1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RP</a:t>
            </a:r>
          </a:p>
        </p:txBody>
      </p:sp>
      <p:sp>
        <p:nvSpPr>
          <p:cNvPr id="2" name="Rectangle 1"/>
          <p:cNvSpPr/>
          <p:nvPr/>
        </p:nvSpPr>
        <p:spPr>
          <a:xfrm>
            <a:off x="4621641" y="5769285"/>
            <a:ext cx="4572000" cy="584775"/>
          </a:xfrm>
          <a:prstGeom prst="rect">
            <a:avLst/>
          </a:prstGeom>
        </p:spPr>
        <p:txBody>
          <a:bodyPr>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ZA" altLang="en-US" sz="160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Structure of </a:t>
            </a:r>
            <a:r>
              <a:rPr kumimoji="0" lang="en-ZA" altLang="en-US" sz="1600" i="0" u="none" strike="noStrike" kern="1200" cap="none" spc="0" normalizeH="0" baseline="0" noProof="0" dirty="0" err="1">
                <a:ln>
                  <a:noFill/>
                </a:ln>
                <a:solidFill>
                  <a:srgbClr val="000000"/>
                </a:solidFill>
                <a:effectLst/>
                <a:uLnTx/>
                <a:uFillTx/>
                <a:latin typeface="Calibri" pitchFamily="34" charset="0"/>
                <a:ea typeface="+mn-ea"/>
                <a:cs typeface="Arial" pitchFamily="34" charset="0"/>
              </a:rPr>
              <a:t>tRNA</a:t>
            </a:r>
            <a:endParaRPr kumimoji="0" lang="en-ZA" altLang="en-US" sz="160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ZA" altLang="en-US" sz="160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Structure of Zinc fingers among others.</a:t>
            </a:r>
          </a:p>
        </p:txBody>
      </p:sp>
      <p:sp>
        <p:nvSpPr>
          <p:cNvPr id="10" name="TextBox 9">
            <a:extLst>
              <a:ext uri="{FF2B5EF4-FFF2-40B4-BE49-F238E27FC236}">
                <a16:creationId xmlns:a16="http://schemas.microsoft.com/office/drawing/2014/main" id="{5DCC208A-7574-4D8B-898B-27E476A6D938}"/>
              </a:ext>
            </a:extLst>
          </p:cNvPr>
          <p:cNvSpPr txBox="1"/>
          <p:nvPr/>
        </p:nvSpPr>
        <p:spPr>
          <a:xfrm>
            <a:off x="2524390" y="271057"/>
            <a:ext cx="4383251" cy="461665"/>
          </a:xfrm>
          <a:prstGeom prst="rect">
            <a:avLst/>
          </a:prstGeom>
          <a:noFill/>
        </p:spPr>
        <p:txBody>
          <a:bodyPr wrap="none" rtlCol="0">
            <a:spAutoFit/>
          </a:bodyPr>
          <a:lstStyle/>
          <a:p>
            <a:r>
              <a:rPr lang="en-ZA" sz="2400" dirty="0"/>
              <a:t>So how does anyone get started? </a:t>
            </a:r>
          </a:p>
        </p:txBody>
      </p:sp>
      <p:sp>
        <p:nvSpPr>
          <p:cNvPr id="11" name="TextBox 10">
            <a:extLst>
              <a:ext uri="{FF2B5EF4-FFF2-40B4-BE49-F238E27FC236}">
                <a16:creationId xmlns:a16="http://schemas.microsoft.com/office/drawing/2014/main" id="{1B8FDFFA-7765-4BAC-A464-0BA7C63CAA2F}"/>
              </a:ext>
            </a:extLst>
          </p:cNvPr>
          <p:cNvSpPr txBox="1"/>
          <p:nvPr/>
        </p:nvSpPr>
        <p:spPr>
          <a:xfrm>
            <a:off x="3779912" y="765578"/>
            <a:ext cx="159851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ZA" sz="2400" b="0" i="0" u="none" strike="noStrike" kern="0" cap="none" spc="0" normalizeH="0" baseline="0" noProof="0" dirty="0">
                <a:ln>
                  <a:noFill/>
                </a:ln>
                <a:solidFill>
                  <a:prstClr val="black"/>
                </a:solidFill>
                <a:effectLst/>
                <a:uLnTx/>
                <a:uFillTx/>
              </a:rPr>
              <a:t>Go abroad!</a:t>
            </a:r>
          </a:p>
        </p:txBody>
      </p:sp>
      <p:sp>
        <p:nvSpPr>
          <p:cNvPr id="12" name="TextBox 11">
            <a:extLst>
              <a:ext uri="{FF2B5EF4-FFF2-40B4-BE49-F238E27FC236}">
                <a16:creationId xmlns:a16="http://schemas.microsoft.com/office/drawing/2014/main" id="{9DCCB2B7-BC85-49A5-94CF-27D3BAB0B9DE}"/>
              </a:ext>
            </a:extLst>
          </p:cNvPr>
          <p:cNvSpPr txBox="1"/>
          <p:nvPr/>
        </p:nvSpPr>
        <p:spPr>
          <a:xfrm>
            <a:off x="524098" y="6402277"/>
            <a:ext cx="854112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ZA" sz="1800" b="1" i="0" u="none" strike="noStrike" kern="0" cap="none" spc="0" normalizeH="0" baseline="0" noProof="0" dirty="0">
                <a:ln>
                  <a:noFill/>
                </a:ln>
                <a:solidFill>
                  <a:prstClr val="black"/>
                </a:solidFill>
                <a:effectLst/>
                <a:uLnTx/>
                <a:uFillTx/>
              </a:rPr>
              <a:t>This doesn’t change anything on the local scene and actually makes the problem worse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sewell-supplementary-movie-"/>
          <p:cNvPicPr>
            <a:picLocks noChangeAspect="1" noChangeArrowheads="1" noCrop="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01277" y="4053486"/>
            <a:ext cx="1845757" cy="195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5" name="Text Box 3"/>
          <p:cNvSpPr txBox="1">
            <a:spLocks noChangeArrowheads="1"/>
          </p:cNvSpPr>
          <p:nvPr/>
        </p:nvSpPr>
        <p:spPr bwMode="auto">
          <a:xfrm>
            <a:off x="251520" y="1180155"/>
            <a:ext cx="4464496" cy="2127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0330" tIns="40165" rIns="80330" bIns="40165">
            <a:spAutoFit/>
          </a:bodyPr>
          <a:lstStyle>
            <a:lvl1pPr defTabSz="803275" eaLnBrk="0" hangingPunct="0">
              <a:defRPr>
                <a:solidFill>
                  <a:schemeClr val="tx1"/>
                </a:solidFill>
                <a:latin typeface="Arial" pitchFamily="34" charset="0"/>
                <a:cs typeface="Arial" pitchFamily="34" charset="0"/>
              </a:defRPr>
            </a:lvl1pPr>
            <a:lvl2pPr marL="742950" indent="-285750" defTabSz="803275" eaLnBrk="0" hangingPunct="0">
              <a:defRPr>
                <a:solidFill>
                  <a:schemeClr val="tx1"/>
                </a:solidFill>
                <a:latin typeface="Arial" pitchFamily="34" charset="0"/>
                <a:cs typeface="Arial" pitchFamily="34" charset="0"/>
              </a:defRPr>
            </a:lvl2pPr>
            <a:lvl3pPr marL="1143000" indent="-228600" defTabSz="803275" eaLnBrk="0" hangingPunct="0">
              <a:defRPr>
                <a:solidFill>
                  <a:schemeClr val="tx1"/>
                </a:solidFill>
                <a:latin typeface="Arial" pitchFamily="34" charset="0"/>
                <a:cs typeface="Arial" pitchFamily="34" charset="0"/>
              </a:defRPr>
            </a:lvl3pPr>
            <a:lvl4pPr marL="1600200" indent="-228600" defTabSz="803275" eaLnBrk="0" hangingPunct="0">
              <a:defRPr>
                <a:solidFill>
                  <a:schemeClr val="tx1"/>
                </a:solidFill>
                <a:latin typeface="Arial" pitchFamily="34" charset="0"/>
                <a:cs typeface="Arial" pitchFamily="34" charset="0"/>
              </a:defRPr>
            </a:lvl4pPr>
            <a:lvl5pPr marL="2057400" indent="-228600" defTabSz="803275" eaLnBrk="0" hangingPunct="0">
              <a:defRPr>
                <a:solidFill>
                  <a:schemeClr val="tx1"/>
                </a:solidFill>
                <a:latin typeface="Arial" pitchFamily="34" charset="0"/>
                <a:cs typeface="Arial" pitchFamily="34" charset="0"/>
              </a:defRPr>
            </a:lvl5pPr>
            <a:lvl6pPr marL="2514600" indent="-228600" defTabSz="80327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0327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0327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03275"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803275" rtl="0" eaLnBrk="0" fontAlgn="auto" latinLnBrk="0" hangingPunct="0">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libri"/>
                <a:ea typeface="+mn-ea"/>
                <a:cs typeface="Arial" pitchFamily="34" charset="0"/>
              </a:rPr>
              <a:t> Structure of the cyanide </a:t>
            </a:r>
            <a:r>
              <a:rPr kumimoji="0" lang="en-US" sz="2500" b="0" i="0" u="none" strike="noStrike" kern="1200" cap="none" spc="0" normalizeH="0" baseline="0" noProof="0" dirty="0" err="1">
                <a:ln>
                  <a:noFill/>
                </a:ln>
                <a:solidFill>
                  <a:prstClr val="black"/>
                </a:solidFill>
                <a:effectLst/>
                <a:uLnTx/>
                <a:uFillTx/>
                <a:latin typeface="Calibri"/>
                <a:ea typeface="+mn-ea"/>
                <a:cs typeface="Arial" pitchFamily="34" charset="0"/>
              </a:rPr>
              <a:t>dihydratase</a:t>
            </a:r>
            <a:r>
              <a:rPr kumimoji="0" lang="en-US" sz="2500" b="0" i="0" u="none" strike="noStrike" kern="1200" cap="none" spc="0" normalizeH="0" baseline="0" noProof="0" dirty="0">
                <a:ln>
                  <a:noFill/>
                </a:ln>
                <a:solidFill>
                  <a:prstClr val="black"/>
                </a:solidFill>
                <a:effectLst/>
                <a:uLnTx/>
                <a:uFillTx/>
                <a:latin typeface="Calibri"/>
                <a:ea typeface="+mn-ea"/>
                <a:cs typeface="Arial" pitchFamily="34" charset="0"/>
              </a:rPr>
              <a:t> from </a:t>
            </a:r>
            <a:r>
              <a:rPr kumimoji="0" lang="en-US" sz="2500" b="0" i="1" u="none" strike="noStrike" kern="1200" cap="none" spc="0" normalizeH="0" baseline="0" noProof="0" dirty="0">
                <a:ln>
                  <a:noFill/>
                </a:ln>
                <a:solidFill>
                  <a:prstClr val="black"/>
                </a:solidFill>
                <a:effectLst/>
                <a:uLnTx/>
                <a:uFillTx/>
                <a:latin typeface="Calibri"/>
                <a:ea typeface="+mn-ea"/>
                <a:cs typeface="Arial" pitchFamily="34" charset="0"/>
              </a:rPr>
              <a:t>Pseudomonas </a:t>
            </a:r>
            <a:r>
              <a:rPr kumimoji="0" lang="en-US" sz="2500" b="0" i="1" u="none" strike="noStrike" kern="1200" cap="none" spc="0" normalizeH="0" baseline="0" noProof="0" dirty="0" err="1">
                <a:ln>
                  <a:noFill/>
                </a:ln>
                <a:solidFill>
                  <a:prstClr val="black"/>
                </a:solidFill>
                <a:effectLst/>
                <a:uLnTx/>
                <a:uFillTx/>
                <a:latin typeface="Calibri"/>
                <a:ea typeface="+mn-ea"/>
                <a:cs typeface="Arial" pitchFamily="34" charset="0"/>
              </a:rPr>
              <a:t>stutzeri</a:t>
            </a:r>
            <a:r>
              <a:rPr kumimoji="0" lang="en-US" sz="2500" b="0" i="0" u="none" strike="noStrike" kern="1200" cap="none" spc="0" normalizeH="0" baseline="0" noProof="0" dirty="0">
                <a:ln>
                  <a:noFill/>
                </a:ln>
                <a:solidFill>
                  <a:prstClr val="black"/>
                </a:solidFill>
                <a:effectLst/>
                <a:uLnTx/>
                <a:uFillTx/>
                <a:latin typeface="Calibri"/>
                <a:ea typeface="+mn-ea"/>
                <a:cs typeface="Arial" pitchFamily="34" charset="0"/>
              </a:rPr>
              <a:t> AK67.</a:t>
            </a:r>
          </a:p>
          <a:p>
            <a:pPr marL="0" marR="0" lvl="0" indent="0" algn="ctr" defTabSz="803275"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pitchFamily="34" charset="0"/>
              </a:rPr>
              <a:t> </a:t>
            </a:r>
          </a:p>
          <a:p>
            <a:pPr marL="0" marR="0" lvl="0" indent="0" algn="ctr" defTabSz="803275" rtl="0" eaLnBrk="0" fontAlgn="auto" latinLnBrk="0" hangingPunct="0">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black"/>
                </a:solidFill>
                <a:effectLst/>
                <a:uLnTx/>
                <a:uFillTx/>
                <a:latin typeface="Calibri"/>
                <a:ea typeface="Times New Roman"/>
                <a:cs typeface="Arial" pitchFamily="34" charset="0"/>
              </a:rPr>
              <a:t>Sewell</a:t>
            </a:r>
            <a:r>
              <a:rPr kumimoji="0" lang="en-ZA" sz="1800" b="0" i="0" u="none" strike="noStrike" kern="1200" cap="none" spc="0" normalizeH="0" baseline="0" noProof="0" dirty="0">
                <a:ln>
                  <a:noFill/>
                </a:ln>
                <a:solidFill>
                  <a:prstClr val="black"/>
                </a:solidFill>
                <a:effectLst/>
                <a:uLnTx/>
                <a:uFillTx/>
                <a:latin typeface="Calibri"/>
                <a:ea typeface="Times New Roman"/>
                <a:cs typeface="Arial" pitchFamily="34" charset="0"/>
              </a:rPr>
              <a:t>, </a:t>
            </a:r>
            <a:r>
              <a:rPr kumimoji="0" lang="en-ZA" sz="1800" b="1" i="0" u="none" strike="noStrike" kern="1200" cap="none" spc="0" normalizeH="0" baseline="0" noProof="0" dirty="0">
                <a:ln>
                  <a:noFill/>
                </a:ln>
                <a:solidFill>
                  <a:prstClr val="black"/>
                </a:solidFill>
                <a:effectLst/>
                <a:uLnTx/>
                <a:uFillTx/>
                <a:latin typeface="Calibri"/>
                <a:ea typeface="Times New Roman"/>
                <a:cs typeface="Arial" pitchFamily="34" charset="0"/>
              </a:rPr>
              <a:t>BT</a:t>
            </a:r>
            <a:r>
              <a:rPr kumimoji="0" lang="en-ZA" sz="1800" b="0" i="0" u="none" strike="noStrike" kern="1200" cap="none" spc="0" normalizeH="0" baseline="0" noProof="0" dirty="0">
                <a:ln>
                  <a:noFill/>
                </a:ln>
                <a:solidFill>
                  <a:prstClr val="black"/>
                </a:solidFill>
                <a:effectLst/>
                <a:uLnTx/>
                <a:uFillTx/>
                <a:latin typeface="Calibri"/>
                <a:ea typeface="Times New Roman"/>
                <a:cs typeface="Arial" pitchFamily="34" charset="0"/>
              </a:rPr>
              <a:t>; Berman, MN; Meyers, PR; et al. </a:t>
            </a:r>
            <a:r>
              <a:rPr kumimoji="0" lang="en-ZA" sz="1800" b="0" i="1" u="none" strike="noStrike" kern="1200" cap="none" spc="0" normalizeH="0" baseline="0" noProof="0" dirty="0">
                <a:ln>
                  <a:noFill/>
                </a:ln>
                <a:solidFill>
                  <a:prstClr val="black"/>
                </a:solidFill>
                <a:effectLst/>
                <a:uLnTx/>
                <a:uFillTx/>
                <a:latin typeface="Calibri"/>
                <a:ea typeface="Times New Roman"/>
                <a:cs typeface="Arial" pitchFamily="34" charset="0"/>
              </a:rPr>
              <a:t>Structure</a:t>
            </a:r>
            <a:r>
              <a:rPr kumimoji="0" lang="en-ZA" sz="1800" b="0" i="0" u="none" strike="noStrike" kern="1200" cap="none" spc="0" normalizeH="0" baseline="0" noProof="0" dirty="0">
                <a:ln>
                  <a:noFill/>
                </a:ln>
                <a:solidFill>
                  <a:prstClr val="black"/>
                </a:solidFill>
                <a:effectLst/>
                <a:uLnTx/>
                <a:uFillTx/>
                <a:latin typeface="Calibri"/>
                <a:ea typeface="Times New Roman"/>
                <a:cs typeface="Arial" pitchFamily="34" charset="0"/>
              </a:rPr>
              <a:t>, (2003), 11, 1413-1422</a:t>
            </a:r>
            <a:r>
              <a:rPr kumimoji="0" lang="en-ZA" sz="1600" b="0" i="0" u="none" strike="noStrike" kern="1200" cap="none" spc="0" normalizeH="0" baseline="0" noProof="0" dirty="0">
                <a:ln>
                  <a:noFill/>
                </a:ln>
                <a:solidFill>
                  <a:prstClr val="black"/>
                </a:solidFill>
                <a:effectLst/>
                <a:uLnTx/>
                <a:uFillTx/>
                <a:latin typeface="Calibri"/>
                <a:ea typeface="Times New Roman"/>
                <a:cs typeface="Arial" pitchFamily="34" charset="0"/>
              </a:rPr>
              <a:t>.</a:t>
            </a:r>
            <a:endParaRPr kumimoji="0" lang="en-US" sz="1600" b="0" i="0" u="none" strike="noStrike" kern="1200" cap="none" spc="0" normalizeH="0" baseline="0" noProof="0" dirty="0">
              <a:ln>
                <a:noFill/>
              </a:ln>
              <a:solidFill>
                <a:prstClr val="black"/>
              </a:solidFill>
              <a:effectLst/>
              <a:uLnTx/>
              <a:uFillTx/>
              <a:latin typeface="Calibri"/>
              <a:ea typeface="+mn-ea"/>
              <a:cs typeface="Arial" pitchFamily="34" charset="0"/>
            </a:endParaRPr>
          </a:p>
        </p:txBody>
      </p:sp>
      <p:pic>
        <p:nvPicPr>
          <p:cNvPr id="8" name="Picture 7" descr="C:\Users\Trevor\SkyDrive\Documents\Inaugural lecture\P10301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148" t="20274" r="55704" b="35591"/>
          <a:stretch/>
        </p:blipFill>
        <p:spPr bwMode="auto">
          <a:xfrm>
            <a:off x="2831557" y="4111682"/>
            <a:ext cx="1152128" cy="189277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3290" b="40822"/>
          <a:stretch/>
        </p:blipFill>
        <p:spPr bwMode="auto">
          <a:xfrm>
            <a:off x="7104144" y="4306675"/>
            <a:ext cx="1387399" cy="1683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1"/>
          <p:cNvSpPr txBox="1">
            <a:spLocks noChangeArrowheads="1"/>
          </p:cNvSpPr>
          <p:nvPr/>
        </p:nvSpPr>
        <p:spPr bwMode="auto">
          <a:xfrm>
            <a:off x="5191922" y="1039945"/>
            <a:ext cx="3832324" cy="2569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ZA" sz="25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Crystal structure of the human angiotensin-converting enzyme-</a:t>
            </a:r>
            <a:r>
              <a:rPr kumimoji="0" lang="en-ZA" sz="2500" b="0" i="0" u="none" strike="noStrike" kern="1200" cap="none" spc="0" normalizeH="0" baseline="0" noProof="0" dirty="0" err="1">
                <a:ln>
                  <a:noFill/>
                </a:ln>
                <a:solidFill>
                  <a:prstClr val="black"/>
                </a:solidFill>
                <a:effectLst/>
                <a:uLnTx/>
                <a:uFillTx/>
                <a:latin typeface="Calibri" pitchFamily="34" charset="0"/>
                <a:ea typeface="+mn-ea"/>
                <a:cs typeface="Arial" pitchFamily="34" charset="0"/>
              </a:rPr>
              <a:t>lisinopril</a:t>
            </a:r>
            <a:r>
              <a:rPr kumimoji="0" lang="en-ZA" sz="25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complex.</a:t>
            </a:r>
          </a:p>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endParaRPr kumimoji="0" lang="en-ZA" altLang="en-US" sz="25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altLang="en-US" sz="1800" b="0" i="0" u="none" strike="noStrike" kern="1200" cap="none" spc="0" normalizeH="0" baseline="0" noProof="0" dirty="0" err="1">
                <a:ln>
                  <a:noFill/>
                </a:ln>
                <a:solidFill>
                  <a:prstClr val="black"/>
                </a:solidFill>
                <a:effectLst/>
                <a:uLnTx/>
                <a:uFillTx/>
                <a:latin typeface="Calibri"/>
                <a:ea typeface="+mn-ea"/>
                <a:cs typeface="Times New Roman" pitchFamily="18" charset="0"/>
              </a:rPr>
              <a:t>Natesh</a:t>
            </a:r>
            <a:r>
              <a:rPr kumimoji="0" lang="en-ZA" altLang="en-US" sz="1800" b="0" i="0" u="none" strike="noStrike" kern="1200" cap="none" spc="0" normalizeH="0" baseline="0" noProof="0" dirty="0">
                <a:ln>
                  <a:noFill/>
                </a:ln>
                <a:solidFill>
                  <a:prstClr val="black"/>
                </a:solidFill>
                <a:effectLst/>
                <a:uLnTx/>
                <a:uFillTx/>
                <a:latin typeface="Calibri"/>
                <a:ea typeface="+mn-ea"/>
                <a:cs typeface="Times New Roman" pitchFamily="18" charset="0"/>
              </a:rPr>
              <a:t>, R; </a:t>
            </a:r>
            <a:r>
              <a:rPr kumimoji="0" lang="en-ZA" altLang="en-US" sz="1800" b="0" i="0" u="none" strike="noStrike" kern="1200" cap="none" spc="0" normalizeH="0" baseline="0" noProof="0" dirty="0" err="1">
                <a:ln>
                  <a:noFill/>
                </a:ln>
                <a:solidFill>
                  <a:prstClr val="black"/>
                </a:solidFill>
                <a:effectLst/>
                <a:uLnTx/>
                <a:uFillTx/>
                <a:latin typeface="Calibri"/>
                <a:ea typeface="+mn-ea"/>
                <a:cs typeface="Times New Roman" pitchFamily="18" charset="0"/>
              </a:rPr>
              <a:t>Schwager</a:t>
            </a:r>
            <a:r>
              <a:rPr kumimoji="0" lang="en-ZA" altLang="en-US" sz="1800" b="0" i="0" u="none" strike="noStrike" kern="1200" cap="none" spc="0" normalizeH="0" baseline="0" noProof="0" dirty="0">
                <a:ln>
                  <a:noFill/>
                </a:ln>
                <a:solidFill>
                  <a:prstClr val="black"/>
                </a:solidFill>
                <a:effectLst/>
                <a:uLnTx/>
                <a:uFillTx/>
                <a:latin typeface="Calibri"/>
                <a:ea typeface="+mn-ea"/>
                <a:cs typeface="Times New Roman" pitchFamily="18" charset="0"/>
              </a:rPr>
              <a:t>, SLU; </a:t>
            </a:r>
            <a:r>
              <a:rPr kumimoji="0" lang="en-ZA" altLang="en-US" sz="1800" b="1" i="0" u="none" strike="noStrike" kern="1200" cap="none" spc="0" normalizeH="0" baseline="0" noProof="0" dirty="0" err="1">
                <a:ln>
                  <a:noFill/>
                </a:ln>
                <a:solidFill>
                  <a:prstClr val="black"/>
                </a:solidFill>
                <a:effectLst/>
                <a:uLnTx/>
                <a:uFillTx/>
                <a:latin typeface="Calibri"/>
                <a:ea typeface="+mn-ea"/>
                <a:cs typeface="Times New Roman" pitchFamily="18" charset="0"/>
              </a:rPr>
              <a:t>Sturrock</a:t>
            </a:r>
            <a:r>
              <a:rPr kumimoji="0" lang="en-ZA" altLang="en-US" sz="18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ZA" altLang="en-US" sz="1800" b="1" i="0" u="none" strike="noStrike" kern="1200" cap="none" spc="0" normalizeH="0" baseline="0" noProof="0" dirty="0">
                <a:ln>
                  <a:noFill/>
                </a:ln>
                <a:solidFill>
                  <a:prstClr val="black"/>
                </a:solidFill>
                <a:effectLst/>
                <a:uLnTx/>
                <a:uFillTx/>
                <a:latin typeface="Calibri"/>
                <a:ea typeface="+mn-ea"/>
                <a:cs typeface="Times New Roman" pitchFamily="18" charset="0"/>
              </a:rPr>
              <a:t>ED</a:t>
            </a:r>
            <a:r>
              <a:rPr kumimoji="0" lang="en-ZA" altLang="en-US" sz="1800" b="0" i="0" u="none" strike="noStrike" kern="1200" cap="none" spc="0" normalizeH="0" baseline="0" noProof="0" dirty="0">
                <a:ln>
                  <a:noFill/>
                </a:ln>
                <a:solidFill>
                  <a:prstClr val="black"/>
                </a:solidFill>
                <a:effectLst/>
                <a:uLnTx/>
                <a:uFillTx/>
                <a:latin typeface="Calibri"/>
                <a:ea typeface="+mn-ea"/>
                <a:cs typeface="Times New Roman" pitchFamily="18" charset="0"/>
              </a:rPr>
              <a:t>; et al. </a:t>
            </a:r>
            <a:r>
              <a:rPr kumimoji="0" lang="en-ZA" altLang="en-US" sz="1800" b="0" i="1" u="none" strike="noStrike" kern="1200" cap="none" spc="0" normalizeH="0" baseline="0" noProof="0" dirty="0">
                <a:ln>
                  <a:noFill/>
                </a:ln>
                <a:solidFill>
                  <a:prstClr val="black"/>
                </a:solidFill>
                <a:effectLst/>
                <a:uLnTx/>
                <a:uFillTx/>
                <a:latin typeface="Calibri"/>
                <a:ea typeface="+mn-ea"/>
                <a:cs typeface="Times New Roman" pitchFamily="18" charset="0"/>
              </a:rPr>
              <a:t>Nature</a:t>
            </a:r>
            <a:r>
              <a:rPr kumimoji="0" lang="en-ZA" altLang="en-US" sz="1800" b="0" i="0" u="none" strike="noStrike" kern="1200" cap="none" spc="0" normalizeH="0" baseline="0" noProof="0" dirty="0">
                <a:ln>
                  <a:noFill/>
                </a:ln>
                <a:solidFill>
                  <a:prstClr val="black"/>
                </a:solidFill>
                <a:effectLst/>
                <a:uLnTx/>
                <a:uFillTx/>
                <a:latin typeface="Calibri"/>
                <a:ea typeface="+mn-ea"/>
                <a:cs typeface="Times New Roman" pitchFamily="18" charset="0"/>
              </a:rPr>
              <a:t>, (2003), 421,</a:t>
            </a:r>
            <a:r>
              <a:rPr kumimoji="0" lang="en-ZA" altLang="en-US" sz="1800" b="1"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ZA" altLang="en-US" sz="1800" b="0" i="0" u="none" strike="noStrike" kern="1200" cap="none" spc="0" normalizeH="0" baseline="0" noProof="0" dirty="0">
                <a:ln>
                  <a:noFill/>
                </a:ln>
                <a:solidFill>
                  <a:prstClr val="black"/>
                </a:solidFill>
                <a:effectLst/>
                <a:uLnTx/>
                <a:uFillTx/>
                <a:latin typeface="Calibri"/>
                <a:ea typeface="+mn-ea"/>
                <a:cs typeface="Times New Roman" pitchFamily="18" charset="0"/>
              </a:rPr>
              <a:t>551-554.</a:t>
            </a:r>
            <a:endParaRPr kumimoji="0" lang="en-ZA" altLang="en-US" sz="1800" b="0" i="0" u="none" strike="noStrike" kern="1200" cap="none" spc="0" normalizeH="0" baseline="0" noProof="0" dirty="0">
              <a:ln>
                <a:noFill/>
              </a:ln>
              <a:solidFill>
                <a:prstClr val="black"/>
              </a:solidFill>
              <a:effectLst/>
              <a:uLnTx/>
              <a:uFillTx/>
              <a:latin typeface="Calibri"/>
              <a:ea typeface="+mn-ea"/>
              <a:cs typeface="Arial" pitchFamily="34" charset="0"/>
            </a:endParaRPr>
          </a:p>
        </p:txBody>
      </p:sp>
      <p:pic>
        <p:nvPicPr>
          <p:cNvPr id="11" name="Picture 2" descr="C:\Users\Trevor\SkyDrive\Documents\Inaugural lecture\SRDAnnualReport2003-2004ed-ace-in srd.jpg"/>
          <p:cNvPicPr>
            <a:picLocks noChangeAspect="1" noChangeArrowheads="1"/>
          </p:cNvPicPr>
          <p:nvPr/>
        </p:nvPicPr>
        <p:blipFill rotWithShape="1">
          <a:blip r:embed="rId5">
            <a:extLst>
              <a:ext uri="{28A0092B-C50C-407E-A947-70E740481C1C}">
                <a14:useLocalDpi xmlns:a14="http://schemas.microsoft.com/office/drawing/2010/main" val="0"/>
              </a:ext>
            </a:extLst>
          </a:blip>
          <a:srcRect l="31714" t="31276" r="52857" b="43615"/>
          <a:stretch/>
        </p:blipFill>
        <p:spPr bwMode="auto">
          <a:xfrm>
            <a:off x="4735733" y="3992273"/>
            <a:ext cx="2009589" cy="2311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a:extLst>
              <a:ext uri="{FF2B5EF4-FFF2-40B4-BE49-F238E27FC236}">
                <a16:creationId xmlns:a16="http://schemas.microsoft.com/office/drawing/2014/main" id="{6C3D807F-4981-4E89-A58D-7FE8F939FBF1}"/>
              </a:ext>
            </a:extLst>
          </p:cNvPr>
          <p:cNvSpPr txBox="1"/>
          <p:nvPr/>
        </p:nvSpPr>
        <p:spPr>
          <a:xfrm>
            <a:off x="2051720" y="236580"/>
            <a:ext cx="5603778" cy="461665"/>
          </a:xfrm>
          <a:prstGeom prst="rect">
            <a:avLst/>
          </a:prstGeom>
          <a:noFill/>
        </p:spPr>
        <p:txBody>
          <a:bodyPr wrap="none" rtlCol="0">
            <a:spAutoFit/>
          </a:bodyPr>
          <a:lstStyle/>
          <a:p>
            <a:r>
              <a:rPr lang="en-ZA" sz="2400" dirty="0"/>
              <a:t>Collaborate with established groups abroad</a:t>
            </a:r>
          </a:p>
        </p:txBody>
      </p:sp>
      <p:sp>
        <p:nvSpPr>
          <p:cNvPr id="13" name="TextBox 12">
            <a:extLst>
              <a:ext uri="{FF2B5EF4-FFF2-40B4-BE49-F238E27FC236}">
                <a16:creationId xmlns:a16="http://schemas.microsoft.com/office/drawing/2014/main" id="{5BD89CCD-CF60-424A-ADE8-03DAE7BD0BC1}"/>
              </a:ext>
            </a:extLst>
          </p:cNvPr>
          <p:cNvSpPr txBox="1"/>
          <p:nvPr/>
        </p:nvSpPr>
        <p:spPr>
          <a:xfrm>
            <a:off x="313926" y="6340272"/>
            <a:ext cx="8843960" cy="369332"/>
          </a:xfrm>
          <a:prstGeom prst="rect">
            <a:avLst/>
          </a:prstGeom>
          <a:noFill/>
        </p:spPr>
        <p:txBody>
          <a:bodyPr wrap="none" rtlCol="0">
            <a:spAutoFit/>
          </a:bodyPr>
          <a:lstStyle/>
          <a:p>
            <a:r>
              <a:rPr lang="en-ZA" dirty="0"/>
              <a:t>Slightly better. Projects differed in the extent to which technology and IP was returned to SA.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B9ADF24A-B3CF-4486-9A77-EC4118E81696}" vid="{932DA6C8-75CB-4A87-B37A-BCAA468C0BCE}"/>
    </a:ext>
  </a:ext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 charset="0"/>
          <a:buNone/>
          <a:tabLst/>
          <a:defRPr kumimoji="0" lang="en-GB" sz="2400" b="0" i="0" u="none" strike="noStrike" cap="none" normalizeH="0" baseline="0" smtClean="0">
            <a:ln>
              <a:noFill/>
            </a:ln>
            <a:solidFill>
              <a:schemeClr val="bg1"/>
            </a:solidFill>
            <a:effectLst/>
            <a:latin typeface="Times New Roman" pitchFamily="1"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 charset="0"/>
          <a:buNone/>
          <a:tabLst/>
          <a:defRPr kumimoji="0" lang="en-GB" sz="2400" b="0" i="0" u="none" strike="noStrike" cap="none" normalizeH="0" baseline="0" smtClean="0">
            <a:ln>
              <a:noFill/>
            </a:ln>
            <a:solidFill>
              <a:schemeClr val="bg1"/>
            </a:solidFill>
            <a:effectLst/>
            <a:latin typeface="Times New Roman" pitchFamily="1" charset="0"/>
            <a:cs typeface="DejaVu San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8244</TotalTime>
  <Words>3427</Words>
  <Application>Microsoft Macintosh PowerPoint</Application>
  <PresentationFormat>On-screen Show (4:3)</PresentationFormat>
  <Paragraphs>405</Paragraphs>
  <Slides>47</Slides>
  <Notes>16</Notes>
  <HiddenSlides>1</HiddenSlides>
  <MMClips>0</MMClips>
  <ScaleCrop>false</ScaleCrop>
  <HeadingPairs>
    <vt:vector size="8" baseType="variant">
      <vt:variant>
        <vt:lpstr>Fonts Used</vt:lpstr>
      </vt:variant>
      <vt:variant>
        <vt:i4>6</vt:i4>
      </vt:variant>
      <vt:variant>
        <vt:lpstr>Theme</vt:lpstr>
      </vt:variant>
      <vt:variant>
        <vt:i4>13</vt:i4>
      </vt:variant>
      <vt:variant>
        <vt:lpstr>Embedded OLE Servers</vt:lpstr>
      </vt:variant>
      <vt:variant>
        <vt:i4>1</vt:i4>
      </vt:variant>
      <vt:variant>
        <vt:lpstr>Slide Titles</vt:lpstr>
      </vt:variant>
      <vt:variant>
        <vt:i4>47</vt:i4>
      </vt:variant>
    </vt:vector>
  </HeadingPairs>
  <TitlesOfParts>
    <vt:vector size="67" baseType="lpstr">
      <vt:lpstr>Arial</vt:lpstr>
      <vt:lpstr>Arial Bold</vt:lpstr>
      <vt:lpstr>Calibri</vt:lpstr>
      <vt:lpstr>Calibri Light</vt:lpstr>
      <vt:lpstr>Cambria</vt:lpstr>
      <vt:lpstr>Times New Roman</vt:lpstr>
      <vt:lpstr>Office Theme</vt:lpstr>
      <vt:lpstr>Default Design</vt:lpstr>
      <vt:lpstr>2_Office Theme</vt:lpstr>
      <vt:lpstr>1_Default Design</vt:lpstr>
      <vt:lpstr>2_Default Design</vt:lpstr>
      <vt:lpstr>4_Office Theme</vt:lpstr>
      <vt:lpstr>5_Office Theme</vt:lpstr>
      <vt:lpstr>11_Office Theme</vt:lpstr>
      <vt:lpstr>7_Office Theme</vt:lpstr>
      <vt:lpstr>Theme1</vt:lpstr>
      <vt:lpstr>Blank Presentation</vt:lpstr>
      <vt:lpstr>8_Office Theme</vt:lpstr>
      <vt:lpstr>9_Office Theme</vt:lpstr>
      <vt:lpstr>Image</vt:lpstr>
      <vt:lpstr>PowerPoint Presentation</vt:lpstr>
      <vt:lpstr>PowerPoint Presentation</vt:lpstr>
      <vt:lpstr>PowerPoint Presentation</vt:lpstr>
      <vt:lpstr>PowerPoint Presentation</vt:lpstr>
      <vt:lpstr>PowerPoint Presentation</vt:lpstr>
      <vt:lpstr>Structural biology … pipeline</vt:lpstr>
      <vt:lpstr>PowerPoint Presentation</vt:lpstr>
      <vt:lpstr>PowerPoint Presentation</vt:lpstr>
      <vt:lpstr>PowerPoint Presentation</vt:lpstr>
      <vt:lpstr>PowerPoint Presentation</vt:lpstr>
      <vt:lpstr>PowerPoint Presentation</vt:lpstr>
      <vt:lpstr>PowerPoint Presentation</vt:lpstr>
      <vt:lpstr>biocatalysis structural and evolutionary biology</vt:lpstr>
      <vt:lpstr>PowerPoint Presentation</vt:lpstr>
      <vt:lpstr>Drug design for hypertension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Cape Town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Trevor</dc:creator>
  <cp:lastModifiedBy>Trevor Sewell</cp:lastModifiedBy>
  <cp:revision>213</cp:revision>
  <dcterms:created xsi:type="dcterms:W3CDTF">2014-10-10T16:06:16Z</dcterms:created>
  <dcterms:modified xsi:type="dcterms:W3CDTF">2020-11-20T11:50:50Z</dcterms:modified>
</cp:coreProperties>
</file>