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8" r:id="rId1"/>
  </p:sldMasterIdLst>
  <p:handoutMasterIdLst>
    <p:handoutMasterId r:id="rId3"/>
  </p:handoutMasterIdLst>
  <p:sldIdLst>
    <p:sldId id="256" r:id="rId2"/>
  </p:sldIdLst>
  <p:sldSz cx="43891200" cy="32918400"/>
  <p:notesSz cx="70104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B778"/>
    <a:srgbClr val="FF0000"/>
    <a:srgbClr val="E2B87A"/>
    <a:srgbClr val="DCB894"/>
    <a:srgbClr val="996633"/>
    <a:srgbClr val="FFD47D"/>
    <a:srgbClr val="613318"/>
    <a:srgbClr val="ADD632"/>
    <a:srgbClr val="FFCC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10" autoAdjust="0"/>
  </p:normalViewPr>
  <p:slideViewPr>
    <p:cSldViewPr>
      <p:cViewPr varScale="1">
        <p:scale>
          <a:sx n="18" d="100"/>
          <a:sy n="18" d="100"/>
        </p:scale>
        <p:origin x="1435" y="110"/>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550"/>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3550"/>
          </a:xfrm>
          <a:prstGeom prst="rect">
            <a:avLst/>
          </a:prstGeom>
        </p:spPr>
        <p:txBody>
          <a:bodyPr vert="horz" lIns="93031" tIns="46516" rIns="93031" bIns="46516" rtlCol="0"/>
          <a:lstStyle>
            <a:lvl1pPr algn="r">
              <a:defRPr sz="1200"/>
            </a:lvl1pPr>
          </a:lstStyle>
          <a:p>
            <a:fld id="{302F586B-0015-43FB-918D-31E1A09780E3}" type="datetimeFigureOut">
              <a:rPr lang="en-US" smtClean="0"/>
              <a:pPr/>
              <a:t>7/27/2021</a:t>
            </a:fld>
            <a:endParaRPr lang="en-US"/>
          </a:p>
        </p:txBody>
      </p:sp>
      <p:sp>
        <p:nvSpPr>
          <p:cNvPr id="4" name="Footer Placeholder 3"/>
          <p:cNvSpPr>
            <a:spLocks noGrp="1"/>
          </p:cNvSpPr>
          <p:nvPr>
            <p:ph type="ftr" sz="quarter" idx="2"/>
          </p:nvPr>
        </p:nvSpPr>
        <p:spPr>
          <a:xfrm>
            <a:off x="0" y="8805841"/>
            <a:ext cx="3037840" cy="463550"/>
          </a:xfrm>
          <a:prstGeom prst="rect">
            <a:avLst/>
          </a:prstGeom>
        </p:spPr>
        <p:txBody>
          <a:bodyPr vert="horz" lIns="93031" tIns="46516" rIns="93031" bIns="4651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05841"/>
            <a:ext cx="3037840" cy="463550"/>
          </a:xfrm>
          <a:prstGeom prst="rect">
            <a:avLst/>
          </a:prstGeom>
        </p:spPr>
        <p:txBody>
          <a:bodyPr vert="horz" lIns="93031" tIns="46516" rIns="93031" bIns="46516" rtlCol="0" anchor="b"/>
          <a:lstStyle>
            <a:lvl1pPr algn="r">
              <a:defRPr sz="1200"/>
            </a:lvl1pPr>
          </a:lstStyle>
          <a:p>
            <a:fld id="{5F29C2D4-4424-41A2-A90C-29D31B733A95}" type="slidenum">
              <a:rPr lang="en-US" smtClean="0"/>
              <a:pPr/>
              <a:t>‹#›</a:t>
            </a:fld>
            <a:endParaRPr lang="en-US"/>
          </a:p>
        </p:txBody>
      </p:sp>
    </p:spTree>
    <p:extLst>
      <p:ext uri="{BB962C8B-B14F-4D97-AF65-F5344CB8AC3E}">
        <p14:creationId xmlns:p14="http://schemas.microsoft.com/office/powerpoint/2010/main" val="39555133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2"/>
            <a:ext cx="32918400" cy="11460480"/>
          </a:xfrm>
        </p:spPr>
        <p:txBody>
          <a:bodyPr anchor="b"/>
          <a:lstStyle>
            <a:lvl1pPr algn="ctr">
              <a:defRPr sz="21600"/>
            </a:lvl1pPr>
          </a:lstStyle>
          <a:p>
            <a:r>
              <a:rPr lang="en-US" smtClean="0"/>
              <a:t>Click to edit Master title style</a:t>
            </a:r>
            <a:endParaRPr lang="en-US"/>
          </a:p>
        </p:txBody>
      </p:sp>
      <p:sp>
        <p:nvSpPr>
          <p:cNvPr id="3" name="Subtitle 2"/>
          <p:cNvSpPr>
            <a:spLocks noGrp="1"/>
          </p:cNvSpPr>
          <p:nvPr>
            <p:ph type="subTitle" idx="1"/>
          </p:nvPr>
        </p:nvSpPr>
        <p:spPr>
          <a:xfrm>
            <a:off x="5486400" y="17289782"/>
            <a:ext cx="32918400" cy="7947658"/>
          </a:xfrm>
        </p:spPr>
        <p:txBody>
          <a:bodyPr/>
          <a:lstStyle>
            <a:lvl1pPr marL="0" indent="0" algn="ctr">
              <a:buNone/>
              <a:defRPr sz="8640"/>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105136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3881587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752600"/>
            <a:ext cx="9464040" cy="2789682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7520" y="1752600"/>
            <a:ext cx="27843480" cy="2789682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240503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191000" y="2057400"/>
            <a:ext cx="28422600" cy="4457700"/>
          </a:xfrm>
        </p:spPr>
        <p:txBody>
          <a:bodyPr lIns="0" tIns="0" rIns="0" bIns="0">
            <a:noAutofit/>
          </a:bodyPr>
          <a:lstStyle>
            <a:lvl1pPr marL="0" indent="0">
              <a:spcBef>
                <a:spcPts val="0"/>
              </a:spcBef>
              <a:buFontTx/>
              <a:buNone/>
              <a:defRPr sz="5400" b="1" baseline="0">
                <a:solidFill>
                  <a:schemeClr val="tx2"/>
                </a:solidFill>
                <a:latin typeface="Arial" pitchFamily="34" charset="0"/>
                <a:cs typeface="Arial" pitchFamily="34" charset="0"/>
              </a:defRPr>
            </a:lvl1pPr>
          </a:lstStyle>
          <a:p>
            <a:pPr lvl="0"/>
            <a:r>
              <a:rPr lang="en-US" dirty="0" smtClean="0"/>
              <a:t>This is a Scientific Poster Template created by </a:t>
            </a:r>
            <a:r>
              <a:rPr lang="en-US" dirty="0" err="1" smtClean="0"/>
              <a:t>Graphicsland</a:t>
            </a:r>
            <a:r>
              <a:rPr lang="en-US" dirty="0" smtClean="0"/>
              <a:t> &amp; MakeSigns.com. </a:t>
            </a:r>
            <a:br>
              <a:rPr lang="en-US" dirty="0" smtClean="0"/>
            </a:br>
            <a:r>
              <a:rPr lang="en-US" dirty="0" smtClean="0"/>
              <a:t>Your poster title would go on these lines.</a:t>
            </a:r>
            <a:endParaRPr lang="en-US" dirty="0"/>
          </a:p>
        </p:txBody>
      </p:sp>
      <p:sp>
        <p:nvSpPr>
          <p:cNvPr id="4" name="Text Placeholder 3"/>
          <p:cNvSpPr>
            <a:spLocks noGrp="1"/>
          </p:cNvSpPr>
          <p:nvPr>
            <p:ph type="body" sz="quarter" idx="14" hasCustomPrompt="1"/>
          </p:nvPr>
        </p:nvSpPr>
        <p:spPr>
          <a:xfrm>
            <a:off x="3886200" y="4457700"/>
            <a:ext cx="28727400" cy="2286000"/>
          </a:xfrm>
        </p:spPr>
        <p:txBody>
          <a:bodyPr>
            <a:noAutofit/>
          </a:bodyPr>
          <a:lstStyle>
            <a:lvl1pPr marL="0" indent="0">
              <a:buNone/>
              <a:defRPr sz="3600" b="1" baseline="0">
                <a:solidFill>
                  <a:schemeClr val="tx1">
                    <a:lumMod val="75000"/>
                    <a:lumOff val="25000"/>
                  </a:schemeClr>
                </a:solidFill>
                <a:latin typeface="Arial" pitchFamily="34" charset="0"/>
                <a:cs typeface="Arial" pitchFamily="34" charset="0"/>
              </a:defRPr>
            </a:lvl1pPr>
          </a:lstStyle>
          <a:p>
            <a:pPr lvl="0"/>
            <a:r>
              <a:rPr lang="en-US" dirty="0" smtClean="0"/>
              <a:t>Author Name, RN1; Author Name, Ph.D2; Author Name, RN2,3; Author Name, Ph.D1,4</a:t>
            </a:r>
            <a:br>
              <a:rPr lang="en-US" dirty="0" smtClean="0"/>
            </a:br>
            <a:r>
              <a:rPr lang="en-US" dirty="0" smtClean="0"/>
              <a:t>1Name of University, City, State; 2Name of University, City, State; 3Name of University, City, State</a:t>
            </a:r>
            <a:endParaRPr lang="en-US" dirty="0"/>
          </a:p>
        </p:txBody>
      </p:sp>
    </p:spTree>
    <p:extLst>
      <p:ext uri="{BB962C8B-B14F-4D97-AF65-F5344CB8AC3E}">
        <p14:creationId xmlns:p14="http://schemas.microsoft.com/office/powerpoint/2010/main" val="3122515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330044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8206745"/>
            <a:ext cx="37856160" cy="13693138"/>
          </a:xfrm>
        </p:spPr>
        <p:txBody>
          <a:bodyPr anchor="b"/>
          <a:lstStyle>
            <a:lvl1pPr>
              <a:defRPr sz="21600"/>
            </a:lvl1pPr>
          </a:lstStyle>
          <a:p>
            <a:r>
              <a:rPr lang="en-US" smtClean="0"/>
              <a:t>Click to edit Master title style</a:t>
            </a:r>
            <a:endParaRPr lang="en-US"/>
          </a:p>
        </p:txBody>
      </p:sp>
      <p:sp>
        <p:nvSpPr>
          <p:cNvPr id="3" name="Text Placeholder 2"/>
          <p:cNvSpPr>
            <a:spLocks noGrp="1"/>
          </p:cNvSpPr>
          <p:nvPr>
            <p:ph type="body" idx="1"/>
          </p:nvPr>
        </p:nvSpPr>
        <p:spPr>
          <a:xfrm>
            <a:off x="2994660" y="22029425"/>
            <a:ext cx="37856160" cy="7200898"/>
          </a:xfrm>
        </p:spPr>
        <p:txBody>
          <a:bodyPr/>
          <a:lstStyle>
            <a:lvl1pPr marL="0" indent="0">
              <a:buNone/>
              <a:defRPr sz="8640">
                <a:solidFill>
                  <a:schemeClr val="tx1">
                    <a:tint val="75000"/>
                  </a:schemeClr>
                </a:solidFill>
              </a:defRPr>
            </a:lvl1pPr>
            <a:lvl2pPr marL="1645920" indent="0">
              <a:buNone/>
              <a:defRPr sz="7200">
                <a:solidFill>
                  <a:schemeClr val="tx1">
                    <a:tint val="75000"/>
                  </a:schemeClr>
                </a:solidFill>
              </a:defRPr>
            </a:lvl2pPr>
            <a:lvl3pPr marL="3291840" indent="0">
              <a:buNone/>
              <a:defRPr sz="6480">
                <a:solidFill>
                  <a:schemeClr val="tx1">
                    <a:tint val="75000"/>
                  </a:schemeClr>
                </a:solidFill>
              </a:defRPr>
            </a:lvl3pPr>
            <a:lvl4pPr marL="4937760" indent="0">
              <a:buNone/>
              <a:defRPr sz="5760">
                <a:solidFill>
                  <a:schemeClr val="tx1">
                    <a:tint val="75000"/>
                  </a:schemeClr>
                </a:solidFill>
              </a:defRPr>
            </a:lvl4pPr>
            <a:lvl5pPr marL="6583680" indent="0">
              <a:buNone/>
              <a:defRPr sz="5760">
                <a:solidFill>
                  <a:schemeClr val="tx1">
                    <a:tint val="75000"/>
                  </a:schemeClr>
                </a:solidFill>
              </a:defRPr>
            </a:lvl5pPr>
            <a:lvl6pPr marL="8229600" indent="0">
              <a:buNone/>
              <a:defRPr sz="5760">
                <a:solidFill>
                  <a:schemeClr val="tx1">
                    <a:tint val="75000"/>
                  </a:schemeClr>
                </a:solidFill>
              </a:defRPr>
            </a:lvl6pPr>
            <a:lvl7pPr marL="9875520" indent="0">
              <a:buNone/>
              <a:defRPr sz="5760">
                <a:solidFill>
                  <a:schemeClr val="tx1">
                    <a:tint val="75000"/>
                  </a:schemeClr>
                </a:solidFill>
              </a:defRPr>
            </a:lvl7pPr>
            <a:lvl8pPr marL="11521440" indent="0">
              <a:buNone/>
              <a:defRPr sz="5760">
                <a:solidFill>
                  <a:schemeClr val="tx1">
                    <a:tint val="75000"/>
                  </a:schemeClr>
                </a:solidFill>
              </a:defRPr>
            </a:lvl8pPr>
            <a:lvl9pPr marL="13167360" indent="0">
              <a:buNone/>
              <a:defRPr sz="576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3EE5B7-680E-44FF-962F-3113FAB5030E}" type="datetimeFigureOut">
              <a:rPr lang="en-US" smtClean="0"/>
              <a:pPr/>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4021181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75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19920" y="8763000"/>
            <a:ext cx="18653760" cy="20886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3EE5B7-680E-44FF-962F-3113FAB5030E}"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73099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3"/>
            <a:ext cx="37856160" cy="636270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3023239" y="8069582"/>
            <a:ext cx="18568033"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Edit Master text styles</a:t>
            </a:r>
          </a:p>
        </p:txBody>
      </p:sp>
      <p:sp>
        <p:nvSpPr>
          <p:cNvPr id="4" name="Content Placeholder 3"/>
          <p:cNvSpPr>
            <a:spLocks noGrp="1"/>
          </p:cNvSpPr>
          <p:nvPr>
            <p:ph sz="half" idx="2"/>
          </p:nvPr>
        </p:nvSpPr>
        <p:spPr>
          <a:xfrm>
            <a:off x="3023239" y="12024360"/>
            <a:ext cx="18568033"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19920" y="8069582"/>
            <a:ext cx="18659477" cy="3954778"/>
          </a:xfrm>
        </p:spPr>
        <p:txBody>
          <a:bodyPr anchor="b"/>
          <a:lstStyle>
            <a:lvl1pPr marL="0" indent="0">
              <a:buNone/>
              <a:defRPr sz="8640" b="1"/>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smtClean="0"/>
              <a:t>Edit Master text styles</a:t>
            </a:r>
          </a:p>
        </p:txBody>
      </p:sp>
      <p:sp>
        <p:nvSpPr>
          <p:cNvPr id="6" name="Content Placeholder 5"/>
          <p:cNvSpPr>
            <a:spLocks noGrp="1"/>
          </p:cNvSpPr>
          <p:nvPr>
            <p:ph sz="quarter" idx="4"/>
          </p:nvPr>
        </p:nvSpPr>
        <p:spPr>
          <a:xfrm>
            <a:off x="22219920" y="12024360"/>
            <a:ext cx="18659477" cy="176860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3EE5B7-680E-44FF-962F-3113FAB5030E}" type="datetimeFigureOut">
              <a:rPr lang="en-US" smtClean="0"/>
              <a:pPr/>
              <a:t>7/27/2021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3789436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3EE5B7-680E-44FF-962F-3113FAB5030E}" type="datetimeFigureOut">
              <a:rPr lang="en-US" smtClean="0"/>
              <a:pPr/>
              <a:t>7/27/2021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113810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EE5B7-680E-44FF-962F-3113FAB5030E}" type="datetimeFigureOut">
              <a:rPr lang="en-US" smtClean="0"/>
              <a:pPr/>
              <a:t>7/27/2021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422343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smtClean="0"/>
              <a:t>Click to edit Master title style</a:t>
            </a:r>
            <a:endParaRPr lang="en-US"/>
          </a:p>
        </p:txBody>
      </p:sp>
      <p:sp>
        <p:nvSpPr>
          <p:cNvPr id="3" name="Content Placeholder 2"/>
          <p:cNvSpPr>
            <a:spLocks noGrp="1"/>
          </p:cNvSpPr>
          <p:nvPr>
            <p:ph idx="1"/>
          </p:nvPr>
        </p:nvSpPr>
        <p:spPr>
          <a:xfrm>
            <a:off x="18659477" y="4739642"/>
            <a:ext cx="22219920" cy="23393400"/>
          </a:xfrm>
        </p:spPr>
        <p:txBody>
          <a:bodyPr/>
          <a:lstStyle>
            <a:lvl1pPr>
              <a:defRPr sz="11520"/>
            </a:lvl1pPr>
            <a:lvl2pPr>
              <a:defRPr sz="10080"/>
            </a:lvl2pPr>
            <a:lvl3pPr>
              <a:defRPr sz="8640"/>
            </a:lvl3pPr>
            <a:lvl4pPr>
              <a:defRPr sz="7200"/>
            </a:lvl4pPr>
            <a:lvl5pPr>
              <a:defRPr sz="7200"/>
            </a:lvl5pPr>
            <a:lvl6pPr>
              <a:defRPr sz="7200"/>
            </a:lvl6pPr>
            <a:lvl7pPr>
              <a:defRPr sz="7200"/>
            </a:lvl7pPr>
            <a:lvl8pPr>
              <a:defRPr sz="7200"/>
            </a:lvl8pPr>
            <a:lvl9pPr>
              <a:defRPr sz="7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859385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11520"/>
            </a:lvl1pPr>
          </a:lstStyle>
          <a:p>
            <a:r>
              <a:rPr lang="en-US" smtClean="0"/>
              <a:t>Click to edit Master title style</a:t>
            </a:r>
            <a:endParaRPr lang="en-US"/>
          </a:p>
        </p:txBody>
      </p:sp>
      <p:sp>
        <p:nvSpPr>
          <p:cNvPr id="3" name="Picture Placeholder 2"/>
          <p:cNvSpPr>
            <a:spLocks noGrp="1"/>
          </p:cNvSpPr>
          <p:nvPr>
            <p:ph type="pic" idx="1"/>
          </p:nvPr>
        </p:nvSpPr>
        <p:spPr>
          <a:xfrm>
            <a:off x="18659477" y="4739642"/>
            <a:ext cx="22219920" cy="23393400"/>
          </a:xfrm>
        </p:spPr>
        <p:txBody>
          <a:bodyPr/>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en-US"/>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pPr/>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B6C12-88B7-467E-AE43-45481E628990}" type="slidenum">
              <a:rPr lang="en-US" smtClean="0"/>
              <a:pPr/>
              <a:t>‹#›</a:t>
            </a:fld>
            <a:endParaRPr lang="en-US"/>
          </a:p>
        </p:txBody>
      </p:sp>
    </p:spTree>
    <p:extLst>
      <p:ext uri="{BB962C8B-B14F-4D97-AF65-F5344CB8AC3E}">
        <p14:creationId xmlns:p14="http://schemas.microsoft.com/office/powerpoint/2010/main" val="2777529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1D3EE5B7-680E-44FF-962F-3113FAB5030E}" type="datetimeFigureOut">
              <a:rPr lang="en-US" smtClean="0"/>
              <a:pPr/>
              <a:t>7/27/2021</a:t>
            </a:fld>
            <a:endParaRPr lang="en-US"/>
          </a:p>
        </p:txBody>
      </p:sp>
      <p:sp>
        <p:nvSpPr>
          <p:cNvPr id="5" name="Footer Placeholder 4"/>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E7FB6C12-88B7-467E-AE43-45481E628990}" type="slidenum">
              <a:rPr lang="en-US" smtClean="0"/>
              <a:pPr/>
              <a:t>‹#›</a:t>
            </a:fld>
            <a:endParaRPr lang="en-US"/>
          </a:p>
        </p:txBody>
      </p:sp>
    </p:spTree>
    <p:extLst>
      <p:ext uri="{BB962C8B-B14F-4D97-AF65-F5344CB8AC3E}">
        <p14:creationId xmlns:p14="http://schemas.microsoft.com/office/powerpoint/2010/main" val="2944695407"/>
      </p:ext>
    </p:extLst>
  </p:cSld>
  <p:clrMap bg1="lt1" tx1="dk1" bg2="lt2" tx2="dk2" accent1="accent1" accent2="accent2" accent3="accent3" accent4="accent4" accent5="accent5" accent6="accent6" hlink="hlink" folHlink="folHlink"/>
  <p:sldLayoutIdLst>
    <p:sldLayoutId id="2147484329" r:id="rId1"/>
    <p:sldLayoutId id="2147484330" r:id="rId2"/>
    <p:sldLayoutId id="2147484331" r:id="rId3"/>
    <p:sldLayoutId id="2147484332" r:id="rId4"/>
    <p:sldLayoutId id="2147484333" r:id="rId5"/>
    <p:sldLayoutId id="2147484334" r:id="rId6"/>
    <p:sldLayoutId id="2147484335" r:id="rId7"/>
    <p:sldLayoutId id="2147484336" r:id="rId8"/>
    <p:sldLayoutId id="2147484337" r:id="rId9"/>
    <p:sldLayoutId id="2147484338" r:id="rId10"/>
    <p:sldLayoutId id="2147484339" r:id="rId11"/>
    <p:sldLayoutId id="2147484340" r:id="rId12"/>
  </p:sldLayoutIdLst>
  <p:txStyles>
    <p:titleStyle>
      <a:lvl1pPr algn="l" defTabSz="3291840"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3" name="Rectangle 10"/>
          <p:cNvSpPr>
            <a:spLocks noChangeArrowheads="1"/>
          </p:cNvSpPr>
          <p:nvPr/>
        </p:nvSpPr>
        <p:spPr bwMode="auto">
          <a:xfrm>
            <a:off x="32960843" y="16855153"/>
            <a:ext cx="8496944" cy="776288"/>
          </a:xfrm>
          <a:prstGeom prst="rect">
            <a:avLst/>
          </a:prstGeom>
          <a:solidFill>
            <a:srgbClr val="7030A0"/>
          </a:solidFill>
          <a:ln w="9525">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References</a:t>
            </a:r>
            <a:endParaRPr lang="en-US" sz="4100" b="1" dirty="0">
              <a:solidFill>
                <a:srgbClr val="FFFFFF"/>
              </a:solidFill>
            </a:endParaRPr>
          </a:p>
        </p:txBody>
      </p:sp>
      <p:sp>
        <p:nvSpPr>
          <p:cNvPr id="35" name="Rectangle 10"/>
          <p:cNvSpPr>
            <a:spLocks noChangeArrowheads="1"/>
          </p:cNvSpPr>
          <p:nvPr/>
        </p:nvSpPr>
        <p:spPr bwMode="auto">
          <a:xfrm>
            <a:off x="33102989" y="5644038"/>
            <a:ext cx="7479509" cy="1025897"/>
          </a:xfrm>
          <a:prstGeom prst="rect">
            <a:avLst/>
          </a:prstGeom>
          <a:solidFill>
            <a:srgbClr val="7030A0"/>
          </a:solidFill>
          <a:ln w="9525">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Conclusion</a:t>
            </a:r>
            <a:endParaRPr lang="en-US" sz="4100" b="1" dirty="0">
              <a:solidFill>
                <a:srgbClr val="FFFFFF"/>
              </a:solidFill>
            </a:endParaRPr>
          </a:p>
        </p:txBody>
      </p:sp>
      <p:sp>
        <p:nvSpPr>
          <p:cNvPr id="36" name="TextBox 19"/>
          <p:cNvSpPr txBox="1">
            <a:spLocks noChangeArrowheads="1"/>
          </p:cNvSpPr>
          <p:nvPr/>
        </p:nvSpPr>
        <p:spPr bwMode="auto">
          <a:xfrm>
            <a:off x="2070842" y="6813007"/>
            <a:ext cx="9176641" cy="5847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algn="just"/>
            <a:r>
              <a:rPr lang="en-GB" sz="2200" dirty="0">
                <a:latin typeface="Times New Roman" panose="02020603050405020304" pitchFamily="18" charset="0"/>
                <a:cs typeface="Times New Roman" panose="02020603050405020304" pitchFamily="18" charset="0"/>
              </a:rPr>
              <a:t>Illicit trafficking of radioactive material and especially nuclear material (thorium, uranium, and plutonium) has been an issue of concern since the beginning of the 1990s, when the ﬁrst seizures of nuclear material were reported to the International Atomic Energy Agency. In this work, twenty samples selected for investigation originate from South Africa and Namibia uranium mines. The aim of this study was to determine </a:t>
            </a:r>
            <a:r>
              <a:rPr lang="en-GB" sz="2200" dirty="0" smtClean="0">
                <a:latin typeface="Times New Roman" panose="02020603050405020304" pitchFamily="18" charset="0"/>
                <a:cs typeface="Times New Roman" panose="02020603050405020304" pitchFamily="18" charset="0"/>
              </a:rPr>
              <a:t>whether lanthanides </a:t>
            </a:r>
            <a:r>
              <a:rPr lang="en-GB" sz="2200" dirty="0">
                <a:latin typeface="Times New Roman" panose="02020603050405020304" pitchFamily="18" charset="0"/>
                <a:cs typeface="Times New Roman" panose="02020603050405020304" pitchFamily="18" charset="0"/>
              </a:rPr>
              <a:t>patterns measured in a particular samples can be used to attribute the uranium sample to the production or reprocessing plant. Measurements were carried out using an inductively coupled plasma mass spectrometer (ICP-MS) PerkinElmer </a:t>
            </a:r>
            <a:r>
              <a:rPr lang="en-GB" sz="2200" dirty="0" err="1">
                <a:latin typeface="Times New Roman" panose="02020603050405020304" pitchFamily="18" charset="0"/>
                <a:cs typeface="Times New Roman" panose="02020603050405020304" pitchFamily="18" charset="0"/>
              </a:rPr>
              <a:t>NexION</a:t>
            </a:r>
            <a:r>
              <a:rPr lang="en-GB" sz="2200" dirty="0">
                <a:latin typeface="Times New Roman" panose="02020603050405020304" pitchFamily="18" charset="0"/>
                <a:cs typeface="Times New Roman" panose="02020603050405020304" pitchFamily="18" charset="0"/>
              </a:rPr>
              <a:t> 2000. The lanthanides pattern for the South African </a:t>
            </a:r>
            <a:r>
              <a:rPr lang="en-GB" sz="2200" dirty="0" smtClean="0">
                <a:latin typeface="Times New Roman" panose="02020603050405020304" pitchFamily="18" charset="0"/>
                <a:cs typeface="Times New Roman" panose="02020603050405020304" pitchFamily="18" charset="0"/>
              </a:rPr>
              <a:t>mine shows </a:t>
            </a:r>
            <a:r>
              <a:rPr lang="en-GB" sz="2200" dirty="0">
                <a:latin typeface="Times New Roman" panose="02020603050405020304" pitchFamily="18" charset="0"/>
                <a:cs typeface="Times New Roman" panose="02020603050405020304" pitchFamily="18" charset="0"/>
              </a:rPr>
              <a:t>the REEs exhibit heavy REE-enriched patterns with pronounced positive Tb anomaly when normalized to chondrite, while for Namibian mine the REEs results exhibit heavy REE-enriched patterns with pronounced positive and negative anomaly for </a:t>
            </a:r>
            <a:r>
              <a:rPr lang="en-GB" sz="2200" dirty="0" err="1">
                <a:latin typeface="Times New Roman" panose="02020603050405020304" pitchFamily="18" charset="0"/>
                <a:cs typeface="Times New Roman" panose="02020603050405020304" pitchFamily="18" charset="0"/>
              </a:rPr>
              <a:t>Er</a:t>
            </a:r>
            <a:r>
              <a:rPr lang="en-GB" sz="2200" dirty="0">
                <a:latin typeface="Times New Roman" panose="02020603050405020304" pitchFamily="18" charset="0"/>
                <a:cs typeface="Times New Roman" panose="02020603050405020304" pitchFamily="18" charset="0"/>
              </a:rPr>
              <a:t> and </a:t>
            </a:r>
            <a:r>
              <a:rPr lang="en-GB" sz="2200" dirty="0" err="1">
                <a:latin typeface="Times New Roman" panose="02020603050405020304" pitchFamily="18" charset="0"/>
                <a:cs typeface="Times New Roman" panose="02020603050405020304" pitchFamily="18" charset="0"/>
              </a:rPr>
              <a:t>Yb</a:t>
            </a:r>
            <a:r>
              <a:rPr lang="en-GB" sz="2200" dirty="0">
                <a:latin typeface="Times New Roman" panose="02020603050405020304" pitchFamily="18" charset="0"/>
                <a:cs typeface="Times New Roman" panose="02020603050405020304" pitchFamily="18" charset="0"/>
              </a:rPr>
              <a:t> as well as for </a:t>
            </a:r>
            <a:r>
              <a:rPr lang="en-GB" sz="2200" dirty="0" err="1">
                <a:latin typeface="Times New Roman" panose="02020603050405020304" pitchFamily="18" charset="0"/>
                <a:cs typeface="Times New Roman" panose="02020603050405020304" pitchFamily="18" charset="0"/>
              </a:rPr>
              <a:t>Ho</a:t>
            </a:r>
            <a:r>
              <a:rPr lang="en-GB" sz="2200" dirty="0">
                <a:latin typeface="Times New Roman" panose="02020603050405020304" pitchFamily="18" charset="0"/>
                <a:cs typeface="Times New Roman" panose="02020603050405020304" pitchFamily="18" charset="0"/>
              </a:rPr>
              <a:t> and Tm respectively when normalized to chondrite. These results confirm </a:t>
            </a:r>
            <a:r>
              <a:rPr lang="en-GB" sz="2200" dirty="0" smtClean="0">
                <a:latin typeface="Times New Roman" panose="02020603050405020304" pitchFamily="18" charset="0"/>
                <a:cs typeface="Times New Roman" panose="02020603050405020304" pitchFamily="18" charset="0"/>
              </a:rPr>
              <a:t>that lanthanides </a:t>
            </a:r>
            <a:r>
              <a:rPr lang="en-GB" sz="2200" dirty="0">
                <a:latin typeface="Times New Roman" panose="02020603050405020304" pitchFamily="18" charset="0"/>
                <a:cs typeface="Times New Roman" panose="02020603050405020304" pitchFamily="18" charset="0"/>
              </a:rPr>
              <a:t>patterns used for origin location do reflect significant variation within mine and thus provide valuable information about the geochemical formation and origin.</a:t>
            </a:r>
            <a:endParaRPr lang="en-US" sz="2200" dirty="0">
              <a:latin typeface="Times New Roman" panose="02020603050405020304" pitchFamily="18" charset="0"/>
              <a:cs typeface="Times New Roman" panose="02020603050405020304" pitchFamily="18" charset="0"/>
            </a:endParaRPr>
          </a:p>
        </p:txBody>
      </p:sp>
      <p:sp>
        <p:nvSpPr>
          <p:cNvPr id="37" name="Rectangle 10"/>
          <p:cNvSpPr>
            <a:spLocks noChangeArrowheads="1"/>
          </p:cNvSpPr>
          <p:nvPr/>
        </p:nvSpPr>
        <p:spPr bwMode="auto">
          <a:xfrm>
            <a:off x="2476639" y="5634637"/>
            <a:ext cx="8200599" cy="1025897"/>
          </a:xfrm>
          <a:prstGeom prst="rect">
            <a:avLst/>
          </a:prstGeom>
          <a:solidFill>
            <a:srgbClr val="7030A0"/>
          </a:solidFill>
          <a:ln w="12700">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Abstract</a:t>
            </a:r>
            <a:endParaRPr lang="en-US" sz="4100" b="1" dirty="0">
              <a:solidFill>
                <a:srgbClr val="FFFFFF"/>
              </a:solidFill>
            </a:endParaRPr>
          </a:p>
        </p:txBody>
      </p:sp>
      <p:sp>
        <p:nvSpPr>
          <p:cNvPr id="40" name="Rectangle 10"/>
          <p:cNvSpPr>
            <a:spLocks noChangeArrowheads="1"/>
          </p:cNvSpPr>
          <p:nvPr/>
        </p:nvSpPr>
        <p:spPr bwMode="auto">
          <a:xfrm rot="10800000" flipV="1">
            <a:off x="2265869" y="13578424"/>
            <a:ext cx="8568952" cy="724506"/>
          </a:xfrm>
          <a:prstGeom prst="rect">
            <a:avLst/>
          </a:prstGeom>
          <a:solidFill>
            <a:srgbClr val="7030A0"/>
          </a:solidFill>
          <a:ln w="9525">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Background</a:t>
            </a:r>
            <a:endParaRPr lang="en-US" sz="4100" b="1" dirty="0">
              <a:solidFill>
                <a:srgbClr val="FFFFFF"/>
              </a:solidFill>
            </a:endParaRPr>
          </a:p>
        </p:txBody>
      </p:sp>
      <p:sp>
        <p:nvSpPr>
          <p:cNvPr id="42" name="Rectangle 10"/>
          <p:cNvSpPr>
            <a:spLocks noChangeArrowheads="1"/>
          </p:cNvSpPr>
          <p:nvPr/>
        </p:nvSpPr>
        <p:spPr bwMode="auto">
          <a:xfrm>
            <a:off x="12155797" y="18415699"/>
            <a:ext cx="8064150" cy="1025897"/>
          </a:xfrm>
          <a:prstGeom prst="rect">
            <a:avLst/>
          </a:prstGeom>
          <a:solidFill>
            <a:srgbClr val="7030A0"/>
          </a:solidFill>
          <a:ln w="9525">
            <a:noFill/>
            <a:miter lim="800000"/>
            <a:headEnd/>
            <a:tailEnd/>
          </a:ln>
          <a:effectLst>
            <a:outerShdw blurRad="50800" dist="38100" dir="2700000" algn="tl" rotWithShape="0">
              <a:prstClr val="black">
                <a:alpha val="40000"/>
              </a:prstClr>
            </a:outerShdw>
          </a:effectLst>
        </p:spPr>
        <p:txBody>
          <a:bodyPr wrap="none" lIns="137126" tIns="0" rIns="137126" bIns="0" anchor="t" anchorCtr="0"/>
          <a:lstStyle/>
          <a:p>
            <a:pPr algn="ctr" defTabSz="4702588">
              <a:defRPr/>
            </a:pPr>
            <a:r>
              <a:rPr lang="en-US" sz="4100" b="1" dirty="0" smtClean="0">
                <a:solidFill>
                  <a:srgbClr val="FFFFFF"/>
                </a:solidFill>
              </a:rPr>
              <a:t>Results</a:t>
            </a:r>
            <a:endParaRPr lang="en-US" sz="4100" b="1" dirty="0">
              <a:solidFill>
                <a:srgbClr val="FFFFFF"/>
              </a:solidFill>
            </a:endParaRPr>
          </a:p>
        </p:txBody>
      </p:sp>
      <p:sp>
        <p:nvSpPr>
          <p:cNvPr id="43" name="TextBox 21"/>
          <p:cNvSpPr txBox="1">
            <a:spLocks noChangeArrowheads="1"/>
          </p:cNvSpPr>
          <p:nvPr/>
        </p:nvSpPr>
        <p:spPr bwMode="auto">
          <a:xfrm>
            <a:off x="32269638" y="6994344"/>
            <a:ext cx="10486274" cy="9015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indent="0" algn="just"/>
            <a:r>
              <a:rPr lang="en-GB" sz="2400" dirty="0">
                <a:latin typeface="Times New Roman" panose="02020603050405020304" pitchFamily="18" charset="0"/>
                <a:cs typeface="Times New Roman" panose="02020603050405020304" pitchFamily="18" charset="0"/>
              </a:rPr>
              <a:t>The summary of all the results described in this work is that, the use of ICP-MS technique alone for nuclear forensics analysis is not sufficient on its own. Results must be verified against other techniques</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However, this study clearly demonstrates that the nuclear forensics signatures (</a:t>
            </a:r>
            <a:r>
              <a:rPr lang="en-GB" sz="2400" dirty="0" err="1">
                <a:latin typeface="Times New Roman" panose="02020603050405020304" pitchFamily="18" charset="0"/>
                <a:cs typeface="Times New Roman" panose="02020603050405020304" pitchFamily="18" charset="0"/>
              </a:rPr>
              <a:t>eg</a:t>
            </a:r>
            <a:r>
              <a:rPr lang="en-GB" sz="2400" dirty="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REE pattern) </a:t>
            </a:r>
            <a:r>
              <a:rPr lang="en-GB" sz="2400" dirty="0">
                <a:latin typeface="Times New Roman" panose="02020603050405020304" pitchFamily="18" charset="0"/>
                <a:cs typeface="Times New Roman" panose="02020603050405020304" pitchFamily="18" charset="0"/>
              </a:rPr>
              <a:t>from the gold/uranium mine shafts in </a:t>
            </a:r>
            <a:r>
              <a:rPr lang="en-GB" sz="2400" dirty="0" smtClean="0">
                <a:latin typeface="Times New Roman" panose="02020603050405020304" pitchFamily="18" charset="0"/>
                <a:cs typeface="Times New Roman" panose="02020603050405020304" pitchFamily="18" charset="0"/>
              </a:rPr>
              <a:t>South </a:t>
            </a:r>
            <a:r>
              <a:rPr lang="en-GB" sz="2400" dirty="0">
                <a:latin typeface="Times New Roman" panose="02020603050405020304" pitchFamily="18" charset="0"/>
                <a:cs typeface="Times New Roman" panose="02020603050405020304" pitchFamily="18" charset="0"/>
              </a:rPr>
              <a:t>Africa </a:t>
            </a:r>
            <a:r>
              <a:rPr lang="en-GB" sz="2400" dirty="0" smtClean="0">
                <a:latin typeface="Times New Roman" panose="02020603050405020304" pitchFamily="18" charset="0"/>
                <a:cs typeface="Times New Roman" panose="02020603050405020304" pitchFamily="18" charset="0"/>
              </a:rPr>
              <a:t>and Namibia can </a:t>
            </a:r>
            <a:r>
              <a:rPr lang="en-GB" sz="2400" dirty="0">
                <a:latin typeface="Times New Roman" panose="02020603050405020304" pitchFamily="18" charset="0"/>
                <a:cs typeface="Times New Roman" panose="02020603050405020304" pitchFamily="18" charset="0"/>
              </a:rPr>
              <a:t>be distinguished using their elemental and isotopic profiles. This will support and strengthen national nuclear security in deterring theft of nuclear material by nuclear terrorist for non-peaceful purposes within South Africa. </a:t>
            </a:r>
            <a:endParaRPr lang="en-US" sz="2400" dirty="0">
              <a:latin typeface="Times New Roman" panose="02020603050405020304" pitchFamily="18" charset="0"/>
              <a:cs typeface="Times New Roman" panose="02020603050405020304" pitchFamily="18" charset="0"/>
            </a:endParaRPr>
          </a:p>
          <a:p>
            <a:pPr marL="457200" indent="-457200">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marL="0" indent="0"/>
            <a:endParaRPr lang="en-ZA" sz="2400" dirty="0">
              <a:latin typeface="Times New Roman" panose="02020603050405020304" pitchFamily="18" charset="0"/>
              <a:cs typeface="Times New Roman" panose="02020603050405020304" pitchFamily="18" charset="0"/>
            </a:endParaRPr>
          </a:p>
          <a:p>
            <a:pPr algn="just">
              <a:lnSpc>
                <a:spcPct val="150000"/>
              </a:lnSpc>
              <a:spcAft>
                <a:spcPts val="1875"/>
              </a:spcAft>
            </a:pPr>
            <a:r>
              <a:rPr lang="hu-HU" sz="2400" b="1" dirty="0">
                <a:latin typeface="Times New Roman" panose="02020603050405020304" pitchFamily="18" charset="0"/>
                <a:cs typeface="Times New Roman" panose="02020603050405020304" pitchFamily="18" charset="0"/>
              </a:rPr>
              <a:t>Acknowledgements</a:t>
            </a:r>
            <a:endParaRPr lang="en-ZA" sz="2400" dirty="0">
              <a:latin typeface="Times New Roman" panose="02020603050405020304" pitchFamily="18" charset="0"/>
              <a:cs typeface="Times New Roman" panose="02020603050405020304" pitchFamily="18" charset="0"/>
            </a:endParaRPr>
          </a:p>
          <a:p>
            <a:pPr lvl="1" indent="-457200" algn="just" eaLnBrk="1" hangingPunct="1">
              <a:buFont typeface="Wingdings" panose="05000000000000000000" pitchFamily="2" charset="2"/>
              <a:buChar char="v"/>
            </a:pPr>
            <a:r>
              <a:rPr lang="en-GB" sz="2400" dirty="0">
                <a:latin typeface="Times New Roman" panose="02020603050405020304" pitchFamily="18" charset="0"/>
                <a:cs typeface="Times New Roman" panose="02020603050405020304" pitchFamily="18" charset="0"/>
              </a:rPr>
              <a:t>Authors would like to acknowledge the International Atomic Energy Agency (IAEA) for sponsoring this Project under CRP J02013, (IAEA Research Contract No: 23100/R0). </a:t>
            </a:r>
            <a:endParaRPr lang="en-GB" sz="2400" dirty="0" smtClean="0">
              <a:latin typeface="Times New Roman" panose="02020603050405020304" pitchFamily="18" charset="0"/>
              <a:cs typeface="Times New Roman" panose="02020603050405020304" pitchFamily="18" charset="0"/>
            </a:endParaRPr>
          </a:p>
          <a:p>
            <a:pPr lvl="1" indent="-457200" algn="just" eaLnBrk="1" hangingPunct="1">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Appreciation </a:t>
            </a:r>
            <a:r>
              <a:rPr lang="en-GB" sz="2400" dirty="0">
                <a:latin typeface="Times New Roman" panose="02020603050405020304" pitchFamily="18" charset="0"/>
                <a:cs typeface="Times New Roman" panose="02020603050405020304" pitchFamily="18" charset="0"/>
              </a:rPr>
              <a:t>also goes to the North-West University’s Centre for Applied Radiation Science and Technology (CARST) for financial support to attend and present some part of this work at the SAIP2021 conference held at North-West University, Potchefstroom, South Africa, 26th–30th July 2021. </a:t>
            </a:r>
            <a:endParaRPr lang="en-GB" sz="2400" dirty="0" smtClean="0">
              <a:latin typeface="Times New Roman" panose="02020603050405020304" pitchFamily="18" charset="0"/>
              <a:cs typeface="Times New Roman" panose="02020603050405020304" pitchFamily="18" charset="0"/>
            </a:endParaRPr>
          </a:p>
          <a:p>
            <a:pPr lvl="1" indent="-457200" algn="just" eaLnBrk="1" hangingPunct="1">
              <a:buFont typeface="Wingdings" panose="05000000000000000000" pitchFamily="2" charset="2"/>
              <a:buChar char="v"/>
            </a:pPr>
            <a:r>
              <a:rPr lang="en-GB" sz="2400" dirty="0" smtClean="0">
                <a:latin typeface="Times New Roman" panose="02020603050405020304" pitchFamily="18" charset="0"/>
                <a:cs typeface="Times New Roman" panose="02020603050405020304" pitchFamily="18" charset="0"/>
              </a:rPr>
              <a:t>Finally</a:t>
            </a:r>
            <a:r>
              <a:rPr lang="en-GB" sz="2400" dirty="0">
                <a:latin typeface="Times New Roman" panose="02020603050405020304" pitchFamily="18" charset="0"/>
                <a:cs typeface="Times New Roman" panose="02020603050405020304" pitchFamily="18" charset="0"/>
              </a:rPr>
              <a:t>, we acknowledge the National Research Fund (NRF) for funding the purchase of newly installed </a:t>
            </a:r>
            <a:r>
              <a:rPr lang="en-GB" sz="2400" dirty="0" err="1">
                <a:latin typeface="Times New Roman" panose="02020603050405020304" pitchFamily="18" charset="0"/>
                <a:cs typeface="Times New Roman" panose="02020603050405020304" pitchFamily="18" charset="0"/>
              </a:rPr>
              <a:t>NexION</a:t>
            </a:r>
            <a:r>
              <a:rPr lang="en-GB" sz="2400" dirty="0">
                <a:latin typeface="Times New Roman" panose="02020603050405020304" pitchFamily="18" charset="0"/>
                <a:cs typeface="Times New Roman" panose="02020603050405020304" pitchFamily="18" charset="0"/>
              </a:rPr>
              <a:t> 2000 ICP-MS (PerkinElmer Inc., Connecticut, USA) at North-West University’s Centre for Applied Radiation Science and Technology. Opinions expressed and conclusions arrived at, are those of the author and are not necessarily to be attributed to the NRF.</a:t>
            </a:r>
            <a:endParaRPr lang="en-US" sz="2800" dirty="0">
              <a:latin typeface="Times New Roman" panose="02020603050405020304" pitchFamily="18" charset="0"/>
              <a:cs typeface="Times New Roman" panose="02020603050405020304" pitchFamily="18" charset="0"/>
            </a:endParaRPr>
          </a:p>
        </p:txBody>
      </p:sp>
      <p:sp>
        <p:nvSpPr>
          <p:cNvPr id="45" name="Rectangle 44"/>
          <p:cNvSpPr/>
          <p:nvPr/>
        </p:nvSpPr>
        <p:spPr>
          <a:xfrm>
            <a:off x="1974560" y="13320998"/>
            <a:ext cx="9447392" cy="16590183"/>
          </a:xfrm>
          <a:prstGeom prst="rect">
            <a:avLst/>
          </a:prstGeom>
        </p:spPr>
        <p:txBody>
          <a:bodyPr wrap="square">
            <a:spAutoFit/>
          </a:bodyPr>
          <a:lstStyle/>
          <a:p>
            <a:pPr algn="just">
              <a:lnSpc>
                <a:spcPct val="110000"/>
              </a:lnSpc>
            </a:pPr>
            <a:endParaRPr lang="en-US" sz="2800" b="1" dirty="0" smtClean="0">
              <a:latin typeface="Times New Roman" panose="02020603050405020304" pitchFamily="18" charset="0"/>
              <a:cs typeface="Times New Roman" panose="02020603050405020304" pitchFamily="18" charset="0"/>
            </a:endParaRPr>
          </a:p>
          <a:p>
            <a:pPr algn="just">
              <a:lnSpc>
                <a:spcPct val="150000"/>
              </a:lnSpc>
              <a:spcAft>
                <a:spcPts val="800"/>
              </a:spcAft>
            </a:pPr>
            <a:endParaRPr lang="en-ZA" sz="20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n-GB" sz="2200" dirty="0" smtClean="0">
                <a:latin typeface="Times New Roman" panose="02020603050405020304" pitchFamily="18" charset="0"/>
                <a:ea typeface="Calibri" panose="020F0502020204030204" pitchFamily="34" charset="0"/>
                <a:cs typeface="Times New Roman" panose="02020603050405020304" pitchFamily="18" charset="0"/>
              </a:rPr>
              <a:t>Worldwide, </a:t>
            </a:r>
            <a:r>
              <a:rPr lang="en-GB" sz="2200" dirty="0">
                <a:latin typeface="Times New Roman" panose="02020603050405020304" pitchFamily="18" charset="0"/>
                <a:ea typeface="Calibri" panose="020F0502020204030204" pitchFamily="34" charset="0"/>
                <a:cs typeface="Times New Roman" panose="02020603050405020304" pitchFamily="18" charset="0"/>
              </a:rPr>
              <a:t>nuclear and radioactive materials are used daily for beneficial purposes, in industry, medicine, agriculture and research. However, the use of nuclear and radioactive material generates some risk due to radiation being emitted, which is  harmful to human health especially if they enter the human body even at low </a:t>
            </a:r>
            <a:r>
              <a:rPr lang="en-GB" sz="2200" dirty="0" smtClean="0">
                <a:latin typeface="Times New Roman" panose="02020603050405020304" pitchFamily="18" charset="0"/>
                <a:ea typeface="Calibri" panose="020F0502020204030204" pitchFamily="34" charset="0"/>
                <a:cs typeface="Times New Roman" panose="02020603050405020304" pitchFamily="18" charset="0"/>
              </a:rPr>
              <a:t>levels (i.e. microgram amounts) </a:t>
            </a:r>
            <a:r>
              <a:rPr lang="en-GB" sz="2200" dirty="0">
                <a:latin typeface="Times New Roman" panose="02020603050405020304" pitchFamily="18" charset="0"/>
                <a:ea typeface="Calibri" panose="020F0502020204030204" pitchFamily="34" charset="0"/>
                <a:cs typeface="Times New Roman" panose="02020603050405020304" pitchFamily="18" charset="0"/>
              </a:rPr>
              <a:t>(Aggarwal, 2016). The main security concerns relating to their use, are perceived ease of access to them, the culture of personnel responsible for managing the material, and the potential for theft and construction of radiological dispersive devices (RDDs) also referred to as “dirty” bombs (IAEA, 2007, Hutcheon et al., 2013</a:t>
            </a:r>
            <a:r>
              <a:rPr lang="en-GB" sz="2200" dirty="0" smtClean="0">
                <a:latin typeface="Times New Roman" panose="02020603050405020304" pitchFamily="18" charset="0"/>
                <a:ea typeface="Calibri" panose="020F0502020204030204" pitchFamily="34"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Applying </a:t>
            </a:r>
            <a:r>
              <a:rPr lang="en-GB" sz="2200" dirty="0">
                <a:latin typeface="Times New Roman" panose="02020603050405020304" pitchFamily="18" charset="0"/>
                <a:cs typeface="Times New Roman" panose="02020603050405020304" pitchFamily="18" charset="0"/>
              </a:rPr>
              <a:t>Nuclear Forensics as a fingerprinting tool to compare with reference data allows the researcher to determine the origin, the intended use, the last legal owner and the smuggling route of the nuclear or radioactive material (Mathuthu and </a:t>
            </a:r>
            <a:r>
              <a:rPr lang="en-GB" sz="2200" dirty="0" err="1">
                <a:latin typeface="Times New Roman" panose="02020603050405020304" pitchFamily="18" charset="0"/>
                <a:cs typeface="Times New Roman" panose="02020603050405020304" pitchFamily="18" charset="0"/>
              </a:rPr>
              <a:t>Khumalo</a:t>
            </a:r>
            <a:r>
              <a:rPr lang="en-GB" sz="2200" dirty="0">
                <a:latin typeface="Times New Roman" panose="02020603050405020304" pitchFamily="18" charset="0"/>
                <a:cs typeface="Times New Roman" panose="02020603050405020304" pitchFamily="18" charset="0"/>
              </a:rPr>
              <a:t>, 2018). This makes Nuclear Forensics to be a key element of Nuclear Security. </a:t>
            </a:r>
            <a:endParaRPr lang="en-GB" sz="2200" dirty="0" smtClean="0">
              <a:latin typeface="Times New Roman" panose="02020603050405020304" pitchFamily="18" charset="0"/>
              <a:cs typeface="Times New Roman" panose="02020603050405020304" pitchFamily="18" charset="0"/>
            </a:endParaRPr>
          </a:p>
          <a:p>
            <a:pPr algn="just">
              <a:lnSpc>
                <a:spcPct val="150000"/>
              </a:lnSpc>
              <a:spcAft>
                <a:spcPts val="800"/>
              </a:spcAft>
            </a:pPr>
            <a:r>
              <a:rPr lang="en-GB" sz="2200" dirty="0" smtClean="0">
                <a:latin typeface="Times New Roman" panose="02020603050405020304" pitchFamily="18" charset="0"/>
                <a:cs typeface="Times New Roman" panose="02020603050405020304" pitchFamily="18" charset="0"/>
              </a:rPr>
              <a:t> </a:t>
            </a:r>
            <a:endParaRPr lang="en-GB" sz="2200" dirty="0">
              <a:latin typeface="Times New Roman" panose="02020603050405020304" pitchFamily="18" charset="0"/>
              <a:cs typeface="Times New Roman" panose="02020603050405020304" pitchFamily="18" charset="0"/>
            </a:endParaRPr>
          </a:p>
          <a:p>
            <a:pPr algn="just">
              <a:lnSpc>
                <a:spcPct val="150000"/>
              </a:lnSpc>
              <a:spcAft>
                <a:spcPts val="800"/>
              </a:spcAft>
            </a:pPr>
            <a:r>
              <a:rPr lang="en-GB" sz="2200" dirty="0" smtClean="0">
                <a:latin typeface="Times New Roman" panose="02020603050405020304" pitchFamily="18" charset="0"/>
                <a:cs typeface="Times New Roman" panose="02020603050405020304" pitchFamily="18" charset="0"/>
              </a:rPr>
              <a:t>In </a:t>
            </a:r>
            <a:r>
              <a:rPr lang="en-GB" sz="2200" dirty="0">
                <a:latin typeface="Times New Roman" panose="02020603050405020304" pitchFamily="18" charset="0"/>
                <a:cs typeface="Times New Roman" panose="02020603050405020304" pitchFamily="18" charset="0"/>
              </a:rPr>
              <a:t>South Africa, the Nuclear Forensics efforts are still in a developing stage.  In nuclear forensics, the </a:t>
            </a:r>
            <a:r>
              <a:rPr lang="en-GB" sz="2200" dirty="0" smtClean="0">
                <a:latin typeface="Times New Roman" panose="02020603050405020304" pitchFamily="18" charset="0"/>
                <a:cs typeface="Times New Roman" panose="02020603050405020304" pitchFamily="18" charset="0"/>
              </a:rPr>
              <a:t>lanthanide pattern aid </a:t>
            </a:r>
            <a:r>
              <a:rPr lang="en-GB" sz="2200" dirty="0">
                <a:latin typeface="Times New Roman" panose="02020603050405020304" pitchFamily="18" charset="0"/>
                <a:cs typeface="Times New Roman" panose="02020603050405020304" pitchFamily="18" charset="0"/>
              </a:rPr>
              <a:t>as one of the parameters that contribute to “nuclear fingerprint” of the material and thereby provide a basis for drawing conclusions on the potential origin of the material. Nuclear fingerprinting refers to the determination of origin, mode of production from the composition of nuclear material (Jariwala, 2014). In the context of this work, fingerprinting would refer to the process of identifying signatures in the nuclear fuel cycle. </a:t>
            </a:r>
            <a:r>
              <a:rPr lang="en-GB" sz="2200" dirty="0" smtClean="0">
                <a:latin typeface="Times New Roman" panose="02020603050405020304" pitchFamily="18" charset="0"/>
                <a:cs typeface="Times New Roman" panose="02020603050405020304" pitchFamily="18" charset="0"/>
              </a:rPr>
              <a:t>Signatures </a:t>
            </a:r>
            <a:r>
              <a:rPr lang="en-GB" sz="2200" dirty="0">
                <a:latin typeface="Times New Roman" panose="02020603050405020304" pitchFamily="18" charset="0"/>
                <a:cs typeface="Times New Roman" panose="02020603050405020304" pitchFamily="18" charset="0"/>
              </a:rPr>
              <a:t>are measurable attributes of nuclear fuel cycles (Borg and Hutcheon, 2013). Nuclear forensic analysis is a key technical capability that utilizes signatures inherent to nuclear or other radioactive material to provide information on its source, production and history (Stork et al., 2017), (</a:t>
            </a:r>
            <a:r>
              <a:rPr lang="en-GB" sz="2200" dirty="0" err="1">
                <a:latin typeface="Times New Roman" panose="02020603050405020304" pitchFamily="18" charset="0"/>
                <a:cs typeface="Times New Roman" panose="02020603050405020304" pitchFamily="18" charset="0"/>
              </a:rPr>
              <a:t>Kristo</a:t>
            </a:r>
            <a:r>
              <a:rPr lang="en-GB" sz="2200" dirty="0">
                <a:latin typeface="Times New Roman" panose="02020603050405020304" pitchFamily="18" charset="0"/>
                <a:cs typeface="Times New Roman" panose="02020603050405020304" pitchFamily="18" charset="0"/>
              </a:rPr>
              <a:t> et al., 2016). This study investigates the application of </a:t>
            </a:r>
            <a:r>
              <a:rPr lang="en-GB" sz="2200" dirty="0" smtClean="0">
                <a:latin typeface="Times New Roman" panose="02020603050405020304" pitchFamily="18" charset="0"/>
                <a:cs typeface="Times New Roman" panose="02020603050405020304" pitchFamily="18" charset="0"/>
              </a:rPr>
              <a:t>lanthanides </a:t>
            </a:r>
            <a:r>
              <a:rPr lang="en-GB" sz="2200" dirty="0">
                <a:latin typeface="Times New Roman" panose="02020603050405020304" pitchFamily="18" charset="0"/>
                <a:cs typeface="Times New Roman" panose="02020603050405020304" pitchFamily="18" charset="0"/>
              </a:rPr>
              <a:t>pattern in nuclear forensics.</a:t>
            </a:r>
            <a:endParaRPr lang="en-ZA" sz="2200" dirty="0" smtClean="0">
              <a:latin typeface="Times New Roman" panose="02020603050405020304" pitchFamily="18" charset="0"/>
              <a:cs typeface="Times New Roman" panose="02020603050405020304" pitchFamily="18" charset="0"/>
            </a:endParaRPr>
          </a:p>
          <a:p>
            <a:endParaRPr lang="en-US" sz="1600" b="1" i="1" dirty="0" smtClean="0"/>
          </a:p>
          <a:p>
            <a:endParaRPr lang="en-US" sz="1600" b="1" i="1" dirty="0"/>
          </a:p>
          <a:p>
            <a:pPr algn="just">
              <a:lnSpc>
                <a:spcPct val="110000"/>
              </a:lnSpc>
            </a:pPr>
            <a:endParaRPr lang="en-US" sz="2800" b="1" dirty="0" smtClean="0">
              <a:latin typeface="Arial" pitchFamily="34" charset="0"/>
              <a:cs typeface="Arial" pitchFamily="34" charset="0"/>
            </a:endParaRPr>
          </a:p>
          <a:p>
            <a:pPr marL="457200" indent="-457200" algn="just">
              <a:lnSpc>
                <a:spcPct val="110000"/>
              </a:lnSpc>
              <a:buFont typeface="Wingdings" panose="05000000000000000000" pitchFamily="2" charset="2"/>
              <a:buChar char="v"/>
            </a:pPr>
            <a:endParaRPr lang="en-US" sz="2800" b="1" dirty="0">
              <a:latin typeface="Arial" pitchFamily="34" charset="0"/>
              <a:cs typeface="Arial" pitchFamily="34" charset="0"/>
            </a:endParaRPr>
          </a:p>
        </p:txBody>
      </p:sp>
      <p:sp>
        <p:nvSpPr>
          <p:cNvPr id="46" name="Rectangle 45"/>
          <p:cNvSpPr/>
          <p:nvPr/>
        </p:nvSpPr>
        <p:spPr>
          <a:xfrm>
            <a:off x="11628665" y="5912620"/>
            <a:ext cx="9704294" cy="28429321"/>
          </a:xfrm>
          <a:prstGeom prst="rect">
            <a:avLst/>
          </a:prstGeom>
        </p:spPr>
        <p:txBody>
          <a:bodyPr wrap="square">
            <a:spAutoFit/>
          </a:bodyPr>
          <a:lstStyle/>
          <a:p>
            <a:pPr algn="just"/>
            <a:r>
              <a:rPr lang="en-US" sz="2500" b="1" i="1" dirty="0" smtClean="0">
                <a:latin typeface="Times New Roman" panose="02020603050405020304" pitchFamily="18" charset="0"/>
                <a:cs typeface="Times New Roman" panose="02020603050405020304" pitchFamily="18" charset="0"/>
              </a:rPr>
              <a:t>Sample </a:t>
            </a:r>
            <a:r>
              <a:rPr lang="en-US" sz="2500" b="1" i="1" dirty="0">
                <a:latin typeface="Times New Roman" panose="02020603050405020304" pitchFamily="18" charset="0"/>
                <a:cs typeface="Times New Roman" panose="02020603050405020304" pitchFamily="18" charset="0"/>
              </a:rPr>
              <a:t>preparation </a:t>
            </a:r>
            <a:endParaRPr lang="en-US" sz="2500" b="1" i="1" dirty="0" smtClean="0">
              <a:latin typeface="Times New Roman" panose="02020603050405020304" pitchFamily="18" charset="0"/>
              <a:cs typeface="Times New Roman" panose="02020603050405020304" pitchFamily="18" charset="0"/>
            </a:endParaRPr>
          </a:p>
          <a:p>
            <a:pPr algn="just"/>
            <a:endParaRPr lang="en-US" sz="2500" dirty="0">
              <a:latin typeface="Times New Roman" panose="02020603050405020304" pitchFamily="18" charset="0"/>
              <a:cs typeface="Times New Roman" panose="02020603050405020304" pitchFamily="18" charset="0"/>
            </a:endParaRPr>
          </a:p>
          <a:p>
            <a:pPr lvl="0" algn="just"/>
            <a:r>
              <a:rPr lang="en-GB" sz="2500" dirty="0">
                <a:latin typeface="Times New Roman" panose="02020603050405020304" pitchFamily="18" charset="0"/>
                <a:cs typeface="Times New Roman" panose="02020603050405020304" pitchFamily="18" charset="0"/>
              </a:rPr>
              <a:t>A total of 20 soil samples from two mine tailings representative of the gold mining area were collected with a hand corer at a depth of 5 cm and packaged in 4 kg polyethylene bags. Close attention were paid on sample preparation to avoid cross-contamination as is the major source of errors if not done properly. The collected samples were allowed to air dry for 2-3 days then heated in an electric oven at 110 degrees Celsius for up to 24 hours to remove moisture (Chen et al., 2002). The samples were then crushed and ground into small grain sizes using mortar and pestle. All the samples were then passed through a sieve of mesh size 2 mm to obtain a homogenous sample matrix (Sharma et al., 2007). </a:t>
            </a:r>
          </a:p>
          <a:p>
            <a:pPr lvl="0" algn="just"/>
            <a:endParaRPr lang="en-GB" sz="2500" dirty="0">
              <a:latin typeface="Times New Roman" panose="02020603050405020304" pitchFamily="18" charset="0"/>
              <a:cs typeface="Times New Roman" panose="02020603050405020304" pitchFamily="18" charset="0"/>
            </a:endParaRPr>
          </a:p>
          <a:p>
            <a:pPr lvl="0" algn="just"/>
            <a:r>
              <a:rPr lang="en-GB" sz="2500" dirty="0">
                <a:latin typeface="Times New Roman" panose="02020603050405020304" pitchFamily="18" charset="0"/>
                <a:cs typeface="Times New Roman" panose="02020603050405020304" pitchFamily="18" charset="0"/>
              </a:rPr>
              <a:t>Later, approximately 0.5 g of sample were weight into a 75 mL microwave digestion vessel (PerkinElmer Titan MPS System) and 3 mL of concentrated HNO3, 9 mL of concentrated HCL were added. To achieve complete dissolution, samples were heated for 40 minutes at a maximum power of 100%.</a:t>
            </a:r>
          </a:p>
          <a:p>
            <a:pPr algn="just"/>
            <a:endParaRPr lang="en-US" sz="2500" b="1" i="1" dirty="0" smtClean="0">
              <a:latin typeface="Times New Roman" panose="02020603050405020304" pitchFamily="18" charset="0"/>
              <a:cs typeface="Times New Roman" panose="02020603050405020304" pitchFamily="18" charset="0"/>
            </a:endParaRPr>
          </a:p>
          <a:p>
            <a:pPr algn="just"/>
            <a:r>
              <a:rPr lang="en-US" sz="2500" b="1" i="1" dirty="0" smtClean="0">
                <a:latin typeface="Times New Roman" panose="02020603050405020304" pitchFamily="18" charset="0"/>
                <a:cs typeface="Times New Roman" panose="02020603050405020304" pitchFamily="18" charset="0"/>
              </a:rPr>
              <a:t>Sample </a:t>
            </a:r>
            <a:r>
              <a:rPr lang="en-US" sz="2500" b="1" i="1" dirty="0" smtClean="0">
                <a:latin typeface="Times New Roman" panose="02020603050405020304" pitchFamily="18" charset="0"/>
                <a:cs typeface="Times New Roman" panose="02020603050405020304" pitchFamily="18" charset="0"/>
              </a:rPr>
              <a:t>analysis</a:t>
            </a:r>
          </a:p>
          <a:p>
            <a:pPr algn="just"/>
            <a:endParaRPr lang="en-US" sz="2500" dirty="0">
              <a:latin typeface="Times New Roman" panose="02020603050405020304" pitchFamily="18" charset="0"/>
              <a:cs typeface="Times New Roman" panose="02020603050405020304" pitchFamily="18" charset="0"/>
            </a:endParaRPr>
          </a:p>
          <a:p>
            <a:pPr lvl="0" algn="just"/>
            <a:r>
              <a:rPr lang="en-GB" sz="2500" dirty="0">
                <a:latin typeface="Times New Roman" panose="02020603050405020304" pitchFamily="18" charset="0"/>
                <a:cs typeface="Times New Roman" panose="02020603050405020304" pitchFamily="18" charset="0"/>
              </a:rPr>
              <a:t>The Lanthanides pattern were measured on an Inductively Coupled Plasma Mass Spectrometer (ICP-MS) (PerkinElmer </a:t>
            </a:r>
            <a:r>
              <a:rPr lang="en-GB" sz="2500" dirty="0" err="1">
                <a:latin typeface="Times New Roman" panose="02020603050405020304" pitchFamily="18" charset="0"/>
                <a:cs typeface="Times New Roman" panose="02020603050405020304" pitchFamily="18" charset="0"/>
              </a:rPr>
              <a:t>NexION</a:t>
            </a:r>
            <a:r>
              <a:rPr lang="en-GB" sz="2500" dirty="0">
                <a:latin typeface="Times New Roman" panose="02020603050405020304" pitchFamily="18" charset="0"/>
                <a:cs typeface="Times New Roman" panose="02020603050405020304" pitchFamily="18" charset="0"/>
              </a:rPr>
              <a:t> 2000) which is equipped with a Quadrupole ion deflector that focuses the ion beam to the dual mode detector. In addition to being highly sensitive, the ICP-MS PerkinElmer </a:t>
            </a:r>
            <a:r>
              <a:rPr lang="en-GB" sz="2500" dirty="0" err="1">
                <a:latin typeface="Times New Roman" panose="02020603050405020304" pitchFamily="18" charset="0"/>
                <a:cs typeface="Times New Roman" panose="02020603050405020304" pitchFamily="18" charset="0"/>
              </a:rPr>
              <a:t>NexION</a:t>
            </a:r>
            <a:r>
              <a:rPr lang="en-GB" sz="2500" dirty="0">
                <a:latin typeface="Times New Roman" panose="02020603050405020304" pitchFamily="18" charset="0"/>
                <a:cs typeface="Times New Roman" panose="02020603050405020304" pitchFamily="18" charset="0"/>
              </a:rPr>
              <a:t> 2000 uses a helium gas collision system that greatly reduces the spectral interference caused by argon and chlorine. The Instrumental operating conditions and signal measurement settings are summarized in Table 1</a:t>
            </a:r>
            <a:r>
              <a:rPr lang="en-GB" sz="2500" dirty="0" smtClean="0">
                <a:latin typeface="Times New Roman" panose="02020603050405020304" pitchFamily="18" charset="0"/>
                <a:cs typeface="Times New Roman" panose="02020603050405020304" pitchFamily="18" charset="0"/>
              </a:rPr>
              <a:t>.</a:t>
            </a:r>
          </a:p>
          <a:p>
            <a:pPr lvl="0" algn="just"/>
            <a:endParaRPr lang="en-GB" sz="2400"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a:p>
            <a:endParaRPr lang="en-US" sz="2800" dirty="0"/>
          </a:p>
          <a:p>
            <a:endParaRPr lang="en-US" sz="2800" dirty="0" smtClean="0"/>
          </a:p>
          <a:p>
            <a:endParaRPr lang="en-US" sz="2800" dirty="0"/>
          </a:p>
          <a:p>
            <a:endParaRPr lang="en-US" sz="2800" dirty="0" smtClean="0"/>
          </a:p>
          <a:p>
            <a:endParaRPr lang="en-US" sz="2800" dirty="0"/>
          </a:p>
          <a:p>
            <a:pPr algn="just">
              <a:lnSpc>
                <a:spcPct val="110000"/>
              </a:lnSpc>
            </a:pPr>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major advantage to ICP-MS is sensitivity </a:t>
            </a:r>
            <a:r>
              <a:rPr lang="en-GB" sz="2400" dirty="0" smtClean="0">
                <a:latin typeface="Times New Roman" panose="02020603050405020304" pitchFamily="18" charset="0"/>
                <a:cs typeface="Times New Roman" panose="02020603050405020304" pitchFamily="18" charset="0"/>
              </a:rPr>
              <a:t>of the instrument. Before </a:t>
            </a:r>
            <a:r>
              <a:rPr lang="en-GB" sz="2400" dirty="0">
                <a:latin typeface="Times New Roman" panose="02020603050405020304" pitchFamily="18" charset="0"/>
                <a:cs typeface="Times New Roman" panose="02020603050405020304" pitchFamily="18" charset="0"/>
              </a:rPr>
              <a:t>the start of the analysis the instrument were allowed to 30 minutes following plasma ignition to reach thermal stability. The instruments shown excellent precision as provided in </a:t>
            </a:r>
            <a:r>
              <a:rPr lang="en-GB" sz="2400" dirty="0" smtClean="0">
                <a:latin typeface="Times New Roman" panose="02020603050405020304" pitchFamily="18" charset="0"/>
                <a:cs typeface="Times New Roman" panose="02020603050405020304" pitchFamily="18" charset="0"/>
              </a:rPr>
              <a:t>Figure 1 </a:t>
            </a:r>
            <a:r>
              <a:rPr lang="en-GB" sz="2400" dirty="0">
                <a:latin typeface="Times New Roman" panose="02020603050405020304" pitchFamily="18" charset="0"/>
                <a:cs typeface="Times New Roman" panose="02020603050405020304" pitchFamily="18" charset="0"/>
              </a:rPr>
              <a:t>and </a:t>
            </a:r>
            <a:r>
              <a:rPr lang="en-GB" sz="2400" dirty="0" smtClean="0">
                <a:latin typeface="Times New Roman" panose="02020603050405020304" pitchFamily="18" charset="0"/>
                <a:cs typeface="Times New Roman" panose="02020603050405020304" pitchFamily="18" charset="0"/>
              </a:rPr>
              <a:t>2.</a:t>
            </a: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r>
              <a:rPr lang="en-GB" sz="2400" dirty="0" smtClean="0">
                <a:latin typeface="Times New Roman" panose="02020603050405020304" pitchFamily="18" charset="0"/>
                <a:cs typeface="Times New Roman" panose="02020603050405020304" pitchFamily="18" charset="0"/>
              </a:rPr>
              <a:t>Figure </a:t>
            </a:r>
            <a:r>
              <a:rPr lang="en-GB" sz="2400" dirty="0">
                <a:latin typeface="Times New Roman" panose="02020603050405020304" pitchFamily="18" charset="0"/>
                <a:cs typeface="Times New Roman" panose="02020603050405020304" pitchFamily="18" charset="0"/>
              </a:rPr>
              <a:t>1: Lanthanides patterns of investigated soil samples obtained from South African uranium mine </a:t>
            </a:r>
            <a:r>
              <a:rPr lang="en-GB" sz="2400" dirty="0" smtClean="0">
                <a:latin typeface="Times New Roman" panose="02020603050405020304" pitchFamily="18" charset="0"/>
                <a:cs typeface="Times New Roman" panose="02020603050405020304" pitchFamily="18" charset="0"/>
              </a:rPr>
              <a:t>tilling.</a:t>
            </a: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endParaRPr lang="en-GB" sz="2400" dirty="0">
              <a:latin typeface="Times New Roman" panose="02020603050405020304" pitchFamily="18" charset="0"/>
              <a:cs typeface="Times New Roman" panose="02020603050405020304" pitchFamily="18" charset="0"/>
            </a:endParaRPr>
          </a:p>
          <a:p>
            <a:pPr algn="just">
              <a:lnSpc>
                <a:spcPct val="110000"/>
              </a:lnSpc>
            </a:pPr>
            <a:endParaRPr lang="en-GB" sz="2400" dirty="0" smtClean="0">
              <a:latin typeface="Times New Roman" panose="02020603050405020304" pitchFamily="18" charset="0"/>
              <a:cs typeface="Times New Roman" panose="02020603050405020304" pitchFamily="18" charset="0"/>
            </a:endParaRPr>
          </a:p>
          <a:p>
            <a:pPr algn="just">
              <a:lnSpc>
                <a:spcPct val="110000"/>
              </a:lnSpc>
            </a:pPr>
            <a:r>
              <a:rPr lang="en-US" dirty="0" smtClean="0"/>
              <a:t>Figure </a:t>
            </a:r>
            <a:r>
              <a:rPr lang="en-US" dirty="0"/>
              <a:t>2: Lanthanides patterns of investigated soil samples obtained from Namibia uranium mine tilling </a:t>
            </a:r>
            <a:r>
              <a:rPr lang="en-US" dirty="0" smtClean="0"/>
              <a:t>.</a:t>
            </a:r>
            <a:endParaRPr lang="en-ZA" sz="2400" dirty="0">
              <a:latin typeface="Times New Roman" panose="02020603050405020304" pitchFamily="18" charset="0"/>
              <a:cs typeface="Times New Roman" panose="02020603050405020304" pitchFamily="18" charset="0"/>
            </a:endParaRPr>
          </a:p>
          <a:p>
            <a:pPr algn="just">
              <a:lnSpc>
                <a:spcPct val="110000"/>
              </a:lnSpc>
            </a:pPr>
            <a:endParaRPr lang="en-ZA" sz="2400" dirty="0" smtClean="0">
              <a:latin typeface="Times New Roman" panose="02020603050405020304" pitchFamily="18" charset="0"/>
              <a:cs typeface="Times New Roman" panose="02020603050405020304" pitchFamily="18" charset="0"/>
            </a:endParaRPr>
          </a:p>
          <a:p>
            <a:pPr algn="just">
              <a:lnSpc>
                <a:spcPct val="110000"/>
              </a:lnSpc>
            </a:pPr>
            <a:endParaRPr lang="en-ZA" sz="2400" dirty="0">
              <a:latin typeface="Times New Roman" panose="02020603050405020304" pitchFamily="18" charset="0"/>
              <a:cs typeface="Times New Roman" panose="02020603050405020304" pitchFamily="18" charset="0"/>
            </a:endParaRPr>
          </a:p>
          <a:p>
            <a:pPr algn="just">
              <a:lnSpc>
                <a:spcPct val="110000"/>
              </a:lnSpc>
            </a:pPr>
            <a:endParaRPr lang="en-US" sz="2800" b="1" dirty="0">
              <a:latin typeface="Arial" pitchFamily="34" charset="0"/>
              <a:cs typeface="Arial" pitchFamily="34" charset="0"/>
            </a:endParaRPr>
          </a:p>
        </p:txBody>
      </p:sp>
      <p:sp>
        <p:nvSpPr>
          <p:cNvPr id="50" name="Rectangle 49"/>
          <p:cNvSpPr/>
          <p:nvPr/>
        </p:nvSpPr>
        <p:spPr>
          <a:xfrm rot="5400000">
            <a:off x="24764773" y="-16042459"/>
            <a:ext cx="3123374" cy="35092969"/>
          </a:xfrm>
          <a:prstGeom prst="rect">
            <a:avLst/>
          </a:prstGeom>
          <a:solidFill>
            <a:srgbClr val="7030A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lvl="1" algn="ctr"/>
            <a:r>
              <a:rPr lang="en-GB" sz="7200" dirty="0">
                <a:latin typeface="Times New Roman" panose="02020603050405020304" pitchFamily="18" charset="0"/>
                <a:cs typeface="Times New Roman" panose="02020603050405020304" pitchFamily="18" charset="0"/>
              </a:rPr>
              <a:t>Investigation of the Rare Earth Elements Pattern for uranium attribution in nuclear forensics environment</a:t>
            </a:r>
            <a:endParaRPr lang="en-GB" sz="7200" dirty="0" smtClean="0">
              <a:latin typeface="Times New Roman" panose="02020603050405020304" pitchFamily="18" charset="0"/>
              <a:cs typeface="Times New Roman" panose="02020603050405020304" pitchFamily="18" charset="0"/>
            </a:endParaRPr>
          </a:p>
        </p:txBody>
      </p:sp>
      <p:sp>
        <p:nvSpPr>
          <p:cNvPr id="53" name="Text Placeholder 7"/>
          <p:cNvSpPr>
            <a:spLocks noGrp="1"/>
          </p:cNvSpPr>
          <p:nvPr>
            <p:ph type="body" sz="quarter" idx="14"/>
          </p:nvPr>
        </p:nvSpPr>
        <p:spPr>
          <a:xfrm>
            <a:off x="9128176" y="3190908"/>
            <a:ext cx="29739304" cy="2331521"/>
          </a:xfrm>
        </p:spPr>
        <p:txBody>
          <a:bodyPr/>
          <a:lstStyle/>
          <a:p>
            <a:pPr algn="ctr"/>
            <a:r>
              <a:rPr lang="en-US" altLang="en-US" dirty="0" smtClean="0">
                <a:latin typeface="Times New Roman" panose="02020603050405020304" pitchFamily="18" charset="0"/>
                <a:cs typeface="Times New Roman" panose="02020603050405020304" pitchFamily="18" charset="0"/>
              </a:rPr>
              <a:t>Tebogo Gilbert Kupi</a:t>
            </a:r>
            <a:r>
              <a:rPr lang="en-US" altLang="en-US" baseline="30000" dirty="0" smtClean="0">
                <a:latin typeface="Times New Roman" panose="02020603050405020304" pitchFamily="18" charset="0"/>
                <a:cs typeface="Times New Roman" panose="02020603050405020304" pitchFamily="18" charset="0"/>
              </a:rPr>
              <a:t>12</a:t>
            </a:r>
            <a:r>
              <a:rPr lang="en-US" altLang="en-US" dirty="0" smtClean="0">
                <a:latin typeface="Times New Roman" panose="02020603050405020304" pitchFamily="18" charset="0"/>
                <a:cs typeface="Times New Roman" panose="02020603050405020304" pitchFamily="18" charset="0"/>
              </a:rPr>
              <a:t>, Manny Mathuthu</a:t>
            </a:r>
            <a:r>
              <a:rPr lang="en-US" altLang="en-US" baseline="30000" dirty="0" smtClean="0">
                <a:latin typeface="Times New Roman" panose="02020603050405020304" pitchFamily="18" charset="0"/>
                <a:cs typeface="Times New Roman" panose="02020603050405020304" pitchFamily="18" charset="0"/>
              </a:rPr>
              <a:t>1</a:t>
            </a:r>
            <a:r>
              <a:rPr lang="en-US" altLang="en-US" dirty="0" smtClean="0">
                <a:latin typeface="Times New Roman" panose="02020603050405020304" pitchFamily="18" charset="0"/>
                <a:cs typeface="Times New Roman" panose="02020603050405020304" pitchFamily="18" charset="0"/>
              </a:rPr>
              <a:t>, Danel van Tonder</a:t>
            </a:r>
            <a:r>
              <a:rPr lang="en-US" altLang="en-US" baseline="30000" dirty="0" smtClean="0">
                <a:latin typeface="Times New Roman" panose="02020603050405020304" pitchFamily="18" charset="0"/>
                <a:cs typeface="Times New Roman" panose="02020603050405020304" pitchFamily="18" charset="0"/>
              </a:rPr>
              <a:t>2</a:t>
            </a:r>
            <a:endParaRPr lang="en-US" altLang="en-US" baseline="30000" dirty="0" smtClean="0">
              <a:latin typeface="Times New Roman" panose="02020603050405020304" pitchFamily="18" charset="0"/>
              <a:cs typeface="Times New Roman" panose="02020603050405020304" pitchFamily="18" charset="0"/>
            </a:endParaRPr>
          </a:p>
          <a:p>
            <a:pPr marL="514350" indent="-514350" algn="ctr">
              <a:buAutoNum type="arabicPeriod"/>
            </a:pPr>
            <a:r>
              <a:rPr lang="en-US" altLang="en-US" sz="2800" dirty="0" smtClean="0">
                <a:latin typeface="Times New Roman" panose="02020603050405020304" pitchFamily="18" charset="0"/>
                <a:cs typeface="Times New Roman" panose="02020603050405020304" pitchFamily="18" charset="0"/>
              </a:rPr>
              <a:t>Center </a:t>
            </a:r>
            <a:r>
              <a:rPr lang="en-US" altLang="en-US" sz="2800" dirty="0" smtClean="0">
                <a:latin typeface="Times New Roman" panose="02020603050405020304" pitchFamily="18" charset="0"/>
                <a:cs typeface="Times New Roman" panose="02020603050405020304" pitchFamily="18" charset="0"/>
              </a:rPr>
              <a:t>for Applied Radiation Science and Technology (CARST), North-West </a:t>
            </a:r>
            <a:r>
              <a:rPr lang="en-US" altLang="en-US" sz="2800" dirty="0" smtClean="0">
                <a:latin typeface="Times New Roman" panose="02020603050405020304" pitchFamily="18" charset="0"/>
                <a:cs typeface="Times New Roman" panose="02020603050405020304" pitchFamily="18" charset="0"/>
              </a:rPr>
              <a:t>University, Mafikeng Campus, </a:t>
            </a:r>
            <a:r>
              <a:rPr lang="en-US" altLang="en-US" sz="2800" dirty="0" smtClean="0">
                <a:latin typeface="Times New Roman" panose="02020603050405020304" pitchFamily="18" charset="0"/>
                <a:cs typeface="Times New Roman" panose="02020603050405020304" pitchFamily="18" charset="0"/>
              </a:rPr>
              <a:t>Mmabatho, 2735, South </a:t>
            </a:r>
            <a:r>
              <a:rPr lang="en-US" altLang="en-US" sz="2800" dirty="0" smtClean="0">
                <a:latin typeface="Times New Roman" panose="02020603050405020304" pitchFamily="18" charset="0"/>
                <a:cs typeface="Times New Roman" panose="02020603050405020304" pitchFamily="18" charset="0"/>
              </a:rPr>
              <a:t>Africa</a:t>
            </a:r>
          </a:p>
          <a:p>
            <a:pPr marL="514350" indent="-514350" algn="ctr">
              <a:buAutoNum type="arabicPeriod"/>
            </a:pPr>
            <a:r>
              <a:rPr lang="en-GB" altLang="en-US" sz="2800" dirty="0">
                <a:latin typeface="Times New Roman" panose="02020603050405020304" pitchFamily="18" charset="0"/>
                <a:cs typeface="Times New Roman" panose="02020603050405020304" pitchFamily="18" charset="0"/>
              </a:rPr>
              <a:t>North-West University, Potchefstroom Campus, 11 Hofman Street, Potchefstroom 2531, South Africa</a:t>
            </a:r>
            <a:endParaRPr lang="en-US" altLang="en-US" sz="2800" dirty="0" smtClean="0">
              <a:latin typeface="Times New Roman" panose="02020603050405020304" pitchFamily="18" charset="0"/>
              <a:cs typeface="Times New Roman" panose="02020603050405020304" pitchFamily="18" charset="0"/>
            </a:endParaRPr>
          </a:p>
        </p:txBody>
      </p:sp>
      <p:sp>
        <p:nvSpPr>
          <p:cNvPr id="24" name="TextBox 21"/>
          <p:cNvSpPr txBox="1">
            <a:spLocks noChangeArrowheads="1"/>
          </p:cNvSpPr>
          <p:nvPr/>
        </p:nvSpPr>
        <p:spPr bwMode="auto">
          <a:xfrm>
            <a:off x="32029400" y="17955850"/>
            <a:ext cx="11351711" cy="1375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180340" indent="-180340" algn="just">
              <a:lnSpc>
                <a:spcPct val="150000"/>
              </a:lnSpc>
              <a:spcAft>
                <a:spcPts val="0"/>
              </a:spcAft>
            </a:pPr>
            <a:r>
              <a:rPr lang="en-US" sz="1600" dirty="0">
                <a:latin typeface="Times New Roman" panose="02020603050405020304" pitchFamily="18" charset="0"/>
                <a:ea typeface="Times New Roman" panose="02020603050405020304" pitchFamily="18" charset="0"/>
              </a:rPr>
              <a:t>AGGARWAL, S. K. 2016. Nuclear forensics: what, why and how. Current Science.</a:t>
            </a:r>
          </a:p>
          <a:p>
            <a:pPr marL="180340" indent="-180340" algn="just">
              <a:lnSpc>
                <a:spcPct val="150000"/>
              </a:lnSpc>
              <a:spcAft>
                <a:spcPts val="0"/>
              </a:spcAft>
            </a:pPr>
            <a:r>
              <a:rPr lang="en-US" sz="1600" dirty="0">
                <a:latin typeface="Times New Roman" panose="02020603050405020304" pitchFamily="18" charset="0"/>
                <a:ea typeface="Times New Roman" panose="02020603050405020304" pitchFamily="18" charset="0"/>
              </a:rPr>
              <a:t>APOSTOL, A., PANTELICA, A., SIMA, O. &amp; FUGARU, V. 2016. Isotopic composition analysis and age dating of uranium samples by high resolution gamma ray spectrometry. Nuclear Instruments and Methods in Physics Research Section B: Beam Interactions with Materials and Atoms, 383, 103-108.</a:t>
            </a:r>
          </a:p>
          <a:p>
            <a:pPr marL="180340" indent="-180340" algn="just">
              <a:lnSpc>
                <a:spcPct val="150000"/>
              </a:lnSpc>
              <a:spcAft>
                <a:spcPts val="0"/>
              </a:spcAft>
            </a:pPr>
            <a:r>
              <a:rPr lang="en-US" sz="1600" dirty="0">
                <a:latin typeface="Times New Roman" panose="02020603050405020304" pitchFamily="18" charset="0"/>
                <a:ea typeface="Times New Roman" panose="02020603050405020304" pitchFamily="18" charset="0"/>
              </a:rPr>
              <a:t>BORG, L. &amp; HUTCHEON, I. 2013. Forensic Analysis of samples from the Nuclear Fuel Cycle. Lawrence Livermore National Laboratory (LLNL), Livermore, CA.</a:t>
            </a:r>
          </a:p>
          <a:p>
            <a:pPr marL="180340" indent="-180340" algn="just">
              <a:lnSpc>
                <a:spcPct val="150000"/>
              </a:lnSpc>
              <a:spcAft>
                <a:spcPts val="0"/>
              </a:spcAft>
            </a:pPr>
            <a:r>
              <a:rPr lang="en-US" sz="1600" dirty="0">
                <a:latin typeface="Times New Roman" panose="02020603050405020304" pitchFamily="18" charset="0"/>
                <a:ea typeface="Times New Roman" panose="02020603050405020304" pitchFamily="18" charset="0"/>
              </a:rPr>
              <a:t>CHEN, D., YANG, C., HUANG, Z. &amp; WANG, X. 2002. Using lead isotope ratios to distinguish between samples of the traditional Chinese medicine Dan-Shen. Note </a:t>
            </a:r>
            <a:r>
              <a:rPr lang="en-US" sz="1600" dirty="0" err="1">
                <a:latin typeface="Times New Roman" panose="02020603050405020304" pitchFamily="18" charset="0"/>
                <a:ea typeface="Times New Roman" panose="02020603050405020304" pitchFamily="18" charset="0"/>
              </a:rPr>
              <a:t>d’application</a:t>
            </a:r>
            <a:r>
              <a:rPr lang="en-US" sz="1600" dirty="0">
                <a:latin typeface="Times New Roman" panose="02020603050405020304" pitchFamily="18" charset="0"/>
                <a:ea typeface="Times New Roman" panose="02020603050405020304" pitchFamily="18" charset="0"/>
              </a:rPr>
              <a:t> Agilent.</a:t>
            </a:r>
          </a:p>
          <a:p>
            <a:pPr marL="180340" indent="-180340" algn="just">
              <a:lnSpc>
                <a:spcPct val="150000"/>
              </a:lnSpc>
              <a:spcAft>
                <a:spcPts val="0"/>
              </a:spcAft>
            </a:pPr>
            <a:r>
              <a:rPr lang="en-US" sz="1600" dirty="0">
                <a:latin typeface="Times New Roman" panose="02020603050405020304" pitchFamily="18" charset="0"/>
                <a:ea typeface="Times New Roman" panose="02020603050405020304" pitchFamily="18" charset="0"/>
              </a:rPr>
              <a:t>DAHLKAMP, F. J. 2013. Uranium ore deposits, Springer Science &amp; Business Media.</a:t>
            </a:r>
          </a:p>
          <a:p>
            <a:pPr marL="180340" indent="-180340" algn="just">
              <a:lnSpc>
                <a:spcPct val="150000"/>
              </a:lnSpc>
              <a:spcAft>
                <a:spcPts val="0"/>
              </a:spcAft>
            </a:pPr>
            <a:r>
              <a:rPr lang="en-US" sz="1600" dirty="0">
                <a:latin typeface="Times New Roman" panose="02020603050405020304" pitchFamily="18" charset="0"/>
                <a:ea typeface="Times New Roman" panose="02020603050405020304" pitchFamily="18" charset="0"/>
              </a:rPr>
              <a:t>HUTCHEON, I. D., KRISTO, M. J. &amp; KNIGHT, K. B. 2013. Nonproliferation nuclear forensics. Uranium: Cradle to Grave. Mineralogical Association of Canada, 377-394.</a:t>
            </a:r>
          </a:p>
          <a:p>
            <a:pPr marL="180340" indent="-180340" algn="just">
              <a:lnSpc>
                <a:spcPct val="150000"/>
              </a:lnSpc>
              <a:spcAft>
                <a:spcPts val="0"/>
              </a:spcAft>
            </a:pPr>
            <a:r>
              <a:rPr lang="en-US" sz="1600" dirty="0">
                <a:latin typeface="Times New Roman" panose="02020603050405020304" pitchFamily="18" charset="0"/>
                <a:ea typeface="Times New Roman" panose="02020603050405020304" pitchFamily="18" charset="0"/>
              </a:rPr>
              <a:t>IAEA 2007. Combating Illicit Trafficking in Nuclear and other Radioactive Material, Vienna (Austria), International Atomic Energy Agency (IAEA).</a:t>
            </a:r>
          </a:p>
          <a:p>
            <a:pPr marL="180340" indent="-180340" algn="just">
              <a:lnSpc>
                <a:spcPct val="150000"/>
              </a:lnSpc>
              <a:spcAft>
                <a:spcPts val="0"/>
              </a:spcAft>
            </a:pPr>
            <a:r>
              <a:rPr lang="en-US" sz="1600" dirty="0">
                <a:latin typeface="Times New Roman" panose="02020603050405020304" pitchFamily="18" charset="0"/>
                <a:ea typeface="Times New Roman" panose="02020603050405020304" pitchFamily="18" charset="0"/>
              </a:rPr>
              <a:t>JARIWALA, K. N. 2014. Nuclear Forensics-A Review.</a:t>
            </a:r>
          </a:p>
          <a:p>
            <a:pPr marL="180340" indent="-180340" algn="just">
              <a:lnSpc>
                <a:spcPct val="150000"/>
              </a:lnSpc>
              <a:spcAft>
                <a:spcPts val="0"/>
              </a:spcAft>
            </a:pPr>
            <a:r>
              <a:rPr lang="en-US" sz="1600" dirty="0">
                <a:latin typeface="Times New Roman" panose="02020603050405020304" pitchFamily="18" charset="0"/>
                <a:ea typeface="Times New Roman" panose="02020603050405020304" pitchFamily="18" charset="0"/>
              </a:rPr>
              <a:t>KEEGAN, E., WALLENIUS, M., MAYER, K., VARGA, Z. &amp; RASMUSSEN, G. 2012. Attribution of uranium ore concentrates using elemental and anionic data. Applied geochemistry, 27, 1600-1609.</a:t>
            </a:r>
          </a:p>
          <a:p>
            <a:pPr marL="180340" indent="-180340" algn="just">
              <a:lnSpc>
                <a:spcPct val="150000"/>
              </a:lnSpc>
              <a:spcAft>
                <a:spcPts val="0"/>
              </a:spcAft>
            </a:pPr>
            <a:r>
              <a:rPr lang="en-US" sz="1600" dirty="0" smtClean="0">
                <a:latin typeface="Times New Roman" panose="02020603050405020304" pitchFamily="18" charset="0"/>
                <a:ea typeface="Times New Roman" panose="02020603050405020304" pitchFamily="18" charset="0"/>
              </a:rPr>
              <a:t>KHUMALO, N. &amp; MATHUTHU, M. 2018. Determination of trace elements and lanthanide (REE) signatures in uranium mine products in South Africa by means of inductively coupled plasma mass spectrometry. Journal of Geochemical Exploration, 186, 235-242.</a:t>
            </a:r>
          </a:p>
          <a:p>
            <a:pPr marL="180340" indent="-180340" algn="just">
              <a:lnSpc>
                <a:spcPct val="150000"/>
              </a:lnSpc>
              <a:spcAft>
                <a:spcPts val="0"/>
              </a:spcAft>
            </a:pPr>
            <a:r>
              <a:rPr lang="en-US" sz="1600" dirty="0" smtClean="0">
                <a:latin typeface="Times New Roman" panose="02020603050405020304" pitchFamily="18" charset="0"/>
                <a:ea typeface="Times New Roman" panose="02020603050405020304" pitchFamily="18" charset="0"/>
              </a:rPr>
              <a:t>KRISTO, M. J., GAFFNEY, A. M., MARKS, N., KNIGHT, K., CASSATA, W. S. &amp; HUTCHEON, I. D. 2016. Nuclear Forensic Science: Analysis of Nuclear Material Out of Regulatory Control. Annual Review of Earth and Planetary Sciences, 44, 555-579.</a:t>
            </a:r>
          </a:p>
          <a:p>
            <a:pPr marL="180340" indent="-180340" algn="just">
              <a:lnSpc>
                <a:spcPct val="150000"/>
              </a:lnSpc>
              <a:spcAft>
                <a:spcPts val="0"/>
              </a:spcAft>
            </a:pPr>
            <a:r>
              <a:rPr lang="en-US" sz="1600" dirty="0">
                <a:latin typeface="Times New Roman" panose="02020603050405020304" pitchFamily="18" charset="0"/>
                <a:ea typeface="Times New Roman" panose="02020603050405020304" pitchFamily="18" charset="0"/>
              </a:rPr>
              <a:t>KUPI TG, UUSHONA V, MATHUTHU M, COETZEE M, VAN TONDER D. 2020. Using lead isotope ratios to distinguish between samples of </a:t>
            </a:r>
            <a:r>
              <a:rPr lang="en-US" sz="1600" dirty="0" err="1">
                <a:latin typeface="Times New Roman" panose="02020603050405020304" pitchFamily="18" charset="0"/>
                <a:ea typeface="Times New Roman" panose="02020603050405020304" pitchFamily="18" charset="0"/>
              </a:rPr>
              <a:t>diffrent</a:t>
            </a:r>
            <a:r>
              <a:rPr lang="en-US" sz="1600" dirty="0">
                <a:latin typeface="Times New Roman" panose="02020603050405020304" pitchFamily="18" charset="0"/>
                <a:ea typeface="Times New Roman" panose="02020603050405020304" pitchFamily="18" charset="0"/>
              </a:rPr>
              <a:t> uranium mines, Journal of </a:t>
            </a:r>
            <a:r>
              <a:rPr lang="en-US" sz="1600" dirty="0" err="1">
                <a:latin typeface="Times New Roman" panose="02020603050405020304" pitchFamily="18" charset="0"/>
                <a:ea typeface="Times New Roman" panose="02020603050405020304" pitchFamily="18" charset="0"/>
              </a:rPr>
              <a:t>Radioanalytical</a:t>
            </a:r>
            <a:r>
              <a:rPr lang="en-US" sz="1600" dirty="0">
                <a:latin typeface="Times New Roman" panose="02020603050405020304" pitchFamily="18" charset="0"/>
                <a:ea typeface="Times New Roman" panose="02020603050405020304" pitchFamily="18" charset="0"/>
              </a:rPr>
              <a:t> and Nuclear Chemistry  (IF1.371),  DOI: 10.1007/s10967-020-07048-1</a:t>
            </a:r>
            <a:endParaRPr lang="en-US" sz="1600" dirty="0" smtClean="0">
              <a:latin typeface="Times New Roman" panose="02020603050405020304" pitchFamily="18" charset="0"/>
              <a:ea typeface="Times New Roman" panose="02020603050405020304" pitchFamily="18" charset="0"/>
            </a:endParaRPr>
          </a:p>
          <a:p>
            <a:pPr marL="180340" indent="-180340" algn="just">
              <a:lnSpc>
                <a:spcPct val="150000"/>
              </a:lnSpc>
              <a:spcAft>
                <a:spcPts val="0"/>
              </a:spcAft>
            </a:pPr>
            <a:r>
              <a:rPr lang="en-US" sz="1600" dirty="0" smtClean="0">
                <a:latin typeface="Times New Roman" panose="02020603050405020304" pitchFamily="18" charset="0"/>
                <a:ea typeface="Times New Roman" panose="02020603050405020304" pitchFamily="18" charset="0"/>
              </a:rPr>
              <a:t>MARGUI, E., IGLESIAS, M., QUERALT, I. &amp; HIDALGO, M. 2007. Precise and accurate determination of lead isotope ratios in mining wastes by ICP-QMS as a tool to identify their source. </a:t>
            </a:r>
            <a:r>
              <a:rPr lang="en-US" sz="1600" dirty="0" err="1" smtClean="0">
                <a:latin typeface="Times New Roman" panose="02020603050405020304" pitchFamily="18" charset="0"/>
                <a:ea typeface="Times New Roman" panose="02020603050405020304" pitchFamily="18" charset="0"/>
              </a:rPr>
              <a:t>Talanta</a:t>
            </a:r>
            <a:r>
              <a:rPr lang="en-US" sz="1600" dirty="0" smtClean="0">
                <a:latin typeface="Times New Roman" panose="02020603050405020304" pitchFamily="18" charset="0"/>
                <a:ea typeface="Times New Roman" panose="02020603050405020304" pitchFamily="18" charset="0"/>
              </a:rPr>
              <a:t>, 73, 700-709.</a:t>
            </a:r>
          </a:p>
          <a:p>
            <a:pPr marL="180340" indent="-180340" algn="just">
              <a:lnSpc>
                <a:spcPct val="150000"/>
              </a:lnSpc>
              <a:spcAft>
                <a:spcPts val="0"/>
              </a:spcAft>
            </a:pPr>
            <a:r>
              <a:rPr lang="en-US" sz="1600" dirty="0" smtClean="0">
                <a:latin typeface="Times New Roman" panose="02020603050405020304" pitchFamily="18" charset="0"/>
                <a:ea typeface="Times New Roman" panose="02020603050405020304" pitchFamily="18" charset="0"/>
              </a:rPr>
              <a:t>MATHUTHU, M. &amp; KHUMALO, N. 2018. Determination of lead isotope ratios in uranium mine products in South Africa by means of inductively coupled plasma mass spectrometry. Journal of </a:t>
            </a:r>
            <a:r>
              <a:rPr lang="en-US" sz="1600" dirty="0" err="1" smtClean="0">
                <a:latin typeface="Times New Roman" panose="02020603050405020304" pitchFamily="18" charset="0"/>
                <a:ea typeface="Times New Roman" panose="02020603050405020304" pitchFamily="18" charset="0"/>
              </a:rPr>
              <a:t>Radioanalytical</a:t>
            </a:r>
            <a:r>
              <a:rPr lang="en-US" sz="1600" dirty="0" smtClean="0">
                <a:latin typeface="Times New Roman" panose="02020603050405020304" pitchFamily="18" charset="0"/>
                <a:ea typeface="Times New Roman" panose="02020603050405020304" pitchFamily="18" charset="0"/>
              </a:rPr>
              <a:t> and Nuclear Chemistry, 315, 1-12.</a:t>
            </a:r>
          </a:p>
          <a:p>
            <a:pPr marL="180340" indent="-180340" algn="just">
              <a:lnSpc>
                <a:spcPct val="150000"/>
              </a:lnSpc>
              <a:spcAft>
                <a:spcPts val="0"/>
              </a:spcAft>
            </a:pPr>
            <a:r>
              <a:rPr lang="en-US" sz="1600" dirty="0" smtClean="0">
                <a:latin typeface="Times New Roman" panose="02020603050405020304" pitchFamily="18" charset="0"/>
                <a:ea typeface="Times New Roman" panose="02020603050405020304" pitchFamily="18" charset="0"/>
              </a:rPr>
              <a:t>MOGAFE, P. R., KOKWANE, B., TSHIDADA, P., MATSHIGA, A. &amp; HANCKE, J. J. 2015. South Africa’s Nuclear Forensics Response Plan Step 1 - in Support of Nuclear Security Investigations. Journal of Physical Science and Application, 5, 183-190.</a:t>
            </a:r>
          </a:p>
          <a:p>
            <a:pPr marL="180340" indent="-180340" algn="just">
              <a:lnSpc>
                <a:spcPct val="150000"/>
              </a:lnSpc>
              <a:spcAft>
                <a:spcPts val="0"/>
              </a:spcAft>
            </a:pPr>
            <a:r>
              <a:rPr lang="en-US" sz="1600" dirty="0" smtClean="0">
                <a:latin typeface="Times New Roman" panose="02020603050405020304" pitchFamily="18" charset="0"/>
                <a:ea typeface="Times New Roman" panose="02020603050405020304" pitchFamily="18" charset="0"/>
              </a:rPr>
              <a:t>NEA, I. 2006. Forty Years of Uranium Resources, Production and Demand in Perspective. The Red Book Retrospective, OECD Publishing.</a:t>
            </a:r>
          </a:p>
          <a:p>
            <a:pPr marL="180340" indent="-180340" algn="just">
              <a:lnSpc>
                <a:spcPct val="150000"/>
              </a:lnSpc>
              <a:spcAft>
                <a:spcPts val="0"/>
              </a:spcAft>
            </a:pPr>
            <a:r>
              <a:rPr lang="en-US" sz="1600" dirty="0" smtClean="0">
                <a:latin typeface="Times New Roman" panose="02020603050405020304" pitchFamily="18" charset="0"/>
                <a:ea typeface="Times New Roman" panose="02020603050405020304" pitchFamily="18" charset="0"/>
              </a:rPr>
              <a:t>SHARMA, R. K., AGRAWAL, M. &amp; MARSHALL, F. 2007. Heavy metal contamination of soil and vegetables in suburban areas of Varanasi, India. Ecotoxicology and environmental safety, 66, 258-266.</a:t>
            </a:r>
          </a:p>
          <a:p>
            <a:pPr marL="180340" indent="-180340" algn="just">
              <a:lnSpc>
                <a:spcPct val="150000"/>
              </a:lnSpc>
              <a:spcAft>
                <a:spcPts val="0"/>
              </a:spcAft>
            </a:pPr>
            <a:r>
              <a:rPr lang="en-US" sz="1600" dirty="0" smtClean="0">
                <a:latin typeface="Times New Roman" panose="02020603050405020304" pitchFamily="18" charset="0"/>
                <a:ea typeface="Times New Roman" panose="02020603050405020304" pitchFamily="18" charset="0"/>
              </a:rPr>
              <a:t>STORK, C. L., UMMEL, C. C., STUART, D. S., BODILY, S. &amp; GOLDBLUM, B. L. 2017. Dynamic analysis environment for nuclear forensic analyses. Computer Physics Communications, 210, 60-71.</a:t>
            </a:r>
          </a:p>
          <a:p>
            <a:pPr marL="180340" indent="-180340" algn="just">
              <a:lnSpc>
                <a:spcPct val="150000"/>
              </a:lnSpc>
              <a:spcAft>
                <a:spcPts val="0"/>
              </a:spcAft>
            </a:pPr>
            <a:r>
              <a:rPr lang="en-US" sz="1600" dirty="0" smtClean="0">
                <a:latin typeface="Times New Roman" panose="02020603050405020304" pitchFamily="18" charset="0"/>
                <a:ea typeface="Times New Roman" panose="02020603050405020304" pitchFamily="18" charset="0"/>
              </a:rPr>
              <a:t>ŠVEDKAUSKAITĖ-LE GORE, J. 2008. DEVELOPMENT AND VALIDATION OF A METHOD FOR ORIGIN DETERMINATION OF URANIUM-BEARING MATERIAL.</a:t>
            </a:r>
          </a:p>
          <a:p>
            <a:pPr marL="180340" indent="-180340" algn="just">
              <a:lnSpc>
                <a:spcPct val="150000"/>
              </a:lnSpc>
              <a:spcAft>
                <a:spcPts val="0"/>
              </a:spcAft>
            </a:pPr>
            <a:endParaRPr lang="en-US" sz="1600" dirty="0">
              <a:latin typeface="Times New Roman" panose="02020603050405020304" pitchFamily="18" charset="0"/>
              <a:ea typeface="Times New Roman" panose="02020603050405020304" pitchFamily="18" charset="0"/>
            </a:endParaRPr>
          </a:p>
        </p:txBody>
      </p:sp>
      <p:sp>
        <p:nvSpPr>
          <p:cNvPr id="25" name="TextBox 21"/>
          <p:cNvSpPr txBox="1">
            <a:spLocks noChangeArrowheads="1"/>
          </p:cNvSpPr>
          <p:nvPr/>
        </p:nvSpPr>
        <p:spPr bwMode="auto">
          <a:xfrm>
            <a:off x="21891802" y="5912620"/>
            <a:ext cx="10028899" cy="2637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lvl="1" algn="just" eaLnBrk="1" hangingPunct="1"/>
            <a:r>
              <a:rPr lang="en-ZA" sz="2800" b="1" dirty="0" smtClean="0">
                <a:latin typeface="Times New Roman" panose="02020603050405020304" pitchFamily="18" charset="0"/>
                <a:cs typeface="Times New Roman" panose="02020603050405020304" pitchFamily="18" charset="0"/>
              </a:rPr>
              <a:t>Discussion of results</a:t>
            </a:r>
          </a:p>
          <a:p>
            <a:pPr marL="0" lvl="1" algn="just" eaLnBrk="1" hangingPunct="1"/>
            <a:endParaRPr lang="en-ZA" sz="2800" b="1" dirty="0" smtClean="0">
              <a:latin typeface="Times New Roman" panose="02020603050405020304" pitchFamily="18" charset="0"/>
              <a:cs typeface="Times New Roman" panose="02020603050405020304" pitchFamily="18" charset="0"/>
            </a:endParaRPr>
          </a:p>
          <a:p>
            <a:pPr marL="0" lvl="1" algn="just" eaLnBrk="1" hangingPunct="1"/>
            <a:r>
              <a:rPr lang="en-GB" sz="2800" dirty="0">
                <a:latin typeface="Times New Roman" panose="02020603050405020304" pitchFamily="18" charset="0"/>
                <a:cs typeface="Times New Roman" panose="02020603050405020304" pitchFamily="18" charset="0"/>
              </a:rPr>
              <a:t>Measurement of nuclear material is the backbone of the verification measurements in the nuclear forensics environment.  Measurements can provide information on the uranium content, as well as uranium isotopic composition and the REE pattern in a given material. However, the measurements methods of nuclear material is an elaborate and time-consuming process. The measurements requires clean working environment to monitor the impurity levels that arise from any working procedure involved. </a:t>
            </a:r>
            <a:endParaRPr lang="en-GB" sz="2800" dirty="0" smtClean="0">
              <a:latin typeface="Times New Roman" panose="02020603050405020304" pitchFamily="18" charset="0"/>
              <a:cs typeface="Times New Roman" panose="02020603050405020304" pitchFamily="18" charset="0"/>
            </a:endParaRPr>
          </a:p>
          <a:p>
            <a:pPr marL="0" lvl="1" algn="just" eaLnBrk="1" hangingPunct="1"/>
            <a:endParaRPr lang="en-GB" sz="2800" dirty="0">
              <a:latin typeface="Times New Roman" panose="02020603050405020304" pitchFamily="18" charset="0"/>
              <a:cs typeface="Times New Roman" panose="02020603050405020304" pitchFamily="18" charset="0"/>
            </a:endParaRPr>
          </a:p>
          <a:p>
            <a:pPr marL="0" lvl="1" algn="just" eaLnBrk="1" hangingPunct="1"/>
            <a:r>
              <a:rPr lang="en-GB" sz="2800" dirty="0" smtClean="0">
                <a:latin typeface="Times New Roman" panose="02020603050405020304" pitchFamily="18" charset="0"/>
                <a:cs typeface="Times New Roman" panose="02020603050405020304" pitchFamily="18" charset="0"/>
              </a:rPr>
              <a:t>The aim of this study was to determine whether lanthanides patterns measured in a particular samples can be used to attribute the uranium sample to the production or reprocessing plant. For lanthanides pattern measurement, an 8 ppb solution of PerkinElmer Multi-Element Standard were measured for 3 number of replicates. </a:t>
            </a:r>
            <a:endParaRPr lang="en-US" sz="2800" dirty="0" smtClean="0">
              <a:latin typeface="Times New Roman" panose="02020603050405020304" pitchFamily="18" charset="0"/>
              <a:cs typeface="Times New Roman" panose="02020603050405020304" pitchFamily="18" charset="0"/>
            </a:endParaRPr>
          </a:p>
          <a:p>
            <a:pPr marL="0" lvl="1" algn="just" eaLnBrk="1" hangingPunct="1"/>
            <a:endParaRPr lang="en-GB" sz="2800" dirty="0">
              <a:latin typeface="Times New Roman" panose="02020603050405020304" pitchFamily="18" charset="0"/>
              <a:cs typeface="Times New Roman" panose="02020603050405020304" pitchFamily="18" charset="0"/>
            </a:endParaRPr>
          </a:p>
          <a:p>
            <a:pPr marL="0" lvl="1" algn="just" eaLnBrk="1" hangingPunct="1"/>
            <a:r>
              <a:rPr lang="en-GB" sz="2800" dirty="0">
                <a:latin typeface="Times New Roman" panose="02020603050405020304" pitchFamily="18" charset="0"/>
                <a:cs typeface="Times New Roman" panose="02020603050405020304" pitchFamily="18" charset="0"/>
              </a:rPr>
              <a:t>As a means of looking for variations or similarities in the measurements of South African and Namibia soil samples, </a:t>
            </a:r>
            <a:r>
              <a:rPr lang="en-GB" sz="2800" dirty="0" smtClean="0">
                <a:latin typeface="Times New Roman" panose="02020603050405020304" pitchFamily="18" charset="0"/>
                <a:cs typeface="Times New Roman" panose="02020603050405020304" pitchFamily="18" charset="0"/>
              </a:rPr>
              <a:t>Figure 1 and 2 shows </a:t>
            </a:r>
            <a:r>
              <a:rPr lang="en-GB" sz="2800" dirty="0">
                <a:latin typeface="Times New Roman" panose="02020603050405020304" pitchFamily="18" charset="0"/>
                <a:cs typeface="Times New Roman" panose="02020603050405020304" pitchFamily="18" charset="0"/>
              </a:rPr>
              <a:t>very interesting results. The lanthanides pattern for the South African mine, the results shows the REEs exhibit heavy REE-enriched patterns with pronounced positive Tb anomaly when normalized to chondrite, while for Namibian mine the REEs results exhibit heavy REE-enriched patterns with pronounced positive and negative anomaly for </a:t>
            </a:r>
            <a:r>
              <a:rPr lang="en-GB" sz="2800" dirty="0" err="1">
                <a:latin typeface="Times New Roman" panose="02020603050405020304" pitchFamily="18" charset="0"/>
                <a:cs typeface="Times New Roman" panose="02020603050405020304" pitchFamily="18" charset="0"/>
              </a:rPr>
              <a:t>Er</a:t>
            </a:r>
            <a:r>
              <a:rPr lang="en-GB" sz="2800" dirty="0">
                <a:latin typeface="Times New Roman" panose="02020603050405020304" pitchFamily="18" charset="0"/>
                <a:cs typeface="Times New Roman" panose="02020603050405020304" pitchFamily="18" charset="0"/>
              </a:rPr>
              <a:t> and </a:t>
            </a:r>
            <a:r>
              <a:rPr lang="en-GB" sz="2800" dirty="0" err="1">
                <a:latin typeface="Times New Roman" panose="02020603050405020304" pitchFamily="18" charset="0"/>
                <a:cs typeface="Times New Roman" panose="02020603050405020304" pitchFamily="18" charset="0"/>
              </a:rPr>
              <a:t>Yb</a:t>
            </a:r>
            <a:r>
              <a:rPr lang="en-GB" sz="2800" dirty="0">
                <a:latin typeface="Times New Roman" panose="02020603050405020304" pitchFamily="18" charset="0"/>
                <a:cs typeface="Times New Roman" panose="02020603050405020304" pitchFamily="18" charset="0"/>
              </a:rPr>
              <a:t> as well as for </a:t>
            </a:r>
            <a:r>
              <a:rPr lang="en-GB" sz="2800" dirty="0" err="1">
                <a:latin typeface="Times New Roman" panose="02020603050405020304" pitchFamily="18" charset="0"/>
                <a:cs typeface="Times New Roman" panose="02020603050405020304" pitchFamily="18" charset="0"/>
              </a:rPr>
              <a:t>Ho</a:t>
            </a:r>
            <a:r>
              <a:rPr lang="en-GB" sz="2800" dirty="0">
                <a:latin typeface="Times New Roman" panose="02020603050405020304" pitchFamily="18" charset="0"/>
                <a:cs typeface="Times New Roman" panose="02020603050405020304" pitchFamily="18" charset="0"/>
              </a:rPr>
              <a:t> and Tm respectively when normalized to chondrite. These results confirm that, REE patterns used for origin location do reflect significant variation within mine and thus provide valuable information about the geochemical formation and origin. The difference of both results is distinct and shows is possible to distinguish South Africa and Namibia samples from different sources</a:t>
            </a:r>
            <a:r>
              <a:rPr lang="en-GB" sz="2800" dirty="0" smtClean="0">
                <a:latin typeface="Times New Roman" panose="02020603050405020304" pitchFamily="18" charset="0"/>
                <a:cs typeface="Times New Roman" panose="02020603050405020304" pitchFamily="18" charset="0"/>
              </a:rPr>
              <a:t>.</a:t>
            </a:r>
          </a:p>
          <a:p>
            <a:pPr marL="0" lvl="1" algn="just" eaLnBrk="1" hangingPunct="1"/>
            <a:endParaRPr lang="en-GB" sz="2800" dirty="0">
              <a:latin typeface="Times New Roman" panose="02020603050405020304" pitchFamily="18" charset="0"/>
              <a:cs typeface="Times New Roman" panose="02020603050405020304" pitchFamily="18" charset="0"/>
            </a:endParaRPr>
          </a:p>
          <a:p>
            <a:pPr marL="0" lvl="1" algn="just" eaLnBrk="1" hangingPunct="1"/>
            <a:r>
              <a:rPr lang="en-GB" sz="2800" dirty="0">
                <a:latin typeface="Times New Roman" panose="02020603050405020304" pitchFamily="18" charset="0"/>
                <a:cs typeface="Times New Roman" panose="02020603050405020304" pitchFamily="18" charset="0"/>
              </a:rPr>
              <a:t>The South African results are similar to those obtained by </a:t>
            </a:r>
            <a:r>
              <a:rPr lang="en-GB" sz="2800" dirty="0" err="1">
                <a:latin typeface="Times New Roman" panose="02020603050405020304" pitchFamily="18" charset="0"/>
                <a:cs typeface="Times New Roman" panose="02020603050405020304" pitchFamily="18" charset="0"/>
              </a:rPr>
              <a:t>Khumalo</a:t>
            </a:r>
            <a:r>
              <a:rPr lang="en-GB" sz="2800" dirty="0">
                <a:latin typeface="Times New Roman" panose="02020603050405020304" pitchFamily="18" charset="0"/>
                <a:cs typeface="Times New Roman" panose="02020603050405020304" pitchFamily="18" charset="0"/>
              </a:rPr>
              <a:t> and Mathuthu (</a:t>
            </a:r>
            <a:r>
              <a:rPr lang="en-GB" sz="2800" dirty="0" err="1">
                <a:latin typeface="Times New Roman" panose="02020603050405020304" pitchFamily="18" charset="0"/>
                <a:cs typeface="Times New Roman" panose="02020603050405020304" pitchFamily="18" charset="0"/>
              </a:rPr>
              <a:t>Khumalo</a:t>
            </a:r>
            <a:r>
              <a:rPr lang="en-GB" sz="2800" dirty="0">
                <a:latin typeface="Times New Roman" panose="02020603050405020304" pitchFamily="18" charset="0"/>
                <a:cs typeface="Times New Roman" panose="02020603050405020304" pitchFamily="18" charset="0"/>
              </a:rPr>
              <a:t> and Mathuthu, 2018). These results support and strengthen national nuclear security in deterring theft of nuclear material by nuclear terrorist for non-peaceful purposes within the country, as South Africa seek to develop and establish a national nuclear forensic library.</a:t>
            </a:r>
            <a:endParaRPr lang="en-GB" sz="2800" dirty="0" smtClean="0">
              <a:latin typeface="Times New Roman" panose="02020603050405020304" pitchFamily="18" charset="0"/>
              <a:cs typeface="Times New Roman" panose="02020603050405020304" pitchFamily="18" charset="0"/>
            </a:endParaRPr>
          </a:p>
          <a:p>
            <a:pPr marL="0" lvl="1" algn="just" eaLnBrk="1" hangingPunct="1"/>
            <a:endParaRPr lang="en-GB" sz="2800" dirty="0" smtClean="0">
              <a:latin typeface="Times New Roman" panose="02020603050405020304" pitchFamily="18" charset="0"/>
              <a:cs typeface="Times New Roman" panose="02020603050405020304" pitchFamily="18" charset="0"/>
            </a:endParaRPr>
          </a:p>
          <a:p>
            <a:pPr marL="0" lvl="1" algn="just" eaLnBrk="1" hangingPunct="1"/>
            <a:r>
              <a:rPr lang="en-GB" sz="2800" dirty="0">
                <a:latin typeface="Times New Roman" panose="02020603050405020304" pitchFamily="18" charset="0"/>
                <a:cs typeface="Times New Roman" panose="02020603050405020304" pitchFamily="18" charset="0"/>
              </a:rPr>
              <a:t>It is recommended that comprehensive sampling to include the full cycle of any nuclear material (cradle to grave and mining to waste characterization) be undertaken to give the full view of the forensics signatures in different stage of the nuclear fuel cycle. However, this study has clearly demonstrated that the nuclear forensics signatures from the gold/uranium mine can be distinguished using isotopic profiles and lanthanides pattern.</a:t>
            </a:r>
            <a:endParaRPr lang="en-GB" sz="2800" dirty="0">
              <a:latin typeface="Times New Roman" panose="02020603050405020304" pitchFamily="18" charset="0"/>
              <a:cs typeface="Times New Roman" panose="02020603050405020304" pitchFamily="18" charset="0"/>
            </a:endParaRPr>
          </a:p>
          <a:p>
            <a:pPr lvl="1" indent="-457200" algn="just" eaLnBrk="1" hangingPunct="1">
              <a:buFont typeface="Wingdings" panose="05000000000000000000" pitchFamily="2" charset="2"/>
              <a:buChar char="v"/>
            </a:pPr>
            <a:endParaRPr lang="en-GB" sz="2800" dirty="0" smtClean="0">
              <a:latin typeface="Times New Roman" panose="02020603050405020304" pitchFamily="18" charset="0"/>
              <a:cs typeface="Times New Roman" panose="02020603050405020304" pitchFamily="18" charset="0"/>
            </a:endParaRPr>
          </a:p>
          <a:p>
            <a:pPr marL="0" lvl="1" algn="just" eaLnBrk="1" hangingPunct="1"/>
            <a:r>
              <a:rPr lang="en-GB" sz="2800" dirty="0">
                <a:latin typeface="Times New Roman" panose="02020603050405020304" pitchFamily="18" charset="0"/>
                <a:cs typeface="Times New Roman" panose="02020603050405020304" pitchFamily="18" charset="0"/>
              </a:rPr>
              <a:t>Table 1: Nexion 2000 ICP-MS instrumental operating conditions (Kupi </a:t>
            </a:r>
            <a:r>
              <a:rPr lang="en-GB" sz="2800" dirty="0" smtClean="0">
                <a:latin typeface="Times New Roman" panose="02020603050405020304" pitchFamily="18" charset="0"/>
                <a:cs typeface="Times New Roman" panose="02020603050405020304" pitchFamily="18" charset="0"/>
              </a:rPr>
              <a:t>TG </a:t>
            </a:r>
            <a:r>
              <a:rPr lang="en-GB" sz="2800" dirty="0">
                <a:latin typeface="Times New Roman" panose="02020603050405020304" pitchFamily="18" charset="0"/>
                <a:cs typeface="Times New Roman" panose="02020603050405020304" pitchFamily="18" charset="0"/>
              </a:rPr>
              <a:t>et al., 2020</a:t>
            </a:r>
            <a:r>
              <a:rPr lang="en-GB"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0" lvl="1" algn="just" eaLnBrk="1" hangingPunct="1"/>
            <a:endParaRPr lang="en-GB" sz="2800" dirty="0">
              <a:latin typeface="Times New Roman" panose="02020603050405020304" pitchFamily="18" charset="0"/>
              <a:cs typeface="Times New Roman" panose="02020603050405020304" pitchFamily="18" charset="0"/>
            </a:endParaRPr>
          </a:p>
          <a:p>
            <a:pPr lvl="1" indent="-457200" algn="just" eaLnBrk="1" hangingPunct="1">
              <a:buFont typeface="Wingdings" panose="05000000000000000000" pitchFamily="2" charset="2"/>
              <a:buChar char="v"/>
            </a:pPr>
            <a:endParaRPr lang="en-GB" sz="2800" dirty="0" smtClean="0">
              <a:latin typeface="Times New Roman" panose="02020603050405020304" pitchFamily="18" charset="0"/>
              <a:cs typeface="Times New Roman" panose="02020603050405020304" pitchFamily="18" charset="0"/>
            </a:endParaRPr>
          </a:p>
          <a:p>
            <a:pPr lvl="1" indent="-457200" algn="just" eaLnBrk="1" hangingPunct="1">
              <a:buFont typeface="Wingdings" panose="05000000000000000000" pitchFamily="2" charset="2"/>
              <a:buChar char="v"/>
            </a:pPr>
            <a:endParaRPr lang="en-GB" sz="2800" dirty="0">
              <a:latin typeface="Times New Roman" panose="02020603050405020304" pitchFamily="18" charset="0"/>
              <a:cs typeface="Times New Roman" panose="02020603050405020304" pitchFamily="18" charset="0"/>
            </a:endParaRPr>
          </a:p>
          <a:p>
            <a:pPr marL="0" lvl="1" algn="just" eaLnBrk="1" hangingPunct="1"/>
            <a:endParaRPr lang="en-GB" sz="2800" dirty="0" smtClean="0">
              <a:latin typeface="Times New Roman" panose="02020603050405020304" pitchFamily="18" charset="0"/>
              <a:cs typeface="Times New Roman" panose="02020603050405020304" pitchFamily="18" charset="0"/>
            </a:endParaRPr>
          </a:p>
          <a:p>
            <a:pPr marL="0" lvl="1" algn="just" eaLnBrk="1" hangingPunct="1"/>
            <a:endParaRPr lang="en-GB" sz="2800" dirty="0">
              <a:latin typeface="Times New Roman" panose="02020603050405020304" pitchFamily="18" charset="0"/>
              <a:cs typeface="Times New Roman" panose="02020603050405020304" pitchFamily="18" charset="0"/>
            </a:endParaRPr>
          </a:p>
          <a:p>
            <a:pPr marL="0" lvl="1" algn="just" eaLnBrk="1" hangingPunct="1"/>
            <a:endParaRPr lang="en-GB" sz="2800" dirty="0" smtClean="0">
              <a:latin typeface="Times New Roman" panose="02020603050405020304" pitchFamily="18" charset="0"/>
              <a:cs typeface="Times New Roman" panose="02020603050405020304" pitchFamily="18" charset="0"/>
            </a:endParaRPr>
          </a:p>
          <a:p>
            <a:pPr marL="0" lvl="1" algn="just" eaLnBrk="1" hangingPunct="1"/>
            <a:endParaRPr lang="en-GB" sz="2800" dirty="0">
              <a:latin typeface="Times New Roman" panose="02020603050405020304" pitchFamily="18" charset="0"/>
              <a:cs typeface="Times New Roman" panose="02020603050405020304" pitchFamily="18" charset="0"/>
            </a:endParaRPr>
          </a:p>
          <a:p>
            <a:pPr marL="0" lvl="1" algn="just" eaLnBrk="1" hangingPunct="1"/>
            <a:endParaRPr lang="en-GB" sz="2800" dirty="0" smtClean="0">
              <a:latin typeface="Times New Roman" panose="02020603050405020304" pitchFamily="18" charset="0"/>
              <a:cs typeface="Times New Roman" panose="02020603050405020304" pitchFamily="18" charset="0"/>
            </a:endParaRPr>
          </a:p>
          <a:p>
            <a:pPr lvl="1" indent="-457200" algn="just" eaLnBrk="1" hangingPunct="1">
              <a:buFont typeface="Wingdings" panose="05000000000000000000" pitchFamily="2" charset="2"/>
              <a:buChar char="v"/>
            </a:pPr>
            <a:endParaRPr lang="en-GB" sz="2800" dirty="0">
              <a:latin typeface="Times New Roman" panose="02020603050405020304" pitchFamily="18" charset="0"/>
              <a:cs typeface="Times New Roman" panose="02020603050405020304" pitchFamily="18" charset="0"/>
            </a:endParaRPr>
          </a:p>
          <a:p>
            <a:pPr lvl="1" indent="-457200" algn="just" eaLnBrk="1" hangingPunct="1">
              <a:buFont typeface="Wingdings" panose="05000000000000000000" pitchFamily="2" charset="2"/>
              <a:buChar char="v"/>
            </a:pPr>
            <a:endParaRPr lang="en-GB" sz="2800" dirty="0" smtClean="0">
              <a:latin typeface="Times New Roman" panose="02020603050405020304" pitchFamily="18" charset="0"/>
              <a:cs typeface="Times New Roman" panose="02020603050405020304" pitchFamily="18" charset="0"/>
            </a:endParaRPr>
          </a:p>
          <a:p>
            <a:pPr lvl="1" indent="-457200" algn="just" eaLnBrk="1" hangingPunct="1">
              <a:buFont typeface="Wingdings" panose="05000000000000000000" pitchFamily="2" charset="2"/>
              <a:buChar char="v"/>
            </a:pPr>
            <a:endParaRPr lang="en-GB" sz="2800" dirty="0">
              <a:latin typeface="Times New Roman" panose="02020603050405020304" pitchFamily="18" charset="0"/>
              <a:cs typeface="Times New Roman" panose="02020603050405020304" pitchFamily="18" charset="0"/>
            </a:endParaRPr>
          </a:p>
          <a:p>
            <a:pPr marL="0" indent="-114300" eaLnBrk="1" hangingPunct="1"/>
            <a:endParaRPr lang="en-US" sz="2800" b="1" dirty="0">
              <a:latin typeface="Times New Roman" panose="02020603050405020304" pitchFamily="18" charset="0"/>
              <a:cs typeface="Times New Roman" panose="02020603050405020304" pitchFamily="18" charset="0"/>
            </a:endParaRPr>
          </a:p>
        </p:txBody>
      </p:sp>
      <p:pic>
        <p:nvPicPr>
          <p:cNvPr id="16" name="Picture 15"/>
          <p:cNvPicPr>
            <a:picLocks noChangeAspect="1"/>
          </p:cNvPicPr>
          <p:nvPr/>
        </p:nvPicPr>
        <p:blipFill>
          <a:blip r:embed="rId3"/>
          <a:stretch>
            <a:fillRect/>
          </a:stretch>
        </p:blipFill>
        <p:spPr>
          <a:xfrm>
            <a:off x="2070842" y="27764456"/>
            <a:ext cx="8193734" cy="1280271"/>
          </a:xfrm>
          <a:prstGeom prst="rect">
            <a:avLst/>
          </a:prstGeom>
        </p:spPr>
      </p:pic>
      <p:sp>
        <p:nvSpPr>
          <p:cNvPr id="3" name="Rectangle 2"/>
          <p:cNvSpPr/>
          <p:nvPr/>
        </p:nvSpPr>
        <p:spPr>
          <a:xfrm>
            <a:off x="2070842" y="29228427"/>
            <a:ext cx="8193734" cy="2154436"/>
          </a:xfrm>
          <a:prstGeom prst="rect">
            <a:avLst/>
          </a:prstGeom>
        </p:spPr>
        <p:txBody>
          <a:bodyPr wrap="square">
            <a:spAutoFit/>
          </a:bodyPr>
          <a:lstStyle/>
          <a:p>
            <a:r>
              <a:rPr lang="en-US" sz="2400" b="1" i="1" dirty="0" smtClean="0">
                <a:latin typeface="Times New Roman" panose="02020603050405020304" pitchFamily="18" charset="0"/>
                <a:cs typeface="Times New Roman" panose="02020603050405020304" pitchFamily="18" charset="0"/>
              </a:rPr>
              <a:t>Samples</a:t>
            </a:r>
            <a:endParaRPr lang="en-US" sz="2400" dirty="0">
              <a:latin typeface="Times New Roman" panose="02020603050405020304" pitchFamily="18" charset="0"/>
              <a:cs typeface="Times New Roman" panose="02020603050405020304" pitchFamily="18" charset="0"/>
            </a:endParaRPr>
          </a:p>
          <a:p>
            <a:pPr lvl="0" algn="just"/>
            <a:r>
              <a:rPr lang="en-GB" sz="2200" dirty="0">
                <a:latin typeface="Times New Roman" panose="02020603050405020304" pitchFamily="18" charset="0"/>
                <a:cs typeface="Times New Roman" panose="02020603050405020304" pitchFamily="18" charset="0"/>
              </a:rPr>
              <a:t>Samples selected for this study are soil samples collected from the uranium mines tailing. The soil from the mine tailing is part of the waste which form part of intermediate products in nuclear fuel </a:t>
            </a:r>
            <a:r>
              <a:rPr lang="en-GB" sz="2200" dirty="0" smtClean="0">
                <a:latin typeface="Times New Roman" panose="02020603050405020304" pitchFamily="18" charset="0"/>
                <a:cs typeface="Times New Roman" panose="02020603050405020304" pitchFamily="18" charset="0"/>
              </a:rPr>
              <a:t>cycle. The samples were collected from South African and Namibian uranium and gold mines.</a:t>
            </a:r>
            <a:endParaRPr lang="en-US" sz="2200" dirty="0">
              <a:latin typeface="Times New Roman" panose="02020603050405020304" pitchFamily="18" charset="0"/>
              <a:cs typeface="Times New Roman" panose="02020603050405020304" pitchFamily="18" charset="0"/>
            </a:endParaRPr>
          </a:p>
        </p:txBody>
      </p:sp>
      <p:pic>
        <p:nvPicPr>
          <p:cNvPr id="27" name="Picture 26"/>
          <p:cNvPicPr/>
          <p:nvPr/>
        </p:nvPicPr>
        <p:blipFill rotWithShape="1">
          <a:blip r:embed="rId4"/>
          <a:srcRect l="29514" t="23163" r="35254" b="48710"/>
          <a:stretch/>
        </p:blipFill>
        <p:spPr bwMode="auto">
          <a:xfrm>
            <a:off x="21891803" y="26828352"/>
            <a:ext cx="10028898" cy="5460697"/>
          </a:xfrm>
          <a:prstGeom prst="rect">
            <a:avLst/>
          </a:prstGeom>
          <a:ln>
            <a:noFill/>
          </a:ln>
          <a:extLst>
            <a:ext uri="{53640926-AAD7-44D8-BBD7-CCE9431645EC}">
              <a14:shadowObscured xmlns:a14="http://schemas.microsoft.com/office/drawing/2010/main"/>
            </a:ext>
          </a:extLst>
        </p:spPr>
      </p:pic>
      <p:pic>
        <p:nvPicPr>
          <p:cNvPr id="6" name="Picture 5"/>
          <p:cNvPicPr>
            <a:picLocks noChangeAspect="1"/>
          </p:cNvPicPr>
          <p:nvPr/>
        </p:nvPicPr>
        <p:blipFill>
          <a:blip r:embed="rId5"/>
          <a:stretch>
            <a:fillRect/>
          </a:stretch>
        </p:blipFill>
        <p:spPr>
          <a:xfrm>
            <a:off x="13164879" y="21776411"/>
            <a:ext cx="6818525" cy="5411981"/>
          </a:xfrm>
          <a:prstGeom prst="rect">
            <a:avLst/>
          </a:prstGeom>
        </p:spPr>
      </p:pic>
      <p:pic>
        <p:nvPicPr>
          <p:cNvPr id="7" name="Picture 6"/>
          <p:cNvPicPr>
            <a:picLocks noChangeAspect="1"/>
          </p:cNvPicPr>
          <p:nvPr/>
        </p:nvPicPr>
        <p:blipFill>
          <a:blip r:embed="rId6"/>
          <a:stretch>
            <a:fillRect/>
          </a:stretch>
        </p:blipFill>
        <p:spPr>
          <a:xfrm>
            <a:off x="13164879" y="27996146"/>
            <a:ext cx="6764594" cy="3948529"/>
          </a:xfrm>
          <a:prstGeom prst="rect">
            <a:avLst/>
          </a:prstGeom>
        </p:spPr>
      </p:pic>
    </p:spTree>
    <p:extLst>
      <p:ext uri="{BB962C8B-B14F-4D97-AF65-F5344CB8AC3E}">
        <p14:creationId xmlns:p14="http://schemas.microsoft.com/office/powerpoint/2010/main" val="4038871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2001</TotalTime>
  <Words>2392</Words>
  <Application>Microsoft Office PowerPoint</Application>
  <PresentationFormat>Custom</PresentationFormat>
  <Paragraphs>112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PGothic</vt:lpstr>
      <vt:lpstr>Arial</vt:lpstr>
      <vt:lpstr>Calibri</vt:lpstr>
      <vt:lpstr>Calibri Light</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Template For Scientific Poster Presentation</dc:subject>
  <dc:creator>Nnenesi Kgabi</dc:creator>
  <cp:keywords>scientific, research, template, custom, poster, presentation, symposium, printing, powerpoint, create, design, example, sample, download</cp:keywords>
  <cp:lastModifiedBy>Tebogo Kupi</cp:lastModifiedBy>
  <cp:revision>127</cp:revision>
  <cp:lastPrinted>2011-01-21T18:13:44Z</cp:lastPrinted>
  <dcterms:created xsi:type="dcterms:W3CDTF">2015-04-22T06:42:15Z</dcterms:created>
  <dcterms:modified xsi:type="dcterms:W3CDTF">2021-07-27T17:33:28Z</dcterms:modified>
  <cp:category>science research poster</cp:category>
</cp:coreProperties>
</file>