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17" r:id="rId3"/>
    <p:sldId id="510" r:id="rId4"/>
    <p:sldId id="512" r:id="rId5"/>
    <p:sldId id="538" r:id="rId6"/>
    <p:sldId id="539" r:id="rId7"/>
    <p:sldId id="540" r:id="rId8"/>
    <p:sldId id="516" r:id="rId9"/>
    <p:sldId id="526" r:id="rId10"/>
    <p:sldId id="536" r:id="rId11"/>
    <p:sldId id="545" r:id="rId12"/>
    <p:sldId id="519" r:id="rId13"/>
    <p:sldId id="529" r:id="rId14"/>
    <p:sldId id="546" r:id="rId15"/>
    <p:sldId id="547" r:id="rId16"/>
    <p:sldId id="548" r:id="rId17"/>
    <p:sldId id="549" r:id="rId18"/>
    <p:sldId id="267" r:id="rId19"/>
    <p:sldId id="544" r:id="rId20"/>
    <p:sldId id="550" r:id="rId21"/>
    <p:sldId id="52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6600"/>
    <a:srgbClr val="88CE42"/>
    <a:srgbClr val="FF0066"/>
    <a:srgbClr val="7BC333"/>
    <a:srgbClr val="FFCC00"/>
    <a:srgbClr val="00FF00"/>
    <a:srgbClr val="B88C00"/>
    <a:srgbClr val="8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>
      <p:cViewPr varScale="1">
        <p:scale>
          <a:sx n="74" d="100"/>
          <a:sy n="74" d="100"/>
        </p:scale>
        <p:origin x="5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58C-E08C-450E-A6EA-39745809AA2F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0E3D-509D-479E-A0BD-EA4C28717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1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5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3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2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0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0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7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D98B-94A6-4E4B-8E4F-ECAB81ED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6214-EF36-4B17-99AC-1B4AD4EE4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D30-6B1B-4DB5-AFEE-261D5BB4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8BF06-FEF1-4633-B7C0-B741B929D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98ADC-519B-46C4-8D0C-6B688099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5888"/>
            <a:ext cx="8229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927B-D15B-4463-95CB-DC0CBC972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88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5888"/>
            <a:ext cx="8229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3A39A-C253-4B88-9D7E-964BA00D6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EECF-C883-4FE2-8520-8195F9E0B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0AA-0951-4348-B3B7-89726DF6B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6C74-3265-443A-9806-8285C09C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96B-7DE7-4DB3-99C1-4F0F5F7A8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2844-A0CB-4C0F-88F8-8CA03E3D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A0DE-764D-4BCF-8121-D124D9DE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BDB7-66BF-4B83-AC0A-54A42F74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0CEB-E3DD-40AC-BEA7-D3E7D077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68F6D-F2F7-4DF3-97A4-AA1CC979C2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../../../../../Program%20Files/TurningPoint/2003/Questions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hyperlink" Target="../../../../../Program%20Files/TurningPoint/2003/Question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49375"/>
            <a:ext cx="9904740" cy="70835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0" y="5666510"/>
            <a:ext cx="6473563" cy="1250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094224" cy="2313036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Modeling Blazar SEDs and Spectral </a:t>
            </a:r>
            <a:r>
              <a:rPr lang="en-US" sz="4000" b="1" u="sng" dirty="0">
                <a:solidFill>
                  <a:srgbClr val="FFFF00"/>
                </a:solidFill>
              </a:rPr>
              <a:t>V</a:t>
            </a:r>
            <a:r>
              <a:rPr lang="en-US" sz="4000" b="1" u="sng" dirty="0" smtClean="0">
                <a:solidFill>
                  <a:srgbClr val="FFFF00"/>
                </a:solidFill>
              </a:rPr>
              <a:t>ariability with Time-Dependent Diffusive Shock Acceleration:</a:t>
            </a:r>
            <a:br>
              <a:rPr lang="en-US" sz="4000" b="1" u="sng" dirty="0" smtClean="0">
                <a:solidFill>
                  <a:srgbClr val="FFFF00"/>
                </a:solidFill>
              </a:rPr>
            </a:br>
            <a:r>
              <a:rPr lang="en-US" sz="2400" b="1" u="sng" dirty="0" smtClean="0">
                <a:solidFill>
                  <a:srgbClr val="FFFF00"/>
                </a:solidFill>
              </a:rPr>
              <a:t>Application to 1ES 1959+650 Observed with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AstroSAT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5582310" cy="1600200"/>
          </a:xfrm>
        </p:spPr>
        <p:txBody>
          <a:bodyPr/>
          <a:lstStyle/>
          <a:p>
            <a:r>
              <a:rPr lang="en-US" sz="2800" b="1" i="1" dirty="0">
                <a:solidFill>
                  <a:srgbClr val="FFFF00"/>
                </a:solidFill>
              </a:rPr>
              <a:t>Markus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B</a:t>
            </a:r>
            <a:r>
              <a:rPr lang="en-US" sz="2800" b="1" i="1" dirty="0" err="1" smtClean="0">
                <a:solidFill>
                  <a:srgbClr val="FFFF00"/>
                </a:solidFill>
                <a:cs typeface="Arial" charset="0"/>
              </a:rPr>
              <a:t>öttcher</a:t>
            </a:r>
            <a:r>
              <a:rPr lang="en-US" sz="2800" b="1" i="1" dirty="0" smtClean="0">
                <a:solidFill>
                  <a:srgbClr val="FFFF00"/>
                </a:solidFill>
                <a:cs typeface="Arial" charset="0"/>
              </a:rPr>
              <a:t> </a:t>
            </a:r>
            <a:endParaRPr lang="en-US" sz="2800" b="1" i="1" dirty="0">
              <a:solidFill>
                <a:srgbClr val="FFFF00"/>
              </a:solidFill>
              <a:cs typeface="Arial" charset="0"/>
            </a:endParaRPr>
          </a:p>
          <a:p>
            <a:r>
              <a:rPr lang="en-US" sz="2800" i="1" dirty="0" smtClean="0">
                <a:solidFill>
                  <a:srgbClr val="FFFF00"/>
                </a:solidFill>
                <a:cs typeface="Arial" charset="0"/>
              </a:rPr>
              <a:t>North-West University</a:t>
            </a:r>
          </a:p>
          <a:p>
            <a:r>
              <a:rPr lang="en-US" sz="2800" i="1" dirty="0" smtClean="0">
                <a:solidFill>
                  <a:srgbClr val="FFFF00"/>
                </a:solidFill>
                <a:cs typeface="Arial" charset="0"/>
              </a:rPr>
              <a:t>Potchefstroom, South Africa</a:t>
            </a:r>
            <a:endParaRPr lang="en-US" sz="2800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054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045803"/>
            <a:ext cx="843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Matthew Baring </a:t>
            </a:r>
            <a:r>
              <a:rPr lang="en-US" sz="2400" i="1" dirty="0" smtClean="0">
                <a:solidFill>
                  <a:srgbClr val="FFFF00"/>
                </a:solidFill>
              </a:rPr>
              <a:t>(Rice University, Houston, TX, USA)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Sunil Chandra </a:t>
            </a:r>
            <a:r>
              <a:rPr lang="en-US" sz="2400" i="1" dirty="0" smtClean="0">
                <a:solidFill>
                  <a:srgbClr val="FFFF00"/>
                </a:solidFill>
              </a:rPr>
              <a:t>(NWU, Potchefstroom, South Africa + SAAO)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4" y="2438400"/>
            <a:ext cx="3307560" cy="1141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5791200"/>
            <a:ext cx="1733550" cy="58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9252" y="6427763"/>
            <a:ext cx="603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Supported by the South African Research Chairs Initiative (</a:t>
            </a:r>
            <a:r>
              <a:rPr lang="en-US" sz="1200" dirty="0" err="1" smtClean="0"/>
              <a:t>SARChI</a:t>
            </a:r>
            <a:r>
              <a:rPr lang="en-US" sz="1200" dirty="0" smtClean="0"/>
              <a:t>) of the Department of Science and Technology and the National Research Foundation of South Africa. </a:t>
            </a:r>
            <a:endParaRPr lang="en-ZA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4" y="5722605"/>
            <a:ext cx="1559250" cy="6906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101" y="489695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Based on </a:t>
            </a:r>
            <a:r>
              <a:rPr lang="en-US" sz="2000" dirty="0" err="1" smtClean="0">
                <a:solidFill>
                  <a:schemeClr val="bg1"/>
                </a:solidFill>
              </a:rPr>
              <a:t>Böttcher</a:t>
            </a:r>
            <a:r>
              <a:rPr lang="en-US" sz="2000" dirty="0" smtClean="0">
                <a:solidFill>
                  <a:schemeClr val="bg1"/>
                </a:solidFill>
              </a:rPr>
              <a:t> &amp; Baring (2019): </a:t>
            </a:r>
            <a:r>
              <a:rPr lang="en-US" sz="2000" dirty="0" err="1" smtClean="0">
                <a:solidFill>
                  <a:schemeClr val="bg1"/>
                </a:solidFill>
              </a:rPr>
              <a:t>ApJ</a:t>
            </a:r>
            <a:r>
              <a:rPr lang="en-US" sz="2000" dirty="0" smtClean="0">
                <a:solidFill>
                  <a:schemeClr val="bg1"/>
                </a:solidFill>
              </a:rPr>
              <a:t>, 887, 133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arXiv:1911.02834)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+ Chandra et al. (2021): </a:t>
            </a:r>
            <a:r>
              <a:rPr lang="en-US" sz="2000" dirty="0" err="1" smtClean="0">
                <a:solidFill>
                  <a:schemeClr val="bg1"/>
                </a:solidFill>
              </a:rPr>
              <a:t>ApJ</a:t>
            </a:r>
            <a:r>
              <a:rPr lang="en-US" sz="2000" dirty="0" smtClean="0">
                <a:solidFill>
                  <a:schemeClr val="bg1"/>
                </a:solidFill>
              </a:rPr>
              <a:t>, in press </a:t>
            </a:r>
            <a:r>
              <a:rPr lang="en-US" sz="2000" dirty="0" smtClean="0">
                <a:solidFill>
                  <a:schemeClr val="bg1"/>
                </a:solidFill>
              </a:rPr>
              <a:t>(arXiv:2105.08119)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35" y="2092036"/>
            <a:ext cx="9220200" cy="442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2060"/>
                </a:solidFill>
              </a:rPr>
              <a:t>Example: HBL 1ES 1959+650</a:t>
            </a:r>
            <a:endParaRPr lang="en-ZA" sz="32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3" y="817104"/>
            <a:ext cx="816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Prototypical HSP BL Lac object at z =  0.048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Observed with </a:t>
            </a:r>
            <a:r>
              <a:rPr lang="en-US" sz="2400" dirty="0" err="1" smtClean="0">
                <a:solidFill>
                  <a:srgbClr val="002060"/>
                </a:solidFill>
              </a:rPr>
              <a:t>AstroSAT</a:t>
            </a:r>
            <a:r>
              <a:rPr lang="en-US" sz="2400" dirty="0" smtClean="0">
                <a:solidFill>
                  <a:srgbClr val="002060"/>
                </a:solidFill>
              </a:rPr>
              <a:t> during flaring states in 2 long (144 </a:t>
            </a:r>
            <a:r>
              <a:rPr lang="en-US" sz="2400" dirty="0" err="1" smtClean="0">
                <a:solidFill>
                  <a:srgbClr val="002060"/>
                </a:solidFill>
              </a:rPr>
              <a:t>ksec</a:t>
            </a:r>
            <a:r>
              <a:rPr lang="en-US" sz="2400" dirty="0" smtClean="0">
                <a:solidFill>
                  <a:srgbClr val="002060"/>
                </a:solidFill>
              </a:rPr>
              <a:t>) observations in 2016  and 2017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400800"/>
            <a:ext cx="281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05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2017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0534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2016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2060"/>
                </a:solidFill>
              </a:rPr>
              <a:t>Example: HBL 1ES 1959+650</a:t>
            </a:r>
            <a:endParaRPr lang="en-ZA" sz="32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3" y="817104"/>
            <a:ext cx="838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Pronounced spectral variability (harder when brighter)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Log-parabolic spectral fits: F</a:t>
            </a:r>
            <a:r>
              <a:rPr lang="en-US" sz="2400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 ~ E</a:t>
            </a:r>
            <a:r>
              <a:rPr lang="en-US" sz="2400" baseline="30000" dirty="0" smtClean="0">
                <a:solidFill>
                  <a:srgbClr val="002060"/>
                </a:solidFill>
              </a:rPr>
              <a:t>-(</a:t>
            </a:r>
            <a:r>
              <a:rPr lang="en-US" sz="2400" baseline="30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sz="2400" baseline="30000" dirty="0" smtClean="0">
                <a:solidFill>
                  <a:srgbClr val="002060"/>
                </a:solidFill>
              </a:rPr>
              <a:t> + </a:t>
            </a:r>
            <a:r>
              <a:rPr lang="en-US" sz="2400" baseline="30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30000" dirty="0" smtClean="0">
                <a:solidFill>
                  <a:srgbClr val="002060"/>
                </a:solidFill>
              </a:rPr>
              <a:t>log[E/E0])</a:t>
            </a:r>
            <a:endParaRPr lang="en-ZA" sz="2400" baseline="30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400800"/>
            <a:ext cx="281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257"/>
            <a:ext cx="9144000" cy="46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7010400" cy="5417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2028" y="132188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pas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0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baseline="30000" dirty="0" smtClean="0">
                <a:solidFill>
                  <a:srgbClr val="FF0000"/>
                </a:solidFill>
              </a:rPr>
              <a:t>0.9</a:t>
            </a:r>
            <a:endParaRPr lang="en-ZA" sz="2800" baseline="30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76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2060"/>
                </a:solidFill>
              </a:rPr>
              <a:t>1ES 1959+650 in 2016</a:t>
            </a:r>
            <a:endParaRPr lang="en-ZA" sz="32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336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150745"/>
            <a:ext cx="22321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= 1.9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 = 0.15 G</a:t>
            </a:r>
          </a:p>
          <a:p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 = 20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 = </a:t>
            </a:r>
            <a:r>
              <a:rPr lang="en-US" sz="2400" dirty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*10</a:t>
            </a:r>
            <a:r>
              <a:rPr lang="en-US" sz="2400" baseline="30000" dirty="0" smtClean="0">
                <a:solidFill>
                  <a:srgbClr val="002060"/>
                </a:solidFill>
              </a:rPr>
              <a:t>15 </a:t>
            </a:r>
            <a:r>
              <a:rPr lang="en-US" sz="2400" dirty="0" smtClean="0">
                <a:solidFill>
                  <a:srgbClr val="002060"/>
                </a:solidFill>
              </a:rPr>
              <a:t>cm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-&gt;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t’ ~ 2*10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 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~ </a:t>
            </a:r>
            <a:r>
              <a:rPr lang="en-US" sz="2400" dirty="0" smtClean="0">
                <a:solidFill>
                  <a:srgbClr val="FF0000"/>
                </a:solidFill>
              </a:rPr>
              <a:t>2.8 h</a:t>
            </a:r>
          </a:p>
          <a:p>
            <a:endParaRPr lang="en-ZA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2098302"/>
            <a:ext cx="2286674" cy="28586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228600" y="772458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Complex variability patterns require passage of multiple shocks. 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2578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Flaring caused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increasing </a:t>
            </a:r>
            <a:r>
              <a:rPr lang="en-US" sz="2200" dirty="0" err="1" smtClean="0">
                <a:solidFill>
                  <a:srgbClr val="FF0000"/>
                </a:solidFill>
              </a:rPr>
              <a:t>L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decreasing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endParaRPr lang="en-ZA" sz="2200" baseline="-250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5544" y="5210098"/>
            <a:ext cx="2452255" cy="13770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3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792" y="-82118"/>
            <a:ext cx="5824992" cy="868362"/>
          </a:xfrm>
        </p:spPr>
        <p:txBody>
          <a:bodyPr/>
          <a:lstStyle/>
          <a:p>
            <a:r>
              <a:rPr lang="en-US" sz="3600" u="sng" dirty="0" smtClean="0">
                <a:solidFill>
                  <a:schemeClr val="accent6"/>
                </a:solidFill>
              </a:rPr>
              <a:t>2016: MWL Light Curves</a:t>
            </a:r>
            <a:endParaRPr lang="en-ZA" sz="3600" u="sng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857"/>
            <a:ext cx="6934200" cy="5358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05" y="-387930"/>
            <a:ext cx="3810000" cy="29440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57400" y="2452255"/>
            <a:ext cx="0" cy="381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29" y="662979"/>
            <a:ext cx="3989771" cy="17892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23705" y="627611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05890" y="2452254"/>
            <a:ext cx="0" cy="38100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5545" y="2473035"/>
            <a:ext cx="0" cy="38100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94365" y="2473035"/>
            <a:ext cx="0" cy="38100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96145" y="3034145"/>
            <a:ext cx="13855" cy="323503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3034145"/>
            <a:ext cx="0" cy="323503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3.33333E-6 L 0.33333 3.33333E-6 " pathEditMode="relative" rAng="0" ptsTypes="AA">
                                      <p:cBhvr>
                                        <p:cTn id="6" dur="14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35182"/>
            <a:ext cx="7467600" cy="577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68362"/>
          </a:xfrm>
        </p:spPr>
        <p:txBody>
          <a:bodyPr/>
          <a:lstStyle/>
          <a:p>
            <a:r>
              <a:rPr lang="en-US" sz="3600" u="sng" dirty="0" smtClean="0">
                <a:solidFill>
                  <a:schemeClr val="accent6"/>
                </a:solidFill>
              </a:rPr>
              <a:t>2016: Discrete Correlation Functions</a:t>
            </a:r>
            <a:endParaRPr lang="en-ZA" sz="3600" u="sng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21336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Strong correlations between X-rays and VHE </a:t>
            </a:r>
            <a:r>
              <a:rPr lang="en-US" sz="2000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chemeClr val="accent6"/>
                </a:solidFill>
              </a:rPr>
              <a:t>-rays</a:t>
            </a:r>
            <a:endParaRPr lang="en-US" sz="2000" dirty="0">
              <a:solidFill>
                <a:schemeClr val="accent6"/>
              </a:solidFill>
            </a:endParaRPr>
          </a:p>
          <a:p>
            <a:pPr algn="ctr"/>
            <a:endParaRPr lang="en-US" sz="20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S</a:t>
            </a:r>
            <a:r>
              <a:rPr lang="en-US" sz="2000" dirty="0" smtClean="0">
                <a:solidFill>
                  <a:schemeClr val="accent6"/>
                </a:solidFill>
              </a:rPr>
              <a:t>oft X-ray lags of ~ 1 hour behind hard X-rays and VHE </a:t>
            </a:r>
            <a:r>
              <a:rPr lang="en-US" sz="2000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chemeClr val="accent6"/>
                </a:solidFill>
              </a:rPr>
              <a:t>-rays.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336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0"/>
            <a:ext cx="7010400" cy="5417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295400"/>
          </a:xfrm>
        </p:spPr>
        <p:txBody>
          <a:bodyPr/>
          <a:lstStyle/>
          <a:p>
            <a:r>
              <a:rPr lang="en-US" sz="3600" u="sng" dirty="0" smtClean="0">
                <a:solidFill>
                  <a:schemeClr val="accent6"/>
                </a:solidFill>
              </a:rPr>
              <a:t>2016: Hardness-Intensity Diagrams</a:t>
            </a:r>
            <a:endParaRPr lang="en-ZA" sz="3600" u="sng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7588" y="4418657"/>
            <a:ext cx="2403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Harder-when-brighter trend without significant spectral hysteresis is well reproduced.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601" y="-110835"/>
            <a:ext cx="3167386" cy="3387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1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3" y="1521761"/>
            <a:ext cx="6708497" cy="5183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100" y="144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pas</a:t>
            </a:r>
            <a:r>
              <a:rPr lang="en-US" sz="2800" dirty="0" smtClean="0">
                <a:solidFill>
                  <a:srgbClr val="FF0000"/>
                </a:solidFill>
              </a:rPr>
              <a:t> = 40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baseline="30000" dirty="0" smtClean="0">
                <a:solidFill>
                  <a:srgbClr val="FF0000"/>
                </a:solidFill>
              </a:rPr>
              <a:t>0.8</a:t>
            </a:r>
            <a:endParaRPr lang="en-ZA" sz="2800" baseline="30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76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2060"/>
                </a:solidFill>
              </a:rPr>
              <a:t>1ES 1959+650 in 2017</a:t>
            </a:r>
            <a:endParaRPr lang="en-ZA" sz="32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412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04926" y="2150745"/>
            <a:ext cx="22321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= 40</a:t>
            </a:r>
          </a:p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= 1.8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 = 0.08 G</a:t>
            </a:r>
          </a:p>
          <a:p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 = 24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 = 10</a:t>
            </a:r>
            <a:r>
              <a:rPr lang="en-US" sz="2400" baseline="30000" dirty="0" smtClean="0">
                <a:solidFill>
                  <a:srgbClr val="002060"/>
                </a:solidFill>
              </a:rPr>
              <a:t>16 </a:t>
            </a:r>
            <a:r>
              <a:rPr lang="en-US" sz="2400" dirty="0" smtClean="0">
                <a:solidFill>
                  <a:srgbClr val="002060"/>
                </a:solidFill>
              </a:rPr>
              <a:t>cm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-&gt;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t’ ~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*10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 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~ </a:t>
            </a:r>
            <a:r>
              <a:rPr lang="en-US" sz="2400" dirty="0" smtClean="0">
                <a:solidFill>
                  <a:srgbClr val="FF0000"/>
                </a:solidFill>
              </a:rPr>
              <a:t>3.9 h</a:t>
            </a:r>
          </a:p>
          <a:p>
            <a:endParaRPr lang="en-ZA" dirty="0"/>
          </a:p>
        </p:txBody>
      </p:sp>
      <p:sp>
        <p:nvSpPr>
          <p:cNvPr id="8" name="Rounded Rectangle 7"/>
          <p:cNvSpPr/>
          <p:nvPr/>
        </p:nvSpPr>
        <p:spPr>
          <a:xfrm>
            <a:off x="6704926" y="2098302"/>
            <a:ext cx="2286674" cy="28586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283130" y="67360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Higher flux state well reproduced by changing Doppler factor (smaller viewing angle </a:t>
            </a:r>
            <a:r>
              <a:rPr lang="en-US" sz="24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q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obs</a:t>
            </a:r>
            <a:r>
              <a:rPr lang="en-US" sz="2400" dirty="0" smtClean="0">
                <a:solidFill>
                  <a:srgbClr val="002060"/>
                </a:solidFill>
              </a:rPr>
              <a:t>: 2.87</a:t>
            </a:r>
            <a:r>
              <a:rPr lang="en-US" sz="2400" baseline="30000" dirty="0" smtClean="0">
                <a:solidFill>
                  <a:srgbClr val="002060"/>
                </a:solidFill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2.34</a:t>
            </a:r>
            <a:r>
              <a:rPr lang="en-US" sz="2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2578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Flaring caused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increasing </a:t>
            </a:r>
            <a:r>
              <a:rPr lang="en-US" sz="2200" dirty="0" err="1" smtClean="0">
                <a:solidFill>
                  <a:srgbClr val="FF0000"/>
                </a:solidFill>
              </a:rPr>
              <a:t>L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decreasing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rgbClr val="FF0000"/>
                </a:solidFill>
              </a:rPr>
              <a:t>ecreasing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ZA" sz="2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5544" y="5210098"/>
            <a:ext cx="2452255" cy="1571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0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91" y="1643361"/>
            <a:ext cx="7044192" cy="5443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792" y="-82118"/>
            <a:ext cx="5824992" cy="868362"/>
          </a:xfrm>
        </p:spPr>
        <p:txBody>
          <a:bodyPr/>
          <a:lstStyle/>
          <a:p>
            <a:r>
              <a:rPr lang="en-US" sz="3600" u="sng" dirty="0" smtClean="0">
                <a:solidFill>
                  <a:schemeClr val="accent6"/>
                </a:solidFill>
              </a:rPr>
              <a:t>2017: MWL Light Curves</a:t>
            </a:r>
            <a:endParaRPr lang="en-ZA" sz="3600" u="sng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459182"/>
            <a:ext cx="0" cy="3816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(Chandra et al. 2021)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-367145"/>
            <a:ext cx="3657600" cy="2826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672726"/>
            <a:ext cx="3429000" cy="17518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47800" y="2473035"/>
            <a:ext cx="0" cy="38100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1539" y="2473035"/>
            <a:ext cx="17316" cy="38100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81400" y="3581400"/>
            <a:ext cx="1" cy="270163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21380" y="3165535"/>
            <a:ext cx="0" cy="218924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478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719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6701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9317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  <a:endParaRPr lang="en-ZA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3158835"/>
            <a:ext cx="30307" cy="22098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44444E-6 L 0.525 -0.00186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0408" y="2490"/>
            <a:ext cx="43434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Summary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153400" cy="388620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Coupled MC Simulations of Diffusive Shock Acceleration and radiation transport reveal strongly energy-dependent mean-free-path to pitch-angle scattering.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en-US" sz="2000" dirty="0" smtClean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Time-dependent simulations of shock-in-jet model with realistic particle injection from diffusive shock acceleration, applied to long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AstroSAT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+ MWL observations of 1ES 1959+650 in 2016 and 2017: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en-US" sz="2000" dirty="0" smtClean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Flares with harder-when-brighter trend (no significant spectral hysteresis) well reproduced by decreasing pitch-angle-scattering mean-free path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increased turbulence levels induced by shock passage. </a:t>
            </a:r>
          </a:p>
          <a:p>
            <a:pPr algn="l">
              <a:lnSpc>
                <a:spcPct val="80000"/>
              </a:lnSpc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9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5791200"/>
            <a:ext cx="1733550" cy="58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652" y="6427763"/>
            <a:ext cx="603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Supported by the South African Research Chairs Initiative (</a:t>
            </a:r>
            <a:r>
              <a:rPr lang="en-US" sz="1200" dirty="0" err="1" smtClean="0"/>
              <a:t>SARChI</a:t>
            </a:r>
            <a:r>
              <a:rPr lang="en-US" sz="1200" dirty="0" smtClean="0"/>
              <a:t>) of the Department of Science and Technology and the National Research Foundation of South Africa. </a:t>
            </a:r>
            <a:endParaRPr lang="en-ZA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08" y="5759547"/>
            <a:ext cx="2297792" cy="792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52655"/>
            <a:ext cx="1812698" cy="802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262438"/>
            <a:ext cx="9372600" cy="7840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6019800"/>
            <a:ext cx="8153400" cy="584775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5181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Thank you!</a:t>
            </a:r>
            <a:endParaRPr lang="en-ZA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10" y="6019800"/>
            <a:ext cx="815340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Any </a:t>
            </a:r>
            <a:r>
              <a:rPr lang="en-ZA" sz="1600" dirty="0" smtClean="0"/>
              <a:t>opinion, finding </a:t>
            </a:r>
            <a:r>
              <a:rPr lang="en-ZA" sz="1600" dirty="0"/>
              <a:t>and conclusion or recommendation </a:t>
            </a:r>
            <a:r>
              <a:rPr lang="en-ZA" sz="1600" dirty="0" smtClean="0"/>
              <a:t>expressed in </a:t>
            </a:r>
            <a:r>
              <a:rPr lang="en-ZA" sz="1600" dirty="0"/>
              <a:t>this material is that of the authors and the NRF </a:t>
            </a:r>
            <a:r>
              <a:rPr lang="en-ZA" sz="1600" dirty="0" smtClean="0"/>
              <a:t>does not </a:t>
            </a:r>
            <a:r>
              <a:rPr lang="en-ZA" sz="1600" dirty="0"/>
              <a:t>accept any liability in this regard.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Based on </a:t>
            </a:r>
            <a:r>
              <a:rPr lang="en-US" sz="2000" dirty="0" err="1" smtClean="0">
                <a:solidFill>
                  <a:schemeClr val="bg1"/>
                </a:solidFill>
              </a:rPr>
              <a:t>Böttcher</a:t>
            </a:r>
            <a:r>
              <a:rPr lang="en-US" sz="2000" dirty="0" smtClean="0">
                <a:solidFill>
                  <a:schemeClr val="bg1"/>
                </a:solidFill>
              </a:rPr>
              <a:t> &amp; Baring (2019): </a:t>
            </a:r>
            <a:r>
              <a:rPr lang="en-US" sz="2000" dirty="0" err="1" smtClean="0">
                <a:solidFill>
                  <a:schemeClr val="bg1"/>
                </a:solidFill>
              </a:rPr>
              <a:t>ApJ</a:t>
            </a:r>
            <a:r>
              <a:rPr lang="en-US" sz="2000" dirty="0" smtClean="0">
                <a:solidFill>
                  <a:schemeClr val="bg1"/>
                </a:solidFill>
              </a:rPr>
              <a:t>, 887, 133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arXiv:1911.02834)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+ </a:t>
            </a:r>
            <a:r>
              <a:rPr lang="en-US" sz="2000" dirty="0">
                <a:solidFill>
                  <a:schemeClr val="bg1"/>
                </a:solidFill>
              </a:rPr>
              <a:t>Chandra et al. (2021): </a:t>
            </a:r>
            <a:r>
              <a:rPr lang="en-US" sz="2000" dirty="0" err="1">
                <a:solidFill>
                  <a:schemeClr val="bg1"/>
                </a:solidFill>
              </a:rPr>
              <a:t>ApJ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in press</a:t>
            </a:r>
            <a:r>
              <a:rPr lang="en-US" sz="2000" dirty="0" smtClean="0">
                <a:solidFill>
                  <a:schemeClr val="bg1"/>
                </a:solidFill>
              </a:rPr>
              <a:t> (arXiv:2105.08119)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92373"/>
            <a:ext cx="5030037" cy="3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010400" cy="8382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accent2"/>
                </a:solidFill>
              </a:rPr>
              <a:t>Relativistic Shocks in Jets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76400" y="990600"/>
            <a:ext cx="5410200" cy="1905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76400" y="1676400"/>
            <a:ext cx="5334000" cy="1905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1828800" y="990600"/>
            <a:ext cx="228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981200" y="990600"/>
            <a:ext cx="325438" cy="696913"/>
          </a:xfrm>
          <a:custGeom>
            <a:avLst/>
            <a:gdLst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41667 w 218941"/>
              <a:gd name="connsiteY2" fmla="*/ 103031 h 708338"/>
              <a:gd name="connsiteX3" fmla="*/ 115910 w 218941"/>
              <a:gd name="connsiteY3" fmla="*/ 334850 h 708338"/>
              <a:gd name="connsiteX4" fmla="*/ 141667 w 218941"/>
              <a:gd name="connsiteY4" fmla="*/ 540912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41" h="708338">
                <a:moveTo>
                  <a:pt x="0" y="0"/>
                </a:moveTo>
                <a:lnTo>
                  <a:pt x="218941" y="12878"/>
                </a:lnTo>
                <a:lnTo>
                  <a:pt x="141667" y="103031"/>
                </a:lnTo>
                <a:lnTo>
                  <a:pt x="115910" y="334850"/>
                </a:lnTo>
                <a:lnTo>
                  <a:pt x="141667" y="540912"/>
                </a:lnTo>
                <a:lnTo>
                  <a:pt x="218941" y="708338"/>
                </a:lnTo>
                <a:lnTo>
                  <a:pt x="0" y="682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133600" y="990600"/>
            <a:ext cx="228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581400" y="990600"/>
            <a:ext cx="228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33800" y="990600"/>
            <a:ext cx="325438" cy="696913"/>
          </a:xfrm>
          <a:custGeom>
            <a:avLst/>
            <a:gdLst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41667 w 218941"/>
              <a:gd name="connsiteY2" fmla="*/ 103031 h 708338"/>
              <a:gd name="connsiteX3" fmla="*/ 115910 w 218941"/>
              <a:gd name="connsiteY3" fmla="*/ 334850 h 708338"/>
              <a:gd name="connsiteX4" fmla="*/ 141667 w 218941"/>
              <a:gd name="connsiteY4" fmla="*/ 540912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41" h="708338">
                <a:moveTo>
                  <a:pt x="0" y="0"/>
                </a:moveTo>
                <a:lnTo>
                  <a:pt x="218941" y="12878"/>
                </a:lnTo>
                <a:lnTo>
                  <a:pt x="141667" y="103031"/>
                </a:lnTo>
                <a:lnTo>
                  <a:pt x="115910" y="334850"/>
                </a:lnTo>
                <a:lnTo>
                  <a:pt x="141667" y="540912"/>
                </a:lnTo>
                <a:lnTo>
                  <a:pt x="218941" y="708338"/>
                </a:lnTo>
                <a:lnTo>
                  <a:pt x="0" y="682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86200" y="990600"/>
            <a:ext cx="228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4" name="TextBox 97"/>
          <p:cNvSpPr txBox="1">
            <a:spLocks noChangeArrowheads="1"/>
          </p:cNvSpPr>
          <p:nvPr/>
        </p:nvSpPr>
        <p:spPr bwMode="auto">
          <a:xfrm>
            <a:off x="1828800" y="1905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676400" y="1828800"/>
            <a:ext cx="1219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00"/>
          <p:cNvSpPr txBox="1">
            <a:spLocks noChangeArrowheads="1"/>
          </p:cNvSpPr>
          <p:nvPr/>
        </p:nvSpPr>
        <p:spPr bwMode="auto">
          <a:xfrm>
            <a:off x="3581400" y="1905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429000" y="1828800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125"/>
          <p:cNvSpPr/>
          <p:nvPr/>
        </p:nvSpPr>
        <p:spPr>
          <a:xfrm>
            <a:off x="5181600" y="1009650"/>
            <a:ext cx="1066800" cy="685800"/>
          </a:xfrm>
          <a:custGeom>
            <a:avLst/>
            <a:gdLst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41667 w 218941"/>
              <a:gd name="connsiteY2" fmla="*/ 103031 h 708338"/>
              <a:gd name="connsiteX3" fmla="*/ 115910 w 218941"/>
              <a:gd name="connsiteY3" fmla="*/ 334850 h 708338"/>
              <a:gd name="connsiteX4" fmla="*/ 141667 w 218941"/>
              <a:gd name="connsiteY4" fmla="*/ 540912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41667 w 218941"/>
              <a:gd name="connsiteY2" fmla="*/ 103031 h 708338"/>
              <a:gd name="connsiteX3" fmla="*/ 115910 w 218941"/>
              <a:gd name="connsiteY3" fmla="*/ 334850 h 708338"/>
              <a:gd name="connsiteX4" fmla="*/ 188994 w 218941"/>
              <a:gd name="connsiteY4" fmla="*/ 472225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88994 w 218941"/>
              <a:gd name="connsiteY2" fmla="*/ 157408 h 708338"/>
              <a:gd name="connsiteX3" fmla="*/ 115910 w 218941"/>
              <a:gd name="connsiteY3" fmla="*/ 334850 h 708338"/>
              <a:gd name="connsiteX4" fmla="*/ 188994 w 218941"/>
              <a:gd name="connsiteY4" fmla="*/ 472225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88994 w 218941"/>
              <a:gd name="connsiteY2" fmla="*/ 157408 h 708338"/>
              <a:gd name="connsiteX3" fmla="*/ 165370 w 218941"/>
              <a:gd name="connsiteY3" fmla="*/ 314817 h 708338"/>
              <a:gd name="connsiteX4" fmla="*/ 188994 w 218941"/>
              <a:gd name="connsiteY4" fmla="*/ 472225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88994 w 218941"/>
              <a:gd name="connsiteY2" fmla="*/ 157408 h 708338"/>
              <a:gd name="connsiteX3" fmla="*/ 188994 w 218941"/>
              <a:gd name="connsiteY3" fmla="*/ 314817 h 708338"/>
              <a:gd name="connsiteX4" fmla="*/ 188994 w 218941"/>
              <a:gd name="connsiteY4" fmla="*/ 472225 h 708338"/>
              <a:gd name="connsiteX5" fmla="*/ 218941 w 218941"/>
              <a:gd name="connsiteY5" fmla="*/ 708338 h 708338"/>
              <a:gd name="connsiteX6" fmla="*/ 0 w 218941"/>
              <a:gd name="connsiteY6" fmla="*/ 682580 h 708338"/>
              <a:gd name="connsiteX7" fmla="*/ 0 w 218941"/>
              <a:gd name="connsiteY7" fmla="*/ 0 h 708338"/>
              <a:gd name="connsiteX0" fmla="*/ 0 w 218941"/>
              <a:gd name="connsiteY0" fmla="*/ 0 h 708338"/>
              <a:gd name="connsiteX1" fmla="*/ 218941 w 218941"/>
              <a:gd name="connsiteY1" fmla="*/ 12878 h 708338"/>
              <a:gd name="connsiteX2" fmla="*/ 188994 w 218941"/>
              <a:gd name="connsiteY2" fmla="*/ 157408 h 708338"/>
              <a:gd name="connsiteX3" fmla="*/ 188994 w 218941"/>
              <a:gd name="connsiteY3" fmla="*/ 314817 h 708338"/>
              <a:gd name="connsiteX4" fmla="*/ 188994 w 218941"/>
              <a:gd name="connsiteY4" fmla="*/ 472225 h 708338"/>
              <a:gd name="connsiteX5" fmla="*/ 218941 w 218941"/>
              <a:gd name="connsiteY5" fmla="*/ 708338 h 708338"/>
              <a:gd name="connsiteX6" fmla="*/ 0 w 218941"/>
              <a:gd name="connsiteY6" fmla="*/ 708338 h 708338"/>
              <a:gd name="connsiteX7" fmla="*/ 0 w 218941"/>
              <a:gd name="connsiteY7" fmla="*/ 0 h 708338"/>
              <a:gd name="connsiteX0" fmla="*/ 35694 w 254635"/>
              <a:gd name="connsiteY0" fmla="*/ 0 h 708338"/>
              <a:gd name="connsiteX1" fmla="*/ 254635 w 254635"/>
              <a:gd name="connsiteY1" fmla="*/ 12878 h 708338"/>
              <a:gd name="connsiteX2" fmla="*/ 224688 w 254635"/>
              <a:gd name="connsiteY2" fmla="*/ 157408 h 708338"/>
              <a:gd name="connsiteX3" fmla="*/ 224688 w 254635"/>
              <a:gd name="connsiteY3" fmla="*/ 314817 h 708338"/>
              <a:gd name="connsiteX4" fmla="*/ 224688 w 254635"/>
              <a:gd name="connsiteY4" fmla="*/ 472225 h 708338"/>
              <a:gd name="connsiteX5" fmla="*/ 254635 w 254635"/>
              <a:gd name="connsiteY5" fmla="*/ 708338 h 708338"/>
              <a:gd name="connsiteX6" fmla="*/ 35694 w 254635"/>
              <a:gd name="connsiteY6" fmla="*/ 708338 h 708338"/>
              <a:gd name="connsiteX7" fmla="*/ 0 w 254635"/>
              <a:gd name="connsiteY7" fmla="*/ 354169 h 708338"/>
              <a:gd name="connsiteX8" fmla="*/ 35694 w 254635"/>
              <a:gd name="connsiteY8" fmla="*/ 0 h 708338"/>
              <a:gd name="connsiteX0" fmla="*/ 35694 w 254635"/>
              <a:gd name="connsiteY0" fmla="*/ 0 h 708338"/>
              <a:gd name="connsiteX1" fmla="*/ 254635 w 254635"/>
              <a:gd name="connsiteY1" fmla="*/ 12878 h 708338"/>
              <a:gd name="connsiteX2" fmla="*/ 224688 w 254635"/>
              <a:gd name="connsiteY2" fmla="*/ 157408 h 708338"/>
              <a:gd name="connsiteX3" fmla="*/ 224688 w 254635"/>
              <a:gd name="connsiteY3" fmla="*/ 314817 h 708338"/>
              <a:gd name="connsiteX4" fmla="*/ 224688 w 254635"/>
              <a:gd name="connsiteY4" fmla="*/ 472225 h 708338"/>
              <a:gd name="connsiteX5" fmla="*/ 254635 w 254635"/>
              <a:gd name="connsiteY5" fmla="*/ 708338 h 708338"/>
              <a:gd name="connsiteX6" fmla="*/ 35694 w 254635"/>
              <a:gd name="connsiteY6" fmla="*/ 708338 h 708338"/>
              <a:gd name="connsiteX7" fmla="*/ 0 w 254635"/>
              <a:gd name="connsiteY7" fmla="*/ 354169 h 708338"/>
              <a:gd name="connsiteX8" fmla="*/ 35694 w 254635"/>
              <a:gd name="connsiteY8" fmla="*/ 0 h 708338"/>
              <a:gd name="connsiteX0" fmla="*/ 35694 w 254635"/>
              <a:gd name="connsiteY0" fmla="*/ 0 h 708338"/>
              <a:gd name="connsiteX1" fmla="*/ 254635 w 254635"/>
              <a:gd name="connsiteY1" fmla="*/ 12878 h 708338"/>
              <a:gd name="connsiteX2" fmla="*/ 224688 w 254635"/>
              <a:gd name="connsiteY2" fmla="*/ 157408 h 708338"/>
              <a:gd name="connsiteX3" fmla="*/ 224688 w 254635"/>
              <a:gd name="connsiteY3" fmla="*/ 314817 h 708338"/>
              <a:gd name="connsiteX4" fmla="*/ 224688 w 254635"/>
              <a:gd name="connsiteY4" fmla="*/ 472225 h 708338"/>
              <a:gd name="connsiteX5" fmla="*/ 254635 w 254635"/>
              <a:gd name="connsiteY5" fmla="*/ 708338 h 708338"/>
              <a:gd name="connsiteX6" fmla="*/ 35694 w 254635"/>
              <a:gd name="connsiteY6" fmla="*/ 708338 h 708338"/>
              <a:gd name="connsiteX7" fmla="*/ 0 w 254635"/>
              <a:gd name="connsiteY7" fmla="*/ 354169 h 708338"/>
              <a:gd name="connsiteX8" fmla="*/ 35694 w 254635"/>
              <a:gd name="connsiteY8" fmla="*/ 0 h 708338"/>
              <a:gd name="connsiteX0" fmla="*/ 35694 w 254635"/>
              <a:gd name="connsiteY0" fmla="*/ 0 h 708338"/>
              <a:gd name="connsiteX1" fmla="*/ 254635 w 254635"/>
              <a:gd name="connsiteY1" fmla="*/ 12878 h 708338"/>
              <a:gd name="connsiteX2" fmla="*/ 224688 w 254635"/>
              <a:gd name="connsiteY2" fmla="*/ 157408 h 708338"/>
              <a:gd name="connsiteX3" fmla="*/ 214165 w 254635"/>
              <a:gd name="connsiteY3" fmla="*/ 354169 h 708338"/>
              <a:gd name="connsiteX4" fmla="*/ 224688 w 254635"/>
              <a:gd name="connsiteY4" fmla="*/ 472225 h 708338"/>
              <a:gd name="connsiteX5" fmla="*/ 254635 w 254635"/>
              <a:gd name="connsiteY5" fmla="*/ 708338 h 708338"/>
              <a:gd name="connsiteX6" fmla="*/ 35694 w 254635"/>
              <a:gd name="connsiteY6" fmla="*/ 708338 h 708338"/>
              <a:gd name="connsiteX7" fmla="*/ 0 w 254635"/>
              <a:gd name="connsiteY7" fmla="*/ 354169 h 708338"/>
              <a:gd name="connsiteX8" fmla="*/ 35694 w 254635"/>
              <a:gd name="connsiteY8" fmla="*/ 0 h 708338"/>
              <a:gd name="connsiteX0" fmla="*/ 35694 w 254635"/>
              <a:gd name="connsiteY0" fmla="*/ 0 h 708338"/>
              <a:gd name="connsiteX1" fmla="*/ 254635 w 254635"/>
              <a:gd name="connsiteY1" fmla="*/ 12878 h 708338"/>
              <a:gd name="connsiteX2" fmla="*/ 224688 w 254635"/>
              <a:gd name="connsiteY2" fmla="*/ 157408 h 708338"/>
              <a:gd name="connsiteX3" fmla="*/ 214165 w 254635"/>
              <a:gd name="connsiteY3" fmla="*/ 354169 h 708338"/>
              <a:gd name="connsiteX4" fmla="*/ 224688 w 254635"/>
              <a:gd name="connsiteY4" fmla="*/ 472225 h 708338"/>
              <a:gd name="connsiteX5" fmla="*/ 254635 w 254635"/>
              <a:gd name="connsiteY5" fmla="*/ 708338 h 708338"/>
              <a:gd name="connsiteX6" fmla="*/ 35694 w 254635"/>
              <a:gd name="connsiteY6" fmla="*/ 708338 h 708338"/>
              <a:gd name="connsiteX7" fmla="*/ 0 w 254635"/>
              <a:gd name="connsiteY7" fmla="*/ 354169 h 708338"/>
              <a:gd name="connsiteX8" fmla="*/ 35694 w 254635"/>
              <a:gd name="connsiteY8" fmla="*/ 0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5" h="708338">
                <a:moveTo>
                  <a:pt x="35694" y="0"/>
                </a:moveTo>
                <a:lnTo>
                  <a:pt x="254635" y="12878"/>
                </a:lnTo>
                <a:lnTo>
                  <a:pt x="224688" y="157408"/>
                </a:lnTo>
                <a:lnTo>
                  <a:pt x="214165" y="354169"/>
                </a:lnTo>
                <a:lnTo>
                  <a:pt x="224688" y="472225"/>
                </a:lnTo>
                <a:lnTo>
                  <a:pt x="254635" y="708338"/>
                </a:lnTo>
                <a:lnTo>
                  <a:pt x="35694" y="708338"/>
                </a:lnTo>
                <a:cubicBezTo>
                  <a:pt x="23796" y="590282"/>
                  <a:pt x="3363" y="528687"/>
                  <a:pt x="0" y="354169"/>
                </a:cubicBezTo>
                <a:cubicBezTo>
                  <a:pt x="3363" y="189917"/>
                  <a:pt x="23796" y="118056"/>
                  <a:pt x="35694" y="0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019800" y="1009650"/>
            <a:ext cx="3810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562600" y="1009650"/>
            <a:ext cx="152400" cy="685800"/>
          </a:xfrm>
          <a:custGeom>
            <a:avLst/>
            <a:gdLst>
              <a:gd name="connsiteX0" fmla="*/ 99391 w 139148"/>
              <a:gd name="connsiteY0" fmla="*/ 0 h 901148"/>
              <a:gd name="connsiteX1" fmla="*/ 19878 w 139148"/>
              <a:gd name="connsiteY1" fmla="*/ 251791 h 901148"/>
              <a:gd name="connsiteX2" fmla="*/ 6626 w 139148"/>
              <a:gd name="connsiteY2" fmla="*/ 477078 h 901148"/>
              <a:gd name="connsiteX3" fmla="*/ 59635 w 139148"/>
              <a:gd name="connsiteY3" fmla="*/ 742122 h 901148"/>
              <a:gd name="connsiteX4" fmla="*/ 139148 w 139148"/>
              <a:gd name="connsiteY4" fmla="*/ 901148 h 90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48" h="901148">
                <a:moveTo>
                  <a:pt x="99391" y="0"/>
                </a:moveTo>
                <a:cubicBezTo>
                  <a:pt x="67365" y="86139"/>
                  <a:pt x="35339" y="172278"/>
                  <a:pt x="19878" y="251791"/>
                </a:cubicBezTo>
                <a:cubicBezTo>
                  <a:pt x="4417" y="331304"/>
                  <a:pt x="0" y="395356"/>
                  <a:pt x="6626" y="477078"/>
                </a:cubicBezTo>
                <a:cubicBezTo>
                  <a:pt x="13252" y="558800"/>
                  <a:pt x="37548" y="671444"/>
                  <a:pt x="59635" y="742122"/>
                </a:cubicBezTo>
                <a:cubicBezTo>
                  <a:pt x="81722" y="812800"/>
                  <a:pt x="110435" y="856974"/>
                  <a:pt x="139148" y="901148"/>
                </a:cubicBezTo>
              </a:path>
            </a:pathLst>
          </a:cu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727700" y="1022350"/>
            <a:ext cx="139700" cy="673100"/>
          </a:xfrm>
          <a:custGeom>
            <a:avLst/>
            <a:gdLst>
              <a:gd name="connsiteX0" fmla="*/ 99391 w 139148"/>
              <a:gd name="connsiteY0" fmla="*/ 0 h 901148"/>
              <a:gd name="connsiteX1" fmla="*/ 19878 w 139148"/>
              <a:gd name="connsiteY1" fmla="*/ 251791 h 901148"/>
              <a:gd name="connsiteX2" fmla="*/ 6626 w 139148"/>
              <a:gd name="connsiteY2" fmla="*/ 477078 h 901148"/>
              <a:gd name="connsiteX3" fmla="*/ 59635 w 139148"/>
              <a:gd name="connsiteY3" fmla="*/ 742122 h 901148"/>
              <a:gd name="connsiteX4" fmla="*/ 139148 w 139148"/>
              <a:gd name="connsiteY4" fmla="*/ 901148 h 90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48" h="901148">
                <a:moveTo>
                  <a:pt x="99391" y="0"/>
                </a:moveTo>
                <a:cubicBezTo>
                  <a:pt x="67365" y="86139"/>
                  <a:pt x="35339" y="172278"/>
                  <a:pt x="19878" y="251791"/>
                </a:cubicBezTo>
                <a:cubicBezTo>
                  <a:pt x="4417" y="331304"/>
                  <a:pt x="0" y="395356"/>
                  <a:pt x="6626" y="477078"/>
                </a:cubicBezTo>
                <a:cubicBezTo>
                  <a:pt x="13252" y="558800"/>
                  <a:pt x="37548" y="671444"/>
                  <a:pt x="59635" y="742122"/>
                </a:cubicBezTo>
                <a:cubicBezTo>
                  <a:pt x="81722" y="812800"/>
                  <a:pt x="110435" y="856974"/>
                  <a:pt x="139148" y="901148"/>
                </a:cubicBezTo>
              </a:path>
            </a:pathLst>
          </a:cu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638800" y="1009650"/>
            <a:ext cx="160338" cy="685800"/>
          </a:xfrm>
          <a:custGeom>
            <a:avLst/>
            <a:gdLst>
              <a:gd name="connsiteX0" fmla="*/ 99391 w 139148"/>
              <a:gd name="connsiteY0" fmla="*/ 0 h 901148"/>
              <a:gd name="connsiteX1" fmla="*/ 19878 w 139148"/>
              <a:gd name="connsiteY1" fmla="*/ 251791 h 901148"/>
              <a:gd name="connsiteX2" fmla="*/ 6626 w 139148"/>
              <a:gd name="connsiteY2" fmla="*/ 477078 h 901148"/>
              <a:gd name="connsiteX3" fmla="*/ 59635 w 139148"/>
              <a:gd name="connsiteY3" fmla="*/ 742122 h 901148"/>
              <a:gd name="connsiteX4" fmla="*/ 139148 w 139148"/>
              <a:gd name="connsiteY4" fmla="*/ 901148 h 90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48" h="901148">
                <a:moveTo>
                  <a:pt x="99391" y="0"/>
                </a:moveTo>
                <a:cubicBezTo>
                  <a:pt x="67365" y="86139"/>
                  <a:pt x="35339" y="172278"/>
                  <a:pt x="19878" y="251791"/>
                </a:cubicBezTo>
                <a:cubicBezTo>
                  <a:pt x="4417" y="331304"/>
                  <a:pt x="0" y="395356"/>
                  <a:pt x="6626" y="477078"/>
                </a:cubicBezTo>
                <a:cubicBezTo>
                  <a:pt x="13252" y="558800"/>
                  <a:pt x="37548" y="671444"/>
                  <a:pt x="59635" y="742122"/>
                </a:cubicBezTo>
                <a:cubicBezTo>
                  <a:pt x="81722" y="812800"/>
                  <a:pt x="110435" y="856974"/>
                  <a:pt x="139148" y="901148"/>
                </a:cubicBezTo>
              </a:path>
            </a:pathLst>
          </a:cu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237" y="2438400"/>
            <a:ext cx="373296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Internal Shocks: likely sites of relativistic particle acceleration.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Most likely mildly relativistic, </a:t>
            </a:r>
            <a:r>
              <a:rPr lang="en-US" sz="2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bg</a:t>
            </a:r>
            <a:r>
              <a:rPr lang="en-US" sz="2000" dirty="0" smtClean="0">
                <a:solidFill>
                  <a:srgbClr val="002060"/>
                </a:solidFill>
              </a:rPr>
              <a:t> ~ 1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 most works: Simple power-law or log-parabola electron spectra (from Fermi I / II acceleration) assumed with spectral index (~ 2) put in “by hand”.</a:t>
            </a:r>
          </a:p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6260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 of M87 at different wavelengths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27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554162"/>
          </a:xfrm>
        </p:spPr>
        <p:txBody>
          <a:bodyPr/>
          <a:lstStyle/>
          <a:p>
            <a:r>
              <a:rPr lang="en-ZA" sz="8000" dirty="0" smtClean="0"/>
              <a:t>Backup</a:t>
            </a:r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97742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" y="76200"/>
            <a:ext cx="9144000" cy="551682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Implications for Shock-Induced Turbulence</a:t>
            </a:r>
            <a:endParaRPr lang="en-ZA" sz="3600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12" y="685800"/>
                <a:ext cx="9144000" cy="97581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200" dirty="0" smtClean="0"/>
                  <a:t>Gyro-resonance condition:    </a:t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sz="2200" baseline="-25000" dirty="0" err="1" smtClean="0">
                    <a:solidFill>
                      <a:srgbClr val="FF0000"/>
                    </a:solidFill>
                  </a:rPr>
                  <a:t>res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p </a:t>
                </a:r>
              </a:p>
              <a:p>
                <a:pPr marL="0" indent="0" algn="ctr">
                  <a:buNone/>
                </a:pPr>
                <a:r>
                  <a:rPr lang="en-US" sz="2200" dirty="0" smtClean="0"/>
                  <a:t>=&gt; Higher-energy particles interact with longer-wavelength turbulence</a:t>
                </a:r>
                <a:endParaRPr lang="en-ZA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" y="685800"/>
                <a:ext cx="9144000" cy="975815"/>
              </a:xfrm>
              <a:blipFill rotWithShape="0">
                <a:blip r:embed="rId3"/>
                <a:stretch>
                  <a:fillRect t="-437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990600" y="1676401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0600" y="4953001"/>
            <a:ext cx="7086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601411" y="1905638"/>
            <a:ext cx="5090108" cy="3001870"/>
          </a:xfrm>
          <a:custGeom>
            <a:avLst/>
            <a:gdLst>
              <a:gd name="connsiteX0" fmla="*/ 0 w 5517811"/>
              <a:gd name="connsiteY0" fmla="*/ 0 h 2988859"/>
              <a:gd name="connsiteX1" fmla="*/ 1146412 w 5517811"/>
              <a:gd name="connsiteY1" fmla="*/ 0 h 2988859"/>
              <a:gd name="connsiteX2" fmla="*/ 1910687 w 5517811"/>
              <a:gd name="connsiteY2" fmla="*/ 40943 h 2988859"/>
              <a:gd name="connsiteX3" fmla="*/ 2456597 w 5517811"/>
              <a:gd name="connsiteY3" fmla="*/ 354842 h 2988859"/>
              <a:gd name="connsiteX4" fmla="*/ 4189863 w 5517811"/>
              <a:gd name="connsiteY4" fmla="*/ 1501253 h 2988859"/>
              <a:gd name="connsiteX5" fmla="*/ 5104263 w 5517811"/>
              <a:gd name="connsiteY5" fmla="*/ 2169994 h 2988859"/>
              <a:gd name="connsiteX6" fmla="*/ 5459105 w 5517811"/>
              <a:gd name="connsiteY6" fmla="*/ 2702256 h 2988859"/>
              <a:gd name="connsiteX7" fmla="*/ 5513696 w 5517811"/>
              <a:gd name="connsiteY7" fmla="*/ 2988859 h 2988859"/>
              <a:gd name="connsiteX0" fmla="*/ 0 w 5414572"/>
              <a:gd name="connsiteY0" fmla="*/ 309716 h 2988859"/>
              <a:gd name="connsiteX1" fmla="*/ 1043173 w 5414572"/>
              <a:gd name="connsiteY1" fmla="*/ 0 h 2988859"/>
              <a:gd name="connsiteX2" fmla="*/ 1807448 w 5414572"/>
              <a:gd name="connsiteY2" fmla="*/ 40943 h 2988859"/>
              <a:gd name="connsiteX3" fmla="*/ 2353358 w 5414572"/>
              <a:gd name="connsiteY3" fmla="*/ 354842 h 2988859"/>
              <a:gd name="connsiteX4" fmla="*/ 4086624 w 5414572"/>
              <a:gd name="connsiteY4" fmla="*/ 1501253 h 2988859"/>
              <a:gd name="connsiteX5" fmla="*/ 5001024 w 5414572"/>
              <a:gd name="connsiteY5" fmla="*/ 2169994 h 2988859"/>
              <a:gd name="connsiteX6" fmla="*/ 5355866 w 5414572"/>
              <a:gd name="connsiteY6" fmla="*/ 2702256 h 2988859"/>
              <a:gd name="connsiteX7" fmla="*/ 5410457 w 5414572"/>
              <a:gd name="connsiteY7" fmla="*/ 2988859 h 2988859"/>
              <a:gd name="connsiteX0" fmla="*/ 0 w 5414572"/>
              <a:gd name="connsiteY0" fmla="*/ 309716 h 2988859"/>
              <a:gd name="connsiteX1" fmla="*/ 1043173 w 5414572"/>
              <a:gd name="connsiteY1" fmla="*/ 0 h 2988859"/>
              <a:gd name="connsiteX2" fmla="*/ 1807448 w 5414572"/>
              <a:gd name="connsiteY2" fmla="*/ 40943 h 2988859"/>
              <a:gd name="connsiteX3" fmla="*/ 2353358 w 5414572"/>
              <a:gd name="connsiteY3" fmla="*/ 354842 h 2988859"/>
              <a:gd name="connsiteX4" fmla="*/ 4086624 w 5414572"/>
              <a:gd name="connsiteY4" fmla="*/ 1501253 h 2988859"/>
              <a:gd name="connsiteX5" fmla="*/ 5001024 w 5414572"/>
              <a:gd name="connsiteY5" fmla="*/ 2169994 h 2988859"/>
              <a:gd name="connsiteX6" fmla="*/ 5355866 w 5414572"/>
              <a:gd name="connsiteY6" fmla="*/ 2702256 h 2988859"/>
              <a:gd name="connsiteX7" fmla="*/ 5410457 w 5414572"/>
              <a:gd name="connsiteY7" fmla="*/ 2988859 h 2988859"/>
              <a:gd name="connsiteX0" fmla="*/ 0 w 5414572"/>
              <a:gd name="connsiteY0" fmla="*/ 280288 h 2959431"/>
              <a:gd name="connsiteX1" fmla="*/ 1043173 w 5414572"/>
              <a:gd name="connsiteY1" fmla="*/ 59063 h 2959431"/>
              <a:gd name="connsiteX2" fmla="*/ 1807448 w 5414572"/>
              <a:gd name="connsiteY2" fmla="*/ 11515 h 2959431"/>
              <a:gd name="connsiteX3" fmla="*/ 2353358 w 5414572"/>
              <a:gd name="connsiteY3" fmla="*/ 325414 h 2959431"/>
              <a:gd name="connsiteX4" fmla="*/ 4086624 w 5414572"/>
              <a:gd name="connsiteY4" fmla="*/ 1471825 h 2959431"/>
              <a:gd name="connsiteX5" fmla="*/ 5001024 w 5414572"/>
              <a:gd name="connsiteY5" fmla="*/ 2140566 h 2959431"/>
              <a:gd name="connsiteX6" fmla="*/ 5355866 w 5414572"/>
              <a:gd name="connsiteY6" fmla="*/ 2672828 h 2959431"/>
              <a:gd name="connsiteX7" fmla="*/ 5410457 w 5414572"/>
              <a:gd name="connsiteY7" fmla="*/ 2959431 h 2959431"/>
              <a:gd name="connsiteX0" fmla="*/ 0 w 5414572"/>
              <a:gd name="connsiteY0" fmla="*/ 291063 h 2970206"/>
              <a:gd name="connsiteX1" fmla="*/ 1043173 w 5414572"/>
              <a:gd name="connsiteY1" fmla="*/ 69838 h 2970206"/>
              <a:gd name="connsiteX2" fmla="*/ 1807448 w 5414572"/>
              <a:gd name="connsiteY2" fmla="*/ 22290 h 2970206"/>
              <a:gd name="connsiteX3" fmla="*/ 2353358 w 5414572"/>
              <a:gd name="connsiteY3" fmla="*/ 336189 h 2970206"/>
              <a:gd name="connsiteX4" fmla="*/ 4086624 w 5414572"/>
              <a:gd name="connsiteY4" fmla="*/ 1482600 h 2970206"/>
              <a:gd name="connsiteX5" fmla="*/ 5001024 w 5414572"/>
              <a:gd name="connsiteY5" fmla="*/ 2151341 h 2970206"/>
              <a:gd name="connsiteX6" fmla="*/ 5355866 w 5414572"/>
              <a:gd name="connsiteY6" fmla="*/ 2683603 h 2970206"/>
              <a:gd name="connsiteX7" fmla="*/ 5410457 w 5414572"/>
              <a:gd name="connsiteY7" fmla="*/ 2970206 h 2970206"/>
              <a:gd name="connsiteX0" fmla="*/ 0 w 5414572"/>
              <a:gd name="connsiteY0" fmla="*/ 291063 h 2970206"/>
              <a:gd name="connsiteX1" fmla="*/ 1043173 w 5414572"/>
              <a:gd name="connsiteY1" fmla="*/ 69838 h 2970206"/>
              <a:gd name="connsiteX2" fmla="*/ 1807448 w 5414572"/>
              <a:gd name="connsiteY2" fmla="*/ 22290 h 2970206"/>
              <a:gd name="connsiteX3" fmla="*/ 2353358 w 5414572"/>
              <a:gd name="connsiteY3" fmla="*/ 336189 h 2970206"/>
              <a:gd name="connsiteX4" fmla="*/ 4086624 w 5414572"/>
              <a:gd name="connsiteY4" fmla="*/ 1482600 h 2970206"/>
              <a:gd name="connsiteX5" fmla="*/ 5001024 w 5414572"/>
              <a:gd name="connsiteY5" fmla="*/ 2151341 h 2970206"/>
              <a:gd name="connsiteX6" fmla="*/ 5355866 w 5414572"/>
              <a:gd name="connsiteY6" fmla="*/ 2683603 h 2970206"/>
              <a:gd name="connsiteX7" fmla="*/ 5410457 w 5414572"/>
              <a:gd name="connsiteY7" fmla="*/ 2970206 h 2970206"/>
              <a:gd name="connsiteX0" fmla="*/ 0 w 5090108"/>
              <a:gd name="connsiteY0" fmla="*/ 704018 h 2970206"/>
              <a:gd name="connsiteX1" fmla="*/ 718709 w 5090108"/>
              <a:gd name="connsiteY1" fmla="*/ 69838 h 2970206"/>
              <a:gd name="connsiteX2" fmla="*/ 1482984 w 5090108"/>
              <a:gd name="connsiteY2" fmla="*/ 22290 h 2970206"/>
              <a:gd name="connsiteX3" fmla="*/ 2028894 w 5090108"/>
              <a:gd name="connsiteY3" fmla="*/ 336189 h 2970206"/>
              <a:gd name="connsiteX4" fmla="*/ 3762160 w 5090108"/>
              <a:gd name="connsiteY4" fmla="*/ 1482600 h 2970206"/>
              <a:gd name="connsiteX5" fmla="*/ 4676560 w 5090108"/>
              <a:gd name="connsiteY5" fmla="*/ 2151341 h 2970206"/>
              <a:gd name="connsiteX6" fmla="*/ 5031402 w 5090108"/>
              <a:gd name="connsiteY6" fmla="*/ 2683603 h 2970206"/>
              <a:gd name="connsiteX7" fmla="*/ 5085993 w 5090108"/>
              <a:gd name="connsiteY7" fmla="*/ 2970206 h 2970206"/>
              <a:gd name="connsiteX0" fmla="*/ 0 w 5090108"/>
              <a:gd name="connsiteY0" fmla="*/ 704018 h 2970206"/>
              <a:gd name="connsiteX1" fmla="*/ 718709 w 5090108"/>
              <a:gd name="connsiteY1" fmla="*/ 69838 h 2970206"/>
              <a:gd name="connsiteX2" fmla="*/ 1482984 w 5090108"/>
              <a:gd name="connsiteY2" fmla="*/ 22290 h 2970206"/>
              <a:gd name="connsiteX3" fmla="*/ 2028894 w 5090108"/>
              <a:gd name="connsiteY3" fmla="*/ 336189 h 2970206"/>
              <a:gd name="connsiteX4" fmla="*/ 3762160 w 5090108"/>
              <a:gd name="connsiteY4" fmla="*/ 1482600 h 2970206"/>
              <a:gd name="connsiteX5" fmla="*/ 4676560 w 5090108"/>
              <a:gd name="connsiteY5" fmla="*/ 2151341 h 2970206"/>
              <a:gd name="connsiteX6" fmla="*/ 5031402 w 5090108"/>
              <a:gd name="connsiteY6" fmla="*/ 2683603 h 2970206"/>
              <a:gd name="connsiteX7" fmla="*/ 5085993 w 5090108"/>
              <a:gd name="connsiteY7" fmla="*/ 2970206 h 2970206"/>
              <a:gd name="connsiteX0" fmla="*/ 0 w 5090108"/>
              <a:gd name="connsiteY0" fmla="*/ 699428 h 2965616"/>
              <a:gd name="connsiteX1" fmla="*/ 748206 w 5090108"/>
              <a:gd name="connsiteY1" fmla="*/ 79996 h 2965616"/>
              <a:gd name="connsiteX2" fmla="*/ 1482984 w 5090108"/>
              <a:gd name="connsiteY2" fmla="*/ 17700 h 2965616"/>
              <a:gd name="connsiteX3" fmla="*/ 2028894 w 5090108"/>
              <a:gd name="connsiteY3" fmla="*/ 331599 h 2965616"/>
              <a:gd name="connsiteX4" fmla="*/ 3762160 w 5090108"/>
              <a:gd name="connsiteY4" fmla="*/ 1478010 h 2965616"/>
              <a:gd name="connsiteX5" fmla="*/ 4676560 w 5090108"/>
              <a:gd name="connsiteY5" fmla="*/ 2146751 h 2965616"/>
              <a:gd name="connsiteX6" fmla="*/ 5031402 w 5090108"/>
              <a:gd name="connsiteY6" fmla="*/ 2679013 h 2965616"/>
              <a:gd name="connsiteX7" fmla="*/ 5085993 w 5090108"/>
              <a:gd name="connsiteY7" fmla="*/ 2965616 h 2965616"/>
              <a:gd name="connsiteX0" fmla="*/ 0 w 5090108"/>
              <a:gd name="connsiteY0" fmla="*/ 699428 h 2965616"/>
              <a:gd name="connsiteX1" fmla="*/ 748206 w 5090108"/>
              <a:gd name="connsiteY1" fmla="*/ 79996 h 2965616"/>
              <a:gd name="connsiteX2" fmla="*/ 1482984 w 5090108"/>
              <a:gd name="connsiteY2" fmla="*/ 17700 h 2965616"/>
              <a:gd name="connsiteX3" fmla="*/ 2028894 w 5090108"/>
              <a:gd name="connsiteY3" fmla="*/ 331599 h 2965616"/>
              <a:gd name="connsiteX4" fmla="*/ 3762160 w 5090108"/>
              <a:gd name="connsiteY4" fmla="*/ 1478010 h 2965616"/>
              <a:gd name="connsiteX5" fmla="*/ 4676560 w 5090108"/>
              <a:gd name="connsiteY5" fmla="*/ 2146751 h 2965616"/>
              <a:gd name="connsiteX6" fmla="*/ 5031402 w 5090108"/>
              <a:gd name="connsiteY6" fmla="*/ 2679013 h 2965616"/>
              <a:gd name="connsiteX7" fmla="*/ 5085993 w 5090108"/>
              <a:gd name="connsiteY7" fmla="*/ 2965616 h 2965616"/>
              <a:gd name="connsiteX0" fmla="*/ 0 w 5090108"/>
              <a:gd name="connsiteY0" fmla="*/ 699428 h 2965616"/>
              <a:gd name="connsiteX1" fmla="*/ 748206 w 5090108"/>
              <a:gd name="connsiteY1" fmla="*/ 79996 h 2965616"/>
              <a:gd name="connsiteX2" fmla="*/ 1482984 w 5090108"/>
              <a:gd name="connsiteY2" fmla="*/ 17700 h 2965616"/>
              <a:gd name="connsiteX3" fmla="*/ 2028894 w 5090108"/>
              <a:gd name="connsiteY3" fmla="*/ 331599 h 2965616"/>
              <a:gd name="connsiteX4" fmla="*/ 3762160 w 5090108"/>
              <a:gd name="connsiteY4" fmla="*/ 1478010 h 2965616"/>
              <a:gd name="connsiteX5" fmla="*/ 4676560 w 5090108"/>
              <a:gd name="connsiteY5" fmla="*/ 2146751 h 2965616"/>
              <a:gd name="connsiteX6" fmla="*/ 5031402 w 5090108"/>
              <a:gd name="connsiteY6" fmla="*/ 2679013 h 2965616"/>
              <a:gd name="connsiteX7" fmla="*/ 5085993 w 5090108"/>
              <a:gd name="connsiteY7" fmla="*/ 2965616 h 2965616"/>
              <a:gd name="connsiteX0" fmla="*/ 0 w 5090108"/>
              <a:gd name="connsiteY0" fmla="*/ 725480 h 2991668"/>
              <a:gd name="connsiteX1" fmla="*/ 748206 w 5090108"/>
              <a:gd name="connsiteY1" fmla="*/ 106048 h 2991668"/>
              <a:gd name="connsiteX2" fmla="*/ 1482984 w 5090108"/>
              <a:gd name="connsiteY2" fmla="*/ 43752 h 2991668"/>
              <a:gd name="connsiteX3" fmla="*/ 2028894 w 5090108"/>
              <a:gd name="connsiteY3" fmla="*/ 357651 h 2991668"/>
              <a:gd name="connsiteX4" fmla="*/ 3762160 w 5090108"/>
              <a:gd name="connsiteY4" fmla="*/ 1504062 h 2991668"/>
              <a:gd name="connsiteX5" fmla="*/ 4676560 w 5090108"/>
              <a:gd name="connsiteY5" fmla="*/ 2172803 h 2991668"/>
              <a:gd name="connsiteX6" fmla="*/ 5031402 w 5090108"/>
              <a:gd name="connsiteY6" fmla="*/ 2705065 h 2991668"/>
              <a:gd name="connsiteX7" fmla="*/ 5085993 w 5090108"/>
              <a:gd name="connsiteY7" fmla="*/ 2991668 h 2991668"/>
              <a:gd name="connsiteX0" fmla="*/ 0 w 5090108"/>
              <a:gd name="connsiteY0" fmla="*/ 725480 h 2991668"/>
              <a:gd name="connsiteX1" fmla="*/ 748206 w 5090108"/>
              <a:gd name="connsiteY1" fmla="*/ 106048 h 2991668"/>
              <a:gd name="connsiteX2" fmla="*/ 1482984 w 5090108"/>
              <a:gd name="connsiteY2" fmla="*/ 43752 h 2991668"/>
              <a:gd name="connsiteX3" fmla="*/ 2028894 w 5090108"/>
              <a:gd name="connsiteY3" fmla="*/ 357651 h 2991668"/>
              <a:gd name="connsiteX4" fmla="*/ 3762160 w 5090108"/>
              <a:gd name="connsiteY4" fmla="*/ 1504062 h 2991668"/>
              <a:gd name="connsiteX5" fmla="*/ 4676560 w 5090108"/>
              <a:gd name="connsiteY5" fmla="*/ 2172803 h 2991668"/>
              <a:gd name="connsiteX6" fmla="*/ 5031402 w 5090108"/>
              <a:gd name="connsiteY6" fmla="*/ 2705065 h 2991668"/>
              <a:gd name="connsiteX7" fmla="*/ 5085993 w 5090108"/>
              <a:gd name="connsiteY7" fmla="*/ 2991668 h 2991668"/>
              <a:gd name="connsiteX0" fmla="*/ 0 w 5090108"/>
              <a:gd name="connsiteY0" fmla="*/ 735682 h 3001870"/>
              <a:gd name="connsiteX1" fmla="*/ 748206 w 5090108"/>
              <a:gd name="connsiteY1" fmla="*/ 116250 h 3001870"/>
              <a:gd name="connsiteX2" fmla="*/ 1482984 w 5090108"/>
              <a:gd name="connsiteY2" fmla="*/ 53954 h 3001870"/>
              <a:gd name="connsiteX3" fmla="*/ 2028894 w 5090108"/>
              <a:gd name="connsiteY3" fmla="*/ 367853 h 3001870"/>
              <a:gd name="connsiteX4" fmla="*/ 3762160 w 5090108"/>
              <a:gd name="connsiteY4" fmla="*/ 1514264 h 3001870"/>
              <a:gd name="connsiteX5" fmla="*/ 4676560 w 5090108"/>
              <a:gd name="connsiteY5" fmla="*/ 2183005 h 3001870"/>
              <a:gd name="connsiteX6" fmla="*/ 5031402 w 5090108"/>
              <a:gd name="connsiteY6" fmla="*/ 2715267 h 3001870"/>
              <a:gd name="connsiteX7" fmla="*/ 5085993 w 5090108"/>
              <a:gd name="connsiteY7" fmla="*/ 3001870 h 30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108" h="3001870">
                <a:moveTo>
                  <a:pt x="0" y="735682"/>
                </a:moveTo>
                <a:cubicBezTo>
                  <a:pt x="293647" y="366972"/>
                  <a:pt x="351321" y="337476"/>
                  <a:pt x="748206" y="116250"/>
                </a:cubicBezTo>
                <a:cubicBezTo>
                  <a:pt x="1022411" y="5087"/>
                  <a:pt x="1210543" y="-46973"/>
                  <a:pt x="1482984" y="53954"/>
                </a:cubicBezTo>
                <a:cubicBezTo>
                  <a:pt x="1755425" y="154881"/>
                  <a:pt x="1649031" y="124468"/>
                  <a:pt x="2028894" y="367853"/>
                </a:cubicBezTo>
                <a:cubicBezTo>
                  <a:pt x="2408757" y="611238"/>
                  <a:pt x="3320882" y="1211739"/>
                  <a:pt x="3762160" y="1514264"/>
                </a:cubicBezTo>
                <a:cubicBezTo>
                  <a:pt x="4203438" y="1816789"/>
                  <a:pt x="4465020" y="1982838"/>
                  <a:pt x="4676560" y="2183005"/>
                </a:cubicBezTo>
                <a:cubicBezTo>
                  <a:pt x="4888100" y="2383172"/>
                  <a:pt x="4963163" y="2578790"/>
                  <a:pt x="5031402" y="2715267"/>
                </a:cubicBezTo>
                <a:cubicBezTo>
                  <a:pt x="5099641" y="2851745"/>
                  <a:pt x="5092817" y="2926807"/>
                  <a:pt x="5085993" y="3001870"/>
                </a:cubicBezTo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6934200" y="4953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k</a:t>
            </a:r>
            <a:r>
              <a:rPr lang="en-US" sz="2400" dirty="0" smtClean="0"/>
              <a:t> = 2</a:t>
            </a:r>
            <a:r>
              <a:rPr lang="en-US" sz="2400" dirty="0" smtClean="0">
                <a:latin typeface="Symbol" panose="05050102010706020507" pitchFamily="18" charset="2"/>
              </a:rPr>
              <a:t>p/l</a:t>
            </a:r>
            <a:endParaRPr lang="en-ZA" sz="2400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30933" y="29314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Energy density W(k)</a:t>
            </a:r>
            <a:r>
              <a:rPr lang="en-US" sz="2400" dirty="0" smtClean="0"/>
              <a:t> </a:t>
            </a:r>
            <a:endParaRPr lang="en-ZA" sz="2400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662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Stirring Scale ~ R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948535"/>
            <a:ext cx="173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stir</a:t>
            </a:r>
            <a:r>
              <a:rPr lang="en-US" sz="2400" dirty="0" smtClean="0"/>
              <a:t> ~ 2</a:t>
            </a:r>
            <a:r>
              <a:rPr lang="en-US" sz="2400" dirty="0" smtClean="0">
                <a:latin typeface="Symbol" panose="05050102010706020507" pitchFamily="18" charset="2"/>
              </a:rPr>
              <a:t>p/</a:t>
            </a:r>
            <a:r>
              <a:rPr lang="en-US" sz="2400" i="1" dirty="0" smtClean="0">
                <a:latin typeface="+mn-lt"/>
              </a:rPr>
              <a:t>R</a:t>
            </a:r>
            <a:endParaRPr lang="en-ZA" sz="240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2057401"/>
            <a:ext cx="304800" cy="6051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262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Dissipation Scale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05500" y="4419332"/>
            <a:ext cx="571500" cy="720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55626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Turbulence level decreasing with increasing distance from the shock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200" dirty="0" smtClean="0">
                <a:solidFill>
                  <a:srgbClr val="FF0000"/>
                </a:solidFill>
              </a:rPr>
              <a:t>High-energy (large </a:t>
            </a:r>
            <a:r>
              <a:rPr lang="en-US" sz="2200" dirty="0" err="1" smtClean="0">
                <a:solidFill>
                  <a:srgbClr val="FF0000"/>
                </a:solidFill>
              </a:rPr>
              <a:t>r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200" dirty="0" smtClean="0">
                <a:solidFill>
                  <a:srgbClr val="FF0000"/>
                </a:solidFill>
              </a:rPr>
              <a:t>) particles “see” reduced turbulence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200" dirty="0" smtClean="0">
                <a:solidFill>
                  <a:srgbClr val="FF0000"/>
                </a:solidFill>
              </a:rPr>
              <a:t>Large </a:t>
            </a:r>
            <a:r>
              <a:rPr lang="en-US" sz="2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pas</a:t>
            </a:r>
            <a:endParaRPr lang="en-ZA" sz="2200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1766">
            <a:off x="3898090" y="2634906"/>
            <a:ext cx="21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Inertial Range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213686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Monte-Carlo Simulations of Diffusive Shock Acceleration (DSA)</a:t>
            </a:r>
          </a:p>
        </p:txBody>
      </p:sp>
      <p:sp>
        <p:nvSpPr>
          <p:cNvPr id="5201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46364" y="1583601"/>
            <a:ext cx="4343400" cy="29287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Gyration in B-fields and diffusive transport (pitch-angle diffusion) modeled by a Monte Carlo technique.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solidFill>
                <a:srgbClr val="002060"/>
              </a:solidFill>
              <a:latin typeface="Baskerville Semibold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Shock crossings produce net energy gains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→</a:t>
            </a:r>
            <a:r>
              <a:rPr lang="en-US" altLang="en-US" sz="24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 first-order Fermi.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392" y="48442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Summerlin</a:t>
            </a:r>
            <a:r>
              <a:rPr lang="en-US" dirty="0" smtClean="0"/>
              <a:t> &amp; Baring 2012) </a:t>
            </a:r>
            <a:endParaRPr lang="en-ZA" dirty="0"/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426720" y="5349318"/>
            <a:ext cx="8260080" cy="158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Pitch-angle diffusion parameterized through a mean-free-path (</a:t>
            </a:r>
            <a:r>
              <a:rPr lang="en-US" altLang="en-US" sz="2400" kern="0" dirty="0" err="1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en-US" sz="2400" kern="0" baseline="-25000" dirty="0" err="1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pas</a:t>
            </a:r>
            <a:r>
              <a:rPr lang="en-US" altLang="en-US" sz="2400" kern="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) parameter </a:t>
            </a:r>
            <a:r>
              <a:rPr lang="en-US" altLang="en-US" sz="2400" kern="0" dirty="0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h </a:t>
            </a:r>
            <a:r>
              <a:rPr lang="en-US" altLang="en-US" sz="2400" kern="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(p)</a:t>
            </a:r>
            <a:r>
              <a:rPr lang="en-US" altLang="en-US" sz="2400" kern="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1800" kern="0" dirty="0" smtClean="0">
              <a:latin typeface="Baskerville Semibold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kern="0" dirty="0" smtClean="0">
                <a:ea typeface="ＭＳ Ｐゴシック" panose="020B0600070205080204" pitchFamily="34" charset="-128"/>
              </a:rPr>
              <a:t>		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en-US" sz="2400" kern="0" baseline="-250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pas</a:t>
            </a:r>
            <a:r>
              <a:rPr lang="en-US" altLang="en-US" sz="2400" kern="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= </a:t>
            </a:r>
            <a:r>
              <a:rPr lang="en-US" altLang="en-US" sz="2400" kern="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h</a:t>
            </a:r>
            <a:r>
              <a:rPr lang="en-US" altLang="en-US" sz="2400" kern="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(p)*</a:t>
            </a:r>
            <a:r>
              <a:rPr lang="en-US" altLang="en-US" sz="2400" kern="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400" kern="0" baseline="-250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</a:t>
            </a:r>
            <a:r>
              <a:rPr lang="en-US" altLang="en-US" sz="2400" kern="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~ p</a:t>
            </a:r>
            <a:r>
              <a:rPr lang="en-US" altLang="en-US" sz="2400" kern="0" baseline="300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a                   </a:t>
            </a:r>
            <a:r>
              <a:rPr lang="en-US" altLang="en-US" sz="2400" kern="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(a </a:t>
            </a:r>
            <a:r>
              <a:rPr lang="en-US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≥ </a:t>
            </a:r>
            <a:r>
              <a:rPr lang="en-US" altLang="en-US" sz="2400" kern="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72" y="1219200"/>
            <a:ext cx="43329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4965"/>
            <a:ext cx="6713925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14552" y="2438400"/>
            <a:ext cx="198551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altLang="en-US" sz="3600" b="0" u="sng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Shock Acceleration </a:t>
            </a:r>
            <a:r>
              <a:rPr lang="en-US" altLang="en-US" sz="3600" u="sng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Spectra</a:t>
            </a:r>
            <a:endParaRPr lang="en-US" altLang="en-US" sz="3600" b="0" u="sng" dirty="0" smtClean="0">
              <a:solidFill>
                <a:srgbClr val="002060"/>
              </a:solidFill>
              <a:latin typeface="Baskerville Semibol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38200" y="5483940"/>
            <a:ext cx="7391400" cy="12948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Non-thermal particle spectral index and thermal-to-non-thermal normalization are strongly dependent on </a:t>
            </a:r>
            <a:r>
              <a:rPr lang="en-US" altLang="en-US" sz="2400" dirty="0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h</a:t>
            </a:r>
            <a:r>
              <a:rPr lang="en-US" altLang="en-US" sz="2400" baseline="-25000" dirty="0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0</a:t>
            </a:r>
            <a:r>
              <a:rPr lang="en-US" altLang="en-US" sz="2400" dirty="0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, a,</a:t>
            </a:r>
            <a:r>
              <a:rPr lang="en-US" altLang="en-US" sz="24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 and B-field obliquity</a:t>
            </a:r>
            <a:r>
              <a:rPr lang="en-US" altLang="en-US" sz="2000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5051307" y="5070365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Semibol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 smtClean="0"/>
              <a:t>Baring et al. (2017)</a:t>
            </a:r>
            <a:endParaRPr lang="en-US" alt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43352" y="2362200"/>
            <a:ext cx="23291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0037" y="1482996"/>
            <a:ext cx="2900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Particle spectra as hard as n(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) ~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 possible! 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Constraints from Blazar SEDs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9" y="1295400"/>
            <a:ext cx="79248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Synchrotron peak ↔ </a:t>
            </a:r>
            <a:r>
              <a:rPr lang="en-US" sz="2800" dirty="0" err="1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baseline="-25000" dirty="0" err="1">
                <a:solidFill>
                  <a:srgbClr val="002060"/>
                </a:solidFill>
              </a:rPr>
              <a:t>max</a:t>
            </a:r>
            <a:r>
              <a:rPr lang="en-US" sz="2800" u="sng" dirty="0" smtClean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None/>
            </a:pPr>
            <a:endParaRPr lang="en-US" sz="2800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Balance </a:t>
            </a:r>
            <a:r>
              <a:rPr lang="en-US" sz="2800" dirty="0" err="1" smtClean="0">
                <a:solidFill>
                  <a:srgbClr val="00206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acc</a:t>
            </a:r>
            <a:r>
              <a:rPr lang="en-US" sz="2800" dirty="0" smtClean="0">
                <a:solidFill>
                  <a:srgbClr val="002060"/>
                </a:solidFill>
              </a:rPr>
              <a:t> ~ 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h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gyr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002060"/>
                </a:solidFill>
              </a:rPr>
              <a:t>ith radiative cooling time scale</a:t>
            </a: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If synchrotron cooling dominates:</a:t>
            </a:r>
          </a:p>
          <a:p>
            <a:pPr marL="0" indent="0">
              <a:buNone/>
            </a:pPr>
            <a:endParaRPr lang="en-US" sz="1000" u="sng" dirty="0" smtClean="0"/>
          </a:p>
          <a:p>
            <a:pPr marL="0" indent="0" algn="ctr">
              <a:buNone/>
            </a:pP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~ B</a:t>
            </a:r>
            <a:r>
              <a:rPr lang="en-US" sz="2400" baseline="30000" dirty="0" smtClean="0"/>
              <a:t>-1/2</a:t>
            </a:r>
            <a:r>
              <a:rPr lang="en-US" sz="2400" dirty="0" smtClean="0"/>
              <a:t> [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)]</a:t>
            </a:r>
            <a:r>
              <a:rPr lang="en-US" sz="2400" baseline="30000" dirty="0" smtClean="0"/>
              <a:t>-1/2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>
              <a:buFont typeface="Symbol" panose="05050102010706020507" pitchFamily="18" charset="2"/>
              <a:buChar char="Þ"/>
            </a:pPr>
            <a:r>
              <a:rPr lang="en-US" sz="2400" i="1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sy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~ 100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d [h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max</a:t>
            </a:r>
            <a:r>
              <a:rPr lang="en-US" sz="2400" dirty="0">
                <a:solidFill>
                  <a:srgbClr val="FF0000"/>
                </a:solidFill>
              </a:rPr>
              <a:t>)]</a:t>
            </a:r>
            <a:r>
              <a:rPr lang="en-US" sz="2400" baseline="30000" dirty="0">
                <a:solidFill>
                  <a:srgbClr val="FF0000"/>
                </a:solidFill>
              </a:rPr>
              <a:t>-1</a:t>
            </a:r>
            <a:r>
              <a:rPr lang="en-US" sz="2400" dirty="0">
                <a:solidFill>
                  <a:srgbClr val="FF0000"/>
                </a:solidFill>
              </a:rPr>
              <a:t> MeV    (independent of B-field!)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Constraints from Blazar SEDs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4910"/>
            <a:ext cx="7924800" cy="602449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sy</a:t>
            </a:r>
            <a:r>
              <a:rPr lang="en-US" sz="2400" dirty="0" smtClean="0">
                <a:solidFill>
                  <a:srgbClr val="FF0000"/>
                </a:solidFill>
              </a:rPr>
              <a:t> ~ 100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 [h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dirty="0" smtClean="0">
                <a:solidFill>
                  <a:srgbClr val="FF0000"/>
                </a:solidFill>
              </a:rPr>
              <a:t>)]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aseline="30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MeV    (independent of B-field!) </a:t>
            </a:r>
          </a:p>
          <a:p>
            <a:pPr algn="ctr">
              <a:buFont typeface="Symbol" panose="05050102010706020507" pitchFamily="18" charset="2"/>
              <a:buChar char="Þ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/>
              <a:t>Need large 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) to obtain synchrotron peak in optical/UV/X-rays</a:t>
            </a:r>
          </a:p>
          <a:p>
            <a:pPr>
              <a:buFont typeface="Symbol" panose="05050102010706020507" pitchFamily="18" charset="2"/>
              <a:buChar char="Þ"/>
            </a:pPr>
            <a:endParaRPr lang="en-US" sz="24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/>
              <a:t>But: Need moderate 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 ~ 1) for efficient injection of particles into the non-thermal accelerations scheme</a:t>
            </a:r>
          </a:p>
          <a:p>
            <a:pPr>
              <a:buFont typeface="Symbol" panose="05050102010706020507" pitchFamily="18" charset="2"/>
              <a:buChar char="Þ"/>
            </a:pPr>
            <a:endParaRPr lang="en-US" sz="24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/>
              <a:t>Need strongly energy dependent pitch-angle scattering </a:t>
            </a:r>
            <a:r>
              <a:rPr lang="en-US" sz="2400" dirty="0" err="1" smtClean="0"/>
              <a:t>m.f.p</a:t>
            </a:r>
            <a:r>
              <a:rPr lang="en-US" sz="2400" dirty="0" smtClean="0"/>
              <a:t>., with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/>
              <a:t> &gt; 1 (Baring et al. 2017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/>
              <a:t>Probably indicative of high-energy particles probing larger volumes, away from the shock.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3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7543800" cy="5829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Electron Evolution Time Scales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3977148"/>
            <a:ext cx="3712256" cy="2868562"/>
          </a:xfrm>
        </p:spPr>
      </p:pic>
      <p:sp>
        <p:nvSpPr>
          <p:cNvPr id="8" name="Rectangle 7"/>
          <p:cNvSpPr/>
          <p:nvPr/>
        </p:nvSpPr>
        <p:spPr>
          <a:xfrm>
            <a:off x="0" y="3962400"/>
            <a:ext cx="3831398" cy="2895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8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3200" b="1" u="sng" dirty="0" smtClean="0">
                <a:solidFill>
                  <a:srgbClr val="002060"/>
                </a:solidFill>
                <a:latin typeface="Baskerville Semibold" charset="0"/>
                <a:ea typeface="ＭＳ Ｐゴシック" panose="020B0600070205080204" pitchFamily="34" charset="-128"/>
              </a:rPr>
              <a:t>Time-Dependent Electron Evolution with Radiative Energy Losses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Acceleration time scale: </a:t>
            </a:r>
          </a:p>
          <a:p>
            <a:pPr marL="0" indent="0" algn="ctr">
              <a:buNone/>
            </a:pPr>
            <a:endParaRPr lang="en-US" altLang="en-US" sz="2400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en-US" altLang="en-US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For almost all electrons </a:t>
            </a:r>
          </a:p>
          <a:p>
            <a:pPr marL="0" indent="0" algn="ctr">
              <a:buNone/>
            </a:pPr>
            <a:endParaRPr lang="en-US" altLang="en-US" sz="1200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algn="ctr">
              <a:buFont typeface="Symbol" panose="05050102010706020507" pitchFamily="18" charset="2"/>
              <a:buChar char="Þ"/>
            </a:pP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Use shock-accelerated electron spectrum as instantaneous injection </a:t>
            </a:r>
            <a:r>
              <a:rPr lang="en-US" altLang="en-US" sz="2400" dirty="0" err="1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2400" baseline="-25000" dirty="0" err="1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400" dirty="0" smtClean="0">
                <a:solidFill>
                  <a:srgbClr val="00206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g</a:t>
            </a: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);</a:t>
            </a:r>
          </a:p>
          <a:p>
            <a:pPr algn="ctr">
              <a:buFont typeface="Symbol" panose="05050102010706020507" pitchFamily="18" charset="2"/>
              <a:buChar char="Þ"/>
            </a:pPr>
            <a:r>
              <a:rPr lang="en-US" altLang="en-US" sz="24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Solve Fokker-Planck Equation for electrons:</a:t>
            </a:r>
          </a:p>
          <a:p>
            <a:pPr marL="0" indent="0" algn="ctr">
              <a:buNone/>
            </a:pPr>
            <a:endParaRPr lang="en-US" altLang="en-US" sz="2400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556260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81200" y="53340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= -      (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 n</a:t>
            </a:r>
            <a:r>
              <a:rPr lang="en-US" altLang="en-US" baseline="-25000">
                <a:solidFill>
                  <a:srgbClr val="FF0000"/>
                </a:solidFill>
              </a:rPr>
              <a:t>e</a:t>
            </a:r>
            <a:r>
              <a:rPr lang="en-US" altLang="en-US">
                <a:solidFill>
                  <a:srgbClr val="FF0000"/>
                </a:solidFill>
              </a:rPr>
              <a:t>) + Q</a:t>
            </a:r>
            <a:r>
              <a:rPr lang="en-US" altLang="en-US" baseline="-25000">
                <a:solidFill>
                  <a:srgbClr val="FF0000"/>
                </a:solidFill>
              </a:rPr>
              <a:t>e</a:t>
            </a:r>
            <a:r>
              <a:rPr lang="en-US" altLang="en-US">
                <a:solidFill>
                  <a:srgbClr val="FF0000"/>
                </a:solidFill>
              </a:rPr>
              <a:t> (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,t) -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4400" y="51054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______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24200" y="51054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__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14400" y="50292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∂n</a:t>
            </a:r>
            <a:r>
              <a:rPr lang="en-US" altLang="en-US" baseline="-25000" dirty="0">
                <a:solidFill>
                  <a:srgbClr val="FF0000"/>
                </a:solidFill>
                <a:cs typeface="Arial" panose="020B0604020202020204" pitchFamily="34" charset="0"/>
              </a:rPr>
              <a:t>e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,t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19200" y="5562600"/>
            <a:ext cx="99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∂t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971800" y="5105400"/>
            <a:ext cx="99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∂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71800" y="5562600"/>
            <a:ext cx="99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∂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810000" y="502920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705600" y="51816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______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705600" y="51054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cs typeface="Arial" panose="020B0604020202020204" pitchFamily="34" charset="0"/>
              </a:rPr>
              <a:t>e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,t)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705600" y="56388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altLang="en-US" baseline="-25000">
                <a:solidFill>
                  <a:srgbClr val="FF0000"/>
                </a:solidFill>
                <a:cs typeface="Arial" panose="020B0604020202020204" pitchFamily="34" charset="0"/>
              </a:rPr>
              <a:t>esc,e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2703"/>
            <a:ext cx="6324600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Numerical Scheme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6670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Injection spectra from turbulence characteristics + MC simulations of DSA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Injection from small acceleration zone (shock) into larger radiation zone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Time-dependent </a:t>
            </a:r>
            <a:r>
              <a:rPr lang="en-US" sz="2000" dirty="0" err="1">
                <a:solidFill>
                  <a:srgbClr val="002060"/>
                </a:solidFill>
              </a:rPr>
              <a:t>leptonic</a:t>
            </a:r>
            <a:r>
              <a:rPr lang="en-US" sz="2000" dirty="0">
                <a:solidFill>
                  <a:srgbClr val="002060"/>
                </a:solidFill>
              </a:rPr>
              <a:t> code based on </a:t>
            </a:r>
            <a:r>
              <a:rPr lang="en-US" sz="2000" dirty="0" err="1">
                <a:solidFill>
                  <a:srgbClr val="002060"/>
                </a:solidFill>
              </a:rPr>
              <a:t>Böttcher</a:t>
            </a:r>
            <a:r>
              <a:rPr lang="en-US" sz="2000" dirty="0">
                <a:solidFill>
                  <a:srgbClr val="002060"/>
                </a:solidFill>
              </a:rPr>
              <a:t> &amp; Chiang (2002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Radiative processes: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Synchrotron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Synchrotron self-Compton (SSC)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External Compton (EC: dust torus + BLR + direct accretion disk)</a:t>
            </a:r>
          </a:p>
          <a:p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4495800" y="4464307"/>
            <a:ext cx="381000" cy="119706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6309852" y="4427436"/>
            <a:ext cx="381000" cy="119706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86300" y="4778477"/>
            <a:ext cx="1814052" cy="3687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71552" y="5619590"/>
            <a:ext cx="1828800" cy="3687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513006" y="4423584"/>
            <a:ext cx="1946788" cy="1227959"/>
          </a:xfrm>
          <a:custGeom>
            <a:avLst/>
            <a:gdLst>
              <a:gd name="connsiteX0" fmla="*/ 176981 w 1976284"/>
              <a:gd name="connsiteY0" fmla="*/ 29496 h 1563329"/>
              <a:gd name="connsiteX1" fmla="*/ 1961536 w 1976284"/>
              <a:gd name="connsiteY1" fmla="*/ 0 h 1563329"/>
              <a:gd name="connsiteX2" fmla="*/ 1976284 w 1976284"/>
              <a:gd name="connsiteY2" fmla="*/ 14748 h 1563329"/>
              <a:gd name="connsiteX3" fmla="*/ 1902542 w 1976284"/>
              <a:gd name="connsiteY3" fmla="*/ 88490 h 1563329"/>
              <a:gd name="connsiteX4" fmla="*/ 1843549 w 1976284"/>
              <a:gd name="connsiteY4" fmla="*/ 412955 h 1563329"/>
              <a:gd name="connsiteX5" fmla="*/ 1799304 w 1976284"/>
              <a:gd name="connsiteY5" fmla="*/ 766916 h 1563329"/>
              <a:gd name="connsiteX6" fmla="*/ 1814052 w 1976284"/>
              <a:gd name="connsiteY6" fmla="*/ 1135625 h 1563329"/>
              <a:gd name="connsiteX7" fmla="*/ 1814052 w 1976284"/>
              <a:gd name="connsiteY7" fmla="*/ 1135625 h 1563329"/>
              <a:gd name="connsiteX8" fmla="*/ 1902542 w 1976284"/>
              <a:gd name="connsiteY8" fmla="*/ 1445342 h 1563329"/>
              <a:gd name="connsiteX9" fmla="*/ 1917291 w 1976284"/>
              <a:gd name="connsiteY9" fmla="*/ 1519084 h 1563329"/>
              <a:gd name="connsiteX10" fmla="*/ 235975 w 1976284"/>
              <a:gd name="connsiteY10" fmla="*/ 1563329 h 1563329"/>
              <a:gd name="connsiteX11" fmla="*/ 176981 w 1976284"/>
              <a:gd name="connsiteY11" fmla="*/ 1563329 h 1563329"/>
              <a:gd name="connsiteX12" fmla="*/ 44246 w 1976284"/>
              <a:gd name="connsiteY12" fmla="*/ 1342103 h 1563329"/>
              <a:gd name="connsiteX13" fmla="*/ 0 w 1976284"/>
              <a:gd name="connsiteY13" fmla="*/ 870155 h 1563329"/>
              <a:gd name="connsiteX14" fmla="*/ 29497 w 1976284"/>
              <a:gd name="connsiteY14" fmla="*/ 486696 h 1563329"/>
              <a:gd name="connsiteX15" fmla="*/ 88491 w 1976284"/>
              <a:gd name="connsiteY15" fmla="*/ 265471 h 1563329"/>
              <a:gd name="connsiteX16" fmla="*/ 117988 w 1976284"/>
              <a:gd name="connsiteY16" fmla="*/ 117987 h 1563329"/>
              <a:gd name="connsiteX17" fmla="*/ 176981 w 1976284"/>
              <a:gd name="connsiteY17" fmla="*/ 29496 h 1563329"/>
              <a:gd name="connsiteX0" fmla="*/ 176981 w 1976284"/>
              <a:gd name="connsiteY0" fmla="*/ 29496 h 1563329"/>
              <a:gd name="connsiteX1" fmla="*/ 1961536 w 1976284"/>
              <a:gd name="connsiteY1" fmla="*/ 0 h 1563329"/>
              <a:gd name="connsiteX2" fmla="*/ 1976284 w 1976284"/>
              <a:gd name="connsiteY2" fmla="*/ 14748 h 1563329"/>
              <a:gd name="connsiteX3" fmla="*/ 1902542 w 1976284"/>
              <a:gd name="connsiteY3" fmla="*/ 88490 h 1563329"/>
              <a:gd name="connsiteX4" fmla="*/ 1843549 w 1976284"/>
              <a:gd name="connsiteY4" fmla="*/ 412955 h 1563329"/>
              <a:gd name="connsiteX5" fmla="*/ 1799304 w 1976284"/>
              <a:gd name="connsiteY5" fmla="*/ 766916 h 1563329"/>
              <a:gd name="connsiteX6" fmla="*/ 1814052 w 1976284"/>
              <a:gd name="connsiteY6" fmla="*/ 1135625 h 1563329"/>
              <a:gd name="connsiteX7" fmla="*/ 1814052 w 1976284"/>
              <a:gd name="connsiteY7" fmla="*/ 1135625 h 1563329"/>
              <a:gd name="connsiteX8" fmla="*/ 1902542 w 1976284"/>
              <a:gd name="connsiteY8" fmla="*/ 1445342 h 1563329"/>
              <a:gd name="connsiteX9" fmla="*/ 1917291 w 1976284"/>
              <a:gd name="connsiteY9" fmla="*/ 1519084 h 1563329"/>
              <a:gd name="connsiteX10" fmla="*/ 235975 w 1976284"/>
              <a:gd name="connsiteY10" fmla="*/ 1563329 h 1563329"/>
              <a:gd name="connsiteX11" fmla="*/ 176981 w 1976284"/>
              <a:gd name="connsiteY11" fmla="*/ 1563329 h 1563329"/>
              <a:gd name="connsiteX12" fmla="*/ 58995 w 1976284"/>
              <a:gd name="connsiteY12" fmla="*/ 1253613 h 1563329"/>
              <a:gd name="connsiteX13" fmla="*/ 0 w 1976284"/>
              <a:gd name="connsiteY13" fmla="*/ 870155 h 1563329"/>
              <a:gd name="connsiteX14" fmla="*/ 29497 w 1976284"/>
              <a:gd name="connsiteY14" fmla="*/ 486696 h 1563329"/>
              <a:gd name="connsiteX15" fmla="*/ 88491 w 1976284"/>
              <a:gd name="connsiteY15" fmla="*/ 265471 h 1563329"/>
              <a:gd name="connsiteX16" fmla="*/ 117988 w 1976284"/>
              <a:gd name="connsiteY16" fmla="*/ 117987 h 1563329"/>
              <a:gd name="connsiteX17" fmla="*/ 176981 w 1976284"/>
              <a:gd name="connsiteY17" fmla="*/ 29496 h 1563329"/>
              <a:gd name="connsiteX0" fmla="*/ 176981 w 1976284"/>
              <a:gd name="connsiteY0" fmla="*/ 29496 h 1563329"/>
              <a:gd name="connsiteX1" fmla="*/ 1961536 w 1976284"/>
              <a:gd name="connsiteY1" fmla="*/ 0 h 1563329"/>
              <a:gd name="connsiteX2" fmla="*/ 1976284 w 1976284"/>
              <a:gd name="connsiteY2" fmla="*/ 14748 h 1563329"/>
              <a:gd name="connsiteX3" fmla="*/ 1902542 w 1976284"/>
              <a:gd name="connsiteY3" fmla="*/ 88490 h 1563329"/>
              <a:gd name="connsiteX4" fmla="*/ 1843549 w 1976284"/>
              <a:gd name="connsiteY4" fmla="*/ 412955 h 1563329"/>
              <a:gd name="connsiteX5" fmla="*/ 1799304 w 1976284"/>
              <a:gd name="connsiteY5" fmla="*/ 766916 h 1563329"/>
              <a:gd name="connsiteX6" fmla="*/ 1814052 w 1976284"/>
              <a:gd name="connsiteY6" fmla="*/ 1135625 h 1563329"/>
              <a:gd name="connsiteX7" fmla="*/ 1814052 w 1976284"/>
              <a:gd name="connsiteY7" fmla="*/ 1135625 h 1563329"/>
              <a:gd name="connsiteX8" fmla="*/ 1902542 w 1976284"/>
              <a:gd name="connsiteY8" fmla="*/ 1445342 h 1563329"/>
              <a:gd name="connsiteX9" fmla="*/ 1917291 w 1976284"/>
              <a:gd name="connsiteY9" fmla="*/ 1519084 h 1563329"/>
              <a:gd name="connsiteX10" fmla="*/ 235975 w 1976284"/>
              <a:gd name="connsiteY10" fmla="*/ 1563329 h 1563329"/>
              <a:gd name="connsiteX11" fmla="*/ 162233 w 1976284"/>
              <a:gd name="connsiteY11" fmla="*/ 1548581 h 1563329"/>
              <a:gd name="connsiteX12" fmla="*/ 58995 w 1976284"/>
              <a:gd name="connsiteY12" fmla="*/ 1253613 h 1563329"/>
              <a:gd name="connsiteX13" fmla="*/ 0 w 1976284"/>
              <a:gd name="connsiteY13" fmla="*/ 870155 h 1563329"/>
              <a:gd name="connsiteX14" fmla="*/ 29497 w 1976284"/>
              <a:gd name="connsiteY14" fmla="*/ 486696 h 1563329"/>
              <a:gd name="connsiteX15" fmla="*/ 88491 w 1976284"/>
              <a:gd name="connsiteY15" fmla="*/ 265471 h 1563329"/>
              <a:gd name="connsiteX16" fmla="*/ 117988 w 1976284"/>
              <a:gd name="connsiteY16" fmla="*/ 117987 h 1563329"/>
              <a:gd name="connsiteX17" fmla="*/ 176981 w 1976284"/>
              <a:gd name="connsiteY17" fmla="*/ 29496 h 1563329"/>
              <a:gd name="connsiteX0" fmla="*/ 147485 w 1946788"/>
              <a:gd name="connsiteY0" fmla="*/ 29496 h 1563329"/>
              <a:gd name="connsiteX1" fmla="*/ 1932040 w 1946788"/>
              <a:gd name="connsiteY1" fmla="*/ 0 h 1563329"/>
              <a:gd name="connsiteX2" fmla="*/ 1946788 w 1946788"/>
              <a:gd name="connsiteY2" fmla="*/ 14748 h 1563329"/>
              <a:gd name="connsiteX3" fmla="*/ 1873046 w 1946788"/>
              <a:gd name="connsiteY3" fmla="*/ 88490 h 1563329"/>
              <a:gd name="connsiteX4" fmla="*/ 1814053 w 1946788"/>
              <a:gd name="connsiteY4" fmla="*/ 412955 h 1563329"/>
              <a:gd name="connsiteX5" fmla="*/ 1769808 w 1946788"/>
              <a:gd name="connsiteY5" fmla="*/ 766916 h 1563329"/>
              <a:gd name="connsiteX6" fmla="*/ 1784556 w 1946788"/>
              <a:gd name="connsiteY6" fmla="*/ 1135625 h 1563329"/>
              <a:gd name="connsiteX7" fmla="*/ 1784556 w 1946788"/>
              <a:gd name="connsiteY7" fmla="*/ 1135625 h 1563329"/>
              <a:gd name="connsiteX8" fmla="*/ 1873046 w 1946788"/>
              <a:gd name="connsiteY8" fmla="*/ 1445342 h 1563329"/>
              <a:gd name="connsiteX9" fmla="*/ 1887795 w 1946788"/>
              <a:gd name="connsiteY9" fmla="*/ 1519084 h 1563329"/>
              <a:gd name="connsiteX10" fmla="*/ 206479 w 1946788"/>
              <a:gd name="connsiteY10" fmla="*/ 1563329 h 1563329"/>
              <a:gd name="connsiteX11" fmla="*/ 132737 w 1946788"/>
              <a:gd name="connsiteY11" fmla="*/ 1548581 h 1563329"/>
              <a:gd name="connsiteX12" fmla="*/ 29499 w 1946788"/>
              <a:gd name="connsiteY12" fmla="*/ 1253613 h 1563329"/>
              <a:gd name="connsiteX13" fmla="*/ 0 w 1946788"/>
              <a:gd name="connsiteY13" fmla="*/ 840658 h 1563329"/>
              <a:gd name="connsiteX14" fmla="*/ 1 w 1946788"/>
              <a:gd name="connsiteY14" fmla="*/ 486696 h 1563329"/>
              <a:gd name="connsiteX15" fmla="*/ 58995 w 1946788"/>
              <a:gd name="connsiteY15" fmla="*/ 265471 h 1563329"/>
              <a:gd name="connsiteX16" fmla="*/ 88492 w 1946788"/>
              <a:gd name="connsiteY16" fmla="*/ 117987 h 1563329"/>
              <a:gd name="connsiteX17" fmla="*/ 147485 w 1946788"/>
              <a:gd name="connsiteY17" fmla="*/ 29496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6788" h="1563329">
                <a:moveTo>
                  <a:pt x="147485" y="29496"/>
                </a:moveTo>
                <a:lnTo>
                  <a:pt x="1932040" y="0"/>
                </a:lnTo>
                <a:lnTo>
                  <a:pt x="1946788" y="14748"/>
                </a:lnTo>
                <a:lnTo>
                  <a:pt x="1873046" y="88490"/>
                </a:lnTo>
                <a:lnTo>
                  <a:pt x="1814053" y="412955"/>
                </a:lnTo>
                <a:lnTo>
                  <a:pt x="1769808" y="766916"/>
                </a:lnTo>
                <a:lnTo>
                  <a:pt x="1784556" y="1135625"/>
                </a:lnTo>
                <a:lnTo>
                  <a:pt x="1784556" y="1135625"/>
                </a:lnTo>
                <a:lnTo>
                  <a:pt x="1873046" y="1445342"/>
                </a:lnTo>
                <a:lnTo>
                  <a:pt x="1887795" y="1519084"/>
                </a:lnTo>
                <a:lnTo>
                  <a:pt x="206479" y="1563329"/>
                </a:lnTo>
                <a:lnTo>
                  <a:pt x="132737" y="1548581"/>
                </a:lnTo>
                <a:lnTo>
                  <a:pt x="29499" y="1253613"/>
                </a:lnTo>
                <a:lnTo>
                  <a:pt x="0" y="840658"/>
                </a:lnTo>
                <a:cubicBezTo>
                  <a:pt x="0" y="722671"/>
                  <a:pt x="1" y="604683"/>
                  <a:pt x="1" y="486696"/>
                </a:cubicBezTo>
                <a:lnTo>
                  <a:pt x="58995" y="265471"/>
                </a:lnTo>
                <a:lnTo>
                  <a:pt x="88492" y="117987"/>
                </a:lnTo>
                <a:lnTo>
                  <a:pt x="147485" y="294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Freeform 11"/>
          <p:cNvSpPr/>
          <p:nvPr/>
        </p:nvSpPr>
        <p:spPr>
          <a:xfrm>
            <a:off x="4955457" y="4435168"/>
            <a:ext cx="117988" cy="1216375"/>
          </a:xfrm>
          <a:custGeom>
            <a:avLst/>
            <a:gdLst>
              <a:gd name="connsiteX0" fmla="*/ 88491 w 103239"/>
              <a:gd name="connsiteY0" fmla="*/ 0 h 1548581"/>
              <a:gd name="connsiteX1" fmla="*/ 0 w 103239"/>
              <a:gd name="connsiteY1" fmla="*/ 368710 h 1548581"/>
              <a:gd name="connsiteX2" fmla="*/ 0 w 103239"/>
              <a:gd name="connsiteY2" fmla="*/ 693174 h 1548581"/>
              <a:gd name="connsiteX3" fmla="*/ 14749 w 103239"/>
              <a:gd name="connsiteY3" fmla="*/ 1120877 h 1548581"/>
              <a:gd name="connsiteX4" fmla="*/ 58994 w 103239"/>
              <a:gd name="connsiteY4" fmla="*/ 1415845 h 1548581"/>
              <a:gd name="connsiteX5" fmla="*/ 103239 w 103239"/>
              <a:gd name="connsiteY5" fmla="*/ 1548581 h 1548581"/>
              <a:gd name="connsiteX6" fmla="*/ 88491 w 103239"/>
              <a:gd name="connsiteY6" fmla="*/ 1533832 h 1548581"/>
              <a:gd name="connsiteX7" fmla="*/ 88491 w 103239"/>
              <a:gd name="connsiteY7" fmla="*/ 1533832 h 1548581"/>
              <a:gd name="connsiteX0" fmla="*/ 103240 w 117988"/>
              <a:gd name="connsiteY0" fmla="*/ 0 h 1548581"/>
              <a:gd name="connsiteX1" fmla="*/ 14749 w 117988"/>
              <a:gd name="connsiteY1" fmla="*/ 368710 h 1548581"/>
              <a:gd name="connsiteX2" fmla="*/ 0 w 117988"/>
              <a:gd name="connsiteY2" fmla="*/ 707923 h 1548581"/>
              <a:gd name="connsiteX3" fmla="*/ 29498 w 117988"/>
              <a:gd name="connsiteY3" fmla="*/ 1120877 h 1548581"/>
              <a:gd name="connsiteX4" fmla="*/ 73743 w 117988"/>
              <a:gd name="connsiteY4" fmla="*/ 1415845 h 1548581"/>
              <a:gd name="connsiteX5" fmla="*/ 117988 w 117988"/>
              <a:gd name="connsiteY5" fmla="*/ 1548581 h 1548581"/>
              <a:gd name="connsiteX6" fmla="*/ 103240 w 117988"/>
              <a:gd name="connsiteY6" fmla="*/ 1533832 h 1548581"/>
              <a:gd name="connsiteX7" fmla="*/ 103240 w 117988"/>
              <a:gd name="connsiteY7" fmla="*/ 1533832 h 154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88" h="1548581">
                <a:moveTo>
                  <a:pt x="103240" y="0"/>
                </a:moveTo>
                <a:lnTo>
                  <a:pt x="14749" y="368710"/>
                </a:lnTo>
                <a:lnTo>
                  <a:pt x="0" y="707923"/>
                </a:lnTo>
                <a:lnTo>
                  <a:pt x="29498" y="1120877"/>
                </a:lnTo>
                <a:lnTo>
                  <a:pt x="73743" y="1415845"/>
                </a:lnTo>
                <a:lnTo>
                  <a:pt x="117988" y="1548581"/>
                </a:lnTo>
                <a:lnTo>
                  <a:pt x="103240" y="1533832"/>
                </a:lnTo>
                <a:lnTo>
                  <a:pt x="103240" y="1533832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58000" y="4876800"/>
            <a:ext cx="1600200" cy="3395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3445" y="5853104"/>
            <a:ext cx="3367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645" y="4875780"/>
            <a:ext cx="45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en-ZA" sz="24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6741" y="5848187"/>
            <a:ext cx="6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n-lt"/>
              </a:rPr>
              <a:t>s</a:t>
            </a:r>
            <a:endParaRPr lang="en-ZA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519" y="4645262"/>
            <a:ext cx="332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Shock injection “on” for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0 &lt;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t’ &lt; L’/v’</a:t>
            </a:r>
            <a:r>
              <a:rPr lang="en-US" sz="2400" baseline="-25000" dirty="0" smtClean="0">
                <a:solidFill>
                  <a:srgbClr val="002060"/>
                </a:solidFill>
              </a:rPr>
              <a:t>s</a:t>
            </a:r>
            <a:endParaRPr lang="en-ZA" sz="2400" baseline="-25000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0" y="4358137"/>
            <a:ext cx="9144000" cy="18927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-76200" y="5574114"/>
            <a:ext cx="9144000" cy="18927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41822" y="3568100"/>
            <a:ext cx="73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L’</a:t>
            </a:r>
            <a:endParaRPr lang="en-ZA" sz="2400" baseline="-25000" dirty="0">
              <a:solidFill>
                <a:srgbClr val="00206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16200000">
            <a:off x="5352591" y="3318826"/>
            <a:ext cx="431235" cy="1783175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/>
          <p:cNvSpPr txBox="1"/>
          <p:nvPr/>
        </p:nvSpPr>
        <p:spPr>
          <a:xfrm>
            <a:off x="394519" y="6046983"/>
            <a:ext cx="403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e,s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err="1" smtClean="0">
                <a:solidFill>
                  <a:srgbClr val="002060"/>
                </a:solidFill>
              </a:rPr>
              <a:t>,t</a:t>
            </a:r>
            <a:r>
              <a:rPr lang="en-US" sz="2400" dirty="0" smtClean="0">
                <a:solidFill>
                  <a:srgbClr val="002060"/>
                </a:solidFill>
              </a:rPr>
              <a:t>’) = </a:t>
            </a:r>
            <a:r>
              <a:rPr lang="en-US" sz="2400" dirty="0" err="1" smtClean="0">
                <a:solidFill>
                  <a:srgbClr val="00206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e,s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) H(t’; 0,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t’)</a:t>
            </a:r>
            <a:endParaRPr lang="en-ZA" sz="2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0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1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0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2"/>
  <p:tag name="COUNTDOWNSTYLE" val="2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26288</TotalTime>
  <Words>1076</Words>
  <Application>Microsoft Office PowerPoint</Application>
  <PresentationFormat>On-screen Show (4:3)</PresentationFormat>
  <Paragraphs>192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Baskerville Semibold</vt:lpstr>
      <vt:lpstr>Calibri</vt:lpstr>
      <vt:lpstr>Cambria Math</vt:lpstr>
      <vt:lpstr>Symbol</vt:lpstr>
      <vt:lpstr>Tahoma</vt:lpstr>
      <vt:lpstr>Default Design</vt:lpstr>
      <vt:lpstr>Modeling Blazar SEDs and Spectral Variability with Time-Dependent Diffusive Shock Acceleration: Application to 1ES 1959+650 Observed with AstroSAT </vt:lpstr>
      <vt:lpstr>Relativistic Shocks in Jets</vt:lpstr>
      <vt:lpstr>Monte-Carlo Simulations of Diffusive Shock Acceleration (DSA)</vt:lpstr>
      <vt:lpstr>Shock Acceleration Spectra</vt:lpstr>
      <vt:lpstr>Constraints from Blazar SEDs</vt:lpstr>
      <vt:lpstr>Constraints from Blazar SEDs</vt:lpstr>
      <vt:lpstr>Electron Evolution Time Scales</vt:lpstr>
      <vt:lpstr>Time-Dependent Electron Evolution with Radiative Energy Losses</vt:lpstr>
      <vt:lpstr>Numerical Scheme</vt:lpstr>
      <vt:lpstr>PowerPoint Presentation</vt:lpstr>
      <vt:lpstr>PowerPoint Presentation</vt:lpstr>
      <vt:lpstr>PowerPoint Presentation</vt:lpstr>
      <vt:lpstr>2016: MWL Light Curves</vt:lpstr>
      <vt:lpstr>2016: Discrete Correlation Functions</vt:lpstr>
      <vt:lpstr>2016: Hardness-Intensity Diagrams</vt:lpstr>
      <vt:lpstr>PowerPoint Presentation</vt:lpstr>
      <vt:lpstr>2017: MWL Light Curves</vt:lpstr>
      <vt:lpstr>Summary</vt:lpstr>
      <vt:lpstr>Thank you!</vt:lpstr>
      <vt:lpstr>Backup</vt:lpstr>
      <vt:lpstr>Implications for Shock-Induced Turbulence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Spectral Energy Distributions and Variability  of BL Lacertae in 2000</dc:title>
  <dc:creator>Markus Boettcher</dc:creator>
  <cp:lastModifiedBy>user</cp:lastModifiedBy>
  <cp:revision>1346</cp:revision>
  <dcterms:created xsi:type="dcterms:W3CDTF">2003-10-14T13:36:42Z</dcterms:created>
  <dcterms:modified xsi:type="dcterms:W3CDTF">2021-07-08T11:33:14Z</dcterms:modified>
</cp:coreProperties>
</file>