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9" r:id="rId2"/>
  </p:sldIdLst>
  <p:sldSz cx="30267275" cy="42794238"/>
  <p:notesSz cx="6797675" cy="9926638"/>
  <p:defaultTextStyle>
    <a:defPPr>
      <a:defRPr lang="en-US"/>
    </a:defPPr>
    <a:lvl1pPr marL="0" algn="l" defTabSz="4174760" rtl="0" eaLnBrk="1" latinLnBrk="0" hangingPunct="1">
      <a:defRPr sz="8200" kern="1200">
        <a:solidFill>
          <a:schemeClr val="tx1"/>
        </a:solidFill>
        <a:latin typeface="+mn-lt"/>
        <a:ea typeface="+mn-ea"/>
        <a:cs typeface="+mn-cs"/>
      </a:defRPr>
    </a:lvl1pPr>
    <a:lvl2pPr marL="2087380" algn="l" defTabSz="4174760" rtl="0" eaLnBrk="1" latinLnBrk="0" hangingPunct="1">
      <a:defRPr sz="8200" kern="1200">
        <a:solidFill>
          <a:schemeClr val="tx1"/>
        </a:solidFill>
        <a:latin typeface="+mn-lt"/>
        <a:ea typeface="+mn-ea"/>
        <a:cs typeface="+mn-cs"/>
      </a:defRPr>
    </a:lvl2pPr>
    <a:lvl3pPr marL="4174760" algn="l" defTabSz="4174760" rtl="0" eaLnBrk="1" latinLnBrk="0" hangingPunct="1">
      <a:defRPr sz="8200" kern="1200">
        <a:solidFill>
          <a:schemeClr val="tx1"/>
        </a:solidFill>
        <a:latin typeface="+mn-lt"/>
        <a:ea typeface="+mn-ea"/>
        <a:cs typeface="+mn-cs"/>
      </a:defRPr>
    </a:lvl3pPr>
    <a:lvl4pPr marL="6262140" algn="l" defTabSz="4174760" rtl="0" eaLnBrk="1" latinLnBrk="0" hangingPunct="1">
      <a:defRPr sz="8200" kern="1200">
        <a:solidFill>
          <a:schemeClr val="tx1"/>
        </a:solidFill>
        <a:latin typeface="+mn-lt"/>
        <a:ea typeface="+mn-ea"/>
        <a:cs typeface="+mn-cs"/>
      </a:defRPr>
    </a:lvl4pPr>
    <a:lvl5pPr marL="8349520" algn="l" defTabSz="4174760" rtl="0" eaLnBrk="1" latinLnBrk="0" hangingPunct="1">
      <a:defRPr sz="8200" kern="1200">
        <a:solidFill>
          <a:schemeClr val="tx1"/>
        </a:solidFill>
        <a:latin typeface="+mn-lt"/>
        <a:ea typeface="+mn-ea"/>
        <a:cs typeface="+mn-cs"/>
      </a:defRPr>
    </a:lvl5pPr>
    <a:lvl6pPr marL="10436900" algn="l" defTabSz="4174760" rtl="0" eaLnBrk="1" latinLnBrk="0" hangingPunct="1">
      <a:defRPr sz="8200" kern="1200">
        <a:solidFill>
          <a:schemeClr val="tx1"/>
        </a:solidFill>
        <a:latin typeface="+mn-lt"/>
        <a:ea typeface="+mn-ea"/>
        <a:cs typeface="+mn-cs"/>
      </a:defRPr>
    </a:lvl6pPr>
    <a:lvl7pPr marL="12524280" algn="l" defTabSz="4174760" rtl="0" eaLnBrk="1" latinLnBrk="0" hangingPunct="1">
      <a:defRPr sz="8200" kern="1200">
        <a:solidFill>
          <a:schemeClr val="tx1"/>
        </a:solidFill>
        <a:latin typeface="+mn-lt"/>
        <a:ea typeface="+mn-ea"/>
        <a:cs typeface="+mn-cs"/>
      </a:defRPr>
    </a:lvl7pPr>
    <a:lvl8pPr marL="14611660" algn="l" defTabSz="4174760" rtl="0" eaLnBrk="1" latinLnBrk="0" hangingPunct="1">
      <a:defRPr sz="8200" kern="1200">
        <a:solidFill>
          <a:schemeClr val="tx1"/>
        </a:solidFill>
        <a:latin typeface="+mn-lt"/>
        <a:ea typeface="+mn-ea"/>
        <a:cs typeface="+mn-cs"/>
      </a:defRPr>
    </a:lvl8pPr>
    <a:lvl9pPr marL="16699040" algn="l" defTabSz="4174760"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79">
          <p15:clr>
            <a:srgbClr val="A4A3A4"/>
          </p15:clr>
        </p15:guide>
        <p15:guide id="2" pos="95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66"/>
    <a:srgbClr val="00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791" autoAdjust="0"/>
    <p:restoredTop sz="94610" autoAdjust="0"/>
  </p:normalViewPr>
  <p:slideViewPr>
    <p:cSldViewPr>
      <p:cViewPr>
        <p:scale>
          <a:sx n="50" d="100"/>
          <a:sy n="50" d="100"/>
        </p:scale>
        <p:origin x="42" y="-10188"/>
      </p:cViewPr>
      <p:guideLst>
        <p:guide orient="horz" pos="13479"/>
        <p:guide pos="9533"/>
      </p:guideLst>
    </p:cSldViewPr>
  </p:slideViewPr>
  <p:outlineViewPr>
    <p:cViewPr>
      <p:scale>
        <a:sx n="33" d="100"/>
        <a:sy n="33" d="100"/>
      </p:scale>
      <p:origin x="0" y="0"/>
    </p:cViewPr>
  </p:outlineViewPr>
  <p:notesTextViewPr>
    <p:cViewPr>
      <p:scale>
        <a:sx n="50" d="100"/>
        <a:sy n="50" d="100"/>
      </p:scale>
      <p:origin x="0" y="0"/>
    </p:cViewPr>
  </p:notesTextViewPr>
  <p:gridSpacing cx="54000" cy="540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6332"/>
          </a:xfrm>
          <a:prstGeom prst="rect">
            <a:avLst/>
          </a:prstGeom>
        </p:spPr>
        <p:txBody>
          <a:bodyPr vert="horz" lIns="91724" tIns="45862" rIns="91724" bIns="45862" rtlCol="0"/>
          <a:lstStyle>
            <a:lvl1pPr algn="l">
              <a:defRPr sz="1200"/>
            </a:lvl1pPr>
          </a:lstStyle>
          <a:p>
            <a:endParaRPr lang="en-ZA"/>
          </a:p>
        </p:txBody>
      </p:sp>
      <p:sp>
        <p:nvSpPr>
          <p:cNvPr id="3" name="Date Placeholder 2"/>
          <p:cNvSpPr>
            <a:spLocks noGrp="1"/>
          </p:cNvSpPr>
          <p:nvPr>
            <p:ph type="dt" sz="quarter" idx="1"/>
          </p:nvPr>
        </p:nvSpPr>
        <p:spPr>
          <a:xfrm>
            <a:off x="3850444" y="2"/>
            <a:ext cx="2945659" cy="496332"/>
          </a:xfrm>
          <a:prstGeom prst="rect">
            <a:avLst/>
          </a:prstGeom>
        </p:spPr>
        <p:txBody>
          <a:bodyPr vert="horz" lIns="91724" tIns="45862" rIns="91724" bIns="45862" rtlCol="0"/>
          <a:lstStyle>
            <a:lvl1pPr algn="r">
              <a:defRPr sz="1200"/>
            </a:lvl1pPr>
          </a:lstStyle>
          <a:p>
            <a:fld id="{7C3B0161-A35F-4782-BD25-1C2F45EE34C2}" type="datetimeFigureOut">
              <a:rPr lang="en-ZA" smtClean="0"/>
              <a:t>2021/07/27</a:t>
            </a:fld>
            <a:endParaRPr lang="en-ZA"/>
          </a:p>
        </p:txBody>
      </p:sp>
      <p:sp>
        <p:nvSpPr>
          <p:cNvPr id="4" name="Footer Placeholder 3"/>
          <p:cNvSpPr>
            <a:spLocks noGrp="1"/>
          </p:cNvSpPr>
          <p:nvPr>
            <p:ph type="ftr" sz="quarter" idx="2"/>
          </p:nvPr>
        </p:nvSpPr>
        <p:spPr>
          <a:xfrm>
            <a:off x="1" y="9428585"/>
            <a:ext cx="2945659" cy="496332"/>
          </a:xfrm>
          <a:prstGeom prst="rect">
            <a:avLst/>
          </a:prstGeom>
        </p:spPr>
        <p:txBody>
          <a:bodyPr vert="horz" lIns="91724" tIns="45862" rIns="91724" bIns="45862" rtlCol="0" anchor="b"/>
          <a:lstStyle>
            <a:lvl1pPr algn="l">
              <a:defRPr sz="1200"/>
            </a:lvl1pPr>
          </a:lstStyle>
          <a:p>
            <a:endParaRPr lang="en-ZA"/>
          </a:p>
        </p:txBody>
      </p:sp>
      <p:sp>
        <p:nvSpPr>
          <p:cNvPr id="5" name="Slide Number Placeholder 4"/>
          <p:cNvSpPr>
            <a:spLocks noGrp="1"/>
          </p:cNvSpPr>
          <p:nvPr>
            <p:ph type="sldNum" sz="quarter" idx="3"/>
          </p:nvPr>
        </p:nvSpPr>
        <p:spPr>
          <a:xfrm>
            <a:off x="3850444" y="9428585"/>
            <a:ext cx="2945659" cy="496332"/>
          </a:xfrm>
          <a:prstGeom prst="rect">
            <a:avLst/>
          </a:prstGeom>
        </p:spPr>
        <p:txBody>
          <a:bodyPr vert="horz" lIns="91724" tIns="45862" rIns="91724" bIns="45862" rtlCol="0" anchor="b"/>
          <a:lstStyle>
            <a:lvl1pPr algn="r">
              <a:defRPr sz="1200"/>
            </a:lvl1pPr>
          </a:lstStyle>
          <a:p>
            <a:fld id="{56A641A4-41F8-4F81-8AF4-E99BA934AA11}" type="slidenum">
              <a:rPr lang="en-ZA" smtClean="0"/>
              <a:t>‹#›</a:t>
            </a:fld>
            <a:endParaRPr lang="en-ZA"/>
          </a:p>
        </p:txBody>
      </p:sp>
    </p:spTree>
    <p:extLst>
      <p:ext uri="{BB962C8B-B14F-4D97-AF65-F5344CB8AC3E}">
        <p14:creationId xmlns:p14="http://schemas.microsoft.com/office/powerpoint/2010/main" val="436548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6332"/>
          </a:xfrm>
          <a:prstGeom prst="rect">
            <a:avLst/>
          </a:prstGeom>
        </p:spPr>
        <p:txBody>
          <a:bodyPr vert="horz" lIns="91724" tIns="45862" rIns="91724" bIns="45862" rtlCol="0"/>
          <a:lstStyle>
            <a:lvl1pPr algn="l">
              <a:defRPr sz="1200"/>
            </a:lvl1pPr>
          </a:lstStyle>
          <a:p>
            <a:endParaRPr lang="en-GB"/>
          </a:p>
        </p:txBody>
      </p:sp>
      <p:sp>
        <p:nvSpPr>
          <p:cNvPr id="3" name="Date Placeholder 2"/>
          <p:cNvSpPr>
            <a:spLocks noGrp="1"/>
          </p:cNvSpPr>
          <p:nvPr>
            <p:ph type="dt" idx="1"/>
          </p:nvPr>
        </p:nvSpPr>
        <p:spPr>
          <a:xfrm>
            <a:off x="3850444" y="2"/>
            <a:ext cx="2945659" cy="496332"/>
          </a:xfrm>
          <a:prstGeom prst="rect">
            <a:avLst/>
          </a:prstGeom>
        </p:spPr>
        <p:txBody>
          <a:bodyPr vert="horz" lIns="91724" tIns="45862" rIns="91724" bIns="45862" rtlCol="0"/>
          <a:lstStyle>
            <a:lvl1pPr algn="r">
              <a:defRPr sz="1200"/>
            </a:lvl1pPr>
          </a:lstStyle>
          <a:p>
            <a:fld id="{4A44E483-7B3E-4572-9EAD-98BD63734830}" type="datetimeFigureOut">
              <a:rPr lang="en-GB" smtClean="0"/>
              <a:t>27/07/2021</a:t>
            </a:fld>
            <a:endParaRPr lang="en-GB"/>
          </a:p>
        </p:txBody>
      </p:sp>
      <p:sp>
        <p:nvSpPr>
          <p:cNvPr id="4" name="Slide Image Placeholder 3"/>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724" tIns="45862" rIns="91724" bIns="45862"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724" tIns="45862" rIns="91724" bIns="458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945659" cy="496332"/>
          </a:xfrm>
          <a:prstGeom prst="rect">
            <a:avLst/>
          </a:prstGeom>
        </p:spPr>
        <p:txBody>
          <a:bodyPr vert="horz" lIns="91724" tIns="45862" rIns="91724" bIns="45862"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5"/>
            <a:ext cx="2945659" cy="496332"/>
          </a:xfrm>
          <a:prstGeom prst="rect">
            <a:avLst/>
          </a:prstGeom>
        </p:spPr>
        <p:txBody>
          <a:bodyPr vert="horz" lIns="91724" tIns="45862" rIns="91724" bIns="45862" rtlCol="0" anchor="b"/>
          <a:lstStyle>
            <a:lvl1pPr algn="r">
              <a:defRPr sz="1200"/>
            </a:lvl1pPr>
          </a:lstStyle>
          <a:p>
            <a:fld id="{C80D9DCF-F8DB-4448-9CCD-5641DEB46B5E}" type="slidenum">
              <a:rPr lang="en-GB" smtClean="0"/>
              <a:t>‹#›</a:t>
            </a:fld>
            <a:endParaRPr lang="en-GB"/>
          </a:p>
        </p:txBody>
      </p:sp>
    </p:spTree>
    <p:extLst>
      <p:ext uri="{BB962C8B-B14F-4D97-AF65-F5344CB8AC3E}">
        <p14:creationId xmlns:p14="http://schemas.microsoft.com/office/powerpoint/2010/main" val="351276583"/>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0D9DCF-F8DB-4448-9CCD-5641DEB46B5E}" type="slidenum">
              <a:rPr lang="en-GB" smtClean="0"/>
              <a:t>1</a:t>
            </a:fld>
            <a:endParaRPr lang="en-GB"/>
          </a:p>
        </p:txBody>
      </p:sp>
    </p:spTree>
    <p:extLst>
      <p:ext uri="{BB962C8B-B14F-4D97-AF65-F5344CB8AC3E}">
        <p14:creationId xmlns:p14="http://schemas.microsoft.com/office/powerpoint/2010/main" val="4016085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13293954"/>
            <a:ext cx="25727184" cy="9173025"/>
          </a:xfrm>
        </p:spPr>
        <p:txBody>
          <a:bodyPr/>
          <a:lstStyle/>
          <a:p>
            <a:r>
              <a:rPr lang="en-US"/>
              <a:t>Click to edit Master title style</a:t>
            </a:r>
            <a:endParaRPr lang="en-ZA"/>
          </a:p>
        </p:txBody>
      </p:sp>
      <p:sp>
        <p:nvSpPr>
          <p:cNvPr id="3" name="Subtitle 2"/>
          <p:cNvSpPr>
            <a:spLocks noGrp="1"/>
          </p:cNvSpPr>
          <p:nvPr>
            <p:ph type="subTitle" idx="1"/>
          </p:nvPr>
        </p:nvSpPr>
        <p:spPr>
          <a:xfrm>
            <a:off x="4540091" y="24250068"/>
            <a:ext cx="21187093" cy="10936305"/>
          </a:xfrm>
        </p:spPr>
        <p:txBody>
          <a:bodyPr/>
          <a:lstStyle>
            <a:lvl1pPr marL="0" indent="0" algn="ctr">
              <a:buNone/>
              <a:defRPr>
                <a:solidFill>
                  <a:schemeClr val="tx1">
                    <a:tint val="75000"/>
                  </a:schemeClr>
                </a:solidFill>
              </a:defRPr>
            </a:lvl1pPr>
            <a:lvl2pPr marL="2087380" indent="0" algn="ctr">
              <a:buNone/>
              <a:defRPr>
                <a:solidFill>
                  <a:schemeClr val="tx1">
                    <a:tint val="75000"/>
                  </a:schemeClr>
                </a:solidFill>
              </a:defRPr>
            </a:lvl2pPr>
            <a:lvl3pPr marL="4174760" indent="0" algn="ctr">
              <a:buNone/>
              <a:defRPr>
                <a:solidFill>
                  <a:schemeClr val="tx1">
                    <a:tint val="75000"/>
                  </a:schemeClr>
                </a:solidFill>
              </a:defRPr>
            </a:lvl3pPr>
            <a:lvl4pPr marL="6262140" indent="0" algn="ctr">
              <a:buNone/>
              <a:defRPr>
                <a:solidFill>
                  <a:schemeClr val="tx1">
                    <a:tint val="75000"/>
                  </a:schemeClr>
                </a:solidFill>
              </a:defRPr>
            </a:lvl4pPr>
            <a:lvl5pPr marL="8349520" indent="0" algn="ctr">
              <a:buNone/>
              <a:defRPr>
                <a:solidFill>
                  <a:schemeClr val="tx1">
                    <a:tint val="75000"/>
                  </a:schemeClr>
                </a:solidFill>
              </a:defRPr>
            </a:lvl5pPr>
            <a:lvl6pPr marL="10436900" indent="0" algn="ctr">
              <a:buNone/>
              <a:defRPr>
                <a:solidFill>
                  <a:schemeClr val="tx1">
                    <a:tint val="75000"/>
                  </a:schemeClr>
                </a:solidFill>
              </a:defRPr>
            </a:lvl6pPr>
            <a:lvl7pPr marL="12524280" indent="0" algn="ctr">
              <a:buNone/>
              <a:defRPr>
                <a:solidFill>
                  <a:schemeClr val="tx1">
                    <a:tint val="75000"/>
                  </a:schemeClr>
                </a:solidFill>
              </a:defRPr>
            </a:lvl7pPr>
            <a:lvl8pPr marL="14611660" indent="0" algn="ctr">
              <a:buNone/>
              <a:defRPr>
                <a:solidFill>
                  <a:schemeClr val="tx1">
                    <a:tint val="75000"/>
                  </a:schemeClr>
                </a:solidFill>
              </a:defRPr>
            </a:lvl8pPr>
            <a:lvl9pPr marL="1669904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62DC03D6-3DB6-4DE9-A771-6691F9098A61}" type="datetimeFigureOut">
              <a:rPr lang="en-ZA" smtClean="0"/>
              <a:t>2021/07/27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902502A-51C2-4980-B68E-2DFDE4485198}" type="slidenum">
              <a:rPr lang="en-ZA" smtClean="0"/>
              <a:t>‹#›</a:t>
            </a:fld>
            <a:endParaRPr lang="en-ZA"/>
          </a:p>
        </p:txBody>
      </p:sp>
    </p:spTree>
    <p:extLst>
      <p:ext uri="{BB962C8B-B14F-4D97-AF65-F5344CB8AC3E}">
        <p14:creationId xmlns:p14="http://schemas.microsoft.com/office/powerpoint/2010/main" val="99958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2DC03D6-3DB6-4DE9-A771-6691F9098A61}" type="datetimeFigureOut">
              <a:rPr lang="en-ZA" smtClean="0"/>
              <a:t>2021/07/27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902502A-51C2-4980-B68E-2DFDE4485198}" type="slidenum">
              <a:rPr lang="en-ZA" smtClean="0"/>
              <a:t>‹#›</a:t>
            </a:fld>
            <a:endParaRPr lang="en-ZA"/>
          </a:p>
        </p:txBody>
      </p:sp>
    </p:spTree>
    <p:extLst>
      <p:ext uri="{BB962C8B-B14F-4D97-AF65-F5344CB8AC3E}">
        <p14:creationId xmlns:p14="http://schemas.microsoft.com/office/powerpoint/2010/main" val="111706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67736" y="10698560"/>
            <a:ext cx="22548067" cy="227918941"/>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5013020" y="10698560"/>
            <a:ext cx="67150263" cy="2279189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2DC03D6-3DB6-4DE9-A771-6691F9098A61}" type="datetimeFigureOut">
              <a:rPr lang="en-ZA" smtClean="0"/>
              <a:t>2021/07/27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902502A-51C2-4980-B68E-2DFDE4485198}" type="slidenum">
              <a:rPr lang="en-ZA" smtClean="0"/>
              <a:t>‹#›</a:t>
            </a:fld>
            <a:endParaRPr lang="en-ZA"/>
          </a:p>
        </p:txBody>
      </p:sp>
    </p:spTree>
    <p:extLst>
      <p:ext uri="{BB962C8B-B14F-4D97-AF65-F5344CB8AC3E}">
        <p14:creationId xmlns:p14="http://schemas.microsoft.com/office/powerpoint/2010/main" val="29254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2DC03D6-3DB6-4DE9-A771-6691F9098A61}" type="datetimeFigureOut">
              <a:rPr lang="en-ZA" smtClean="0"/>
              <a:t>2021/07/27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902502A-51C2-4980-B68E-2DFDE4485198}" type="slidenum">
              <a:rPr lang="en-ZA" smtClean="0"/>
              <a:t>‹#›</a:t>
            </a:fld>
            <a:endParaRPr lang="en-ZA"/>
          </a:p>
        </p:txBody>
      </p:sp>
    </p:spTree>
    <p:extLst>
      <p:ext uri="{BB962C8B-B14F-4D97-AF65-F5344CB8AC3E}">
        <p14:creationId xmlns:p14="http://schemas.microsoft.com/office/powerpoint/2010/main" val="72086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0906" y="27499264"/>
            <a:ext cx="25727184" cy="8499411"/>
          </a:xfrm>
        </p:spPr>
        <p:txBody>
          <a:bodyPr anchor="t"/>
          <a:lstStyle>
            <a:lvl1pPr algn="l">
              <a:defRPr sz="18300" b="1" cap="all"/>
            </a:lvl1pPr>
          </a:lstStyle>
          <a:p>
            <a:r>
              <a:rPr lang="en-US"/>
              <a:t>Click to edit Master title style</a:t>
            </a:r>
            <a:endParaRPr lang="en-ZA"/>
          </a:p>
        </p:txBody>
      </p:sp>
      <p:sp>
        <p:nvSpPr>
          <p:cNvPr id="3" name="Text Placeholder 2"/>
          <p:cNvSpPr>
            <a:spLocks noGrp="1"/>
          </p:cNvSpPr>
          <p:nvPr>
            <p:ph type="body" idx="1"/>
          </p:nvPr>
        </p:nvSpPr>
        <p:spPr>
          <a:xfrm>
            <a:off x="2390906" y="18138026"/>
            <a:ext cx="25727184" cy="9361237"/>
          </a:xfrm>
        </p:spPr>
        <p:txBody>
          <a:bodyPr anchor="b"/>
          <a:lstStyle>
            <a:lvl1pPr marL="0" indent="0">
              <a:buNone/>
              <a:defRPr sz="9100">
                <a:solidFill>
                  <a:schemeClr val="tx1">
                    <a:tint val="75000"/>
                  </a:schemeClr>
                </a:solidFill>
              </a:defRPr>
            </a:lvl1pPr>
            <a:lvl2pPr marL="2087380" indent="0">
              <a:buNone/>
              <a:defRPr sz="8200">
                <a:solidFill>
                  <a:schemeClr val="tx1">
                    <a:tint val="75000"/>
                  </a:schemeClr>
                </a:solidFill>
              </a:defRPr>
            </a:lvl2pPr>
            <a:lvl3pPr marL="4174760" indent="0">
              <a:buNone/>
              <a:defRPr sz="7300">
                <a:solidFill>
                  <a:schemeClr val="tx1">
                    <a:tint val="75000"/>
                  </a:schemeClr>
                </a:solidFill>
              </a:defRPr>
            </a:lvl3pPr>
            <a:lvl4pPr marL="6262140" indent="0">
              <a:buNone/>
              <a:defRPr sz="6400">
                <a:solidFill>
                  <a:schemeClr val="tx1">
                    <a:tint val="75000"/>
                  </a:schemeClr>
                </a:solidFill>
              </a:defRPr>
            </a:lvl4pPr>
            <a:lvl5pPr marL="8349520" indent="0">
              <a:buNone/>
              <a:defRPr sz="6400">
                <a:solidFill>
                  <a:schemeClr val="tx1">
                    <a:tint val="75000"/>
                  </a:schemeClr>
                </a:solidFill>
              </a:defRPr>
            </a:lvl5pPr>
            <a:lvl6pPr marL="10436900" indent="0">
              <a:buNone/>
              <a:defRPr sz="6400">
                <a:solidFill>
                  <a:schemeClr val="tx1">
                    <a:tint val="75000"/>
                  </a:schemeClr>
                </a:solidFill>
              </a:defRPr>
            </a:lvl6pPr>
            <a:lvl7pPr marL="12524280" indent="0">
              <a:buNone/>
              <a:defRPr sz="6400">
                <a:solidFill>
                  <a:schemeClr val="tx1">
                    <a:tint val="75000"/>
                  </a:schemeClr>
                </a:solidFill>
              </a:defRPr>
            </a:lvl7pPr>
            <a:lvl8pPr marL="14611660" indent="0">
              <a:buNone/>
              <a:defRPr sz="6400">
                <a:solidFill>
                  <a:schemeClr val="tx1">
                    <a:tint val="75000"/>
                  </a:schemeClr>
                </a:solidFill>
              </a:defRPr>
            </a:lvl8pPr>
            <a:lvl9pPr marL="16699040"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C03D6-3DB6-4DE9-A771-6691F9098A61}" type="datetimeFigureOut">
              <a:rPr lang="en-ZA" smtClean="0"/>
              <a:t>2021/07/27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902502A-51C2-4980-B68E-2DFDE4485198}" type="slidenum">
              <a:rPr lang="en-ZA" smtClean="0"/>
              <a:t>‹#›</a:t>
            </a:fld>
            <a:endParaRPr lang="en-ZA"/>
          </a:p>
        </p:txBody>
      </p:sp>
    </p:spTree>
    <p:extLst>
      <p:ext uri="{BB962C8B-B14F-4D97-AF65-F5344CB8AC3E}">
        <p14:creationId xmlns:p14="http://schemas.microsoft.com/office/powerpoint/2010/main" val="160928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013020" y="62329015"/>
            <a:ext cx="44849167" cy="176288485"/>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50366639" y="62329015"/>
            <a:ext cx="44849164" cy="176288485"/>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62DC03D6-3DB6-4DE9-A771-6691F9098A61}" type="datetimeFigureOut">
              <a:rPr lang="en-ZA" smtClean="0"/>
              <a:t>2021/07/27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902502A-51C2-4980-B68E-2DFDE4485198}" type="slidenum">
              <a:rPr lang="en-ZA" smtClean="0"/>
              <a:t>‹#›</a:t>
            </a:fld>
            <a:endParaRPr lang="en-ZA"/>
          </a:p>
        </p:txBody>
      </p:sp>
    </p:spTree>
    <p:extLst>
      <p:ext uri="{BB962C8B-B14F-4D97-AF65-F5344CB8AC3E}">
        <p14:creationId xmlns:p14="http://schemas.microsoft.com/office/powerpoint/2010/main" val="3000667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364" y="1713754"/>
            <a:ext cx="27240548" cy="7132373"/>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1513364" y="9579178"/>
            <a:ext cx="13373303" cy="3992144"/>
          </a:xfrm>
        </p:spPr>
        <p:txBody>
          <a:bodyPr anchor="b"/>
          <a:lstStyle>
            <a:lvl1pPr marL="0" indent="0">
              <a:buNone/>
              <a:defRPr sz="11000" b="1"/>
            </a:lvl1pPr>
            <a:lvl2pPr marL="2087380" indent="0">
              <a:buNone/>
              <a:defRPr sz="9100" b="1"/>
            </a:lvl2pPr>
            <a:lvl3pPr marL="4174760" indent="0">
              <a:buNone/>
              <a:defRPr sz="8200" b="1"/>
            </a:lvl3pPr>
            <a:lvl4pPr marL="6262140" indent="0">
              <a:buNone/>
              <a:defRPr sz="7300" b="1"/>
            </a:lvl4pPr>
            <a:lvl5pPr marL="8349520" indent="0">
              <a:buNone/>
              <a:defRPr sz="7300" b="1"/>
            </a:lvl5pPr>
            <a:lvl6pPr marL="10436900" indent="0">
              <a:buNone/>
              <a:defRPr sz="7300" b="1"/>
            </a:lvl6pPr>
            <a:lvl7pPr marL="12524280" indent="0">
              <a:buNone/>
              <a:defRPr sz="7300" b="1"/>
            </a:lvl7pPr>
            <a:lvl8pPr marL="14611660" indent="0">
              <a:buNone/>
              <a:defRPr sz="7300" b="1"/>
            </a:lvl8pPr>
            <a:lvl9pPr marL="16699040" indent="0">
              <a:buNone/>
              <a:defRPr sz="7300" b="1"/>
            </a:lvl9pPr>
          </a:lstStyle>
          <a:p>
            <a:pPr lvl="0"/>
            <a:r>
              <a:rPr lang="en-US"/>
              <a:t>Click to edit Master text styles</a:t>
            </a:r>
          </a:p>
        </p:txBody>
      </p:sp>
      <p:sp>
        <p:nvSpPr>
          <p:cNvPr id="4" name="Content Placeholder 3"/>
          <p:cNvSpPr>
            <a:spLocks noGrp="1"/>
          </p:cNvSpPr>
          <p:nvPr>
            <p:ph sz="half" idx="2"/>
          </p:nvPr>
        </p:nvSpPr>
        <p:spPr>
          <a:xfrm>
            <a:off x="1513364" y="13571321"/>
            <a:ext cx="13373303" cy="2465622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15375357" y="9579178"/>
            <a:ext cx="13378556" cy="3992144"/>
          </a:xfrm>
        </p:spPr>
        <p:txBody>
          <a:bodyPr anchor="b"/>
          <a:lstStyle>
            <a:lvl1pPr marL="0" indent="0">
              <a:buNone/>
              <a:defRPr sz="11000" b="1"/>
            </a:lvl1pPr>
            <a:lvl2pPr marL="2087380" indent="0">
              <a:buNone/>
              <a:defRPr sz="9100" b="1"/>
            </a:lvl2pPr>
            <a:lvl3pPr marL="4174760" indent="0">
              <a:buNone/>
              <a:defRPr sz="8200" b="1"/>
            </a:lvl3pPr>
            <a:lvl4pPr marL="6262140" indent="0">
              <a:buNone/>
              <a:defRPr sz="7300" b="1"/>
            </a:lvl4pPr>
            <a:lvl5pPr marL="8349520" indent="0">
              <a:buNone/>
              <a:defRPr sz="7300" b="1"/>
            </a:lvl5pPr>
            <a:lvl6pPr marL="10436900" indent="0">
              <a:buNone/>
              <a:defRPr sz="7300" b="1"/>
            </a:lvl6pPr>
            <a:lvl7pPr marL="12524280" indent="0">
              <a:buNone/>
              <a:defRPr sz="7300" b="1"/>
            </a:lvl7pPr>
            <a:lvl8pPr marL="14611660" indent="0">
              <a:buNone/>
              <a:defRPr sz="7300" b="1"/>
            </a:lvl8pPr>
            <a:lvl9pPr marL="16699040" indent="0">
              <a:buNone/>
              <a:defRPr sz="7300" b="1"/>
            </a:lvl9pPr>
          </a:lstStyle>
          <a:p>
            <a:pPr lvl="0"/>
            <a:r>
              <a:rPr lang="en-US"/>
              <a:t>Click to edit Master text styles</a:t>
            </a:r>
          </a:p>
        </p:txBody>
      </p:sp>
      <p:sp>
        <p:nvSpPr>
          <p:cNvPr id="6" name="Content Placeholder 5"/>
          <p:cNvSpPr>
            <a:spLocks noGrp="1"/>
          </p:cNvSpPr>
          <p:nvPr>
            <p:ph sz="quarter" idx="4"/>
          </p:nvPr>
        </p:nvSpPr>
        <p:spPr>
          <a:xfrm>
            <a:off x="15375357" y="13571321"/>
            <a:ext cx="13378556" cy="2465622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62DC03D6-3DB6-4DE9-A771-6691F9098A61}" type="datetimeFigureOut">
              <a:rPr lang="en-ZA" smtClean="0"/>
              <a:t>2021/07/27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902502A-51C2-4980-B68E-2DFDE4485198}" type="slidenum">
              <a:rPr lang="en-ZA" smtClean="0"/>
              <a:t>‹#›</a:t>
            </a:fld>
            <a:endParaRPr lang="en-ZA"/>
          </a:p>
        </p:txBody>
      </p:sp>
    </p:spTree>
    <p:extLst>
      <p:ext uri="{BB962C8B-B14F-4D97-AF65-F5344CB8AC3E}">
        <p14:creationId xmlns:p14="http://schemas.microsoft.com/office/powerpoint/2010/main" val="4294349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62DC03D6-3DB6-4DE9-A771-6691F9098A61}" type="datetimeFigureOut">
              <a:rPr lang="en-ZA" smtClean="0"/>
              <a:t>2021/07/27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902502A-51C2-4980-B68E-2DFDE4485198}" type="slidenum">
              <a:rPr lang="en-ZA" smtClean="0"/>
              <a:t>‹#›</a:t>
            </a:fld>
            <a:endParaRPr lang="en-ZA"/>
          </a:p>
        </p:txBody>
      </p:sp>
    </p:spTree>
    <p:extLst>
      <p:ext uri="{BB962C8B-B14F-4D97-AF65-F5344CB8AC3E}">
        <p14:creationId xmlns:p14="http://schemas.microsoft.com/office/powerpoint/2010/main" val="77967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C03D6-3DB6-4DE9-A771-6691F9098A61}" type="datetimeFigureOut">
              <a:rPr lang="en-ZA" smtClean="0"/>
              <a:t>2021/07/27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902502A-51C2-4980-B68E-2DFDE4485198}" type="slidenum">
              <a:rPr lang="en-ZA" smtClean="0"/>
              <a:t>‹#›</a:t>
            </a:fld>
            <a:endParaRPr lang="en-ZA"/>
          </a:p>
        </p:txBody>
      </p:sp>
    </p:spTree>
    <p:extLst>
      <p:ext uri="{BB962C8B-B14F-4D97-AF65-F5344CB8AC3E}">
        <p14:creationId xmlns:p14="http://schemas.microsoft.com/office/powerpoint/2010/main" val="1993514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365" y="1703845"/>
            <a:ext cx="9957725" cy="7251246"/>
          </a:xfrm>
        </p:spPr>
        <p:txBody>
          <a:bodyPr anchor="b"/>
          <a:lstStyle>
            <a:lvl1pPr algn="l">
              <a:defRPr sz="9100" b="1"/>
            </a:lvl1pPr>
          </a:lstStyle>
          <a:p>
            <a:r>
              <a:rPr lang="en-US"/>
              <a:t>Click to edit Master title style</a:t>
            </a:r>
            <a:endParaRPr lang="en-ZA"/>
          </a:p>
        </p:txBody>
      </p:sp>
      <p:sp>
        <p:nvSpPr>
          <p:cNvPr id="3" name="Content Placeholder 2"/>
          <p:cNvSpPr>
            <a:spLocks noGrp="1"/>
          </p:cNvSpPr>
          <p:nvPr>
            <p:ph idx="1"/>
          </p:nvPr>
        </p:nvSpPr>
        <p:spPr>
          <a:xfrm>
            <a:off x="11833664" y="1703848"/>
            <a:ext cx="16920247" cy="36523696"/>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1513365" y="8955095"/>
            <a:ext cx="9957725" cy="29272450"/>
          </a:xfrm>
        </p:spPr>
        <p:txBody>
          <a:bodyPr/>
          <a:lstStyle>
            <a:lvl1pPr marL="0" indent="0">
              <a:buNone/>
              <a:defRPr sz="6400"/>
            </a:lvl1pPr>
            <a:lvl2pPr marL="2087380" indent="0">
              <a:buNone/>
              <a:defRPr sz="5500"/>
            </a:lvl2pPr>
            <a:lvl3pPr marL="4174760" indent="0">
              <a:buNone/>
              <a:defRPr sz="4600"/>
            </a:lvl3pPr>
            <a:lvl4pPr marL="6262140" indent="0">
              <a:buNone/>
              <a:defRPr sz="4100"/>
            </a:lvl4pPr>
            <a:lvl5pPr marL="8349520" indent="0">
              <a:buNone/>
              <a:defRPr sz="4100"/>
            </a:lvl5pPr>
            <a:lvl6pPr marL="10436900" indent="0">
              <a:buNone/>
              <a:defRPr sz="4100"/>
            </a:lvl6pPr>
            <a:lvl7pPr marL="12524280" indent="0">
              <a:buNone/>
              <a:defRPr sz="4100"/>
            </a:lvl7pPr>
            <a:lvl8pPr marL="14611660" indent="0">
              <a:buNone/>
              <a:defRPr sz="4100"/>
            </a:lvl8pPr>
            <a:lvl9pPr marL="16699040"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62DC03D6-3DB6-4DE9-A771-6691F9098A61}" type="datetimeFigureOut">
              <a:rPr lang="en-ZA" smtClean="0"/>
              <a:t>2021/07/27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902502A-51C2-4980-B68E-2DFDE4485198}" type="slidenum">
              <a:rPr lang="en-ZA" smtClean="0"/>
              <a:t>‹#›</a:t>
            </a:fld>
            <a:endParaRPr lang="en-ZA"/>
          </a:p>
        </p:txBody>
      </p:sp>
    </p:spTree>
    <p:extLst>
      <p:ext uri="{BB962C8B-B14F-4D97-AF65-F5344CB8AC3E}">
        <p14:creationId xmlns:p14="http://schemas.microsoft.com/office/powerpoint/2010/main" val="129483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2598" y="29955967"/>
            <a:ext cx="18160365" cy="3536471"/>
          </a:xfrm>
        </p:spPr>
        <p:txBody>
          <a:bodyPr anchor="b"/>
          <a:lstStyle>
            <a:lvl1pPr algn="l">
              <a:defRPr sz="9100" b="1"/>
            </a:lvl1pPr>
          </a:lstStyle>
          <a:p>
            <a:r>
              <a:rPr lang="en-US"/>
              <a:t>Click to edit Master title style</a:t>
            </a:r>
            <a:endParaRPr lang="en-ZA"/>
          </a:p>
        </p:txBody>
      </p:sp>
      <p:sp>
        <p:nvSpPr>
          <p:cNvPr id="3" name="Picture Placeholder 2"/>
          <p:cNvSpPr>
            <a:spLocks noGrp="1"/>
          </p:cNvSpPr>
          <p:nvPr>
            <p:ph type="pic" idx="1"/>
          </p:nvPr>
        </p:nvSpPr>
        <p:spPr>
          <a:xfrm>
            <a:off x="5932598" y="3823745"/>
            <a:ext cx="18160365" cy="25676543"/>
          </a:xfrm>
        </p:spPr>
        <p:txBody>
          <a:bodyPr/>
          <a:lstStyle>
            <a:lvl1pPr marL="0" indent="0">
              <a:buNone/>
              <a:defRPr sz="14600"/>
            </a:lvl1pPr>
            <a:lvl2pPr marL="2087380" indent="0">
              <a:buNone/>
              <a:defRPr sz="12800"/>
            </a:lvl2pPr>
            <a:lvl3pPr marL="4174760" indent="0">
              <a:buNone/>
              <a:defRPr sz="11000"/>
            </a:lvl3pPr>
            <a:lvl4pPr marL="6262140" indent="0">
              <a:buNone/>
              <a:defRPr sz="9100"/>
            </a:lvl4pPr>
            <a:lvl5pPr marL="8349520" indent="0">
              <a:buNone/>
              <a:defRPr sz="9100"/>
            </a:lvl5pPr>
            <a:lvl6pPr marL="10436900" indent="0">
              <a:buNone/>
              <a:defRPr sz="9100"/>
            </a:lvl6pPr>
            <a:lvl7pPr marL="12524280" indent="0">
              <a:buNone/>
              <a:defRPr sz="9100"/>
            </a:lvl7pPr>
            <a:lvl8pPr marL="14611660" indent="0">
              <a:buNone/>
              <a:defRPr sz="9100"/>
            </a:lvl8pPr>
            <a:lvl9pPr marL="16699040" indent="0">
              <a:buNone/>
              <a:defRPr sz="9100"/>
            </a:lvl9pPr>
          </a:lstStyle>
          <a:p>
            <a:endParaRPr lang="en-ZA"/>
          </a:p>
        </p:txBody>
      </p:sp>
      <p:sp>
        <p:nvSpPr>
          <p:cNvPr id="4" name="Text Placeholder 3"/>
          <p:cNvSpPr>
            <a:spLocks noGrp="1"/>
          </p:cNvSpPr>
          <p:nvPr>
            <p:ph type="body" sz="half" idx="2"/>
          </p:nvPr>
        </p:nvSpPr>
        <p:spPr>
          <a:xfrm>
            <a:off x="5932598" y="33492439"/>
            <a:ext cx="18160365" cy="5022376"/>
          </a:xfrm>
        </p:spPr>
        <p:txBody>
          <a:bodyPr/>
          <a:lstStyle>
            <a:lvl1pPr marL="0" indent="0">
              <a:buNone/>
              <a:defRPr sz="6400"/>
            </a:lvl1pPr>
            <a:lvl2pPr marL="2087380" indent="0">
              <a:buNone/>
              <a:defRPr sz="5500"/>
            </a:lvl2pPr>
            <a:lvl3pPr marL="4174760" indent="0">
              <a:buNone/>
              <a:defRPr sz="4600"/>
            </a:lvl3pPr>
            <a:lvl4pPr marL="6262140" indent="0">
              <a:buNone/>
              <a:defRPr sz="4100"/>
            </a:lvl4pPr>
            <a:lvl5pPr marL="8349520" indent="0">
              <a:buNone/>
              <a:defRPr sz="4100"/>
            </a:lvl5pPr>
            <a:lvl6pPr marL="10436900" indent="0">
              <a:buNone/>
              <a:defRPr sz="4100"/>
            </a:lvl6pPr>
            <a:lvl7pPr marL="12524280" indent="0">
              <a:buNone/>
              <a:defRPr sz="4100"/>
            </a:lvl7pPr>
            <a:lvl8pPr marL="14611660" indent="0">
              <a:buNone/>
              <a:defRPr sz="4100"/>
            </a:lvl8pPr>
            <a:lvl9pPr marL="16699040"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62DC03D6-3DB6-4DE9-A771-6691F9098A61}" type="datetimeFigureOut">
              <a:rPr lang="en-ZA" smtClean="0"/>
              <a:t>2021/07/27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902502A-51C2-4980-B68E-2DFDE4485198}" type="slidenum">
              <a:rPr lang="en-ZA" smtClean="0"/>
              <a:t>‹#›</a:t>
            </a:fld>
            <a:endParaRPr lang="en-ZA"/>
          </a:p>
        </p:txBody>
      </p:sp>
    </p:spTree>
    <p:extLst>
      <p:ext uri="{BB962C8B-B14F-4D97-AF65-F5344CB8AC3E}">
        <p14:creationId xmlns:p14="http://schemas.microsoft.com/office/powerpoint/2010/main" val="255307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364" y="1713754"/>
            <a:ext cx="27240548" cy="7132373"/>
          </a:xfrm>
          <a:prstGeom prst="rect">
            <a:avLst/>
          </a:prstGeom>
        </p:spPr>
        <p:txBody>
          <a:bodyPr vert="horz" lIns="417476" tIns="208738" rIns="417476" bIns="208738"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1513364" y="9985325"/>
            <a:ext cx="27240548" cy="28242219"/>
          </a:xfrm>
          <a:prstGeom prst="rect">
            <a:avLst/>
          </a:prstGeom>
        </p:spPr>
        <p:txBody>
          <a:bodyPr vert="horz" lIns="417476" tIns="208738" rIns="417476" bIns="2087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1513363" y="39663922"/>
            <a:ext cx="7062365" cy="2278397"/>
          </a:xfrm>
          <a:prstGeom prst="rect">
            <a:avLst/>
          </a:prstGeom>
        </p:spPr>
        <p:txBody>
          <a:bodyPr vert="horz" lIns="417476" tIns="208738" rIns="417476" bIns="208738" rtlCol="0" anchor="ctr"/>
          <a:lstStyle>
            <a:lvl1pPr algn="l">
              <a:defRPr sz="5500">
                <a:solidFill>
                  <a:schemeClr val="tx1">
                    <a:tint val="75000"/>
                  </a:schemeClr>
                </a:solidFill>
              </a:defRPr>
            </a:lvl1pPr>
          </a:lstStyle>
          <a:p>
            <a:fld id="{62DC03D6-3DB6-4DE9-A771-6691F9098A61}" type="datetimeFigureOut">
              <a:rPr lang="en-ZA" smtClean="0"/>
              <a:t>2021/07/27</a:t>
            </a:fld>
            <a:endParaRPr lang="en-ZA"/>
          </a:p>
        </p:txBody>
      </p:sp>
      <p:sp>
        <p:nvSpPr>
          <p:cNvPr id="5" name="Footer Placeholder 4"/>
          <p:cNvSpPr>
            <a:spLocks noGrp="1"/>
          </p:cNvSpPr>
          <p:nvPr>
            <p:ph type="ftr" sz="quarter" idx="3"/>
          </p:nvPr>
        </p:nvSpPr>
        <p:spPr>
          <a:xfrm>
            <a:off x="10341319" y="39663922"/>
            <a:ext cx="9584637" cy="2278397"/>
          </a:xfrm>
          <a:prstGeom prst="rect">
            <a:avLst/>
          </a:prstGeom>
        </p:spPr>
        <p:txBody>
          <a:bodyPr vert="horz" lIns="417476" tIns="208738" rIns="417476" bIns="208738" rtlCol="0" anchor="ctr"/>
          <a:lstStyle>
            <a:lvl1pPr algn="ctr">
              <a:defRPr sz="55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21691547" y="39663922"/>
            <a:ext cx="7062365" cy="2278397"/>
          </a:xfrm>
          <a:prstGeom prst="rect">
            <a:avLst/>
          </a:prstGeom>
        </p:spPr>
        <p:txBody>
          <a:bodyPr vert="horz" lIns="417476" tIns="208738" rIns="417476" bIns="208738" rtlCol="0" anchor="ctr"/>
          <a:lstStyle>
            <a:lvl1pPr algn="r">
              <a:defRPr sz="5500">
                <a:solidFill>
                  <a:schemeClr val="tx1">
                    <a:tint val="75000"/>
                  </a:schemeClr>
                </a:solidFill>
              </a:defRPr>
            </a:lvl1pPr>
          </a:lstStyle>
          <a:p>
            <a:fld id="{5902502A-51C2-4980-B68E-2DFDE4485198}" type="slidenum">
              <a:rPr lang="en-ZA" smtClean="0"/>
              <a:t>‹#›</a:t>
            </a:fld>
            <a:endParaRPr lang="en-ZA"/>
          </a:p>
        </p:txBody>
      </p:sp>
    </p:spTree>
    <p:extLst>
      <p:ext uri="{BB962C8B-B14F-4D97-AF65-F5344CB8AC3E}">
        <p14:creationId xmlns:p14="http://schemas.microsoft.com/office/powerpoint/2010/main" val="381930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4760" rtl="0" eaLnBrk="1" latinLnBrk="0" hangingPunct="1">
        <a:spcBef>
          <a:spcPct val="0"/>
        </a:spcBef>
        <a:buNone/>
        <a:defRPr sz="20100" kern="1200">
          <a:solidFill>
            <a:schemeClr val="tx1"/>
          </a:solidFill>
          <a:latin typeface="+mj-lt"/>
          <a:ea typeface="+mj-ea"/>
          <a:cs typeface="+mj-cs"/>
        </a:defRPr>
      </a:lvl1pPr>
    </p:titleStyle>
    <p:bodyStyle>
      <a:lvl1pPr marL="1565535" indent="-1565535" algn="l" defTabSz="4174760"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1993" indent="-1304613" algn="l" defTabSz="4174760"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18450" indent="-1043690" algn="l" defTabSz="4174760"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5829" indent="-1043690" algn="l" defTabSz="4174760"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3210" indent="-1043690" algn="l" defTabSz="4174760"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0590" indent="-1043690" algn="l" defTabSz="4174760"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7970" indent="-1043690" algn="l" defTabSz="4174760"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5350" indent="-1043690" algn="l" defTabSz="4174760"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2730" indent="-1043690" algn="l" defTabSz="4174760"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4760" rtl="0" eaLnBrk="1" latinLnBrk="0" hangingPunct="1">
        <a:defRPr sz="8200" kern="1200">
          <a:solidFill>
            <a:schemeClr val="tx1"/>
          </a:solidFill>
          <a:latin typeface="+mn-lt"/>
          <a:ea typeface="+mn-ea"/>
          <a:cs typeface="+mn-cs"/>
        </a:defRPr>
      </a:lvl1pPr>
      <a:lvl2pPr marL="2087380" algn="l" defTabSz="4174760" rtl="0" eaLnBrk="1" latinLnBrk="0" hangingPunct="1">
        <a:defRPr sz="8200" kern="1200">
          <a:solidFill>
            <a:schemeClr val="tx1"/>
          </a:solidFill>
          <a:latin typeface="+mn-lt"/>
          <a:ea typeface="+mn-ea"/>
          <a:cs typeface="+mn-cs"/>
        </a:defRPr>
      </a:lvl2pPr>
      <a:lvl3pPr marL="4174760" algn="l" defTabSz="4174760" rtl="0" eaLnBrk="1" latinLnBrk="0" hangingPunct="1">
        <a:defRPr sz="8200" kern="1200">
          <a:solidFill>
            <a:schemeClr val="tx1"/>
          </a:solidFill>
          <a:latin typeface="+mn-lt"/>
          <a:ea typeface="+mn-ea"/>
          <a:cs typeface="+mn-cs"/>
        </a:defRPr>
      </a:lvl3pPr>
      <a:lvl4pPr marL="6262140" algn="l" defTabSz="4174760" rtl="0" eaLnBrk="1" latinLnBrk="0" hangingPunct="1">
        <a:defRPr sz="8200" kern="1200">
          <a:solidFill>
            <a:schemeClr val="tx1"/>
          </a:solidFill>
          <a:latin typeface="+mn-lt"/>
          <a:ea typeface="+mn-ea"/>
          <a:cs typeface="+mn-cs"/>
        </a:defRPr>
      </a:lvl4pPr>
      <a:lvl5pPr marL="8349520" algn="l" defTabSz="4174760" rtl="0" eaLnBrk="1" latinLnBrk="0" hangingPunct="1">
        <a:defRPr sz="8200" kern="1200">
          <a:solidFill>
            <a:schemeClr val="tx1"/>
          </a:solidFill>
          <a:latin typeface="+mn-lt"/>
          <a:ea typeface="+mn-ea"/>
          <a:cs typeface="+mn-cs"/>
        </a:defRPr>
      </a:lvl5pPr>
      <a:lvl6pPr marL="10436900" algn="l" defTabSz="4174760" rtl="0" eaLnBrk="1" latinLnBrk="0" hangingPunct="1">
        <a:defRPr sz="8200" kern="1200">
          <a:solidFill>
            <a:schemeClr val="tx1"/>
          </a:solidFill>
          <a:latin typeface="+mn-lt"/>
          <a:ea typeface="+mn-ea"/>
          <a:cs typeface="+mn-cs"/>
        </a:defRPr>
      </a:lvl6pPr>
      <a:lvl7pPr marL="12524280" algn="l" defTabSz="4174760" rtl="0" eaLnBrk="1" latinLnBrk="0" hangingPunct="1">
        <a:defRPr sz="8200" kern="1200">
          <a:solidFill>
            <a:schemeClr val="tx1"/>
          </a:solidFill>
          <a:latin typeface="+mn-lt"/>
          <a:ea typeface="+mn-ea"/>
          <a:cs typeface="+mn-cs"/>
        </a:defRPr>
      </a:lvl7pPr>
      <a:lvl8pPr marL="14611660" algn="l" defTabSz="4174760" rtl="0" eaLnBrk="1" latinLnBrk="0" hangingPunct="1">
        <a:defRPr sz="8200" kern="1200">
          <a:solidFill>
            <a:schemeClr val="tx1"/>
          </a:solidFill>
          <a:latin typeface="+mn-lt"/>
          <a:ea typeface="+mn-ea"/>
          <a:cs typeface="+mn-cs"/>
        </a:defRPr>
      </a:lvl8pPr>
      <a:lvl9pPr marL="16699040" algn="l" defTabSz="417476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Picture 244"/>
          <p:cNvPicPr>
            <a:picLocks noChangeAspect="1"/>
          </p:cNvPicPr>
          <p:nvPr/>
        </p:nvPicPr>
        <p:blipFill rotWithShape="1">
          <a:blip r:embed="rId3"/>
          <a:srcRect r="1033"/>
          <a:stretch/>
        </p:blipFill>
        <p:spPr>
          <a:xfrm>
            <a:off x="280607" y="4359788"/>
            <a:ext cx="29110613" cy="6237331"/>
          </a:xfrm>
          <a:prstGeom prst="rect">
            <a:avLst/>
          </a:prstGeom>
        </p:spPr>
      </p:pic>
      <p:pic>
        <p:nvPicPr>
          <p:cNvPr id="238" name="Picture 5"/>
          <p:cNvPicPr>
            <a:picLocks noChangeArrowheads="1"/>
          </p:cNvPicPr>
          <p:nvPr/>
        </p:nvPicPr>
        <p:blipFill rotWithShape="1">
          <a:blip r:embed="rId4">
            <a:extLst>
              <a:ext uri="{28A0092B-C50C-407E-A947-70E740481C1C}">
                <a14:useLocalDpi xmlns:a14="http://schemas.microsoft.com/office/drawing/2010/main" val="0"/>
              </a:ext>
            </a:extLst>
          </a:blip>
          <a:srcRect l="14680" t="60231"/>
          <a:stretch/>
        </p:blipFill>
        <p:spPr bwMode="auto">
          <a:xfrm>
            <a:off x="-12675" y="2490137"/>
            <a:ext cx="28737173" cy="5363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10461973" y="37705118"/>
            <a:ext cx="9349816" cy="5059803"/>
            <a:chOff x="10461973" y="37705119"/>
            <a:chExt cx="9222861" cy="4715400"/>
          </a:xfrm>
        </p:grpSpPr>
        <p:sp>
          <p:nvSpPr>
            <p:cNvPr id="49" name="Rounded Rectangle 48"/>
            <p:cNvSpPr/>
            <p:nvPr/>
          </p:nvSpPr>
          <p:spPr>
            <a:xfrm>
              <a:off x="10461973" y="38149139"/>
              <a:ext cx="9222767" cy="4271380"/>
            </a:xfrm>
            <a:prstGeom prst="roundRect">
              <a:avLst>
                <a:gd name="adj" fmla="val 6932"/>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240" name="Text Placeholder 2"/>
            <p:cNvSpPr txBox="1">
              <a:spLocks/>
            </p:cNvSpPr>
            <p:nvPr/>
          </p:nvSpPr>
          <p:spPr>
            <a:xfrm>
              <a:off x="10461973" y="37705119"/>
              <a:ext cx="9222861" cy="743293"/>
            </a:xfrm>
            <a:prstGeom prst="rect">
              <a:avLst/>
            </a:prstGeom>
            <a:ln/>
          </p:spPr>
          <p:style>
            <a:lnRef idx="1">
              <a:schemeClr val="accent1"/>
            </a:lnRef>
            <a:fillRef idx="3">
              <a:schemeClr val="accent1"/>
            </a:fillRef>
            <a:effectRef idx="2">
              <a:schemeClr val="accent1"/>
            </a:effectRef>
            <a:fontRef idx="minor">
              <a:schemeClr val="lt1"/>
            </a:fontRef>
          </p:style>
          <p:txBody>
            <a:bodyPr vert="horz" wrap="square" lIns="63252" tIns="63252" rIns="63252" bIns="63252" rtlCol="0" anchor="ctr" anchorCtr="0">
              <a:spAutoFit/>
            </a:bodyPr>
            <a:lstStyle>
              <a:defPPr>
                <a:defRPr lang="en-US"/>
              </a:defPPr>
              <a:lvl1pPr algn="ctr" defTabSz="914400">
                <a:defRPr sz="4000" b="1">
                  <a:solidFill>
                    <a:schemeClr val="bg1"/>
                  </a:solidFill>
                  <a:latin typeface="Times" pitchFamily="18" charset="0"/>
                  <a:cs typeface="Times" pitchFamily="18"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en-US" dirty="0">
                  <a:latin typeface="Century Gothic" panose="020B0502020202020204" pitchFamily="34" charset="0"/>
                </a:rPr>
                <a:t>References</a:t>
              </a:r>
            </a:p>
          </p:txBody>
        </p:sp>
      </p:grpSp>
      <p:grpSp>
        <p:nvGrpSpPr>
          <p:cNvPr id="9" name="Group 8"/>
          <p:cNvGrpSpPr/>
          <p:nvPr/>
        </p:nvGrpSpPr>
        <p:grpSpPr>
          <a:xfrm>
            <a:off x="1032198" y="37717750"/>
            <a:ext cx="9280817" cy="5054827"/>
            <a:chOff x="931637" y="37710094"/>
            <a:chExt cx="9234000" cy="4710425"/>
          </a:xfrm>
        </p:grpSpPr>
        <p:sp>
          <p:nvSpPr>
            <p:cNvPr id="47" name="Rounded Rectangle 46"/>
            <p:cNvSpPr/>
            <p:nvPr/>
          </p:nvSpPr>
          <p:spPr>
            <a:xfrm>
              <a:off x="931637" y="38149139"/>
              <a:ext cx="9222767" cy="4271380"/>
            </a:xfrm>
            <a:prstGeom prst="roundRect">
              <a:avLst>
                <a:gd name="adj" fmla="val 6932"/>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34" name="Text Placeholder 2"/>
            <p:cNvSpPr txBox="1">
              <a:spLocks/>
            </p:cNvSpPr>
            <p:nvPr/>
          </p:nvSpPr>
          <p:spPr>
            <a:xfrm>
              <a:off x="931637" y="37710094"/>
              <a:ext cx="9234000" cy="743293"/>
            </a:xfrm>
            <a:prstGeom prst="rect">
              <a:avLst/>
            </a:prstGeom>
            <a:ln/>
          </p:spPr>
          <p:style>
            <a:lnRef idx="1">
              <a:schemeClr val="accent1"/>
            </a:lnRef>
            <a:fillRef idx="3">
              <a:schemeClr val="accent1"/>
            </a:fillRef>
            <a:effectRef idx="2">
              <a:schemeClr val="accent1"/>
            </a:effectRef>
            <a:fontRef idx="minor">
              <a:schemeClr val="lt1"/>
            </a:fontRef>
          </p:style>
          <p:txBody>
            <a:bodyPr vert="horz" wrap="square" lIns="63252" tIns="63252" rIns="63252" bIns="63252" rtlCol="0" anchor="ctr" anchorCtr="0">
              <a:spAutoFit/>
            </a:bodyPr>
            <a:lstStyle>
              <a:defPPr>
                <a:defRPr lang="en-US"/>
              </a:defPPr>
              <a:lvl1pPr algn="ctr" defTabSz="914400">
                <a:defRPr sz="4000" b="1">
                  <a:solidFill>
                    <a:schemeClr val="bg1"/>
                  </a:solidFill>
                  <a:latin typeface="Times" pitchFamily="18" charset="0"/>
                  <a:cs typeface="Times" pitchFamily="18"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en-US" dirty="0">
                  <a:latin typeface="Century Gothic" panose="020B0502020202020204" pitchFamily="34" charset="0"/>
                </a:rPr>
                <a:t>Conclusion</a:t>
              </a:r>
            </a:p>
          </p:txBody>
        </p:sp>
      </p:grpSp>
      <p:grpSp>
        <p:nvGrpSpPr>
          <p:cNvPr id="8" name="Group 7"/>
          <p:cNvGrpSpPr/>
          <p:nvPr/>
        </p:nvGrpSpPr>
        <p:grpSpPr>
          <a:xfrm>
            <a:off x="931638" y="7191218"/>
            <a:ext cx="28484577" cy="3835655"/>
            <a:chOff x="931638" y="7191218"/>
            <a:chExt cx="28484577" cy="3835655"/>
          </a:xfrm>
        </p:grpSpPr>
        <p:sp>
          <p:nvSpPr>
            <p:cNvPr id="45" name="Rounded Rectangle 44"/>
            <p:cNvSpPr/>
            <p:nvPr/>
          </p:nvSpPr>
          <p:spPr>
            <a:xfrm>
              <a:off x="946798" y="7868317"/>
              <a:ext cx="28469417" cy="3158556"/>
            </a:xfrm>
            <a:prstGeom prst="roundRect">
              <a:avLst>
                <a:gd name="adj" fmla="val 6932"/>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167" name="Text Placeholder 2"/>
            <p:cNvSpPr txBox="1">
              <a:spLocks/>
            </p:cNvSpPr>
            <p:nvPr/>
          </p:nvSpPr>
          <p:spPr>
            <a:xfrm>
              <a:off x="931638" y="7191218"/>
              <a:ext cx="28459051" cy="743293"/>
            </a:xfrm>
            <a:prstGeom prst="rect">
              <a:avLst/>
            </a:prstGeom>
            <a:ln/>
          </p:spPr>
          <p:style>
            <a:lnRef idx="1">
              <a:schemeClr val="accent1"/>
            </a:lnRef>
            <a:fillRef idx="3">
              <a:schemeClr val="accent1"/>
            </a:fillRef>
            <a:effectRef idx="2">
              <a:schemeClr val="accent1"/>
            </a:effectRef>
            <a:fontRef idx="minor">
              <a:schemeClr val="lt1"/>
            </a:fontRef>
          </p:style>
          <p:txBody>
            <a:bodyPr vert="horz" wrap="square" lIns="63252" tIns="63252" rIns="63252" bIns="63252" rtlCol="0" anchor="ctr" anchorCtr="0">
              <a:spAutoFit/>
            </a:bodyPr>
            <a:lstStyle>
              <a:defPPr>
                <a:defRPr lang="en-US"/>
              </a:defPPr>
              <a:lvl1pPr algn="ctr" defTabSz="914400">
                <a:defRPr sz="4000" b="1">
                  <a:solidFill>
                    <a:schemeClr val="bg1"/>
                  </a:solidFill>
                  <a:latin typeface="Times" pitchFamily="18" charset="0"/>
                  <a:cs typeface="Times" pitchFamily="18"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en-US" dirty="0">
                  <a:latin typeface="Century Gothic" panose="020B0502020202020204" pitchFamily="34" charset="0"/>
                  <a:cs typeface="Arial" panose="020B0604020202020204" pitchFamily="34" charset="0"/>
                </a:rPr>
                <a:t>Introduction</a:t>
              </a:r>
            </a:p>
          </p:txBody>
        </p:sp>
      </p:grpSp>
      <p:grpSp>
        <p:nvGrpSpPr>
          <p:cNvPr id="6" name="Group 5"/>
          <p:cNvGrpSpPr/>
          <p:nvPr/>
        </p:nvGrpSpPr>
        <p:grpSpPr>
          <a:xfrm>
            <a:off x="15388474" y="11191119"/>
            <a:ext cx="14027741" cy="6810076"/>
            <a:chOff x="15388474" y="11191119"/>
            <a:chExt cx="14027741" cy="6810076"/>
          </a:xfrm>
        </p:grpSpPr>
        <p:sp>
          <p:nvSpPr>
            <p:cNvPr id="42" name="Rounded Rectangle 41"/>
            <p:cNvSpPr/>
            <p:nvPr/>
          </p:nvSpPr>
          <p:spPr>
            <a:xfrm>
              <a:off x="15391377" y="11653996"/>
              <a:ext cx="14024838" cy="6347199"/>
            </a:xfrm>
            <a:prstGeom prst="roundRect">
              <a:avLst>
                <a:gd name="adj" fmla="val 6932"/>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116" name="Text Placeholder 2"/>
            <p:cNvSpPr txBox="1">
              <a:spLocks/>
            </p:cNvSpPr>
            <p:nvPr/>
          </p:nvSpPr>
          <p:spPr>
            <a:xfrm>
              <a:off x="15388474" y="11191119"/>
              <a:ext cx="14002747" cy="743293"/>
            </a:xfrm>
            <a:prstGeom prst="rect">
              <a:avLst/>
            </a:prstGeom>
            <a:ln/>
          </p:spPr>
          <p:style>
            <a:lnRef idx="1">
              <a:schemeClr val="accent1"/>
            </a:lnRef>
            <a:fillRef idx="3">
              <a:schemeClr val="accent1"/>
            </a:fillRef>
            <a:effectRef idx="2">
              <a:schemeClr val="accent1"/>
            </a:effectRef>
            <a:fontRef idx="minor">
              <a:schemeClr val="lt1"/>
            </a:fontRef>
          </p:style>
          <p:txBody>
            <a:bodyPr vert="horz" wrap="square" lIns="63252" tIns="63252" rIns="63252" bIns="63252" rtlCol="0" anchor="ctr" anchorCtr="0">
              <a:spAutoFit/>
            </a:bodyPr>
            <a:lstStyle>
              <a:defPPr>
                <a:defRPr lang="en-US"/>
              </a:defPPr>
              <a:lvl1pPr algn="ctr" defTabSz="914400">
                <a:defRPr sz="4000" b="1">
                  <a:solidFill>
                    <a:schemeClr val="bg1"/>
                  </a:solidFill>
                  <a:latin typeface="Times" pitchFamily="18" charset="0"/>
                  <a:cs typeface="Times" pitchFamily="18"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en-US" dirty="0">
                  <a:latin typeface="Century Gothic" panose="020B0502020202020204" pitchFamily="34" charset="0"/>
                  <a:ea typeface="SimSun"/>
                  <a:cs typeface="Arial" panose="020B0604020202020204" pitchFamily="34" charset="0"/>
                </a:rPr>
                <a:t>Methodology</a:t>
              </a:r>
              <a:endParaRPr lang="en-US" dirty="0">
                <a:latin typeface="Century Gothic" panose="020B0502020202020204" pitchFamily="34" charset="0"/>
                <a:cs typeface="Arial" panose="020B0604020202020204" pitchFamily="34" charset="0"/>
              </a:endParaRPr>
            </a:p>
          </p:txBody>
        </p:sp>
      </p:grpSp>
      <p:grpSp>
        <p:nvGrpSpPr>
          <p:cNvPr id="3" name="Group 2"/>
          <p:cNvGrpSpPr/>
          <p:nvPr/>
        </p:nvGrpSpPr>
        <p:grpSpPr>
          <a:xfrm>
            <a:off x="915613" y="11165210"/>
            <a:ext cx="14041262" cy="6809220"/>
            <a:chOff x="946799" y="11191975"/>
            <a:chExt cx="14041262" cy="6809220"/>
          </a:xfrm>
        </p:grpSpPr>
        <p:sp>
          <p:nvSpPr>
            <p:cNvPr id="41" name="Rounded Rectangle 40"/>
            <p:cNvSpPr/>
            <p:nvPr/>
          </p:nvSpPr>
          <p:spPr>
            <a:xfrm>
              <a:off x="946799" y="11653996"/>
              <a:ext cx="14024838" cy="6347199"/>
            </a:xfrm>
            <a:prstGeom prst="roundRect">
              <a:avLst>
                <a:gd name="adj" fmla="val 6932"/>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169" name="Text Placeholder 2"/>
            <p:cNvSpPr txBox="1">
              <a:spLocks/>
            </p:cNvSpPr>
            <p:nvPr/>
          </p:nvSpPr>
          <p:spPr>
            <a:xfrm>
              <a:off x="946800" y="11191975"/>
              <a:ext cx="14041261" cy="743293"/>
            </a:xfrm>
            <a:prstGeom prst="rect">
              <a:avLst/>
            </a:prstGeom>
            <a:ln/>
          </p:spPr>
          <p:style>
            <a:lnRef idx="1">
              <a:schemeClr val="accent1"/>
            </a:lnRef>
            <a:fillRef idx="3">
              <a:schemeClr val="accent1"/>
            </a:fillRef>
            <a:effectRef idx="2">
              <a:schemeClr val="accent1"/>
            </a:effectRef>
            <a:fontRef idx="minor">
              <a:schemeClr val="lt1"/>
            </a:fontRef>
          </p:style>
          <p:txBody>
            <a:bodyPr vert="horz" wrap="square" lIns="63252" tIns="63252" rIns="63252" bIns="63252" rtlCol="0" anchor="ctr" anchorCtr="0">
              <a:spAutoFit/>
            </a:bodyPr>
            <a:lstStyle>
              <a:defPPr>
                <a:defRPr lang="en-US"/>
              </a:defPPr>
              <a:lvl1pPr algn="ctr" defTabSz="914400">
                <a:defRPr sz="4000" b="1">
                  <a:solidFill>
                    <a:schemeClr val="bg1"/>
                  </a:solidFill>
                  <a:latin typeface="Times" pitchFamily="18" charset="0"/>
                  <a:cs typeface="Times" pitchFamily="18"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en-US" dirty="0">
                  <a:latin typeface="Century Gothic" panose="020B0502020202020204" pitchFamily="34" charset="0"/>
                  <a:ea typeface="SimSun"/>
                  <a:cs typeface="Arial" panose="020B0604020202020204" pitchFamily="34" charset="0"/>
                </a:rPr>
                <a:t>Structures and Applications</a:t>
              </a:r>
              <a:endParaRPr lang="en-US" dirty="0">
                <a:latin typeface="Century Gothic" panose="020B0502020202020204" pitchFamily="34" charset="0"/>
                <a:cs typeface="Arial" panose="020B0604020202020204" pitchFamily="34" charset="0"/>
              </a:endParaRPr>
            </a:p>
          </p:txBody>
        </p:sp>
      </p:grpSp>
      <p:pic>
        <p:nvPicPr>
          <p:cNvPr id="15" name="Picture 615" descr="C:\Users\Katlego\Desktop\UL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003" y="417190"/>
            <a:ext cx="5293003" cy="470849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636693" y="3422848"/>
            <a:ext cx="15257612" cy="1357878"/>
          </a:xfrm>
          <a:prstGeom prst="rect">
            <a:avLst/>
          </a:prstGeom>
          <a:noFill/>
        </p:spPr>
        <p:txBody>
          <a:bodyPr wrap="square" lIns="64586" tIns="32293" rIns="64586" bIns="32293" rtlCol="0">
            <a:spAutoFit/>
          </a:bodyPr>
          <a:lstStyle/>
          <a:p>
            <a:pPr algn="ctr" fontAlgn="base">
              <a:spcBef>
                <a:spcPct val="0"/>
              </a:spcBef>
              <a:spcAft>
                <a:spcPct val="0"/>
              </a:spcAft>
            </a:pPr>
            <a:r>
              <a:rPr lang="en-US" sz="2800" b="1" dirty="0">
                <a:solidFill>
                  <a:srgbClr val="003B66"/>
                </a:solidFill>
                <a:latin typeface="Arial" pitchFamily="34" charset="0"/>
                <a:cs typeface="Arial" pitchFamily="34" charset="0"/>
              </a:rPr>
              <a:t>Materials Modelling Centre, University of  Limpopo, Private Bag X 1106, Sovenga, 0727, South Africa</a:t>
            </a:r>
          </a:p>
          <a:p>
            <a:pPr algn="ctr" fontAlgn="base">
              <a:spcBef>
                <a:spcPct val="0"/>
              </a:spcBef>
              <a:spcAft>
                <a:spcPct val="0"/>
              </a:spcAft>
            </a:pPr>
            <a:r>
              <a:rPr lang="en-US" sz="2800" b="1" dirty="0">
                <a:solidFill>
                  <a:srgbClr val="003B66"/>
                </a:solidFill>
                <a:latin typeface="Arial" pitchFamily="34" charset="0"/>
                <a:cs typeface="Arial" pitchFamily="34" charset="0"/>
              </a:rPr>
              <a:t>Correspondence: percy.ngobeni@ul.ac.za</a:t>
            </a:r>
          </a:p>
        </p:txBody>
      </p:sp>
      <p:pic>
        <p:nvPicPr>
          <p:cNvPr id="14"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65141" y="1748991"/>
            <a:ext cx="6473240" cy="2411379"/>
          </a:xfrm>
          <a:prstGeom prst="rect">
            <a:avLst/>
          </a:prstGeom>
        </p:spPr>
      </p:pic>
      <p:sp>
        <p:nvSpPr>
          <p:cNvPr id="267" name="Oval 266"/>
          <p:cNvSpPr/>
          <p:nvPr/>
        </p:nvSpPr>
        <p:spPr>
          <a:xfrm rot="1679303">
            <a:off x="1068843" y="6486494"/>
            <a:ext cx="378113" cy="378113"/>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68" name="Oval 267"/>
          <p:cNvSpPr/>
          <p:nvPr/>
        </p:nvSpPr>
        <p:spPr>
          <a:xfrm rot="1679303">
            <a:off x="847601" y="6355083"/>
            <a:ext cx="136024" cy="136024"/>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17" name="TextBox 24"/>
          <p:cNvSpPr txBox="1">
            <a:spLocks noChangeArrowheads="1"/>
          </p:cNvSpPr>
          <p:nvPr/>
        </p:nvSpPr>
        <p:spPr bwMode="auto">
          <a:xfrm>
            <a:off x="1437811" y="17528041"/>
            <a:ext cx="1309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ZA" altLang="en-US" sz="1400" b="1" dirty="0">
                <a:solidFill>
                  <a:schemeClr val="bg1"/>
                </a:solidFill>
              </a:rPr>
              <a:t>Experimental</a:t>
            </a:r>
          </a:p>
        </p:txBody>
      </p:sp>
      <p:sp>
        <p:nvSpPr>
          <p:cNvPr id="7" name="TextBox 6"/>
          <p:cNvSpPr txBox="1"/>
          <p:nvPr/>
        </p:nvSpPr>
        <p:spPr>
          <a:xfrm>
            <a:off x="15437307" y="29054843"/>
            <a:ext cx="424611" cy="246221"/>
          </a:xfrm>
          <a:prstGeom prst="rect">
            <a:avLst/>
          </a:prstGeom>
          <a:solidFill>
            <a:schemeClr val="bg1"/>
          </a:solidFill>
        </p:spPr>
        <p:txBody>
          <a:bodyPr wrap="square" rtlCol="0">
            <a:spAutoFit/>
          </a:bodyPr>
          <a:lstStyle/>
          <a:p>
            <a:endParaRPr lang="en-ZA" sz="1000" dirty="0"/>
          </a:p>
        </p:txBody>
      </p:sp>
      <p:sp>
        <p:nvSpPr>
          <p:cNvPr id="2" name="Rectangle 1"/>
          <p:cNvSpPr/>
          <p:nvPr/>
        </p:nvSpPr>
        <p:spPr>
          <a:xfrm>
            <a:off x="14971637" y="25833626"/>
            <a:ext cx="416837" cy="54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TextBox 106"/>
          <p:cNvSpPr txBox="1"/>
          <p:nvPr/>
        </p:nvSpPr>
        <p:spPr>
          <a:xfrm>
            <a:off x="4105978" y="174522"/>
            <a:ext cx="24117366" cy="2014298"/>
          </a:xfrm>
          <a:prstGeom prst="rect">
            <a:avLst/>
          </a:prstGeom>
          <a:noFill/>
        </p:spPr>
        <p:txBody>
          <a:bodyPr wrap="square" lIns="91403" tIns="45702" rIns="91403" bIns="45702" rtlCol="0">
            <a:spAutoFit/>
          </a:bodyPr>
          <a:lstStyle/>
          <a:p>
            <a:pPr algn="just">
              <a:lnSpc>
                <a:spcPct val="150000"/>
              </a:lnSpc>
              <a:spcAft>
                <a:spcPts val="800"/>
              </a:spcAft>
            </a:pPr>
            <a:r>
              <a:rPr lang="en-ZA" sz="4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ELECTRONIC PROPERTIES OF OXYGEN ADSORBED Li/MO</a:t>
            </a:r>
            <a:r>
              <a:rPr lang="en-ZA" sz="4400" b="1" baseline="-250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2</a:t>
            </a:r>
            <a:r>
              <a:rPr lang="en-ZA" sz="4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(M= Ti, V, Mn) SURFACES IN Li-AIR BATTERY</a:t>
            </a:r>
            <a:endParaRPr lang="en-ZA" sz="4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4" name="Text Placeholder 51"/>
          <p:cNvSpPr txBox="1">
            <a:spLocks/>
          </p:cNvSpPr>
          <p:nvPr/>
        </p:nvSpPr>
        <p:spPr>
          <a:xfrm>
            <a:off x="7550576" y="2497119"/>
            <a:ext cx="16622683" cy="1200403"/>
          </a:xfrm>
          <a:prstGeom prst="rect">
            <a:avLst/>
          </a:prstGeom>
        </p:spPr>
        <p:txBody>
          <a:bodyPr lIns="64586" tIns="32293" rIns="64586" bIns="32293">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ct val="0"/>
              </a:spcAft>
              <a:buClr>
                <a:srgbClr val="0BD0D9"/>
              </a:buClr>
              <a:buSzPct val="95000"/>
              <a:buNone/>
            </a:pPr>
            <a:r>
              <a:rPr lang="en-US" sz="4800" b="1" u="sng" dirty="0">
                <a:solidFill>
                  <a:srgbClr val="003B66"/>
                </a:solidFill>
                <a:latin typeface="Arial" panose="020B0604020202020204" pitchFamily="34" charset="0"/>
                <a:cs typeface="Arial" panose="020B0604020202020204" pitchFamily="34" charset="0"/>
              </a:rPr>
              <a:t>P. Ngobeni</a:t>
            </a:r>
            <a:r>
              <a:rPr lang="en-US" sz="4800" b="1" dirty="0">
                <a:solidFill>
                  <a:srgbClr val="003B66"/>
                </a:solidFill>
                <a:latin typeface="Arial" panose="020B0604020202020204" pitchFamily="34" charset="0"/>
                <a:cs typeface="Arial" panose="020B0604020202020204" pitchFamily="34" charset="0"/>
              </a:rPr>
              <a:t>, P.E. Ngoepe and K.P. Maenetja</a:t>
            </a:r>
          </a:p>
        </p:txBody>
      </p:sp>
      <p:pic>
        <p:nvPicPr>
          <p:cNvPr id="117" name="Picture 82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98045" y="38817355"/>
            <a:ext cx="2880319" cy="999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 name="Picture 190" descr="F:\chpc-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96568" y="38887465"/>
            <a:ext cx="2024310" cy="1033329"/>
          </a:xfrm>
          <a:prstGeom prst="rect">
            <a:avLst/>
          </a:prstGeom>
          <a:noFill/>
          <a:extLst>
            <a:ext uri="{909E8E84-426E-40DD-AFC4-6F175D3DCCD1}">
              <a14:hiddenFill xmlns:a14="http://schemas.microsoft.com/office/drawing/2010/main">
                <a:solidFill>
                  <a:srgbClr val="FFFFFF"/>
                </a:solidFill>
              </a14:hiddenFill>
            </a:ext>
          </a:extLst>
        </p:spPr>
      </p:pic>
      <p:sp>
        <p:nvSpPr>
          <p:cNvPr id="120" name="Text Placeholder 2"/>
          <p:cNvSpPr txBox="1">
            <a:spLocks/>
          </p:cNvSpPr>
          <p:nvPr/>
        </p:nvSpPr>
        <p:spPr>
          <a:xfrm>
            <a:off x="20041404" y="37708236"/>
            <a:ext cx="9349816" cy="743095"/>
          </a:xfrm>
          <a:prstGeom prst="rect">
            <a:avLst/>
          </a:prstGeom>
          <a:ln/>
        </p:spPr>
        <p:style>
          <a:lnRef idx="1">
            <a:schemeClr val="accent1"/>
          </a:lnRef>
          <a:fillRef idx="3">
            <a:schemeClr val="accent1"/>
          </a:fillRef>
          <a:effectRef idx="2">
            <a:schemeClr val="accent1"/>
          </a:effectRef>
          <a:fontRef idx="minor">
            <a:schemeClr val="lt1"/>
          </a:fontRef>
        </p:style>
        <p:txBody>
          <a:bodyPr vert="horz" wrap="square" lIns="63252" tIns="63252" rIns="63252" bIns="63252" rtlCol="0" anchor="ctr" anchorCtr="0">
            <a:spAutoFit/>
          </a:bodyPr>
          <a:lstStyle>
            <a:defPPr>
              <a:defRPr lang="en-US"/>
            </a:defPPr>
            <a:lvl1pPr algn="ctr" defTabSz="914400">
              <a:defRPr sz="4000" b="1">
                <a:solidFill>
                  <a:schemeClr val="bg1"/>
                </a:solidFill>
                <a:latin typeface="Times" pitchFamily="18" charset="0"/>
                <a:cs typeface="Times" pitchFamily="18"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en-US" dirty="0">
                <a:latin typeface="Century Gothic" panose="020B0502020202020204" pitchFamily="34" charset="0"/>
              </a:rPr>
              <a:t>Acknowledgements</a:t>
            </a:r>
          </a:p>
        </p:txBody>
      </p:sp>
      <p:sp>
        <p:nvSpPr>
          <p:cNvPr id="123" name="TextBox 122"/>
          <p:cNvSpPr txBox="1"/>
          <p:nvPr/>
        </p:nvSpPr>
        <p:spPr>
          <a:xfrm>
            <a:off x="939217" y="19561119"/>
            <a:ext cx="28452003" cy="1801910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03" tIns="45702" rIns="91403" bIns="45702" rtlCol="0">
            <a:noAutofit/>
          </a:bodyPr>
          <a:lstStyle/>
          <a:p>
            <a:pPr algn="just"/>
            <a:endParaRPr lang="en-ZA" sz="2800" dirty="0">
              <a:latin typeface="Arial" panose="020B0604020202020204" pitchFamily="34" charset="0"/>
              <a:cs typeface="Arial" panose="020B0604020202020204" pitchFamily="34" charset="0"/>
            </a:endParaRPr>
          </a:p>
        </p:txBody>
      </p:sp>
      <p:sp>
        <p:nvSpPr>
          <p:cNvPr id="129" name="Rectangle 128"/>
          <p:cNvSpPr/>
          <p:nvPr/>
        </p:nvSpPr>
        <p:spPr>
          <a:xfrm>
            <a:off x="22871085" y="41943787"/>
            <a:ext cx="4062256" cy="523184"/>
          </a:xfrm>
          <a:prstGeom prst="rect">
            <a:avLst/>
          </a:prstGeom>
        </p:spPr>
        <p:txBody>
          <a:bodyPr wrap="none" lIns="91403" tIns="45702" rIns="91403" bIns="45702">
            <a:spAutoFit/>
          </a:bodyPr>
          <a:lstStyle/>
          <a:p>
            <a:r>
              <a:rPr lang="en-US" sz="2400" b="1" i="1" dirty="0">
                <a:solidFill>
                  <a:schemeClr val="dk1"/>
                </a:solidFill>
                <a:latin typeface="Times" pitchFamily="18" charset="0"/>
                <a:cs typeface="Times" pitchFamily="18" charset="0"/>
              </a:rPr>
              <a:t>"Simulate, Know </a:t>
            </a:r>
            <a:r>
              <a:rPr lang="en-US" sz="2800" b="1" i="1" dirty="0">
                <a:solidFill>
                  <a:schemeClr val="dk1"/>
                </a:solidFill>
                <a:latin typeface="Times" pitchFamily="18" charset="0"/>
                <a:cs typeface="Times" pitchFamily="18" charset="0"/>
              </a:rPr>
              <a:t>Materials</a:t>
            </a:r>
            <a:r>
              <a:rPr lang="en-US" sz="2400" b="1" i="1" dirty="0">
                <a:solidFill>
                  <a:schemeClr val="dk1"/>
                </a:solidFill>
                <a:latin typeface="Times" pitchFamily="18" charset="0"/>
                <a:cs typeface="Times" pitchFamily="18" charset="0"/>
              </a:rPr>
              <a:t>"</a:t>
            </a:r>
            <a:endParaRPr lang="en-US" sz="2400" dirty="0">
              <a:latin typeface="Times" pitchFamily="18" charset="0"/>
              <a:cs typeface="Times" pitchFamily="18" charset="0"/>
            </a:endParaRPr>
          </a:p>
        </p:txBody>
      </p:sp>
      <p:sp>
        <p:nvSpPr>
          <p:cNvPr id="233" name="Text Placeholder 2"/>
          <p:cNvSpPr txBox="1">
            <a:spLocks/>
          </p:cNvSpPr>
          <p:nvPr/>
        </p:nvSpPr>
        <p:spPr>
          <a:xfrm>
            <a:off x="947528" y="18041019"/>
            <a:ext cx="28443161" cy="743293"/>
          </a:xfrm>
          <a:prstGeom prst="rect">
            <a:avLst/>
          </a:prstGeom>
          <a:ln/>
        </p:spPr>
        <p:style>
          <a:lnRef idx="1">
            <a:schemeClr val="accent1"/>
          </a:lnRef>
          <a:fillRef idx="3">
            <a:schemeClr val="accent1"/>
          </a:fillRef>
          <a:effectRef idx="2">
            <a:schemeClr val="accent1"/>
          </a:effectRef>
          <a:fontRef idx="minor">
            <a:schemeClr val="lt1"/>
          </a:fontRef>
        </p:style>
        <p:txBody>
          <a:bodyPr vert="horz" wrap="square" lIns="63252" tIns="63252" rIns="63252" bIns="63252" rtlCol="0" anchor="ctr" anchorCtr="0">
            <a:spAutoFit/>
          </a:bodyPr>
          <a:lstStyle>
            <a:defPPr>
              <a:defRPr lang="en-US"/>
            </a:defPPr>
            <a:lvl1pPr algn="ctr" defTabSz="914400">
              <a:defRPr sz="4000" b="1">
                <a:solidFill>
                  <a:schemeClr val="bg1"/>
                </a:solidFill>
                <a:latin typeface="Times" pitchFamily="18" charset="0"/>
                <a:cs typeface="Times" pitchFamily="18"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r>
              <a:rPr lang="en-US" dirty="0">
                <a:latin typeface="Century Gothic" panose="020B0502020202020204" pitchFamily="34" charset="0"/>
              </a:rPr>
              <a:t>Results and Discussions</a:t>
            </a:r>
          </a:p>
        </p:txBody>
      </p:sp>
      <p:pic>
        <p:nvPicPr>
          <p:cNvPr id="3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429735" y="40297119"/>
            <a:ext cx="1470812" cy="1250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Subtitle 2"/>
          <p:cNvSpPr txBox="1">
            <a:spLocks/>
          </p:cNvSpPr>
          <p:nvPr/>
        </p:nvSpPr>
        <p:spPr>
          <a:xfrm>
            <a:off x="21548255" y="6304087"/>
            <a:ext cx="4583517" cy="5795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dirty="0">
                <a:ln w="0"/>
                <a:solidFill>
                  <a:srgbClr val="003B66"/>
                </a:solidFill>
                <a:latin typeface="Arial" panose="020B0604020202020204" pitchFamily="34" charset="0"/>
                <a:cs typeface="Arial" panose="020B0604020202020204" pitchFamily="34" charset="0"/>
              </a:rPr>
              <a:t>26-30 July 2021</a:t>
            </a:r>
          </a:p>
          <a:p>
            <a:pPr algn="l"/>
            <a:r>
              <a:rPr lang="en-ZA" sz="100" dirty="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cs typeface="Arial" pitchFamily="34" charset="0"/>
              </a:rPr>
              <a:t>2122</a:t>
            </a:r>
          </a:p>
        </p:txBody>
      </p:sp>
      <p:cxnSp>
        <p:nvCxnSpPr>
          <p:cNvPr id="5" name="Straight Connector 4"/>
          <p:cNvCxnSpPr/>
          <p:nvPr/>
        </p:nvCxnSpPr>
        <p:spPr>
          <a:xfrm>
            <a:off x="49099637" y="24745119"/>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1002231" y="18815277"/>
            <a:ext cx="28518228" cy="18764948"/>
          </a:xfrm>
          <a:prstGeom prst="roundRect">
            <a:avLst>
              <a:gd name="adj" fmla="val 182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43" name="TextBox 42"/>
          <p:cNvSpPr txBox="1"/>
          <p:nvPr/>
        </p:nvSpPr>
        <p:spPr>
          <a:xfrm>
            <a:off x="15437307" y="11998247"/>
            <a:ext cx="13792703" cy="587517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03" tIns="45702" rIns="91403" bIns="45702" rtlCol="0">
            <a:noAutofit/>
          </a:bodyPr>
          <a:lstStyle/>
          <a:p>
            <a:pPr algn="just"/>
            <a:endParaRPr lang="en-ZA" sz="2800" dirty="0">
              <a:latin typeface="Arial" panose="020B0604020202020204" pitchFamily="34" charset="0"/>
              <a:cs typeface="Arial" panose="020B0604020202020204" pitchFamily="34" charset="0"/>
            </a:endParaRPr>
          </a:p>
        </p:txBody>
      </p:sp>
      <p:sp>
        <p:nvSpPr>
          <p:cNvPr id="46" name="TextBox 45"/>
          <p:cNvSpPr txBox="1"/>
          <p:nvPr/>
        </p:nvSpPr>
        <p:spPr>
          <a:xfrm>
            <a:off x="948061" y="7800635"/>
            <a:ext cx="28372416" cy="326553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03" tIns="45702" rIns="91403" bIns="45702" rtlCol="0">
            <a:noAutofit/>
          </a:bodyPr>
          <a:lstStyle/>
          <a:p>
            <a:pPr algn="just">
              <a:lnSpc>
                <a:spcPct val="150000"/>
              </a:lnSpc>
            </a:pPr>
            <a:r>
              <a:rPr lang="en-GB" sz="2800" dirty="0">
                <a:solidFill>
                  <a:schemeClr val="tx1"/>
                </a:solidFill>
              </a:rPr>
              <a:t>Lithium-ion batteries (LIBs) have gradually become a representative of high-performance batteries due to their high energy density [1]. The </a:t>
            </a:r>
            <a:r>
              <a:rPr lang="en-US" sz="2800" dirty="0">
                <a:solidFill>
                  <a:schemeClr val="tx1"/>
                </a:solidFill>
              </a:rPr>
              <a:t>previous study used the </a:t>
            </a:r>
            <a:r>
              <a:rPr lang="en-GB" sz="2800" dirty="0">
                <a:solidFill>
                  <a:schemeClr val="tx1"/>
                </a:solidFill>
              </a:rPr>
              <a:t>density functional theory</a:t>
            </a:r>
            <a:r>
              <a:rPr lang="en-US" sz="2800" dirty="0">
                <a:solidFill>
                  <a:schemeClr val="tx1"/>
                </a:solidFill>
              </a:rPr>
              <a:t> (DFT) to determine the surface energies for the configurations </a:t>
            </a:r>
            <a:r>
              <a:rPr lang="en-GB" sz="2800" dirty="0">
                <a:solidFill>
                  <a:schemeClr val="tx1"/>
                </a:solidFill>
                <a:cs typeface="Arial" panose="020B0604020202020204" pitchFamily="34" charset="0"/>
              </a:rPr>
              <a:t>(dissociated, peroxo on Li, peroxo on Li-M, and peroxo on M)</a:t>
            </a:r>
            <a:r>
              <a:rPr lang="en-US" sz="2800" dirty="0">
                <a:solidFill>
                  <a:schemeClr val="tx1"/>
                </a:solidFill>
              </a:rPr>
              <a:t> obtained after successful adsorption of oxygen atom, </a:t>
            </a:r>
            <a:r>
              <a:rPr lang="en-GB" sz="2800" dirty="0">
                <a:solidFill>
                  <a:schemeClr val="tx1"/>
                </a:solidFill>
              </a:rPr>
              <a:t>the most stable adsorption mode is dissociation, in which oxygen atoms saturate the coordination of cations on the manganese surface while binding to adsorbing lithium atoms [2]. In this study</a:t>
            </a:r>
            <a:r>
              <a:rPr lang="en-GB" sz="2800" dirty="0">
                <a:solidFill>
                  <a:schemeClr val="tx1"/>
                </a:solidFill>
                <a:cs typeface="Arial" panose="020B0604020202020204" pitchFamily="34" charset="0"/>
              </a:rPr>
              <a:t>, the density functional theory (DFT) is used to study the relative stability of the electronic properties of oxygen adsorbed on the surface of Li/MO</a:t>
            </a:r>
            <a:r>
              <a:rPr lang="en-GB" sz="2800" baseline="-25000" dirty="0">
                <a:solidFill>
                  <a:schemeClr val="tx1"/>
                </a:solidFill>
                <a:cs typeface="Arial" panose="020B0604020202020204" pitchFamily="34" charset="0"/>
              </a:rPr>
              <a:t>2</a:t>
            </a:r>
            <a:r>
              <a:rPr lang="en-GB" sz="2800" dirty="0">
                <a:solidFill>
                  <a:schemeClr val="tx1"/>
                </a:solidFill>
                <a:cs typeface="Arial" panose="020B0604020202020204" pitchFamily="34" charset="0"/>
              </a:rPr>
              <a:t> (110). Since the oxygen is stabilized by the presence of Li on the surface, we determine the electronic properties such as the band structures and density of states (DOS) from different configurations as oxygen is adsorbed on the Li/MO</a:t>
            </a:r>
            <a:r>
              <a:rPr lang="en-GB" sz="2800" baseline="-25000" dirty="0">
                <a:solidFill>
                  <a:schemeClr val="tx1"/>
                </a:solidFill>
                <a:cs typeface="Arial" panose="020B0604020202020204" pitchFamily="34" charset="0"/>
              </a:rPr>
              <a:t>2</a:t>
            </a:r>
            <a:r>
              <a:rPr lang="en-GB" sz="2800" dirty="0">
                <a:solidFill>
                  <a:schemeClr val="tx1"/>
                </a:solidFill>
                <a:cs typeface="Arial" panose="020B0604020202020204" pitchFamily="34" charset="0"/>
              </a:rPr>
              <a:t> surfaces.</a:t>
            </a:r>
            <a:endParaRPr lang="en-ZA" sz="2800" dirty="0">
              <a:solidFill>
                <a:schemeClr val="tx1"/>
              </a:solidFill>
              <a:cs typeface="Arial" panose="020B0604020202020204" pitchFamily="34" charset="0"/>
            </a:endParaRPr>
          </a:p>
        </p:txBody>
      </p:sp>
      <p:sp>
        <p:nvSpPr>
          <p:cNvPr id="48" name="TextBox 47"/>
          <p:cNvSpPr txBox="1"/>
          <p:nvPr/>
        </p:nvSpPr>
        <p:spPr>
          <a:xfrm>
            <a:off x="1044750" y="38353321"/>
            <a:ext cx="9268265" cy="45112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03" tIns="45702" rIns="91403" bIns="45702" rtlCol="0">
            <a:noAutofit/>
          </a:bodyPr>
          <a:lstStyle/>
          <a:p>
            <a:pPr algn="just">
              <a:lnSpc>
                <a:spcPct val="150000"/>
              </a:lnSpc>
            </a:pPr>
            <a:r>
              <a:rPr lang="en-GB" sz="2400" dirty="0">
                <a:cs typeface="Arial" panose="020B0604020202020204" pitchFamily="34" charset="0"/>
              </a:rPr>
              <a:t>The electronic properties after oxygen adsorption on Li/MO</a:t>
            </a:r>
            <a:r>
              <a:rPr lang="en-GB" sz="2400" baseline="-25000" dirty="0">
                <a:cs typeface="Arial" panose="020B0604020202020204" pitchFamily="34" charset="0"/>
              </a:rPr>
              <a:t>2</a:t>
            </a:r>
            <a:r>
              <a:rPr lang="en-GB" sz="2400" dirty="0">
                <a:cs typeface="Arial" panose="020B0604020202020204" pitchFamily="34" charset="0"/>
              </a:rPr>
              <a:t> were successfully determined using the density functional theory (DFT). The electronic band structures showed the nature/behaviour of the atoms towards the fermi level. The density of states form all configurations were determined, where (LiMn</a:t>
            </a:r>
            <a:r>
              <a:rPr lang="en-GB" sz="2400" baseline="-25000" dirty="0">
                <a:cs typeface="Arial" panose="020B0604020202020204" pitchFamily="34" charset="0"/>
              </a:rPr>
              <a:t>4</a:t>
            </a:r>
            <a:r>
              <a:rPr lang="en-GB" sz="2400" dirty="0">
                <a:cs typeface="Arial" panose="020B0604020202020204" pitchFamily="34" charset="0"/>
              </a:rPr>
              <a:t>O</a:t>
            </a:r>
            <a:r>
              <a:rPr lang="en-GB" sz="2400" baseline="-25000" dirty="0">
                <a:cs typeface="Arial" panose="020B0604020202020204" pitchFamily="34" charset="0"/>
              </a:rPr>
              <a:t>9</a:t>
            </a:r>
            <a:r>
              <a:rPr lang="en-GB" sz="2400" dirty="0">
                <a:cs typeface="Arial" panose="020B0604020202020204" pitchFamily="34" charset="0"/>
              </a:rPr>
              <a:t>)</a:t>
            </a:r>
            <a:r>
              <a:rPr lang="en-GB" sz="2400" baseline="-25000" dirty="0">
                <a:cs typeface="Arial" panose="020B0604020202020204" pitchFamily="34" charset="0"/>
              </a:rPr>
              <a:t>4</a:t>
            </a:r>
            <a:r>
              <a:rPr lang="en-GB" sz="2400" dirty="0">
                <a:cs typeface="Arial" panose="020B0604020202020204" pitchFamily="34" charset="0"/>
              </a:rPr>
              <a:t> was found to be more stable since the it has less density of states for peroxo on Li, peroxo on Li/M, and peroxo on M. </a:t>
            </a:r>
            <a:r>
              <a:rPr lang="en-ZA" sz="2400" dirty="0">
                <a:cs typeface="Arial" panose="020B0604020202020204" pitchFamily="34" charset="0"/>
              </a:rPr>
              <a:t>These findings are important in preserving the crystal structure of Li/MO</a:t>
            </a:r>
            <a:r>
              <a:rPr lang="en-ZA" sz="2400" baseline="-25000" dirty="0">
                <a:cs typeface="Arial" panose="020B0604020202020204" pitchFamily="34" charset="0"/>
              </a:rPr>
              <a:t>2</a:t>
            </a:r>
            <a:r>
              <a:rPr lang="en-ZA" sz="2400" dirty="0">
                <a:cs typeface="Arial" panose="020B0604020202020204" pitchFamily="34" charset="0"/>
              </a:rPr>
              <a:t> surfaces.</a:t>
            </a:r>
          </a:p>
        </p:txBody>
      </p:sp>
      <p:sp>
        <p:nvSpPr>
          <p:cNvPr id="50" name="TextBox 49"/>
          <p:cNvSpPr txBox="1"/>
          <p:nvPr/>
        </p:nvSpPr>
        <p:spPr>
          <a:xfrm>
            <a:off x="10547241" y="38776612"/>
            <a:ext cx="9264454" cy="377292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03" tIns="45702" rIns="91403" bIns="45702" rtlCol="0">
            <a:noAutofit/>
          </a:bodyPr>
          <a:lstStyle/>
          <a:p>
            <a:pPr algn="just"/>
            <a:r>
              <a:rPr lang="en-ZA" sz="2400" dirty="0">
                <a:cs typeface="Arial" panose="020B0604020202020204" pitchFamily="34" charset="0"/>
              </a:rPr>
              <a:t>[1] J.C. Juan, J. Yan, G. Chen, </a:t>
            </a:r>
            <a:r>
              <a:rPr lang="en-ZA" sz="2400" i="1" dirty="0">
                <a:cs typeface="Arial" panose="020B0604020202020204" pitchFamily="34" charset="0"/>
              </a:rPr>
              <a:t>J. Am. Chem. Soc.</a:t>
            </a:r>
            <a:r>
              <a:rPr lang="en-ZA" sz="2400" dirty="0">
                <a:cs typeface="Arial" panose="020B0604020202020204" pitchFamily="34" charset="0"/>
              </a:rPr>
              <a:t>, Vol. 5. pp.8297-8299 (2017).</a:t>
            </a:r>
          </a:p>
          <a:p>
            <a:pPr algn="just"/>
            <a:r>
              <a:rPr lang="en-ZA" sz="2400" dirty="0">
                <a:cs typeface="Arial" panose="020B0604020202020204" pitchFamily="34" charset="0"/>
              </a:rPr>
              <a:t>[2] K.P. Maenetja and P.E. Ngoepe, University of Limpopo, 2017.</a:t>
            </a:r>
          </a:p>
          <a:p>
            <a:pPr algn="just"/>
            <a:r>
              <a:rPr lang="en-ZA" sz="2400" dirty="0">
                <a:cs typeface="Arial" panose="020B0604020202020204" pitchFamily="34" charset="0"/>
              </a:rPr>
              <a:t>[3] M. Elsner, </a:t>
            </a:r>
            <a:r>
              <a:rPr lang="en-ZA" sz="2400" i="1" dirty="0">
                <a:cs typeface="Arial" panose="020B0604020202020204" pitchFamily="34" charset="0"/>
              </a:rPr>
              <a:t>Theor. Chem Acc</a:t>
            </a:r>
            <a:r>
              <a:rPr lang="en-ZA" sz="2400" dirty="0">
                <a:cs typeface="Arial" panose="020B0604020202020204" pitchFamily="34" charset="0"/>
              </a:rPr>
              <a:t>. Vol 116. pp.316-325 (2006).</a:t>
            </a:r>
          </a:p>
          <a:p>
            <a:pPr algn="just"/>
            <a:r>
              <a:rPr lang="en-ZA" sz="2400" dirty="0">
                <a:cs typeface="Arial" panose="020B0604020202020204" pitchFamily="34" charset="0"/>
              </a:rPr>
              <a:t>[4] J.P. Perdew, K. Burke, M. Ernzwerhof, </a:t>
            </a:r>
            <a:r>
              <a:rPr lang="en-ZA" sz="2400" i="1" dirty="0">
                <a:cs typeface="Arial" panose="020B0604020202020204" pitchFamily="34" charset="0"/>
              </a:rPr>
              <a:t>Phys. Rev., </a:t>
            </a:r>
            <a:r>
              <a:rPr lang="en-ZA" sz="2400" dirty="0">
                <a:cs typeface="Arial" panose="020B0604020202020204" pitchFamily="34" charset="0"/>
              </a:rPr>
              <a:t>Vol 77. pp1313-1319 (1996).</a:t>
            </a:r>
          </a:p>
        </p:txBody>
      </p:sp>
      <p:sp>
        <p:nvSpPr>
          <p:cNvPr id="26" name="Rectangle: Rounded Corners 25">
            <a:extLst>
              <a:ext uri="{FF2B5EF4-FFF2-40B4-BE49-F238E27FC236}">
                <a16:creationId xmlns:a16="http://schemas.microsoft.com/office/drawing/2014/main" id="{A619E440-65F7-44E2-B1CF-E1D597968C52}"/>
              </a:ext>
            </a:extLst>
          </p:cNvPr>
          <p:cNvSpPr/>
          <p:nvPr/>
        </p:nvSpPr>
        <p:spPr>
          <a:xfrm>
            <a:off x="15670549" y="12530972"/>
            <a:ext cx="2623039" cy="190093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2400" dirty="0"/>
              <a:t>Density function theory (DFT) [3]</a:t>
            </a:r>
          </a:p>
        </p:txBody>
      </p:sp>
      <p:sp>
        <p:nvSpPr>
          <p:cNvPr id="27" name="Arrow: Right 26">
            <a:extLst>
              <a:ext uri="{FF2B5EF4-FFF2-40B4-BE49-F238E27FC236}">
                <a16:creationId xmlns:a16="http://schemas.microsoft.com/office/drawing/2014/main" id="{EB48E848-75CE-44C6-A6DA-705C5B52C02F}"/>
              </a:ext>
            </a:extLst>
          </p:cNvPr>
          <p:cNvSpPr/>
          <p:nvPr/>
        </p:nvSpPr>
        <p:spPr>
          <a:xfrm>
            <a:off x="18417905" y="13733443"/>
            <a:ext cx="970342" cy="51531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ZA"/>
          </a:p>
        </p:txBody>
      </p:sp>
      <p:sp>
        <p:nvSpPr>
          <p:cNvPr id="28" name="Rectangle: Rounded Corners 27">
            <a:extLst>
              <a:ext uri="{FF2B5EF4-FFF2-40B4-BE49-F238E27FC236}">
                <a16:creationId xmlns:a16="http://schemas.microsoft.com/office/drawing/2014/main" id="{2430C35E-D161-4B20-804E-0C1694AEE173}"/>
              </a:ext>
            </a:extLst>
          </p:cNvPr>
          <p:cNvSpPr/>
          <p:nvPr/>
        </p:nvSpPr>
        <p:spPr>
          <a:xfrm>
            <a:off x="19492454" y="13185563"/>
            <a:ext cx="1671044" cy="184724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2400" dirty="0"/>
              <a:t>Functional GGA-PBE [4</a:t>
            </a:r>
            <a:r>
              <a:rPr lang="en-ZA" sz="1800" dirty="0"/>
              <a:t>]</a:t>
            </a:r>
          </a:p>
        </p:txBody>
      </p:sp>
      <p:sp>
        <p:nvSpPr>
          <p:cNvPr id="30" name="Rectangle: Rounded Corners 29">
            <a:extLst>
              <a:ext uri="{FF2B5EF4-FFF2-40B4-BE49-F238E27FC236}">
                <a16:creationId xmlns:a16="http://schemas.microsoft.com/office/drawing/2014/main" id="{8FE6ACEC-72A4-4676-B1B9-18BB8BA44616}"/>
              </a:ext>
            </a:extLst>
          </p:cNvPr>
          <p:cNvSpPr/>
          <p:nvPr/>
        </p:nvSpPr>
        <p:spPr>
          <a:xfrm>
            <a:off x="19175934" y="16402433"/>
            <a:ext cx="1139036" cy="79942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2400" dirty="0"/>
              <a:t>500 eV</a:t>
            </a:r>
          </a:p>
        </p:txBody>
      </p:sp>
      <p:sp>
        <p:nvSpPr>
          <p:cNvPr id="80" name="Rectangle: Rounded Corners 79">
            <a:extLst>
              <a:ext uri="{FF2B5EF4-FFF2-40B4-BE49-F238E27FC236}">
                <a16:creationId xmlns:a16="http://schemas.microsoft.com/office/drawing/2014/main" id="{D754F757-5D78-457E-BA79-DB4B60AAFE34}"/>
              </a:ext>
            </a:extLst>
          </p:cNvPr>
          <p:cNvSpPr/>
          <p:nvPr/>
        </p:nvSpPr>
        <p:spPr>
          <a:xfrm>
            <a:off x="20527132" y="16409646"/>
            <a:ext cx="1139037" cy="788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2400" dirty="0"/>
              <a:t>6x6x1</a:t>
            </a:r>
          </a:p>
        </p:txBody>
      </p:sp>
      <p:sp>
        <p:nvSpPr>
          <p:cNvPr id="82" name="Arrow: Down 81">
            <a:extLst>
              <a:ext uri="{FF2B5EF4-FFF2-40B4-BE49-F238E27FC236}">
                <a16:creationId xmlns:a16="http://schemas.microsoft.com/office/drawing/2014/main" id="{64AD780D-2F4C-42E7-BAFB-635DEE4E6F65}"/>
              </a:ext>
            </a:extLst>
          </p:cNvPr>
          <p:cNvSpPr/>
          <p:nvPr/>
        </p:nvSpPr>
        <p:spPr>
          <a:xfrm>
            <a:off x="20040586" y="15367626"/>
            <a:ext cx="727737" cy="940103"/>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ZA"/>
          </a:p>
        </p:txBody>
      </p:sp>
      <p:sp>
        <p:nvSpPr>
          <p:cNvPr id="31" name="Rectangle: Rounded Corners 30">
            <a:extLst>
              <a:ext uri="{FF2B5EF4-FFF2-40B4-BE49-F238E27FC236}">
                <a16:creationId xmlns:a16="http://schemas.microsoft.com/office/drawing/2014/main" id="{DFC0AD17-5924-4151-9637-94259117EB60}"/>
              </a:ext>
            </a:extLst>
          </p:cNvPr>
          <p:cNvSpPr/>
          <p:nvPr/>
        </p:nvSpPr>
        <p:spPr>
          <a:xfrm>
            <a:off x="22665612" y="14318568"/>
            <a:ext cx="2192374" cy="150972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2400" dirty="0"/>
              <a:t>Fully geometry optimization: DFT</a:t>
            </a:r>
          </a:p>
        </p:txBody>
      </p:sp>
      <p:sp>
        <p:nvSpPr>
          <p:cNvPr id="83" name="Arrow: Right 82">
            <a:extLst>
              <a:ext uri="{FF2B5EF4-FFF2-40B4-BE49-F238E27FC236}">
                <a16:creationId xmlns:a16="http://schemas.microsoft.com/office/drawing/2014/main" id="{9D228A36-8BA0-4B2B-B220-B8AAFEDF20BA}"/>
              </a:ext>
            </a:extLst>
          </p:cNvPr>
          <p:cNvSpPr/>
          <p:nvPr/>
        </p:nvSpPr>
        <p:spPr>
          <a:xfrm>
            <a:off x="21296568" y="13528581"/>
            <a:ext cx="932942" cy="511749"/>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ZA"/>
          </a:p>
        </p:txBody>
      </p:sp>
      <p:sp>
        <p:nvSpPr>
          <p:cNvPr id="84" name="Arrow: Right 83">
            <a:extLst>
              <a:ext uri="{FF2B5EF4-FFF2-40B4-BE49-F238E27FC236}">
                <a16:creationId xmlns:a16="http://schemas.microsoft.com/office/drawing/2014/main" id="{85883C84-8526-4771-87F4-E778EBEDA393}"/>
              </a:ext>
            </a:extLst>
          </p:cNvPr>
          <p:cNvSpPr/>
          <p:nvPr/>
        </p:nvSpPr>
        <p:spPr>
          <a:xfrm>
            <a:off x="25281563" y="15453226"/>
            <a:ext cx="773395" cy="512553"/>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ZA"/>
          </a:p>
        </p:txBody>
      </p:sp>
      <p:sp>
        <p:nvSpPr>
          <p:cNvPr id="86" name="Rectangle: Rounded Corners 85">
            <a:extLst>
              <a:ext uri="{FF2B5EF4-FFF2-40B4-BE49-F238E27FC236}">
                <a16:creationId xmlns:a16="http://schemas.microsoft.com/office/drawing/2014/main" id="{F3A64F9C-787A-4AF1-851F-A4F1B0986012}"/>
              </a:ext>
            </a:extLst>
          </p:cNvPr>
          <p:cNvSpPr/>
          <p:nvPr/>
        </p:nvSpPr>
        <p:spPr>
          <a:xfrm>
            <a:off x="26425663" y="15448687"/>
            <a:ext cx="2468811" cy="169271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2400" dirty="0"/>
              <a:t>Properties: Electronic (band structures and DOS)</a:t>
            </a:r>
            <a:endParaRPr lang="en-ZA" sz="2400" dirty="0">
              <a:solidFill>
                <a:schemeClr val="bg1"/>
              </a:solidFill>
            </a:endParaRPr>
          </a:p>
        </p:txBody>
      </p:sp>
      <p:sp>
        <p:nvSpPr>
          <p:cNvPr id="228" name="Arrow: Down 227">
            <a:extLst>
              <a:ext uri="{FF2B5EF4-FFF2-40B4-BE49-F238E27FC236}">
                <a16:creationId xmlns:a16="http://schemas.microsoft.com/office/drawing/2014/main" id="{DACDAEC7-C267-42EC-A5D8-4841197A6451}"/>
              </a:ext>
            </a:extLst>
          </p:cNvPr>
          <p:cNvSpPr/>
          <p:nvPr/>
        </p:nvSpPr>
        <p:spPr>
          <a:xfrm>
            <a:off x="23139176" y="13511496"/>
            <a:ext cx="439159" cy="495688"/>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ZA"/>
          </a:p>
        </p:txBody>
      </p:sp>
      <p:sp>
        <p:nvSpPr>
          <p:cNvPr id="235" name="TextBox 234">
            <a:extLst>
              <a:ext uri="{FF2B5EF4-FFF2-40B4-BE49-F238E27FC236}">
                <a16:creationId xmlns:a16="http://schemas.microsoft.com/office/drawing/2014/main" id="{58C7AED9-3C8A-4A9A-B46A-AD362388E7F6}"/>
              </a:ext>
            </a:extLst>
          </p:cNvPr>
          <p:cNvSpPr txBox="1"/>
          <p:nvPr/>
        </p:nvSpPr>
        <p:spPr>
          <a:xfrm>
            <a:off x="8385278" y="11897761"/>
            <a:ext cx="6394832" cy="5518679"/>
          </a:xfrm>
          <a:prstGeom prst="rect">
            <a:avLst/>
          </a:prstGeom>
          <a:noFill/>
          <a:ln>
            <a:solidFill>
              <a:schemeClr val="tx1"/>
            </a:solidFill>
          </a:ln>
        </p:spPr>
        <p:txBody>
          <a:bodyPr wrap="square" rtlCol="0">
            <a:spAutoFit/>
          </a:bodyPr>
          <a:lstStyle/>
          <a:p>
            <a:endParaRPr lang="en-ZA" dirty="0"/>
          </a:p>
        </p:txBody>
      </p:sp>
      <p:pic>
        <p:nvPicPr>
          <p:cNvPr id="236" name="Picture 235">
            <a:extLst>
              <a:ext uri="{FF2B5EF4-FFF2-40B4-BE49-F238E27FC236}">
                <a16:creationId xmlns:a16="http://schemas.microsoft.com/office/drawing/2014/main" id="{CC5C1339-A0A0-45CE-8A9E-C1FEEBA5CA00}"/>
              </a:ext>
            </a:extLst>
          </p:cNvPr>
          <p:cNvPicPr>
            <a:picLocks noChangeAspect="1"/>
          </p:cNvPicPr>
          <p:nvPr/>
        </p:nvPicPr>
        <p:blipFill>
          <a:blip r:embed="rId10"/>
          <a:stretch>
            <a:fillRect/>
          </a:stretch>
        </p:blipFill>
        <p:spPr>
          <a:xfrm>
            <a:off x="8623715" y="11969161"/>
            <a:ext cx="5440164" cy="5428650"/>
          </a:xfrm>
          <a:prstGeom prst="rect">
            <a:avLst/>
          </a:prstGeom>
        </p:spPr>
      </p:pic>
      <p:sp>
        <p:nvSpPr>
          <p:cNvPr id="237" name="TextBox 236">
            <a:extLst>
              <a:ext uri="{FF2B5EF4-FFF2-40B4-BE49-F238E27FC236}">
                <a16:creationId xmlns:a16="http://schemas.microsoft.com/office/drawing/2014/main" id="{337C6765-7F31-463C-8965-54C562527454}"/>
              </a:ext>
            </a:extLst>
          </p:cNvPr>
          <p:cNvSpPr txBox="1"/>
          <p:nvPr/>
        </p:nvSpPr>
        <p:spPr>
          <a:xfrm>
            <a:off x="1049278" y="16026549"/>
            <a:ext cx="7238901" cy="1569660"/>
          </a:xfrm>
          <a:prstGeom prst="rect">
            <a:avLst/>
          </a:prstGeom>
          <a:noFill/>
        </p:spPr>
        <p:txBody>
          <a:bodyPr wrap="square" rtlCol="0">
            <a:spAutoFit/>
          </a:bodyPr>
          <a:lstStyle/>
          <a:p>
            <a:pPr algn="just"/>
            <a:r>
              <a:rPr lang="en-ZA" sz="2400" dirty="0"/>
              <a:t>Figure.1: Represent the Oxygen adsorption at Li/MO</a:t>
            </a:r>
            <a:r>
              <a:rPr lang="en-ZA" sz="2400" baseline="-25000" dirty="0"/>
              <a:t>2</a:t>
            </a:r>
            <a:r>
              <a:rPr lang="en-ZA" sz="2400" dirty="0"/>
              <a:t> with green spheres symbolizing M (Mn, Ti, V) atoms, yellow spheres symbolizing Lithium, and red spheres represent Oxygen atoms </a:t>
            </a:r>
          </a:p>
        </p:txBody>
      </p:sp>
      <p:sp>
        <p:nvSpPr>
          <p:cNvPr id="106" name="TextBox 105">
            <a:extLst>
              <a:ext uri="{FF2B5EF4-FFF2-40B4-BE49-F238E27FC236}">
                <a16:creationId xmlns:a16="http://schemas.microsoft.com/office/drawing/2014/main" id="{69CAB067-8A34-4E22-ADEF-42725310346C}"/>
              </a:ext>
            </a:extLst>
          </p:cNvPr>
          <p:cNvSpPr txBox="1"/>
          <p:nvPr/>
        </p:nvSpPr>
        <p:spPr>
          <a:xfrm>
            <a:off x="8702558" y="17430047"/>
            <a:ext cx="5572746" cy="523220"/>
          </a:xfrm>
          <a:prstGeom prst="rect">
            <a:avLst/>
          </a:prstGeom>
          <a:noFill/>
        </p:spPr>
        <p:txBody>
          <a:bodyPr wrap="square" rtlCol="0">
            <a:spAutoFit/>
          </a:bodyPr>
          <a:lstStyle/>
          <a:p>
            <a:r>
              <a:rPr lang="en-ZA" sz="2800" dirty="0"/>
              <a:t>Figure.2: Applications </a:t>
            </a:r>
          </a:p>
        </p:txBody>
      </p:sp>
      <p:sp>
        <p:nvSpPr>
          <p:cNvPr id="11" name="TextBox 10">
            <a:extLst>
              <a:ext uri="{FF2B5EF4-FFF2-40B4-BE49-F238E27FC236}">
                <a16:creationId xmlns:a16="http://schemas.microsoft.com/office/drawing/2014/main" id="{1FFBD9C0-7137-48A2-8636-C64F2EAA2BB4}"/>
              </a:ext>
            </a:extLst>
          </p:cNvPr>
          <p:cNvSpPr txBox="1"/>
          <p:nvPr/>
        </p:nvSpPr>
        <p:spPr>
          <a:xfrm>
            <a:off x="7210173" y="19251722"/>
            <a:ext cx="7560000" cy="1015663"/>
          </a:xfrm>
          <a:prstGeom prst="rect">
            <a:avLst/>
          </a:prstGeom>
          <a:noFill/>
        </p:spPr>
        <p:txBody>
          <a:bodyPr wrap="square" rtlCol="0">
            <a:spAutoFit/>
          </a:bodyPr>
          <a:lstStyle/>
          <a:p>
            <a:r>
              <a:rPr lang="en-ZA" sz="6000" b="1" dirty="0"/>
              <a:t>Electronic properties</a:t>
            </a:r>
          </a:p>
        </p:txBody>
      </p:sp>
      <p:sp>
        <p:nvSpPr>
          <p:cNvPr id="16" name="TextBox 15">
            <a:extLst>
              <a:ext uri="{FF2B5EF4-FFF2-40B4-BE49-F238E27FC236}">
                <a16:creationId xmlns:a16="http://schemas.microsoft.com/office/drawing/2014/main" id="{98C6B1F3-ADDF-4799-AEC6-21C085307660}"/>
              </a:ext>
            </a:extLst>
          </p:cNvPr>
          <p:cNvSpPr txBox="1"/>
          <p:nvPr/>
        </p:nvSpPr>
        <p:spPr>
          <a:xfrm>
            <a:off x="13833401" y="20666506"/>
            <a:ext cx="4057031" cy="707886"/>
          </a:xfrm>
          <a:prstGeom prst="rect">
            <a:avLst/>
          </a:prstGeom>
          <a:noFill/>
        </p:spPr>
        <p:txBody>
          <a:bodyPr wrap="square" rtlCol="0">
            <a:spAutoFit/>
          </a:bodyPr>
          <a:lstStyle/>
          <a:p>
            <a:r>
              <a:rPr lang="en-ZA" sz="4000" dirty="0"/>
              <a:t>Density of states</a:t>
            </a:r>
          </a:p>
        </p:txBody>
      </p:sp>
      <p:sp>
        <p:nvSpPr>
          <p:cNvPr id="112" name="TextBox 111">
            <a:extLst>
              <a:ext uri="{FF2B5EF4-FFF2-40B4-BE49-F238E27FC236}">
                <a16:creationId xmlns:a16="http://schemas.microsoft.com/office/drawing/2014/main" id="{946E249C-1908-4879-86A8-B98FF4062AF5}"/>
              </a:ext>
            </a:extLst>
          </p:cNvPr>
          <p:cNvSpPr txBox="1"/>
          <p:nvPr/>
        </p:nvSpPr>
        <p:spPr>
          <a:xfrm>
            <a:off x="2844504" y="20670656"/>
            <a:ext cx="6351826" cy="707886"/>
          </a:xfrm>
          <a:prstGeom prst="rect">
            <a:avLst/>
          </a:prstGeom>
          <a:noFill/>
        </p:spPr>
        <p:txBody>
          <a:bodyPr wrap="square" rtlCol="0">
            <a:spAutoFit/>
          </a:bodyPr>
          <a:lstStyle/>
          <a:p>
            <a:r>
              <a:rPr lang="en-ZA" sz="4000" dirty="0"/>
              <a:t>Electronic band structures</a:t>
            </a:r>
          </a:p>
        </p:txBody>
      </p:sp>
      <p:pic>
        <p:nvPicPr>
          <p:cNvPr id="22" name="Picture 21">
            <a:extLst>
              <a:ext uri="{FF2B5EF4-FFF2-40B4-BE49-F238E27FC236}">
                <a16:creationId xmlns:a16="http://schemas.microsoft.com/office/drawing/2014/main" id="{8F61C773-0E4C-4CDB-B5FC-32BE0509749C}"/>
              </a:ext>
            </a:extLst>
          </p:cNvPr>
          <p:cNvPicPr>
            <a:picLocks noChangeAspect="1"/>
          </p:cNvPicPr>
          <p:nvPr/>
        </p:nvPicPr>
        <p:blipFill>
          <a:blip r:embed="rId11"/>
          <a:stretch>
            <a:fillRect/>
          </a:stretch>
        </p:blipFill>
        <p:spPr>
          <a:xfrm>
            <a:off x="1070891" y="21360391"/>
            <a:ext cx="18826070" cy="3975979"/>
          </a:xfrm>
          <a:prstGeom prst="rect">
            <a:avLst/>
          </a:prstGeom>
        </p:spPr>
      </p:pic>
      <p:pic>
        <p:nvPicPr>
          <p:cNvPr id="29" name="Picture 28">
            <a:extLst>
              <a:ext uri="{FF2B5EF4-FFF2-40B4-BE49-F238E27FC236}">
                <a16:creationId xmlns:a16="http://schemas.microsoft.com/office/drawing/2014/main" id="{02435CC0-461E-481F-A30D-FB525BA9AB6A}"/>
              </a:ext>
            </a:extLst>
          </p:cNvPr>
          <p:cNvPicPr>
            <a:picLocks noChangeAspect="1"/>
          </p:cNvPicPr>
          <p:nvPr/>
        </p:nvPicPr>
        <p:blipFill>
          <a:blip r:embed="rId12"/>
          <a:stretch>
            <a:fillRect/>
          </a:stretch>
        </p:blipFill>
        <p:spPr>
          <a:xfrm>
            <a:off x="1111296" y="25373574"/>
            <a:ext cx="18877158" cy="3970391"/>
          </a:xfrm>
          <a:prstGeom prst="rect">
            <a:avLst/>
          </a:prstGeom>
        </p:spPr>
      </p:pic>
      <p:pic>
        <p:nvPicPr>
          <p:cNvPr id="225" name="Picture 224">
            <a:extLst>
              <a:ext uri="{FF2B5EF4-FFF2-40B4-BE49-F238E27FC236}">
                <a16:creationId xmlns:a16="http://schemas.microsoft.com/office/drawing/2014/main" id="{0FC8A9A0-D25E-44FB-AEED-010E6AEA0192}"/>
              </a:ext>
            </a:extLst>
          </p:cNvPr>
          <p:cNvPicPr>
            <a:picLocks noChangeAspect="1"/>
          </p:cNvPicPr>
          <p:nvPr/>
        </p:nvPicPr>
        <p:blipFill>
          <a:blip r:embed="rId13"/>
          <a:stretch>
            <a:fillRect/>
          </a:stretch>
        </p:blipFill>
        <p:spPr>
          <a:xfrm>
            <a:off x="1140833" y="29579538"/>
            <a:ext cx="18877158" cy="3908761"/>
          </a:xfrm>
          <a:prstGeom prst="rect">
            <a:avLst/>
          </a:prstGeom>
        </p:spPr>
      </p:pic>
      <p:pic>
        <p:nvPicPr>
          <p:cNvPr id="230" name="Picture 229">
            <a:extLst>
              <a:ext uri="{FF2B5EF4-FFF2-40B4-BE49-F238E27FC236}">
                <a16:creationId xmlns:a16="http://schemas.microsoft.com/office/drawing/2014/main" id="{9D597050-F84D-4875-B617-561423B11CBE}"/>
              </a:ext>
            </a:extLst>
          </p:cNvPr>
          <p:cNvPicPr>
            <a:picLocks noChangeAspect="1"/>
          </p:cNvPicPr>
          <p:nvPr/>
        </p:nvPicPr>
        <p:blipFill>
          <a:blip r:embed="rId14"/>
          <a:stretch>
            <a:fillRect/>
          </a:stretch>
        </p:blipFill>
        <p:spPr>
          <a:xfrm>
            <a:off x="1111296" y="33462671"/>
            <a:ext cx="18903972" cy="4054663"/>
          </a:xfrm>
          <a:prstGeom prst="rect">
            <a:avLst/>
          </a:prstGeom>
        </p:spPr>
      </p:pic>
      <p:sp>
        <p:nvSpPr>
          <p:cNvPr id="239" name="TextBox 238">
            <a:extLst>
              <a:ext uri="{FF2B5EF4-FFF2-40B4-BE49-F238E27FC236}">
                <a16:creationId xmlns:a16="http://schemas.microsoft.com/office/drawing/2014/main" id="{0D6FBBCF-5423-49CD-A150-E1118D3149B4}"/>
              </a:ext>
            </a:extLst>
          </p:cNvPr>
          <p:cNvSpPr txBox="1"/>
          <p:nvPr/>
        </p:nvSpPr>
        <p:spPr>
          <a:xfrm>
            <a:off x="20378928" y="19040230"/>
            <a:ext cx="9011761" cy="1384995"/>
          </a:xfrm>
          <a:prstGeom prst="rect">
            <a:avLst/>
          </a:prstGeom>
          <a:noFill/>
        </p:spPr>
        <p:txBody>
          <a:bodyPr wrap="square" rtlCol="0">
            <a:spAutoFit/>
          </a:bodyPr>
          <a:lstStyle/>
          <a:p>
            <a:pPr algn="just"/>
            <a:r>
              <a:rPr lang="en-ZA" sz="2800" dirty="0"/>
              <a:t>From all the diagrams presented, (a) </a:t>
            </a:r>
            <a:r>
              <a:rPr lang="en-US" sz="2800" kern="1200" dirty="0">
                <a:solidFill>
                  <a:srgbClr val="000000"/>
                </a:solidFill>
                <a:effectLst/>
                <a:ea typeface="Times New Roman" panose="02020603050405020304" pitchFamily="18" charset="0"/>
              </a:rPr>
              <a:t>(LiMn</a:t>
            </a:r>
            <a:r>
              <a:rPr lang="en-US" sz="2800" kern="1200" baseline="-25000" dirty="0">
                <a:solidFill>
                  <a:srgbClr val="000000"/>
                </a:solidFill>
                <a:effectLst/>
                <a:ea typeface="Times New Roman" panose="02020603050405020304" pitchFamily="18" charset="0"/>
              </a:rPr>
              <a:t>4</a:t>
            </a:r>
            <a:r>
              <a:rPr lang="en-US" sz="2800" kern="1200" dirty="0">
                <a:solidFill>
                  <a:srgbClr val="000000"/>
                </a:solidFill>
                <a:effectLst/>
                <a:ea typeface="Times New Roman" panose="02020603050405020304" pitchFamily="18" charset="0"/>
              </a:rPr>
              <a:t>O</a:t>
            </a:r>
            <a:r>
              <a:rPr lang="en-US" sz="2800" kern="1200" baseline="-25000" dirty="0">
                <a:solidFill>
                  <a:srgbClr val="000000"/>
                </a:solidFill>
                <a:effectLst/>
                <a:ea typeface="Times New Roman" panose="02020603050405020304" pitchFamily="18" charset="0"/>
              </a:rPr>
              <a:t>9</a:t>
            </a:r>
            <a:r>
              <a:rPr lang="en-US" sz="2800" kern="1200" dirty="0">
                <a:solidFill>
                  <a:srgbClr val="000000"/>
                </a:solidFill>
                <a:effectLst/>
                <a:ea typeface="Times New Roman" panose="02020603050405020304" pitchFamily="18" charset="0"/>
              </a:rPr>
              <a:t>)</a:t>
            </a:r>
            <a:r>
              <a:rPr lang="en-US" sz="2800" kern="1200" baseline="-25000" dirty="0">
                <a:solidFill>
                  <a:srgbClr val="000000"/>
                </a:solidFill>
                <a:effectLst/>
                <a:ea typeface="Times New Roman" panose="02020603050405020304" pitchFamily="18" charset="0"/>
              </a:rPr>
              <a:t>4</a:t>
            </a:r>
            <a:r>
              <a:rPr lang="en-US" sz="2800" kern="1200" dirty="0">
                <a:solidFill>
                  <a:srgbClr val="000000"/>
                </a:solidFill>
                <a:effectLst/>
                <a:ea typeface="Times New Roman" panose="02020603050405020304" pitchFamily="18" charset="0"/>
              </a:rPr>
              <a:t>, (b) (LiV</a:t>
            </a:r>
            <a:r>
              <a:rPr lang="en-US" sz="2800" kern="1200" baseline="-25000" dirty="0">
                <a:solidFill>
                  <a:srgbClr val="000000"/>
                </a:solidFill>
                <a:effectLst/>
                <a:ea typeface="Times New Roman" panose="02020603050405020304" pitchFamily="18" charset="0"/>
              </a:rPr>
              <a:t>4</a:t>
            </a:r>
            <a:r>
              <a:rPr lang="en-US" sz="2800" kern="1200" dirty="0">
                <a:solidFill>
                  <a:srgbClr val="000000"/>
                </a:solidFill>
                <a:effectLst/>
                <a:ea typeface="Times New Roman" panose="02020603050405020304" pitchFamily="18" charset="0"/>
              </a:rPr>
              <a:t>O</a:t>
            </a:r>
            <a:r>
              <a:rPr lang="en-US" sz="2800" kern="1200" baseline="-25000" dirty="0">
                <a:solidFill>
                  <a:srgbClr val="000000"/>
                </a:solidFill>
                <a:effectLst/>
                <a:ea typeface="Times New Roman" panose="02020603050405020304" pitchFamily="18" charset="0"/>
              </a:rPr>
              <a:t>9</a:t>
            </a:r>
            <a:r>
              <a:rPr lang="en-US" sz="2800" kern="1200" dirty="0">
                <a:solidFill>
                  <a:srgbClr val="000000"/>
                </a:solidFill>
                <a:effectLst/>
                <a:ea typeface="Times New Roman" panose="02020603050405020304" pitchFamily="18" charset="0"/>
              </a:rPr>
              <a:t>)</a:t>
            </a:r>
            <a:r>
              <a:rPr lang="en-US" sz="2800" kern="1200" baseline="-25000" dirty="0">
                <a:solidFill>
                  <a:srgbClr val="000000"/>
                </a:solidFill>
                <a:effectLst/>
                <a:ea typeface="Times New Roman" panose="02020603050405020304" pitchFamily="18" charset="0"/>
              </a:rPr>
              <a:t>4</a:t>
            </a:r>
            <a:r>
              <a:rPr lang="en-US" sz="2800" kern="1200" dirty="0">
                <a:solidFill>
                  <a:srgbClr val="000000"/>
                </a:solidFill>
                <a:effectLst/>
                <a:ea typeface="Times New Roman" panose="02020603050405020304" pitchFamily="18" charset="0"/>
              </a:rPr>
              <a:t>, and (c) (LiTi</a:t>
            </a:r>
            <a:r>
              <a:rPr lang="en-US" sz="2800" kern="1200" baseline="-25000" dirty="0">
                <a:solidFill>
                  <a:srgbClr val="000000"/>
                </a:solidFill>
                <a:effectLst/>
                <a:ea typeface="Times New Roman" panose="02020603050405020304" pitchFamily="18" charset="0"/>
              </a:rPr>
              <a:t>4</a:t>
            </a:r>
            <a:r>
              <a:rPr lang="en-US" sz="2800" kern="1200" dirty="0">
                <a:solidFill>
                  <a:srgbClr val="000000"/>
                </a:solidFill>
                <a:effectLst/>
                <a:ea typeface="Times New Roman" panose="02020603050405020304" pitchFamily="18" charset="0"/>
              </a:rPr>
              <a:t>O</a:t>
            </a:r>
            <a:r>
              <a:rPr lang="en-US" sz="2800" kern="1200" baseline="-25000" dirty="0">
                <a:solidFill>
                  <a:srgbClr val="000000"/>
                </a:solidFill>
                <a:effectLst/>
                <a:ea typeface="Times New Roman" panose="02020603050405020304" pitchFamily="18" charset="0"/>
              </a:rPr>
              <a:t>9</a:t>
            </a:r>
            <a:r>
              <a:rPr lang="en-US" sz="2800" kern="1200" dirty="0">
                <a:solidFill>
                  <a:srgbClr val="000000"/>
                </a:solidFill>
                <a:effectLst/>
                <a:ea typeface="Times New Roman" panose="02020603050405020304" pitchFamily="18" charset="0"/>
              </a:rPr>
              <a:t>)</a:t>
            </a:r>
            <a:r>
              <a:rPr lang="en-US" sz="2800" kern="1200" baseline="-25000" dirty="0">
                <a:solidFill>
                  <a:srgbClr val="000000"/>
                </a:solidFill>
                <a:effectLst/>
                <a:ea typeface="Times New Roman" panose="02020603050405020304" pitchFamily="18" charset="0"/>
              </a:rPr>
              <a:t>4</a:t>
            </a:r>
            <a:r>
              <a:rPr lang="en-ZA" sz="2800" dirty="0"/>
              <a:t> represents the different atoms used on the oxygen adsorption of Li/MO</a:t>
            </a:r>
            <a:r>
              <a:rPr lang="en-ZA" sz="2800" baseline="-25000" dirty="0"/>
              <a:t>2</a:t>
            </a:r>
            <a:r>
              <a:rPr lang="en-ZA" sz="2800" dirty="0"/>
              <a:t>. </a:t>
            </a:r>
          </a:p>
        </p:txBody>
      </p:sp>
      <p:sp>
        <p:nvSpPr>
          <p:cNvPr id="241" name="TextBox 240">
            <a:extLst>
              <a:ext uri="{FF2B5EF4-FFF2-40B4-BE49-F238E27FC236}">
                <a16:creationId xmlns:a16="http://schemas.microsoft.com/office/drawing/2014/main" id="{014A5A99-483F-4832-86F7-E97EBB00FA10}"/>
              </a:ext>
            </a:extLst>
          </p:cNvPr>
          <p:cNvSpPr txBox="1"/>
          <p:nvPr/>
        </p:nvSpPr>
        <p:spPr>
          <a:xfrm>
            <a:off x="20023773" y="21258300"/>
            <a:ext cx="9366916" cy="3970318"/>
          </a:xfrm>
          <a:prstGeom prst="rect">
            <a:avLst/>
          </a:prstGeom>
          <a:noFill/>
        </p:spPr>
        <p:txBody>
          <a:bodyPr wrap="square" rtlCol="0">
            <a:spAutoFit/>
          </a:bodyPr>
          <a:lstStyle/>
          <a:p>
            <a:r>
              <a:rPr lang="en-ZA" sz="2800" b="1" dirty="0"/>
              <a:t>Dissociated surfaces</a:t>
            </a:r>
          </a:p>
          <a:p>
            <a:pPr algn="just"/>
            <a:r>
              <a:rPr lang="en-US" sz="2800" dirty="0">
                <a:effectLst/>
                <a:ea typeface="Calibri" panose="020F0502020204030204" pitchFamily="34" charset="0"/>
                <a:cs typeface="Times New Roman" panose="02020603050405020304" pitchFamily="18" charset="0"/>
              </a:rPr>
              <a:t>The </a:t>
            </a:r>
            <a:r>
              <a:rPr lang="en-US" sz="2800" dirty="0">
                <a:effectLst/>
                <a:ea typeface="Times New Roman" panose="02020603050405020304" pitchFamily="18" charset="0"/>
                <a:cs typeface="Times New Roman" panose="02020603050405020304" pitchFamily="18" charset="0"/>
              </a:rPr>
              <a:t>calculated band structure for </a:t>
            </a:r>
            <a:r>
              <a:rPr lang="en-US" sz="2800" kern="1200" dirty="0">
                <a:solidFill>
                  <a:srgbClr val="000000"/>
                </a:solidFill>
                <a:effectLst/>
                <a:ea typeface="Times New Roman" panose="02020603050405020304" pitchFamily="18" charset="0"/>
                <a:cs typeface="Times New Roman" panose="02020603050405020304" pitchFamily="18" charset="0"/>
              </a:rPr>
              <a:t>(LiMn</a:t>
            </a:r>
            <a:r>
              <a:rPr lang="en-US" sz="2800" kern="1200" baseline="-25000" dirty="0">
                <a:solidFill>
                  <a:srgbClr val="000000"/>
                </a:solidFill>
                <a:effectLst/>
                <a:ea typeface="Times New Roman" panose="02020603050405020304" pitchFamily="18" charset="0"/>
                <a:cs typeface="Times New Roman" panose="02020603050405020304" pitchFamily="18" charset="0"/>
              </a:rPr>
              <a:t>4</a:t>
            </a:r>
            <a:r>
              <a:rPr lang="en-US" sz="2800" kern="1200" dirty="0">
                <a:solidFill>
                  <a:srgbClr val="000000"/>
                </a:solidFill>
                <a:effectLst/>
                <a:ea typeface="Times New Roman" panose="02020603050405020304" pitchFamily="18" charset="0"/>
                <a:cs typeface="Times New Roman" panose="02020603050405020304" pitchFamily="18" charset="0"/>
              </a:rPr>
              <a:t>O</a:t>
            </a:r>
            <a:r>
              <a:rPr lang="en-US" sz="2800" kern="1200" baseline="-25000" dirty="0">
                <a:solidFill>
                  <a:srgbClr val="000000"/>
                </a:solidFill>
                <a:effectLst/>
                <a:ea typeface="Times New Roman" panose="02020603050405020304" pitchFamily="18" charset="0"/>
                <a:cs typeface="Times New Roman" panose="02020603050405020304" pitchFamily="18" charset="0"/>
              </a:rPr>
              <a:t>9</a:t>
            </a:r>
            <a:r>
              <a:rPr lang="en-US" sz="2800" kern="1200" dirty="0">
                <a:solidFill>
                  <a:srgbClr val="000000"/>
                </a:solidFill>
                <a:effectLst/>
                <a:ea typeface="Times New Roman" panose="02020603050405020304" pitchFamily="18" charset="0"/>
                <a:cs typeface="Times New Roman" panose="02020603050405020304" pitchFamily="18" charset="0"/>
              </a:rPr>
              <a:t>)</a:t>
            </a:r>
            <a:r>
              <a:rPr lang="en-US" sz="2800" kern="1200" baseline="-25000" dirty="0">
                <a:solidFill>
                  <a:srgbClr val="000000"/>
                </a:solidFill>
                <a:effectLst/>
                <a:ea typeface="Times New Roman" panose="02020603050405020304" pitchFamily="18" charset="0"/>
                <a:cs typeface="Times New Roman" panose="02020603050405020304" pitchFamily="18" charset="0"/>
              </a:rPr>
              <a:t>2</a:t>
            </a:r>
            <a:r>
              <a:rPr lang="en-US" sz="2800" dirty="0">
                <a:effectLst/>
                <a:ea typeface="Times New Roman" panose="02020603050405020304" pitchFamily="18" charset="0"/>
                <a:cs typeface="Times New Roman" panose="02020603050405020304" pitchFamily="18" charset="0"/>
              </a:rPr>
              <a:t> and </a:t>
            </a:r>
            <a:r>
              <a:rPr lang="en-US" sz="2800" kern="1200" dirty="0">
                <a:solidFill>
                  <a:srgbClr val="000000"/>
                </a:solidFill>
                <a:effectLst/>
                <a:ea typeface="Times New Roman" panose="02020603050405020304" pitchFamily="18" charset="0"/>
                <a:cs typeface="Times New Roman" panose="02020603050405020304" pitchFamily="18" charset="0"/>
              </a:rPr>
              <a:t>(LiTi</a:t>
            </a:r>
            <a:r>
              <a:rPr lang="en-US" sz="2800" kern="1200" baseline="-25000" dirty="0">
                <a:solidFill>
                  <a:srgbClr val="000000"/>
                </a:solidFill>
                <a:effectLst/>
                <a:ea typeface="Times New Roman" panose="02020603050405020304" pitchFamily="18" charset="0"/>
                <a:cs typeface="Times New Roman" panose="02020603050405020304" pitchFamily="18" charset="0"/>
              </a:rPr>
              <a:t>4</a:t>
            </a:r>
            <a:r>
              <a:rPr lang="en-US" sz="2800" kern="1200" dirty="0">
                <a:solidFill>
                  <a:srgbClr val="000000"/>
                </a:solidFill>
                <a:effectLst/>
                <a:ea typeface="Times New Roman" panose="02020603050405020304" pitchFamily="18" charset="0"/>
                <a:cs typeface="Times New Roman" panose="02020603050405020304" pitchFamily="18" charset="0"/>
              </a:rPr>
              <a:t>O</a:t>
            </a:r>
            <a:r>
              <a:rPr lang="en-US" sz="2800" kern="1200" baseline="-25000" dirty="0">
                <a:solidFill>
                  <a:srgbClr val="000000"/>
                </a:solidFill>
                <a:effectLst/>
                <a:ea typeface="Times New Roman" panose="02020603050405020304" pitchFamily="18" charset="0"/>
                <a:cs typeface="Times New Roman" panose="02020603050405020304" pitchFamily="18" charset="0"/>
              </a:rPr>
              <a:t>9</a:t>
            </a:r>
            <a:r>
              <a:rPr lang="en-US" sz="2800" kern="1200" dirty="0">
                <a:solidFill>
                  <a:srgbClr val="000000"/>
                </a:solidFill>
                <a:effectLst/>
                <a:ea typeface="Times New Roman" panose="02020603050405020304" pitchFamily="18" charset="0"/>
                <a:cs typeface="Times New Roman" panose="02020603050405020304" pitchFamily="18" charset="0"/>
              </a:rPr>
              <a:t>)</a:t>
            </a:r>
            <a:r>
              <a:rPr lang="en-US" sz="2800" kern="1200" baseline="-25000" dirty="0">
                <a:solidFill>
                  <a:srgbClr val="000000"/>
                </a:solidFill>
                <a:effectLst/>
                <a:ea typeface="Times New Roman" panose="02020603050405020304" pitchFamily="18" charset="0"/>
                <a:cs typeface="Times New Roman" panose="02020603050405020304" pitchFamily="18" charset="0"/>
              </a:rPr>
              <a:t>4</a:t>
            </a:r>
            <a:r>
              <a:rPr lang="en-US" sz="2800" dirty="0">
                <a:effectLst/>
                <a:ea typeface="Times New Roman" panose="02020603050405020304" pitchFamily="18" charset="0"/>
                <a:cs typeface="Times New Roman" panose="02020603050405020304" pitchFamily="18" charset="0"/>
              </a:rPr>
              <a:t> reveals the presence of</a:t>
            </a:r>
            <a:r>
              <a:rPr lang="en-US" sz="2800" kern="1200" dirty="0">
                <a:solidFill>
                  <a:srgbClr val="000000"/>
                </a:solidFill>
                <a:effectLst/>
                <a:ea typeface="Times New Roman" panose="02020603050405020304" pitchFamily="18" charset="0"/>
                <a:cs typeface="Times New Roman" panose="02020603050405020304" pitchFamily="18" charset="0"/>
              </a:rPr>
              <a:t> a </a:t>
            </a:r>
            <a:r>
              <a:rPr lang="en-US" sz="2800" dirty="0">
                <a:effectLst/>
                <a:ea typeface="Times New Roman" panose="02020603050405020304" pitchFamily="18" charset="0"/>
                <a:cs typeface="Times New Roman" panose="02020603050405020304" pitchFamily="18" charset="0"/>
              </a:rPr>
              <a:t>direct gap of 0.007 eV and 0.547 eV respectively, which signifies that the systems are semiconductors. However, there is an absence of an electronic band gap for </a:t>
            </a:r>
            <a:r>
              <a:rPr lang="en-US" sz="2800" kern="1200" dirty="0">
                <a:solidFill>
                  <a:srgbClr val="000000"/>
                </a:solidFill>
                <a:effectLst/>
                <a:ea typeface="Times New Roman" panose="02020603050405020304" pitchFamily="18" charset="0"/>
                <a:cs typeface="Times New Roman" panose="02020603050405020304" pitchFamily="18" charset="0"/>
              </a:rPr>
              <a:t>(LiV</a:t>
            </a:r>
            <a:r>
              <a:rPr lang="en-US" sz="2800" kern="1200" baseline="-25000" dirty="0">
                <a:solidFill>
                  <a:srgbClr val="000000"/>
                </a:solidFill>
                <a:effectLst/>
                <a:ea typeface="Times New Roman" panose="02020603050405020304" pitchFamily="18" charset="0"/>
                <a:cs typeface="Times New Roman" panose="02020603050405020304" pitchFamily="18" charset="0"/>
              </a:rPr>
              <a:t>4</a:t>
            </a:r>
            <a:r>
              <a:rPr lang="en-US" sz="2800" kern="1200" dirty="0">
                <a:solidFill>
                  <a:srgbClr val="000000"/>
                </a:solidFill>
                <a:effectLst/>
                <a:ea typeface="Times New Roman" panose="02020603050405020304" pitchFamily="18" charset="0"/>
                <a:cs typeface="Times New Roman" panose="02020603050405020304" pitchFamily="18" charset="0"/>
              </a:rPr>
              <a:t>O</a:t>
            </a:r>
            <a:r>
              <a:rPr lang="en-US" sz="2800" kern="1200" baseline="-25000" dirty="0">
                <a:solidFill>
                  <a:srgbClr val="000000"/>
                </a:solidFill>
                <a:effectLst/>
                <a:ea typeface="Times New Roman" panose="02020603050405020304" pitchFamily="18" charset="0"/>
                <a:cs typeface="Times New Roman" panose="02020603050405020304" pitchFamily="18" charset="0"/>
              </a:rPr>
              <a:t>9</a:t>
            </a:r>
            <a:r>
              <a:rPr lang="en-US" sz="2800" kern="1200" dirty="0">
                <a:solidFill>
                  <a:srgbClr val="000000"/>
                </a:solidFill>
                <a:effectLst/>
                <a:ea typeface="Times New Roman" panose="02020603050405020304" pitchFamily="18" charset="0"/>
                <a:cs typeface="Times New Roman" panose="02020603050405020304" pitchFamily="18" charset="0"/>
              </a:rPr>
              <a:t>)</a:t>
            </a:r>
            <a:r>
              <a:rPr lang="en-US" sz="2800" kern="1200" baseline="-25000" dirty="0">
                <a:solidFill>
                  <a:srgbClr val="000000"/>
                </a:solidFill>
                <a:effectLst/>
                <a:ea typeface="Times New Roman" panose="02020603050405020304" pitchFamily="18" charset="0"/>
                <a:cs typeface="Times New Roman" panose="02020603050405020304" pitchFamily="18" charset="0"/>
              </a:rPr>
              <a:t>4</a:t>
            </a:r>
            <a:r>
              <a:rPr lang="en-US" sz="2800" b="1" kern="1200" dirty="0">
                <a:solidFill>
                  <a:srgbClr val="000000"/>
                </a:solidFill>
                <a:effectLst/>
                <a:ea typeface="Times New Roman" panose="02020603050405020304" pitchFamily="18" charset="0"/>
                <a:cs typeface="Times New Roman" panose="02020603050405020304" pitchFamily="18" charset="0"/>
              </a:rPr>
              <a:t> </a:t>
            </a:r>
            <a:r>
              <a:rPr lang="en-US" sz="2800" dirty="0">
                <a:effectLst/>
                <a:ea typeface="Times New Roman" panose="02020603050405020304" pitchFamily="18" charset="0"/>
                <a:cs typeface="Times New Roman" panose="02020603050405020304" pitchFamily="18" charset="0"/>
              </a:rPr>
              <a:t>at the fermi level thus the structure is metallic.  </a:t>
            </a:r>
            <a:endParaRPr lang="en-ZA" sz="2800" dirty="0">
              <a:effectLst/>
              <a:ea typeface="Calibri" panose="020F0502020204030204" pitchFamily="34" charset="0"/>
              <a:cs typeface="Times New Roman" panose="02020603050405020304" pitchFamily="18" charset="0"/>
            </a:endParaRPr>
          </a:p>
          <a:p>
            <a:endParaRPr lang="en-ZA" sz="2800" dirty="0"/>
          </a:p>
          <a:p>
            <a:r>
              <a:rPr lang="en-ZA" sz="2800" dirty="0"/>
              <a:t>DOS trend </a:t>
            </a:r>
            <a:r>
              <a:rPr lang="en-US" sz="2800" dirty="0">
                <a:effectLst/>
                <a:ea typeface="Calibri" panose="020F0502020204030204" pitchFamily="34" charset="0"/>
              </a:rPr>
              <a:t>(LiTi</a:t>
            </a:r>
            <a:r>
              <a:rPr lang="en-US" sz="2800" baseline="-25000" dirty="0">
                <a:effectLst/>
                <a:ea typeface="Calibri" panose="020F0502020204030204" pitchFamily="34" charset="0"/>
              </a:rPr>
              <a:t>4</a:t>
            </a:r>
            <a:r>
              <a:rPr lang="en-US" sz="2800" dirty="0">
                <a:effectLst/>
                <a:ea typeface="Calibri" panose="020F0502020204030204" pitchFamily="34" charset="0"/>
              </a:rPr>
              <a:t>O</a:t>
            </a:r>
            <a:r>
              <a:rPr lang="en-US" sz="2800" baseline="-25000" dirty="0">
                <a:effectLst/>
                <a:ea typeface="Calibri" panose="020F0502020204030204" pitchFamily="34" charset="0"/>
              </a:rPr>
              <a:t>9</a:t>
            </a:r>
            <a:r>
              <a:rPr lang="en-US" sz="2800" dirty="0">
                <a:effectLst/>
                <a:ea typeface="Calibri" panose="020F0502020204030204" pitchFamily="34" charset="0"/>
              </a:rPr>
              <a:t>)</a:t>
            </a:r>
            <a:r>
              <a:rPr lang="en-US" sz="2800" baseline="-25000" dirty="0">
                <a:effectLst/>
                <a:ea typeface="Calibri" panose="020F0502020204030204" pitchFamily="34" charset="0"/>
              </a:rPr>
              <a:t>4 </a:t>
            </a:r>
            <a:r>
              <a:rPr lang="en-US" sz="2800" dirty="0">
                <a:effectLst/>
                <a:ea typeface="Calibri" panose="020F0502020204030204" pitchFamily="34" charset="0"/>
              </a:rPr>
              <a:t>&gt; (LiMn</a:t>
            </a:r>
            <a:r>
              <a:rPr lang="en-US" sz="2800" baseline="-25000" dirty="0">
                <a:effectLst/>
                <a:ea typeface="Calibri" panose="020F0502020204030204" pitchFamily="34" charset="0"/>
              </a:rPr>
              <a:t>4</a:t>
            </a:r>
            <a:r>
              <a:rPr lang="en-US" sz="2800" dirty="0">
                <a:effectLst/>
                <a:ea typeface="Calibri" panose="020F0502020204030204" pitchFamily="34" charset="0"/>
              </a:rPr>
              <a:t>O</a:t>
            </a:r>
            <a:r>
              <a:rPr lang="en-US" sz="2800" baseline="-25000" dirty="0">
                <a:effectLst/>
                <a:ea typeface="Calibri" panose="020F0502020204030204" pitchFamily="34" charset="0"/>
              </a:rPr>
              <a:t>9</a:t>
            </a:r>
            <a:r>
              <a:rPr lang="en-US" sz="2800" dirty="0">
                <a:effectLst/>
                <a:ea typeface="Calibri" panose="020F0502020204030204" pitchFamily="34" charset="0"/>
              </a:rPr>
              <a:t>)</a:t>
            </a:r>
            <a:r>
              <a:rPr lang="en-US" sz="2800" baseline="-25000" dirty="0">
                <a:effectLst/>
                <a:ea typeface="Calibri" panose="020F0502020204030204" pitchFamily="34" charset="0"/>
              </a:rPr>
              <a:t>4 </a:t>
            </a:r>
            <a:r>
              <a:rPr lang="en-US" sz="2800" dirty="0">
                <a:effectLst/>
                <a:ea typeface="Calibri" panose="020F0502020204030204" pitchFamily="34" charset="0"/>
              </a:rPr>
              <a:t>&gt; (LiV</a:t>
            </a:r>
            <a:r>
              <a:rPr lang="en-US" sz="2800" baseline="-25000" dirty="0">
                <a:effectLst/>
                <a:ea typeface="Calibri" panose="020F0502020204030204" pitchFamily="34" charset="0"/>
              </a:rPr>
              <a:t>4</a:t>
            </a:r>
            <a:r>
              <a:rPr lang="en-US" sz="2800" dirty="0">
                <a:effectLst/>
                <a:ea typeface="Calibri" panose="020F0502020204030204" pitchFamily="34" charset="0"/>
              </a:rPr>
              <a:t>O</a:t>
            </a:r>
            <a:r>
              <a:rPr lang="en-US" sz="2800" baseline="-25000" dirty="0">
                <a:effectLst/>
                <a:ea typeface="Calibri" panose="020F0502020204030204" pitchFamily="34" charset="0"/>
              </a:rPr>
              <a:t>9</a:t>
            </a:r>
            <a:r>
              <a:rPr lang="en-US" sz="2800" dirty="0">
                <a:effectLst/>
                <a:ea typeface="Calibri" panose="020F0502020204030204" pitchFamily="34" charset="0"/>
              </a:rPr>
              <a:t>)</a:t>
            </a:r>
            <a:r>
              <a:rPr lang="en-US" sz="2800" baseline="-25000" dirty="0">
                <a:effectLst/>
                <a:ea typeface="Calibri" panose="020F0502020204030204" pitchFamily="34" charset="0"/>
              </a:rPr>
              <a:t>4</a:t>
            </a:r>
            <a:r>
              <a:rPr lang="en-US" sz="2800" dirty="0">
                <a:effectLst/>
                <a:ea typeface="Calibri" panose="020F0502020204030204" pitchFamily="34" charset="0"/>
              </a:rPr>
              <a:t>.</a:t>
            </a:r>
            <a:endParaRPr lang="en-ZA" sz="2800" dirty="0"/>
          </a:p>
        </p:txBody>
      </p:sp>
      <p:sp>
        <p:nvSpPr>
          <p:cNvPr id="243" name="TextBox 242">
            <a:extLst>
              <a:ext uri="{FF2B5EF4-FFF2-40B4-BE49-F238E27FC236}">
                <a16:creationId xmlns:a16="http://schemas.microsoft.com/office/drawing/2014/main" id="{38CA26B1-9364-40E5-B943-E1C986E65ADD}"/>
              </a:ext>
            </a:extLst>
          </p:cNvPr>
          <p:cNvSpPr txBox="1"/>
          <p:nvPr/>
        </p:nvSpPr>
        <p:spPr>
          <a:xfrm>
            <a:off x="19988454" y="25576968"/>
            <a:ext cx="9465780" cy="3046988"/>
          </a:xfrm>
          <a:prstGeom prst="rect">
            <a:avLst/>
          </a:prstGeom>
          <a:noFill/>
        </p:spPr>
        <p:txBody>
          <a:bodyPr wrap="square" rtlCol="0">
            <a:spAutoFit/>
          </a:bodyPr>
          <a:lstStyle/>
          <a:p>
            <a:pPr algn="just"/>
            <a:r>
              <a:rPr lang="en-ZA" sz="2800" b="1" dirty="0"/>
              <a:t>Peroxo on Li</a:t>
            </a:r>
          </a:p>
          <a:p>
            <a:pPr algn="just"/>
            <a:r>
              <a:rPr lang="en-US" sz="2800" dirty="0">
                <a:effectLst/>
                <a:ea typeface="Calibri" panose="020F0502020204030204" pitchFamily="34" charset="0"/>
                <a:cs typeface="Times New Roman" panose="02020603050405020304" pitchFamily="18" charset="0"/>
              </a:rPr>
              <a:t>The calculated electronic band structures from all the systems </a:t>
            </a:r>
            <a:r>
              <a:rPr lang="en-US" sz="2800" kern="1200" dirty="0">
                <a:solidFill>
                  <a:srgbClr val="000000"/>
                </a:solidFill>
                <a:effectLst/>
                <a:ea typeface="Times New Roman" panose="02020603050405020304" pitchFamily="18" charset="0"/>
                <a:cs typeface="Times New Roman" panose="02020603050405020304" pitchFamily="18" charset="0"/>
              </a:rPr>
              <a:t>(LiMn</a:t>
            </a:r>
            <a:r>
              <a:rPr lang="en-US" sz="2800" kern="1200" baseline="-25000" dirty="0">
                <a:solidFill>
                  <a:srgbClr val="000000"/>
                </a:solidFill>
                <a:effectLst/>
                <a:ea typeface="Times New Roman" panose="02020603050405020304" pitchFamily="18" charset="0"/>
                <a:cs typeface="Times New Roman" panose="02020603050405020304" pitchFamily="18" charset="0"/>
              </a:rPr>
              <a:t>4</a:t>
            </a:r>
            <a:r>
              <a:rPr lang="en-US" sz="2800" kern="1200" dirty="0">
                <a:solidFill>
                  <a:srgbClr val="000000"/>
                </a:solidFill>
                <a:effectLst/>
                <a:ea typeface="Times New Roman" panose="02020603050405020304" pitchFamily="18" charset="0"/>
                <a:cs typeface="Times New Roman" panose="02020603050405020304" pitchFamily="18" charset="0"/>
              </a:rPr>
              <a:t>O</a:t>
            </a:r>
            <a:r>
              <a:rPr lang="en-US" sz="2800" kern="1200" baseline="-25000" dirty="0">
                <a:solidFill>
                  <a:srgbClr val="000000"/>
                </a:solidFill>
                <a:effectLst/>
                <a:ea typeface="Times New Roman" panose="02020603050405020304" pitchFamily="18" charset="0"/>
                <a:cs typeface="Times New Roman" panose="02020603050405020304" pitchFamily="18" charset="0"/>
              </a:rPr>
              <a:t>9</a:t>
            </a:r>
            <a:r>
              <a:rPr lang="en-US" sz="2800" kern="1200" dirty="0">
                <a:solidFill>
                  <a:srgbClr val="000000"/>
                </a:solidFill>
                <a:effectLst/>
                <a:ea typeface="Times New Roman" panose="02020603050405020304" pitchFamily="18" charset="0"/>
                <a:cs typeface="Times New Roman" panose="02020603050405020304" pitchFamily="18" charset="0"/>
              </a:rPr>
              <a:t>)</a:t>
            </a:r>
            <a:r>
              <a:rPr lang="en-US" sz="2800" kern="1200" baseline="-25000" dirty="0">
                <a:solidFill>
                  <a:srgbClr val="000000"/>
                </a:solidFill>
                <a:effectLst/>
                <a:ea typeface="Times New Roman" panose="02020603050405020304" pitchFamily="18" charset="0"/>
                <a:cs typeface="Times New Roman" panose="02020603050405020304" pitchFamily="18" charset="0"/>
              </a:rPr>
              <a:t>2</a:t>
            </a:r>
            <a:r>
              <a:rPr lang="en-US" sz="2800" kern="1200" dirty="0">
                <a:solidFill>
                  <a:srgbClr val="000000"/>
                </a:solidFill>
                <a:effectLst/>
                <a:ea typeface="Times New Roman" panose="02020603050405020304" pitchFamily="18" charset="0"/>
                <a:cs typeface="Times New Roman" panose="02020603050405020304" pitchFamily="18" charset="0"/>
              </a:rPr>
              <a:t>, (LiTi</a:t>
            </a:r>
            <a:r>
              <a:rPr lang="en-US" sz="2800" kern="1200" baseline="-25000" dirty="0">
                <a:solidFill>
                  <a:srgbClr val="000000"/>
                </a:solidFill>
                <a:effectLst/>
                <a:ea typeface="Times New Roman" panose="02020603050405020304" pitchFamily="18" charset="0"/>
                <a:cs typeface="Times New Roman" panose="02020603050405020304" pitchFamily="18" charset="0"/>
              </a:rPr>
              <a:t>4</a:t>
            </a:r>
            <a:r>
              <a:rPr lang="en-US" sz="2800" kern="1200" dirty="0">
                <a:solidFill>
                  <a:srgbClr val="000000"/>
                </a:solidFill>
                <a:effectLst/>
                <a:ea typeface="Times New Roman" panose="02020603050405020304" pitchFamily="18" charset="0"/>
                <a:cs typeface="Times New Roman" panose="02020603050405020304" pitchFamily="18" charset="0"/>
              </a:rPr>
              <a:t>O</a:t>
            </a:r>
            <a:r>
              <a:rPr lang="en-US" sz="2800" kern="1200" baseline="-25000" dirty="0">
                <a:solidFill>
                  <a:srgbClr val="000000"/>
                </a:solidFill>
                <a:effectLst/>
                <a:ea typeface="Times New Roman" panose="02020603050405020304" pitchFamily="18" charset="0"/>
                <a:cs typeface="Times New Roman" panose="02020603050405020304" pitchFamily="18" charset="0"/>
              </a:rPr>
              <a:t>9</a:t>
            </a:r>
            <a:r>
              <a:rPr lang="en-US" sz="2800" kern="1200" dirty="0">
                <a:solidFill>
                  <a:srgbClr val="000000"/>
                </a:solidFill>
                <a:effectLst/>
                <a:ea typeface="Times New Roman" panose="02020603050405020304" pitchFamily="18" charset="0"/>
                <a:cs typeface="Times New Roman" panose="02020603050405020304" pitchFamily="18" charset="0"/>
              </a:rPr>
              <a:t>)</a:t>
            </a:r>
            <a:r>
              <a:rPr lang="en-US" sz="2800" kern="1200" baseline="-25000" dirty="0">
                <a:solidFill>
                  <a:srgbClr val="000000"/>
                </a:solidFill>
                <a:effectLst/>
                <a:ea typeface="Times New Roman" panose="02020603050405020304" pitchFamily="18" charset="0"/>
                <a:cs typeface="Times New Roman" panose="02020603050405020304" pitchFamily="18" charset="0"/>
              </a:rPr>
              <a:t>4</a:t>
            </a:r>
            <a:r>
              <a:rPr lang="en-US" sz="2800" dirty="0">
                <a:effectLst/>
                <a:ea typeface="Calibri" panose="020F0502020204030204" pitchFamily="34" charset="0"/>
                <a:cs typeface="Times New Roman" panose="02020603050405020304" pitchFamily="18" charset="0"/>
              </a:rPr>
              <a:t>, and </a:t>
            </a:r>
            <a:r>
              <a:rPr lang="en-US" sz="2800" kern="1200" dirty="0">
                <a:solidFill>
                  <a:srgbClr val="000000"/>
                </a:solidFill>
                <a:effectLst/>
                <a:ea typeface="Times New Roman" panose="02020603050405020304" pitchFamily="18" charset="0"/>
                <a:cs typeface="Times New Roman" panose="02020603050405020304" pitchFamily="18" charset="0"/>
              </a:rPr>
              <a:t>(LiV</a:t>
            </a:r>
            <a:r>
              <a:rPr lang="en-US" sz="2800" kern="1200" baseline="-25000" dirty="0">
                <a:solidFill>
                  <a:srgbClr val="000000"/>
                </a:solidFill>
                <a:effectLst/>
                <a:ea typeface="Times New Roman" panose="02020603050405020304" pitchFamily="18" charset="0"/>
                <a:cs typeface="Times New Roman" panose="02020603050405020304" pitchFamily="18" charset="0"/>
              </a:rPr>
              <a:t>4</a:t>
            </a:r>
            <a:r>
              <a:rPr lang="en-US" sz="2800" kern="1200" dirty="0">
                <a:solidFill>
                  <a:srgbClr val="000000"/>
                </a:solidFill>
                <a:effectLst/>
                <a:ea typeface="Times New Roman" panose="02020603050405020304" pitchFamily="18" charset="0"/>
                <a:cs typeface="Times New Roman" panose="02020603050405020304" pitchFamily="18" charset="0"/>
              </a:rPr>
              <a:t>O</a:t>
            </a:r>
            <a:r>
              <a:rPr lang="en-US" sz="2800" kern="1200" baseline="-25000" dirty="0">
                <a:solidFill>
                  <a:srgbClr val="000000"/>
                </a:solidFill>
                <a:effectLst/>
                <a:ea typeface="Times New Roman" panose="02020603050405020304" pitchFamily="18" charset="0"/>
                <a:cs typeface="Times New Roman" panose="02020603050405020304" pitchFamily="18" charset="0"/>
              </a:rPr>
              <a:t>9</a:t>
            </a:r>
            <a:r>
              <a:rPr lang="en-US" sz="2800" kern="1200" dirty="0">
                <a:solidFill>
                  <a:srgbClr val="000000"/>
                </a:solidFill>
                <a:effectLst/>
                <a:ea typeface="Times New Roman" panose="02020603050405020304" pitchFamily="18" charset="0"/>
                <a:cs typeface="Times New Roman" panose="02020603050405020304" pitchFamily="18" charset="0"/>
              </a:rPr>
              <a:t>)</a:t>
            </a:r>
            <a:r>
              <a:rPr lang="en-US" sz="2800" kern="1200" baseline="-25000" dirty="0">
                <a:solidFill>
                  <a:srgbClr val="000000"/>
                </a:solidFill>
                <a:effectLst/>
                <a:ea typeface="Times New Roman" panose="02020603050405020304" pitchFamily="18" charset="0"/>
                <a:cs typeface="Times New Roman" panose="02020603050405020304" pitchFamily="18" charset="0"/>
              </a:rPr>
              <a:t>4</a:t>
            </a:r>
            <a:r>
              <a:rPr lang="en-US" sz="2800" b="1" kern="1200" dirty="0">
                <a:solidFill>
                  <a:srgbClr val="000000"/>
                </a:solidFill>
                <a:effectLst/>
                <a:ea typeface="Times New Roman" panose="02020603050405020304" pitchFamily="18"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confirm an absence of a gap at the fermi level. Consequently, all the systems are metallic.</a:t>
            </a:r>
          </a:p>
          <a:p>
            <a:pPr algn="just"/>
            <a:endParaRPr lang="en-US" sz="2800" dirty="0">
              <a:ea typeface="Calibri" panose="020F0502020204030204" pitchFamily="34" charset="0"/>
              <a:cs typeface="Times New Roman" panose="02020603050405020304" pitchFamily="18" charset="0"/>
            </a:endParaRPr>
          </a:p>
          <a:p>
            <a:pPr algn="just"/>
            <a:r>
              <a:rPr lang="en-US" sz="2800" dirty="0">
                <a:effectLst/>
                <a:ea typeface="Calibri" panose="020F0502020204030204" pitchFamily="34" charset="0"/>
                <a:cs typeface="Times New Roman" panose="02020603050405020304" pitchFamily="18" charset="0"/>
              </a:rPr>
              <a:t>DOS trend </a:t>
            </a:r>
            <a:r>
              <a:rPr lang="en-US" sz="2800" dirty="0">
                <a:effectLst/>
                <a:ea typeface="Calibri" panose="020F0502020204030204" pitchFamily="34" charset="0"/>
              </a:rPr>
              <a:t>(LiMn</a:t>
            </a:r>
            <a:r>
              <a:rPr lang="en-US" sz="2800" baseline="-25000" dirty="0">
                <a:effectLst/>
                <a:ea typeface="Calibri" panose="020F0502020204030204" pitchFamily="34" charset="0"/>
              </a:rPr>
              <a:t>4</a:t>
            </a:r>
            <a:r>
              <a:rPr lang="en-US" sz="2800" dirty="0">
                <a:effectLst/>
                <a:ea typeface="Calibri" panose="020F0502020204030204" pitchFamily="34" charset="0"/>
              </a:rPr>
              <a:t>O</a:t>
            </a:r>
            <a:r>
              <a:rPr lang="en-US" sz="2800" baseline="-25000" dirty="0">
                <a:effectLst/>
                <a:ea typeface="Calibri" panose="020F0502020204030204" pitchFamily="34" charset="0"/>
              </a:rPr>
              <a:t>9</a:t>
            </a:r>
            <a:r>
              <a:rPr lang="en-US" sz="2800" dirty="0">
                <a:effectLst/>
                <a:ea typeface="Calibri" panose="020F0502020204030204" pitchFamily="34" charset="0"/>
              </a:rPr>
              <a:t>)</a:t>
            </a:r>
            <a:r>
              <a:rPr lang="en-US" sz="2800" baseline="-25000" dirty="0">
                <a:effectLst/>
                <a:ea typeface="Calibri" panose="020F0502020204030204" pitchFamily="34" charset="0"/>
              </a:rPr>
              <a:t>4</a:t>
            </a:r>
            <a:r>
              <a:rPr lang="en-US" sz="2800" dirty="0">
                <a:effectLst/>
                <a:ea typeface="Calibri" panose="020F0502020204030204" pitchFamily="34" charset="0"/>
              </a:rPr>
              <a:t> &gt; (LiTi</a:t>
            </a:r>
            <a:r>
              <a:rPr lang="en-US" sz="2800" baseline="-25000" dirty="0">
                <a:effectLst/>
                <a:ea typeface="Calibri" panose="020F0502020204030204" pitchFamily="34" charset="0"/>
              </a:rPr>
              <a:t>4</a:t>
            </a:r>
            <a:r>
              <a:rPr lang="en-US" sz="2800" dirty="0">
                <a:effectLst/>
                <a:ea typeface="Calibri" panose="020F0502020204030204" pitchFamily="34" charset="0"/>
              </a:rPr>
              <a:t>O</a:t>
            </a:r>
            <a:r>
              <a:rPr lang="en-US" sz="2800" baseline="-25000" dirty="0">
                <a:effectLst/>
                <a:ea typeface="Calibri" panose="020F0502020204030204" pitchFamily="34" charset="0"/>
              </a:rPr>
              <a:t>9</a:t>
            </a:r>
            <a:r>
              <a:rPr lang="en-US" sz="2800" dirty="0">
                <a:effectLst/>
                <a:ea typeface="Calibri" panose="020F0502020204030204" pitchFamily="34" charset="0"/>
              </a:rPr>
              <a:t>)</a:t>
            </a:r>
            <a:r>
              <a:rPr lang="en-US" sz="2800" baseline="-25000" dirty="0">
                <a:effectLst/>
                <a:ea typeface="Calibri" panose="020F0502020204030204" pitchFamily="34" charset="0"/>
              </a:rPr>
              <a:t>4</a:t>
            </a:r>
            <a:r>
              <a:rPr lang="en-US" sz="2800" dirty="0">
                <a:effectLst/>
                <a:ea typeface="Calibri" panose="020F0502020204030204" pitchFamily="34" charset="0"/>
              </a:rPr>
              <a:t> &gt; (LiV</a:t>
            </a:r>
            <a:r>
              <a:rPr lang="en-US" sz="2800" baseline="-25000" dirty="0">
                <a:effectLst/>
                <a:ea typeface="Calibri" panose="020F0502020204030204" pitchFamily="34" charset="0"/>
              </a:rPr>
              <a:t>4</a:t>
            </a:r>
            <a:r>
              <a:rPr lang="en-US" sz="2800" dirty="0">
                <a:effectLst/>
                <a:ea typeface="Calibri" panose="020F0502020204030204" pitchFamily="34" charset="0"/>
              </a:rPr>
              <a:t>O</a:t>
            </a:r>
            <a:r>
              <a:rPr lang="en-US" sz="2800" baseline="-25000" dirty="0">
                <a:effectLst/>
                <a:ea typeface="Calibri" panose="020F0502020204030204" pitchFamily="34" charset="0"/>
              </a:rPr>
              <a:t>9</a:t>
            </a:r>
            <a:r>
              <a:rPr lang="en-US" sz="2800" dirty="0">
                <a:effectLst/>
                <a:ea typeface="Calibri" panose="020F0502020204030204" pitchFamily="34" charset="0"/>
              </a:rPr>
              <a:t>)</a:t>
            </a:r>
            <a:r>
              <a:rPr lang="en-US" sz="2800" baseline="-25000" dirty="0">
                <a:effectLst/>
                <a:ea typeface="Calibri" panose="020F0502020204030204" pitchFamily="34" charset="0"/>
              </a:rPr>
              <a:t>4</a:t>
            </a:r>
            <a:r>
              <a:rPr lang="en-US" sz="2800" dirty="0">
                <a:effectLst/>
                <a:ea typeface="Calibri" panose="020F0502020204030204" pitchFamily="34" charset="0"/>
              </a:rPr>
              <a:t>.</a:t>
            </a:r>
            <a:endParaRPr lang="en-ZA" sz="2800" dirty="0">
              <a:effectLst/>
              <a:ea typeface="Calibri" panose="020F0502020204030204" pitchFamily="34" charset="0"/>
              <a:cs typeface="Times New Roman" panose="02020603050405020304" pitchFamily="18" charset="0"/>
            </a:endParaRPr>
          </a:p>
          <a:p>
            <a:endParaRPr lang="en-ZA" sz="2400" dirty="0"/>
          </a:p>
        </p:txBody>
      </p:sp>
      <p:sp>
        <p:nvSpPr>
          <p:cNvPr id="244" name="TextBox 243">
            <a:extLst>
              <a:ext uri="{FF2B5EF4-FFF2-40B4-BE49-F238E27FC236}">
                <a16:creationId xmlns:a16="http://schemas.microsoft.com/office/drawing/2014/main" id="{07BD562D-77D8-48BB-B825-8FB2A371A2CC}"/>
              </a:ext>
            </a:extLst>
          </p:cNvPr>
          <p:cNvSpPr txBox="1"/>
          <p:nvPr/>
        </p:nvSpPr>
        <p:spPr>
          <a:xfrm>
            <a:off x="19896961" y="29706849"/>
            <a:ext cx="9519254" cy="3046988"/>
          </a:xfrm>
          <a:prstGeom prst="rect">
            <a:avLst/>
          </a:prstGeom>
          <a:noFill/>
        </p:spPr>
        <p:txBody>
          <a:bodyPr wrap="square" rtlCol="0">
            <a:spAutoFit/>
          </a:bodyPr>
          <a:lstStyle/>
          <a:p>
            <a:pPr algn="just"/>
            <a:r>
              <a:rPr lang="en-ZA" sz="2800" b="1" dirty="0"/>
              <a:t>Peroxo on Li-M</a:t>
            </a:r>
          </a:p>
          <a:p>
            <a:pPr algn="just"/>
            <a:r>
              <a:rPr lang="en-US" sz="2800" dirty="0">
                <a:effectLst/>
                <a:ea typeface="Calibri" panose="020F0502020204030204" pitchFamily="34" charset="0"/>
                <a:cs typeface="Times New Roman" panose="02020603050405020304" pitchFamily="18" charset="0"/>
              </a:rPr>
              <a:t>The calculated electronic band structures from all the systems </a:t>
            </a:r>
            <a:r>
              <a:rPr lang="en-US" sz="2800" kern="1200" dirty="0">
                <a:solidFill>
                  <a:srgbClr val="000000"/>
                </a:solidFill>
                <a:effectLst/>
                <a:ea typeface="Times New Roman" panose="02020603050405020304" pitchFamily="18" charset="0"/>
                <a:cs typeface="Times New Roman" panose="02020603050405020304" pitchFamily="18" charset="0"/>
              </a:rPr>
              <a:t>(LiMn</a:t>
            </a:r>
            <a:r>
              <a:rPr lang="en-US" sz="2800" kern="1200" baseline="-25000" dirty="0">
                <a:solidFill>
                  <a:srgbClr val="000000"/>
                </a:solidFill>
                <a:effectLst/>
                <a:ea typeface="Times New Roman" panose="02020603050405020304" pitchFamily="18" charset="0"/>
                <a:cs typeface="Times New Roman" panose="02020603050405020304" pitchFamily="18" charset="0"/>
              </a:rPr>
              <a:t>4</a:t>
            </a:r>
            <a:r>
              <a:rPr lang="en-US" sz="2800" kern="1200" dirty="0">
                <a:solidFill>
                  <a:srgbClr val="000000"/>
                </a:solidFill>
                <a:effectLst/>
                <a:ea typeface="Times New Roman" panose="02020603050405020304" pitchFamily="18" charset="0"/>
                <a:cs typeface="Times New Roman" panose="02020603050405020304" pitchFamily="18" charset="0"/>
              </a:rPr>
              <a:t>O</a:t>
            </a:r>
            <a:r>
              <a:rPr lang="en-US" sz="2800" kern="1200" baseline="-25000" dirty="0">
                <a:solidFill>
                  <a:srgbClr val="000000"/>
                </a:solidFill>
                <a:effectLst/>
                <a:ea typeface="Times New Roman" panose="02020603050405020304" pitchFamily="18" charset="0"/>
                <a:cs typeface="Times New Roman" panose="02020603050405020304" pitchFamily="18" charset="0"/>
              </a:rPr>
              <a:t>9</a:t>
            </a:r>
            <a:r>
              <a:rPr lang="en-US" sz="2800" kern="1200" dirty="0">
                <a:solidFill>
                  <a:srgbClr val="000000"/>
                </a:solidFill>
                <a:effectLst/>
                <a:ea typeface="Times New Roman" panose="02020603050405020304" pitchFamily="18" charset="0"/>
                <a:cs typeface="Times New Roman" panose="02020603050405020304" pitchFamily="18" charset="0"/>
              </a:rPr>
              <a:t>)</a:t>
            </a:r>
            <a:r>
              <a:rPr lang="en-US" sz="2800" kern="1200" baseline="-25000" dirty="0">
                <a:solidFill>
                  <a:srgbClr val="000000"/>
                </a:solidFill>
                <a:effectLst/>
                <a:ea typeface="Times New Roman" panose="02020603050405020304" pitchFamily="18" charset="0"/>
                <a:cs typeface="Times New Roman" panose="02020603050405020304" pitchFamily="18" charset="0"/>
              </a:rPr>
              <a:t>2</a:t>
            </a:r>
            <a:r>
              <a:rPr lang="en-US" sz="2800" kern="1200" dirty="0">
                <a:solidFill>
                  <a:srgbClr val="000000"/>
                </a:solidFill>
                <a:effectLst/>
                <a:ea typeface="Times New Roman" panose="02020603050405020304" pitchFamily="18" charset="0"/>
                <a:cs typeface="Times New Roman" panose="02020603050405020304" pitchFamily="18" charset="0"/>
              </a:rPr>
              <a:t>, (LiTi</a:t>
            </a:r>
            <a:r>
              <a:rPr lang="en-US" sz="2800" kern="1200" baseline="-25000" dirty="0">
                <a:solidFill>
                  <a:srgbClr val="000000"/>
                </a:solidFill>
                <a:effectLst/>
                <a:ea typeface="Times New Roman" panose="02020603050405020304" pitchFamily="18" charset="0"/>
                <a:cs typeface="Times New Roman" panose="02020603050405020304" pitchFamily="18" charset="0"/>
              </a:rPr>
              <a:t>4</a:t>
            </a:r>
            <a:r>
              <a:rPr lang="en-US" sz="2800" kern="1200" dirty="0">
                <a:solidFill>
                  <a:srgbClr val="000000"/>
                </a:solidFill>
                <a:effectLst/>
                <a:ea typeface="Times New Roman" panose="02020603050405020304" pitchFamily="18" charset="0"/>
                <a:cs typeface="Times New Roman" panose="02020603050405020304" pitchFamily="18" charset="0"/>
              </a:rPr>
              <a:t>O</a:t>
            </a:r>
            <a:r>
              <a:rPr lang="en-US" sz="2800" kern="1200" baseline="-25000" dirty="0">
                <a:solidFill>
                  <a:srgbClr val="000000"/>
                </a:solidFill>
                <a:effectLst/>
                <a:ea typeface="Times New Roman" panose="02020603050405020304" pitchFamily="18" charset="0"/>
                <a:cs typeface="Times New Roman" panose="02020603050405020304" pitchFamily="18" charset="0"/>
              </a:rPr>
              <a:t>9</a:t>
            </a:r>
            <a:r>
              <a:rPr lang="en-US" sz="2800" kern="1200" dirty="0">
                <a:solidFill>
                  <a:srgbClr val="000000"/>
                </a:solidFill>
                <a:effectLst/>
                <a:ea typeface="Times New Roman" panose="02020603050405020304" pitchFamily="18" charset="0"/>
                <a:cs typeface="Times New Roman" panose="02020603050405020304" pitchFamily="18" charset="0"/>
              </a:rPr>
              <a:t>)</a:t>
            </a:r>
            <a:r>
              <a:rPr lang="en-US" sz="2800" kern="1200" baseline="-25000" dirty="0">
                <a:solidFill>
                  <a:srgbClr val="000000"/>
                </a:solidFill>
                <a:effectLst/>
                <a:ea typeface="Times New Roman" panose="02020603050405020304" pitchFamily="18" charset="0"/>
                <a:cs typeface="Times New Roman" panose="02020603050405020304" pitchFamily="18" charset="0"/>
              </a:rPr>
              <a:t>4</a:t>
            </a:r>
            <a:r>
              <a:rPr lang="en-US" sz="2800" dirty="0">
                <a:effectLst/>
                <a:ea typeface="Calibri" panose="020F0502020204030204" pitchFamily="34" charset="0"/>
                <a:cs typeface="Times New Roman" panose="02020603050405020304" pitchFamily="18" charset="0"/>
              </a:rPr>
              <a:t>, and </a:t>
            </a:r>
            <a:r>
              <a:rPr lang="en-US" sz="2800" kern="1200" dirty="0">
                <a:solidFill>
                  <a:srgbClr val="000000"/>
                </a:solidFill>
                <a:effectLst/>
                <a:ea typeface="Times New Roman" panose="02020603050405020304" pitchFamily="18" charset="0"/>
                <a:cs typeface="Times New Roman" panose="02020603050405020304" pitchFamily="18" charset="0"/>
              </a:rPr>
              <a:t>(LiV</a:t>
            </a:r>
            <a:r>
              <a:rPr lang="en-US" sz="2800" kern="1200" baseline="-25000" dirty="0">
                <a:solidFill>
                  <a:srgbClr val="000000"/>
                </a:solidFill>
                <a:effectLst/>
                <a:ea typeface="Times New Roman" panose="02020603050405020304" pitchFamily="18" charset="0"/>
                <a:cs typeface="Times New Roman" panose="02020603050405020304" pitchFamily="18" charset="0"/>
              </a:rPr>
              <a:t>4</a:t>
            </a:r>
            <a:r>
              <a:rPr lang="en-US" sz="2800" kern="1200" dirty="0">
                <a:solidFill>
                  <a:srgbClr val="000000"/>
                </a:solidFill>
                <a:effectLst/>
                <a:ea typeface="Times New Roman" panose="02020603050405020304" pitchFamily="18" charset="0"/>
                <a:cs typeface="Times New Roman" panose="02020603050405020304" pitchFamily="18" charset="0"/>
              </a:rPr>
              <a:t>O</a:t>
            </a:r>
            <a:r>
              <a:rPr lang="en-US" sz="2800" kern="1200" baseline="-25000" dirty="0">
                <a:solidFill>
                  <a:srgbClr val="000000"/>
                </a:solidFill>
                <a:effectLst/>
                <a:ea typeface="Times New Roman" panose="02020603050405020304" pitchFamily="18" charset="0"/>
                <a:cs typeface="Times New Roman" panose="02020603050405020304" pitchFamily="18" charset="0"/>
              </a:rPr>
              <a:t>9</a:t>
            </a:r>
            <a:r>
              <a:rPr lang="en-US" sz="2800" kern="1200" dirty="0">
                <a:solidFill>
                  <a:srgbClr val="000000"/>
                </a:solidFill>
                <a:effectLst/>
                <a:ea typeface="Times New Roman" panose="02020603050405020304" pitchFamily="18" charset="0"/>
                <a:cs typeface="Times New Roman" panose="02020603050405020304" pitchFamily="18" charset="0"/>
              </a:rPr>
              <a:t>)</a:t>
            </a:r>
            <a:r>
              <a:rPr lang="en-US" sz="2800" kern="1200" baseline="-25000" dirty="0">
                <a:solidFill>
                  <a:srgbClr val="000000"/>
                </a:solidFill>
                <a:effectLst/>
                <a:ea typeface="Times New Roman" panose="02020603050405020304" pitchFamily="18" charset="0"/>
                <a:cs typeface="Times New Roman" panose="02020603050405020304" pitchFamily="18" charset="0"/>
              </a:rPr>
              <a:t>4</a:t>
            </a:r>
            <a:r>
              <a:rPr lang="en-US" sz="2800" b="1" kern="1200" dirty="0">
                <a:solidFill>
                  <a:srgbClr val="000000"/>
                </a:solidFill>
                <a:effectLst/>
                <a:ea typeface="Times New Roman" panose="02020603050405020304" pitchFamily="18"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confirms an absence of a gap at the fermi level. Subsequently, all the systems are metallic.</a:t>
            </a:r>
          </a:p>
          <a:p>
            <a:pPr algn="just"/>
            <a:endParaRPr lang="en-US" sz="2800" dirty="0">
              <a:ea typeface="Calibri" panose="020F0502020204030204" pitchFamily="34" charset="0"/>
              <a:cs typeface="Times New Roman" panose="02020603050405020304" pitchFamily="18" charset="0"/>
            </a:endParaRPr>
          </a:p>
          <a:p>
            <a:pPr algn="just"/>
            <a:r>
              <a:rPr lang="en-US" sz="2800" dirty="0">
                <a:effectLst/>
                <a:ea typeface="Calibri" panose="020F0502020204030204" pitchFamily="34" charset="0"/>
                <a:cs typeface="Times New Roman" panose="02020603050405020304" pitchFamily="18" charset="0"/>
              </a:rPr>
              <a:t>DOS trend </a:t>
            </a:r>
            <a:r>
              <a:rPr lang="en-US" sz="2800" dirty="0">
                <a:effectLst/>
                <a:ea typeface="Calibri" panose="020F0502020204030204" pitchFamily="34" charset="0"/>
              </a:rPr>
              <a:t>(LiMn</a:t>
            </a:r>
            <a:r>
              <a:rPr lang="en-US" sz="2800" baseline="-25000" dirty="0">
                <a:effectLst/>
                <a:ea typeface="Calibri" panose="020F0502020204030204" pitchFamily="34" charset="0"/>
              </a:rPr>
              <a:t>4</a:t>
            </a:r>
            <a:r>
              <a:rPr lang="en-US" sz="2800" dirty="0">
                <a:effectLst/>
                <a:ea typeface="Calibri" panose="020F0502020204030204" pitchFamily="34" charset="0"/>
              </a:rPr>
              <a:t>O</a:t>
            </a:r>
            <a:r>
              <a:rPr lang="en-US" sz="2800" baseline="-25000" dirty="0">
                <a:effectLst/>
                <a:ea typeface="Calibri" panose="020F0502020204030204" pitchFamily="34" charset="0"/>
              </a:rPr>
              <a:t>9</a:t>
            </a:r>
            <a:r>
              <a:rPr lang="en-US" sz="2800" dirty="0">
                <a:effectLst/>
                <a:ea typeface="Calibri" panose="020F0502020204030204" pitchFamily="34" charset="0"/>
              </a:rPr>
              <a:t>)</a:t>
            </a:r>
            <a:r>
              <a:rPr lang="en-US" sz="2800" baseline="-25000" dirty="0">
                <a:effectLst/>
                <a:ea typeface="Calibri" panose="020F0502020204030204" pitchFamily="34" charset="0"/>
              </a:rPr>
              <a:t>4</a:t>
            </a:r>
            <a:r>
              <a:rPr lang="en-US" sz="2800" dirty="0">
                <a:effectLst/>
                <a:ea typeface="Calibri" panose="020F0502020204030204" pitchFamily="34" charset="0"/>
              </a:rPr>
              <a:t> &gt; (LiTi</a:t>
            </a:r>
            <a:r>
              <a:rPr lang="en-US" sz="2800" baseline="-25000" dirty="0">
                <a:effectLst/>
                <a:ea typeface="Calibri" panose="020F0502020204030204" pitchFamily="34" charset="0"/>
              </a:rPr>
              <a:t>4</a:t>
            </a:r>
            <a:r>
              <a:rPr lang="en-US" sz="2800" dirty="0">
                <a:effectLst/>
                <a:ea typeface="Calibri" panose="020F0502020204030204" pitchFamily="34" charset="0"/>
              </a:rPr>
              <a:t>O</a:t>
            </a:r>
            <a:r>
              <a:rPr lang="en-US" sz="2800" baseline="-25000" dirty="0">
                <a:effectLst/>
                <a:ea typeface="Calibri" panose="020F0502020204030204" pitchFamily="34" charset="0"/>
              </a:rPr>
              <a:t>9</a:t>
            </a:r>
            <a:r>
              <a:rPr lang="en-US" sz="2800" dirty="0">
                <a:effectLst/>
                <a:ea typeface="Calibri" panose="020F0502020204030204" pitchFamily="34" charset="0"/>
              </a:rPr>
              <a:t>)</a:t>
            </a:r>
            <a:r>
              <a:rPr lang="en-US" sz="2800" baseline="-25000" dirty="0">
                <a:effectLst/>
                <a:ea typeface="Calibri" panose="020F0502020204030204" pitchFamily="34" charset="0"/>
              </a:rPr>
              <a:t>4</a:t>
            </a:r>
            <a:r>
              <a:rPr lang="en-US" sz="2800" dirty="0">
                <a:effectLst/>
                <a:ea typeface="Calibri" panose="020F0502020204030204" pitchFamily="34" charset="0"/>
              </a:rPr>
              <a:t> &gt; (LiV</a:t>
            </a:r>
            <a:r>
              <a:rPr lang="en-US" sz="2800" baseline="-25000" dirty="0">
                <a:effectLst/>
                <a:ea typeface="Calibri" panose="020F0502020204030204" pitchFamily="34" charset="0"/>
              </a:rPr>
              <a:t>4</a:t>
            </a:r>
            <a:r>
              <a:rPr lang="en-US" sz="2800" dirty="0">
                <a:effectLst/>
                <a:ea typeface="Calibri" panose="020F0502020204030204" pitchFamily="34" charset="0"/>
              </a:rPr>
              <a:t>O</a:t>
            </a:r>
            <a:r>
              <a:rPr lang="en-US" sz="2800" baseline="-25000" dirty="0">
                <a:effectLst/>
                <a:ea typeface="Calibri" panose="020F0502020204030204" pitchFamily="34" charset="0"/>
              </a:rPr>
              <a:t>9</a:t>
            </a:r>
            <a:r>
              <a:rPr lang="en-US" sz="2800" dirty="0">
                <a:effectLst/>
                <a:ea typeface="Calibri" panose="020F0502020204030204" pitchFamily="34" charset="0"/>
              </a:rPr>
              <a:t>)</a:t>
            </a:r>
            <a:r>
              <a:rPr lang="en-US" sz="2800" baseline="-25000" dirty="0">
                <a:effectLst/>
                <a:ea typeface="Calibri" panose="020F0502020204030204" pitchFamily="34" charset="0"/>
              </a:rPr>
              <a:t>4</a:t>
            </a:r>
            <a:r>
              <a:rPr lang="en-US" sz="2800" dirty="0">
                <a:effectLst/>
                <a:ea typeface="Calibri" panose="020F0502020204030204" pitchFamily="34" charset="0"/>
              </a:rPr>
              <a:t>.</a:t>
            </a:r>
            <a:endParaRPr lang="en-ZA" sz="2800" dirty="0">
              <a:effectLst/>
              <a:ea typeface="Calibri" panose="020F0502020204030204" pitchFamily="34" charset="0"/>
              <a:cs typeface="Times New Roman" panose="02020603050405020304" pitchFamily="18" charset="0"/>
            </a:endParaRPr>
          </a:p>
          <a:p>
            <a:endParaRPr lang="en-ZA" sz="2400" dirty="0"/>
          </a:p>
        </p:txBody>
      </p:sp>
      <p:sp>
        <p:nvSpPr>
          <p:cNvPr id="246" name="TextBox 245">
            <a:extLst>
              <a:ext uri="{FF2B5EF4-FFF2-40B4-BE49-F238E27FC236}">
                <a16:creationId xmlns:a16="http://schemas.microsoft.com/office/drawing/2014/main" id="{A528F63A-5D4A-411E-A281-1878A8B5A62F}"/>
              </a:ext>
            </a:extLst>
          </p:cNvPr>
          <p:cNvSpPr txBox="1"/>
          <p:nvPr/>
        </p:nvSpPr>
        <p:spPr>
          <a:xfrm>
            <a:off x="19853757" y="33334661"/>
            <a:ext cx="9600477" cy="3908762"/>
          </a:xfrm>
          <a:prstGeom prst="rect">
            <a:avLst/>
          </a:prstGeom>
          <a:noFill/>
        </p:spPr>
        <p:txBody>
          <a:bodyPr wrap="square" rtlCol="0">
            <a:spAutoFit/>
          </a:bodyPr>
          <a:lstStyle/>
          <a:p>
            <a:r>
              <a:rPr lang="en-ZA" sz="2800" b="1" dirty="0"/>
              <a:t>Peroxo on M</a:t>
            </a:r>
          </a:p>
          <a:p>
            <a:pPr algn="just"/>
            <a:r>
              <a:rPr lang="en-US" sz="2800" dirty="0">
                <a:effectLst/>
                <a:ea typeface="Calibri" panose="020F0502020204030204" pitchFamily="34" charset="0"/>
                <a:cs typeface="Times New Roman" panose="02020603050405020304" pitchFamily="18" charset="0"/>
              </a:rPr>
              <a:t>The </a:t>
            </a:r>
            <a:r>
              <a:rPr lang="en-US" sz="2800" dirty="0">
                <a:effectLst/>
                <a:ea typeface="Times New Roman" panose="02020603050405020304" pitchFamily="18" charset="0"/>
                <a:cs typeface="Times New Roman" panose="02020603050405020304" pitchFamily="18" charset="0"/>
              </a:rPr>
              <a:t>calculated band structure for </a:t>
            </a:r>
            <a:r>
              <a:rPr lang="en-US" sz="2800" kern="1200" dirty="0">
                <a:solidFill>
                  <a:srgbClr val="000000"/>
                </a:solidFill>
                <a:effectLst/>
                <a:ea typeface="Times New Roman" panose="02020603050405020304" pitchFamily="18" charset="0"/>
                <a:cs typeface="Times New Roman" panose="02020603050405020304" pitchFamily="18" charset="0"/>
              </a:rPr>
              <a:t>(LiMn</a:t>
            </a:r>
            <a:r>
              <a:rPr lang="en-US" sz="2800" kern="1200" baseline="-25000" dirty="0">
                <a:solidFill>
                  <a:srgbClr val="000000"/>
                </a:solidFill>
                <a:effectLst/>
                <a:ea typeface="Times New Roman" panose="02020603050405020304" pitchFamily="18" charset="0"/>
                <a:cs typeface="Times New Roman" panose="02020603050405020304" pitchFamily="18" charset="0"/>
              </a:rPr>
              <a:t>8</a:t>
            </a:r>
            <a:r>
              <a:rPr lang="en-US" sz="2800" kern="1200" dirty="0">
                <a:solidFill>
                  <a:srgbClr val="000000"/>
                </a:solidFill>
                <a:effectLst/>
                <a:ea typeface="Times New Roman" panose="02020603050405020304" pitchFamily="18" charset="0"/>
                <a:cs typeface="Times New Roman" panose="02020603050405020304" pitchFamily="18" charset="0"/>
              </a:rPr>
              <a:t>O</a:t>
            </a:r>
            <a:r>
              <a:rPr lang="en-US" sz="2800" kern="1200" baseline="-25000" dirty="0">
                <a:solidFill>
                  <a:srgbClr val="000000"/>
                </a:solidFill>
                <a:effectLst/>
                <a:ea typeface="Times New Roman" panose="02020603050405020304" pitchFamily="18" charset="0"/>
                <a:cs typeface="Times New Roman" panose="02020603050405020304" pitchFamily="18" charset="0"/>
              </a:rPr>
              <a:t>16</a:t>
            </a:r>
            <a:r>
              <a:rPr lang="en-US" sz="2800" kern="1200" dirty="0">
                <a:solidFill>
                  <a:srgbClr val="000000"/>
                </a:solidFill>
                <a:effectLst/>
                <a:ea typeface="Times New Roman" panose="02020603050405020304" pitchFamily="18" charset="0"/>
                <a:cs typeface="Times New Roman" panose="02020603050405020304" pitchFamily="18" charset="0"/>
              </a:rPr>
              <a:t>)</a:t>
            </a:r>
            <a:r>
              <a:rPr lang="en-US" sz="2800" kern="1200" baseline="-25000" dirty="0">
                <a:solidFill>
                  <a:srgbClr val="000000"/>
                </a:solidFill>
                <a:effectLst/>
                <a:ea typeface="Times New Roman" panose="02020603050405020304" pitchFamily="18" charset="0"/>
                <a:cs typeface="Times New Roman" panose="02020603050405020304" pitchFamily="18" charset="0"/>
              </a:rPr>
              <a:t>2</a:t>
            </a:r>
            <a:r>
              <a:rPr lang="en-US" sz="2800" b="1" kern="1200" dirty="0">
                <a:solidFill>
                  <a:srgbClr val="000000"/>
                </a:solidFill>
                <a:effectLst/>
                <a:ea typeface="Times New Roman" panose="02020603050405020304" pitchFamily="18" charset="0"/>
                <a:cs typeface="Times New Roman" panose="02020603050405020304" pitchFamily="18" charset="0"/>
              </a:rPr>
              <a:t> </a:t>
            </a:r>
            <a:r>
              <a:rPr lang="en-US" sz="2800" dirty="0">
                <a:effectLst/>
                <a:ea typeface="Times New Roman" panose="02020603050405020304" pitchFamily="18" charset="0"/>
                <a:cs typeface="Times New Roman" panose="02020603050405020304" pitchFamily="18" charset="0"/>
              </a:rPr>
              <a:t>illustrates the presence of</a:t>
            </a:r>
            <a:r>
              <a:rPr lang="en-US" sz="2800" kern="1200" dirty="0">
                <a:solidFill>
                  <a:srgbClr val="000000"/>
                </a:solidFill>
                <a:effectLst/>
                <a:ea typeface="Times New Roman" panose="02020603050405020304" pitchFamily="18" charset="0"/>
                <a:cs typeface="Times New Roman" panose="02020603050405020304" pitchFamily="18" charset="0"/>
              </a:rPr>
              <a:t> a </a:t>
            </a:r>
            <a:r>
              <a:rPr lang="en-US" sz="2800" dirty="0">
                <a:effectLst/>
                <a:ea typeface="Times New Roman" panose="02020603050405020304" pitchFamily="18" charset="0"/>
                <a:cs typeface="Times New Roman" panose="02020603050405020304" pitchFamily="18" charset="0"/>
              </a:rPr>
              <a:t>direct gap at the fermi level of about 0.035 eV, as a result, the system is a semiconductor. Moreover, there is an absence of an electronic bandgap at the fermi level for both </a:t>
            </a:r>
            <a:r>
              <a:rPr lang="en-US" sz="2800" kern="1200" dirty="0">
                <a:solidFill>
                  <a:srgbClr val="000000"/>
                </a:solidFill>
                <a:effectLst/>
                <a:ea typeface="Times New Roman" panose="02020603050405020304" pitchFamily="18" charset="0"/>
                <a:cs typeface="Times New Roman" panose="02020603050405020304" pitchFamily="18" charset="0"/>
              </a:rPr>
              <a:t>(LiTi</a:t>
            </a:r>
            <a:r>
              <a:rPr lang="en-US" sz="2800" kern="1200" baseline="-25000" dirty="0">
                <a:solidFill>
                  <a:srgbClr val="000000"/>
                </a:solidFill>
                <a:effectLst/>
                <a:ea typeface="Times New Roman" panose="02020603050405020304" pitchFamily="18" charset="0"/>
                <a:cs typeface="Times New Roman" panose="02020603050405020304" pitchFamily="18" charset="0"/>
              </a:rPr>
              <a:t>8</a:t>
            </a:r>
            <a:r>
              <a:rPr lang="en-US" sz="2800" kern="1200" dirty="0">
                <a:solidFill>
                  <a:srgbClr val="000000"/>
                </a:solidFill>
                <a:effectLst/>
                <a:ea typeface="Times New Roman" panose="02020603050405020304" pitchFamily="18" charset="0"/>
                <a:cs typeface="Times New Roman" panose="02020603050405020304" pitchFamily="18" charset="0"/>
              </a:rPr>
              <a:t>O</a:t>
            </a:r>
            <a:r>
              <a:rPr lang="en-US" sz="2800" kern="1200" baseline="-25000" dirty="0">
                <a:solidFill>
                  <a:srgbClr val="000000"/>
                </a:solidFill>
                <a:effectLst/>
                <a:ea typeface="Times New Roman" panose="02020603050405020304" pitchFamily="18" charset="0"/>
                <a:cs typeface="Times New Roman" panose="02020603050405020304" pitchFamily="18" charset="0"/>
              </a:rPr>
              <a:t>16</a:t>
            </a:r>
            <a:r>
              <a:rPr lang="en-US" sz="2800" kern="1200" dirty="0">
                <a:solidFill>
                  <a:srgbClr val="000000"/>
                </a:solidFill>
                <a:effectLst/>
                <a:ea typeface="Times New Roman" panose="02020603050405020304" pitchFamily="18" charset="0"/>
                <a:cs typeface="Times New Roman" panose="02020603050405020304" pitchFamily="18" charset="0"/>
              </a:rPr>
              <a:t>)</a:t>
            </a:r>
            <a:r>
              <a:rPr lang="en-US" sz="2800" kern="1200" baseline="-25000" dirty="0">
                <a:solidFill>
                  <a:srgbClr val="000000"/>
                </a:solidFill>
                <a:effectLst/>
                <a:ea typeface="Times New Roman" panose="02020603050405020304" pitchFamily="18" charset="0"/>
                <a:cs typeface="Times New Roman" panose="02020603050405020304" pitchFamily="18" charset="0"/>
              </a:rPr>
              <a:t>2</a:t>
            </a:r>
            <a:r>
              <a:rPr lang="en-US" sz="2800" kern="1200" dirty="0">
                <a:solidFill>
                  <a:srgbClr val="000000"/>
                </a:solidFill>
                <a:effectLst/>
                <a:ea typeface="Times New Roman" panose="02020603050405020304" pitchFamily="18" charset="0"/>
                <a:cs typeface="Times New Roman" panose="02020603050405020304" pitchFamily="18" charset="0"/>
              </a:rPr>
              <a:t> and (LiV</a:t>
            </a:r>
            <a:r>
              <a:rPr lang="en-US" sz="2800" kern="1200" baseline="-25000" dirty="0">
                <a:solidFill>
                  <a:srgbClr val="000000"/>
                </a:solidFill>
                <a:effectLst/>
                <a:ea typeface="Times New Roman" panose="02020603050405020304" pitchFamily="18" charset="0"/>
                <a:cs typeface="Times New Roman" panose="02020603050405020304" pitchFamily="18" charset="0"/>
              </a:rPr>
              <a:t>8</a:t>
            </a:r>
            <a:r>
              <a:rPr lang="en-US" sz="2800" kern="1200" dirty="0">
                <a:solidFill>
                  <a:srgbClr val="000000"/>
                </a:solidFill>
                <a:effectLst/>
                <a:ea typeface="Times New Roman" panose="02020603050405020304" pitchFamily="18" charset="0"/>
                <a:cs typeface="Times New Roman" panose="02020603050405020304" pitchFamily="18" charset="0"/>
              </a:rPr>
              <a:t>O</a:t>
            </a:r>
            <a:r>
              <a:rPr lang="en-US" sz="2800" kern="1200" baseline="-25000" dirty="0">
                <a:solidFill>
                  <a:srgbClr val="000000"/>
                </a:solidFill>
                <a:effectLst/>
                <a:ea typeface="Times New Roman" panose="02020603050405020304" pitchFamily="18" charset="0"/>
                <a:cs typeface="Times New Roman" panose="02020603050405020304" pitchFamily="18" charset="0"/>
              </a:rPr>
              <a:t>16</a:t>
            </a:r>
            <a:r>
              <a:rPr lang="en-US" sz="2800" kern="1200" dirty="0">
                <a:solidFill>
                  <a:srgbClr val="000000"/>
                </a:solidFill>
                <a:effectLst/>
                <a:ea typeface="Times New Roman" panose="02020603050405020304" pitchFamily="18" charset="0"/>
                <a:cs typeface="Times New Roman" panose="02020603050405020304" pitchFamily="18" charset="0"/>
              </a:rPr>
              <a:t>)</a:t>
            </a:r>
            <a:r>
              <a:rPr lang="en-US" sz="2800" kern="1200" baseline="-25000" dirty="0">
                <a:solidFill>
                  <a:srgbClr val="000000"/>
                </a:solidFill>
                <a:effectLst/>
                <a:ea typeface="Times New Roman" panose="02020603050405020304" pitchFamily="18" charset="0"/>
                <a:cs typeface="Times New Roman" panose="02020603050405020304" pitchFamily="18" charset="0"/>
              </a:rPr>
              <a:t>2</a:t>
            </a:r>
            <a:r>
              <a:rPr lang="en-US" sz="2800" dirty="0">
                <a:effectLst/>
                <a:ea typeface="Times New Roman" panose="02020603050405020304" pitchFamily="18" charset="0"/>
                <a:cs typeface="Times New Roman" panose="02020603050405020304" pitchFamily="18" charset="0"/>
              </a:rPr>
              <a:t> thus the systems are metallic.</a:t>
            </a:r>
          </a:p>
          <a:p>
            <a:pPr algn="just"/>
            <a:endParaRPr lang="en-US" sz="2800" dirty="0">
              <a:ea typeface="Calibri" panose="020F0502020204030204" pitchFamily="34" charset="0"/>
              <a:cs typeface="Times New Roman" panose="02020603050405020304" pitchFamily="18" charset="0"/>
            </a:endParaRPr>
          </a:p>
          <a:p>
            <a:pPr algn="just"/>
            <a:r>
              <a:rPr lang="en-US" sz="2800" dirty="0">
                <a:effectLst/>
                <a:ea typeface="Calibri" panose="020F0502020204030204" pitchFamily="34" charset="0"/>
                <a:cs typeface="Times New Roman" panose="02020603050405020304" pitchFamily="18" charset="0"/>
              </a:rPr>
              <a:t>DOS trend </a:t>
            </a:r>
            <a:r>
              <a:rPr lang="en-US" sz="2800" dirty="0">
                <a:effectLst/>
                <a:ea typeface="Calibri" panose="020F0502020204030204" pitchFamily="34" charset="0"/>
              </a:rPr>
              <a:t>(LiMn</a:t>
            </a:r>
            <a:r>
              <a:rPr lang="en-US" sz="2800" baseline="-25000" dirty="0">
                <a:effectLst/>
                <a:ea typeface="Calibri" panose="020F0502020204030204" pitchFamily="34" charset="0"/>
              </a:rPr>
              <a:t>4</a:t>
            </a:r>
            <a:r>
              <a:rPr lang="en-US" sz="2800" dirty="0">
                <a:effectLst/>
                <a:ea typeface="Calibri" panose="020F0502020204030204" pitchFamily="34" charset="0"/>
              </a:rPr>
              <a:t>O</a:t>
            </a:r>
            <a:r>
              <a:rPr lang="en-US" sz="2800" baseline="-25000" dirty="0">
                <a:effectLst/>
                <a:ea typeface="Calibri" panose="020F0502020204030204" pitchFamily="34" charset="0"/>
              </a:rPr>
              <a:t>9</a:t>
            </a:r>
            <a:r>
              <a:rPr lang="en-US" sz="2800" dirty="0">
                <a:effectLst/>
                <a:ea typeface="Calibri" panose="020F0502020204030204" pitchFamily="34" charset="0"/>
              </a:rPr>
              <a:t>)</a:t>
            </a:r>
            <a:r>
              <a:rPr lang="en-US" sz="2800" baseline="-25000" dirty="0">
                <a:effectLst/>
                <a:ea typeface="Calibri" panose="020F0502020204030204" pitchFamily="34" charset="0"/>
              </a:rPr>
              <a:t>4</a:t>
            </a:r>
            <a:r>
              <a:rPr lang="en-US" sz="2800" dirty="0">
                <a:effectLst/>
                <a:ea typeface="Calibri" panose="020F0502020204030204" pitchFamily="34" charset="0"/>
              </a:rPr>
              <a:t> &gt; (LiTi</a:t>
            </a:r>
            <a:r>
              <a:rPr lang="en-US" sz="2800" baseline="-25000" dirty="0">
                <a:effectLst/>
                <a:ea typeface="Calibri" panose="020F0502020204030204" pitchFamily="34" charset="0"/>
              </a:rPr>
              <a:t>4</a:t>
            </a:r>
            <a:r>
              <a:rPr lang="en-US" sz="2800" dirty="0">
                <a:effectLst/>
                <a:ea typeface="Calibri" panose="020F0502020204030204" pitchFamily="34" charset="0"/>
              </a:rPr>
              <a:t>O</a:t>
            </a:r>
            <a:r>
              <a:rPr lang="en-US" sz="2800" baseline="-25000" dirty="0">
                <a:effectLst/>
                <a:ea typeface="Calibri" panose="020F0502020204030204" pitchFamily="34" charset="0"/>
              </a:rPr>
              <a:t>9</a:t>
            </a:r>
            <a:r>
              <a:rPr lang="en-US" sz="2800" dirty="0">
                <a:effectLst/>
                <a:ea typeface="Calibri" panose="020F0502020204030204" pitchFamily="34" charset="0"/>
              </a:rPr>
              <a:t>)</a:t>
            </a:r>
            <a:r>
              <a:rPr lang="en-US" sz="2800" baseline="-25000" dirty="0">
                <a:effectLst/>
                <a:ea typeface="Calibri" panose="020F0502020204030204" pitchFamily="34" charset="0"/>
              </a:rPr>
              <a:t>4</a:t>
            </a:r>
            <a:r>
              <a:rPr lang="en-US" sz="2800" dirty="0">
                <a:effectLst/>
                <a:ea typeface="Calibri" panose="020F0502020204030204" pitchFamily="34" charset="0"/>
              </a:rPr>
              <a:t> &gt; (LiV</a:t>
            </a:r>
            <a:r>
              <a:rPr lang="en-US" sz="2800" baseline="-25000" dirty="0">
                <a:effectLst/>
                <a:ea typeface="Calibri" panose="020F0502020204030204" pitchFamily="34" charset="0"/>
              </a:rPr>
              <a:t>4</a:t>
            </a:r>
            <a:r>
              <a:rPr lang="en-US" sz="2800" dirty="0">
                <a:effectLst/>
                <a:ea typeface="Calibri" panose="020F0502020204030204" pitchFamily="34" charset="0"/>
              </a:rPr>
              <a:t>O</a:t>
            </a:r>
            <a:r>
              <a:rPr lang="en-US" sz="2800" baseline="-25000" dirty="0">
                <a:effectLst/>
                <a:ea typeface="Calibri" panose="020F0502020204030204" pitchFamily="34" charset="0"/>
              </a:rPr>
              <a:t>9</a:t>
            </a:r>
            <a:r>
              <a:rPr lang="en-US" sz="2800" dirty="0">
                <a:effectLst/>
                <a:ea typeface="Calibri" panose="020F0502020204030204" pitchFamily="34" charset="0"/>
              </a:rPr>
              <a:t>)</a:t>
            </a:r>
            <a:r>
              <a:rPr lang="en-US" sz="2800" baseline="-25000" dirty="0">
                <a:effectLst/>
                <a:ea typeface="Calibri" panose="020F0502020204030204" pitchFamily="34" charset="0"/>
              </a:rPr>
              <a:t>4</a:t>
            </a:r>
            <a:r>
              <a:rPr lang="en-US" sz="2800" dirty="0">
                <a:effectLst/>
                <a:ea typeface="Calibri" panose="020F0502020204030204" pitchFamily="34" charset="0"/>
              </a:rPr>
              <a:t>.</a:t>
            </a:r>
            <a:endParaRPr lang="en-ZA" sz="2800" dirty="0">
              <a:effectLst/>
              <a:ea typeface="Calibri" panose="020F0502020204030204" pitchFamily="34" charset="0"/>
              <a:cs typeface="Times New Roman" panose="02020603050405020304" pitchFamily="18" charset="0"/>
            </a:endParaRPr>
          </a:p>
          <a:p>
            <a:endParaRPr lang="en-ZA" sz="2400" dirty="0"/>
          </a:p>
        </p:txBody>
      </p:sp>
      <p:sp>
        <p:nvSpPr>
          <p:cNvPr id="247" name="TextBox 246">
            <a:extLst>
              <a:ext uri="{FF2B5EF4-FFF2-40B4-BE49-F238E27FC236}">
                <a16:creationId xmlns:a16="http://schemas.microsoft.com/office/drawing/2014/main" id="{897A41DA-334C-4459-A173-932139943A9D}"/>
              </a:ext>
            </a:extLst>
          </p:cNvPr>
          <p:cNvSpPr txBox="1"/>
          <p:nvPr/>
        </p:nvSpPr>
        <p:spPr>
          <a:xfrm>
            <a:off x="20740021" y="6338794"/>
            <a:ext cx="2234759" cy="707886"/>
          </a:xfrm>
          <a:prstGeom prst="rect">
            <a:avLst/>
          </a:prstGeom>
          <a:noFill/>
        </p:spPr>
        <p:txBody>
          <a:bodyPr wrap="square" rtlCol="0">
            <a:spAutoFit/>
          </a:bodyPr>
          <a:lstStyle/>
          <a:p>
            <a:r>
              <a:rPr lang="en-ZA" sz="4000" b="1" dirty="0">
                <a:solidFill>
                  <a:schemeClr val="tx2"/>
                </a:solidFill>
              </a:rPr>
              <a:t>SAIP</a:t>
            </a:r>
          </a:p>
        </p:txBody>
      </p:sp>
      <p:sp>
        <p:nvSpPr>
          <p:cNvPr id="121" name="TextBox 120">
            <a:extLst>
              <a:ext uri="{FF2B5EF4-FFF2-40B4-BE49-F238E27FC236}">
                <a16:creationId xmlns:a16="http://schemas.microsoft.com/office/drawing/2014/main" id="{ACB93505-98C3-4C95-9288-BB47484AE906}"/>
              </a:ext>
            </a:extLst>
          </p:cNvPr>
          <p:cNvSpPr txBox="1"/>
          <p:nvPr/>
        </p:nvSpPr>
        <p:spPr>
          <a:xfrm>
            <a:off x="24884808" y="40526571"/>
            <a:ext cx="2614829" cy="707886"/>
          </a:xfrm>
          <a:prstGeom prst="rect">
            <a:avLst/>
          </a:prstGeom>
          <a:noFill/>
        </p:spPr>
        <p:txBody>
          <a:bodyPr wrap="square" rtlCol="0">
            <a:spAutoFit/>
          </a:bodyPr>
          <a:lstStyle/>
          <a:p>
            <a:r>
              <a:rPr lang="en-ZA" sz="4000" b="1" dirty="0">
                <a:solidFill>
                  <a:schemeClr val="tx2"/>
                </a:solidFill>
                <a:effectLst>
                  <a:outerShdw blurRad="38100" dist="38100" dir="2700000" algn="tl">
                    <a:srgbClr val="000000">
                      <a:alpha val="43137"/>
                    </a:srgbClr>
                  </a:outerShdw>
                </a:effectLst>
              </a:rPr>
              <a:t>SAIP 2021</a:t>
            </a:r>
          </a:p>
        </p:txBody>
      </p:sp>
      <p:pic>
        <p:nvPicPr>
          <p:cNvPr id="12" name="Picture 11">
            <a:extLst>
              <a:ext uri="{FF2B5EF4-FFF2-40B4-BE49-F238E27FC236}">
                <a16:creationId xmlns:a16="http://schemas.microsoft.com/office/drawing/2014/main" id="{5619E717-AE66-4D10-B739-BE9A1754B526}"/>
              </a:ext>
            </a:extLst>
          </p:cNvPr>
          <p:cNvPicPr>
            <a:picLocks noChangeAspect="1"/>
          </p:cNvPicPr>
          <p:nvPr/>
        </p:nvPicPr>
        <p:blipFill>
          <a:blip r:embed="rId15"/>
          <a:stretch>
            <a:fillRect/>
          </a:stretch>
        </p:blipFill>
        <p:spPr>
          <a:xfrm>
            <a:off x="2278294" y="12311774"/>
            <a:ext cx="3469920" cy="3074970"/>
          </a:xfrm>
          <a:prstGeom prst="rect">
            <a:avLst/>
          </a:prstGeom>
        </p:spPr>
      </p:pic>
    </p:spTree>
    <p:extLst>
      <p:ext uri="{BB962C8B-B14F-4D97-AF65-F5344CB8AC3E}">
        <p14:creationId xmlns:p14="http://schemas.microsoft.com/office/powerpoint/2010/main" val="2734222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46780</TotalTime>
  <Words>833</Words>
  <Application>Microsoft Office PowerPoint</Application>
  <PresentationFormat>Custom</PresentationFormat>
  <Paragraphs>52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Times</vt:lpstr>
      <vt:lpstr>Office Theme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Katlego</dc:creator>
  <cp:lastModifiedBy>MR PERCY NGOBENI</cp:lastModifiedBy>
  <cp:revision>556</cp:revision>
  <cp:lastPrinted>2019-11-26T13:10:02Z</cp:lastPrinted>
  <dcterms:created xsi:type="dcterms:W3CDTF">2012-10-10T15:17:09Z</dcterms:created>
  <dcterms:modified xsi:type="dcterms:W3CDTF">2021-07-27T08:50:04Z</dcterms:modified>
</cp:coreProperties>
</file>