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>
      <p:cViewPr>
        <p:scale>
          <a:sx n="50" d="100"/>
          <a:sy n="50" d="100"/>
        </p:scale>
        <p:origin x="228" y="-16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D6FD2-80DE-4965-B630-4BE00FF05079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A7DA7-3751-4C31-84CC-54411B28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9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A7DA7-3751-4C31-84CC-54411B2824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2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3049270"/>
          </a:xfrm>
          <a:custGeom>
            <a:avLst/>
            <a:gdLst/>
            <a:ahLst/>
            <a:cxnLst/>
            <a:rect l="l" t="t" r="r" b="b"/>
            <a:pathLst>
              <a:path w="20104100" h="3049270">
                <a:moveTo>
                  <a:pt x="0" y="3049122"/>
                </a:moveTo>
                <a:lnTo>
                  <a:pt x="20104099" y="3049122"/>
                </a:lnTo>
                <a:lnTo>
                  <a:pt x="20104099" y="0"/>
                </a:lnTo>
                <a:lnTo>
                  <a:pt x="0" y="0"/>
                </a:lnTo>
                <a:lnTo>
                  <a:pt x="0" y="3049122"/>
                </a:lnTo>
                <a:close/>
              </a:path>
            </a:pathLst>
          </a:custGeom>
          <a:solidFill>
            <a:srgbClr val="9FBD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740607" y="317733"/>
            <a:ext cx="12340112" cy="6024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593256" y="911083"/>
            <a:ext cx="8530630" cy="6024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2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0" y="0"/>
            <a:ext cx="20104100" cy="3044825"/>
          </a:xfrm>
          <a:prstGeom prst="rect">
            <a:avLst/>
          </a:prstGeom>
          <a:solidFill>
            <a:srgbClr val="80AB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962110" y="202595"/>
            <a:ext cx="1617987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Bjorken Hydrodynamics for high energy nuclear collisions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2650" y="1766169"/>
            <a:ext cx="5029200" cy="112439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1766169"/>
            <a:ext cx="4876800" cy="1126256"/>
          </a:xfrm>
          <a:prstGeom prst="rect">
            <a:avLst/>
          </a:prstGeom>
        </p:spPr>
      </p:pic>
      <p:sp>
        <p:nvSpPr>
          <p:cNvPr id="59" name="object 23"/>
          <p:cNvSpPr/>
          <p:nvPr/>
        </p:nvSpPr>
        <p:spPr>
          <a:xfrm>
            <a:off x="164600" y="3205426"/>
            <a:ext cx="5375705" cy="7465788"/>
          </a:xfrm>
          <a:custGeom>
            <a:avLst/>
            <a:gdLst/>
            <a:ahLst/>
            <a:cxnLst/>
            <a:rect l="l" t="t" r="r" b="b"/>
            <a:pathLst>
              <a:path w="4607559" h="11421110">
                <a:moveTo>
                  <a:pt x="4523248" y="0"/>
                </a:moveTo>
                <a:lnTo>
                  <a:pt x="83941" y="0"/>
                </a:lnTo>
                <a:lnTo>
                  <a:pt x="51266" y="6596"/>
                </a:lnTo>
                <a:lnTo>
                  <a:pt x="24584" y="24584"/>
                </a:lnTo>
                <a:lnTo>
                  <a:pt x="6596" y="51266"/>
                </a:lnTo>
                <a:lnTo>
                  <a:pt x="0" y="83941"/>
                </a:lnTo>
                <a:lnTo>
                  <a:pt x="0" y="11336996"/>
                </a:lnTo>
                <a:lnTo>
                  <a:pt x="6596" y="11369672"/>
                </a:lnTo>
                <a:lnTo>
                  <a:pt x="24584" y="11396356"/>
                </a:lnTo>
                <a:lnTo>
                  <a:pt x="51266" y="11414347"/>
                </a:lnTo>
                <a:lnTo>
                  <a:pt x="83941" y="11420944"/>
                </a:lnTo>
                <a:lnTo>
                  <a:pt x="4523248" y="11420944"/>
                </a:lnTo>
                <a:lnTo>
                  <a:pt x="4555923" y="11414347"/>
                </a:lnTo>
                <a:lnTo>
                  <a:pt x="4582604" y="11396356"/>
                </a:lnTo>
                <a:lnTo>
                  <a:pt x="4600593" y="11369672"/>
                </a:lnTo>
                <a:lnTo>
                  <a:pt x="4607189" y="11336996"/>
                </a:lnTo>
                <a:lnTo>
                  <a:pt x="4607189" y="83941"/>
                </a:lnTo>
                <a:lnTo>
                  <a:pt x="4600593" y="51266"/>
                </a:lnTo>
                <a:lnTo>
                  <a:pt x="4582604" y="24584"/>
                </a:lnTo>
                <a:lnTo>
                  <a:pt x="4555923" y="6596"/>
                </a:lnTo>
                <a:lnTo>
                  <a:pt x="452324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89150" y="3259713"/>
            <a:ext cx="185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2" name="object 66"/>
          <p:cNvSpPr txBox="1"/>
          <p:nvPr/>
        </p:nvSpPr>
        <p:spPr>
          <a:xfrm>
            <a:off x="268054" y="3653746"/>
            <a:ext cx="4908954" cy="287514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Here, we study the time evolution of thermodynamic variables during the heavy ion collision.</a:t>
            </a:r>
          </a:p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system resembles that of early universe just after the big bang.</a:t>
            </a:r>
          </a:p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relatively high temperature the collisions of highly relativistic nuclei gives the possibility of generating quark-gluon matter.</a:t>
            </a:r>
          </a:p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simulate a system of mass-less quarks and gluons.</a:t>
            </a:r>
          </a:p>
        </p:txBody>
      </p:sp>
      <p:pic>
        <p:nvPicPr>
          <p:cNvPr id="63" name="Content Placeholder 3">
            <a:extLst>
              <a:ext uri="{FF2B5EF4-FFF2-40B4-BE49-F238E27FC236}">
                <a16:creationId xmlns:a16="http://schemas.microsoft.com/office/drawing/2014/main" xmlns="" id="{C2E801D4-490A-4058-8B1F-4E217D1C844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  <a:grayscl/>
          </a:blip>
          <a:srcRect l="5836" t="-1" r="272" b="247"/>
          <a:stretch/>
        </p:blipFill>
        <p:spPr>
          <a:xfrm>
            <a:off x="322584" y="6617794"/>
            <a:ext cx="4981620" cy="3811130"/>
          </a:xfrm>
          <a:prstGeom prst="rect">
            <a:avLst/>
          </a:prstGeom>
          <a:noFill/>
          <a:ln w="0">
            <a:noFill/>
            <a:prstDash val="solid"/>
          </a:ln>
        </p:spPr>
      </p:pic>
      <p:sp>
        <p:nvSpPr>
          <p:cNvPr id="67" name="object 14"/>
          <p:cNvSpPr/>
          <p:nvPr/>
        </p:nvSpPr>
        <p:spPr>
          <a:xfrm>
            <a:off x="5643759" y="3205426"/>
            <a:ext cx="5663765" cy="7448389"/>
          </a:xfrm>
          <a:custGeom>
            <a:avLst/>
            <a:gdLst/>
            <a:ahLst/>
            <a:cxnLst/>
            <a:rect l="l" t="t" r="r" b="b"/>
            <a:pathLst>
              <a:path w="4607560" h="5366384">
                <a:moveTo>
                  <a:pt x="4528367" y="0"/>
                </a:moveTo>
                <a:lnTo>
                  <a:pt x="78828" y="0"/>
                </a:lnTo>
                <a:lnTo>
                  <a:pt x="48144" y="6197"/>
                </a:lnTo>
                <a:lnTo>
                  <a:pt x="23088" y="23094"/>
                </a:lnTo>
                <a:lnTo>
                  <a:pt x="6194" y="48149"/>
                </a:lnTo>
                <a:lnTo>
                  <a:pt x="0" y="78822"/>
                </a:lnTo>
                <a:lnTo>
                  <a:pt x="0" y="5287157"/>
                </a:lnTo>
                <a:lnTo>
                  <a:pt x="6194" y="5317830"/>
                </a:lnTo>
                <a:lnTo>
                  <a:pt x="23088" y="5342885"/>
                </a:lnTo>
                <a:lnTo>
                  <a:pt x="48144" y="5359782"/>
                </a:lnTo>
                <a:lnTo>
                  <a:pt x="78828" y="5365979"/>
                </a:lnTo>
                <a:lnTo>
                  <a:pt x="4528367" y="5365979"/>
                </a:lnTo>
                <a:lnTo>
                  <a:pt x="4559039" y="5359782"/>
                </a:lnTo>
                <a:lnTo>
                  <a:pt x="4584095" y="5342885"/>
                </a:lnTo>
                <a:lnTo>
                  <a:pt x="4600992" y="5317830"/>
                </a:lnTo>
                <a:lnTo>
                  <a:pt x="4607189" y="5287157"/>
                </a:lnTo>
                <a:lnTo>
                  <a:pt x="4607189" y="78822"/>
                </a:lnTo>
                <a:lnTo>
                  <a:pt x="4600992" y="48149"/>
                </a:lnTo>
                <a:lnTo>
                  <a:pt x="4584095" y="23094"/>
                </a:lnTo>
                <a:lnTo>
                  <a:pt x="4559039" y="6197"/>
                </a:lnTo>
                <a:lnTo>
                  <a:pt x="4528367" y="0"/>
                </a:lnTo>
                <a:close/>
              </a:path>
            </a:pathLst>
          </a:custGeom>
          <a:solidFill>
            <a:srgbClr val="9FBDC7">
              <a:alpha val="79998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684805" y="3253636"/>
            <a:ext cx="1804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747213" y="3772393"/>
            <a:ext cx="5384477" cy="6089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Since the main objective of the study was to understand some of the properties of nuclear matter under extreme conditions through heavy ion collisions using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Bjorken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hydrodynamics model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this was achieved:</a:t>
            </a:r>
          </a:p>
          <a:p>
            <a:pPr marL="12700" marR="5080">
              <a:lnSpc>
                <a:spcPct val="101800"/>
              </a:lnSpc>
              <a:spcBef>
                <a:spcPts val="9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firstly, by deriving and understanding both non- relativistic and relativistic equation, followed by some derivations of energy density, entropy density, and temperature against proper time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numerical simulations of energy density, entropy density, and temperature against proper time were also conducted with the aim of investigating their respectively status just after high relativistic energy collision.</a:t>
            </a:r>
          </a:p>
          <a:p>
            <a:pPr marL="12700" marR="5080">
              <a:lnSpc>
                <a:spcPct val="101800"/>
              </a:lnSpc>
              <a:spcBef>
                <a:spcPts val="9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5750">
              <a:lnSpc>
                <a:spcPct val="1018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derived analytical and numerical solutions of energy density, entropy density and temperature were then plotted against proper time using python language.</a:t>
            </a:r>
          </a:p>
        </p:txBody>
      </p:sp>
      <p:sp>
        <p:nvSpPr>
          <p:cNvPr id="86" name="object 6"/>
          <p:cNvSpPr/>
          <p:nvPr/>
        </p:nvSpPr>
        <p:spPr>
          <a:xfrm>
            <a:off x="14126924" y="10755541"/>
            <a:ext cx="5879405" cy="4238215"/>
          </a:xfrm>
          <a:custGeom>
            <a:avLst/>
            <a:gdLst/>
            <a:ahLst/>
            <a:cxnLst/>
            <a:rect l="l" t="t" r="r" b="b"/>
            <a:pathLst>
              <a:path w="5011419" h="4818380">
                <a:moveTo>
                  <a:pt x="4940222" y="0"/>
                </a:moveTo>
                <a:lnTo>
                  <a:pt x="71143" y="0"/>
                </a:lnTo>
                <a:lnTo>
                  <a:pt x="43462" y="5594"/>
                </a:lnTo>
                <a:lnTo>
                  <a:pt x="20847" y="20847"/>
                </a:lnTo>
                <a:lnTo>
                  <a:pt x="5594" y="43462"/>
                </a:lnTo>
                <a:lnTo>
                  <a:pt x="0" y="71143"/>
                </a:lnTo>
                <a:lnTo>
                  <a:pt x="0" y="4746836"/>
                </a:lnTo>
                <a:lnTo>
                  <a:pt x="5594" y="4774538"/>
                </a:lnTo>
                <a:lnTo>
                  <a:pt x="20847" y="4797159"/>
                </a:lnTo>
                <a:lnTo>
                  <a:pt x="43462" y="4812411"/>
                </a:lnTo>
                <a:lnTo>
                  <a:pt x="71143" y="4818003"/>
                </a:lnTo>
                <a:lnTo>
                  <a:pt x="4940222" y="4818003"/>
                </a:lnTo>
                <a:lnTo>
                  <a:pt x="4967903" y="4812411"/>
                </a:lnTo>
                <a:lnTo>
                  <a:pt x="4990518" y="4797159"/>
                </a:lnTo>
                <a:lnTo>
                  <a:pt x="5005771" y="4774538"/>
                </a:lnTo>
                <a:lnTo>
                  <a:pt x="5011365" y="4746836"/>
                </a:lnTo>
                <a:lnTo>
                  <a:pt x="5011365" y="71143"/>
                </a:lnTo>
                <a:lnTo>
                  <a:pt x="5005771" y="43462"/>
                </a:lnTo>
                <a:lnTo>
                  <a:pt x="4990518" y="20847"/>
                </a:lnTo>
                <a:lnTo>
                  <a:pt x="4967903" y="5594"/>
                </a:lnTo>
                <a:lnTo>
                  <a:pt x="4940222" y="0"/>
                </a:lnTo>
                <a:close/>
              </a:path>
            </a:pathLst>
          </a:custGeom>
          <a:solidFill>
            <a:srgbClr val="9FBDC7">
              <a:alpha val="79998"/>
            </a:srgbClr>
          </a:solidFill>
        </p:spPr>
        <p:txBody>
          <a:bodyPr wrap="square" lIns="0" tIns="0" rIns="0" bIns="0" rtlCol="0"/>
          <a:lstStyle/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spcBef>
                <a:spcPts val="90"/>
              </a:spcBef>
              <a:buFont typeface="+mj-lt"/>
              <a:buAutoNum type="arabicPeriod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Credit: Dirk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Rische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spcBef>
                <a:spcPts val="90"/>
              </a:spcBef>
              <a:buFont typeface="+mj-lt"/>
              <a:buAutoNum type="arabicPeriod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J.D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Bjorken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Phys. Rev. D 27, 140 (1983).</a:t>
            </a:r>
          </a:p>
          <a:p>
            <a:pPr marL="355600" marR="5080" indent="-342900">
              <a:spcBef>
                <a:spcPts val="90"/>
              </a:spcBef>
              <a:buFont typeface="+mj-lt"/>
              <a:buAutoNum type="arabicPeriod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Fluid Mechanics book by Landau and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LIfshitz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Vol.6, 2</a:t>
            </a:r>
            <a:r>
              <a:rPr lang="en-US" sz="17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Edition.</a:t>
            </a:r>
          </a:p>
          <a:p>
            <a:pPr marL="355600" marR="5080" indent="-342900">
              <a:spcBef>
                <a:spcPts val="90"/>
              </a:spcBef>
              <a:buFont typeface="+mj-lt"/>
              <a:buAutoNum type="arabicPeriod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hubble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expansion, viewed 26 July 2021, https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physics.stackexchange.com/questions/76241/cmbr-temperature-over-time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9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This research was made possible through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NITheP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NITheCS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Program, and we would like to thank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René Kotze for all the logistical support.</a:t>
            </a: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Many thanks from the above-mentioned authors to Prof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Azwinndini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Muronga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our tutors.</a:t>
            </a: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28"/>
          <p:cNvSpPr/>
          <p:nvPr/>
        </p:nvSpPr>
        <p:spPr>
          <a:xfrm>
            <a:off x="7080251" y="10755541"/>
            <a:ext cx="7006748" cy="4238215"/>
          </a:xfrm>
          <a:custGeom>
            <a:avLst/>
            <a:gdLst/>
            <a:ahLst/>
            <a:cxnLst/>
            <a:rect l="l" t="t" r="r" b="b"/>
            <a:pathLst>
              <a:path w="9724390" h="6674484">
                <a:moveTo>
                  <a:pt x="9594705" y="0"/>
                </a:moveTo>
                <a:lnTo>
                  <a:pt x="129257" y="0"/>
                </a:lnTo>
                <a:lnTo>
                  <a:pt x="78948" y="10159"/>
                </a:lnTo>
                <a:lnTo>
                  <a:pt x="37862" y="37862"/>
                </a:lnTo>
                <a:lnTo>
                  <a:pt x="10159" y="78948"/>
                </a:lnTo>
                <a:lnTo>
                  <a:pt x="0" y="129257"/>
                </a:lnTo>
                <a:lnTo>
                  <a:pt x="0" y="6544885"/>
                </a:lnTo>
                <a:lnTo>
                  <a:pt x="10159" y="6595193"/>
                </a:lnTo>
                <a:lnTo>
                  <a:pt x="37862" y="6636280"/>
                </a:lnTo>
                <a:lnTo>
                  <a:pt x="78948" y="6663983"/>
                </a:lnTo>
                <a:lnTo>
                  <a:pt x="129257" y="6674142"/>
                </a:lnTo>
                <a:lnTo>
                  <a:pt x="9594705" y="6674142"/>
                </a:lnTo>
                <a:lnTo>
                  <a:pt x="9645013" y="6663983"/>
                </a:lnTo>
                <a:lnTo>
                  <a:pt x="9686100" y="6636280"/>
                </a:lnTo>
                <a:lnTo>
                  <a:pt x="9713803" y="6595193"/>
                </a:lnTo>
                <a:lnTo>
                  <a:pt x="9723962" y="6544885"/>
                </a:lnTo>
                <a:lnTo>
                  <a:pt x="9723962" y="129257"/>
                </a:lnTo>
                <a:lnTo>
                  <a:pt x="9713803" y="78948"/>
                </a:lnTo>
                <a:lnTo>
                  <a:pt x="9686100" y="37862"/>
                </a:lnTo>
                <a:lnTo>
                  <a:pt x="9645013" y="10159"/>
                </a:lnTo>
                <a:lnTo>
                  <a:pt x="959470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4"/>
          <p:cNvSpPr/>
          <p:nvPr/>
        </p:nvSpPr>
        <p:spPr>
          <a:xfrm>
            <a:off x="160414" y="10708102"/>
            <a:ext cx="6875724" cy="4280753"/>
          </a:xfrm>
          <a:custGeom>
            <a:avLst/>
            <a:gdLst/>
            <a:ahLst/>
            <a:cxnLst/>
            <a:rect l="l" t="t" r="r" b="b"/>
            <a:pathLst>
              <a:path w="4607560" h="5366384">
                <a:moveTo>
                  <a:pt x="4528367" y="0"/>
                </a:moveTo>
                <a:lnTo>
                  <a:pt x="78828" y="0"/>
                </a:lnTo>
                <a:lnTo>
                  <a:pt x="48144" y="6197"/>
                </a:lnTo>
                <a:lnTo>
                  <a:pt x="23088" y="23094"/>
                </a:lnTo>
                <a:lnTo>
                  <a:pt x="6194" y="48149"/>
                </a:lnTo>
                <a:lnTo>
                  <a:pt x="0" y="78822"/>
                </a:lnTo>
                <a:lnTo>
                  <a:pt x="0" y="5287157"/>
                </a:lnTo>
                <a:lnTo>
                  <a:pt x="6194" y="5317830"/>
                </a:lnTo>
                <a:lnTo>
                  <a:pt x="23088" y="5342885"/>
                </a:lnTo>
                <a:lnTo>
                  <a:pt x="48144" y="5359782"/>
                </a:lnTo>
                <a:lnTo>
                  <a:pt x="78828" y="5365979"/>
                </a:lnTo>
                <a:lnTo>
                  <a:pt x="4528367" y="5365979"/>
                </a:lnTo>
                <a:lnTo>
                  <a:pt x="4559039" y="5359782"/>
                </a:lnTo>
                <a:lnTo>
                  <a:pt x="4584095" y="5342885"/>
                </a:lnTo>
                <a:lnTo>
                  <a:pt x="4600992" y="5317830"/>
                </a:lnTo>
                <a:lnTo>
                  <a:pt x="4607189" y="5287157"/>
                </a:lnTo>
                <a:lnTo>
                  <a:pt x="4607189" y="78822"/>
                </a:lnTo>
                <a:lnTo>
                  <a:pt x="4600992" y="48149"/>
                </a:lnTo>
                <a:lnTo>
                  <a:pt x="4584095" y="23094"/>
                </a:lnTo>
                <a:lnTo>
                  <a:pt x="4559039" y="6197"/>
                </a:lnTo>
                <a:lnTo>
                  <a:pt x="4528367" y="0"/>
                </a:lnTo>
                <a:close/>
              </a:path>
            </a:pathLst>
          </a:custGeom>
          <a:solidFill>
            <a:srgbClr val="9FBDC7">
              <a:alpha val="79998"/>
            </a:srgbClr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523966" y="10794586"/>
            <a:ext cx="185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16" name="object 28"/>
          <p:cNvSpPr/>
          <p:nvPr/>
        </p:nvSpPr>
        <p:spPr>
          <a:xfrm>
            <a:off x="11347450" y="3202288"/>
            <a:ext cx="8622082" cy="7451527"/>
          </a:xfrm>
          <a:custGeom>
            <a:avLst/>
            <a:gdLst/>
            <a:ahLst/>
            <a:cxnLst/>
            <a:rect l="l" t="t" r="r" b="b"/>
            <a:pathLst>
              <a:path w="9724390" h="6674484">
                <a:moveTo>
                  <a:pt x="9594705" y="0"/>
                </a:moveTo>
                <a:lnTo>
                  <a:pt x="129257" y="0"/>
                </a:lnTo>
                <a:lnTo>
                  <a:pt x="78948" y="10159"/>
                </a:lnTo>
                <a:lnTo>
                  <a:pt x="37862" y="37862"/>
                </a:lnTo>
                <a:lnTo>
                  <a:pt x="10159" y="78948"/>
                </a:lnTo>
                <a:lnTo>
                  <a:pt x="0" y="129257"/>
                </a:lnTo>
                <a:lnTo>
                  <a:pt x="0" y="6544885"/>
                </a:lnTo>
                <a:lnTo>
                  <a:pt x="10159" y="6595193"/>
                </a:lnTo>
                <a:lnTo>
                  <a:pt x="37862" y="6636280"/>
                </a:lnTo>
                <a:lnTo>
                  <a:pt x="78948" y="6663983"/>
                </a:lnTo>
                <a:lnTo>
                  <a:pt x="129257" y="6674142"/>
                </a:lnTo>
                <a:lnTo>
                  <a:pt x="9594705" y="6674142"/>
                </a:lnTo>
                <a:lnTo>
                  <a:pt x="9645013" y="6663983"/>
                </a:lnTo>
                <a:lnTo>
                  <a:pt x="9686100" y="6636280"/>
                </a:lnTo>
                <a:lnTo>
                  <a:pt x="9713803" y="6595193"/>
                </a:lnTo>
                <a:lnTo>
                  <a:pt x="9723962" y="6544885"/>
                </a:lnTo>
                <a:lnTo>
                  <a:pt x="9723962" y="129257"/>
                </a:lnTo>
                <a:lnTo>
                  <a:pt x="9713803" y="78948"/>
                </a:lnTo>
                <a:lnTo>
                  <a:pt x="9686100" y="37862"/>
                </a:lnTo>
                <a:lnTo>
                  <a:pt x="9645013" y="10159"/>
                </a:lnTo>
                <a:lnTo>
                  <a:pt x="959470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29"/>
          <p:cNvSpPr txBox="1"/>
          <p:nvPr/>
        </p:nvSpPr>
        <p:spPr>
          <a:xfrm>
            <a:off x="15786853" y="3305092"/>
            <a:ext cx="590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45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29"/>
          <p:cNvSpPr txBox="1"/>
          <p:nvPr/>
        </p:nvSpPr>
        <p:spPr>
          <a:xfrm>
            <a:off x="15786853" y="3305092"/>
            <a:ext cx="590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45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4618008" y="3253636"/>
            <a:ext cx="185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286755" y="10881539"/>
            <a:ext cx="185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5737030" y="13196302"/>
            <a:ext cx="257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 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7259572" y="11233741"/>
            <a:ext cx="6867353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the collision region the energy is at its maximum, and the energy density as a function of proper time decreases when the system expand into freeze-out zone.</a:t>
            </a: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entropy density of the system decreases as a function of proper time. </a:t>
            </a: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temperature decreases as the system cools down.</a:t>
            </a:r>
          </a:p>
          <a:p>
            <a:pPr marL="298450" marR="5080" indent="-285750"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time evolution of the temperature of heavy ion collision resembles that of the early universe.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4600" y="10359362"/>
            <a:ext cx="5375706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Space-time diagram of longitudinal evolution of quark-gluon plasma </a:t>
            </a:r>
            <a:r>
              <a:rPr lang="en-GB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[1]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98276" y="1168021"/>
            <a:ext cx="1318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spc="1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 Seabi (UWC), </a:t>
            </a:r>
            <a:r>
              <a:rPr lang="en-US" sz="2500" b="1" u="sng" spc="1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500" b="1" u="sng" spc="17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Phakoe</a:t>
            </a:r>
            <a:r>
              <a:rPr lang="en-US" sz="2500" b="1" u="sng" spc="1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(UWC)</a:t>
            </a:r>
            <a:r>
              <a:rPr lang="en-US" sz="2500" b="1" spc="1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 </a:t>
            </a:r>
            <a:r>
              <a:rPr lang="en-US" sz="2500" b="1" spc="14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Nemalili</a:t>
            </a:r>
            <a:r>
              <a:rPr lang="en-US" sz="250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(WITS), B </a:t>
            </a:r>
            <a:r>
              <a:rPr lang="en-US" sz="2500" b="1" spc="14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Ramogayana</a:t>
            </a:r>
            <a:r>
              <a:rPr lang="en-US" sz="250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(UL)</a:t>
            </a:r>
          </a:p>
          <a:p>
            <a:pPr algn="ctr"/>
            <a:endParaRPr lang="en-US" sz="2500" dirty="0"/>
          </a:p>
        </p:txBody>
      </p:sp>
      <p:sp>
        <p:nvSpPr>
          <p:cNvPr id="30" name="Rectangle 29"/>
          <p:cNvSpPr/>
          <p:nvPr/>
        </p:nvSpPr>
        <p:spPr>
          <a:xfrm>
            <a:off x="5304204" y="1774840"/>
            <a:ext cx="1005205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Tutors: </a:t>
            </a:r>
            <a:r>
              <a:rPr lang="en-US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</a:t>
            </a:r>
            <a:r>
              <a:rPr lang="en-US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 </a:t>
            </a:r>
            <a:r>
              <a:rPr lang="en-GB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Netshikweta</a:t>
            </a:r>
            <a:r>
              <a:rPr lang="en-GB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(</a:t>
            </a:r>
            <a:r>
              <a:rPr lang="en-GB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UNIVEN</a:t>
            </a:r>
            <a:r>
              <a:rPr lang="en-GB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 and Dr M. </a:t>
            </a:r>
            <a:r>
              <a:rPr lang="en-GB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Younus</a:t>
            </a:r>
            <a:r>
              <a:rPr lang="en-GB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(</a:t>
            </a:r>
            <a:r>
              <a:rPr lang="en-US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UFSM</a:t>
            </a:r>
            <a:r>
              <a:rPr lang="en-US" dirty="0"/>
              <a:t>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628424" y="2391969"/>
            <a:ext cx="495520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Supervisor: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Azwinndini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Muronga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NMU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pic>
        <p:nvPicPr>
          <p:cNvPr id="129" name="Picture 128" descr="A picture containing text, monitor, screenshot&#10;&#10;Description automatically generated">
            <a:extLst>
              <a:ext uri="{FF2B5EF4-FFF2-40B4-BE49-F238E27FC236}">
                <a16:creationId xmlns:a16="http://schemas.microsoft.com/office/drawing/2014/main" xmlns="" id="{0620B976-7595-45FE-A1B4-AF5AA4A3BAF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" t="19721" r="69949" b="20765"/>
          <a:stretch/>
        </p:blipFill>
        <p:spPr>
          <a:xfrm>
            <a:off x="1689150" y="11119884"/>
            <a:ext cx="3851155" cy="381214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491810" y="10760324"/>
            <a:ext cx="18229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Python script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628223B-3553-4D6D-AEAE-DC54EF7F6F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50498" y="3659823"/>
            <a:ext cx="4057472" cy="271877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2882" y="3720905"/>
            <a:ext cx="4001577" cy="232327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FED796EB-C9DA-47C0-A286-6D7238A658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50498" y="6690870"/>
            <a:ext cx="4072149" cy="293279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8F97A21A-1D6C-46BB-84D5-9F92B6AD21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786853" y="6690870"/>
            <a:ext cx="4072149" cy="2932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429429" y="7438110"/>
                <a:ext cx="1429573" cy="613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9429" y="7438110"/>
                <a:ext cx="1429573" cy="61369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143959" y="7388225"/>
                <a:ext cx="1429573" cy="789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3959" y="7388225"/>
                <a:ext cx="1429573" cy="78944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206375" y="4280333"/>
                <a:ext cx="1496692" cy="657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6375" y="4280333"/>
                <a:ext cx="1496692" cy="65793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741774" y="8131326"/>
                <a:ext cx="18480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774" y="8131326"/>
                <a:ext cx="1848006" cy="338554"/>
              </a:xfrm>
              <a:prstGeom prst="rect">
                <a:avLst/>
              </a:prstGeom>
              <a:blipFill rotWithShape="0">
                <a:blip r:embed="rId15"/>
                <a:stretch>
                  <a:fillRect t="-7273" b="-2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7909609" y="7984253"/>
                <a:ext cx="184819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9609" y="7984253"/>
                <a:ext cx="1848198" cy="338554"/>
              </a:xfrm>
              <a:prstGeom prst="rect">
                <a:avLst/>
              </a:prstGeom>
              <a:blipFill rotWithShape="0">
                <a:blip r:embed="rId16"/>
                <a:stretch>
                  <a:fillRect t="-7273" b="-2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3741774" y="4897642"/>
                <a:ext cx="19225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774" y="4897642"/>
                <a:ext cx="1922514" cy="338554"/>
              </a:xfrm>
              <a:prstGeom prst="rect">
                <a:avLst/>
              </a:prstGeom>
              <a:blipFill rotWithShape="0">
                <a:blip r:embed="rId17"/>
                <a:stretch>
                  <a:fillRect t="-7143" b="-19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15845908" y="6090524"/>
            <a:ext cx="4035942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Hubble expansion</a:t>
            </a:r>
            <a:r>
              <a:rPr lang="en-GB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[4]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410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Tahoma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cp:lastModifiedBy>Brian Ramogayana</cp:lastModifiedBy>
  <cp:revision>41</cp:revision>
  <dcterms:created xsi:type="dcterms:W3CDTF">2020-11-20T01:48:11Z</dcterms:created>
  <dcterms:modified xsi:type="dcterms:W3CDTF">2021-07-26T18:22:05Z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2020-11-20T00:00:00Z</vt:filetime>
  </property>
</Properties>
</file>