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5" r:id="rId3"/>
    <p:sldId id="257" r:id="rId4"/>
    <p:sldId id="268" r:id="rId5"/>
    <p:sldId id="258" r:id="rId6"/>
    <p:sldId id="259" r:id="rId7"/>
    <p:sldId id="267" r:id="rId8"/>
    <p:sldId id="260" r:id="rId9"/>
    <p:sldId id="261" r:id="rId10"/>
    <p:sldId id="269" r:id="rId11"/>
    <p:sldId id="270" r:id="rId12"/>
    <p:sldId id="262" r:id="rId13"/>
    <p:sldId id="271" r:id="rId14"/>
    <p:sldId id="263"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A01B13B7-8BFD-412B-B20A-6CECA139CE44}" type="datetimeFigureOut">
              <a:rPr lang="en-ZA" smtClean="0"/>
              <a:t>2021/07/14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1D20127-906C-4377-91BF-6F11C02D2ED6}" type="slidenum">
              <a:rPr lang="en-ZA" smtClean="0"/>
              <a:t>‹#›</a:t>
            </a:fld>
            <a:endParaRPr lang="en-ZA"/>
          </a:p>
        </p:txBody>
      </p:sp>
    </p:spTree>
    <p:extLst>
      <p:ext uri="{BB962C8B-B14F-4D97-AF65-F5344CB8AC3E}">
        <p14:creationId xmlns:p14="http://schemas.microsoft.com/office/powerpoint/2010/main" val="108831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A01B13B7-8BFD-412B-B20A-6CECA139CE44}" type="datetimeFigureOut">
              <a:rPr lang="en-ZA" smtClean="0"/>
              <a:t>2021/07/14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1D20127-906C-4377-91BF-6F11C02D2ED6}" type="slidenum">
              <a:rPr lang="en-ZA" smtClean="0"/>
              <a:t>‹#›</a:t>
            </a:fld>
            <a:endParaRPr lang="en-ZA"/>
          </a:p>
        </p:txBody>
      </p:sp>
    </p:spTree>
    <p:extLst>
      <p:ext uri="{BB962C8B-B14F-4D97-AF65-F5344CB8AC3E}">
        <p14:creationId xmlns:p14="http://schemas.microsoft.com/office/powerpoint/2010/main" val="97952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A01B13B7-8BFD-412B-B20A-6CECA139CE44}" type="datetimeFigureOut">
              <a:rPr lang="en-ZA" smtClean="0"/>
              <a:t>2021/07/14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1D20127-906C-4377-91BF-6F11C02D2ED6}" type="slidenum">
              <a:rPr lang="en-ZA" smtClean="0"/>
              <a:t>‹#›</a:t>
            </a:fld>
            <a:endParaRPr lang="en-ZA"/>
          </a:p>
        </p:txBody>
      </p:sp>
    </p:spTree>
    <p:extLst>
      <p:ext uri="{BB962C8B-B14F-4D97-AF65-F5344CB8AC3E}">
        <p14:creationId xmlns:p14="http://schemas.microsoft.com/office/powerpoint/2010/main" val="3018302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A01B13B7-8BFD-412B-B20A-6CECA139CE44}" type="datetimeFigureOut">
              <a:rPr lang="en-ZA" smtClean="0"/>
              <a:t>2021/07/14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1D20127-906C-4377-91BF-6F11C02D2ED6}" type="slidenum">
              <a:rPr lang="en-ZA" smtClean="0"/>
              <a:t>‹#›</a:t>
            </a:fld>
            <a:endParaRPr lang="en-ZA"/>
          </a:p>
        </p:txBody>
      </p:sp>
    </p:spTree>
    <p:extLst>
      <p:ext uri="{BB962C8B-B14F-4D97-AF65-F5344CB8AC3E}">
        <p14:creationId xmlns:p14="http://schemas.microsoft.com/office/powerpoint/2010/main" val="290772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1B13B7-8BFD-412B-B20A-6CECA139CE44}" type="datetimeFigureOut">
              <a:rPr lang="en-ZA" smtClean="0"/>
              <a:t>2021/07/14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1D20127-906C-4377-91BF-6F11C02D2ED6}" type="slidenum">
              <a:rPr lang="en-ZA" smtClean="0"/>
              <a:t>‹#›</a:t>
            </a:fld>
            <a:endParaRPr lang="en-ZA"/>
          </a:p>
        </p:txBody>
      </p:sp>
    </p:spTree>
    <p:extLst>
      <p:ext uri="{BB962C8B-B14F-4D97-AF65-F5344CB8AC3E}">
        <p14:creationId xmlns:p14="http://schemas.microsoft.com/office/powerpoint/2010/main" val="92052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A01B13B7-8BFD-412B-B20A-6CECA139CE44}" type="datetimeFigureOut">
              <a:rPr lang="en-ZA" smtClean="0"/>
              <a:t>2021/07/14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C1D20127-906C-4377-91BF-6F11C02D2ED6}" type="slidenum">
              <a:rPr lang="en-ZA" smtClean="0"/>
              <a:t>‹#›</a:t>
            </a:fld>
            <a:endParaRPr lang="en-ZA"/>
          </a:p>
        </p:txBody>
      </p:sp>
    </p:spTree>
    <p:extLst>
      <p:ext uri="{BB962C8B-B14F-4D97-AF65-F5344CB8AC3E}">
        <p14:creationId xmlns:p14="http://schemas.microsoft.com/office/powerpoint/2010/main" val="3573069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A01B13B7-8BFD-412B-B20A-6CECA139CE44}" type="datetimeFigureOut">
              <a:rPr lang="en-ZA" smtClean="0"/>
              <a:t>2021/07/14</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C1D20127-906C-4377-91BF-6F11C02D2ED6}" type="slidenum">
              <a:rPr lang="en-ZA" smtClean="0"/>
              <a:t>‹#›</a:t>
            </a:fld>
            <a:endParaRPr lang="en-ZA"/>
          </a:p>
        </p:txBody>
      </p:sp>
    </p:spTree>
    <p:extLst>
      <p:ext uri="{BB962C8B-B14F-4D97-AF65-F5344CB8AC3E}">
        <p14:creationId xmlns:p14="http://schemas.microsoft.com/office/powerpoint/2010/main" val="2353179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A01B13B7-8BFD-412B-B20A-6CECA139CE44}" type="datetimeFigureOut">
              <a:rPr lang="en-ZA" smtClean="0"/>
              <a:t>2021/07/14</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C1D20127-906C-4377-91BF-6F11C02D2ED6}" type="slidenum">
              <a:rPr lang="en-ZA" smtClean="0"/>
              <a:t>‹#›</a:t>
            </a:fld>
            <a:endParaRPr lang="en-ZA"/>
          </a:p>
        </p:txBody>
      </p:sp>
    </p:spTree>
    <p:extLst>
      <p:ext uri="{BB962C8B-B14F-4D97-AF65-F5344CB8AC3E}">
        <p14:creationId xmlns:p14="http://schemas.microsoft.com/office/powerpoint/2010/main" val="1874803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B13B7-8BFD-412B-B20A-6CECA139CE44}" type="datetimeFigureOut">
              <a:rPr lang="en-ZA" smtClean="0"/>
              <a:t>2021/07/14</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C1D20127-906C-4377-91BF-6F11C02D2ED6}" type="slidenum">
              <a:rPr lang="en-ZA" smtClean="0"/>
              <a:t>‹#›</a:t>
            </a:fld>
            <a:endParaRPr lang="en-ZA"/>
          </a:p>
        </p:txBody>
      </p:sp>
    </p:spTree>
    <p:extLst>
      <p:ext uri="{BB962C8B-B14F-4D97-AF65-F5344CB8AC3E}">
        <p14:creationId xmlns:p14="http://schemas.microsoft.com/office/powerpoint/2010/main" val="387825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1B13B7-8BFD-412B-B20A-6CECA139CE44}" type="datetimeFigureOut">
              <a:rPr lang="en-ZA" smtClean="0"/>
              <a:t>2021/07/14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C1D20127-906C-4377-91BF-6F11C02D2ED6}" type="slidenum">
              <a:rPr lang="en-ZA" smtClean="0"/>
              <a:t>‹#›</a:t>
            </a:fld>
            <a:endParaRPr lang="en-ZA"/>
          </a:p>
        </p:txBody>
      </p:sp>
    </p:spTree>
    <p:extLst>
      <p:ext uri="{BB962C8B-B14F-4D97-AF65-F5344CB8AC3E}">
        <p14:creationId xmlns:p14="http://schemas.microsoft.com/office/powerpoint/2010/main" val="68828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1B13B7-8BFD-412B-B20A-6CECA139CE44}" type="datetimeFigureOut">
              <a:rPr lang="en-ZA" smtClean="0"/>
              <a:t>2021/07/14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C1D20127-906C-4377-91BF-6F11C02D2ED6}" type="slidenum">
              <a:rPr lang="en-ZA" smtClean="0"/>
              <a:t>‹#›</a:t>
            </a:fld>
            <a:endParaRPr lang="en-ZA"/>
          </a:p>
        </p:txBody>
      </p:sp>
    </p:spTree>
    <p:extLst>
      <p:ext uri="{BB962C8B-B14F-4D97-AF65-F5344CB8AC3E}">
        <p14:creationId xmlns:p14="http://schemas.microsoft.com/office/powerpoint/2010/main" val="123840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B13B7-8BFD-412B-B20A-6CECA139CE44}" type="datetimeFigureOut">
              <a:rPr lang="en-ZA" smtClean="0"/>
              <a:t>2021/07/14</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20127-906C-4377-91BF-6F11C02D2ED6}" type="slidenum">
              <a:rPr lang="en-ZA" smtClean="0"/>
              <a:t>‹#›</a:t>
            </a:fld>
            <a:endParaRPr lang="en-ZA"/>
          </a:p>
        </p:txBody>
      </p:sp>
    </p:spTree>
    <p:extLst>
      <p:ext uri="{BB962C8B-B14F-4D97-AF65-F5344CB8AC3E}">
        <p14:creationId xmlns:p14="http://schemas.microsoft.com/office/powerpoint/2010/main" val="3710817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hyperlink" Target="mailto:lydiam@uj.ac.za"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933382" cy="6858000"/>
          </a:xfrm>
        </p:spPr>
        <p:txBody>
          <a:bodyPr>
            <a:normAutofit lnSpcReduction="10000"/>
          </a:bodyPr>
          <a:lstStyle/>
          <a:p>
            <a:pPr marL="0" indent="0" algn="ctr">
              <a:buNone/>
            </a:pPr>
            <a:endParaRPr lang="en-US" sz="2000" b="1" dirty="0">
              <a:latin typeface="Times New Roman"/>
              <a:ea typeface="Times New Roman"/>
              <a:cs typeface="Times New Roman"/>
            </a:endParaRPr>
          </a:p>
          <a:p>
            <a:pPr marL="0" indent="0" algn="just">
              <a:buNone/>
            </a:pPr>
            <a:endParaRPr lang="en-ZA" sz="2000" dirty="0">
              <a:latin typeface="Tahoma"/>
              <a:ea typeface="Calibri"/>
              <a:cs typeface="Times New Roman"/>
            </a:endParaRPr>
          </a:p>
          <a:p>
            <a:pPr marL="0" indent="0" algn="ctr">
              <a:buNone/>
            </a:pPr>
            <a:r>
              <a:rPr lang="en-US" sz="3200" b="1" dirty="0" smtClean="0">
                <a:latin typeface="Arial Narrow" panose="020B0606020202030204" pitchFamily="34" charset="0"/>
              </a:rPr>
              <a:t>Science teachers’ beliefs about the impact of 4IR on their classroom practices</a:t>
            </a:r>
            <a:endParaRPr lang="en-ZA" sz="3200" b="1" dirty="0">
              <a:latin typeface="Arial Narrow" panose="020B0606020202030204" pitchFamily="34" charset="0"/>
              <a:ea typeface="Calibri"/>
              <a:cs typeface="Times New Roman"/>
            </a:endParaRPr>
          </a:p>
          <a:p>
            <a:pPr marL="0" indent="0" algn="just">
              <a:buNone/>
            </a:pPr>
            <a:endParaRPr lang="en-ZA" sz="2000" dirty="0">
              <a:latin typeface="Tahoma"/>
              <a:ea typeface="Calibri"/>
              <a:cs typeface="Times New Roman"/>
            </a:endParaRPr>
          </a:p>
          <a:p>
            <a:pPr marL="0" indent="0" algn="just">
              <a:buNone/>
            </a:pPr>
            <a:endParaRPr lang="en-ZA" sz="2000" dirty="0">
              <a:latin typeface="Tahoma"/>
              <a:ea typeface="Calibri"/>
              <a:cs typeface="Times New Roman"/>
            </a:endParaRPr>
          </a:p>
          <a:p>
            <a:pPr marL="0" indent="0" algn="just">
              <a:buNone/>
            </a:pPr>
            <a:endParaRPr lang="en-ZA" sz="2000" dirty="0">
              <a:latin typeface="Tahoma"/>
              <a:ea typeface="Calibri"/>
              <a:cs typeface="Times New Roman"/>
            </a:endParaRPr>
          </a:p>
          <a:p>
            <a:pPr marL="0" indent="0" algn="just">
              <a:buNone/>
            </a:pPr>
            <a:endParaRPr lang="en-ZA" sz="2000" dirty="0">
              <a:latin typeface="Tahoma"/>
              <a:ea typeface="Calibri"/>
              <a:cs typeface="Times New Roman"/>
            </a:endParaRPr>
          </a:p>
          <a:p>
            <a:pPr marL="0" indent="0" algn="just">
              <a:buNone/>
            </a:pPr>
            <a:endParaRPr lang="en-ZA" dirty="0">
              <a:latin typeface="Tahoma"/>
              <a:ea typeface="Calibri"/>
              <a:cs typeface="Times New Roman"/>
            </a:endParaRPr>
          </a:p>
          <a:p>
            <a:pPr marL="0" indent="0" algn="ctr">
              <a:buNone/>
            </a:pPr>
            <a:endParaRPr lang="en-US" dirty="0" smtClean="0">
              <a:latin typeface="Arial Narrow" panose="020B0606020202030204" pitchFamily="34" charset="0"/>
              <a:ea typeface="Calibri"/>
              <a:cs typeface="Times New Roman"/>
            </a:endParaRPr>
          </a:p>
          <a:p>
            <a:pPr marL="0" indent="0" algn="ctr">
              <a:buNone/>
            </a:pPr>
            <a:endParaRPr lang="en-ZA" dirty="0">
              <a:latin typeface="Arial Narrow" panose="020B0606020202030204" pitchFamily="34" charset="0"/>
              <a:ea typeface="Calibri"/>
              <a:cs typeface="Times New Roman"/>
            </a:endParaRPr>
          </a:p>
          <a:p>
            <a:pPr marL="0" indent="0" algn="ctr">
              <a:spcAft>
                <a:spcPts val="0"/>
              </a:spcAft>
              <a:buNone/>
            </a:pPr>
            <a:r>
              <a:rPr lang="en-US" b="1" dirty="0">
                <a:latin typeface="Arial Narrow" panose="020B0606020202030204" pitchFamily="34" charset="0"/>
                <a:ea typeface="Calibri"/>
                <a:cs typeface="Times New Roman"/>
              </a:rPr>
              <a:t>LYDIA MAVURU</a:t>
            </a:r>
          </a:p>
          <a:p>
            <a:pPr marL="0" indent="0" algn="ctr">
              <a:spcAft>
                <a:spcPts val="0"/>
              </a:spcAft>
              <a:buNone/>
            </a:pPr>
            <a:endParaRPr lang="en-ZA" dirty="0">
              <a:latin typeface="Arial Narrow" panose="020B0606020202030204" pitchFamily="34" charset="0"/>
              <a:ea typeface="Calibri"/>
              <a:cs typeface="Times New Roman"/>
            </a:endParaRPr>
          </a:p>
          <a:p>
            <a:pPr marL="0" indent="0" algn="ctr">
              <a:buNone/>
            </a:pPr>
            <a:endParaRPr lang="en-US" b="1" i="1" dirty="0" smtClean="0">
              <a:latin typeface="Arial Narrow" panose="020B0606020202030204" pitchFamily="34" charset="0"/>
              <a:ea typeface="Calibri"/>
              <a:cs typeface="Times New Roman"/>
            </a:endParaRPr>
          </a:p>
          <a:p>
            <a:pPr marL="0" indent="0" algn="ctr">
              <a:buNone/>
            </a:pPr>
            <a:r>
              <a:rPr lang="en-US" b="1" i="1" dirty="0" smtClean="0">
                <a:latin typeface="Arial Narrow" panose="020B0606020202030204" pitchFamily="34" charset="0"/>
                <a:ea typeface="Calibri"/>
                <a:cs typeface="Times New Roman"/>
              </a:rPr>
              <a:t>University </a:t>
            </a:r>
            <a:r>
              <a:rPr lang="en-US" b="1" i="1" dirty="0">
                <a:latin typeface="Arial Narrow" panose="020B0606020202030204" pitchFamily="34" charset="0"/>
                <a:ea typeface="Calibri"/>
                <a:cs typeface="Times New Roman"/>
              </a:rPr>
              <a:t>of Johannesburg, Department of Science and Technology Education</a:t>
            </a:r>
            <a:endParaRPr lang="en-ZA" i="1" dirty="0">
              <a:latin typeface="Arial Narrow" panose="020B0606020202030204" pitchFamily="34" charset="0"/>
              <a:ea typeface="Calibri"/>
              <a:cs typeface="Times New Roman"/>
            </a:endParaRPr>
          </a:p>
          <a:p>
            <a:pPr marL="0" indent="0">
              <a:buNone/>
            </a:pPr>
            <a:endParaRPr lang="en-ZA"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946" y="2290618"/>
            <a:ext cx="2586182" cy="115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64664828"/>
      </p:ext>
    </p:extLst>
  </p:cSld>
  <p:clrMapOvr>
    <a:masterClrMapping/>
  </p:clrMapOvr>
  <mc:AlternateContent xmlns:mc="http://schemas.openxmlformats.org/markup-compatibility/2006">
    <mc:Choice xmlns:p14="http://schemas.microsoft.com/office/powerpoint/2010/main" Requires="p14">
      <p:transition spd="slow" p14:dur="2000" advTm="22667"/>
    </mc:Choice>
    <mc:Fallback>
      <p:transition spd="slow" advTm="2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1200"/>
          </a:xfrm>
        </p:spPr>
        <p:txBody>
          <a:bodyPr>
            <a:normAutofit/>
          </a:bodyPr>
          <a:lstStyle/>
          <a:p>
            <a:pPr algn="ctr"/>
            <a:r>
              <a:rPr lang="en-US" sz="3200" b="1" dirty="0" smtClean="0">
                <a:solidFill>
                  <a:schemeClr val="accent2"/>
                </a:solidFill>
                <a:latin typeface="Arial Narrow" panose="020B0606020202030204" pitchFamily="34" charset="0"/>
              </a:rPr>
              <a:t>continued</a:t>
            </a:r>
            <a:endParaRPr lang="en-ZA" sz="3200" b="1" dirty="0">
              <a:solidFill>
                <a:schemeClr val="accent2"/>
              </a:solidFill>
              <a:latin typeface="Arial Narrow" panose="020B0606020202030204" pitchFamily="34" charset="0"/>
            </a:endParaRPr>
          </a:p>
        </p:txBody>
      </p:sp>
      <p:sp>
        <p:nvSpPr>
          <p:cNvPr id="3" name="Content Placeholder 2"/>
          <p:cNvSpPr>
            <a:spLocks noGrp="1"/>
          </p:cNvSpPr>
          <p:nvPr>
            <p:ph idx="1"/>
          </p:nvPr>
        </p:nvSpPr>
        <p:spPr>
          <a:xfrm>
            <a:off x="0" y="803564"/>
            <a:ext cx="11353800" cy="6054436"/>
          </a:xfrm>
        </p:spPr>
        <p:txBody>
          <a:bodyPr>
            <a:normAutofit/>
          </a:bodyPr>
          <a:lstStyle/>
          <a:p>
            <a:pPr algn="just"/>
            <a:r>
              <a:rPr lang="en-US" dirty="0" smtClean="0">
                <a:latin typeface="Arial Narrow" panose="020B0606020202030204" pitchFamily="34" charset="0"/>
              </a:rPr>
              <a:t>To show the teachers’ fears of the unknown, one of the them said, </a:t>
            </a:r>
          </a:p>
          <a:p>
            <a:pPr marL="0" indent="0" algn="just">
              <a:buNone/>
            </a:pPr>
            <a:r>
              <a:rPr lang="en-US" dirty="0" smtClean="0">
                <a:latin typeface="Arial Narrow" panose="020B0606020202030204" pitchFamily="34" charset="0"/>
              </a:rPr>
              <a:t>“</a:t>
            </a:r>
            <a:r>
              <a:rPr lang="en-US" i="1" dirty="0" smtClean="0">
                <a:latin typeface="Arial Narrow" panose="020B0606020202030204" pitchFamily="34" charset="0"/>
              </a:rPr>
              <a:t>what if the robot replaces me and I'm without a job!  I fear that these robots may know more than me and the learners would enjoy the time with the robot more than with me as the human teacher. </a:t>
            </a:r>
          </a:p>
          <a:p>
            <a:pPr algn="just"/>
            <a:endParaRPr lang="en-US" dirty="0" smtClean="0">
              <a:latin typeface="Arial Narrow" panose="020B0606020202030204" pitchFamily="34" charset="0"/>
            </a:endParaRPr>
          </a:p>
          <a:p>
            <a:pPr algn="just"/>
            <a:r>
              <a:rPr lang="en-US" dirty="0" smtClean="0">
                <a:latin typeface="Arial Narrow" panose="020B0606020202030204" pitchFamily="34" charset="0"/>
              </a:rPr>
              <a:t>To this one of the participants said, </a:t>
            </a:r>
          </a:p>
          <a:p>
            <a:pPr marL="0" indent="0" algn="just">
              <a:buNone/>
            </a:pPr>
            <a:r>
              <a:rPr lang="en-US" dirty="0" smtClean="0">
                <a:latin typeface="Arial Narrow" panose="020B0606020202030204" pitchFamily="34" charset="0"/>
              </a:rPr>
              <a:t>“</a:t>
            </a:r>
            <a:r>
              <a:rPr lang="en-US" i="1" dirty="0" smtClean="0">
                <a:latin typeface="Arial Narrow" panose="020B0606020202030204" pitchFamily="34" charset="0"/>
              </a:rPr>
              <a:t>My fear on the 4IR is that most teachers will abuse the use of technology they will just relax with the hope that technology will do the work”. </a:t>
            </a:r>
          </a:p>
          <a:p>
            <a:pPr marL="0" indent="0" algn="just">
              <a:buNone/>
            </a:pPr>
            <a:endParaRPr lang="en-US" i="1" dirty="0" smtClean="0">
              <a:latin typeface="Arial Narrow" panose="020B0606020202030204" pitchFamily="34" charset="0"/>
            </a:endParaRPr>
          </a:p>
          <a:p>
            <a:endParaRPr lang="en-Z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72758612"/>
      </p:ext>
    </p:extLst>
  </p:cSld>
  <p:clrMapOvr>
    <a:masterClrMapping/>
  </p:clrMapOvr>
  <mc:AlternateContent xmlns:mc="http://schemas.openxmlformats.org/markup-compatibility/2006">
    <mc:Choice xmlns:p14="http://schemas.microsoft.com/office/powerpoint/2010/main" Requires="p14">
      <p:transition spd="slow" p14:dur="2000" advTm="40901"/>
    </mc:Choice>
    <mc:Fallback>
      <p:transition spd="slow" advTm="40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4" y="0"/>
            <a:ext cx="12175836" cy="877455"/>
          </a:xfrm>
        </p:spPr>
        <p:txBody>
          <a:bodyPr>
            <a:normAutofit/>
          </a:bodyPr>
          <a:lstStyle/>
          <a:p>
            <a:pPr algn="ctr"/>
            <a:r>
              <a:rPr lang="en-US" sz="3200" dirty="0" smtClean="0">
                <a:solidFill>
                  <a:schemeClr val="accent2"/>
                </a:solidFill>
                <a:latin typeface="Arial Narrow" panose="020B0606020202030204" pitchFamily="34" charset="0"/>
              </a:rPr>
              <a:t>continued</a:t>
            </a:r>
            <a:endParaRPr lang="en-ZA" sz="3200" dirty="0">
              <a:solidFill>
                <a:schemeClr val="accent2"/>
              </a:solidFill>
              <a:latin typeface="Arial Narrow" panose="020B0606020202030204" pitchFamily="34" charset="0"/>
            </a:endParaRPr>
          </a:p>
        </p:txBody>
      </p:sp>
      <p:sp>
        <p:nvSpPr>
          <p:cNvPr id="3" name="Content Placeholder 2"/>
          <p:cNvSpPr>
            <a:spLocks noGrp="1"/>
          </p:cNvSpPr>
          <p:nvPr>
            <p:ph idx="1"/>
          </p:nvPr>
        </p:nvSpPr>
        <p:spPr>
          <a:xfrm>
            <a:off x="16164" y="1080654"/>
            <a:ext cx="12175836" cy="5777345"/>
          </a:xfrm>
        </p:spPr>
        <p:txBody>
          <a:bodyPr/>
          <a:lstStyle/>
          <a:p>
            <a:pPr algn="just"/>
            <a:r>
              <a:rPr lang="en-US" dirty="0" smtClean="0">
                <a:latin typeface="Arial Narrow" panose="020B0606020202030204" pitchFamily="34" charset="0"/>
              </a:rPr>
              <a:t>The argument is that human input is needed in the actual teaching and learning.</a:t>
            </a:r>
          </a:p>
          <a:p>
            <a:pPr marL="0" indent="0" algn="just">
              <a:buNone/>
            </a:pPr>
            <a:endParaRPr lang="en-US" dirty="0" smtClean="0">
              <a:latin typeface="Arial Narrow" panose="020B0606020202030204" pitchFamily="34" charset="0"/>
            </a:endParaRPr>
          </a:p>
          <a:p>
            <a:pPr algn="just"/>
            <a:r>
              <a:rPr lang="en-US" dirty="0" smtClean="0">
                <a:latin typeface="Arial Narrow" panose="020B0606020202030204" pitchFamily="34" charset="0"/>
              </a:rPr>
              <a:t>This is because</a:t>
            </a:r>
            <a:r>
              <a:rPr lang="en-US" dirty="0" smtClean="0">
                <a:latin typeface="Arial Narrow" panose="020B0606020202030204" pitchFamily="34" charset="0"/>
              </a:rPr>
              <a:t> teaching is a social human endeavor, where interaction is inevitable therefore teachers must not renegade their duties to technology. </a:t>
            </a:r>
          </a:p>
          <a:p>
            <a:pPr marL="0" indent="0" algn="just">
              <a:buNone/>
            </a:pPr>
            <a:endParaRPr lang="en-US" dirty="0" smtClean="0">
              <a:latin typeface="Arial Narrow" panose="020B0606020202030204" pitchFamily="34" charset="0"/>
            </a:endParaRPr>
          </a:p>
          <a:p>
            <a:pPr algn="just"/>
            <a:r>
              <a:rPr lang="en-US" dirty="0" smtClean="0">
                <a:latin typeface="Arial Narrow" panose="020B0606020202030204" pitchFamily="34" charset="0"/>
              </a:rPr>
              <a:t>Rather technology should enhance the teachers’ efforts.</a:t>
            </a:r>
          </a:p>
          <a:p>
            <a:pPr marL="0" indent="0" algn="just">
              <a:buNone/>
            </a:pPr>
            <a:endParaRPr lang="en-US" dirty="0" smtClean="0">
              <a:latin typeface="Arial Narrow" panose="020B0606020202030204" pitchFamily="34" charset="0"/>
            </a:endParaRPr>
          </a:p>
          <a:p>
            <a:pPr algn="just"/>
            <a:r>
              <a:rPr lang="en-US" dirty="0" smtClean="0">
                <a:latin typeface="Arial Narrow" panose="020B0606020202030204" pitchFamily="34" charset="0"/>
              </a:rPr>
              <a:t>Considering the current issues in the pandemic, teacher should implement a pedagogy of care.</a:t>
            </a:r>
          </a:p>
          <a:p>
            <a:endParaRPr lang="en-Z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97079108"/>
      </p:ext>
    </p:extLst>
  </p:cSld>
  <p:clrMapOvr>
    <a:masterClrMapping/>
  </p:clrMapOvr>
  <mc:AlternateContent xmlns:mc="http://schemas.openxmlformats.org/markup-compatibility/2006">
    <mc:Choice xmlns:p14="http://schemas.microsoft.com/office/powerpoint/2010/main" Requires="p14">
      <p:transition spd="slow" p14:dur="2000" advTm="31881"/>
    </mc:Choice>
    <mc:Fallback>
      <p:transition spd="slow" advTm="3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0"/>
            <a:ext cx="12166600" cy="1293091"/>
          </a:xfrm>
        </p:spPr>
        <p:txBody>
          <a:bodyPr>
            <a:normAutofit fontScale="90000"/>
          </a:bodyPr>
          <a:lstStyle/>
          <a:p>
            <a:r>
              <a:rPr lang="en-US" sz="3200" b="1" dirty="0" smtClean="0">
                <a:solidFill>
                  <a:schemeClr val="accent2"/>
                </a:solidFill>
                <a:latin typeface="Arial Narrow" panose="020B0606020202030204" pitchFamily="34" charset="0"/>
              </a:rPr>
              <a:t>Theme 3:</a:t>
            </a:r>
            <a:r>
              <a:rPr lang="en-US" sz="3200" dirty="0" smtClean="0">
                <a:latin typeface="Arial Narrow" panose="020B0606020202030204" pitchFamily="34" charset="0"/>
              </a:rPr>
              <a:t> </a:t>
            </a:r>
            <a:r>
              <a:rPr lang="en-US" sz="3200" i="1" dirty="0" smtClean="0">
                <a:latin typeface="Arial Narrow" panose="020B0606020202030204" pitchFamily="34" charset="0"/>
              </a:rPr>
              <a:t>The science teachers believed that too much utilisation of technology in a science classroom will demean the actual teaching and learning of scientific concepts.</a:t>
            </a:r>
            <a:endParaRPr lang="en-ZA" sz="3200" i="1" dirty="0">
              <a:latin typeface="Arial Narrow" panose="020B0606020202030204" pitchFamily="34" charset="0"/>
            </a:endParaRPr>
          </a:p>
        </p:txBody>
      </p:sp>
      <p:sp>
        <p:nvSpPr>
          <p:cNvPr id="3" name="Content Placeholder 2"/>
          <p:cNvSpPr>
            <a:spLocks noGrp="1"/>
          </p:cNvSpPr>
          <p:nvPr>
            <p:ph idx="1"/>
          </p:nvPr>
        </p:nvSpPr>
        <p:spPr>
          <a:xfrm>
            <a:off x="25400" y="1699492"/>
            <a:ext cx="12166600" cy="5158508"/>
          </a:xfrm>
        </p:spPr>
        <p:txBody>
          <a:bodyPr>
            <a:normAutofit/>
          </a:bodyPr>
          <a:lstStyle/>
          <a:p>
            <a:pPr algn="just"/>
            <a:r>
              <a:rPr lang="en-US" dirty="0" smtClean="0">
                <a:latin typeface="Arial Narrow" panose="020B0606020202030204" pitchFamily="34" charset="0"/>
              </a:rPr>
              <a:t>In this case the teachers questioned the effectiveness of technology in providing meaningful learning of science. </a:t>
            </a:r>
          </a:p>
          <a:p>
            <a:pPr algn="just"/>
            <a:r>
              <a:rPr lang="en-US" dirty="0" smtClean="0">
                <a:latin typeface="Arial Narrow" panose="020B0606020202030204" pitchFamily="34" charset="0"/>
              </a:rPr>
              <a:t>The teachers also welcomed the benefits of the help from being relieved from working extra hours with the introduction of artificial intelligence (AI). </a:t>
            </a:r>
          </a:p>
          <a:p>
            <a:pPr algn="just"/>
            <a:r>
              <a:rPr lang="en-US" dirty="0" smtClean="0">
                <a:latin typeface="Arial Narrow" panose="020B0606020202030204" pitchFamily="34" charset="0"/>
              </a:rPr>
              <a:t>In this way they considered that learners will be more involved in technology and information will be shared easier, of which the teaching and learning process will be done speedily. </a:t>
            </a:r>
          </a:p>
          <a:p>
            <a:endParaRPr lang="en-Z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5949011"/>
      </p:ext>
    </p:extLst>
  </p:cSld>
  <p:clrMapOvr>
    <a:masterClrMapping/>
  </p:clrMapOvr>
  <mc:AlternateContent xmlns:mc="http://schemas.openxmlformats.org/markup-compatibility/2006">
    <mc:Choice xmlns:p14="http://schemas.microsoft.com/office/powerpoint/2010/main" Requires="p14">
      <p:transition spd="slow" p14:dur="2000" advTm="51124"/>
    </mc:Choice>
    <mc:Fallback>
      <p:transition spd="slow" advTm="51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0"/>
            <a:ext cx="12166600" cy="535709"/>
          </a:xfrm>
        </p:spPr>
        <p:txBody>
          <a:bodyPr>
            <a:normAutofit/>
          </a:bodyPr>
          <a:lstStyle/>
          <a:p>
            <a:pPr algn="ctr"/>
            <a:r>
              <a:rPr lang="en-US" sz="3200" b="1" dirty="0" smtClean="0">
                <a:solidFill>
                  <a:schemeClr val="accent2"/>
                </a:solidFill>
                <a:latin typeface="Arial Narrow" panose="020B0606020202030204" pitchFamily="34" charset="0"/>
              </a:rPr>
              <a:t>continued</a:t>
            </a:r>
            <a:endParaRPr lang="en-ZA" sz="3200" b="1" dirty="0">
              <a:solidFill>
                <a:schemeClr val="accent2"/>
              </a:solidFill>
              <a:latin typeface="Arial Narrow" panose="020B0606020202030204" pitchFamily="34" charset="0"/>
            </a:endParaRPr>
          </a:p>
        </p:txBody>
      </p:sp>
      <p:sp>
        <p:nvSpPr>
          <p:cNvPr id="3" name="Content Placeholder 2"/>
          <p:cNvSpPr>
            <a:spLocks noGrp="1"/>
          </p:cNvSpPr>
          <p:nvPr>
            <p:ph idx="1"/>
          </p:nvPr>
        </p:nvSpPr>
        <p:spPr>
          <a:xfrm>
            <a:off x="25400" y="932872"/>
            <a:ext cx="12166600" cy="5925127"/>
          </a:xfrm>
        </p:spPr>
        <p:txBody>
          <a:bodyPr/>
          <a:lstStyle/>
          <a:p>
            <a:pPr algn="just"/>
            <a:r>
              <a:rPr lang="en-US" dirty="0" smtClean="0">
                <a:latin typeface="Arial Narrow" panose="020B0606020202030204" pitchFamily="34" charset="0"/>
              </a:rPr>
              <a:t>Thee participants insisted that excessive use of technology is not productive for the science classroom.</a:t>
            </a:r>
          </a:p>
          <a:p>
            <a:pPr marL="0" indent="0" algn="just">
              <a:buNone/>
            </a:pPr>
            <a:endParaRPr lang="en-US" dirty="0" smtClean="0">
              <a:latin typeface="Arial Narrow" panose="020B0606020202030204" pitchFamily="34" charset="0"/>
            </a:endParaRPr>
          </a:p>
          <a:p>
            <a:pPr algn="just"/>
            <a:r>
              <a:rPr lang="en-US" dirty="0" smtClean="0">
                <a:latin typeface="Arial Narrow" panose="020B0606020202030204" pitchFamily="34" charset="0"/>
              </a:rPr>
              <a:t>Learners need both worlds, advanced technologies provided by robots and the irreplaceable social/emotional quality of humans.</a:t>
            </a:r>
          </a:p>
          <a:p>
            <a:pPr marL="0" indent="0" algn="just">
              <a:buNone/>
            </a:pPr>
            <a:endParaRPr lang="en-US" dirty="0" smtClean="0">
              <a:latin typeface="Arial Narrow" panose="020B0606020202030204" pitchFamily="34" charset="0"/>
            </a:endParaRPr>
          </a:p>
          <a:p>
            <a:r>
              <a:rPr lang="en-US" dirty="0" smtClean="0">
                <a:latin typeface="Arial Narrow" panose="020B0606020202030204" pitchFamily="34" charset="0"/>
              </a:rPr>
              <a:t>One of the participants pointed out that,</a:t>
            </a:r>
          </a:p>
          <a:p>
            <a:pPr marL="0" indent="0">
              <a:buNone/>
            </a:pPr>
            <a:r>
              <a:rPr lang="en-US" i="1" dirty="0" smtClean="0">
                <a:latin typeface="Arial Narrow" panose="020B0606020202030204" pitchFamily="34" charset="0"/>
              </a:rPr>
              <a:t>“I personally think 4IR promotes unequal education' the inequality in our education is cause by the irregular provision of resources in schools, which primarily is caused by corruption and lack of financial funds to accommodate all the needs of the schools”. </a:t>
            </a:r>
          </a:p>
          <a:p>
            <a:endParaRPr lang="en-ZA"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3340504"/>
      </p:ext>
    </p:extLst>
  </p:cSld>
  <p:clrMapOvr>
    <a:masterClrMapping/>
  </p:clrMapOvr>
  <mc:AlternateContent xmlns:mc="http://schemas.openxmlformats.org/markup-compatibility/2006">
    <mc:Choice xmlns:p14="http://schemas.microsoft.com/office/powerpoint/2010/main" Requires="p14">
      <p:transition spd="slow" p14:dur="2000" advTm="49324"/>
    </mc:Choice>
    <mc:Fallback>
      <p:transition spd="slow" advTm="4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68984"/>
            <a:ext cx="12157364" cy="660112"/>
          </a:xfrm>
        </p:spPr>
        <p:txBody>
          <a:bodyPr>
            <a:normAutofit/>
          </a:bodyPr>
          <a:lstStyle/>
          <a:p>
            <a:pPr algn="ctr"/>
            <a:r>
              <a:rPr lang="en-US" sz="3200" b="1" dirty="0" smtClean="0">
                <a:solidFill>
                  <a:schemeClr val="accent2"/>
                </a:solidFill>
                <a:latin typeface="Arial Narrow" panose="020B0606020202030204" pitchFamily="34" charset="0"/>
              </a:rPr>
              <a:t>Discussion and conclusion</a:t>
            </a:r>
            <a:endParaRPr lang="en-ZA" sz="3200" b="1" dirty="0">
              <a:solidFill>
                <a:schemeClr val="accent2"/>
              </a:solidFill>
              <a:latin typeface="Arial Narrow" panose="020B0606020202030204" pitchFamily="34" charset="0"/>
            </a:endParaRPr>
          </a:p>
        </p:txBody>
      </p:sp>
      <p:sp>
        <p:nvSpPr>
          <p:cNvPr id="3" name="Content Placeholder 2"/>
          <p:cNvSpPr>
            <a:spLocks noGrp="1"/>
          </p:cNvSpPr>
          <p:nvPr>
            <p:ph idx="1"/>
          </p:nvPr>
        </p:nvSpPr>
        <p:spPr>
          <a:xfrm>
            <a:off x="34636" y="914400"/>
            <a:ext cx="12157364" cy="5943600"/>
          </a:xfrm>
        </p:spPr>
        <p:txBody>
          <a:bodyPr/>
          <a:lstStyle/>
          <a:p>
            <a:r>
              <a:rPr lang="en-US" dirty="0" smtClean="0">
                <a:latin typeface="Arial Narrow" panose="020B0606020202030204" pitchFamily="34" charset="0"/>
              </a:rPr>
              <a:t>The study focused on answering the research question: What are science teachers’ beliefs about their roles in science classrooms where 4IR is embraced?</a:t>
            </a:r>
          </a:p>
          <a:p>
            <a:r>
              <a:rPr lang="en-US" dirty="0" smtClean="0">
                <a:latin typeface="Arial Narrow" panose="020B0606020202030204" pitchFamily="34" charset="0"/>
              </a:rPr>
              <a:t>The teachers had mixed beliefs regarding roles in the science classrooms where</a:t>
            </a:r>
            <a:r>
              <a:rPr lang="en-US" dirty="0" smtClean="0">
                <a:latin typeface="Arial Narrow" panose="020B0606020202030204" pitchFamily="34" charset="0"/>
              </a:rPr>
              <a:t> 4IR is embraced. </a:t>
            </a:r>
          </a:p>
          <a:p>
            <a:r>
              <a:rPr lang="en-US" dirty="0" smtClean="0">
                <a:latin typeface="Arial Narrow" panose="020B0606020202030204" pitchFamily="34" charset="0"/>
              </a:rPr>
              <a:t>Previous studies have shown how teachers beliefs can impact on their implementation of an innovation.</a:t>
            </a:r>
            <a:endParaRPr lang="en-US" dirty="0" smtClean="0">
              <a:latin typeface="Arial Narrow" panose="020B0606020202030204" pitchFamily="34" charset="0"/>
            </a:endParaRPr>
          </a:p>
          <a:p>
            <a:r>
              <a:rPr lang="en-US" dirty="0" smtClean="0">
                <a:latin typeface="Arial Narrow" panose="020B0606020202030204" pitchFamily="34" charset="0"/>
              </a:rPr>
              <a:t>The findings of this study contribute towards the need to change the status quo on the disparities between urban, rural as well as township and suburban schools in terms of resource distribution; and teacher professional development on the need for continued technological knowledge and skills development. </a:t>
            </a:r>
            <a:endParaRPr lang="en-ZA" dirty="0">
              <a:latin typeface="Arial Narrow" panose="020B0606020202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45451382"/>
      </p:ext>
    </p:extLst>
  </p:cSld>
  <p:clrMapOvr>
    <a:masterClrMapping/>
  </p:clrMapOvr>
  <mc:AlternateContent xmlns:mc="http://schemas.openxmlformats.org/markup-compatibility/2006">
    <mc:Choice xmlns:p14="http://schemas.microsoft.com/office/powerpoint/2010/main" Requires="p14">
      <p:transition spd="slow" p14:dur="2000" advTm="50642"/>
    </mc:Choice>
    <mc:Fallback>
      <p:transition spd="slow" advTm="5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08" y="1"/>
            <a:ext cx="12138891" cy="554182"/>
          </a:xfrm>
        </p:spPr>
        <p:txBody>
          <a:bodyPr>
            <a:normAutofit fontScale="90000"/>
          </a:bodyPr>
          <a:lstStyle/>
          <a:p>
            <a:r>
              <a:rPr lang="en-US" dirty="0" smtClean="0"/>
              <a:t>References</a:t>
            </a:r>
            <a:endParaRPr lang="en-ZA" dirty="0"/>
          </a:p>
        </p:txBody>
      </p:sp>
      <p:sp>
        <p:nvSpPr>
          <p:cNvPr id="3" name="Content Placeholder 2"/>
          <p:cNvSpPr>
            <a:spLocks noGrp="1"/>
          </p:cNvSpPr>
          <p:nvPr>
            <p:ph idx="1"/>
          </p:nvPr>
        </p:nvSpPr>
        <p:spPr>
          <a:xfrm>
            <a:off x="-1" y="831272"/>
            <a:ext cx="12191999" cy="6026727"/>
          </a:xfrm>
        </p:spPr>
        <p:txBody>
          <a:bodyPr/>
          <a:lstStyle/>
          <a:p>
            <a:pPr marL="0" indent="0">
              <a:buNone/>
            </a:pPr>
            <a:r>
              <a:rPr lang="en-US" dirty="0" smtClean="0"/>
              <a:t>Davis, N. (2016).  What is the Fourth Industrial Revolution? World Economic Forum: Geneva, Switzerland. Available online: https://www.weforum.org/agenda/2016/01/what-is-the-fourth-industrial-revolution/ (accessed on 5 May 2020).</a:t>
            </a:r>
          </a:p>
          <a:p>
            <a:pPr marL="0" indent="0">
              <a:buNone/>
            </a:pPr>
            <a:r>
              <a:rPr lang="en-US" dirty="0" err="1" smtClean="0"/>
              <a:t>Shava</a:t>
            </a:r>
            <a:r>
              <a:rPr lang="en-US" dirty="0" smtClean="0"/>
              <a:t>, E.&amp; </a:t>
            </a:r>
            <a:r>
              <a:rPr lang="en-US" dirty="0" err="1" smtClean="0"/>
              <a:t>Hoﬁsi</a:t>
            </a:r>
            <a:r>
              <a:rPr lang="en-US" dirty="0" smtClean="0"/>
              <a:t>, C. (2017). Challenges and opportunities for public administration in the Fourth Industrial Revolution. African Journal of Public Aﬀairs, 9, 203–215.</a:t>
            </a:r>
          </a:p>
          <a:p>
            <a:pPr marL="0" indent="0">
              <a:buNone/>
            </a:pPr>
            <a:r>
              <a:rPr lang="en-US" dirty="0" smtClean="0"/>
              <a:t>Deloitte Global Business Coalition For Education. Preparing Tomorrow’s Workforce for the Fourth Industrial Revolution; Deloitte: London, UK, 2018; pp. 1–58. Available online: https://www.voced.edu.au/content/ngv: 85595 (accessed on 5 May 2020). </a:t>
            </a:r>
          </a:p>
          <a:p>
            <a:pPr marL="0" indent="0">
              <a:buNone/>
            </a:pPr>
            <a:endParaRPr lang="en-Z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31593931"/>
      </p:ext>
    </p:extLst>
  </p:cSld>
  <p:clrMapOvr>
    <a:masterClrMapping/>
  </p:clrMapOvr>
  <mc:AlternateContent xmlns:mc="http://schemas.openxmlformats.org/markup-compatibility/2006">
    <mc:Choice xmlns:p14="http://schemas.microsoft.com/office/powerpoint/2010/main" Requires="p14">
      <p:transition spd="slow" p14:dur="2000" advTm="10299"/>
    </mc:Choice>
    <mc:Fallback>
      <p:transition spd="slow" advTm="10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2420888"/>
          </a:xfrm>
        </p:spPr>
        <p:txBody>
          <a:bodyPr>
            <a:normAutofit fontScale="90000"/>
          </a:bodyPr>
          <a:lstStyle/>
          <a:p>
            <a:pPr algn="just"/>
            <a:r>
              <a:rPr lang="en-GB" sz="2700" dirty="0">
                <a:latin typeface="Arial" panose="020B0604020202020204" pitchFamily="34" charset="0"/>
                <a:cs typeface="Arial" panose="020B0604020202020204" pitchFamily="34" charset="0"/>
              </a:rPr>
              <a:t>Lydia </a:t>
            </a:r>
            <a:r>
              <a:rPr lang="en-GB" sz="2700" dirty="0">
                <a:latin typeface="Arial" panose="020B0604020202020204" pitchFamily="34" charset="0"/>
                <a:cs typeface="Arial" panose="020B0604020202020204" pitchFamily="34" charset="0"/>
              </a:rPr>
              <a:t>Mavuru, </a:t>
            </a:r>
            <a:r>
              <a:rPr lang="en-ZA" sz="2700" dirty="0">
                <a:latin typeface="Arial" panose="020B0604020202020204" pitchFamily="34" charset="0"/>
                <a:cs typeface="Arial" panose="020B0604020202020204" pitchFamily="34" charset="0"/>
              </a:rPr>
              <a:t>Senior Lecturer in the Department of Science and Technology Education,</a:t>
            </a:r>
            <a:r>
              <a:rPr lang="en-US" sz="2700" dirty="0">
                <a:latin typeface="Arial" panose="020B0604020202020204" pitchFamily="34" charset="0"/>
                <a:cs typeface="Arial" panose="020B0604020202020204" pitchFamily="34" charset="0"/>
              </a:rPr>
              <a:t>University of Johannesburg, South </a:t>
            </a:r>
            <a:r>
              <a:rPr lang="en-US" sz="2700" dirty="0">
                <a:latin typeface="Arial" panose="020B0604020202020204" pitchFamily="34" charset="0"/>
                <a:cs typeface="Arial" panose="020B0604020202020204" pitchFamily="34" charset="0"/>
              </a:rPr>
              <a:t>Africa.</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a:t>
            </a:r>
            <a:r>
              <a:rPr lang="en-GB" sz="2700" dirty="0" err="1">
                <a:latin typeface="Arial" panose="020B0604020202020204" pitchFamily="34" charset="0"/>
                <a:cs typeface="Arial" panose="020B0604020202020204" pitchFamily="34" charset="0"/>
              </a:rPr>
              <a:t>E-mail:</a:t>
            </a:r>
            <a:r>
              <a:rPr lang="en-GB" sz="2700" dirty="0" err="1">
                <a:latin typeface="Arial" panose="020B0604020202020204" pitchFamily="34" charset="0"/>
                <a:cs typeface="Arial" panose="020B0604020202020204" pitchFamily="34" charset="0"/>
                <a:hlinkClick r:id="rId4"/>
              </a:rPr>
              <a:t>lydiam@uj.ac.za</a:t>
            </a:r>
            <a:r>
              <a:rPr lang="en-GB" sz="2700" dirty="0">
                <a:latin typeface="Arial" panose="020B0604020202020204" pitchFamily="34" charset="0"/>
                <a:cs typeface="Arial" panose="020B0604020202020204" pitchFamily="34" charset="0"/>
              </a:rPr>
              <a:t/>
            </a:r>
            <a:br>
              <a:rPr lang="en-GB" sz="2700" dirty="0">
                <a:latin typeface="Arial" panose="020B0604020202020204" pitchFamily="34" charset="0"/>
                <a:cs typeface="Arial" panose="020B0604020202020204" pitchFamily="34" charset="0"/>
              </a:rPr>
            </a:br>
            <a:r>
              <a:rPr lang="en-GB" sz="2700" dirty="0">
                <a:latin typeface="Times New Roman" panose="02020603050405020304" pitchFamily="18" charset="0"/>
                <a:cs typeface="Times New Roman" panose="02020603050405020304" pitchFamily="18" charset="0"/>
              </a:rPr>
              <a:t/>
            </a:r>
            <a:br>
              <a:rPr lang="en-GB" sz="2700" dirty="0">
                <a:latin typeface="Times New Roman" panose="02020603050405020304" pitchFamily="18" charset="0"/>
                <a:cs typeface="Times New Roman" panose="02020603050405020304" pitchFamily="18" charset="0"/>
              </a:rPr>
            </a:br>
            <a:r>
              <a:rPr lang="en-GB" sz="2700" dirty="0"/>
              <a:t/>
            </a:r>
            <a:br>
              <a:rPr lang="en-GB" sz="2700" dirty="0"/>
            </a:br>
            <a:endParaRPr lang="en-ZA" sz="2700" dirty="0"/>
          </a:p>
        </p:txBody>
      </p:sp>
      <p:pic>
        <p:nvPicPr>
          <p:cNvPr id="3074"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791744" y="2420888"/>
            <a:ext cx="4052986" cy="3658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2481576"/>
      </p:ext>
    </p:extLst>
  </p:cSld>
  <p:clrMapOvr>
    <a:masterClrMapping/>
  </p:clrMapOvr>
  <mc:AlternateContent xmlns:mc="http://schemas.openxmlformats.org/markup-compatibility/2006">
    <mc:Choice xmlns:p14="http://schemas.microsoft.com/office/powerpoint/2010/main" Requires="p14">
      <p:transition spd="slow" p14:dur="2000" advTm="12990"/>
    </mc:Choice>
    <mc:Fallback>
      <p:transition spd="slow" advTm="1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877455"/>
          </a:xfrm>
        </p:spPr>
        <p:txBody>
          <a:bodyPr>
            <a:normAutofit/>
          </a:bodyPr>
          <a:lstStyle/>
          <a:p>
            <a:pPr algn="ctr"/>
            <a:r>
              <a:rPr lang="en-US" sz="3200" dirty="0" smtClean="0">
                <a:latin typeface="Arial Narrow" panose="020B0606020202030204" pitchFamily="34" charset="0"/>
              </a:rPr>
              <a:t>Introduction</a:t>
            </a:r>
            <a:endParaRPr lang="en-ZA" sz="3200" dirty="0">
              <a:latin typeface="Arial Narrow" panose="020B0606020202030204" pitchFamily="34" charset="0"/>
            </a:endParaRPr>
          </a:p>
        </p:txBody>
      </p:sp>
      <p:sp>
        <p:nvSpPr>
          <p:cNvPr id="3" name="Content Placeholder 2"/>
          <p:cNvSpPr>
            <a:spLocks noGrp="1"/>
          </p:cNvSpPr>
          <p:nvPr>
            <p:ph idx="1"/>
          </p:nvPr>
        </p:nvSpPr>
        <p:spPr>
          <a:xfrm>
            <a:off x="0" y="877455"/>
            <a:ext cx="12192000" cy="6114472"/>
          </a:xfrm>
        </p:spPr>
        <p:txBody>
          <a:bodyPr>
            <a:normAutofit/>
          </a:bodyPr>
          <a:lstStyle/>
          <a:p>
            <a:pPr algn="just"/>
            <a:r>
              <a:rPr lang="en-US" dirty="0" smtClean="0">
                <a:latin typeface="Arial Narrow" panose="020B0606020202030204" pitchFamily="34" charset="0"/>
              </a:rPr>
              <a:t>4IR has been deﬁned as the fusion of technologies which kind of blurs the lines between the physical, digital, and biological worlds (</a:t>
            </a:r>
            <a:r>
              <a:rPr lang="en-US" dirty="0" err="1" smtClean="0"/>
              <a:t>Shava</a:t>
            </a:r>
            <a:r>
              <a:rPr lang="en-US" dirty="0" smtClean="0"/>
              <a:t> &amp; </a:t>
            </a:r>
            <a:r>
              <a:rPr lang="en-US" dirty="0" err="1" smtClean="0"/>
              <a:t>Hoﬁsi</a:t>
            </a:r>
            <a:r>
              <a:rPr lang="en-US" dirty="0" smtClean="0"/>
              <a:t>, 2017). </a:t>
            </a:r>
          </a:p>
          <a:p>
            <a:pPr algn="just"/>
            <a:r>
              <a:rPr lang="en-US" dirty="0" smtClean="0">
                <a:latin typeface="Arial Narrow" panose="020B0606020202030204" pitchFamily="34" charset="0"/>
              </a:rPr>
              <a:t>Embracing 4IR in the education system has become mandatory more than before considering the current global pandemic. </a:t>
            </a:r>
          </a:p>
          <a:p>
            <a:pPr algn="just"/>
            <a:r>
              <a:rPr lang="en-US" dirty="0" smtClean="0">
                <a:latin typeface="Arial Narrow" panose="020B0606020202030204" pitchFamily="34" charset="0"/>
              </a:rPr>
              <a:t>Many countries have embraced 4IR in their education system and South Africa is part of the change. </a:t>
            </a:r>
          </a:p>
          <a:p>
            <a:pPr algn="just"/>
            <a:r>
              <a:rPr lang="en-US" dirty="0" smtClean="0">
                <a:latin typeface="Arial Narrow" panose="020B0606020202030204" pitchFamily="34" charset="0"/>
              </a:rPr>
              <a:t>This provided new capabilities for people and machines (Davis, 2016).</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28274898"/>
      </p:ext>
    </p:extLst>
  </p:cSld>
  <p:clrMapOvr>
    <a:masterClrMapping/>
  </p:clrMapOvr>
  <mc:AlternateContent xmlns:mc="http://schemas.openxmlformats.org/markup-compatibility/2006">
    <mc:Choice xmlns:p14="http://schemas.microsoft.com/office/powerpoint/2010/main" Requires="p14">
      <p:transition spd="slow" p14:dur="2000" advTm="37535"/>
    </mc:Choice>
    <mc:Fallback>
      <p:transition spd="slow" advTm="3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08" y="0"/>
            <a:ext cx="12138891" cy="683491"/>
          </a:xfrm>
        </p:spPr>
        <p:txBody>
          <a:bodyPr>
            <a:normAutofit/>
          </a:bodyPr>
          <a:lstStyle/>
          <a:p>
            <a:pPr algn="ctr"/>
            <a:r>
              <a:rPr lang="en-US" sz="3200" dirty="0" smtClean="0">
                <a:solidFill>
                  <a:schemeClr val="accent2"/>
                </a:solidFill>
                <a:latin typeface="Arial Narrow" panose="020B0606020202030204" pitchFamily="34" charset="0"/>
              </a:rPr>
              <a:t>continued</a:t>
            </a:r>
            <a:endParaRPr lang="en-ZA" sz="3200" dirty="0">
              <a:solidFill>
                <a:schemeClr val="accent2"/>
              </a:solidFill>
              <a:latin typeface="Arial Narrow" panose="020B0606020202030204" pitchFamily="34" charset="0"/>
            </a:endParaRPr>
          </a:p>
        </p:txBody>
      </p:sp>
      <p:sp>
        <p:nvSpPr>
          <p:cNvPr id="3" name="Content Placeholder 2"/>
          <p:cNvSpPr>
            <a:spLocks noGrp="1"/>
          </p:cNvSpPr>
          <p:nvPr>
            <p:ph idx="1"/>
          </p:nvPr>
        </p:nvSpPr>
        <p:spPr>
          <a:xfrm>
            <a:off x="53108" y="1126836"/>
            <a:ext cx="12138892" cy="5731164"/>
          </a:xfrm>
        </p:spPr>
        <p:txBody>
          <a:bodyPr/>
          <a:lstStyle/>
          <a:p>
            <a:pPr algn="just"/>
            <a:r>
              <a:rPr lang="en-US" dirty="0" smtClean="0">
                <a:latin typeface="Arial Narrow" panose="020B0606020202030204" pitchFamily="34" charset="0"/>
              </a:rPr>
              <a:t>As such 4IR aﬀects every human facet let alone science teaching and learning</a:t>
            </a:r>
            <a:r>
              <a:rPr lang="en-US" dirty="0" smtClean="0"/>
              <a:t> (Deloitte Global Business Coalition For Education, 2018).</a:t>
            </a:r>
            <a:endParaRPr lang="en-US" dirty="0" smtClean="0">
              <a:latin typeface="Arial Narrow" panose="020B0606020202030204" pitchFamily="34" charset="0"/>
            </a:endParaRPr>
          </a:p>
          <a:p>
            <a:pPr algn="just"/>
            <a:r>
              <a:rPr lang="en-US" dirty="0" smtClean="0">
                <a:latin typeface="Arial Narrow" panose="020B0606020202030204" pitchFamily="34" charset="0"/>
              </a:rPr>
              <a:t>It has also been found that sometimes there is a mismatch between teachers’ beliefs about the affordances of technology and the actual practices in the classrooms due to contextual factors. </a:t>
            </a:r>
          </a:p>
          <a:p>
            <a:pPr algn="just"/>
            <a:r>
              <a:rPr lang="en-US" dirty="0" smtClean="0">
                <a:latin typeface="Arial Narrow" panose="020B0606020202030204" pitchFamily="34" charset="0"/>
              </a:rPr>
              <a:t>Because this is a ‘revolution’ many science teachers have been caught off guard and they harbour mixed feelings regarding their roles and what the future has in store for them.</a:t>
            </a:r>
            <a:endParaRPr lang="en-ZA" dirty="0" smtClean="0">
              <a:latin typeface="Arial Narrow" panose="020B0606020202030204" pitchFamily="34" charset="0"/>
            </a:endParaRPr>
          </a:p>
          <a:p>
            <a:endParaRPr lang="en-Z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54064173"/>
      </p:ext>
    </p:extLst>
  </p:cSld>
  <p:clrMapOvr>
    <a:masterClrMapping/>
  </p:clrMapOvr>
  <mc:AlternateContent xmlns:mc="http://schemas.openxmlformats.org/markup-compatibility/2006">
    <mc:Choice xmlns:p14="http://schemas.microsoft.com/office/powerpoint/2010/main" Requires="p14">
      <p:transition spd="slow" p14:dur="2000" advTm="36166"/>
    </mc:Choice>
    <mc:Fallback>
      <p:transition spd="slow" advTm="3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1"/>
            <a:ext cx="12157364" cy="757382"/>
          </a:xfrm>
        </p:spPr>
        <p:txBody>
          <a:bodyPr>
            <a:normAutofit/>
          </a:bodyPr>
          <a:lstStyle/>
          <a:p>
            <a:pPr algn="ctr"/>
            <a:r>
              <a:rPr lang="en-US" sz="3200" dirty="0" smtClean="0">
                <a:latin typeface="Arial Narrow" panose="020B0606020202030204" pitchFamily="34" charset="0"/>
              </a:rPr>
              <a:t>Purpose of study</a:t>
            </a:r>
            <a:endParaRPr lang="en-ZA" sz="3200" dirty="0">
              <a:latin typeface="Arial Narrow" panose="020B0606020202030204" pitchFamily="34" charset="0"/>
            </a:endParaRPr>
          </a:p>
        </p:txBody>
      </p:sp>
      <p:sp>
        <p:nvSpPr>
          <p:cNvPr id="3" name="Content Placeholder 2"/>
          <p:cNvSpPr>
            <a:spLocks noGrp="1"/>
          </p:cNvSpPr>
          <p:nvPr>
            <p:ph idx="1"/>
          </p:nvPr>
        </p:nvSpPr>
        <p:spPr>
          <a:xfrm>
            <a:off x="0" y="895927"/>
            <a:ext cx="12081164" cy="5281036"/>
          </a:xfrm>
        </p:spPr>
        <p:txBody>
          <a:bodyPr/>
          <a:lstStyle/>
          <a:p>
            <a:pPr marL="0" indent="0" algn="just">
              <a:buNone/>
            </a:pPr>
            <a:r>
              <a:rPr lang="en-US" dirty="0" smtClean="0">
                <a:latin typeface="Arial Narrow" panose="020B0606020202030204" pitchFamily="34" charset="0"/>
              </a:rPr>
              <a:t>The current study sought to establish newly qualified science teachers’ perspectives on their roles due to the call to embrace 4IR tools in their classrooms.</a:t>
            </a:r>
          </a:p>
          <a:p>
            <a:pPr marL="0" indent="0" algn="just">
              <a:buNone/>
            </a:pPr>
            <a:endParaRPr lang="en-US" dirty="0" smtClean="0">
              <a:latin typeface="Arial Narrow" panose="020B0606020202030204" pitchFamily="34" charset="0"/>
            </a:endParaRPr>
          </a:p>
          <a:p>
            <a:pPr marL="0" indent="0" algn="just">
              <a:buNone/>
            </a:pPr>
            <a:r>
              <a:rPr lang="en-US" dirty="0" smtClean="0">
                <a:latin typeface="Arial Narrow" panose="020B0606020202030204" pitchFamily="34" charset="0"/>
              </a:rPr>
              <a:t>The study </a:t>
            </a:r>
            <a:r>
              <a:rPr lang="en-US" dirty="0">
                <a:latin typeface="Arial Narrow" panose="020B0606020202030204" pitchFamily="34" charset="0"/>
              </a:rPr>
              <a:t>was guided by the research question: </a:t>
            </a:r>
            <a:endParaRPr lang="en-US" dirty="0" smtClean="0">
              <a:latin typeface="Arial Narrow" panose="020B0606020202030204" pitchFamily="34" charset="0"/>
            </a:endParaRPr>
          </a:p>
          <a:p>
            <a:pPr marL="0" indent="0" algn="just">
              <a:buNone/>
            </a:pPr>
            <a:r>
              <a:rPr lang="en-US" b="1" dirty="0" smtClean="0">
                <a:solidFill>
                  <a:schemeClr val="accent2"/>
                </a:solidFill>
                <a:latin typeface="Arial Narrow" panose="020B0606020202030204" pitchFamily="34" charset="0"/>
              </a:rPr>
              <a:t>What </a:t>
            </a:r>
            <a:r>
              <a:rPr lang="en-US" b="1" dirty="0">
                <a:solidFill>
                  <a:schemeClr val="accent2"/>
                </a:solidFill>
                <a:latin typeface="Arial Narrow" panose="020B0606020202030204" pitchFamily="34" charset="0"/>
              </a:rPr>
              <a:t>are </a:t>
            </a:r>
            <a:r>
              <a:rPr lang="en-US" b="1" dirty="0" smtClean="0">
                <a:solidFill>
                  <a:schemeClr val="accent2"/>
                </a:solidFill>
                <a:latin typeface="Arial Narrow" panose="020B0606020202030204" pitchFamily="34" charset="0"/>
              </a:rPr>
              <a:t>science teachers</a:t>
            </a:r>
            <a:r>
              <a:rPr lang="en-US" b="1" dirty="0">
                <a:solidFill>
                  <a:schemeClr val="accent2"/>
                </a:solidFill>
                <a:latin typeface="Arial Narrow" panose="020B0606020202030204" pitchFamily="34" charset="0"/>
              </a:rPr>
              <a:t>’ beliefs about their roles in science classrooms where 4IR is embraced?</a:t>
            </a:r>
            <a:endParaRPr lang="en-ZA" b="1" dirty="0">
              <a:solidFill>
                <a:schemeClr val="accent2"/>
              </a:solidFill>
              <a:latin typeface="Arial Narrow" panose="020B0606020202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86061999"/>
      </p:ext>
    </p:extLst>
  </p:cSld>
  <p:clrMapOvr>
    <a:masterClrMapping/>
  </p:clrMapOvr>
  <mc:AlternateContent xmlns:mc="http://schemas.openxmlformats.org/markup-compatibility/2006">
    <mc:Choice xmlns:p14="http://schemas.microsoft.com/office/powerpoint/2010/main" Requires="p14">
      <p:transition spd="slow" p14:dur="2000" advTm="28978"/>
    </mc:Choice>
    <mc:Fallback>
      <p:transition spd="slow" advTm="2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91127"/>
          </a:xfrm>
        </p:spPr>
        <p:txBody>
          <a:bodyPr>
            <a:normAutofit fontScale="90000"/>
          </a:bodyPr>
          <a:lstStyle/>
          <a:p>
            <a:pPr algn="ctr"/>
            <a:r>
              <a:rPr lang="en-US" dirty="0" smtClean="0">
                <a:latin typeface="Arial Narrow" panose="020B0606020202030204" pitchFamily="34" charset="0"/>
              </a:rPr>
              <a:t>Methodology</a:t>
            </a:r>
            <a:endParaRPr lang="en-ZA" dirty="0">
              <a:latin typeface="Arial Narrow" panose="020B0606020202030204" pitchFamily="34" charset="0"/>
            </a:endParaRPr>
          </a:p>
        </p:txBody>
      </p:sp>
      <p:sp>
        <p:nvSpPr>
          <p:cNvPr id="3" name="Content Placeholder 2"/>
          <p:cNvSpPr>
            <a:spLocks noGrp="1"/>
          </p:cNvSpPr>
          <p:nvPr>
            <p:ph idx="1"/>
          </p:nvPr>
        </p:nvSpPr>
        <p:spPr>
          <a:xfrm>
            <a:off x="-1" y="840509"/>
            <a:ext cx="12118109" cy="6017491"/>
          </a:xfrm>
        </p:spPr>
        <p:txBody>
          <a:bodyPr>
            <a:normAutofit/>
          </a:bodyPr>
          <a:lstStyle/>
          <a:p>
            <a:pPr algn="just"/>
            <a:r>
              <a:rPr lang="en-US" dirty="0" smtClean="0">
                <a:latin typeface="Arial Narrow" panose="020B0606020202030204" pitchFamily="34" charset="0"/>
              </a:rPr>
              <a:t>In a </a:t>
            </a:r>
            <a:r>
              <a:rPr lang="en-US" dirty="0">
                <a:latin typeface="Arial Narrow" panose="020B0606020202030204" pitchFamily="34" charset="0"/>
              </a:rPr>
              <a:t>qualitative </a:t>
            </a:r>
            <a:r>
              <a:rPr lang="en-US" dirty="0" smtClean="0">
                <a:latin typeface="Arial Narrow" panose="020B0606020202030204" pitchFamily="34" charset="0"/>
              </a:rPr>
              <a:t>study (Creswell, 2014), 60 teachers who had just qualified to teach science were selected to take part in the study.</a:t>
            </a:r>
          </a:p>
          <a:p>
            <a:pPr marL="0" indent="0" algn="just">
              <a:buNone/>
            </a:pPr>
            <a:endParaRPr lang="en-US" dirty="0" smtClean="0">
              <a:latin typeface="Arial Narrow" panose="020B0606020202030204" pitchFamily="34" charset="0"/>
            </a:endParaRPr>
          </a:p>
          <a:p>
            <a:pPr fontAlgn="base"/>
            <a:r>
              <a:rPr lang="en-US" dirty="0">
                <a:latin typeface="Arial Narrow" panose="020B0606020202030204" pitchFamily="34" charset="0"/>
              </a:rPr>
              <a:t>The participants were ideal considering their relative young age which is coined as ‘the digital age</a:t>
            </a:r>
            <a:r>
              <a:rPr lang="en-US" dirty="0" smtClean="0">
                <a:latin typeface="Arial Narrow" panose="020B0606020202030204" pitchFamily="34" charset="0"/>
              </a:rPr>
              <a:t>’ (</a:t>
            </a:r>
            <a:r>
              <a:rPr lang="en-US" i="1" dirty="0" smtClean="0"/>
              <a:t>Smith &amp; Crespo-</a:t>
            </a:r>
            <a:r>
              <a:rPr lang="en-US" i="1" dirty="0" err="1" smtClean="0"/>
              <a:t>Dubie</a:t>
            </a:r>
            <a:r>
              <a:rPr lang="en-US" i="1" dirty="0" smtClean="0"/>
              <a:t>, 2018).</a:t>
            </a:r>
          </a:p>
          <a:p>
            <a:pPr marL="0" indent="0" fontAlgn="base">
              <a:buNone/>
            </a:pPr>
            <a:endParaRPr lang="en-US" dirty="0"/>
          </a:p>
          <a:p>
            <a:pPr algn="just"/>
            <a:r>
              <a:rPr lang="en-US" dirty="0" smtClean="0">
                <a:latin typeface="Arial Narrow" panose="020B0606020202030204" pitchFamily="34" charset="0"/>
              </a:rPr>
              <a:t>An online </a:t>
            </a:r>
            <a:r>
              <a:rPr lang="en-US" dirty="0">
                <a:latin typeface="Arial Narrow" panose="020B0606020202030204" pitchFamily="34" charset="0"/>
              </a:rPr>
              <a:t>questionnaire was administered to </a:t>
            </a:r>
            <a:r>
              <a:rPr lang="en-US" dirty="0" smtClean="0">
                <a:latin typeface="Arial Narrow" panose="020B0606020202030204" pitchFamily="34" charset="0"/>
              </a:rPr>
              <a:t>the science teachers. </a:t>
            </a:r>
          </a:p>
          <a:p>
            <a:pPr marL="0" indent="0" algn="just">
              <a:buNone/>
            </a:pPr>
            <a:endParaRPr lang="en-US" dirty="0" smtClean="0">
              <a:latin typeface="Arial Narrow" panose="020B0606020202030204" pitchFamily="34" charset="0"/>
            </a:endParaRPr>
          </a:p>
          <a:p>
            <a:pPr marL="0" indent="0" algn="just">
              <a:buNone/>
            </a:pPr>
            <a:r>
              <a:rPr lang="en-US" b="1" dirty="0" smtClean="0">
                <a:solidFill>
                  <a:schemeClr val="accent2"/>
                </a:solidFill>
                <a:latin typeface="Arial Narrow" panose="020B0606020202030204" pitchFamily="34" charset="0"/>
              </a:rPr>
              <a:t>The questionnaire specifically sought:</a:t>
            </a:r>
          </a:p>
          <a:p>
            <a:pPr algn="just">
              <a:buFont typeface="Wingdings" panose="05000000000000000000" pitchFamily="2" charset="2"/>
              <a:buChar char="Ø"/>
            </a:pPr>
            <a:r>
              <a:rPr lang="en-US" dirty="0" smtClean="0">
                <a:latin typeface="Arial Narrow" panose="020B0606020202030204" pitchFamily="34" charset="0"/>
              </a:rPr>
              <a:t> Science teachers’ levels of preparedness in terms of competencies, </a:t>
            </a:r>
          </a:p>
          <a:p>
            <a:pPr algn="just">
              <a:buFont typeface="Wingdings" panose="05000000000000000000" pitchFamily="2" charset="2"/>
              <a:buChar char="Ø"/>
            </a:pPr>
            <a:r>
              <a:rPr lang="en-US" dirty="0">
                <a:latin typeface="Arial Narrow" panose="020B0606020202030204" pitchFamily="34" charset="0"/>
              </a:rPr>
              <a:t>R</a:t>
            </a:r>
            <a:r>
              <a:rPr lang="en-US" dirty="0" smtClean="0">
                <a:latin typeface="Arial Narrow" panose="020B0606020202030204" pitchFamily="34" charset="0"/>
              </a:rPr>
              <a:t>esource availability and management, and </a:t>
            </a:r>
          </a:p>
          <a:p>
            <a:pPr algn="just">
              <a:buFont typeface="Wingdings" panose="05000000000000000000" pitchFamily="2" charset="2"/>
              <a:buChar char="Ø"/>
            </a:pPr>
            <a:r>
              <a:rPr lang="en-US" dirty="0">
                <a:latin typeface="Arial Narrow" panose="020B0606020202030204" pitchFamily="34" charset="0"/>
              </a:rPr>
              <a:t>F</a:t>
            </a:r>
            <a:r>
              <a:rPr lang="en-US" dirty="0" smtClean="0">
                <a:latin typeface="Arial Narrow" panose="020B0606020202030204" pitchFamily="34" charset="0"/>
              </a:rPr>
              <a:t>uture professional prospects. </a:t>
            </a:r>
          </a:p>
          <a:p>
            <a:pPr marL="0" indent="0" algn="just">
              <a:buNone/>
            </a:pPr>
            <a:endParaRPr lang="en-US" dirty="0" smtClean="0">
              <a:latin typeface="Arial Narrow" panose="020B0606020202030204" pitchFamily="34" charset="0"/>
            </a:endParaRPr>
          </a:p>
          <a:p>
            <a:pPr marL="0" indent="0">
              <a:buNone/>
            </a:pPr>
            <a:endParaRPr lang="en-Z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52706395"/>
      </p:ext>
    </p:extLst>
  </p:cSld>
  <p:clrMapOvr>
    <a:masterClrMapping/>
  </p:clrMapOvr>
  <mc:AlternateContent xmlns:mc="http://schemas.openxmlformats.org/markup-compatibility/2006">
    <mc:Choice xmlns:p14="http://schemas.microsoft.com/office/powerpoint/2010/main" Requires="p14">
      <p:transition spd="slow" p14:dur="2000" advTm="44099"/>
    </mc:Choice>
    <mc:Fallback>
      <p:transition spd="slow" advTm="44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0"/>
            <a:ext cx="12166600" cy="886691"/>
          </a:xfrm>
        </p:spPr>
        <p:txBody>
          <a:bodyPr>
            <a:normAutofit/>
          </a:bodyPr>
          <a:lstStyle/>
          <a:p>
            <a:pPr algn="ctr"/>
            <a:r>
              <a:rPr lang="en-US" sz="3200" b="1" dirty="0" smtClean="0">
                <a:solidFill>
                  <a:schemeClr val="accent2"/>
                </a:solidFill>
                <a:latin typeface="Arial Narrow" panose="020B0606020202030204" pitchFamily="34" charset="0"/>
              </a:rPr>
              <a:t>Data analysis</a:t>
            </a:r>
            <a:endParaRPr lang="en-ZA" sz="3200" b="1" dirty="0">
              <a:solidFill>
                <a:schemeClr val="accent2"/>
              </a:solidFill>
              <a:latin typeface="Arial Narrow" panose="020B0606020202030204" pitchFamily="34" charset="0"/>
            </a:endParaRPr>
          </a:p>
        </p:txBody>
      </p:sp>
      <p:sp>
        <p:nvSpPr>
          <p:cNvPr id="3" name="Content Placeholder 2"/>
          <p:cNvSpPr>
            <a:spLocks noGrp="1"/>
          </p:cNvSpPr>
          <p:nvPr>
            <p:ph idx="1"/>
          </p:nvPr>
        </p:nvSpPr>
        <p:spPr>
          <a:xfrm>
            <a:off x="25400" y="1173018"/>
            <a:ext cx="12166600" cy="5684982"/>
          </a:xfrm>
        </p:spPr>
        <p:txBody>
          <a:bodyPr/>
          <a:lstStyle/>
          <a:p>
            <a:pPr algn="just"/>
            <a:r>
              <a:rPr lang="en-US" dirty="0" smtClean="0">
                <a:latin typeface="Arial Narrow" panose="020B0606020202030204" pitchFamily="34" charset="0"/>
              </a:rPr>
              <a:t>Data was analysed using content analysis (Marshall &amp; Firth, 2017) wherein  codes and categories were identified leading to relational analysis. </a:t>
            </a:r>
          </a:p>
          <a:p>
            <a:pPr marL="0" indent="0" algn="just">
              <a:buNone/>
            </a:pPr>
            <a:endParaRPr lang="en-US" dirty="0" smtClean="0">
              <a:latin typeface="Arial Narrow" panose="020B0606020202030204" pitchFamily="34" charset="0"/>
            </a:endParaRPr>
          </a:p>
          <a:p>
            <a:pPr algn="just"/>
            <a:r>
              <a:rPr lang="en-US" dirty="0" smtClean="0">
                <a:latin typeface="Arial Narrow" panose="020B0606020202030204" pitchFamily="34" charset="0"/>
              </a:rPr>
              <a:t>Through content analysis the researcher carefully reviewed the reflections to identify pertinent information from non-pertinent information and to make sure the information was organised into categories related to the research questions (Bowen, 2009).</a:t>
            </a:r>
          </a:p>
          <a:p>
            <a:pPr algn="just"/>
            <a:endParaRPr lang="en-US" dirty="0" smtClean="0">
              <a:latin typeface="Arial Narrow" panose="020B0606020202030204" pitchFamily="34" charset="0"/>
            </a:endParaRPr>
          </a:p>
          <a:p>
            <a:pPr algn="just"/>
            <a:r>
              <a:rPr lang="en-US" dirty="0" smtClean="0">
                <a:latin typeface="Arial Narrow" panose="020B0606020202030204" pitchFamily="34" charset="0"/>
              </a:rPr>
              <a:t>Three themes emerged.</a:t>
            </a:r>
            <a:endParaRPr lang="en-ZA" dirty="0" smtClean="0">
              <a:latin typeface="Arial Narrow" panose="020B0606020202030204" pitchFamily="34" charset="0"/>
            </a:endParaRPr>
          </a:p>
          <a:p>
            <a:endParaRPr lang="en-Z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4908699"/>
      </p:ext>
    </p:extLst>
  </p:cSld>
  <p:clrMapOvr>
    <a:masterClrMapping/>
  </p:clrMapOvr>
  <mc:AlternateContent xmlns:mc="http://schemas.openxmlformats.org/markup-compatibility/2006">
    <mc:Choice xmlns:p14="http://schemas.microsoft.com/office/powerpoint/2010/main" Requires="p14">
      <p:transition spd="slow" p14:dur="2000" advTm="34332"/>
    </mc:Choice>
    <mc:Fallback>
      <p:transition spd="slow" advTm="3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632402"/>
          </a:xfrm>
        </p:spPr>
        <p:txBody>
          <a:bodyPr>
            <a:normAutofit fontScale="90000"/>
          </a:bodyPr>
          <a:lstStyle/>
          <a:p>
            <a:pPr algn="ctr"/>
            <a:r>
              <a:rPr lang="en-US" b="1" dirty="0" smtClean="0">
                <a:solidFill>
                  <a:schemeClr val="accent2"/>
                </a:solidFill>
                <a:latin typeface="Arial Narrow" panose="020B0606020202030204" pitchFamily="34" charset="0"/>
              </a:rPr>
              <a:t>Findings</a:t>
            </a:r>
            <a:endParaRPr lang="en-ZA" b="1" dirty="0">
              <a:solidFill>
                <a:schemeClr val="accent2"/>
              </a:solidFill>
              <a:latin typeface="Arial Narrow" panose="020B0606020202030204" pitchFamily="34" charset="0"/>
            </a:endParaRPr>
          </a:p>
        </p:txBody>
      </p:sp>
      <p:sp>
        <p:nvSpPr>
          <p:cNvPr id="3" name="Content Placeholder 2"/>
          <p:cNvSpPr>
            <a:spLocks noGrp="1"/>
          </p:cNvSpPr>
          <p:nvPr>
            <p:ph idx="1"/>
          </p:nvPr>
        </p:nvSpPr>
        <p:spPr>
          <a:xfrm>
            <a:off x="-1" y="868218"/>
            <a:ext cx="12191999" cy="5989782"/>
          </a:xfrm>
        </p:spPr>
        <p:txBody>
          <a:bodyPr/>
          <a:lstStyle/>
          <a:p>
            <a:pPr marL="0" indent="0" algn="just">
              <a:buNone/>
            </a:pPr>
            <a:r>
              <a:rPr lang="en-US" b="1" dirty="0" smtClean="0">
                <a:solidFill>
                  <a:schemeClr val="accent2"/>
                </a:solidFill>
                <a:latin typeface="Arial Narrow" panose="020B0606020202030204" pitchFamily="34" charset="0"/>
              </a:rPr>
              <a:t>Theme 1:</a:t>
            </a:r>
            <a:r>
              <a:rPr lang="en-US" dirty="0" smtClean="0">
                <a:latin typeface="Arial Narrow" panose="020B0606020202030204" pitchFamily="34" charset="0"/>
              </a:rPr>
              <a:t> </a:t>
            </a:r>
            <a:r>
              <a:rPr lang="en-US" i="1" dirty="0" smtClean="0">
                <a:latin typeface="Arial Narrow" panose="020B0606020202030204" pitchFamily="34" charset="0"/>
              </a:rPr>
              <a:t>Teachers believed that the government and the Department of Basic Education’s stance to embrace 4IR is a vehicle that promotes unequal education opportunities for science learners. </a:t>
            </a:r>
          </a:p>
          <a:p>
            <a:pPr algn="just"/>
            <a:r>
              <a:rPr lang="en-US" dirty="0" smtClean="0">
                <a:latin typeface="Arial Narrow" panose="020B0606020202030204" pitchFamily="34" charset="0"/>
              </a:rPr>
              <a:t>The teachers’ argument was that whilst it is a welcome development, there has not been parity in resource distribution in schools because learners come from diverse socioeconomic backgrounds. </a:t>
            </a:r>
          </a:p>
          <a:p>
            <a:pPr algn="just"/>
            <a:r>
              <a:rPr lang="en-US" dirty="0" smtClean="0">
                <a:latin typeface="Arial Narrow" panose="020B0606020202030204" pitchFamily="34" charset="0"/>
              </a:rPr>
              <a:t>Those from disadvantaged backgrounds even struggled with acquisition of simple calculators in which case the acquisition of electronic gadgets could even be out of reach for many. </a:t>
            </a:r>
          </a:p>
          <a:p>
            <a:pPr algn="just"/>
            <a:r>
              <a:rPr lang="en-US" dirty="0" smtClean="0">
                <a:latin typeface="Arial Narrow" panose="020B0606020202030204" pitchFamily="34" charset="0"/>
              </a:rPr>
              <a:t>Because 4IR changes the frame of science education if a school is not technically advanced then learners will be left behind, which is likely to increase the disparities in schools in different school environments.</a:t>
            </a:r>
          </a:p>
          <a:p>
            <a:pPr algn="just"/>
            <a:endParaRPr lang="en-ZA" dirty="0">
              <a:latin typeface="Arial Narrow" panose="020B0606020202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58855556"/>
      </p:ext>
    </p:extLst>
  </p:cSld>
  <p:clrMapOvr>
    <a:masterClrMapping/>
  </p:clrMapOvr>
  <mc:AlternateContent xmlns:mc="http://schemas.openxmlformats.org/markup-compatibility/2006">
    <mc:Choice xmlns:p14="http://schemas.microsoft.com/office/powerpoint/2010/main" Requires="p14">
      <p:transition spd="slow" p14:dur="2000" advTm="74802"/>
    </mc:Choice>
    <mc:Fallback>
      <p:transition spd="slow" advTm="74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57745"/>
          </a:xfrm>
        </p:spPr>
        <p:txBody>
          <a:bodyPr>
            <a:normAutofit fontScale="90000"/>
          </a:bodyPr>
          <a:lstStyle/>
          <a:p>
            <a:r>
              <a:rPr lang="en-US" sz="3200" b="1" dirty="0" smtClean="0">
                <a:solidFill>
                  <a:schemeClr val="accent2"/>
                </a:solidFill>
                <a:latin typeface="Arial Narrow" panose="020B0606020202030204" pitchFamily="34" charset="0"/>
              </a:rPr>
              <a:t>Theme 2: </a:t>
            </a:r>
            <a:r>
              <a:rPr lang="en-US" sz="3200" i="1" dirty="0" smtClean="0">
                <a:latin typeface="Arial Narrow" panose="020B0606020202030204" pitchFamily="34" charset="0"/>
              </a:rPr>
              <a:t>Most of the science teachers showed lack of confidence as they believed they were not technologically prepared to embrace 4IR tools such as AI, coding and robotics.</a:t>
            </a:r>
            <a:br>
              <a:rPr lang="en-US" sz="3200" i="1" dirty="0" smtClean="0">
                <a:latin typeface="Arial Narrow" panose="020B0606020202030204" pitchFamily="34" charset="0"/>
              </a:rPr>
            </a:br>
            <a:endParaRPr lang="en-ZA" sz="3200" i="1" dirty="0">
              <a:solidFill>
                <a:schemeClr val="accent2"/>
              </a:solidFill>
              <a:latin typeface="Arial Narrow" panose="020B0606020202030204" pitchFamily="34" charset="0"/>
            </a:endParaRPr>
          </a:p>
        </p:txBody>
      </p:sp>
      <p:sp>
        <p:nvSpPr>
          <p:cNvPr id="3" name="Content Placeholder 2"/>
          <p:cNvSpPr>
            <a:spLocks noGrp="1"/>
          </p:cNvSpPr>
          <p:nvPr>
            <p:ph idx="1"/>
          </p:nvPr>
        </p:nvSpPr>
        <p:spPr>
          <a:xfrm>
            <a:off x="0" y="1422400"/>
            <a:ext cx="12192000" cy="5435599"/>
          </a:xfrm>
        </p:spPr>
        <p:txBody>
          <a:bodyPr>
            <a:normAutofit/>
          </a:bodyPr>
          <a:lstStyle/>
          <a:p>
            <a:pPr algn="just"/>
            <a:r>
              <a:rPr lang="en-US" dirty="0" smtClean="0">
                <a:latin typeface="Arial Narrow" panose="020B0606020202030204" pitchFamily="34" charset="0"/>
              </a:rPr>
              <a:t>Teachers expressed fears and insecurities when it comes to their competencies to deliver technology led classroom teaching and learning of science. </a:t>
            </a:r>
          </a:p>
          <a:p>
            <a:pPr marL="0" indent="0" algn="just">
              <a:buNone/>
            </a:pPr>
            <a:endParaRPr lang="en-US" dirty="0" smtClean="0">
              <a:latin typeface="Arial Narrow" panose="020B0606020202030204" pitchFamily="34" charset="0"/>
            </a:endParaRPr>
          </a:p>
          <a:p>
            <a:pPr algn="just"/>
            <a:r>
              <a:rPr lang="en-US" dirty="0" smtClean="0">
                <a:latin typeface="Arial Narrow" panose="020B0606020202030204" pitchFamily="34" charset="0"/>
              </a:rPr>
              <a:t>Whilst some science teachers welcome and embrace 4IR in the education system, others were hesitant as the issue of job securities came into play.  </a:t>
            </a:r>
          </a:p>
          <a:p>
            <a:pPr marL="0" indent="0" algn="just">
              <a:buNone/>
            </a:pPr>
            <a:endParaRPr lang="en-US" dirty="0" smtClean="0">
              <a:latin typeface="Arial Narrow" panose="020B0606020202030204" pitchFamily="34" charset="0"/>
            </a:endParaRPr>
          </a:p>
          <a:p>
            <a:pPr algn="just"/>
            <a:r>
              <a:rPr lang="en-US" dirty="0" smtClean="0">
                <a:latin typeface="Arial Narrow" panose="020B0606020202030204" pitchFamily="34" charset="0"/>
              </a:rPr>
              <a:t>They feared machines will replace teachers in the classroom because they can be programmed to teach relevant content without any errors. </a:t>
            </a:r>
          </a:p>
          <a:p>
            <a:pPr marL="0" indent="0" algn="just">
              <a:buNone/>
            </a:pPr>
            <a:endParaRPr lang="en-US" dirty="0" smtClean="0">
              <a:latin typeface="Arial Narrow" panose="020B0606020202030204" pitchFamily="34" charset="0"/>
            </a:endParaRPr>
          </a:p>
          <a:p>
            <a:pPr algn="just"/>
            <a:r>
              <a:rPr lang="en-US" dirty="0">
                <a:latin typeface="Arial Narrow" panose="020B0606020202030204" pitchFamily="34" charset="0"/>
              </a:rPr>
              <a:t>S</a:t>
            </a:r>
            <a:r>
              <a:rPr lang="en-US" dirty="0" smtClean="0">
                <a:latin typeface="Arial Narrow" panose="020B0606020202030204" pitchFamily="34" charset="0"/>
              </a:rPr>
              <a:t>econdly machines will not respond promptly to issues arising in the classroom. </a:t>
            </a:r>
          </a:p>
          <a:p>
            <a:endParaRPr lang="en-Z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2630551"/>
      </p:ext>
    </p:extLst>
  </p:cSld>
  <p:clrMapOvr>
    <a:masterClrMapping/>
  </p:clrMapOvr>
  <mc:AlternateContent xmlns:mc="http://schemas.openxmlformats.org/markup-compatibility/2006">
    <mc:Choice xmlns:p14="http://schemas.microsoft.com/office/powerpoint/2010/main" Requires="p14">
      <p:transition spd="slow" p14:dur="2000" advTm="58528"/>
    </mc:Choice>
    <mc:Fallback>
      <p:transition spd="slow" advTm="58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3087</TotalTime>
  <Words>1243</Words>
  <Application>Microsoft Office PowerPoint</Application>
  <PresentationFormat>Widescreen</PresentationFormat>
  <Paragraphs>93</Paragraphs>
  <Slides>15</Slides>
  <Notes>0</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Narrow</vt:lpstr>
      <vt:lpstr>Calibri</vt:lpstr>
      <vt:lpstr>Calibri Light</vt:lpstr>
      <vt:lpstr>Tahoma</vt:lpstr>
      <vt:lpstr>Times New Roman</vt:lpstr>
      <vt:lpstr>Wingdings</vt:lpstr>
      <vt:lpstr>Office Theme</vt:lpstr>
      <vt:lpstr>PowerPoint Presentation</vt:lpstr>
      <vt:lpstr>Lydia Mavuru, Senior Lecturer in the Department of Science and Technology Education,University of Johannesburg, South Africa.  E-mail:lydiam@uj.ac.za   </vt:lpstr>
      <vt:lpstr>Introduction</vt:lpstr>
      <vt:lpstr>continued</vt:lpstr>
      <vt:lpstr>Purpose of study</vt:lpstr>
      <vt:lpstr>Methodology</vt:lpstr>
      <vt:lpstr>Data analysis</vt:lpstr>
      <vt:lpstr>Findings</vt:lpstr>
      <vt:lpstr>Theme 2: Most of the science teachers showed lack of confidence as they believed they were not technologically prepared to embrace 4IR tools such as AI, coding and robotics. </vt:lpstr>
      <vt:lpstr>continued</vt:lpstr>
      <vt:lpstr>continued</vt:lpstr>
      <vt:lpstr>Theme 3: The science teachers believed that too much utilisation of technology in a science classroom will demean the actual teaching and learning of scientific concepts.</vt:lpstr>
      <vt:lpstr>continued</vt:lpstr>
      <vt:lpstr>Discussion and conclusion</vt:lpstr>
      <vt:lpstr>References</vt:lpstr>
    </vt:vector>
  </TitlesOfParts>
  <Company>University of Johannesburg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teachers’ beliefs about the impact of 4IR on their classroom practices</dc:title>
  <dc:creator>ML</dc:creator>
  <cp:lastModifiedBy>ML</cp:lastModifiedBy>
  <cp:revision>30</cp:revision>
  <dcterms:created xsi:type="dcterms:W3CDTF">2021-07-14T14:49:35Z</dcterms:created>
  <dcterms:modified xsi:type="dcterms:W3CDTF">2021-07-16T18:17:34Z</dcterms:modified>
</cp:coreProperties>
</file>