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  <p:sldMasterId id="2147483720" r:id="rId2"/>
  </p:sldMasterIdLst>
  <p:notesMasterIdLst>
    <p:notesMasterId r:id="rId24"/>
  </p:notesMasterIdLst>
  <p:sldIdLst>
    <p:sldId id="256" r:id="rId3"/>
    <p:sldId id="276" r:id="rId4"/>
    <p:sldId id="277" r:id="rId5"/>
    <p:sldId id="313" r:id="rId6"/>
    <p:sldId id="314" r:id="rId7"/>
    <p:sldId id="330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6" r:id="rId18"/>
    <p:sldId id="325" r:id="rId19"/>
    <p:sldId id="329" r:id="rId20"/>
    <p:sldId id="328" r:id="rId21"/>
    <p:sldId id="327" r:id="rId22"/>
    <p:sldId id="26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69"/>
    <p:restoredTop sz="94581"/>
  </p:normalViewPr>
  <p:slideViewPr>
    <p:cSldViewPr snapToGrid="0" snapToObjects="1" showGuides="1">
      <p:cViewPr varScale="1">
        <p:scale>
          <a:sx n="78" d="100"/>
          <a:sy n="78" d="100"/>
        </p:scale>
        <p:origin x="1152" y="67"/>
      </p:cViewPr>
      <p:guideLst>
        <p:guide orient="horz" pos="216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CDE428-FCEA-4AF1-BC20-4F931DECE75A}" type="doc">
      <dgm:prSet loTypeId="urn:microsoft.com/office/officeart/2005/8/layout/vList4#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5EF57C-B0D1-4547-A954-E5C9F5DDDA61}">
      <dgm:prSet phldrT="[Text]"/>
      <dgm:spPr/>
      <dgm:t>
        <a:bodyPr/>
        <a:lstStyle/>
        <a:p>
          <a:r>
            <a:rPr lang="en-US" dirty="0" err="1" smtClean="0"/>
            <a:t>Necsa</a:t>
          </a:r>
          <a:r>
            <a:rPr lang="en-US" dirty="0" smtClean="0"/>
            <a:t> R&amp;TD/RRT section background</a:t>
          </a:r>
          <a:endParaRPr lang="en-US" dirty="0"/>
        </a:p>
      </dgm:t>
    </dgm:pt>
    <dgm:pt modelId="{DBE92D89-2ABE-4666-9F8F-297FA145A85D}" type="parTrans" cxnId="{3D027224-6D20-45D6-B5E8-A2ED61380697}">
      <dgm:prSet/>
      <dgm:spPr/>
      <dgm:t>
        <a:bodyPr/>
        <a:lstStyle/>
        <a:p>
          <a:endParaRPr lang="en-ZA"/>
        </a:p>
      </dgm:t>
    </dgm:pt>
    <dgm:pt modelId="{5377AAAE-7189-4105-8D6D-3BAD438E2389}" type="sibTrans" cxnId="{3D027224-6D20-45D6-B5E8-A2ED61380697}">
      <dgm:prSet/>
      <dgm:spPr/>
      <dgm:t>
        <a:bodyPr/>
        <a:lstStyle/>
        <a:p>
          <a:endParaRPr lang="en-ZA"/>
        </a:p>
      </dgm:t>
    </dgm:pt>
    <dgm:pt modelId="{3EA1F71D-DB8C-4FB3-B292-0EF8B62419E9}">
      <dgm:prSet/>
      <dgm:spPr/>
      <dgm:t>
        <a:bodyPr/>
        <a:lstStyle/>
        <a:p>
          <a:r>
            <a:rPr lang="en-US" dirty="0" smtClean="0"/>
            <a:t>OSCAR-5 system and features</a:t>
          </a:r>
          <a:endParaRPr lang="en-US" dirty="0"/>
        </a:p>
      </dgm:t>
    </dgm:pt>
    <dgm:pt modelId="{9857B361-D24B-4F3A-8E6A-5A2E731CDFA1}" type="sibTrans" cxnId="{8329C6E9-8E23-4156-AA92-CAA098B73A9D}">
      <dgm:prSet/>
      <dgm:spPr/>
      <dgm:t>
        <a:bodyPr/>
        <a:lstStyle/>
        <a:p>
          <a:endParaRPr lang="en-US"/>
        </a:p>
      </dgm:t>
    </dgm:pt>
    <dgm:pt modelId="{908F8C2E-EAD6-49AB-B052-5E49499623D3}" type="parTrans" cxnId="{8329C6E9-8E23-4156-AA92-CAA098B73A9D}">
      <dgm:prSet/>
      <dgm:spPr/>
      <dgm:t>
        <a:bodyPr/>
        <a:lstStyle/>
        <a:p>
          <a:endParaRPr lang="en-US"/>
        </a:p>
      </dgm:t>
    </dgm:pt>
    <dgm:pt modelId="{881E10F2-AAB2-4B15-9562-FFABC619B268}">
      <dgm:prSet/>
      <dgm:spPr/>
      <dgm:t>
        <a:bodyPr/>
        <a:lstStyle/>
        <a:p>
          <a:r>
            <a:rPr lang="en-US" dirty="0" smtClean="0"/>
            <a:t>OSCAR-5 application </a:t>
          </a:r>
          <a:r>
            <a:rPr lang="en-US" dirty="0" smtClean="0"/>
            <a:t>and reactor </a:t>
          </a:r>
          <a:r>
            <a:rPr lang="en-US" dirty="0" smtClean="0"/>
            <a:t>database</a:t>
          </a:r>
          <a:endParaRPr lang="en-US" dirty="0"/>
        </a:p>
      </dgm:t>
    </dgm:pt>
    <dgm:pt modelId="{83B4A613-EE98-45BF-B316-9C577D9DCA60}" type="parTrans" cxnId="{BF93B072-182C-4775-83FA-13F2F81F72F6}">
      <dgm:prSet/>
      <dgm:spPr/>
      <dgm:t>
        <a:bodyPr/>
        <a:lstStyle/>
        <a:p>
          <a:endParaRPr lang="en-ZA"/>
        </a:p>
      </dgm:t>
    </dgm:pt>
    <dgm:pt modelId="{441C8114-87F3-49E7-A356-212117D77B81}" type="sibTrans" cxnId="{BF93B072-182C-4775-83FA-13F2F81F72F6}">
      <dgm:prSet/>
      <dgm:spPr/>
      <dgm:t>
        <a:bodyPr/>
        <a:lstStyle/>
        <a:p>
          <a:endParaRPr lang="en-ZA"/>
        </a:p>
      </dgm:t>
    </dgm:pt>
    <dgm:pt modelId="{43ACD10A-9058-4AB7-BEA5-DA755A4A8B55}">
      <dgm:prSet/>
      <dgm:spPr/>
      <dgm:t>
        <a:bodyPr/>
        <a:lstStyle/>
        <a:p>
          <a:r>
            <a:rPr lang="en-US" dirty="0" smtClean="0"/>
            <a:t>Latest developments</a:t>
          </a:r>
          <a:endParaRPr lang="en-US" dirty="0"/>
        </a:p>
      </dgm:t>
    </dgm:pt>
    <dgm:pt modelId="{C5F88A2E-1E51-4CEC-9DF8-C0131E87A6E8}" type="parTrans" cxnId="{4998EA9E-8A29-4789-ABBC-355602542CD2}">
      <dgm:prSet/>
      <dgm:spPr/>
      <dgm:t>
        <a:bodyPr/>
        <a:lstStyle/>
        <a:p>
          <a:endParaRPr lang="en-ZA"/>
        </a:p>
      </dgm:t>
    </dgm:pt>
    <dgm:pt modelId="{C8B93ACA-9391-4597-983D-21450C28AEB7}" type="sibTrans" cxnId="{4998EA9E-8A29-4789-ABBC-355602542CD2}">
      <dgm:prSet/>
      <dgm:spPr/>
      <dgm:t>
        <a:bodyPr/>
        <a:lstStyle/>
        <a:p>
          <a:endParaRPr lang="en-ZA"/>
        </a:p>
      </dgm:t>
    </dgm:pt>
    <dgm:pt modelId="{7444EB19-1980-4CF1-84FC-6A589240458C}" type="pres">
      <dgm:prSet presAssocID="{AACDE428-FCEA-4AF1-BC20-4F931DECE75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46C09C29-9825-4811-B80E-9A57C41CED85}" type="pres">
      <dgm:prSet presAssocID="{CE5EF57C-B0D1-4547-A954-E5C9F5DDDA61}" presName="comp" presStyleCnt="0"/>
      <dgm:spPr/>
      <dgm:t>
        <a:bodyPr/>
        <a:lstStyle/>
        <a:p>
          <a:endParaRPr lang="en-ZA"/>
        </a:p>
      </dgm:t>
    </dgm:pt>
    <dgm:pt modelId="{EFEED894-66F8-4844-96C8-5864CBC0E69A}" type="pres">
      <dgm:prSet presAssocID="{CE5EF57C-B0D1-4547-A954-E5C9F5DDDA61}" presName="box" presStyleLbl="node1" presStyleIdx="0" presStyleCnt="4"/>
      <dgm:spPr/>
      <dgm:t>
        <a:bodyPr/>
        <a:lstStyle/>
        <a:p>
          <a:endParaRPr lang="en-ZA"/>
        </a:p>
      </dgm:t>
    </dgm:pt>
    <dgm:pt modelId="{A660A771-CDBB-4E55-8D37-1BF52EB5B0B2}" type="pres">
      <dgm:prSet presAssocID="{CE5EF57C-B0D1-4547-A954-E5C9F5DDDA61}" presName="img" presStyleLbl="fgImgPlace1" presStyleIdx="0" presStyleCnt="4" custScaleX="7333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26CCE002-A799-4DE7-91E0-62D327B1ED98}" type="pres">
      <dgm:prSet presAssocID="{CE5EF57C-B0D1-4547-A954-E5C9F5DDDA61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E254CCE-1988-4B4A-9ECE-650648CBCC58}" type="pres">
      <dgm:prSet presAssocID="{5377AAAE-7189-4105-8D6D-3BAD438E2389}" presName="spacer" presStyleCnt="0"/>
      <dgm:spPr/>
      <dgm:t>
        <a:bodyPr/>
        <a:lstStyle/>
        <a:p>
          <a:endParaRPr lang="en-ZA"/>
        </a:p>
      </dgm:t>
    </dgm:pt>
    <dgm:pt modelId="{E731C5AC-C949-44BF-87DF-4D4DBC36CC52}" type="pres">
      <dgm:prSet presAssocID="{3EA1F71D-DB8C-4FB3-B292-0EF8B62419E9}" presName="comp" presStyleCnt="0"/>
      <dgm:spPr/>
      <dgm:t>
        <a:bodyPr/>
        <a:lstStyle/>
        <a:p>
          <a:endParaRPr lang="en-ZA"/>
        </a:p>
      </dgm:t>
    </dgm:pt>
    <dgm:pt modelId="{B066F6BF-B3CB-42E7-9336-4282FAB1824F}" type="pres">
      <dgm:prSet presAssocID="{3EA1F71D-DB8C-4FB3-B292-0EF8B62419E9}" presName="box" presStyleLbl="node1" presStyleIdx="1" presStyleCnt="4"/>
      <dgm:spPr/>
      <dgm:t>
        <a:bodyPr/>
        <a:lstStyle/>
        <a:p>
          <a:endParaRPr lang="en-US"/>
        </a:p>
      </dgm:t>
    </dgm:pt>
    <dgm:pt modelId="{F5720A61-F780-4834-A3CF-63F9F44BCD21}" type="pres">
      <dgm:prSet presAssocID="{3EA1F71D-DB8C-4FB3-B292-0EF8B62419E9}" presName="img" presStyleLbl="fgImgPlace1" presStyleIdx="1" presStyleCnt="4" custScaleX="84915" custScaleY="104488" custLinFactNeighborX="-586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9C29CA7E-1F78-426D-A76C-F890626B8204}" type="pres">
      <dgm:prSet presAssocID="{3EA1F71D-DB8C-4FB3-B292-0EF8B62419E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3650CC-B8E0-4335-96BD-653D7AB5020A}" type="pres">
      <dgm:prSet presAssocID="{9857B361-D24B-4F3A-8E6A-5A2E731CDFA1}" presName="spacer" presStyleCnt="0"/>
      <dgm:spPr/>
      <dgm:t>
        <a:bodyPr/>
        <a:lstStyle/>
        <a:p>
          <a:endParaRPr lang="en-ZA"/>
        </a:p>
      </dgm:t>
    </dgm:pt>
    <dgm:pt modelId="{BCA4CA1F-D2FB-486B-ACC8-D0240C7128BA}" type="pres">
      <dgm:prSet presAssocID="{881E10F2-AAB2-4B15-9562-FFABC619B268}" presName="comp" presStyleCnt="0"/>
      <dgm:spPr/>
    </dgm:pt>
    <dgm:pt modelId="{695EF5C6-D694-4C37-B208-4ECB026388CA}" type="pres">
      <dgm:prSet presAssocID="{881E10F2-AAB2-4B15-9562-FFABC619B268}" presName="box" presStyleLbl="node1" presStyleIdx="2" presStyleCnt="4"/>
      <dgm:spPr/>
      <dgm:t>
        <a:bodyPr/>
        <a:lstStyle/>
        <a:p>
          <a:endParaRPr lang="en-ZA"/>
        </a:p>
      </dgm:t>
    </dgm:pt>
    <dgm:pt modelId="{D1FFF7A1-7524-46C5-88F1-0347B8493D7D}" type="pres">
      <dgm:prSet presAssocID="{881E10F2-AAB2-4B15-9562-FFABC619B268}" presName="img" presStyleLbl="fgImgPlace1" presStyleIdx="2" presStyleCnt="4" custScaleX="6099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B837AD10-B55C-42F9-A9ED-712F3D5F1D5B}" type="pres">
      <dgm:prSet presAssocID="{881E10F2-AAB2-4B15-9562-FFABC619B268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8B37F04-5FAC-4554-A106-ABE91BD3BFFD}" type="pres">
      <dgm:prSet presAssocID="{441C8114-87F3-49E7-A356-212117D77B81}" presName="spacer" presStyleCnt="0"/>
      <dgm:spPr/>
    </dgm:pt>
    <dgm:pt modelId="{27B301F4-1AFD-43E9-A785-24158D88EB50}" type="pres">
      <dgm:prSet presAssocID="{43ACD10A-9058-4AB7-BEA5-DA755A4A8B55}" presName="comp" presStyleCnt="0"/>
      <dgm:spPr/>
    </dgm:pt>
    <dgm:pt modelId="{30395492-5671-4466-A744-6D6A7F50F4EF}" type="pres">
      <dgm:prSet presAssocID="{43ACD10A-9058-4AB7-BEA5-DA755A4A8B55}" presName="box" presStyleLbl="node1" presStyleIdx="3" presStyleCnt="4"/>
      <dgm:spPr/>
      <dgm:t>
        <a:bodyPr/>
        <a:lstStyle/>
        <a:p>
          <a:endParaRPr lang="en-ZA"/>
        </a:p>
      </dgm:t>
    </dgm:pt>
    <dgm:pt modelId="{CDC9B2E5-B083-4C94-A6FF-114C0DBCC77E}" type="pres">
      <dgm:prSet presAssocID="{43ACD10A-9058-4AB7-BEA5-DA755A4A8B55}" presName="img" presStyleLbl="fgImgPlace1" presStyleIdx="3" presStyleCnt="4" custScaleX="45099"/>
      <dgm:spPr>
        <a:blipFill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n-ZA"/>
        </a:p>
      </dgm:t>
    </dgm:pt>
    <dgm:pt modelId="{D9C17CF1-4ED0-4407-A10C-AAFA8B78B1A3}" type="pres">
      <dgm:prSet presAssocID="{43ACD10A-9058-4AB7-BEA5-DA755A4A8B55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18969779-E325-4C87-958D-BC328C2E1AB1}" type="presOf" srcId="{3EA1F71D-DB8C-4FB3-B292-0EF8B62419E9}" destId="{B066F6BF-B3CB-42E7-9336-4282FAB1824F}" srcOrd="0" destOrd="0" presId="urn:microsoft.com/office/officeart/2005/8/layout/vList4#1"/>
    <dgm:cxn modelId="{4998EA9E-8A29-4789-ABBC-355602542CD2}" srcId="{AACDE428-FCEA-4AF1-BC20-4F931DECE75A}" destId="{43ACD10A-9058-4AB7-BEA5-DA755A4A8B55}" srcOrd="3" destOrd="0" parTransId="{C5F88A2E-1E51-4CEC-9DF8-C0131E87A6E8}" sibTransId="{C8B93ACA-9391-4597-983D-21450C28AEB7}"/>
    <dgm:cxn modelId="{3D027224-6D20-45D6-B5E8-A2ED61380697}" srcId="{AACDE428-FCEA-4AF1-BC20-4F931DECE75A}" destId="{CE5EF57C-B0D1-4547-A954-E5C9F5DDDA61}" srcOrd="0" destOrd="0" parTransId="{DBE92D89-2ABE-4666-9F8F-297FA145A85D}" sibTransId="{5377AAAE-7189-4105-8D6D-3BAD438E2389}"/>
    <dgm:cxn modelId="{B90EE3DA-41C5-458A-AD93-03EFA2A88C0C}" type="presOf" srcId="{CE5EF57C-B0D1-4547-A954-E5C9F5DDDA61}" destId="{EFEED894-66F8-4844-96C8-5864CBC0E69A}" srcOrd="0" destOrd="0" presId="urn:microsoft.com/office/officeart/2005/8/layout/vList4#1"/>
    <dgm:cxn modelId="{4C330251-89DB-417A-86B4-9CE13017C9AB}" type="presOf" srcId="{3EA1F71D-DB8C-4FB3-B292-0EF8B62419E9}" destId="{9C29CA7E-1F78-426D-A76C-F890626B8204}" srcOrd="1" destOrd="0" presId="urn:microsoft.com/office/officeart/2005/8/layout/vList4#1"/>
    <dgm:cxn modelId="{C282DC1E-FA8F-463D-9B78-DFF8152A2B6E}" type="presOf" srcId="{CE5EF57C-B0D1-4547-A954-E5C9F5DDDA61}" destId="{26CCE002-A799-4DE7-91E0-62D327B1ED98}" srcOrd="1" destOrd="0" presId="urn:microsoft.com/office/officeart/2005/8/layout/vList4#1"/>
    <dgm:cxn modelId="{DC1E5F58-0C2F-4D6F-8E9E-2AE4402E70A6}" type="presOf" srcId="{43ACD10A-9058-4AB7-BEA5-DA755A4A8B55}" destId="{30395492-5671-4466-A744-6D6A7F50F4EF}" srcOrd="0" destOrd="0" presId="urn:microsoft.com/office/officeart/2005/8/layout/vList4#1"/>
    <dgm:cxn modelId="{5D780F0E-A571-434E-902B-169105B25C93}" type="presOf" srcId="{881E10F2-AAB2-4B15-9562-FFABC619B268}" destId="{695EF5C6-D694-4C37-B208-4ECB026388CA}" srcOrd="0" destOrd="0" presId="urn:microsoft.com/office/officeart/2005/8/layout/vList4#1"/>
    <dgm:cxn modelId="{4FC4CCC3-85AE-44B5-9F9E-FC8DFC09610B}" type="presOf" srcId="{881E10F2-AAB2-4B15-9562-FFABC619B268}" destId="{B837AD10-B55C-42F9-A9ED-712F3D5F1D5B}" srcOrd="1" destOrd="0" presId="urn:microsoft.com/office/officeart/2005/8/layout/vList4#1"/>
    <dgm:cxn modelId="{BF93B072-182C-4775-83FA-13F2F81F72F6}" srcId="{AACDE428-FCEA-4AF1-BC20-4F931DECE75A}" destId="{881E10F2-AAB2-4B15-9562-FFABC619B268}" srcOrd="2" destOrd="0" parTransId="{83B4A613-EE98-45BF-B316-9C577D9DCA60}" sibTransId="{441C8114-87F3-49E7-A356-212117D77B81}"/>
    <dgm:cxn modelId="{8329C6E9-8E23-4156-AA92-CAA098B73A9D}" srcId="{AACDE428-FCEA-4AF1-BC20-4F931DECE75A}" destId="{3EA1F71D-DB8C-4FB3-B292-0EF8B62419E9}" srcOrd="1" destOrd="0" parTransId="{908F8C2E-EAD6-49AB-B052-5E49499623D3}" sibTransId="{9857B361-D24B-4F3A-8E6A-5A2E731CDFA1}"/>
    <dgm:cxn modelId="{5A417AE0-CCAA-47EA-9B3F-17102607BF5E}" type="presOf" srcId="{43ACD10A-9058-4AB7-BEA5-DA755A4A8B55}" destId="{D9C17CF1-4ED0-4407-A10C-AAFA8B78B1A3}" srcOrd="1" destOrd="0" presId="urn:microsoft.com/office/officeart/2005/8/layout/vList4#1"/>
    <dgm:cxn modelId="{FB6B44A3-47C4-4009-A1B2-97B438779ED6}" type="presOf" srcId="{AACDE428-FCEA-4AF1-BC20-4F931DECE75A}" destId="{7444EB19-1980-4CF1-84FC-6A589240458C}" srcOrd="0" destOrd="0" presId="urn:microsoft.com/office/officeart/2005/8/layout/vList4#1"/>
    <dgm:cxn modelId="{E64DFD8E-2B90-4EB8-88A0-676C7ECEBE3D}" type="presParOf" srcId="{7444EB19-1980-4CF1-84FC-6A589240458C}" destId="{46C09C29-9825-4811-B80E-9A57C41CED85}" srcOrd="0" destOrd="0" presId="urn:microsoft.com/office/officeart/2005/8/layout/vList4#1"/>
    <dgm:cxn modelId="{31A16467-5A14-427E-827E-AE62CE74722F}" type="presParOf" srcId="{46C09C29-9825-4811-B80E-9A57C41CED85}" destId="{EFEED894-66F8-4844-96C8-5864CBC0E69A}" srcOrd="0" destOrd="0" presId="urn:microsoft.com/office/officeart/2005/8/layout/vList4#1"/>
    <dgm:cxn modelId="{43864D08-F2C6-4D64-AE66-4F247205BC8B}" type="presParOf" srcId="{46C09C29-9825-4811-B80E-9A57C41CED85}" destId="{A660A771-CDBB-4E55-8D37-1BF52EB5B0B2}" srcOrd="1" destOrd="0" presId="urn:microsoft.com/office/officeart/2005/8/layout/vList4#1"/>
    <dgm:cxn modelId="{B9193187-CA6F-41A0-BF3F-D605A89BBB73}" type="presParOf" srcId="{46C09C29-9825-4811-B80E-9A57C41CED85}" destId="{26CCE002-A799-4DE7-91E0-62D327B1ED98}" srcOrd="2" destOrd="0" presId="urn:microsoft.com/office/officeart/2005/8/layout/vList4#1"/>
    <dgm:cxn modelId="{78534AEA-26D9-40FE-AFCD-134C405703C0}" type="presParOf" srcId="{7444EB19-1980-4CF1-84FC-6A589240458C}" destId="{BE254CCE-1988-4B4A-9ECE-650648CBCC58}" srcOrd="1" destOrd="0" presId="urn:microsoft.com/office/officeart/2005/8/layout/vList4#1"/>
    <dgm:cxn modelId="{6AF7CD2D-71A9-485A-8451-EAA5AB62A866}" type="presParOf" srcId="{7444EB19-1980-4CF1-84FC-6A589240458C}" destId="{E731C5AC-C949-44BF-87DF-4D4DBC36CC52}" srcOrd="2" destOrd="0" presId="urn:microsoft.com/office/officeart/2005/8/layout/vList4#1"/>
    <dgm:cxn modelId="{AE6DC1D8-C0D1-4832-92D6-3215B5521BF3}" type="presParOf" srcId="{E731C5AC-C949-44BF-87DF-4D4DBC36CC52}" destId="{B066F6BF-B3CB-42E7-9336-4282FAB1824F}" srcOrd="0" destOrd="0" presId="urn:microsoft.com/office/officeart/2005/8/layout/vList4#1"/>
    <dgm:cxn modelId="{38137E06-567F-4971-8BFD-1D2CAC699658}" type="presParOf" srcId="{E731C5AC-C949-44BF-87DF-4D4DBC36CC52}" destId="{F5720A61-F780-4834-A3CF-63F9F44BCD21}" srcOrd="1" destOrd="0" presId="urn:microsoft.com/office/officeart/2005/8/layout/vList4#1"/>
    <dgm:cxn modelId="{471D6D46-21A9-42E1-8A87-2E19022C660D}" type="presParOf" srcId="{E731C5AC-C949-44BF-87DF-4D4DBC36CC52}" destId="{9C29CA7E-1F78-426D-A76C-F890626B8204}" srcOrd="2" destOrd="0" presId="urn:microsoft.com/office/officeart/2005/8/layout/vList4#1"/>
    <dgm:cxn modelId="{CCF7AB1F-8AF4-4D51-9695-CD4A5EF3EFAC}" type="presParOf" srcId="{7444EB19-1980-4CF1-84FC-6A589240458C}" destId="{143650CC-B8E0-4335-96BD-653D7AB5020A}" srcOrd="3" destOrd="0" presId="urn:microsoft.com/office/officeart/2005/8/layout/vList4#1"/>
    <dgm:cxn modelId="{41ABEBEA-B829-4910-90E8-D30F8763B4DC}" type="presParOf" srcId="{7444EB19-1980-4CF1-84FC-6A589240458C}" destId="{BCA4CA1F-D2FB-486B-ACC8-D0240C7128BA}" srcOrd="4" destOrd="0" presId="urn:microsoft.com/office/officeart/2005/8/layout/vList4#1"/>
    <dgm:cxn modelId="{D7701EB9-9BD1-4440-9D8D-B0421EE7CEF5}" type="presParOf" srcId="{BCA4CA1F-D2FB-486B-ACC8-D0240C7128BA}" destId="{695EF5C6-D694-4C37-B208-4ECB026388CA}" srcOrd="0" destOrd="0" presId="urn:microsoft.com/office/officeart/2005/8/layout/vList4#1"/>
    <dgm:cxn modelId="{4B14D3C8-2CB2-4E2F-93A1-F000EFEABA62}" type="presParOf" srcId="{BCA4CA1F-D2FB-486B-ACC8-D0240C7128BA}" destId="{D1FFF7A1-7524-46C5-88F1-0347B8493D7D}" srcOrd="1" destOrd="0" presId="urn:microsoft.com/office/officeart/2005/8/layout/vList4#1"/>
    <dgm:cxn modelId="{63E215C2-E4B7-422E-81EB-C60F78BB6F80}" type="presParOf" srcId="{BCA4CA1F-D2FB-486B-ACC8-D0240C7128BA}" destId="{B837AD10-B55C-42F9-A9ED-712F3D5F1D5B}" srcOrd="2" destOrd="0" presId="urn:microsoft.com/office/officeart/2005/8/layout/vList4#1"/>
    <dgm:cxn modelId="{B5827459-11ED-4C4B-98D7-E76B7E55B5B2}" type="presParOf" srcId="{7444EB19-1980-4CF1-84FC-6A589240458C}" destId="{48B37F04-5FAC-4554-A106-ABE91BD3BFFD}" srcOrd="5" destOrd="0" presId="urn:microsoft.com/office/officeart/2005/8/layout/vList4#1"/>
    <dgm:cxn modelId="{2FEF18D2-A1CA-47B7-9C30-FDABB3CF22A4}" type="presParOf" srcId="{7444EB19-1980-4CF1-84FC-6A589240458C}" destId="{27B301F4-1AFD-43E9-A785-24158D88EB50}" srcOrd="6" destOrd="0" presId="urn:microsoft.com/office/officeart/2005/8/layout/vList4#1"/>
    <dgm:cxn modelId="{1192B932-B137-4C6D-81A6-12659B982369}" type="presParOf" srcId="{27B301F4-1AFD-43E9-A785-24158D88EB50}" destId="{30395492-5671-4466-A744-6D6A7F50F4EF}" srcOrd="0" destOrd="0" presId="urn:microsoft.com/office/officeart/2005/8/layout/vList4#1"/>
    <dgm:cxn modelId="{5E69A095-24A1-4498-80A1-BD6508C51114}" type="presParOf" srcId="{27B301F4-1AFD-43E9-A785-24158D88EB50}" destId="{CDC9B2E5-B083-4C94-A6FF-114C0DBCC77E}" srcOrd="1" destOrd="0" presId="urn:microsoft.com/office/officeart/2005/8/layout/vList4#1"/>
    <dgm:cxn modelId="{10E777F7-A3B8-4141-9927-5BEE4587B094}" type="presParOf" srcId="{27B301F4-1AFD-43E9-A785-24158D88EB50}" destId="{D9C17CF1-4ED0-4407-A10C-AAFA8B78B1A3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7E3FAC-C2F0-4BE6-8190-CF45CD636756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3AD140-2A03-47F7-8038-C9A398804573}">
      <dgm:prSet phldrT="[Text]" custT="1"/>
      <dgm:spPr/>
      <dgm:t>
        <a:bodyPr/>
        <a:lstStyle/>
        <a:p>
          <a:r>
            <a:rPr lang="en-US" sz="1800" dirty="0" smtClean="0"/>
            <a:t>Major analyses activities</a:t>
          </a:r>
          <a:endParaRPr lang="en-US" sz="1800" dirty="0"/>
        </a:p>
      </dgm:t>
    </dgm:pt>
    <dgm:pt modelId="{BA3D1BC2-E208-4969-9FD0-0CD0B5727174}" type="parTrans" cxnId="{E975AFB3-F503-4502-8A2B-F42656522474}">
      <dgm:prSet/>
      <dgm:spPr/>
      <dgm:t>
        <a:bodyPr/>
        <a:lstStyle/>
        <a:p>
          <a:endParaRPr lang="en-US"/>
        </a:p>
      </dgm:t>
    </dgm:pt>
    <dgm:pt modelId="{01CCB28B-E531-49BE-8517-C8FCDBBFEF11}" type="sibTrans" cxnId="{E975AFB3-F503-4502-8A2B-F42656522474}">
      <dgm:prSet/>
      <dgm:spPr/>
      <dgm:t>
        <a:bodyPr/>
        <a:lstStyle/>
        <a:p>
          <a:endParaRPr lang="en-US"/>
        </a:p>
      </dgm:t>
    </dgm:pt>
    <dgm:pt modelId="{114CE7E4-1351-4E6E-AFBA-24CF23C81E7D}">
      <dgm:prSet phldrT="[Text]" custT="1"/>
      <dgm:spPr/>
      <dgm:t>
        <a:bodyPr/>
        <a:lstStyle/>
        <a:p>
          <a:r>
            <a:rPr lang="en-US" sz="1800" dirty="0" smtClean="0"/>
            <a:t>In-house calculational system development</a:t>
          </a:r>
          <a:endParaRPr lang="en-US" sz="1800" dirty="0"/>
        </a:p>
      </dgm:t>
    </dgm:pt>
    <dgm:pt modelId="{5A9E4B75-B532-4947-A0FE-1ADF0EE92538}" type="parTrans" cxnId="{166FCA0E-6DF8-4942-A17C-EEFD2A04B23E}">
      <dgm:prSet/>
      <dgm:spPr/>
      <dgm:t>
        <a:bodyPr/>
        <a:lstStyle/>
        <a:p>
          <a:endParaRPr lang="en-US"/>
        </a:p>
      </dgm:t>
    </dgm:pt>
    <dgm:pt modelId="{DFCB7BE6-B40E-4254-AC8F-80ECC866A3F3}" type="sibTrans" cxnId="{166FCA0E-6DF8-4942-A17C-EEFD2A04B23E}">
      <dgm:prSet/>
      <dgm:spPr/>
      <dgm:t>
        <a:bodyPr/>
        <a:lstStyle/>
        <a:p>
          <a:endParaRPr lang="en-US"/>
        </a:p>
      </dgm:t>
    </dgm:pt>
    <dgm:pt modelId="{869C9FBF-B441-4168-BC16-F48E25540982}">
      <dgm:prSet phldrT="[Text]" custT="1"/>
      <dgm:spPr/>
      <dgm:t>
        <a:bodyPr/>
        <a:lstStyle/>
        <a:p>
          <a:r>
            <a:rPr lang="en-US" sz="1200" dirty="0" smtClean="0"/>
            <a:t>OSCAR - High fidelity, multi-physics reactor modelling</a:t>
          </a:r>
          <a:endParaRPr lang="en-US" sz="1200" dirty="0"/>
        </a:p>
      </dgm:t>
    </dgm:pt>
    <dgm:pt modelId="{5150FCB0-1C88-4FD8-A889-34C439DE7C85}" type="parTrans" cxnId="{5602BD3E-B89C-49F4-A295-641F28DFAF9E}">
      <dgm:prSet/>
      <dgm:spPr/>
      <dgm:t>
        <a:bodyPr/>
        <a:lstStyle/>
        <a:p>
          <a:endParaRPr lang="en-US"/>
        </a:p>
      </dgm:t>
    </dgm:pt>
    <dgm:pt modelId="{6820BF4B-47CD-492D-BD4E-052AA83A8062}" type="sibTrans" cxnId="{5602BD3E-B89C-49F4-A295-641F28DFAF9E}">
      <dgm:prSet/>
      <dgm:spPr/>
      <dgm:t>
        <a:bodyPr/>
        <a:lstStyle/>
        <a:p>
          <a:endParaRPr lang="en-US"/>
        </a:p>
      </dgm:t>
    </dgm:pt>
    <dgm:pt modelId="{D0C673F3-FC6A-469F-AA26-0FC5F9984E85}">
      <dgm:prSet phldrT="[Text]" custT="1"/>
      <dgm:spPr/>
      <dgm:t>
        <a:bodyPr/>
        <a:lstStyle/>
        <a:p>
          <a:r>
            <a:rPr lang="en-US" sz="1200" dirty="0" smtClean="0"/>
            <a:t>SAFARI-1 and NTP calculational support</a:t>
          </a:r>
          <a:endParaRPr lang="en-US" sz="1200" dirty="0"/>
        </a:p>
      </dgm:t>
    </dgm:pt>
    <dgm:pt modelId="{5D2D6D2A-52B2-4926-A2E6-5C684587AF16}" type="parTrans" cxnId="{534508DE-F2FC-4F84-9042-91CF9BECF837}">
      <dgm:prSet/>
      <dgm:spPr/>
      <dgm:t>
        <a:bodyPr/>
        <a:lstStyle/>
        <a:p>
          <a:endParaRPr lang="en-US"/>
        </a:p>
      </dgm:t>
    </dgm:pt>
    <dgm:pt modelId="{A6C15B37-7390-4E6D-BC75-89F401B64BED}" type="sibTrans" cxnId="{534508DE-F2FC-4F84-9042-91CF9BECF837}">
      <dgm:prSet/>
      <dgm:spPr/>
      <dgm:t>
        <a:bodyPr/>
        <a:lstStyle/>
        <a:p>
          <a:endParaRPr lang="en-US"/>
        </a:p>
      </dgm:t>
    </dgm:pt>
    <dgm:pt modelId="{58037280-7DA2-4634-A314-2CADEEB0B7CA}">
      <dgm:prSet phldrT="[Text]" custT="1"/>
      <dgm:spPr/>
      <dgm:t>
        <a:bodyPr/>
        <a:lstStyle/>
        <a:p>
          <a:r>
            <a:rPr lang="en-US" sz="1800" dirty="0" smtClean="0"/>
            <a:t>Structure of the RRT section</a:t>
          </a:r>
          <a:endParaRPr lang="en-US" sz="1800" dirty="0"/>
        </a:p>
      </dgm:t>
    </dgm:pt>
    <dgm:pt modelId="{27AC5280-1B4B-47DF-888A-5C479A6D6994}" type="parTrans" cxnId="{F09779A3-4107-4819-8F36-17AE925DB3BA}">
      <dgm:prSet/>
      <dgm:spPr/>
      <dgm:t>
        <a:bodyPr/>
        <a:lstStyle/>
        <a:p>
          <a:endParaRPr lang="en-US"/>
        </a:p>
      </dgm:t>
    </dgm:pt>
    <dgm:pt modelId="{2DB53D5E-4FB7-4075-88C1-322420D8ADA7}" type="sibTrans" cxnId="{F09779A3-4107-4819-8F36-17AE925DB3BA}">
      <dgm:prSet/>
      <dgm:spPr/>
      <dgm:t>
        <a:bodyPr/>
        <a:lstStyle/>
        <a:p>
          <a:endParaRPr lang="en-US"/>
        </a:p>
      </dgm:t>
    </dgm:pt>
    <dgm:pt modelId="{765111AE-2865-414D-8BFB-4333D65A9EE9}">
      <dgm:prSet phldrT="[Text]" custT="1"/>
      <dgm:spPr/>
      <dgm:t>
        <a:bodyPr/>
        <a:lstStyle/>
        <a:p>
          <a:r>
            <a:rPr lang="en-US" sz="1200" dirty="0" smtClean="0"/>
            <a:t>RRT (Radiation and Reactor Theory section)</a:t>
          </a:r>
          <a:endParaRPr lang="en-US" sz="1200" dirty="0"/>
        </a:p>
      </dgm:t>
    </dgm:pt>
    <dgm:pt modelId="{ACE05167-DE41-4463-90A8-76EF9123354B}" type="parTrans" cxnId="{1EDE7DF7-C45D-4F7A-A50F-8E4F2269458A}">
      <dgm:prSet/>
      <dgm:spPr/>
      <dgm:t>
        <a:bodyPr/>
        <a:lstStyle/>
        <a:p>
          <a:endParaRPr lang="en-US"/>
        </a:p>
      </dgm:t>
    </dgm:pt>
    <dgm:pt modelId="{5591AE59-49D8-45F9-9668-2DB02FFE3503}" type="sibTrans" cxnId="{1EDE7DF7-C45D-4F7A-A50F-8E4F2269458A}">
      <dgm:prSet/>
      <dgm:spPr/>
      <dgm:t>
        <a:bodyPr/>
        <a:lstStyle/>
        <a:p>
          <a:endParaRPr lang="en-US"/>
        </a:p>
      </dgm:t>
    </dgm:pt>
    <dgm:pt modelId="{DA608087-2B99-49E0-8D83-788AEA74C760}">
      <dgm:prSet phldrT="[Text]" custT="1"/>
      <dgm:spPr/>
      <dgm:t>
        <a:bodyPr/>
        <a:lstStyle/>
        <a:p>
          <a:r>
            <a:rPr lang="en-US" sz="1200" dirty="0" smtClean="0"/>
            <a:t>Establishment and growth of RR, LWR and SMR modelling capabilities</a:t>
          </a:r>
          <a:endParaRPr lang="en-US" sz="1200" dirty="0"/>
        </a:p>
      </dgm:t>
    </dgm:pt>
    <dgm:pt modelId="{151AC4FB-8487-4DA5-B9F3-80009B38FEF3}" type="parTrans" cxnId="{85BA5191-5287-451C-914F-1061375C53FD}">
      <dgm:prSet/>
      <dgm:spPr/>
      <dgm:t>
        <a:bodyPr/>
        <a:lstStyle/>
        <a:p>
          <a:endParaRPr lang="en-ZA"/>
        </a:p>
      </dgm:t>
    </dgm:pt>
    <dgm:pt modelId="{71C5CEB5-4513-454E-BC21-92BE3CA56227}" type="sibTrans" cxnId="{85BA5191-5287-451C-914F-1061375C53FD}">
      <dgm:prSet/>
      <dgm:spPr/>
      <dgm:t>
        <a:bodyPr/>
        <a:lstStyle/>
        <a:p>
          <a:endParaRPr lang="en-ZA"/>
        </a:p>
      </dgm:t>
    </dgm:pt>
    <dgm:pt modelId="{F7668B7C-60B6-42F4-BB9C-E028CDD07536}">
      <dgm:prSet phldrT="[Text]" custT="1"/>
      <dgm:spPr/>
      <dgm:t>
        <a:bodyPr/>
        <a:lstStyle/>
        <a:p>
          <a:r>
            <a:rPr lang="en-US" sz="1200" dirty="0" smtClean="0"/>
            <a:t>Radiation and Reactor Analysis (RRA) – analysis services</a:t>
          </a:r>
          <a:endParaRPr lang="en-US" sz="1200" dirty="0"/>
        </a:p>
      </dgm:t>
    </dgm:pt>
    <dgm:pt modelId="{CA371F1F-D3D0-43B6-84B0-F516E39D5531}" type="parTrans" cxnId="{5D583D5A-1205-42EF-A79E-C09E0E69E7B5}">
      <dgm:prSet/>
      <dgm:spPr/>
      <dgm:t>
        <a:bodyPr/>
        <a:lstStyle/>
        <a:p>
          <a:endParaRPr lang="en-ZA"/>
        </a:p>
      </dgm:t>
    </dgm:pt>
    <dgm:pt modelId="{CC950707-84AC-4BFA-9FCA-77205A97DF8E}" type="sibTrans" cxnId="{5D583D5A-1205-42EF-A79E-C09E0E69E7B5}">
      <dgm:prSet/>
      <dgm:spPr/>
      <dgm:t>
        <a:bodyPr/>
        <a:lstStyle/>
        <a:p>
          <a:endParaRPr lang="en-ZA"/>
        </a:p>
      </dgm:t>
    </dgm:pt>
    <dgm:pt modelId="{56D702BA-20A2-4B75-A85D-35D0ADBD0D1E}">
      <dgm:prSet phldrT="[Text]" custT="1"/>
      <dgm:spPr/>
      <dgm:t>
        <a:bodyPr/>
        <a:lstStyle/>
        <a:p>
          <a:r>
            <a:rPr lang="en-US" sz="1200" dirty="0" smtClean="0"/>
            <a:t>Reactor analysis, radiation shielding, material activation, criticality, isotope production and thermal-hydraulics calculations</a:t>
          </a:r>
          <a:endParaRPr lang="en-US" sz="1200" dirty="0"/>
        </a:p>
      </dgm:t>
    </dgm:pt>
    <dgm:pt modelId="{E29440FE-59E6-4F0A-B1FD-106DF099F4CC}" type="parTrans" cxnId="{D4F757CB-D2FE-40E5-A284-A777761934F0}">
      <dgm:prSet/>
      <dgm:spPr/>
      <dgm:t>
        <a:bodyPr/>
        <a:lstStyle/>
        <a:p>
          <a:endParaRPr lang="en-ZA"/>
        </a:p>
      </dgm:t>
    </dgm:pt>
    <dgm:pt modelId="{E6494053-FDA3-46DB-8B57-188BB95C19BA}" type="sibTrans" cxnId="{D4F757CB-D2FE-40E5-A284-A777761934F0}">
      <dgm:prSet/>
      <dgm:spPr/>
      <dgm:t>
        <a:bodyPr/>
        <a:lstStyle/>
        <a:p>
          <a:endParaRPr lang="en-ZA"/>
        </a:p>
      </dgm:t>
    </dgm:pt>
    <dgm:pt modelId="{14160A95-258F-41B1-B672-43C5578F6116}">
      <dgm:prSet phldrT="[Text]" custT="1"/>
      <dgm:spPr/>
      <dgm:t>
        <a:bodyPr/>
        <a:lstStyle/>
        <a:p>
          <a:r>
            <a:rPr lang="en-US" sz="1800" dirty="0" smtClean="0"/>
            <a:t>Reactor modelling activities</a:t>
          </a:r>
          <a:endParaRPr lang="en-US" sz="1800" dirty="0"/>
        </a:p>
      </dgm:t>
    </dgm:pt>
    <dgm:pt modelId="{1BAEFE6B-0C01-4C8B-894B-002491236704}" type="parTrans" cxnId="{46AB0352-EF8F-4DDE-92AD-F1498DA50D3A}">
      <dgm:prSet/>
      <dgm:spPr/>
      <dgm:t>
        <a:bodyPr/>
        <a:lstStyle/>
        <a:p>
          <a:endParaRPr lang="en-ZA"/>
        </a:p>
      </dgm:t>
    </dgm:pt>
    <dgm:pt modelId="{EEFCEDBE-3E3E-4466-9CA8-DF6DED58B10A}" type="sibTrans" cxnId="{46AB0352-EF8F-4DDE-92AD-F1498DA50D3A}">
      <dgm:prSet/>
      <dgm:spPr/>
      <dgm:t>
        <a:bodyPr/>
        <a:lstStyle/>
        <a:p>
          <a:endParaRPr lang="en-ZA"/>
        </a:p>
      </dgm:t>
    </dgm:pt>
    <dgm:pt modelId="{5AA97F39-2AC2-4676-94F7-EEC4B35FA682}">
      <dgm:prSet phldrT="[Text]" custT="1"/>
      <dgm:spPr/>
      <dgm:t>
        <a:bodyPr/>
        <a:lstStyle/>
        <a:p>
          <a:r>
            <a:rPr lang="en-US" sz="1200" dirty="0" smtClean="0"/>
            <a:t>Multiple international projects on reactor calculational validation (IAEA CRPs, OECD/NEA, etc.)</a:t>
          </a:r>
          <a:endParaRPr lang="en-US" sz="1200" dirty="0"/>
        </a:p>
      </dgm:t>
    </dgm:pt>
    <dgm:pt modelId="{F163758D-0FDB-4DC8-9745-F30888BD44EA}" type="parTrans" cxnId="{D31197C8-71AA-4A59-A136-694DEF6309DA}">
      <dgm:prSet/>
      <dgm:spPr/>
      <dgm:t>
        <a:bodyPr/>
        <a:lstStyle/>
        <a:p>
          <a:endParaRPr lang="en-ZA"/>
        </a:p>
      </dgm:t>
    </dgm:pt>
    <dgm:pt modelId="{6F5F1AEC-3E64-491B-9ABA-0CA6A5540E47}" type="sibTrans" cxnId="{D31197C8-71AA-4A59-A136-694DEF6309DA}">
      <dgm:prSet/>
      <dgm:spPr/>
      <dgm:t>
        <a:bodyPr/>
        <a:lstStyle/>
        <a:p>
          <a:endParaRPr lang="en-ZA"/>
        </a:p>
      </dgm:t>
    </dgm:pt>
    <dgm:pt modelId="{F77B20EA-69DD-4E79-858A-8EEFFCBAC525}">
      <dgm:prSet phldrT="[Text]" custT="1"/>
      <dgm:spPr/>
      <dgm:t>
        <a:bodyPr/>
        <a:lstStyle/>
        <a:p>
          <a:r>
            <a:rPr lang="en-US" sz="1200" dirty="0" smtClean="0"/>
            <a:t>Active client base  of international research reactors</a:t>
          </a:r>
          <a:endParaRPr lang="en-US" sz="1200" dirty="0"/>
        </a:p>
      </dgm:t>
    </dgm:pt>
    <dgm:pt modelId="{F80AEBC8-5D0D-4971-92DA-B4CEC5F03E7A}" type="parTrans" cxnId="{F67250EB-68CC-4C14-A1AB-906A9D6BFD81}">
      <dgm:prSet/>
      <dgm:spPr/>
      <dgm:t>
        <a:bodyPr/>
        <a:lstStyle/>
        <a:p>
          <a:endParaRPr lang="en-US"/>
        </a:p>
      </dgm:t>
    </dgm:pt>
    <dgm:pt modelId="{5BFA002A-2749-4123-8E63-0C85C3F578FB}" type="sibTrans" cxnId="{F67250EB-68CC-4C14-A1AB-906A9D6BFD81}">
      <dgm:prSet/>
      <dgm:spPr/>
      <dgm:t>
        <a:bodyPr/>
        <a:lstStyle/>
        <a:p>
          <a:endParaRPr lang="en-US"/>
        </a:p>
      </dgm:t>
    </dgm:pt>
    <dgm:pt modelId="{FE4AF1AA-0098-42AF-8E9B-914C56F32235}">
      <dgm:prSet phldrT="[Text]" custT="1"/>
      <dgm:spPr/>
      <dgm:t>
        <a:bodyPr/>
        <a:lstStyle/>
        <a:p>
          <a:r>
            <a:rPr lang="en-US" sz="1200" dirty="0" smtClean="0"/>
            <a:t>Method and Code Development (MACD) – OSCAR product</a:t>
          </a:r>
          <a:endParaRPr lang="en-US" sz="1200" dirty="0"/>
        </a:p>
      </dgm:t>
    </dgm:pt>
    <dgm:pt modelId="{F6D3DFDA-59C2-475A-AF1D-15F33469A0D9}" type="parTrans" cxnId="{CCBF7C25-2C98-468B-9203-0E0EFCA84D0C}">
      <dgm:prSet/>
      <dgm:spPr/>
      <dgm:t>
        <a:bodyPr/>
        <a:lstStyle/>
        <a:p>
          <a:endParaRPr lang="en-US"/>
        </a:p>
      </dgm:t>
    </dgm:pt>
    <dgm:pt modelId="{9B54C19B-3BE0-45E7-8611-3DE9DA0F8786}" type="sibTrans" cxnId="{CCBF7C25-2C98-468B-9203-0E0EFCA84D0C}">
      <dgm:prSet/>
      <dgm:spPr/>
      <dgm:t>
        <a:bodyPr/>
        <a:lstStyle/>
        <a:p>
          <a:endParaRPr lang="en-US"/>
        </a:p>
      </dgm:t>
    </dgm:pt>
    <dgm:pt modelId="{3A283F53-62AC-4C4F-ABFD-E672316C4E22}">
      <dgm:prSet phldrT="[Text]" custT="1"/>
      <dgm:spPr/>
      <dgm:t>
        <a:bodyPr/>
        <a:lstStyle/>
        <a:p>
          <a:r>
            <a:rPr lang="en-US" sz="1200" dirty="0" smtClean="0"/>
            <a:t>Active research into new codes, modelling and numerical methods</a:t>
          </a:r>
          <a:endParaRPr lang="en-US" sz="1200" dirty="0"/>
        </a:p>
      </dgm:t>
    </dgm:pt>
    <dgm:pt modelId="{773CC67F-6201-4B3C-8E74-A6BDA2EA7C74}" type="parTrans" cxnId="{98CCE1A2-7C32-4D14-A016-2B1D0679D797}">
      <dgm:prSet/>
      <dgm:spPr/>
      <dgm:t>
        <a:bodyPr/>
        <a:lstStyle/>
        <a:p>
          <a:endParaRPr lang="en-US"/>
        </a:p>
      </dgm:t>
    </dgm:pt>
    <dgm:pt modelId="{81E42996-CE6F-4466-BD2E-B12E01648607}" type="sibTrans" cxnId="{98CCE1A2-7C32-4D14-A016-2B1D0679D797}">
      <dgm:prSet/>
      <dgm:spPr/>
      <dgm:t>
        <a:bodyPr/>
        <a:lstStyle/>
        <a:p>
          <a:endParaRPr lang="en-US"/>
        </a:p>
      </dgm:t>
    </dgm:pt>
    <dgm:pt modelId="{62C1276A-C566-46DF-A06A-A269E958B5A7}">
      <dgm:prSet phldrT="[Text]" custT="1"/>
      <dgm:spPr/>
      <dgm:t>
        <a:bodyPr/>
        <a:lstStyle/>
        <a:p>
          <a:r>
            <a:rPr lang="en-US" sz="1200" dirty="0" smtClean="0"/>
            <a:t>20+ years experience in calculational support to research reactor operation</a:t>
          </a:r>
          <a:endParaRPr lang="en-US" sz="1200" dirty="0"/>
        </a:p>
      </dgm:t>
    </dgm:pt>
    <dgm:pt modelId="{AD5F5FBF-BAC7-47DB-8A1B-5F33B561E003}" type="parTrans" cxnId="{DCD2B35F-035A-42A4-B011-B16A6F847885}">
      <dgm:prSet/>
      <dgm:spPr/>
      <dgm:t>
        <a:bodyPr/>
        <a:lstStyle/>
        <a:p>
          <a:endParaRPr lang="en-US"/>
        </a:p>
      </dgm:t>
    </dgm:pt>
    <dgm:pt modelId="{D62203BE-C154-4CFE-841C-65FAEB5DD12C}" type="sibTrans" cxnId="{DCD2B35F-035A-42A4-B011-B16A6F847885}">
      <dgm:prSet/>
      <dgm:spPr/>
      <dgm:t>
        <a:bodyPr/>
        <a:lstStyle/>
        <a:p>
          <a:endParaRPr lang="en-US"/>
        </a:p>
      </dgm:t>
    </dgm:pt>
    <dgm:pt modelId="{CAC4AE78-373B-4024-8B3C-31E5479FA8CC}">
      <dgm:prSet phldrT="[Text]" custT="1"/>
      <dgm:spPr/>
      <dgm:t>
        <a:bodyPr/>
        <a:lstStyle/>
        <a:p>
          <a:r>
            <a:rPr lang="en-US" sz="1200" dirty="0" smtClean="0"/>
            <a:t>External analysis support to various local and international clients</a:t>
          </a:r>
          <a:endParaRPr lang="en-US" sz="1200" dirty="0"/>
        </a:p>
      </dgm:t>
    </dgm:pt>
    <dgm:pt modelId="{2DE012F2-890C-467D-82F3-C25B0F65A2DD}" type="parTrans" cxnId="{62010056-5D36-4D58-BC95-CC31F24878B3}">
      <dgm:prSet/>
      <dgm:spPr/>
      <dgm:t>
        <a:bodyPr/>
        <a:lstStyle/>
        <a:p>
          <a:endParaRPr lang="en-US"/>
        </a:p>
      </dgm:t>
    </dgm:pt>
    <dgm:pt modelId="{9A426F36-FA4C-4F67-B7AB-C23D13E6B686}" type="sibTrans" cxnId="{62010056-5D36-4D58-BC95-CC31F24878B3}">
      <dgm:prSet/>
      <dgm:spPr/>
      <dgm:t>
        <a:bodyPr/>
        <a:lstStyle/>
        <a:p>
          <a:endParaRPr lang="en-US"/>
        </a:p>
      </dgm:t>
    </dgm:pt>
    <dgm:pt modelId="{5CE4F453-12B1-454D-A890-5602CD1328EF}">
      <dgm:prSet phldrT="[Text]" custT="1"/>
      <dgm:spPr/>
      <dgm:t>
        <a:bodyPr/>
        <a:lstStyle/>
        <a:p>
          <a:r>
            <a:rPr lang="en-US" sz="1200" dirty="0" smtClean="0"/>
            <a:t>Ongoing expansion of OSCAR capabilities toward LWR and SMR modelling</a:t>
          </a:r>
          <a:endParaRPr lang="en-US" sz="1200" dirty="0"/>
        </a:p>
      </dgm:t>
    </dgm:pt>
    <dgm:pt modelId="{67F8E44A-A571-439A-A2F3-13B9BA44D272}" type="parTrans" cxnId="{6A68479D-C789-4015-B527-CEEAA71ADC28}">
      <dgm:prSet/>
      <dgm:spPr/>
      <dgm:t>
        <a:bodyPr/>
        <a:lstStyle/>
        <a:p>
          <a:endParaRPr lang="en-US"/>
        </a:p>
      </dgm:t>
    </dgm:pt>
    <dgm:pt modelId="{11E14089-5363-472A-81AC-E7666B0B7FE0}" type="sibTrans" cxnId="{6A68479D-C789-4015-B527-CEEAA71ADC28}">
      <dgm:prSet/>
      <dgm:spPr/>
      <dgm:t>
        <a:bodyPr/>
        <a:lstStyle/>
        <a:p>
          <a:endParaRPr lang="en-US"/>
        </a:p>
      </dgm:t>
    </dgm:pt>
    <dgm:pt modelId="{082553C3-93F0-4BD9-A2CD-25DA4C4BDA5D}" type="pres">
      <dgm:prSet presAssocID="{EF7E3FAC-C2F0-4BE6-8190-CF45CD63675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D24EB6-ABD0-48DE-9302-2E01239E7708}" type="pres">
      <dgm:prSet presAssocID="{58037280-7DA2-4634-A314-2CADEEB0B7CA}" presName="parentLin" presStyleCnt="0"/>
      <dgm:spPr/>
      <dgm:t>
        <a:bodyPr/>
        <a:lstStyle/>
        <a:p>
          <a:endParaRPr lang="en-US"/>
        </a:p>
      </dgm:t>
    </dgm:pt>
    <dgm:pt modelId="{6761F972-52BC-4D88-BE0A-1AB8B6B137D0}" type="pres">
      <dgm:prSet presAssocID="{58037280-7DA2-4634-A314-2CADEEB0B7CA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4AC45F1D-D98B-4744-BE1B-EE86D58DA1BB}" type="pres">
      <dgm:prSet presAssocID="{58037280-7DA2-4634-A314-2CADEEB0B7C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006309-7033-4B78-9FFC-23A1DA671A0E}" type="pres">
      <dgm:prSet presAssocID="{58037280-7DA2-4634-A314-2CADEEB0B7CA}" presName="negativeSpace" presStyleCnt="0"/>
      <dgm:spPr/>
      <dgm:t>
        <a:bodyPr/>
        <a:lstStyle/>
        <a:p>
          <a:endParaRPr lang="en-US"/>
        </a:p>
      </dgm:t>
    </dgm:pt>
    <dgm:pt modelId="{278D09F8-E794-4250-9D54-8DBDC20245CF}" type="pres">
      <dgm:prSet presAssocID="{58037280-7DA2-4634-A314-2CADEEB0B7CA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B45A29-207D-42E3-A8A5-98C2DAD0BE6B}" type="pres">
      <dgm:prSet presAssocID="{2DB53D5E-4FB7-4075-88C1-322420D8ADA7}" presName="spaceBetweenRectangles" presStyleCnt="0"/>
      <dgm:spPr/>
      <dgm:t>
        <a:bodyPr/>
        <a:lstStyle/>
        <a:p>
          <a:endParaRPr lang="en-US"/>
        </a:p>
      </dgm:t>
    </dgm:pt>
    <dgm:pt modelId="{7979CCBD-5393-47A8-989C-4726576BE9FA}" type="pres">
      <dgm:prSet presAssocID="{513AD140-2A03-47F7-8038-C9A398804573}" presName="parentLin" presStyleCnt="0"/>
      <dgm:spPr/>
      <dgm:t>
        <a:bodyPr/>
        <a:lstStyle/>
        <a:p>
          <a:endParaRPr lang="en-US"/>
        </a:p>
      </dgm:t>
    </dgm:pt>
    <dgm:pt modelId="{60DDAF50-B261-462D-B597-0942F4A7DA70}" type="pres">
      <dgm:prSet presAssocID="{513AD140-2A03-47F7-8038-C9A398804573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D7BE30E8-A318-47E3-880A-A17524A11848}" type="pres">
      <dgm:prSet presAssocID="{513AD140-2A03-47F7-8038-C9A39880457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EBE287-0412-49A0-A847-1C95ECEF9043}" type="pres">
      <dgm:prSet presAssocID="{513AD140-2A03-47F7-8038-C9A398804573}" presName="negativeSpace" presStyleCnt="0"/>
      <dgm:spPr/>
      <dgm:t>
        <a:bodyPr/>
        <a:lstStyle/>
        <a:p>
          <a:endParaRPr lang="en-US"/>
        </a:p>
      </dgm:t>
    </dgm:pt>
    <dgm:pt modelId="{B72AEB99-FE9F-43DC-B025-458D9A7A9B3C}" type="pres">
      <dgm:prSet presAssocID="{513AD140-2A03-47F7-8038-C9A398804573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51CAE2-F85E-4495-B0D4-82F0DF001543}" type="pres">
      <dgm:prSet presAssocID="{01CCB28B-E531-49BE-8517-C8FCDBBFEF11}" presName="spaceBetweenRectangles" presStyleCnt="0"/>
      <dgm:spPr/>
      <dgm:t>
        <a:bodyPr/>
        <a:lstStyle/>
        <a:p>
          <a:endParaRPr lang="en-US"/>
        </a:p>
      </dgm:t>
    </dgm:pt>
    <dgm:pt modelId="{C565CBF1-EF5E-4217-9AFC-ACF9DE270C9D}" type="pres">
      <dgm:prSet presAssocID="{114CE7E4-1351-4E6E-AFBA-24CF23C81E7D}" presName="parentLin" presStyleCnt="0"/>
      <dgm:spPr/>
      <dgm:t>
        <a:bodyPr/>
        <a:lstStyle/>
        <a:p>
          <a:endParaRPr lang="en-US"/>
        </a:p>
      </dgm:t>
    </dgm:pt>
    <dgm:pt modelId="{93EF6F6D-81F0-4D29-BA3C-ADD12CF24603}" type="pres">
      <dgm:prSet presAssocID="{114CE7E4-1351-4E6E-AFBA-24CF23C81E7D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CE0318D5-7F79-408E-91A4-004F434DCACC}" type="pres">
      <dgm:prSet presAssocID="{114CE7E4-1351-4E6E-AFBA-24CF23C81E7D}" presName="parentText" presStyleLbl="node1" presStyleIdx="2" presStyleCnt="4" custScaleX="11355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3F3B83-9336-4455-BF7E-42A461DCBE98}" type="pres">
      <dgm:prSet presAssocID="{114CE7E4-1351-4E6E-AFBA-24CF23C81E7D}" presName="negativeSpace" presStyleCnt="0"/>
      <dgm:spPr/>
      <dgm:t>
        <a:bodyPr/>
        <a:lstStyle/>
        <a:p>
          <a:endParaRPr lang="en-US"/>
        </a:p>
      </dgm:t>
    </dgm:pt>
    <dgm:pt modelId="{FA581A57-13B6-4903-B341-F28A46777E77}" type="pres">
      <dgm:prSet presAssocID="{114CE7E4-1351-4E6E-AFBA-24CF23C81E7D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B3DB07-ECC6-4260-87C7-58A49E89A4D1}" type="pres">
      <dgm:prSet presAssocID="{DFCB7BE6-B40E-4254-AC8F-80ECC866A3F3}" presName="spaceBetweenRectangles" presStyleCnt="0"/>
      <dgm:spPr/>
    </dgm:pt>
    <dgm:pt modelId="{D53ED782-EF26-4A7A-89E3-34159A459FC8}" type="pres">
      <dgm:prSet presAssocID="{14160A95-258F-41B1-B672-43C5578F6116}" presName="parentLin" presStyleCnt="0"/>
      <dgm:spPr/>
    </dgm:pt>
    <dgm:pt modelId="{92D72EC4-3D47-4D54-884B-EBCFC1B50FF0}" type="pres">
      <dgm:prSet presAssocID="{14160A95-258F-41B1-B672-43C5578F6116}" presName="parentLeftMargin" presStyleLbl="node1" presStyleIdx="2" presStyleCnt="4"/>
      <dgm:spPr/>
      <dgm:t>
        <a:bodyPr/>
        <a:lstStyle/>
        <a:p>
          <a:endParaRPr lang="en-ZA"/>
        </a:p>
      </dgm:t>
    </dgm:pt>
    <dgm:pt modelId="{DBFFFFF3-BF72-42A7-A732-6B02CED34913}" type="pres">
      <dgm:prSet presAssocID="{14160A95-258F-41B1-B672-43C5578F611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ABF945D-91DE-4089-B207-5534B985A918}" type="pres">
      <dgm:prSet presAssocID="{14160A95-258F-41B1-B672-43C5578F6116}" presName="negativeSpace" presStyleCnt="0"/>
      <dgm:spPr/>
    </dgm:pt>
    <dgm:pt modelId="{589099B8-C0ED-4B54-BA3B-B94209D87A37}" type="pres">
      <dgm:prSet presAssocID="{14160A95-258F-41B1-B672-43C5578F6116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DE8ADD45-2B50-42E4-8703-E6972416074C}" type="presOf" srcId="{CAC4AE78-373B-4024-8B3C-31E5479FA8CC}" destId="{B72AEB99-FE9F-43DC-B025-458D9A7A9B3C}" srcOrd="0" destOrd="2" presId="urn:microsoft.com/office/officeart/2005/8/layout/list1"/>
    <dgm:cxn modelId="{F09779A3-4107-4819-8F36-17AE925DB3BA}" srcId="{EF7E3FAC-C2F0-4BE6-8190-CF45CD636756}" destId="{58037280-7DA2-4634-A314-2CADEEB0B7CA}" srcOrd="0" destOrd="0" parTransId="{27AC5280-1B4B-47DF-888A-5C479A6D6994}" sibTransId="{2DB53D5E-4FB7-4075-88C1-322420D8ADA7}"/>
    <dgm:cxn modelId="{528B8F2A-EA22-421D-835D-0D844CE97C81}" type="presOf" srcId="{513AD140-2A03-47F7-8038-C9A398804573}" destId="{60DDAF50-B261-462D-B597-0942F4A7DA70}" srcOrd="0" destOrd="0" presId="urn:microsoft.com/office/officeart/2005/8/layout/list1"/>
    <dgm:cxn modelId="{1EDE7DF7-C45D-4F7A-A50F-8E4F2269458A}" srcId="{58037280-7DA2-4634-A314-2CADEEB0B7CA}" destId="{765111AE-2865-414D-8BFB-4333D65A9EE9}" srcOrd="0" destOrd="0" parTransId="{ACE05167-DE41-4463-90A8-76EF9123354B}" sibTransId="{5591AE59-49D8-45F9-9668-2DB02FFE3503}"/>
    <dgm:cxn modelId="{088E0D30-9CB7-4CC0-9242-1D5DD7F1F153}" type="presOf" srcId="{869C9FBF-B441-4168-BC16-F48E25540982}" destId="{FA581A57-13B6-4903-B341-F28A46777E77}" srcOrd="0" destOrd="0" presId="urn:microsoft.com/office/officeart/2005/8/layout/list1"/>
    <dgm:cxn modelId="{212E1F65-CA01-4FC7-8143-29DBC0076C48}" type="presOf" srcId="{765111AE-2865-414D-8BFB-4333D65A9EE9}" destId="{278D09F8-E794-4250-9D54-8DBDC20245CF}" srcOrd="0" destOrd="0" presId="urn:microsoft.com/office/officeart/2005/8/layout/list1"/>
    <dgm:cxn modelId="{5CFC78BB-491D-494D-9779-819DF9446EA8}" type="presOf" srcId="{56D702BA-20A2-4B75-A85D-35D0ADBD0D1E}" destId="{B72AEB99-FE9F-43DC-B025-458D9A7A9B3C}" srcOrd="0" destOrd="1" presId="urn:microsoft.com/office/officeart/2005/8/layout/list1"/>
    <dgm:cxn modelId="{2F2FD9A6-D827-4582-AE76-9FAAF4543671}" type="presOf" srcId="{14160A95-258F-41B1-B672-43C5578F6116}" destId="{DBFFFFF3-BF72-42A7-A732-6B02CED34913}" srcOrd="1" destOrd="0" presId="urn:microsoft.com/office/officeart/2005/8/layout/list1"/>
    <dgm:cxn modelId="{D4F757CB-D2FE-40E5-A284-A777761934F0}" srcId="{513AD140-2A03-47F7-8038-C9A398804573}" destId="{56D702BA-20A2-4B75-A85D-35D0ADBD0D1E}" srcOrd="1" destOrd="0" parTransId="{E29440FE-59E6-4F0A-B1FD-106DF099F4CC}" sibTransId="{E6494053-FDA3-46DB-8B57-188BB95C19BA}"/>
    <dgm:cxn modelId="{166FCA0E-6DF8-4942-A17C-EEFD2A04B23E}" srcId="{EF7E3FAC-C2F0-4BE6-8190-CF45CD636756}" destId="{114CE7E4-1351-4E6E-AFBA-24CF23C81E7D}" srcOrd="2" destOrd="0" parTransId="{5A9E4B75-B532-4947-A0FE-1ADF0EE92538}" sibTransId="{DFCB7BE6-B40E-4254-AC8F-80ECC866A3F3}"/>
    <dgm:cxn modelId="{6A68479D-C789-4015-B527-CEEAA71ADC28}" srcId="{14160A95-258F-41B1-B672-43C5578F6116}" destId="{5CE4F453-12B1-454D-A890-5602CD1328EF}" srcOrd="1" destOrd="0" parTransId="{67F8E44A-A571-439A-A2F3-13B9BA44D272}" sibTransId="{11E14089-5363-472A-81AC-E7666B0B7FE0}"/>
    <dgm:cxn modelId="{5701ABB5-14FC-4C9D-859A-1C990EB64A86}" type="presOf" srcId="{5CE4F453-12B1-454D-A890-5602CD1328EF}" destId="{589099B8-C0ED-4B54-BA3B-B94209D87A37}" srcOrd="0" destOrd="1" presId="urn:microsoft.com/office/officeart/2005/8/layout/list1"/>
    <dgm:cxn modelId="{2F433DDB-B5A6-4AD7-BB49-0DF4600D734A}" type="presOf" srcId="{14160A95-258F-41B1-B672-43C5578F6116}" destId="{92D72EC4-3D47-4D54-884B-EBCFC1B50FF0}" srcOrd="0" destOrd="0" presId="urn:microsoft.com/office/officeart/2005/8/layout/list1"/>
    <dgm:cxn modelId="{FCDA8414-5C55-4A28-B387-41339267BB5A}" type="presOf" srcId="{114CE7E4-1351-4E6E-AFBA-24CF23C81E7D}" destId="{93EF6F6D-81F0-4D29-BA3C-ADD12CF24603}" srcOrd="0" destOrd="0" presId="urn:microsoft.com/office/officeart/2005/8/layout/list1"/>
    <dgm:cxn modelId="{0853B575-B221-4D57-93B5-D0B9F46D5CD0}" type="presOf" srcId="{62C1276A-C566-46DF-A06A-A269E958B5A7}" destId="{589099B8-C0ED-4B54-BA3B-B94209D87A37}" srcOrd="0" destOrd="0" presId="urn:microsoft.com/office/officeart/2005/8/layout/list1"/>
    <dgm:cxn modelId="{62010056-5D36-4D58-BC95-CC31F24878B3}" srcId="{513AD140-2A03-47F7-8038-C9A398804573}" destId="{CAC4AE78-373B-4024-8B3C-31E5479FA8CC}" srcOrd="2" destOrd="0" parTransId="{2DE012F2-890C-467D-82F3-C25B0F65A2DD}" sibTransId="{9A426F36-FA4C-4F67-B7AB-C23D13E6B686}"/>
    <dgm:cxn modelId="{98CCE1A2-7C32-4D14-A016-2B1D0679D797}" srcId="{114CE7E4-1351-4E6E-AFBA-24CF23C81E7D}" destId="{3A283F53-62AC-4C4F-ABFD-E672316C4E22}" srcOrd="2" destOrd="0" parTransId="{773CC67F-6201-4B3C-8E74-A6BDA2EA7C74}" sibTransId="{81E42996-CE6F-4466-BD2E-B12E01648607}"/>
    <dgm:cxn modelId="{CCBF7C25-2C98-468B-9203-0E0EFCA84D0C}" srcId="{58037280-7DA2-4634-A314-2CADEEB0B7CA}" destId="{FE4AF1AA-0098-42AF-8E9B-914C56F32235}" srcOrd="2" destOrd="0" parTransId="{F6D3DFDA-59C2-475A-AF1D-15F33469A0D9}" sibTransId="{9B54C19B-3BE0-45E7-8611-3DE9DA0F8786}"/>
    <dgm:cxn modelId="{DCD2B35F-035A-42A4-B011-B16A6F847885}" srcId="{14160A95-258F-41B1-B672-43C5578F6116}" destId="{62C1276A-C566-46DF-A06A-A269E958B5A7}" srcOrd="0" destOrd="0" parTransId="{AD5F5FBF-BAC7-47DB-8A1B-5F33B561E003}" sibTransId="{D62203BE-C154-4CFE-841C-65FAEB5DD12C}"/>
    <dgm:cxn modelId="{D31197C8-71AA-4A59-A136-694DEF6309DA}" srcId="{14160A95-258F-41B1-B672-43C5578F6116}" destId="{5AA97F39-2AC2-4676-94F7-EEC4B35FA682}" srcOrd="2" destOrd="0" parTransId="{F163758D-0FDB-4DC8-9745-F30888BD44EA}" sibTransId="{6F5F1AEC-3E64-491B-9ABA-0CA6A5540E47}"/>
    <dgm:cxn modelId="{46AB0352-EF8F-4DDE-92AD-F1498DA50D3A}" srcId="{EF7E3FAC-C2F0-4BE6-8190-CF45CD636756}" destId="{14160A95-258F-41B1-B672-43C5578F6116}" srcOrd="3" destOrd="0" parTransId="{1BAEFE6B-0C01-4C8B-894B-002491236704}" sibTransId="{EEFCEDBE-3E3E-4466-9CA8-DF6DED58B10A}"/>
    <dgm:cxn modelId="{2EA2BE86-B112-4220-99DC-4E8DF3270DB9}" type="presOf" srcId="{114CE7E4-1351-4E6E-AFBA-24CF23C81E7D}" destId="{CE0318D5-7F79-408E-91A4-004F434DCACC}" srcOrd="1" destOrd="0" presId="urn:microsoft.com/office/officeart/2005/8/layout/list1"/>
    <dgm:cxn modelId="{BDF94A78-AFE5-42A0-82E9-9ACEF0FA4D4D}" type="presOf" srcId="{513AD140-2A03-47F7-8038-C9A398804573}" destId="{D7BE30E8-A318-47E3-880A-A17524A11848}" srcOrd="1" destOrd="0" presId="urn:microsoft.com/office/officeart/2005/8/layout/list1"/>
    <dgm:cxn modelId="{A1ADC29A-4F08-42C8-923B-09BC2FB39FC7}" type="presOf" srcId="{EF7E3FAC-C2F0-4BE6-8190-CF45CD636756}" destId="{082553C3-93F0-4BD9-A2CD-25DA4C4BDA5D}" srcOrd="0" destOrd="0" presId="urn:microsoft.com/office/officeart/2005/8/layout/list1"/>
    <dgm:cxn modelId="{F67250EB-68CC-4C14-A1AB-906A9D6BFD81}" srcId="{14160A95-258F-41B1-B672-43C5578F6116}" destId="{F77B20EA-69DD-4E79-858A-8EEFFCBAC525}" srcOrd="3" destOrd="0" parTransId="{F80AEBC8-5D0D-4971-92DA-B4CEC5F03E7A}" sibTransId="{5BFA002A-2749-4123-8E63-0C85C3F578FB}"/>
    <dgm:cxn modelId="{6D6710F8-3541-4DDC-A2A5-DBF7B1E9F38A}" type="presOf" srcId="{FE4AF1AA-0098-42AF-8E9B-914C56F32235}" destId="{278D09F8-E794-4250-9D54-8DBDC20245CF}" srcOrd="0" destOrd="2" presId="urn:microsoft.com/office/officeart/2005/8/layout/list1"/>
    <dgm:cxn modelId="{915B82B5-B0EF-4D4C-81FA-604A909969AC}" type="presOf" srcId="{D0C673F3-FC6A-469F-AA26-0FC5F9984E85}" destId="{B72AEB99-FE9F-43DC-B025-458D9A7A9B3C}" srcOrd="0" destOrd="0" presId="urn:microsoft.com/office/officeart/2005/8/layout/list1"/>
    <dgm:cxn modelId="{85BA5191-5287-451C-914F-1061375C53FD}" srcId="{114CE7E4-1351-4E6E-AFBA-24CF23C81E7D}" destId="{DA608087-2B99-49E0-8D83-788AEA74C760}" srcOrd="1" destOrd="0" parTransId="{151AC4FB-8487-4DA5-B9F3-80009B38FEF3}" sibTransId="{71C5CEB5-4513-454E-BC21-92BE3CA56227}"/>
    <dgm:cxn modelId="{412F63B6-65DA-4C6B-89EF-D9157DF51E8E}" type="presOf" srcId="{58037280-7DA2-4634-A314-2CADEEB0B7CA}" destId="{6761F972-52BC-4D88-BE0A-1AB8B6B137D0}" srcOrd="0" destOrd="0" presId="urn:microsoft.com/office/officeart/2005/8/layout/list1"/>
    <dgm:cxn modelId="{87E9B777-31B3-4BB8-BDCB-8F83596B0D6C}" type="presOf" srcId="{F77B20EA-69DD-4E79-858A-8EEFFCBAC525}" destId="{589099B8-C0ED-4B54-BA3B-B94209D87A37}" srcOrd="0" destOrd="3" presId="urn:microsoft.com/office/officeart/2005/8/layout/list1"/>
    <dgm:cxn modelId="{1C2B1F9D-607B-4FD7-856F-51ADE6391F9C}" type="presOf" srcId="{3A283F53-62AC-4C4F-ABFD-E672316C4E22}" destId="{FA581A57-13B6-4903-B341-F28A46777E77}" srcOrd="0" destOrd="2" presId="urn:microsoft.com/office/officeart/2005/8/layout/list1"/>
    <dgm:cxn modelId="{5602BD3E-B89C-49F4-A295-641F28DFAF9E}" srcId="{114CE7E4-1351-4E6E-AFBA-24CF23C81E7D}" destId="{869C9FBF-B441-4168-BC16-F48E25540982}" srcOrd="0" destOrd="0" parTransId="{5150FCB0-1C88-4FD8-A889-34C439DE7C85}" sibTransId="{6820BF4B-47CD-492D-BD4E-052AA83A8062}"/>
    <dgm:cxn modelId="{DA99BF21-D1AB-4687-9310-BEE11BA9DA40}" type="presOf" srcId="{58037280-7DA2-4634-A314-2CADEEB0B7CA}" destId="{4AC45F1D-D98B-4744-BE1B-EE86D58DA1BB}" srcOrd="1" destOrd="0" presId="urn:microsoft.com/office/officeart/2005/8/layout/list1"/>
    <dgm:cxn modelId="{534508DE-F2FC-4F84-9042-91CF9BECF837}" srcId="{513AD140-2A03-47F7-8038-C9A398804573}" destId="{D0C673F3-FC6A-469F-AA26-0FC5F9984E85}" srcOrd="0" destOrd="0" parTransId="{5D2D6D2A-52B2-4926-A2E6-5C684587AF16}" sibTransId="{A6C15B37-7390-4E6D-BC75-89F401B64BED}"/>
    <dgm:cxn modelId="{01032329-1937-4A68-8271-03E32A5CF541}" type="presOf" srcId="{F7668B7C-60B6-42F4-BB9C-E028CDD07536}" destId="{278D09F8-E794-4250-9D54-8DBDC20245CF}" srcOrd="0" destOrd="1" presId="urn:microsoft.com/office/officeart/2005/8/layout/list1"/>
    <dgm:cxn modelId="{FA2D049E-4621-4BAE-9F9A-D576E046DE5E}" type="presOf" srcId="{5AA97F39-2AC2-4676-94F7-EEC4B35FA682}" destId="{589099B8-C0ED-4B54-BA3B-B94209D87A37}" srcOrd="0" destOrd="2" presId="urn:microsoft.com/office/officeart/2005/8/layout/list1"/>
    <dgm:cxn modelId="{E975AFB3-F503-4502-8A2B-F42656522474}" srcId="{EF7E3FAC-C2F0-4BE6-8190-CF45CD636756}" destId="{513AD140-2A03-47F7-8038-C9A398804573}" srcOrd="1" destOrd="0" parTransId="{BA3D1BC2-E208-4969-9FD0-0CD0B5727174}" sibTransId="{01CCB28B-E531-49BE-8517-C8FCDBBFEF11}"/>
    <dgm:cxn modelId="{5D583D5A-1205-42EF-A79E-C09E0E69E7B5}" srcId="{58037280-7DA2-4634-A314-2CADEEB0B7CA}" destId="{F7668B7C-60B6-42F4-BB9C-E028CDD07536}" srcOrd="1" destOrd="0" parTransId="{CA371F1F-D3D0-43B6-84B0-F516E39D5531}" sibTransId="{CC950707-84AC-4BFA-9FCA-77205A97DF8E}"/>
    <dgm:cxn modelId="{26FB75B0-34D4-4703-8C33-E6F8CF5487CF}" type="presOf" srcId="{DA608087-2B99-49E0-8D83-788AEA74C760}" destId="{FA581A57-13B6-4903-B341-F28A46777E77}" srcOrd="0" destOrd="1" presId="urn:microsoft.com/office/officeart/2005/8/layout/list1"/>
    <dgm:cxn modelId="{D9457038-3AF3-4F4E-B698-79A6BDABAA22}" type="presParOf" srcId="{082553C3-93F0-4BD9-A2CD-25DA4C4BDA5D}" destId="{01D24EB6-ABD0-48DE-9302-2E01239E7708}" srcOrd="0" destOrd="0" presId="urn:microsoft.com/office/officeart/2005/8/layout/list1"/>
    <dgm:cxn modelId="{CB466F6A-675E-43B9-87DE-E98D579E41E7}" type="presParOf" srcId="{01D24EB6-ABD0-48DE-9302-2E01239E7708}" destId="{6761F972-52BC-4D88-BE0A-1AB8B6B137D0}" srcOrd="0" destOrd="0" presId="urn:microsoft.com/office/officeart/2005/8/layout/list1"/>
    <dgm:cxn modelId="{D9D87F3A-19CC-4F84-9A92-11285385B0C2}" type="presParOf" srcId="{01D24EB6-ABD0-48DE-9302-2E01239E7708}" destId="{4AC45F1D-D98B-4744-BE1B-EE86D58DA1BB}" srcOrd="1" destOrd="0" presId="urn:microsoft.com/office/officeart/2005/8/layout/list1"/>
    <dgm:cxn modelId="{5FDD817E-481D-4990-BE5A-F216C599302A}" type="presParOf" srcId="{082553C3-93F0-4BD9-A2CD-25DA4C4BDA5D}" destId="{09006309-7033-4B78-9FFC-23A1DA671A0E}" srcOrd="1" destOrd="0" presId="urn:microsoft.com/office/officeart/2005/8/layout/list1"/>
    <dgm:cxn modelId="{DD2B76A8-E28F-4B97-9F37-F049EA52F080}" type="presParOf" srcId="{082553C3-93F0-4BD9-A2CD-25DA4C4BDA5D}" destId="{278D09F8-E794-4250-9D54-8DBDC20245CF}" srcOrd="2" destOrd="0" presId="urn:microsoft.com/office/officeart/2005/8/layout/list1"/>
    <dgm:cxn modelId="{A6A974FC-5637-4710-B974-4878214C34F3}" type="presParOf" srcId="{082553C3-93F0-4BD9-A2CD-25DA4C4BDA5D}" destId="{D4B45A29-207D-42E3-A8A5-98C2DAD0BE6B}" srcOrd="3" destOrd="0" presId="urn:microsoft.com/office/officeart/2005/8/layout/list1"/>
    <dgm:cxn modelId="{FB932B57-48B9-470E-802B-E8FF37C8A46D}" type="presParOf" srcId="{082553C3-93F0-4BD9-A2CD-25DA4C4BDA5D}" destId="{7979CCBD-5393-47A8-989C-4726576BE9FA}" srcOrd="4" destOrd="0" presId="urn:microsoft.com/office/officeart/2005/8/layout/list1"/>
    <dgm:cxn modelId="{F0EE798E-9141-4D81-B66C-F07DF27E8DC0}" type="presParOf" srcId="{7979CCBD-5393-47A8-989C-4726576BE9FA}" destId="{60DDAF50-B261-462D-B597-0942F4A7DA70}" srcOrd="0" destOrd="0" presId="urn:microsoft.com/office/officeart/2005/8/layout/list1"/>
    <dgm:cxn modelId="{FE362C4B-9C76-4E44-A295-824E21FAF7A1}" type="presParOf" srcId="{7979CCBD-5393-47A8-989C-4726576BE9FA}" destId="{D7BE30E8-A318-47E3-880A-A17524A11848}" srcOrd="1" destOrd="0" presId="urn:microsoft.com/office/officeart/2005/8/layout/list1"/>
    <dgm:cxn modelId="{73455A38-40B4-4659-82D0-D97C0C17BC72}" type="presParOf" srcId="{082553C3-93F0-4BD9-A2CD-25DA4C4BDA5D}" destId="{DDEBE287-0412-49A0-A847-1C95ECEF9043}" srcOrd="5" destOrd="0" presId="urn:microsoft.com/office/officeart/2005/8/layout/list1"/>
    <dgm:cxn modelId="{F7EBB02E-E8EC-4FE5-906A-7191C42082D5}" type="presParOf" srcId="{082553C3-93F0-4BD9-A2CD-25DA4C4BDA5D}" destId="{B72AEB99-FE9F-43DC-B025-458D9A7A9B3C}" srcOrd="6" destOrd="0" presId="urn:microsoft.com/office/officeart/2005/8/layout/list1"/>
    <dgm:cxn modelId="{23344466-CF1C-466D-9D63-2690E18771E3}" type="presParOf" srcId="{082553C3-93F0-4BD9-A2CD-25DA4C4BDA5D}" destId="{C951CAE2-F85E-4495-B0D4-82F0DF001543}" srcOrd="7" destOrd="0" presId="urn:microsoft.com/office/officeart/2005/8/layout/list1"/>
    <dgm:cxn modelId="{BB3E7B3A-A5D6-4BF6-81BE-BE0F90D3A4EB}" type="presParOf" srcId="{082553C3-93F0-4BD9-A2CD-25DA4C4BDA5D}" destId="{C565CBF1-EF5E-4217-9AFC-ACF9DE270C9D}" srcOrd="8" destOrd="0" presId="urn:microsoft.com/office/officeart/2005/8/layout/list1"/>
    <dgm:cxn modelId="{623792BC-0E93-4E79-A36B-8B23178C5FCA}" type="presParOf" srcId="{C565CBF1-EF5E-4217-9AFC-ACF9DE270C9D}" destId="{93EF6F6D-81F0-4D29-BA3C-ADD12CF24603}" srcOrd="0" destOrd="0" presId="urn:microsoft.com/office/officeart/2005/8/layout/list1"/>
    <dgm:cxn modelId="{EB4AF243-1B9C-4299-976B-A65724BEE0E8}" type="presParOf" srcId="{C565CBF1-EF5E-4217-9AFC-ACF9DE270C9D}" destId="{CE0318D5-7F79-408E-91A4-004F434DCACC}" srcOrd="1" destOrd="0" presId="urn:microsoft.com/office/officeart/2005/8/layout/list1"/>
    <dgm:cxn modelId="{224E16A0-5133-4184-A3D6-56C0B349AA61}" type="presParOf" srcId="{082553C3-93F0-4BD9-A2CD-25DA4C4BDA5D}" destId="{C23F3B83-9336-4455-BF7E-42A461DCBE98}" srcOrd="9" destOrd="0" presId="urn:microsoft.com/office/officeart/2005/8/layout/list1"/>
    <dgm:cxn modelId="{DCF3A85F-41A3-4B6B-892F-029F3CA92A5B}" type="presParOf" srcId="{082553C3-93F0-4BD9-A2CD-25DA4C4BDA5D}" destId="{FA581A57-13B6-4903-B341-F28A46777E77}" srcOrd="10" destOrd="0" presId="urn:microsoft.com/office/officeart/2005/8/layout/list1"/>
    <dgm:cxn modelId="{F150A590-DDCE-480A-854D-64D2C7520796}" type="presParOf" srcId="{082553C3-93F0-4BD9-A2CD-25DA4C4BDA5D}" destId="{43B3DB07-ECC6-4260-87C7-58A49E89A4D1}" srcOrd="11" destOrd="0" presId="urn:microsoft.com/office/officeart/2005/8/layout/list1"/>
    <dgm:cxn modelId="{4A5E2941-8900-44FC-A441-6E936F969142}" type="presParOf" srcId="{082553C3-93F0-4BD9-A2CD-25DA4C4BDA5D}" destId="{D53ED782-EF26-4A7A-89E3-34159A459FC8}" srcOrd="12" destOrd="0" presId="urn:microsoft.com/office/officeart/2005/8/layout/list1"/>
    <dgm:cxn modelId="{BD2FB047-A3C0-427B-8341-0F9891F95ED1}" type="presParOf" srcId="{D53ED782-EF26-4A7A-89E3-34159A459FC8}" destId="{92D72EC4-3D47-4D54-884B-EBCFC1B50FF0}" srcOrd="0" destOrd="0" presId="urn:microsoft.com/office/officeart/2005/8/layout/list1"/>
    <dgm:cxn modelId="{9F167477-9B3A-4FBF-B3E5-45B89928B407}" type="presParOf" srcId="{D53ED782-EF26-4A7A-89E3-34159A459FC8}" destId="{DBFFFFF3-BF72-42A7-A732-6B02CED34913}" srcOrd="1" destOrd="0" presId="urn:microsoft.com/office/officeart/2005/8/layout/list1"/>
    <dgm:cxn modelId="{1C2AA567-3169-4361-BF95-141165171AA1}" type="presParOf" srcId="{082553C3-93F0-4BD9-A2CD-25DA4C4BDA5D}" destId="{BABF945D-91DE-4089-B207-5534B985A918}" srcOrd="13" destOrd="0" presId="urn:microsoft.com/office/officeart/2005/8/layout/list1"/>
    <dgm:cxn modelId="{932106D7-D704-4B0A-B3D8-21FE6403D7D7}" type="presParOf" srcId="{082553C3-93F0-4BD9-A2CD-25DA4C4BDA5D}" destId="{589099B8-C0ED-4B54-BA3B-B94209D87A3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7E3FAC-C2F0-4BE6-8190-CF45CD636756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3AD140-2A03-47F7-8038-C9A398804573}">
      <dgm:prSet phldrT="[Text]" custT="1"/>
      <dgm:spPr/>
      <dgm:t>
        <a:bodyPr/>
        <a:lstStyle/>
        <a:p>
          <a:r>
            <a:rPr lang="en-US" sz="1800" dirty="0" smtClean="0"/>
            <a:t>OSCAR-5 Characteristics</a:t>
          </a:r>
          <a:endParaRPr lang="en-US" sz="1800" dirty="0"/>
        </a:p>
      </dgm:t>
    </dgm:pt>
    <dgm:pt modelId="{BA3D1BC2-E208-4969-9FD0-0CD0B5727174}" type="parTrans" cxnId="{E975AFB3-F503-4502-8A2B-F42656522474}">
      <dgm:prSet/>
      <dgm:spPr/>
      <dgm:t>
        <a:bodyPr/>
        <a:lstStyle/>
        <a:p>
          <a:endParaRPr lang="en-US"/>
        </a:p>
      </dgm:t>
    </dgm:pt>
    <dgm:pt modelId="{01CCB28B-E531-49BE-8517-C8FCDBBFEF11}" type="sibTrans" cxnId="{E975AFB3-F503-4502-8A2B-F42656522474}">
      <dgm:prSet/>
      <dgm:spPr/>
      <dgm:t>
        <a:bodyPr/>
        <a:lstStyle/>
        <a:p>
          <a:endParaRPr lang="en-US"/>
        </a:p>
      </dgm:t>
    </dgm:pt>
    <dgm:pt modelId="{114CE7E4-1351-4E6E-AFBA-24CF23C81E7D}">
      <dgm:prSet phldrT="[Text]" custT="1"/>
      <dgm:spPr/>
      <dgm:t>
        <a:bodyPr/>
        <a:lstStyle/>
        <a:p>
          <a:r>
            <a:rPr lang="en-US" sz="1800" dirty="0" smtClean="0"/>
            <a:t>Client usage and expansion</a:t>
          </a:r>
          <a:endParaRPr lang="en-US" sz="1800" dirty="0"/>
        </a:p>
      </dgm:t>
    </dgm:pt>
    <dgm:pt modelId="{5A9E4B75-B532-4947-A0FE-1ADF0EE92538}" type="parTrans" cxnId="{166FCA0E-6DF8-4942-A17C-EEFD2A04B23E}">
      <dgm:prSet/>
      <dgm:spPr/>
      <dgm:t>
        <a:bodyPr/>
        <a:lstStyle/>
        <a:p>
          <a:endParaRPr lang="en-US"/>
        </a:p>
      </dgm:t>
    </dgm:pt>
    <dgm:pt modelId="{DFCB7BE6-B40E-4254-AC8F-80ECC866A3F3}" type="sibTrans" cxnId="{166FCA0E-6DF8-4942-A17C-EEFD2A04B23E}">
      <dgm:prSet/>
      <dgm:spPr/>
      <dgm:t>
        <a:bodyPr/>
        <a:lstStyle/>
        <a:p>
          <a:endParaRPr lang="en-US"/>
        </a:p>
      </dgm:t>
    </dgm:pt>
    <dgm:pt modelId="{869C9FBF-B441-4168-BC16-F48E25540982}">
      <dgm:prSet phldrT="[Text]" custT="1"/>
      <dgm:spPr/>
      <dgm:t>
        <a:bodyPr/>
        <a:lstStyle/>
        <a:p>
          <a:r>
            <a:rPr lang="en-US" sz="1200" dirty="0" smtClean="0"/>
            <a:t>NRG (Dutch HFR reactor), </a:t>
          </a:r>
          <a:endParaRPr lang="en-US" sz="1200" dirty="0"/>
        </a:p>
      </dgm:t>
    </dgm:pt>
    <dgm:pt modelId="{5150FCB0-1C88-4FD8-A889-34C439DE7C85}" type="parTrans" cxnId="{5602BD3E-B89C-49F4-A295-641F28DFAF9E}">
      <dgm:prSet/>
      <dgm:spPr/>
      <dgm:t>
        <a:bodyPr/>
        <a:lstStyle/>
        <a:p>
          <a:endParaRPr lang="en-US"/>
        </a:p>
      </dgm:t>
    </dgm:pt>
    <dgm:pt modelId="{6820BF4B-47CD-492D-BD4E-052AA83A8062}" type="sibTrans" cxnId="{5602BD3E-B89C-49F4-A295-641F28DFAF9E}">
      <dgm:prSet/>
      <dgm:spPr/>
      <dgm:t>
        <a:bodyPr/>
        <a:lstStyle/>
        <a:p>
          <a:endParaRPr lang="en-US"/>
        </a:p>
      </dgm:t>
    </dgm:pt>
    <dgm:pt modelId="{D0C673F3-FC6A-469F-AA26-0FC5F9984E85}">
      <dgm:prSet phldrT="[Text]" custT="1"/>
      <dgm:spPr/>
      <dgm:t>
        <a:bodyPr/>
        <a:lstStyle/>
        <a:p>
          <a:r>
            <a:rPr lang="en-US" sz="1200" dirty="0" smtClean="0"/>
            <a:t>Multi-code, full reactor operational support </a:t>
          </a:r>
          <a:r>
            <a:rPr lang="en-US" sz="1200" dirty="0" err="1" smtClean="0"/>
            <a:t>calculational</a:t>
          </a:r>
          <a:r>
            <a:rPr lang="en-US" sz="1200" dirty="0" smtClean="0"/>
            <a:t> system</a:t>
          </a:r>
          <a:endParaRPr lang="en-US" sz="1200" dirty="0"/>
        </a:p>
      </dgm:t>
    </dgm:pt>
    <dgm:pt modelId="{5D2D6D2A-52B2-4926-A2E6-5C684587AF16}" type="parTrans" cxnId="{534508DE-F2FC-4F84-9042-91CF9BECF837}">
      <dgm:prSet/>
      <dgm:spPr/>
      <dgm:t>
        <a:bodyPr/>
        <a:lstStyle/>
        <a:p>
          <a:endParaRPr lang="en-US"/>
        </a:p>
      </dgm:t>
    </dgm:pt>
    <dgm:pt modelId="{A6C15B37-7390-4E6D-BC75-89F401B64BED}" type="sibTrans" cxnId="{534508DE-F2FC-4F84-9042-91CF9BECF837}">
      <dgm:prSet/>
      <dgm:spPr/>
      <dgm:t>
        <a:bodyPr/>
        <a:lstStyle/>
        <a:p>
          <a:endParaRPr lang="en-US"/>
        </a:p>
      </dgm:t>
    </dgm:pt>
    <dgm:pt modelId="{58037280-7DA2-4634-A314-2CADEEB0B7CA}">
      <dgm:prSet phldrT="[Text]" custT="1"/>
      <dgm:spPr/>
      <dgm:t>
        <a:bodyPr/>
        <a:lstStyle/>
        <a:p>
          <a:r>
            <a:rPr lang="en-US" sz="1800" dirty="0" smtClean="0"/>
            <a:t>What is OSCAR</a:t>
          </a:r>
          <a:endParaRPr lang="en-US" sz="1800" dirty="0"/>
        </a:p>
      </dgm:t>
    </dgm:pt>
    <dgm:pt modelId="{27AC5280-1B4B-47DF-888A-5C479A6D6994}" type="parTrans" cxnId="{F09779A3-4107-4819-8F36-17AE925DB3BA}">
      <dgm:prSet/>
      <dgm:spPr/>
      <dgm:t>
        <a:bodyPr/>
        <a:lstStyle/>
        <a:p>
          <a:endParaRPr lang="en-US"/>
        </a:p>
      </dgm:t>
    </dgm:pt>
    <dgm:pt modelId="{2DB53D5E-4FB7-4075-88C1-322420D8ADA7}" type="sibTrans" cxnId="{F09779A3-4107-4819-8F36-17AE925DB3BA}">
      <dgm:prSet/>
      <dgm:spPr/>
      <dgm:t>
        <a:bodyPr/>
        <a:lstStyle/>
        <a:p>
          <a:endParaRPr lang="en-US"/>
        </a:p>
      </dgm:t>
    </dgm:pt>
    <dgm:pt modelId="{765111AE-2865-414D-8BFB-4333D65A9EE9}">
      <dgm:prSet phldrT="[Text]" custT="1"/>
      <dgm:spPr/>
      <dgm:t>
        <a:bodyPr/>
        <a:lstStyle/>
        <a:p>
          <a:r>
            <a:rPr lang="af-ZA" altLang="en-US" sz="1200" dirty="0" smtClean="0"/>
            <a:t>OSCAR represents both a commerical industry support product and critical piece of research infrastructure (50+ MSc’s, 10+ PhD’s, hundreds of publications over 25 years)</a:t>
          </a:r>
          <a:endParaRPr lang="en-US" sz="1200" dirty="0"/>
        </a:p>
      </dgm:t>
    </dgm:pt>
    <dgm:pt modelId="{ACE05167-DE41-4463-90A8-76EF9123354B}" type="parTrans" cxnId="{1EDE7DF7-C45D-4F7A-A50F-8E4F2269458A}">
      <dgm:prSet/>
      <dgm:spPr/>
      <dgm:t>
        <a:bodyPr/>
        <a:lstStyle/>
        <a:p>
          <a:endParaRPr lang="en-US"/>
        </a:p>
      </dgm:t>
    </dgm:pt>
    <dgm:pt modelId="{5591AE59-49D8-45F9-9668-2DB02FFE3503}" type="sibTrans" cxnId="{1EDE7DF7-C45D-4F7A-A50F-8E4F2269458A}">
      <dgm:prSet/>
      <dgm:spPr/>
      <dgm:t>
        <a:bodyPr/>
        <a:lstStyle/>
        <a:p>
          <a:endParaRPr lang="en-US"/>
        </a:p>
      </dgm:t>
    </dgm:pt>
    <dgm:pt modelId="{14160A95-258F-41B1-B672-43C5578F6116}">
      <dgm:prSet phldrT="[Text]" custT="1"/>
      <dgm:spPr/>
      <dgm:t>
        <a:bodyPr/>
        <a:lstStyle/>
        <a:p>
          <a:r>
            <a:rPr lang="en-US" sz="1800" dirty="0" smtClean="0"/>
            <a:t>Development / collaboration partners</a:t>
          </a:r>
          <a:endParaRPr lang="en-US" sz="1800" dirty="0"/>
        </a:p>
      </dgm:t>
    </dgm:pt>
    <dgm:pt modelId="{1BAEFE6B-0C01-4C8B-894B-002491236704}" type="parTrans" cxnId="{46AB0352-EF8F-4DDE-92AD-F1498DA50D3A}">
      <dgm:prSet/>
      <dgm:spPr/>
      <dgm:t>
        <a:bodyPr/>
        <a:lstStyle/>
        <a:p>
          <a:endParaRPr lang="en-ZA"/>
        </a:p>
      </dgm:t>
    </dgm:pt>
    <dgm:pt modelId="{EEFCEDBE-3E3E-4466-9CA8-DF6DED58B10A}" type="sibTrans" cxnId="{46AB0352-EF8F-4DDE-92AD-F1498DA50D3A}">
      <dgm:prSet/>
      <dgm:spPr/>
      <dgm:t>
        <a:bodyPr/>
        <a:lstStyle/>
        <a:p>
          <a:endParaRPr lang="en-ZA"/>
        </a:p>
      </dgm:t>
    </dgm:pt>
    <dgm:pt modelId="{5AA97F39-2AC2-4676-94F7-EEC4B35FA682}">
      <dgm:prSet phldrT="[Text]" custT="1"/>
      <dgm:spPr/>
      <dgm:t>
        <a:bodyPr/>
        <a:lstStyle/>
        <a:p>
          <a:r>
            <a:rPr lang="en-US" sz="1200" dirty="0" smtClean="0"/>
            <a:t>ISS (RELAP) developers</a:t>
          </a:r>
          <a:endParaRPr lang="en-US" sz="1200" dirty="0"/>
        </a:p>
      </dgm:t>
    </dgm:pt>
    <dgm:pt modelId="{F163758D-0FDB-4DC8-9745-F30888BD44EA}" type="parTrans" cxnId="{D31197C8-71AA-4A59-A136-694DEF6309DA}">
      <dgm:prSet/>
      <dgm:spPr/>
      <dgm:t>
        <a:bodyPr/>
        <a:lstStyle/>
        <a:p>
          <a:endParaRPr lang="en-ZA"/>
        </a:p>
      </dgm:t>
    </dgm:pt>
    <dgm:pt modelId="{6F5F1AEC-3E64-491B-9ABA-0CA6A5540E47}" type="sibTrans" cxnId="{D31197C8-71AA-4A59-A136-694DEF6309DA}">
      <dgm:prSet/>
      <dgm:spPr/>
      <dgm:t>
        <a:bodyPr/>
        <a:lstStyle/>
        <a:p>
          <a:endParaRPr lang="en-ZA"/>
        </a:p>
      </dgm:t>
    </dgm:pt>
    <dgm:pt modelId="{14D178E5-F438-46E2-A629-77ABDF78F5FB}">
      <dgm:prSet phldrT="[Text]" custT="1"/>
      <dgm:spPr/>
      <dgm:t>
        <a:bodyPr/>
        <a:lstStyle/>
        <a:p>
          <a:r>
            <a:rPr lang="en-US" sz="1200" dirty="0" smtClean="0"/>
            <a:t>OSCAR-5 </a:t>
          </a:r>
          <a:r>
            <a:rPr lang="en-GB" sz="1200" dirty="0" smtClean="0"/>
            <a:t>is an advanced multi-physics, high fidelity research reactor modelling system (April 2019 release)</a:t>
          </a:r>
          <a:endParaRPr lang="en-US" sz="1200" dirty="0"/>
        </a:p>
      </dgm:t>
    </dgm:pt>
    <dgm:pt modelId="{EB3968C9-91A7-4EB2-AC49-A5E322F13C75}" type="parTrans" cxnId="{EAFBBDFF-F6E9-4470-902E-7EBE8EE616F6}">
      <dgm:prSet/>
      <dgm:spPr/>
      <dgm:t>
        <a:bodyPr/>
        <a:lstStyle/>
        <a:p>
          <a:endParaRPr lang="en-US"/>
        </a:p>
      </dgm:t>
    </dgm:pt>
    <dgm:pt modelId="{9D8DB90C-BC90-449E-8F9A-90CBD5E39EB0}" type="sibTrans" cxnId="{EAFBBDFF-F6E9-4470-902E-7EBE8EE616F6}">
      <dgm:prSet/>
      <dgm:spPr/>
      <dgm:t>
        <a:bodyPr/>
        <a:lstStyle/>
        <a:p>
          <a:endParaRPr lang="en-US"/>
        </a:p>
      </dgm:t>
    </dgm:pt>
    <dgm:pt modelId="{1663A780-8FDC-42FD-A6BA-36235C854478}">
      <dgm:prSet custT="1"/>
      <dgm:spPr/>
      <dgm:t>
        <a:bodyPr/>
        <a:lstStyle/>
        <a:p>
          <a:r>
            <a:rPr lang="en-US" sz="1200" dirty="0"/>
            <a:t>Unified model </a:t>
          </a:r>
          <a:r>
            <a:rPr lang="en-US" sz="1200" dirty="0" smtClean="0"/>
            <a:t>philosophy with multi-code support</a:t>
          </a:r>
          <a:endParaRPr lang="en-US" sz="1200" dirty="0"/>
        </a:p>
      </dgm:t>
    </dgm:pt>
    <dgm:pt modelId="{F3692024-EB42-46E6-9797-B3F1E8F11309}" type="parTrans" cxnId="{44B5043E-BCA3-41E2-B371-DED081BD084C}">
      <dgm:prSet/>
      <dgm:spPr/>
      <dgm:t>
        <a:bodyPr/>
        <a:lstStyle/>
        <a:p>
          <a:endParaRPr lang="en-US"/>
        </a:p>
      </dgm:t>
    </dgm:pt>
    <dgm:pt modelId="{0314C2A8-8F74-458A-B128-E4F903125672}" type="sibTrans" cxnId="{44B5043E-BCA3-41E2-B371-DED081BD084C}">
      <dgm:prSet/>
      <dgm:spPr/>
      <dgm:t>
        <a:bodyPr/>
        <a:lstStyle/>
        <a:p>
          <a:endParaRPr lang="en-US"/>
        </a:p>
      </dgm:t>
    </dgm:pt>
    <dgm:pt modelId="{B71496FF-B81A-4330-A0F4-2AEEDE92B6F4}">
      <dgm:prSet custT="1"/>
      <dgm:spPr/>
      <dgm:t>
        <a:bodyPr/>
        <a:lstStyle/>
        <a:p>
          <a:r>
            <a:rPr lang="en-US" sz="1200" dirty="0"/>
            <a:t>Core design, core-follow, </a:t>
          </a:r>
          <a:r>
            <a:rPr lang="en-US" sz="1200" dirty="0" smtClean="0"/>
            <a:t>core-optimization, safety </a:t>
          </a:r>
          <a:r>
            <a:rPr lang="en-US" sz="1200" dirty="0"/>
            <a:t>analysis, isotope production support</a:t>
          </a:r>
        </a:p>
      </dgm:t>
    </dgm:pt>
    <dgm:pt modelId="{26DB8A12-C869-459C-9B6D-5F74212BBA6F}" type="parTrans" cxnId="{967CF9E0-9E27-4B2A-885D-F33A283621A1}">
      <dgm:prSet/>
      <dgm:spPr/>
      <dgm:t>
        <a:bodyPr/>
        <a:lstStyle/>
        <a:p>
          <a:endParaRPr lang="en-US"/>
        </a:p>
      </dgm:t>
    </dgm:pt>
    <dgm:pt modelId="{AD09463C-09A5-4093-873A-ECD1B3BC663F}" type="sibTrans" cxnId="{967CF9E0-9E27-4B2A-885D-F33A283621A1}">
      <dgm:prSet/>
      <dgm:spPr/>
      <dgm:t>
        <a:bodyPr/>
        <a:lstStyle/>
        <a:p>
          <a:endParaRPr lang="en-US"/>
        </a:p>
      </dgm:t>
    </dgm:pt>
    <dgm:pt modelId="{500FF8E1-1F77-4C62-9F8D-BA1396F1B86A}">
      <dgm:prSet custT="1"/>
      <dgm:spPr/>
      <dgm:t>
        <a:bodyPr/>
        <a:lstStyle/>
        <a:p>
          <a:r>
            <a:rPr lang="en-US" sz="1200" dirty="0"/>
            <a:t>Encompass in-house and external codes as solver </a:t>
          </a:r>
          <a:r>
            <a:rPr lang="en-US" sz="1200" dirty="0" smtClean="0"/>
            <a:t>options</a:t>
          </a:r>
          <a:endParaRPr lang="en-US" sz="1200" dirty="0"/>
        </a:p>
      </dgm:t>
    </dgm:pt>
    <dgm:pt modelId="{751003FB-B155-484F-9FE2-DC27C17C4C77}" type="parTrans" cxnId="{1646FDD8-D261-468A-877F-B3E00FAA6084}">
      <dgm:prSet/>
      <dgm:spPr/>
      <dgm:t>
        <a:bodyPr/>
        <a:lstStyle/>
        <a:p>
          <a:endParaRPr lang="en-US"/>
        </a:p>
      </dgm:t>
    </dgm:pt>
    <dgm:pt modelId="{47FB581D-3367-41E7-A06B-0D6D9F17F09E}" type="sibTrans" cxnId="{1646FDD8-D261-468A-877F-B3E00FAA6084}">
      <dgm:prSet/>
      <dgm:spPr/>
      <dgm:t>
        <a:bodyPr/>
        <a:lstStyle/>
        <a:p>
          <a:endParaRPr lang="en-US"/>
        </a:p>
      </dgm:t>
    </dgm:pt>
    <dgm:pt modelId="{404642F5-9762-458E-BE4D-02EE43F3A154}">
      <dgm:prSet custT="1"/>
      <dgm:spPr/>
      <dgm:t>
        <a:bodyPr/>
        <a:lstStyle/>
        <a:p>
          <a:r>
            <a:rPr lang="en-US" sz="1200" dirty="0"/>
            <a:t>Studsvik (Swedish R2 reactor), </a:t>
          </a:r>
        </a:p>
      </dgm:t>
    </dgm:pt>
    <dgm:pt modelId="{203E88AA-41CA-4402-AC84-445AFAB2AC93}" type="parTrans" cxnId="{F5FD2D22-249E-40EF-8FE2-4CDF0F2368F8}">
      <dgm:prSet/>
      <dgm:spPr/>
      <dgm:t>
        <a:bodyPr/>
        <a:lstStyle/>
        <a:p>
          <a:endParaRPr lang="en-US"/>
        </a:p>
      </dgm:t>
    </dgm:pt>
    <dgm:pt modelId="{BB45759C-7959-4DAA-9CEB-47D2AD8F45A2}" type="sibTrans" cxnId="{F5FD2D22-249E-40EF-8FE2-4CDF0F2368F8}">
      <dgm:prSet/>
      <dgm:spPr/>
      <dgm:t>
        <a:bodyPr/>
        <a:lstStyle/>
        <a:p>
          <a:endParaRPr lang="en-US"/>
        </a:p>
      </dgm:t>
    </dgm:pt>
    <dgm:pt modelId="{46C89D42-912C-4937-B9C6-86C603AE4DD5}">
      <dgm:prSet custT="1"/>
      <dgm:spPr/>
      <dgm:t>
        <a:bodyPr/>
        <a:lstStyle/>
        <a:p>
          <a:r>
            <a:rPr lang="en-US" sz="1200" dirty="0"/>
            <a:t>TU-Delft (Dutch HOR reactor)</a:t>
          </a:r>
        </a:p>
      </dgm:t>
    </dgm:pt>
    <dgm:pt modelId="{3C6B867B-A204-4FDC-8A3A-3B9D32E570B8}" type="parTrans" cxnId="{9193019F-A29F-4B4E-B170-86DFB0CEF6FF}">
      <dgm:prSet/>
      <dgm:spPr/>
      <dgm:t>
        <a:bodyPr/>
        <a:lstStyle/>
        <a:p>
          <a:endParaRPr lang="en-US"/>
        </a:p>
      </dgm:t>
    </dgm:pt>
    <dgm:pt modelId="{AAAEB61A-B095-427D-8EA0-C89082850141}" type="sibTrans" cxnId="{9193019F-A29F-4B4E-B170-86DFB0CEF6FF}">
      <dgm:prSet/>
      <dgm:spPr/>
      <dgm:t>
        <a:bodyPr/>
        <a:lstStyle/>
        <a:p>
          <a:endParaRPr lang="en-US"/>
        </a:p>
      </dgm:t>
    </dgm:pt>
    <dgm:pt modelId="{630543F9-ADF3-4589-8DFD-5F85C447ACEA}">
      <dgm:prSet custT="1"/>
      <dgm:spPr/>
      <dgm:t>
        <a:bodyPr/>
        <a:lstStyle/>
        <a:p>
          <a:r>
            <a:rPr lang="en-US" sz="1200" dirty="0"/>
            <a:t>McMaster University (Canadian MNR reactor)</a:t>
          </a:r>
        </a:p>
      </dgm:t>
    </dgm:pt>
    <dgm:pt modelId="{2BF00A46-1023-4BA9-8272-8E71880CEF23}" type="parTrans" cxnId="{77851F89-67BB-400B-A7B2-AD2BB9443F59}">
      <dgm:prSet/>
      <dgm:spPr/>
      <dgm:t>
        <a:bodyPr/>
        <a:lstStyle/>
        <a:p>
          <a:endParaRPr lang="en-US"/>
        </a:p>
      </dgm:t>
    </dgm:pt>
    <dgm:pt modelId="{F7EE6487-0DD3-4EB4-88EB-CA6AC73F4F19}" type="sibTrans" cxnId="{77851F89-67BB-400B-A7B2-AD2BB9443F59}">
      <dgm:prSet/>
      <dgm:spPr/>
      <dgm:t>
        <a:bodyPr/>
        <a:lstStyle/>
        <a:p>
          <a:endParaRPr lang="en-US"/>
        </a:p>
      </dgm:t>
    </dgm:pt>
    <dgm:pt modelId="{81E0556F-7D91-40E0-A75E-D4768EFE879B}">
      <dgm:prSet custT="1"/>
      <dgm:spPr/>
      <dgm:t>
        <a:bodyPr/>
        <a:lstStyle/>
        <a:p>
          <a:r>
            <a:rPr lang="en-US" sz="1200" dirty="0"/>
            <a:t>PALLAS company (New Dutch reactor design company)</a:t>
          </a:r>
        </a:p>
      </dgm:t>
    </dgm:pt>
    <dgm:pt modelId="{BFF15E6C-8744-486A-A4DA-560662009FB3}" type="parTrans" cxnId="{F0EFA13E-8E4B-4F6B-88E5-9546908F194D}">
      <dgm:prSet/>
      <dgm:spPr/>
      <dgm:t>
        <a:bodyPr/>
        <a:lstStyle/>
        <a:p>
          <a:endParaRPr lang="en-US"/>
        </a:p>
      </dgm:t>
    </dgm:pt>
    <dgm:pt modelId="{3AB7DE5F-10D7-42E2-8BE6-26229A8FE773}" type="sibTrans" cxnId="{F0EFA13E-8E4B-4F6B-88E5-9546908F194D}">
      <dgm:prSet/>
      <dgm:spPr/>
      <dgm:t>
        <a:bodyPr/>
        <a:lstStyle/>
        <a:p>
          <a:endParaRPr lang="en-US"/>
        </a:p>
      </dgm:t>
    </dgm:pt>
    <dgm:pt modelId="{65A80BFB-A018-4BFA-8DAD-AEA017E76BC0}">
      <dgm:prSet custT="1"/>
      <dgm:spPr/>
      <dgm:t>
        <a:bodyPr/>
        <a:lstStyle/>
        <a:p>
          <a:r>
            <a:rPr lang="en-US" sz="1200" dirty="0" smtClean="0"/>
            <a:t>Collaboration agreements in draft with NCSU (</a:t>
          </a:r>
          <a:r>
            <a:rPr lang="en-US" sz="1200" dirty="0" err="1" smtClean="0"/>
            <a:t>Pulstar</a:t>
          </a:r>
          <a:r>
            <a:rPr lang="en-US" sz="1200" dirty="0" smtClean="0"/>
            <a:t>), ANSTO (OPAL)</a:t>
          </a:r>
          <a:endParaRPr lang="en-US" sz="1200" dirty="0"/>
        </a:p>
      </dgm:t>
    </dgm:pt>
    <dgm:pt modelId="{C7AB4550-E706-4F7E-9912-CE536D8BDF0B}" type="parTrans" cxnId="{E5331BA4-492F-4F4E-8467-FFC80B3AEA43}">
      <dgm:prSet/>
      <dgm:spPr/>
      <dgm:t>
        <a:bodyPr/>
        <a:lstStyle/>
        <a:p>
          <a:endParaRPr lang="en-US"/>
        </a:p>
      </dgm:t>
    </dgm:pt>
    <dgm:pt modelId="{1777E514-F5FB-4E53-B6CF-6EC486B6738F}" type="sibTrans" cxnId="{E5331BA4-492F-4F4E-8467-FFC80B3AEA43}">
      <dgm:prSet/>
      <dgm:spPr/>
      <dgm:t>
        <a:bodyPr/>
        <a:lstStyle/>
        <a:p>
          <a:endParaRPr lang="en-US"/>
        </a:p>
      </dgm:t>
    </dgm:pt>
    <dgm:pt modelId="{82675050-6EDA-4644-81C3-D8A17C97CF54}">
      <dgm:prSet custT="1"/>
      <dgm:spPr/>
      <dgm:t>
        <a:bodyPr/>
        <a:lstStyle/>
        <a:p>
          <a:r>
            <a:rPr lang="en-US" sz="1200" dirty="0"/>
            <a:t>INVAP (CONDOR) developers</a:t>
          </a:r>
        </a:p>
      </dgm:t>
    </dgm:pt>
    <dgm:pt modelId="{FCFB0AC6-A991-4310-ACAC-9A465473BBB9}" type="parTrans" cxnId="{4B7B032F-76FB-43AD-8CAB-DB3514DC348D}">
      <dgm:prSet/>
      <dgm:spPr/>
      <dgm:t>
        <a:bodyPr/>
        <a:lstStyle/>
        <a:p>
          <a:endParaRPr lang="en-US"/>
        </a:p>
      </dgm:t>
    </dgm:pt>
    <dgm:pt modelId="{B839F346-1FCC-4B28-ACCA-31300A4C045E}" type="sibTrans" cxnId="{4B7B032F-76FB-43AD-8CAB-DB3514DC348D}">
      <dgm:prSet/>
      <dgm:spPr/>
      <dgm:t>
        <a:bodyPr/>
        <a:lstStyle/>
        <a:p>
          <a:endParaRPr lang="en-US"/>
        </a:p>
      </dgm:t>
    </dgm:pt>
    <dgm:pt modelId="{E0DEE73D-BD6C-4920-BC7F-3FB9DC6D82D3}">
      <dgm:prSet custT="1"/>
      <dgm:spPr/>
      <dgm:t>
        <a:bodyPr/>
        <a:lstStyle/>
        <a:p>
          <a:r>
            <a:rPr lang="en-US" sz="1200" dirty="0"/>
            <a:t>MTECH (FLOWNEX) developers</a:t>
          </a:r>
        </a:p>
      </dgm:t>
    </dgm:pt>
    <dgm:pt modelId="{FDD10EC0-653F-4958-9144-ABA3A1151364}" type="parTrans" cxnId="{650703E1-26C2-4EDE-8DD2-43B8A7657168}">
      <dgm:prSet/>
      <dgm:spPr/>
      <dgm:t>
        <a:bodyPr/>
        <a:lstStyle/>
        <a:p>
          <a:endParaRPr lang="en-US"/>
        </a:p>
      </dgm:t>
    </dgm:pt>
    <dgm:pt modelId="{90E8A56C-DDB5-4DCF-8670-74EF4B3667AE}" type="sibTrans" cxnId="{650703E1-26C2-4EDE-8DD2-43B8A7657168}">
      <dgm:prSet/>
      <dgm:spPr/>
      <dgm:t>
        <a:bodyPr/>
        <a:lstStyle/>
        <a:p>
          <a:endParaRPr lang="en-US"/>
        </a:p>
      </dgm:t>
    </dgm:pt>
    <dgm:pt modelId="{3AE54A43-275A-4863-B698-93830A2FF8A6}">
      <dgm:prSet custT="1"/>
      <dgm:spPr/>
      <dgm:t>
        <a:bodyPr/>
        <a:lstStyle/>
        <a:p>
          <a:r>
            <a:rPr lang="en-US" sz="1200" dirty="0"/>
            <a:t>NCSU (COBRA-TF) developers</a:t>
          </a:r>
        </a:p>
      </dgm:t>
    </dgm:pt>
    <dgm:pt modelId="{A2EBAAA5-79DE-4121-BA77-FCB16F58A90F}" type="parTrans" cxnId="{FFD0364C-9616-44FC-9BF8-87284C05B01D}">
      <dgm:prSet/>
      <dgm:spPr/>
      <dgm:t>
        <a:bodyPr/>
        <a:lstStyle/>
        <a:p>
          <a:endParaRPr lang="en-US"/>
        </a:p>
      </dgm:t>
    </dgm:pt>
    <dgm:pt modelId="{FBB2A302-EB37-4B5F-84CB-5E85B14ECA54}" type="sibTrans" cxnId="{FFD0364C-9616-44FC-9BF8-87284C05B01D}">
      <dgm:prSet/>
      <dgm:spPr/>
      <dgm:t>
        <a:bodyPr/>
        <a:lstStyle/>
        <a:p>
          <a:endParaRPr lang="en-US"/>
        </a:p>
      </dgm:t>
    </dgm:pt>
    <dgm:pt modelId="{72ADD14B-A051-4AF9-8ECA-1503DAFE697B}">
      <dgm:prSet custT="1"/>
      <dgm:spPr/>
      <dgm:t>
        <a:bodyPr/>
        <a:lstStyle/>
        <a:p>
          <a:r>
            <a:rPr lang="en-US" sz="1200" dirty="0"/>
            <a:t>COMPUSIM (Nodal solver) developers</a:t>
          </a:r>
        </a:p>
      </dgm:t>
    </dgm:pt>
    <dgm:pt modelId="{69ACD172-4F80-46F7-A525-78599F3A0E97}" type="parTrans" cxnId="{E74E5BE3-E38E-402E-B7F4-2EF503E4CCB7}">
      <dgm:prSet/>
      <dgm:spPr/>
      <dgm:t>
        <a:bodyPr/>
        <a:lstStyle/>
        <a:p>
          <a:endParaRPr lang="en-US"/>
        </a:p>
      </dgm:t>
    </dgm:pt>
    <dgm:pt modelId="{9B4CA9F8-325A-46DB-A646-848B68B2200A}" type="sibTrans" cxnId="{E74E5BE3-E38E-402E-B7F4-2EF503E4CCB7}">
      <dgm:prSet/>
      <dgm:spPr/>
      <dgm:t>
        <a:bodyPr/>
        <a:lstStyle/>
        <a:p>
          <a:endParaRPr lang="en-US"/>
        </a:p>
      </dgm:t>
    </dgm:pt>
    <dgm:pt modelId="{4BF5AA06-5FC0-4693-A97F-0C37E88D3DD8}">
      <dgm:prSet custT="1"/>
      <dgm:spPr/>
      <dgm:t>
        <a:bodyPr/>
        <a:lstStyle/>
        <a:p>
          <a:r>
            <a:rPr lang="en-US" sz="1200" dirty="0"/>
            <a:t>Various SA universities (NWU, </a:t>
          </a:r>
          <a:r>
            <a:rPr lang="en-US" sz="1200" dirty="0" smtClean="0"/>
            <a:t>UP, UJ)</a:t>
          </a:r>
          <a:endParaRPr lang="en-US" sz="1200" dirty="0"/>
        </a:p>
      </dgm:t>
    </dgm:pt>
    <dgm:pt modelId="{63C2FDC1-2F05-4066-8C38-52D265C02B16}" type="parTrans" cxnId="{6283599F-4CB2-456F-BC82-4C2D987F7970}">
      <dgm:prSet/>
      <dgm:spPr/>
      <dgm:t>
        <a:bodyPr/>
        <a:lstStyle/>
        <a:p>
          <a:endParaRPr lang="en-US"/>
        </a:p>
      </dgm:t>
    </dgm:pt>
    <dgm:pt modelId="{5F50F835-36C2-4C3B-8AFF-BC7AE812BC60}" type="sibTrans" cxnId="{6283599F-4CB2-456F-BC82-4C2D987F7970}">
      <dgm:prSet/>
      <dgm:spPr/>
      <dgm:t>
        <a:bodyPr/>
        <a:lstStyle/>
        <a:p>
          <a:endParaRPr lang="en-US"/>
        </a:p>
      </dgm:t>
    </dgm:pt>
    <dgm:pt modelId="{1E7F0A57-97BE-4242-B519-0FB32F9A0180}">
      <dgm:prSet phldrT="[Text]" custT="1"/>
      <dgm:spPr/>
      <dgm:t>
        <a:bodyPr/>
        <a:lstStyle/>
        <a:p>
          <a:r>
            <a:rPr lang="en-US" sz="1200" dirty="0" smtClean="0"/>
            <a:t>Spans neutronics, thermal-hydraulics, core depletion (steady state and time-dependent)</a:t>
          </a:r>
          <a:endParaRPr lang="en-US" sz="1200" dirty="0"/>
        </a:p>
      </dgm:t>
    </dgm:pt>
    <dgm:pt modelId="{24352837-A317-414F-84AF-C7FA3A3A01A7}" type="parTrans" cxnId="{3F29252E-4A05-4A89-A730-9395335C9F85}">
      <dgm:prSet/>
      <dgm:spPr/>
      <dgm:t>
        <a:bodyPr/>
        <a:lstStyle/>
        <a:p>
          <a:endParaRPr lang="en-US"/>
        </a:p>
      </dgm:t>
    </dgm:pt>
    <dgm:pt modelId="{FD6FAFB7-D1F1-46E6-83B0-0697C82AD655}" type="sibTrans" cxnId="{3F29252E-4A05-4A89-A730-9395335C9F85}">
      <dgm:prSet/>
      <dgm:spPr/>
      <dgm:t>
        <a:bodyPr/>
        <a:lstStyle/>
        <a:p>
          <a:endParaRPr lang="en-US"/>
        </a:p>
      </dgm:t>
    </dgm:pt>
    <dgm:pt modelId="{10530086-446A-4A7A-85B5-D29099EAA403}">
      <dgm:prSet custT="1"/>
      <dgm:spPr/>
      <dgm:t>
        <a:bodyPr/>
        <a:lstStyle/>
        <a:p>
          <a:r>
            <a:rPr lang="en-US" sz="1200" dirty="0" smtClean="0"/>
            <a:t>CEA/TA – benchmarking RR codes</a:t>
          </a:r>
          <a:endParaRPr lang="en-US" sz="1200" dirty="0"/>
        </a:p>
      </dgm:t>
    </dgm:pt>
    <dgm:pt modelId="{32AE02CA-5595-46F1-962C-C133AC4C54B7}" type="parTrans" cxnId="{3F79D660-F2EC-4E98-BB07-E491B208A162}">
      <dgm:prSet/>
      <dgm:spPr/>
      <dgm:t>
        <a:bodyPr/>
        <a:lstStyle/>
        <a:p>
          <a:endParaRPr lang="en-US"/>
        </a:p>
      </dgm:t>
    </dgm:pt>
    <dgm:pt modelId="{357EBAFF-E262-4F87-BD7E-157F920E9794}" type="sibTrans" cxnId="{3F79D660-F2EC-4E98-BB07-E491B208A162}">
      <dgm:prSet/>
      <dgm:spPr/>
      <dgm:t>
        <a:bodyPr/>
        <a:lstStyle/>
        <a:p>
          <a:endParaRPr lang="en-US"/>
        </a:p>
      </dgm:t>
    </dgm:pt>
    <dgm:pt modelId="{54C66EDA-36E9-4AA0-BD71-2518C6CC70C6}">
      <dgm:prSet phldrT="[Text]" custT="1"/>
      <dgm:spPr/>
      <dgm:t>
        <a:bodyPr/>
        <a:lstStyle/>
        <a:p>
          <a:r>
            <a:rPr lang="en-US" sz="1200" dirty="0" smtClean="0"/>
            <a:t>Support for research reactor, light water reactor and high-temperature reactor analysis</a:t>
          </a:r>
          <a:endParaRPr lang="en-US" sz="1200" dirty="0"/>
        </a:p>
      </dgm:t>
    </dgm:pt>
    <dgm:pt modelId="{919CBA29-CD3A-4C48-8467-E4B512F49787}" type="parTrans" cxnId="{C94FF2CD-7492-41B6-BE79-BF94AFFC5760}">
      <dgm:prSet/>
      <dgm:spPr/>
      <dgm:t>
        <a:bodyPr/>
        <a:lstStyle/>
        <a:p>
          <a:endParaRPr lang="en-US"/>
        </a:p>
      </dgm:t>
    </dgm:pt>
    <dgm:pt modelId="{F2731BC4-7B38-481F-A28F-F2C5F0DE5F1B}" type="sibTrans" cxnId="{C94FF2CD-7492-41B6-BE79-BF94AFFC5760}">
      <dgm:prSet/>
      <dgm:spPr/>
      <dgm:t>
        <a:bodyPr/>
        <a:lstStyle/>
        <a:p>
          <a:endParaRPr lang="en-US"/>
        </a:p>
      </dgm:t>
    </dgm:pt>
    <dgm:pt modelId="{387D58C2-CD5B-4C6E-AE08-56E82F5E5AD0}">
      <dgm:prSet phldrT="[Text]" custT="1"/>
      <dgm:spPr/>
      <dgm:t>
        <a:bodyPr/>
        <a:lstStyle/>
        <a:p>
          <a:r>
            <a:rPr lang="en-US" sz="1200" dirty="0" err="1" smtClean="0"/>
            <a:t>Necsa</a:t>
          </a:r>
          <a:r>
            <a:rPr lang="en-US" sz="1200" dirty="0" smtClean="0"/>
            <a:t> (SAFARI-1 reactor)</a:t>
          </a:r>
          <a:endParaRPr lang="en-US" sz="1200" dirty="0"/>
        </a:p>
      </dgm:t>
    </dgm:pt>
    <dgm:pt modelId="{C1249A3B-B01B-49A4-9E43-2B894B4632DE}" type="parTrans" cxnId="{10C8AECF-F052-44AE-8338-E1C2786AC827}">
      <dgm:prSet/>
      <dgm:spPr/>
      <dgm:t>
        <a:bodyPr/>
        <a:lstStyle/>
        <a:p>
          <a:endParaRPr lang="en-US"/>
        </a:p>
      </dgm:t>
    </dgm:pt>
    <dgm:pt modelId="{C7942E71-FED7-4C63-AD0D-7491B6D2A700}" type="sibTrans" cxnId="{10C8AECF-F052-44AE-8338-E1C2786AC827}">
      <dgm:prSet/>
      <dgm:spPr/>
      <dgm:t>
        <a:bodyPr/>
        <a:lstStyle/>
        <a:p>
          <a:endParaRPr lang="en-US"/>
        </a:p>
      </dgm:t>
    </dgm:pt>
    <dgm:pt modelId="{082553C3-93F0-4BD9-A2CD-25DA4C4BDA5D}" type="pres">
      <dgm:prSet presAssocID="{EF7E3FAC-C2F0-4BE6-8190-CF45CD63675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D24EB6-ABD0-48DE-9302-2E01239E7708}" type="pres">
      <dgm:prSet presAssocID="{58037280-7DA2-4634-A314-2CADEEB0B7CA}" presName="parentLin" presStyleCnt="0"/>
      <dgm:spPr/>
      <dgm:t>
        <a:bodyPr/>
        <a:lstStyle/>
        <a:p>
          <a:endParaRPr lang="en-US"/>
        </a:p>
      </dgm:t>
    </dgm:pt>
    <dgm:pt modelId="{6761F972-52BC-4D88-BE0A-1AB8B6B137D0}" type="pres">
      <dgm:prSet presAssocID="{58037280-7DA2-4634-A314-2CADEEB0B7CA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4AC45F1D-D98B-4744-BE1B-EE86D58DA1BB}" type="pres">
      <dgm:prSet presAssocID="{58037280-7DA2-4634-A314-2CADEEB0B7C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006309-7033-4B78-9FFC-23A1DA671A0E}" type="pres">
      <dgm:prSet presAssocID="{58037280-7DA2-4634-A314-2CADEEB0B7CA}" presName="negativeSpace" presStyleCnt="0"/>
      <dgm:spPr/>
      <dgm:t>
        <a:bodyPr/>
        <a:lstStyle/>
        <a:p>
          <a:endParaRPr lang="en-US"/>
        </a:p>
      </dgm:t>
    </dgm:pt>
    <dgm:pt modelId="{278D09F8-E794-4250-9D54-8DBDC20245CF}" type="pres">
      <dgm:prSet presAssocID="{58037280-7DA2-4634-A314-2CADEEB0B7CA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B45A29-207D-42E3-A8A5-98C2DAD0BE6B}" type="pres">
      <dgm:prSet presAssocID="{2DB53D5E-4FB7-4075-88C1-322420D8ADA7}" presName="spaceBetweenRectangles" presStyleCnt="0"/>
      <dgm:spPr/>
      <dgm:t>
        <a:bodyPr/>
        <a:lstStyle/>
        <a:p>
          <a:endParaRPr lang="en-US"/>
        </a:p>
      </dgm:t>
    </dgm:pt>
    <dgm:pt modelId="{7979CCBD-5393-47A8-989C-4726576BE9FA}" type="pres">
      <dgm:prSet presAssocID="{513AD140-2A03-47F7-8038-C9A398804573}" presName="parentLin" presStyleCnt="0"/>
      <dgm:spPr/>
      <dgm:t>
        <a:bodyPr/>
        <a:lstStyle/>
        <a:p>
          <a:endParaRPr lang="en-US"/>
        </a:p>
      </dgm:t>
    </dgm:pt>
    <dgm:pt modelId="{60DDAF50-B261-462D-B597-0942F4A7DA70}" type="pres">
      <dgm:prSet presAssocID="{513AD140-2A03-47F7-8038-C9A398804573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D7BE30E8-A318-47E3-880A-A17524A11848}" type="pres">
      <dgm:prSet presAssocID="{513AD140-2A03-47F7-8038-C9A39880457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EBE287-0412-49A0-A847-1C95ECEF9043}" type="pres">
      <dgm:prSet presAssocID="{513AD140-2A03-47F7-8038-C9A398804573}" presName="negativeSpace" presStyleCnt="0"/>
      <dgm:spPr/>
      <dgm:t>
        <a:bodyPr/>
        <a:lstStyle/>
        <a:p>
          <a:endParaRPr lang="en-US"/>
        </a:p>
      </dgm:t>
    </dgm:pt>
    <dgm:pt modelId="{B72AEB99-FE9F-43DC-B025-458D9A7A9B3C}" type="pres">
      <dgm:prSet presAssocID="{513AD140-2A03-47F7-8038-C9A398804573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51CAE2-F85E-4495-B0D4-82F0DF001543}" type="pres">
      <dgm:prSet presAssocID="{01CCB28B-E531-49BE-8517-C8FCDBBFEF11}" presName="spaceBetweenRectangles" presStyleCnt="0"/>
      <dgm:spPr/>
      <dgm:t>
        <a:bodyPr/>
        <a:lstStyle/>
        <a:p>
          <a:endParaRPr lang="en-US"/>
        </a:p>
      </dgm:t>
    </dgm:pt>
    <dgm:pt modelId="{C565CBF1-EF5E-4217-9AFC-ACF9DE270C9D}" type="pres">
      <dgm:prSet presAssocID="{114CE7E4-1351-4E6E-AFBA-24CF23C81E7D}" presName="parentLin" presStyleCnt="0"/>
      <dgm:spPr/>
      <dgm:t>
        <a:bodyPr/>
        <a:lstStyle/>
        <a:p>
          <a:endParaRPr lang="en-US"/>
        </a:p>
      </dgm:t>
    </dgm:pt>
    <dgm:pt modelId="{93EF6F6D-81F0-4D29-BA3C-ADD12CF24603}" type="pres">
      <dgm:prSet presAssocID="{114CE7E4-1351-4E6E-AFBA-24CF23C81E7D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CE0318D5-7F79-408E-91A4-004F434DCACC}" type="pres">
      <dgm:prSet presAssocID="{114CE7E4-1351-4E6E-AFBA-24CF23C81E7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3F3B83-9336-4455-BF7E-42A461DCBE98}" type="pres">
      <dgm:prSet presAssocID="{114CE7E4-1351-4E6E-AFBA-24CF23C81E7D}" presName="negativeSpace" presStyleCnt="0"/>
      <dgm:spPr/>
      <dgm:t>
        <a:bodyPr/>
        <a:lstStyle/>
        <a:p>
          <a:endParaRPr lang="en-US"/>
        </a:p>
      </dgm:t>
    </dgm:pt>
    <dgm:pt modelId="{FA581A57-13B6-4903-B341-F28A46777E77}" type="pres">
      <dgm:prSet presAssocID="{114CE7E4-1351-4E6E-AFBA-24CF23C81E7D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B3DB07-ECC6-4260-87C7-58A49E89A4D1}" type="pres">
      <dgm:prSet presAssocID="{DFCB7BE6-B40E-4254-AC8F-80ECC866A3F3}" presName="spaceBetweenRectangles" presStyleCnt="0"/>
      <dgm:spPr/>
    </dgm:pt>
    <dgm:pt modelId="{D53ED782-EF26-4A7A-89E3-34159A459FC8}" type="pres">
      <dgm:prSet presAssocID="{14160A95-258F-41B1-B672-43C5578F6116}" presName="parentLin" presStyleCnt="0"/>
      <dgm:spPr/>
    </dgm:pt>
    <dgm:pt modelId="{92D72EC4-3D47-4D54-884B-EBCFC1B50FF0}" type="pres">
      <dgm:prSet presAssocID="{14160A95-258F-41B1-B672-43C5578F6116}" presName="parentLeftMargin" presStyleLbl="node1" presStyleIdx="2" presStyleCnt="4"/>
      <dgm:spPr/>
      <dgm:t>
        <a:bodyPr/>
        <a:lstStyle/>
        <a:p>
          <a:endParaRPr lang="en-ZA"/>
        </a:p>
      </dgm:t>
    </dgm:pt>
    <dgm:pt modelId="{DBFFFFF3-BF72-42A7-A732-6B02CED34913}" type="pres">
      <dgm:prSet presAssocID="{14160A95-258F-41B1-B672-43C5578F611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ABF945D-91DE-4089-B207-5534B985A918}" type="pres">
      <dgm:prSet presAssocID="{14160A95-258F-41B1-B672-43C5578F6116}" presName="negativeSpace" presStyleCnt="0"/>
      <dgm:spPr/>
    </dgm:pt>
    <dgm:pt modelId="{589099B8-C0ED-4B54-BA3B-B94209D87A37}" type="pres">
      <dgm:prSet presAssocID="{14160A95-258F-41B1-B672-43C5578F6116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10C8AECF-F052-44AE-8338-E1C2786AC827}" srcId="{114CE7E4-1351-4E6E-AFBA-24CF23C81E7D}" destId="{387D58C2-CD5B-4C6E-AE08-56E82F5E5AD0}" srcOrd="0" destOrd="0" parTransId="{C1249A3B-B01B-49A4-9E43-2B894B4632DE}" sibTransId="{C7942E71-FED7-4C63-AD0D-7491B6D2A700}"/>
    <dgm:cxn modelId="{77851F89-67BB-400B-A7B2-AD2BB9443F59}" srcId="{114CE7E4-1351-4E6E-AFBA-24CF23C81E7D}" destId="{630543F9-ADF3-4589-8DFD-5F85C447ACEA}" srcOrd="4" destOrd="0" parTransId="{2BF00A46-1023-4BA9-8272-8E71880CEF23}" sibTransId="{F7EE6487-0DD3-4EB4-88EB-CA6AC73F4F19}"/>
    <dgm:cxn modelId="{212E1F65-CA01-4FC7-8143-29DBC0076C48}" type="presOf" srcId="{765111AE-2865-414D-8BFB-4333D65A9EE9}" destId="{278D09F8-E794-4250-9D54-8DBDC20245CF}" srcOrd="0" destOrd="0" presId="urn:microsoft.com/office/officeart/2005/8/layout/list1"/>
    <dgm:cxn modelId="{E975AFB3-F503-4502-8A2B-F42656522474}" srcId="{EF7E3FAC-C2F0-4BE6-8190-CF45CD636756}" destId="{513AD140-2A03-47F7-8038-C9A398804573}" srcOrd="1" destOrd="0" parTransId="{BA3D1BC2-E208-4969-9FD0-0CD0B5727174}" sibTransId="{01CCB28B-E531-49BE-8517-C8FCDBBFEF11}"/>
    <dgm:cxn modelId="{F1794F79-6172-43E3-9482-72851DAEA0C3}" type="presOf" srcId="{14D178E5-F438-46E2-A629-77ABDF78F5FB}" destId="{278D09F8-E794-4250-9D54-8DBDC20245CF}" srcOrd="0" destOrd="1" presId="urn:microsoft.com/office/officeart/2005/8/layout/list1"/>
    <dgm:cxn modelId="{6595D1DF-6FA7-4C06-985C-00F0496760A1}" type="presOf" srcId="{630543F9-ADF3-4589-8DFD-5F85C447ACEA}" destId="{FA581A57-13B6-4903-B341-F28A46777E77}" srcOrd="0" destOrd="4" presId="urn:microsoft.com/office/officeart/2005/8/layout/list1"/>
    <dgm:cxn modelId="{44B5043E-BCA3-41E2-B371-DED081BD084C}" srcId="{513AD140-2A03-47F7-8038-C9A398804573}" destId="{1663A780-8FDC-42FD-A6BA-36235C854478}" srcOrd="1" destOrd="0" parTransId="{F3692024-EB42-46E6-9797-B3F1E8F11309}" sibTransId="{0314C2A8-8F74-458A-B128-E4F903125672}"/>
    <dgm:cxn modelId="{E5331BA4-492F-4F4E-8467-FFC80B3AEA43}" srcId="{114CE7E4-1351-4E6E-AFBA-24CF23C81E7D}" destId="{65A80BFB-A018-4BFA-8DAD-AEA017E76BC0}" srcOrd="6" destOrd="0" parTransId="{C7AB4550-E706-4F7E-9912-CE536D8BDF0B}" sibTransId="{1777E514-F5FB-4E53-B6CF-6EC486B6738F}"/>
    <dgm:cxn modelId="{F09779A3-4107-4819-8F36-17AE925DB3BA}" srcId="{EF7E3FAC-C2F0-4BE6-8190-CF45CD636756}" destId="{58037280-7DA2-4634-A314-2CADEEB0B7CA}" srcOrd="0" destOrd="0" parTransId="{27AC5280-1B4B-47DF-888A-5C479A6D6994}" sibTransId="{2DB53D5E-4FB7-4075-88C1-322420D8ADA7}"/>
    <dgm:cxn modelId="{F540C422-A689-4ABA-A730-21073E4F5321}" type="presOf" srcId="{82675050-6EDA-4644-81C3-D8A17C97CF54}" destId="{589099B8-C0ED-4B54-BA3B-B94209D87A37}" srcOrd="0" destOrd="1" presId="urn:microsoft.com/office/officeart/2005/8/layout/list1"/>
    <dgm:cxn modelId="{5602BD3E-B89C-49F4-A295-641F28DFAF9E}" srcId="{114CE7E4-1351-4E6E-AFBA-24CF23C81E7D}" destId="{869C9FBF-B441-4168-BC16-F48E25540982}" srcOrd="1" destOrd="0" parTransId="{5150FCB0-1C88-4FD8-A889-34C439DE7C85}" sibTransId="{6820BF4B-47CD-492D-BD4E-052AA83A8062}"/>
    <dgm:cxn modelId="{412F63B6-65DA-4C6B-89EF-D9157DF51E8E}" type="presOf" srcId="{58037280-7DA2-4634-A314-2CADEEB0B7CA}" destId="{6761F972-52BC-4D88-BE0A-1AB8B6B137D0}" srcOrd="0" destOrd="0" presId="urn:microsoft.com/office/officeart/2005/8/layout/list1"/>
    <dgm:cxn modelId="{D31197C8-71AA-4A59-A136-694DEF6309DA}" srcId="{14160A95-258F-41B1-B672-43C5578F6116}" destId="{5AA97F39-2AC2-4676-94F7-EEC4B35FA682}" srcOrd="0" destOrd="0" parTransId="{F163758D-0FDB-4DC8-9745-F30888BD44EA}" sibTransId="{6F5F1AEC-3E64-491B-9ABA-0CA6A5540E47}"/>
    <dgm:cxn modelId="{36F540C1-49BA-44B0-A79C-20579AC8D82B}" type="presOf" srcId="{54C66EDA-36E9-4AA0-BD71-2518C6CC70C6}" destId="{278D09F8-E794-4250-9D54-8DBDC20245CF}" srcOrd="0" destOrd="3" presId="urn:microsoft.com/office/officeart/2005/8/layout/list1"/>
    <dgm:cxn modelId="{650703E1-26C2-4EDE-8DD2-43B8A7657168}" srcId="{14160A95-258F-41B1-B672-43C5578F6116}" destId="{E0DEE73D-BD6C-4920-BC7F-3FB9DC6D82D3}" srcOrd="2" destOrd="0" parTransId="{FDD10EC0-653F-4958-9144-ABA3A1151364}" sibTransId="{90E8A56C-DDB5-4DCF-8670-74EF4B3667AE}"/>
    <dgm:cxn modelId="{A6835927-4E88-449A-B902-84C353F00F83}" type="presOf" srcId="{E0DEE73D-BD6C-4920-BC7F-3FB9DC6D82D3}" destId="{589099B8-C0ED-4B54-BA3B-B94209D87A37}" srcOrd="0" destOrd="2" presId="urn:microsoft.com/office/officeart/2005/8/layout/list1"/>
    <dgm:cxn modelId="{4B7B032F-76FB-43AD-8CAB-DB3514DC348D}" srcId="{14160A95-258F-41B1-B672-43C5578F6116}" destId="{82675050-6EDA-4644-81C3-D8A17C97CF54}" srcOrd="1" destOrd="0" parTransId="{FCFB0AC6-A991-4310-ACAC-9A465473BBB9}" sibTransId="{B839F346-1FCC-4B28-ACCA-31300A4C045E}"/>
    <dgm:cxn modelId="{C2BED7BC-0F27-4A69-A1DD-77F3B7CD14A5}" type="presOf" srcId="{4BF5AA06-5FC0-4693-A97F-0C37E88D3DD8}" destId="{589099B8-C0ED-4B54-BA3B-B94209D87A37}" srcOrd="0" destOrd="6" presId="urn:microsoft.com/office/officeart/2005/8/layout/list1"/>
    <dgm:cxn modelId="{DA99BF21-D1AB-4687-9310-BEE11BA9DA40}" type="presOf" srcId="{58037280-7DA2-4634-A314-2CADEEB0B7CA}" destId="{4AC45F1D-D98B-4744-BE1B-EE86D58DA1BB}" srcOrd="1" destOrd="0" presId="urn:microsoft.com/office/officeart/2005/8/layout/list1"/>
    <dgm:cxn modelId="{F4A53718-C202-42CB-AA91-06BF9113F7F7}" type="presOf" srcId="{81E0556F-7D91-40E0-A75E-D4768EFE879B}" destId="{FA581A57-13B6-4903-B341-F28A46777E77}" srcOrd="0" destOrd="5" presId="urn:microsoft.com/office/officeart/2005/8/layout/list1"/>
    <dgm:cxn modelId="{6283599F-4CB2-456F-BC82-4C2D987F7970}" srcId="{14160A95-258F-41B1-B672-43C5578F6116}" destId="{4BF5AA06-5FC0-4693-A97F-0C37E88D3DD8}" srcOrd="6" destOrd="0" parTransId="{63C2FDC1-2F05-4066-8C38-52D265C02B16}" sibTransId="{5F50F835-36C2-4C3B-8AFF-BC7AE812BC60}"/>
    <dgm:cxn modelId="{1646FDD8-D261-468A-877F-B3E00FAA6084}" srcId="{513AD140-2A03-47F7-8038-C9A398804573}" destId="{500FF8E1-1F77-4C62-9F8D-BA1396F1B86A}" srcOrd="3" destOrd="0" parTransId="{751003FB-B155-484F-9FE2-DC27C17C4C77}" sibTransId="{47FB581D-3367-41E7-A06B-0D6D9F17F09E}"/>
    <dgm:cxn modelId="{166FCA0E-6DF8-4942-A17C-EEFD2A04B23E}" srcId="{EF7E3FAC-C2F0-4BE6-8190-CF45CD636756}" destId="{114CE7E4-1351-4E6E-AFBA-24CF23C81E7D}" srcOrd="2" destOrd="0" parTransId="{5A9E4B75-B532-4947-A0FE-1ADF0EE92538}" sibTransId="{DFCB7BE6-B40E-4254-AC8F-80ECC866A3F3}"/>
    <dgm:cxn modelId="{FAEAF0B7-1059-417D-9009-0CE2C2F91742}" type="presOf" srcId="{72ADD14B-A051-4AF9-8ECA-1503DAFE697B}" destId="{589099B8-C0ED-4B54-BA3B-B94209D87A37}" srcOrd="0" destOrd="5" presId="urn:microsoft.com/office/officeart/2005/8/layout/list1"/>
    <dgm:cxn modelId="{220CDE35-EF85-43AF-B041-2A7CE6B0A594}" type="presOf" srcId="{46C89D42-912C-4937-B9C6-86C603AE4DD5}" destId="{FA581A57-13B6-4903-B341-F28A46777E77}" srcOrd="0" destOrd="3" presId="urn:microsoft.com/office/officeart/2005/8/layout/list1"/>
    <dgm:cxn modelId="{2EA2BE86-B112-4220-99DC-4E8DF3270DB9}" type="presOf" srcId="{114CE7E4-1351-4E6E-AFBA-24CF23C81E7D}" destId="{CE0318D5-7F79-408E-91A4-004F434DCACC}" srcOrd="1" destOrd="0" presId="urn:microsoft.com/office/officeart/2005/8/layout/list1"/>
    <dgm:cxn modelId="{23B5D7BF-8845-4950-9D4D-2E69AAFEDC6D}" type="presOf" srcId="{1663A780-8FDC-42FD-A6BA-36235C854478}" destId="{B72AEB99-FE9F-43DC-B025-458D9A7A9B3C}" srcOrd="0" destOrd="1" presId="urn:microsoft.com/office/officeart/2005/8/layout/list1"/>
    <dgm:cxn modelId="{5ECC23D9-F56E-448C-93CD-5F7B640F1D8C}" type="presOf" srcId="{B71496FF-B81A-4330-A0F4-2AEEDE92B6F4}" destId="{B72AEB99-FE9F-43DC-B025-458D9A7A9B3C}" srcOrd="0" destOrd="2" presId="urn:microsoft.com/office/officeart/2005/8/layout/list1"/>
    <dgm:cxn modelId="{FCDA8414-5C55-4A28-B387-41339267BB5A}" type="presOf" srcId="{114CE7E4-1351-4E6E-AFBA-24CF23C81E7D}" destId="{93EF6F6D-81F0-4D29-BA3C-ADD12CF24603}" srcOrd="0" destOrd="0" presId="urn:microsoft.com/office/officeart/2005/8/layout/list1"/>
    <dgm:cxn modelId="{A61C384D-395D-4DA0-9D6E-443EF59446C1}" type="presOf" srcId="{10530086-446A-4A7A-85B5-D29099EAA403}" destId="{589099B8-C0ED-4B54-BA3B-B94209D87A37}" srcOrd="0" destOrd="4" presId="urn:microsoft.com/office/officeart/2005/8/layout/list1"/>
    <dgm:cxn modelId="{915B82B5-B0EF-4D4C-81FA-604A909969AC}" type="presOf" srcId="{D0C673F3-FC6A-469F-AA26-0FC5F9984E85}" destId="{B72AEB99-FE9F-43DC-B025-458D9A7A9B3C}" srcOrd="0" destOrd="0" presId="urn:microsoft.com/office/officeart/2005/8/layout/list1"/>
    <dgm:cxn modelId="{1EDE7DF7-C45D-4F7A-A50F-8E4F2269458A}" srcId="{58037280-7DA2-4634-A314-2CADEEB0B7CA}" destId="{765111AE-2865-414D-8BFB-4333D65A9EE9}" srcOrd="0" destOrd="0" parTransId="{ACE05167-DE41-4463-90A8-76EF9123354B}" sibTransId="{5591AE59-49D8-45F9-9668-2DB02FFE3503}"/>
    <dgm:cxn modelId="{C949D0C4-3AEC-48B2-9149-BE2A38A16725}" type="presOf" srcId="{404642F5-9762-458E-BE4D-02EE43F3A154}" destId="{FA581A57-13B6-4903-B341-F28A46777E77}" srcOrd="0" destOrd="2" presId="urn:microsoft.com/office/officeart/2005/8/layout/list1"/>
    <dgm:cxn modelId="{3F79D660-F2EC-4E98-BB07-E491B208A162}" srcId="{14160A95-258F-41B1-B672-43C5578F6116}" destId="{10530086-446A-4A7A-85B5-D29099EAA403}" srcOrd="4" destOrd="0" parTransId="{32AE02CA-5595-46F1-962C-C133AC4C54B7}" sibTransId="{357EBAFF-E262-4F87-BD7E-157F920E9794}"/>
    <dgm:cxn modelId="{F0EFA13E-8E4B-4F6B-88E5-9546908F194D}" srcId="{114CE7E4-1351-4E6E-AFBA-24CF23C81E7D}" destId="{81E0556F-7D91-40E0-A75E-D4768EFE879B}" srcOrd="5" destOrd="0" parTransId="{BFF15E6C-8744-486A-A4DA-560662009FB3}" sibTransId="{3AB7DE5F-10D7-42E2-8BE6-26229A8FE773}"/>
    <dgm:cxn modelId="{0334E6CA-CD5B-4392-A780-7A61D621B706}" type="presOf" srcId="{500FF8E1-1F77-4C62-9F8D-BA1396F1B86A}" destId="{B72AEB99-FE9F-43DC-B025-458D9A7A9B3C}" srcOrd="0" destOrd="3" presId="urn:microsoft.com/office/officeart/2005/8/layout/list1"/>
    <dgm:cxn modelId="{F5FD2D22-249E-40EF-8FE2-4CDF0F2368F8}" srcId="{114CE7E4-1351-4E6E-AFBA-24CF23C81E7D}" destId="{404642F5-9762-458E-BE4D-02EE43F3A154}" srcOrd="2" destOrd="0" parTransId="{203E88AA-41CA-4402-AC84-445AFAB2AC93}" sibTransId="{BB45759C-7959-4DAA-9CEB-47D2AD8F45A2}"/>
    <dgm:cxn modelId="{FA2D049E-4621-4BAE-9F9A-D576E046DE5E}" type="presOf" srcId="{5AA97F39-2AC2-4676-94F7-EEC4B35FA682}" destId="{589099B8-C0ED-4B54-BA3B-B94209D87A37}" srcOrd="0" destOrd="0" presId="urn:microsoft.com/office/officeart/2005/8/layout/list1"/>
    <dgm:cxn modelId="{2F3127F4-396E-4B49-B66E-20384F602497}" type="presOf" srcId="{387D58C2-CD5B-4C6E-AE08-56E82F5E5AD0}" destId="{FA581A57-13B6-4903-B341-F28A46777E77}" srcOrd="0" destOrd="0" presId="urn:microsoft.com/office/officeart/2005/8/layout/list1"/>
    <dgm:cxn modelId="{E74E5BE3-E38E-402E-B7F4-2EF503E4CCB7}" srcId="{14160A95-258F-41B1-B672-43C5578F6116}" destId="{72ADD14B-A051-4AF9-8ECA-1503DAFE697B}" srcOrd="5" destOrd="0" parTransId="{69ACD172-4F80-46F7-A525-78599F3A0E97}" sibTransId="{9B4CA9F8-325A-46DB-A646-848B68B2200A}"/>
    <dgm:cxn modelId="{798B96A8-E927-450A-BAAF-A5BE40A9E16C}" type="presOf" srcId="{65A80BFB-A018-4BFA-8DAD-AEA017E76BC0}" destId="{FA581A57-13B6-4903-B341-F28A46777E77}" srcOrd="0" destOrd="6" presId="urn:microsoft.com/office/officeart/2005/8/layout/list1"/>
    <dgm:cxn modelId="{01D92956-E036-4077-B43E-0755CF65AF73}" type="presOf" srcId="{3AE54A43-275A-4863-B698-93830A2FF8A6}" destId="{589099B8-C0ED-4B54-BA3B-B94209D87A37}" srcOrd="0" destOrd="3" presId="urn:microsoft.com/office/officeart/2005/8/layout/list1"/>
    <dgm:cxn modelId="{967CF9E0-9E27-4B2A-885D-F33A283621A1}" srcId="{513AD140-2A03-47F7-8038-C9A398804573}" destId="{B71496FF-B81A-4330-A0F4-2AEEDE92B6F4}" srcOrd="2" destOrd="0" parTransId="{26DB8A12-C869-459C-9B6D-5F74212BBA6F}" sibTransId="{AD09463C-09A5-4093-873A-ECD1B3BC663F}"/>
    <dgm:cxn modelId="{EAFBBDFF-F6E9-4470-902E-7EBE8EE616F6}" srcId="{58037280-7DA2-4634-A314-2CADEEB0B7CA}" destId="{14D178E5-F438-46E2-A629-77ABDF78F5FB}" srcOrd="1" destOrd="0" parTransId="{EB3968C9-91A7-4EB2-AC49-A5E322F13C75}" sibTransId="{9D8DB90C-BC90-449E-8F9A-90CBD5E39EB0}"/>
    <dgm:cxn modelId="{3F29252E-4A05-4A89-A730-9395335C9F85}" srcId="{58037280-7DA2-4634-A314-2CADEEB0B7CA}" destId="{1E7F0A57-97BE-4242-B519-0FB32F9A0180}" srcOrd="2" destOrd="0" parTransId="{24352837-A317-414F-84AF-C7FA3A3A01A7}" sibTransId="{FD6FAFB7-D1F1-46E6-83B0-0697C82AD655}"/>
    <dgm:cxn modelId="{528B8F2A-EA22-421D-835D-0D844CE97C81}" type="presOf" srcId="{513AD140-2A03-47F7-8038-C9A398804573}" destId="{60DDAF50-B261-462D-B597-0942F4A7DA70}" srcOrd="0" destOrd="0" presId="urn:microsoft.com/office/officeart/2005/8/layout/list1"/>
    <dgm:cxn modelId="{46AB0352-EF8F-4DDE-92AD-F1498DA50D3A}" srcId="{EF7E3FAC-C2F0-4BE6-8190-CF45CD636756}" destId="{14160A95-258F-41B1-B672-43C5578F6116}" srcOrd="3" destOrd="0" parTransId="{1BAEFE6B-0C01-4C8B-894B-002491236704}" sibTransId="{EEFCEDBE-3E3E-4466-9CA8-DF6DED58B10A}"/>
    <dgm:cxn modelId="{088E0D30-9CB7-4CC0-9242-1D5DD7F1F153}" type="presOf" srcId="{869C9FBF-B441-4168-BC16-F48E25540982}" destId="{FA581A57-13B6-4903-B341-F28A46777E77}" srcOrd="0" destOrd="1" presId="urn:microsoft.com/office/officeart/2005/8/layout/list1"/>
    <dgm:cxn modelId="{FFD0364C-9616-44FC-9BF8-87284C05B01D}" srcId="{14160A95-258F-41B1-B672-43C5578F6116}" destId="{3AE54A43-275A-4863-B698-93830A2FF8A6}" srcOrd="3" destOrd="0" parTransId="{A2EBAAA5-79DE-4121-BA77-FCB16F58A90F}" sibTransId="{FBB2A302-EB37-4B5F-84CB-5E85B14ECA54}"/>
    <dgm:cxn modelId="{A1ADC29A-4F08-42C8-923B-09BC2FB39FC7}" type="presOf" srcId="{EF7E3FAC-C2F0-4BE6-8190-CF45CD636756}" destId="{082553C3-93F0-4BD9-A2CD-25DA4C4BDA5D}" srcOrd="0" destOrd="0" presId="urn:microsoft.com/office/officeart/2005/8/layout/list1"/>
    <dgm:cxn modelId="{2F433DDB-B5A6-4AD7-BB49-0DF4600D734A}" type="presOf" srcId="{14160A95-258F-41B1-B672-43C5578F6116}" destId="{92D72EC4-3D47-4D54-884B-EBCFC1B50FF0}" srcOrd="0" destOrd="0" presId="urn:microsoft.com/office/officeart/2005/8/layout/list1"/>
    <dgm:cxn modelId="{534508DE-F2FC-4F84-9042-91CF9BECF837}" srcId="{513AD140-2A03-47F7-8038-C9A398804573}" destId="{D0C673F3-FC6A-469F-AA26-0FC5F9984E85}" srcOrd="0" destOrd="0" parTransId="{5D2D6D2A-52B2-4926-A2E6-5C684587AF16}" sibTransId="{A6C15B37-7390-4E6D-BC75-89F401B64BED}"/>
    <dgm:cxn modelId="{2F2FD9A6-D827-4582-AE76-9FAAF4543671}" type="presOf" srcId="{14160A95-258F-41B1-B672-43C5578F6116}" destId="{DBFFFFF3-BF72-42A7-A732-6B02CED34913}" srcOrd="1" destOrd="0" presId="urn:microsoft.com/office/officeart/2005/8/layout/list1"/>
    <dgm:cxn modelId="{BDF94A78-AFE5-42A0-82E9-9ACEF0FA4D4D}" type="presOf" srcId="{513AD140-2A03-47F7-8038-C9A398804573}" destId="{D7BE30E8-A318-47E3-880A-A17524A11848}" srcOrd="1" destOrd="0" presId="urn:microsoft.com/office/officeart/2005/8/layout/list1"/>
    <dgm:cxn modelId="{9193019F-A29F-4B4E-B170-86DFB0CEF6FF}" srcId="{114CE7E4-1351-4E6E-AFBA-24CF23C81E7D}" destId="{46C89D42-912C-4937-B9C6-86C603AE4DD5}" srcOrd="3" destOrd="0" parTransId="{3C6B867B-A204-4FDC-8A3A-3B9D32E570B8}" sibTransId="{AAAEB61A-B095-427D-8EA0-C89082850141}"/>
    <dgm:cxn modelId="{C94FF2CD-7492-41B6-BE79-BF94AFFC5760}" srcId="{58037280-7DA2-4634-A314-2CADEEB0B7CA}" destId="{54C66EDA-36E9-4AA0-BD71-2518C6CC70C6}" srcOrd="3" destOrd="0" parTransId="{919CBA29-CD3A-4C48-8467-E4B512F49787}" sibTransId="{F2731BC4-7B38-481F-A28F-F2C5F0DE5F1B}"/>
    <dgm:cxn modelId="{2285AE73-EE90-4D14-BA48-621A97732044}" type="presOf" srcId="{1E7F0A57-97BE-4242-B519-0FB32F9A0180}" destId="{278D09F8-E794-4250-9D54-8DBDC20245CF}" srcOrd="0" destOrd="2" presId="urn:microsoft.com/office/officeart/2005/8/layout/list1"/>
    <dgm:cxn modelId="{D9457038-3AF3-4F4E-B698-79A6BDABAA22}" type="presParOf" srcId="{082553C3-93F0-4BD9-A2CD-25DA4C4BDA5D}" destId="{01D24EB6-ABD0-48DE-9302-2E01239E7708}" srcOrd="0" destOrd="0" presId="urn:microsoft.com/office/officeart/2005/8/layout/list1"/>
    <dgm:cxn modelId="{CB466F6A-675E-43B9-87DE-E98D579E41E7}" type="presParOf" srcId="{01D24EB6-ABD0-48DE-9302-2E01239E7708}" destId="{6761F972-52BC-4D88-BE0A-1AB8B6B137D0}" srcOrd="0" destOrd="0" presId="urn:microsoft.com/office/officeart/2005/8/layout/list1"/>
    <dgm:cxn modelId="{D9D87F3A-19CC-4F84-9A92-11285385B0C2}" type="presParOf" srcId="{01D24EB6-ABD0-48DE-9302-2E01239E7708}" destId="{4AC45F1D-D98B-4744-BE1B-EE86D58DA1BB}" srcOrd="1" destOrd="0" presId="urn:microsoft.com/office/officeart/2005/8/layout/list1"/>
    <dgm:cxn modelId="{5FDD817E-481D-4990-BE5A-F216C599302A}" type="presParOf" srcId="{082553C3-93F0-4BD9-A2CD-25DA4C4BDA5D}" destId="{09006309-7033-4B78-9FFC-23A1DA671A0E}" srcOrd="1" destOrd="0" presId="urn:microsoft.com/office/officeart/2005/8/layout/list1"/>
    <dgm:cxn modelId="{DD2B76A8-E28F-4B97-9F37-F049EA52F080}" type="presParOf" srcId="{082553C3-93F0-4BD9-A2CD-25DA4C4BDA5D}" destId="{278D09F8-E794-4250-9D54-8DBDC20245CF}" srcOrd="2" destOrd="0" presId="urn:microsoft.com/office/officeart/2005/8/layout/list1"/>
    <dgm:cxn modelId="{A6A974FC-5637-4710-B974-4878214C34F3}" type="presParOf" srcId="{082553C3-93F0-4BD9-A2CD-25DA4C4BDA5D}" destId="{D4B45A29-207D-42E3-A8A5-98C2DAD0BE6B}" srcOrd="3" destOrd="0" presId="urn:microsoft.com/office/officeart/2005/8/layout/list1"/>
    <dgm:cxn modelId="{FB932B57-48B9-470E-802B-E8FF37C8A46D}" type="presParOf" srcId="{082553C3-93F0-4BD9-A2CD-25DA4C4BDA5D}" destId="{7979CCBD-5393-47A8-989C-4726576BE9FA}" srcOrd="4" destOrd="0" presId="urn:microsoft.com/office/officeart/2005/8/layout/list1"/>
    <dgm:cxn modelId="{F0EE798E-9141-4D81-B66C-F07DF27E8DC0}" type="presParOf" srcId="{7979CCBD-5393-47A8-989C-4726576BE9FA}" destId="{60DDAF50-B261-462D-B597-0942F4A7DA70}" srcOrd="0" destOrd="0" presId="urn:microsoft.com/office/officeart/2005/8/layout/list1"/>
    <dgm:cxn modelId="{FE362C4B-9C76-4E44-A295-824E21FAF7A1}" type="presParOf" srcId="{7979CCBD-5393-47A8-989C-4726576BE9FA}" destId="{D7BE30E8-A318-47E3-880A-A17524A11848}" srcOrd="1" destOrd="0" presId="urn:microsoft.com/office/officeart/2005/8/layout/list1"/>
    <dgm:cxn modelId="{73455A38-40B4-4659-82D0-D97C0C17BC72}" type="presParOf" srcId="{082553C3-93F0-4BD9-A2CD-25DA4C4BDA5D}" destId="{DDEBE287-0412-49A0-A847-1C95ECEF9043}" srcOrd="5" destOrd="0" presId="urn:microsoft.com/office/officeart/2005/8/layout/list1"/>
    <dgm:cxn modelId="{F7EBB02E-E8EC-4FE5-906A-7191C42082D5}" type="presParOf" srcId="{082553C3-93F0-4BD9-A2CD-25DA4C4BDA5D}" destId="{B72AEB99-FE9F-43DC-B025-458D9A7A9B3C}" srcOrd="6" destOrd="0" presId="urn:microsoft.com/office/officeart/2005/8/layout/list1"/>
    <dgm:cxn modelId="{23344466-CF1C-466D-9D63-2690E18771E3}" type="presParOf" srcId="{082553C3-93F0-4BD9-A2CD-25DA4C4BDA5D}" destId="{C951CAE2-F85E-4495-B0D4-82F0DF001543}" srcOrd="7" destOrd="0" presId="urn:microsoft.com/office/officeart/2005/8/layout/list1"/>
    <dgm:cxn modelId="{BB3E7B3A-A5D6-4BF6-81BE-BE0F90D3A4EB}" type="presParOf" srcId="{082553C3-93F0-4BD9-A2CD-25DA4C4BDA5D}" destId="{C565CBF1-EF5E-4217-9AFC-ACF9DE270C9D}" srcOrd="8" destOrd="0" presId="urn:microsoft.com/office/officeart/2005/8/layout/list1"/>
    <dgm:cxn modelId="{623792BC-0E93-4E79-A36B-8B23178C5FCA}" type="presParOf" srcId="{C565CBF1-EF5E-4217-9AFC-ACF9DE270C9D}" destId="{93EF6F6D-81F0-4D29-BA3C-ADD12CF24603}" srcOrd="0" destOrd="0" presId="urn:microsoft.com/office/officeart/2005/8/layout/list1"/>
    <dgm:cxn modelId="{EB4AF243-1B9C-4299-976B-A65724BEE0E8}" type="presParOf" srcId="{C565CBF1-EF5E-4217-9AFC-ACF9DE270C9D}" destId="{CE0318D5-7F79-408E-91A4-004F434DCACC}" srcOrd="1" destOrd="0" presId="urn:microsoft.com/office/officeart/2005/8/layout/list1"/>
    <dgm:cxn modelId="{224E16A0-5133-4184-A3D6-56C0B349AA61}" type="presParOf" srcId="{082553C3-93F0-4BD9-A2CD-25DA4C4BDA5D}" destId="{C23F3B83-9336-4455-BF7E-42A461DCBE98}" srcOrd="9" destOrd="0" presId="urn:microsoft.com/office/officeart/2005/8/layout/list1"/>
    <dgm:cxn modelId="{DCF3A85F-41A3-4B6B-892F-029F3CA92A5B}" type="presParOf" srcId="{082553C3-93F0-4BD9-A2CD-25DA4C4BDA5D}" destId="{FA581A57-13B6-4903-B341-F28A46777E77}" srcOrd="10" destOrd="0" presId="urn:microsoft.com/office/officeart/2005/8/layout/list1"/>
    <dgm:cxn modelId="{F150A590-DDCE-480A-854D-64D2C7520796}" type="presParOf" srcId="{082553C3-93F0-4BD9-A2CD-25DA4C4BDA5D}" destId="{43B3DB07-ECC6-4260-87C7-58A49E89A4D1}" srcOrd="11" destOrd="0" presId="urn:microsoft.com/office/officeart/2005/8/layout/list1"/>
    <dgm:cxn modelId="{4A5E2941-8900-44FC-A441-6E936F969142}" type="presParOf" srcId="{082553C3-93F0-4BD9-A2CD-25DA4C4BDA5D}" destId="{D53ED782-EF26-4A7A-89E3-34159A459FC8}" srcOrd="12" destOrd="0" presId="urn:microsoft.com/office/officeart/2005/8/layout/list1"/>
    <dgm:cxn modelId="{BD2FB047-A3C0-427B-8341-0F9891F95ED1}" type="presParOf" srcId="{D53ED782-EF26-4A7A-89E3-34159A459FC8}" destId="{92D72EC4-3D47-4D54-884B-EBCFC1B50FF0}" srcOrd="0" destOrd="0" presId="urn:microsoft.com/office/officeart/2005/8/layout/list1"/>
    <dgm:cxn modelId="{9F167477-9B3A-4FBF-B3E5-45B89928B407}" type="presParOf" srcId="{D53ED782-EF26-4A7A-89E3-34159A459FC8}" destId="{DBFFFFF3-BF72-42A7-A732-6B02CED34913}" srcOrd="1" destOrd="0" presId="urn:microsoft.com/office/officeart/2005/8/layout/list1"/>
    <dgm:cxn modelId="{1C2AA567-3169-4361-BF95-141165171AA1}" type="presParOf" srcId="{082553C3-93F0-4BD9-A2CD-25DA4C4BDA5D}" destId="{BABF945D-91DE-4089-B207-5534B985A918}" srcOrd="13" destOrd="0" presId="urn:microsoft.com/office/officeart/2005/8/layout/list1"/>
    <dgm:cxn modelId="{932106D7-D704-4B0A-B3D8-21FE6403D7D7}" type="presParOf" srcId="{082553C3-93F0-4BD9-A2CD-25DA4C4BDA5D}" destId="{589099B8-C0ED-4B54-BA3B-B94209D87A3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7E3FAC-C2F0-4BE6-8190-CF45CD636756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3AD140-2A03-47F7-8038-C9A398804573}">
      <dgm:prSet phldrT="[Text]" custT="1"/>
      <dgm:spPr/>
      <dgm:t>
        <a:bodyPr/>
        <a:lstStyle/>
        <a:p>
          <a:r>
            <a:rPr lang="en-US" sz="1800" dirty="0" smtClean="0"/>
            <a:t>OSCAR-5 Components</a:t>
          </a:r>
          <a:endParaRPr lang="en-US" sz="1800" dirty="0"/>
        </a:p>
      </dgm:t>
    </dgm:pt>
    <dgm:pt modelId="{BA3D1BC2-E208-4969-9FD0-0CD0B5727174}" type="parTrans" cxnId="{E975AFB3-F503-4502-8A2B-F42656522474}">
      <dgm:prSet/>
      <dgm:spPr/>
      <dgm:t>
        <a:bodyPr/>
        <a:lstStyle/>
        <a:p>
          <a:endParaRPr lang="en-US"/>
        </a:p>
      </dgm:t>
    </dgm:pt>
    <dgm:pt modelId="{01CCB28B-E531-49BE-8517-C8FCDBBFEF11}" type="sibTrans" cxnId="{E975AFB3-F503-4502-8A2B-F42656522474}">
      <dgm:prSet/>
      <dgm:spPr/>
      <dgm:t>
        <a:bodyPr/>
        <a:lstStyle/>
        <a:p>
          <a:endParaRPr lang="en-US"/>
        </a:p>
      </dgm:t>
    </dgm:pt>
    <dgm:pt modelId="{114CE7E4-1351-4E6E-AFBA-24CF23C81E7D}">
      <dgm:prSet phldrT="[Text]" custT="1"/>
      <dgm:spPr/>
      <dgm:t>
        <a:bodyPr/>
        <a:lstStyle/>
        <a:p>
          <a:r>
            <a:rPr lang="en-US" sz="1800" dirty="0" smtClean="0"/>
            <a:t>OSCAR-5 reactor model database</a:t>
          </a:r>
          <a:endParaRPr lang="en-US" sz="1800" dirty="0"/>
        </a:p>
      </dgm:t>
    </dgm:pt>
    <dgm:pt modelId="{5A9E4B75-B532-4947-A0FE-1ADF0EE92538}" type="parTrans" cxnId="{166FCA0E-6DF8-4942-A17C-EEFD2A04B23E}">
      <dgm:prSet/>
      <dgm:spPr/>
      <dgm:t>
        <a:bodyPr/>
        <a:lstStyle/>
        <a:p>
          <a:endParaRPr lang="en-US"/>
        </a:p>
      </dgm:t>
    </dgm:pt>
    <dgm:pt modelId="{DFCB7BE6-B40E-4254-AC8F-80ECC866A3F3}" type="sibTrans" cxnId="{166FCA0E-6DF8-4942-A17C-EEFD2A04B23E}">
      <dgm:prSet/>
      <dgm:spPr/>
      <dgm:t>
        <a:bodyPr/>
        <a:lstStyle/>
        <a:p>
          <a:endParaRPr lang="en-US"/>
        </a:p>
      </dgm:t>
    </dgm:pt>
    <dgm:pt modelId="{869C9FBF-B441-4168-BC16-F48E25540982}">
      <dgm:prSet phldrT="[Text]" custT="1"/>
      <dgm:spPr/>
      <dgm:t>
        <a:bodyPr/>
        <a:lstStyle/>
        <a:p>
          <a:r>
            <a:rPr lang="en-US" sz="1200" dirty="0" smtClean="0"/>
            <a:t>Set of extensive reactor models for various international benchmarks part of package</a:t>
          </a:r>
          <a:endParaRPr lang="en-US" sz="1200" dirty="0"/>
        </a:p>
      </dgm:t>
    </dgm:pt>
    <dgm:pt modelId="{5150FCB0-1C88-4FD8-A889-34C439DE7C85}" type="parTrans" cxnId="{5602BD3E-B89C-49F4-A295-641F28DFAF9E}">
      <dgm:prSet/>
      <dgm:spPr/>
      <dgm:t>
        <a:bodyPr/>
        <a:lstStyle/>
        <a:p>
          <a:endParaRPr lang="en-US"/>
        </a:p>
      </dgm:t>
    </dgm:pt>
    <dgm:pt modelId="{6820BF4B-47CD-492D-BD4E-052AA83A8062}" type="sibTrans" cxnId="{5602BD3E-B89C-49F4-A295-641F28DFAF9E}">
      <dgm:prSet/>
      <dgm:spPr/>
      <dgm:t>
        <a:bodyPr/>
        <a:lstStyle/>
        <a:p>
          <a:endParaRPr lang="en-US"/>
        </a:p>
      </dgm:t>
    </dgm:pt>
    <dgm:pt modelId="{D0C673F3-FC6A-469F-AA26-0FC5F9984E85}">
      <dgm:prSet phldrT="[Text]" custT="1"/>
      <dgm:spPr/>
      <dgm:t>
        <a:bodyPr/>
        <a:lstStyle/>
        <a:p>
          <a:r>
            <a:rPr lang="en-US" sz="1200" dirty="0" smtClean="0"/>
            <a:t>Ships with in-house state-of-the art OSCAR nodal solver – MGRAC (analysis is seconds)</a:t>
          </a:r>
          <a:endParaRPr lang="en-US" sz="1200" dirty="0"/>
        </a:p>
      </dgm:t>
    </dgm:pt>
    <dgm:pt modelId="{5D2D6D2A-52B2-4926-A2E6-5C684587AF16}" type="parTrans" cxnId="{534508DE-F2FC-4F84-9042-91CF9BECF837}">
      <dgm:prSet/>
      <dgm:spPr/>
      <dgm:t>
        <a:bodyPr/>
        <a:lstStyle/>
        <a:p>
          <a:endParaRPr lang="en-US"/>
        </a:p>
      </dgm:t>
    </dgm:pt>
    <dgm:pt modelId="{A6C15B37-7390-4E6D-BC75-89F401B64BED}" type="sibTrans" cxnId="{534508DE-F2FC-4F84-9042-91CF9BECF837}">
      <dgm:prSet/>
      <dgm:spPr/>
      <dgm:t>
        <a:bodyPr/>
        <a:lstStyle/>
        <a:p>
          <a:endParaRPr lang="en-US"/>
        </a:p>
      </dgm:t>
    </dgm:pt>
    <dgm:pt modelId="{58037280-7DA2-4634-A314-2CADEEB0B7CA}">
      <dgm:prSet phldrT="[Text]" custT="1"/>
      <dgm:spPr/>
      <dgm:t>
        <a:bodyPr/>
        <a:lstStyle/>
        <a:p>
          <a:r>
            <a:rPr lang="en-US" sz="1800" dirty="0" smtClean="0"/>
            <a:t>OSCAR-5 motivation</a:t>
          </a:r>
          <a:endParaRPr lang="en-US" sz="1800" dirty="0"/>
        </a:p>
      </dgm:t>
    </dgm:pt>
    <dgm:pt modelId="{27AC5280-1B4B-47DF-888A-5C479A6D6994}" type="parTrans" cxnId="{F09779A3-4107-4819-8F36-17AE925DB3BA}">
      <dgm:prSet/>
      <dgm:spPr/>
      <dgm:t>
        <a:bodyPr/>
        <a:lstStyle/>
        <a:p>
          <a:endParaRPr lang="en-US"/>
        </a:p>
      </dgm:t>
    </dgm:pt>
    <dgm:pt modelId="{2DB53D5E-4FB7-4075-88C1-322420D8ADA7}" type="sibTrans" cxnId="{F09779A3-4107-4819-8F36-17AE925DB3BA}">
      <dgm:prSet/>
      <dgm:spPr/>
      <dgm:t>
        <a:bodyPr/>
        <a:lstStyle/>
        <a:p>
          <a:endParaRPr lang="en-US"/>
        </a:p>
      </dgm:t>
    </dgm:pt>
    <dgm:pt modelId="{765111AE-2865-414D-8BFB-4333D65A9EE9}">
      <dgm:prSet phldrT="[Text]" custT="1"/>
      <dgm:spPr/>
      <dgm:t>
        <a:bodyPr/>
        <a:lstStyle/>
        <a:p>
          <a:r>
            <a:rPr lang="en-US" sz="1200" dirty="0" smtClean="0"/>
            <a:t>Improve and accelerate model building (customizable macros for components)</a:t>
          </a:r>
          <a:endParaRPr lang="en-US" sz="1200" dirty="0"/>
        </a:p>
      </dgm:t>
    </dgm:pt>
    <dgm:pt modelId="{ACE05167-DE41-4463-90A8-76EF9123354B}" type="parTrans" cxnId="{1EDE7DF7-C45D-4F7A-A50F-8E4F2269458A}">
      <dgm:prSet/>
      <dgm:spPr/>
      <dgm:t>
        <a:bodyPr/>
        <a:lstStyle/>
        <a:p>
          <a:endParaRPr lang="en-US"/>
        </a:p>
      </dgm:t>
    </dgm:pt>
    <dgm:pt modelId="{5591AE59-49D8-45F9-9668-2DB02FFE3503}" type="sibTrans" cxnId="{1EDE7DF7-C45D-4F7A-A50F-8E4F2269458A}">
      <dgm:prSet/>
      <dgm:spPr/>
      <dgm:t>
        <a:bodyPr/>
        <a:lstStyle/>
        <a:p>
          <a:endParaRPr lang="en-US"/>
        </a:p>
      </dgm:t>
    </dgm:pt>
    <dgm:pt modelId="{0769F880-1D10-4C6B-9005-48639CDE5170}">
      <dgm:prSet custT="1"/>
      <dgm:spPr/>
      <dgm:t>
        <a:bodyPr/>
        <a:lstStyle/>
        <a:p>
          <a:r>
            <a:rPr lang="en-US" sz="1200" dirty="0" smtClean="0"/>
            <a:t>Integrated V&amp;V with in-built error bound estimation</a:t>
          </a:r>
        </a:p>
      </dgm:t>
    </dgm:pt>
    <dgm:pt modelId="{039D5B8A-459C-4C0D-A8FE-F7AF98334FEC}" type="parTrans" cxnId="{1E139635-22C3-4544-9D1C-03B0CE822A51}">
      <dgm:prSet/>
      <dgm:spPr/>
      <dgm:t>
        <a:bodyPr/>
        <a:lstStyle/>
        <a:p>
          <a:endParaRPr lang="en-US"/>
        </a:p>
      </dgm:t>
    </dgm:pt>
    <dgm:pt modelId="{ECC9EDD0-1B13-4E34-8DB9-D250A13B5A92}" type="sibTrans" cxnId="{1E139635-22C3-4544-9D1C-03B0CE822A51}">
      <dgm:prSet/>
      <dgm:spPr/>
      <dgm:t>
        <a:bodyPr/>
        <a:lstStyle/>
        <a:p>
          <a:endParaRPr lang="en-US"/>
        </a:p>
      </dgm:t>
    </dgm:pt>
    <dgm:pt modelId="{D8F47862-F563-4DA0-B7C1-2E489F4B6DFF}">
      <dgm:prSet custT="1"/>
      <dgm:spPr/>
      <dgm:t>
        <a:bodyPr/>
        <a:lstStyle/>
        <a:p>
          <a:r>
            <a:rPr lang="en-US" sz="1200" dirty="0" smtClean="0"/>
            <a:t>Support for modern reactor designs via customizable model macros (RR, LWR and SMR).</a:t>
          </a:r>
        </a:p>
      </dgm:t>
    </dgm:pt>
    <dgm:pt modelId="{E224ED7F-BA31-4FA5-970B-510B3AEBBDF4}" type="parTrans" cxnId="{B655AE50-8FAA-4994-A476-F527636792F4}">
      <dgm:prSet/>
      <dgm:spPr/>
      <dgm:t>
        <a:bodyPr/>
        <a:lstStyle/>
        <a:p>
          <a:endParaRPr lang="en-US"/>
        </a:p>
      </dgm:t>
    </dgm:pt>
    <dgm:pt modelId="{012929D6-5F54-4C46-A482-FCE5C76C387B}" type="sibTrans" cxnId="{B655AE50-8FAA-4994-A476-F527636792F4}">
      <dgm:prSet/>
      <dgm:spPr/>
      <dgm:t>
        <a:bodyPr/>
        <a:lstStyle/>
        <a:p>
          <a:endParaRPr lang="en-US"/>
        </a:p>
      </dgm:t>
    </dgm:pt>
    <dgm:pt modelId="{169AC86F-59EB-4941-AF77-EA258261722A}">
      <dgm:prSet custT="1"/>
      <dgm:spPr/>
      <dgm:t>
        <a:bodyPr/>
        <a:lstStyle/>
        <a:p>
          <a:r>
            <a:rPr lang="en-US" sz="1200" dirty="0" smtClean="0"/>
            <a:t>Support for modern computing architectures</a:t>
          </a:r>
        </a:p>
      </dgm:t>
    </dgm:pt>
    <dgm:pt modelId="{F574C658-3E12-43D7-85CE-88738159B1CF}" type="parTrans" cxnId="{AEE3B01F-8A5C-490E-B158-1B2FC027EF16}">
      <dgm:prSet/>
      <dgm:spPr/>
      <dgm:t>
        <a:bodyPr/>
        <a:lstStyle/>
        <a:p>
          <a:endParaRPr lang="en-US"/>
        </a:p>
      </dgm:t>
    </dgm:pt>
    <dgm:pt modelId="{A74DFB6F-1B31-4348-B4A0-C583A2EE6B37}" type="sibTrans" cxnId="{AEE3B01F-8A5C-490E-B158-1B2FC027EF16}">
      <dgm:prSet/>
      <dgm:spPr/>
      <dgm:t>
        <a:bodyPr/>
        <a:lstStyle/>
        <a:p>
          <a:endParaRPr lang="en-US"/>
        </a:p>
      </dgm:t>
    </dgm:pt>
    <dgm:pt modelId="{DF8E2410-7F38-44C0-9771-371076B81EF8}">
      <dgm:prSet custT="1"/>
      <dgm:spPr/>
      <dgm:t>
        <a:bodyPr/>
        <a:lstStyle/>
        <a:p>
          <a:r>
            <a:rPr lang="en-US" sz="1200" dirty="0"/>
            <a:t>Integrated support for MCNP and </a:t>
          </a:r>
          <a:r>
            <a:rPr lang="en-US" sz="1200" dirty="0" smtClean="0"/>
            <a:t>Serpent (analysis in hours to days)</a:t>
          </a:r>
          <a:endParaRPr lang="en-US" sz="1200" dirty="0"/>
        </a:p>
      </dgm:t>
    </dgm:pt>
    <dgm:pt modelId="{599E0FEF-C6C6-4D09-8A16-1B3199A40700}" type="parTrans" cxnId="{96C6BE6B-5C87-4079-97B5-0491974C753E}">
      <dgm:prSet/>
      <dgm:spPr/>
      <dgm:t>
        <a:bodyPr/>
        <a:lstStyle/>
        <a:p>
          <a:endParaRPr lang="en-US"/>
        </a:p>
      </dgm:t>
    </dgm:pt>
    <dgm:pt modelId="{48590186-EBA3-4AE3-B268-0C3D9C60FF2A}" type="sibTrans" cxnId="{96C6BE6B-5C87-4079-97B5-0491974C753E}">
      <dgm:prSet/>
      <dgm:spPr/>
      <dgm:t>
        <a:bodyPr/>
        <a:lstStyle/>
        <a:p>
          <a:endParaRPr lang="en-US"/>
        </a:p>
      </dgm:t>
    </dgm:pt>
    <dgm:pt modelId="{135DC814-DDF4-4DE6-B77A-C31A30B61EBF}">
      <dgm:prSet custT="1"/>
      <dgm:spPr/>
      <dgm:t>
        <a:bodyPr/>
        <a:lstStyle/>
        <a:p>
          <a:r>
            <a:rPr lang="en-US" sz="1200" b="1" dirty="0"/>
            <a:t>Includes a database of reactor models for V&amp;V, training and capability </a:t>
          </a:r>
          <a:r>
            <a:rPr lang="en-US" sz="1200" b="1" dirty="0" smtClean="0"/>
            <a:t>demonstration</a:t>
          </a:r>
          <a:endParaRPr lang="en-US" sz="1200" b="1" dirty="0"/>
        </a:p>
      </dgm:t>
    </dgm:pt>
    <dgm:pt modelId="{7D21C907-721D-4052-B575-9DE8C201B722}" type="parTrans" cxnId="{421D195E-F61A-4C56-A679-FF420553A274}">
      <dgm:prSet/>
      <dgm:spPr/>
      <dgm:t>
        <a:bodyPr/>
        <a:lstStyle/>
        <a:p>
          <a:endParaRPr lang="en-US"/>
        </a:p>
      </dgm:t>
    </dgm:pt>
    <dgm:pt modelId="{03D591BF-5F1D-4A85-AE55-1326CB6F2CE7}" type="sibTrans" cxnId="{421D195E-F61A-4C56-A679-FF420553A274}">
      <dgm:prSet/>
      <dgm:spPr/>
      <dgm:t>
        <a:bodyPr/>
        <a:lstStyle/>
        <a:p>
          <a:endParaRPr lang="en-US"/>
        </a:p>
      </dgm:t>
    </dgm:pt>
    <dgm:pt modelId="{401C63CA-823A-4C33-BE6B-BC080BB29790}">
      <dgm:prSet custT="1"/>
      <dgm:spPr/>
      <dgm:t>
        <a:bodyPr/>
        <a:lstStyle/>
        <a:p>
          <a:r>
            <a:rPr lang="en-US" sz="1200" dirty="0" smtClean="0"/>
            <a:t>Auto-generation of documentation of model and analysis documentation</a:t>
          </a:r>
          <a:endParaRPr lang="en-US" sz="1200" dirty="0"/>
        </a:p>
      </dgm:t>
    </dgm:pt>
    <dgm:pt modelId="{B98013EB-ED37-4DF3-A5A0-733C82CD73C1}" type="parTrans" cxnId="{366723C3-EB93-4427-A126-2A8641131DEB}">
      <dgm:prSet/>
      <dgm:spPr/>
      <dgm:t>
        <a:bodyPr/>
        <a:lstStyle/>
        <a:p>
          <a:endParaRPr lang="en-US"/>
        </a:p>
      </dgm:t>
    </dgm:pt>
    <dgm:pt modelId="{89843B39-684A-4773-85D1-F6E10225C448}" type="sibTrans" cxnId="{366723C3-EB93-4427-A126-2A8641131DEB}">
      <dgm:prSet/>
      <dgm:spPr/>
      <dgm:t>
        <a:bodyPr/>
        <a:lstStyle/>
        <a:p>
          <a:endParaRPr lang="en-US"/>
        </a:p>
      </dgm:t>
    </dgm:pt>
    <dgm:pt modelId="{571E3D76-3D64-42BF-BB35-2ACC76854B7D}">
      <dgm:prSet custT="1"/>
      <dgm:spPr/>
      <dgm:t>
        <a:bodyPr/>
        <a:lstStyle/>
        <a:p>
          <a:r>
            <a:rPr lang="en-US" sz="1200" b="0" dirty="0" smtClean="0"/>
            <a:t>Novel “Compose” system for auto-mated nodal model development</a:t>
          </a:r>
          <a:endParaRPr lang="en-US" sz="1200" b="0" dirty="0"/>
        </a:p>
      </dgm:t>
    </dgm:pt>
    <dgm:pt modelId="{DC20E497-5138-4BEB-9FB5-6D3E2D3BE930}" type="parTrans" cxnId="{7851CEDF-3732-45A8-8F63-3191FFC5644C}">
      <dgm:prSet/>
      <dgm:spPr/>
      <dgm:t>
        <a:bodyPr/>
        <a:lstStyle/>
        <a:p>
          <a:endParaRPr lang="en-US"/>
        </a:p>
      </dgm:t>
    </dgm:pt>
    <dgm:pt modelId="{798C1AA7-F349-4215-8280-D064F2FAFE52}" type="sibTrans" cxnId="{7851CEDF-3732-45A8-8F63-3191FFC5644C}">
      <dgm:prSet/>
      <dgm:spPr/>
      <dgm:t>
        <a:bodyPr/>
        <a:lstStyle/>
        <a:p>
          <a:endParaRPr lang="en-US"/>
        </a:p>
      </dgm:t>
    </dgm:pt>
    <dgm:pt modelId="{C0F7C306-C78E-4462-A781-7F919D371CEA}">
      <dgm:prSet phldrT="[Text]" custT="1"/>
      <dgm:spPr/>
      <dgm:t>
        <a:bodyPr/>
        <a:lstStyle/>
        <a:p>
          <a:r>
            <a:rPr lang="en-US" sz="1200" dirty="0" smtClean="0"/>
            <a:t>Fit-for-purpose code selection (fidelity, accuracy and performance as user choice)</a:t>
          </a:r>
          <a:endParaRPr lang="en-US" sz="1200" dirty="0"/>
        </a:p>
      </dgm:t>
    </dgm:pt>
    <dgm:pt modelId="{2427F044-E7D6-4108-9A08-CA9C1CF1BE7B}" type="parTrans" cxnId="{77220FF4-992D-4A92-8B9D-F6D7312DA7E2}">
      <dgm:prSet/>
      <dgm:spPr/>
      <dgm:t>
        <a:bodyPr/>
        <a:lstStyle/>
        <a:p>
          <a:endParaRPr lang="en-US"/>
        </a:p>
      </dgm:t>
    </dgm:pt>
    <dgm:pt modelId="{FD0353C5-B342-48CE-936E-7688D5E1F16A}" type="sibTrans" cxnId="{77220FF4-992D-4A92-8B9D-F6D7312DA7E2}">
      <dgm:prSet/>
      <dgm:spPr/>
      <dgm:t>
        <a:bodyPr/>
        <a:lstStyle/>
        <a:p>
          <a:endParaRPr lang="en-US"/>
        </a:p>
      </dgm:t>
    </dgm:pt>
    <dgm:pt modelId="{E4F155AC-462A-4B0A-BAAA-1FF5F5D47122}">
      <dgm:prSet phldrT="[Text]" custT="1"/>
      <dgm:spPr/>
      <dgm:t>
        <a:bodyPr/>
        <a:lstStyle/>
        <a:p>
          <a:r>
            <a:rPr lang="en-US" sz="1200" dirty="0" smtClean="0"/>
            <a:t>SAFARI-1, OPAL, MNR, INR, ETRR-2, IRR, IPEN, BEAVRS, WATTSBAR, MHTGR-350, HTR-10</a:t>
          </a:r>
          <a:endParaRPr lang="en-US" sz="1200" dirty="0"/>
        </a:p>
      </dgm:t>
    </dgm:pt>
    <dgm:pt modelId="{614357F1-6C28-4AFF-9754-0B658600E5E1}" type="parTrans" cxnId="{CB1A5F33-3BB5-4A47-8D27-473560931F04}">
      <dgm:prSet/>
      <dgm:spPr/>
      <dgm:t>
        <a:bodyPr/>
        <a:lstStyle/>
        <a:p>
          <a:endParaRPr lang="en-US"/>
        </a:p>
      </dgm:t>
    </dgm:pt>
    <dgm:pt modelId="{BC8EB8BB-9313-441A-B202-87A3FA6954BC}" type="sibTrans" cxnId="{CB1A5F33-3BB5-4A47-8D27-473560931F04}">
      <dgm:prSet/>
      <dgm:spPr/>
      <dgm:t>
        <a:bodyPr/>
        <a:lstStyle/>
        <a:p>
          <a:endParaRPr lang="en-US"/>
        </a:p>
      </dgm:t>
    </dgm:pt>
    <dgm:pt modelId="{72D8E3DA-6875-4151-967F-3F797874DC04}">
      <dgm:prSet phldrT="[Text]" custT="1"/>
      <dgm:spPr/>
      <dgm:t>
        <a:bodyPr/>
        <a:lstStyle/>
        <a:p>
          <a:r>
            <a:rPr lang="en-US" sz="1200" dirty="0" smtClean="0"/>
            <a:t>Represents wide array of research reactor designs, components and philosophies</a:t>
          </a:r>
          <a:endParaRPr lang="en-US" sz="1200" dirty="0"/>
        </a:p>
      </dgm:t>
    </dgm:pt>
    <dgm:pt modelId="{42AF4811-37D4-4DD8-BA20-D438C3450119}" type="parTrans" cxnId="{4A7A16D8-2C63-4A45-AEE0-805666DA7B52}">
      <dgm:prSet/>
      <dgm:spPr/>
      <dgm:t>
        <a:bodyPr/>
        <a:lstStyle/>
        <a:p>
          <a:endParaRPr lang="en-US"/>
        </a:p>
      </dgm:t>
    </dgm:pt>
    <dgm:pt modelId="{78DD679E-99F3-449D-ACB8-01A94B943B88}" type="sibTrans" cxnId="{4A7A16D8-2C63-4A45-AEE0-805666DA7B52}">
      <dgm:prSet/>
      <dgm:spPr/>
      <dgm:t>
        <a:bodyPr/>
        <a:lstStyle/>
        <a:p>
          <a:endParaRPr lang="en-US"/>
        </a:p>
      </dgm:t>
    </dgm:pt>
    <dgm:pt modelId="{21C9B765-C520-4CA0-9A77-0B02A9F64795}">
      <dgm:prSet phldrT="[Text]" custT="1"/>
      <dgm:spPr/>
      <dgm:t>
        <a:bodyPr/>
        <a:lstStyle/>
        <a:p>
          <a:r>
            <a:rPr lang="en-US" sz="1200" dirty="0" smtClean="0"/>
            <a:t>Benchmarks include experimental data and calculated comparisons for supporting V&amp;V</a:t>
          </a:r>
          <a:endParaRPr lang="en-US" sz="1200" dirty="0"/>
        </a:p>
      </dgm:t>
    </dgm:pt>
    <dgm:pt modelId="{FF4EFBC7-B12B-47B4-8F11-7C37F2A606B3}" type="parTrans" cxnId="{560D8105-5C27-498F-8472-F6C61EB23576}">
      <dgm:prSet/>
      <dgm:spPr/>
      <dgm:t>
        <a:bodyPr/>
        <a:lstStyle/>
        <a:p>
          <a:endParaRPr lang="en-US"/>
        </a:p>
      </dgm:t>
    </dgm:pt>
    <dgm:pt modelId="{75C4D3E6-185B-47F1-A87E-DA7A4708B72C}" type="sibTrans" cxnId="{560D8105-5C27-498F-8472-F6C61EB23576}">
      <dgm:prSet/>
      <dgm:spPr/>
      <dgm:t>
        <a:bodyPr/>
        <a:lstStyle/>
        <a:p>
          <a:endParaRPr lang="en-US"/>
        </a:p>
      </dgm:t>
    </dgm:pt>
    <dgm:pt modelId="{AC0BAE75-23D6-4775-9F8E-2E4F9506F1F9}">
      <dgm:prSet custT="1"/>
      <dgm:spPr/>
      <dgm:t>
        <a:bodyPr/>
        <a:lstStyle/>
        <a:p>
          <a:r>
            <a:rPr lang="en-US" sz="1200" dirty="0" smtClean="0"/>
            <a:t>Extensive html/pdf user guide, theory manuals, tutorials and GUI based help system. </a:t>
          </a:r>
          <a:endParaRPr lang="en-US" sz="1200" dirty="0"/>
        </a:p>
      </dgm:t>
    </dgm:pt>
    <dgm:pt modelId="{CE99B1D2-BF82-4B5C-A44D-690D058B002A}" type="parTrans" cxnId="{D6565184-4357-4F2B-B91C-05AB0192CD91}">
      <dgm:prSet/>
      <dgm:spPr/>
      <dgm:t>
        <a:bodyPr/>
        <a:lstStyle/>
        <a:p>
          <a:endParaRPr lang="en-US"/>
        </a:p>
      </dgm:t>
    </dgm:pt>
    <dgm:pt modelId="{1FB9A79B-4F5C-416B-AFC0-19D0E9267431}" type="sibTrans" cxnId="{D6565184-4357-4F2B-B91C-05AB0192CD91}">
      <dgm:prSet/>
      <dgm:spPr/>
      <dgm:t>
        <a:bodyPr/>
        <a:lstStyle/>
        <a:p>
          <a:endParaRPr lang="en-US"/>
        </a:p>
      </dgm:t>
    </dgm:pt>
    <dgm:pt modelId="{1C9A813C-3B0E-4457-98FE-13BE1BDE91C1}">
      <dgm:prSet phldrT="[Text]" custT="1"/>
      <dgm:spPr/>
      <dgm:t>
        <a:bodyPr/>
        <a:lstStyle/>
        <a:p>
          <a:r>
            <a:rPr lang="en-US" sz="1200" dirty="0" smtClean="0"/>
            <a:t>Does not include client reactors, but experience vested from HFR, HOR, R2, PALLAS support</a:t>
          </a:r>
          <a:endParaRPr lang="en-US" sz="1200" dirty="0"/>
        </a:p>
      </dgm:t>
    </dgm:pt>
    <dgm:pt modelId="{893C67EF-027B-4C7E-A293-1FA812C35186}" type="parTrans" cxnId="{E8A0AC5B-CBE0-493C-90F0-552E1D6FE34C}">
      <dgm:prSet/>
      <dgm:spPr/>
      <dgm:t>
        <a:bodyPr/>
        <a:lstStyle/>
        <a:p>
          <a:endParaRPr lang="en-US"/>
        </a:p>
      </dgm:t>
    </dgm:pt>
    <dgm:pt modelId="{F3561D43-8B3B-4743-BA15-BCFF493E2EF7}" type="sibTrans" cxnId="{E8A0AC5B-CBE0-493C-90F0-552E1D6FE34C}">
      <dgm:prSet/>
      <dgm:spPr/>
      <dgm:t>
        <a:bodyPr/>
        <a:lstStyle/>
        <a:p>
          <a:endParaRPr lang="en-US"/>
        </a:p>
      </dgm:t>
    </dgm:pt>
    <dgm:pt modelId="{CE53CDB5-E767-419C-B2E7-E0EC8752BAEB}">
      <dgm:prSet phldrT="[Text]" custT="1"/>
      <dgm:spPr/>
      <dgm:t>
        <a:bodyPr/>
        <a:lstStyle/>
        <a:p>
          <a:r>
            <a:rPr lang="en-US" sz="1200" dirty="0" smtClean="0"/>
            <a:t>Database a valuable asset in conceptual design and requirement spec development</a:t>
          </a:r>
          <a:endParaRPr lang="en-US" sz="1200" dirty="0"/>
        </a:p>
      </dgm:t>
    </dgm:pt>
    <dgm:pt modelId="{36CE9935-9F99-4AA7-A69F-ABD428E247B2}" type="parTrans" cxnId="{AE0F2889-191E-4AD1-84B1-557735687CD3}">
      <dgm:prSet/>
      <dgm:spPr/>
      <dgm:t>
        <a:bodyPr/>
        <a:lstStyle/>
        <a:p>
          <a:endParaRPr lang="en-US"/>
        </a:p>
      </dgm:t>
    </dgm:pt>
    <dgm:pt modelId="{5E8EFA58-CB48-4AD3-B535-200BA6C61173}" type="sibTrans" cxnId="{AE0F2889-191E-4AD1-84B1-557735687CD3}">
      <dgm:prSet/>
      <dgm:spPr/>
      <dgm:t>
        <a:bodyPr/>
        <a:lstStyle/>
        <a:p>
          <a:endParaRPr lang="en-US"/>
        </a:p>
      </dgm:t>
    </dgm:pt>
    <dgm:pt modelId="{4355D6C3-D41F-46A3-B57C-2C5623651D46}">
      <dgm:prSet custT="1"/>
      <dgm:spPr/>
      <dgm:t>
        <a:bodyPr/>
        <a:lstStyle/>
        <a:p>
          <a:r>
            <a:rPr lang="en-US" sz="1200" dirty="0" smtClean="0"/>
            <a:t>Various </a:t>
          </a:r>
          <a:r>
            <a:rPr lang="en-US" sz="1200" dirty="0" err="1" smtClean="0"/>
            <a:t>triso</a:t>
          </a:r>
          <a:r>
            <a:rPr lang="en-US" sz="1200" dirty="0" smtClean="0"/>
            <a:t>-particle and pebble dispersion models for SMR/HTR core designs</a:t>
          </a:r>
          <a:endParaRPr lang="en-US" sz="1200" dirty="0"/>
        </a:p>
      </dgm:t>
    </dgm:pt>
    <dgm:pt modelId="{7878C02D-750F-4979-95AE-3B578A9B838A}" type="parTrans" cxnId="{C38CECBD-AABC-4B5E-87E6-6D98AF5D8413}">
      <dgm:prSet/>
      <dgm:spPr/>
      <dgm:t>
        <a:bodyPr/>
        <a:lstStyle/>
        <a:p>
          <a:endParaRPr lang="en-US"/>
        </a:p>
      </dgm:t>
    </dgm:pt>
    <dgm:pt modelId="{E2C5CEB0-F438-4443-A537-CA90568E6EAB}" type="sibTrans" cxnId="{C38CECBD-AABC-4B5E-87E6-6D98AF5D8413}">
      <dgm:prSet/>
      <dgm:spPr/>
      <dgm:t>
        <a:bodyPr/>
        <a:lstStyle/>
        <a:p>
          <a:endParaRPr lang="en-US"/>
        </a:p>
      </dgm:t>
    </dgm:pt>
    <dgm:pt modelId="{082553C3-93F0-4BD9-A2CD-25DA4C4BDA5D}" type="pres">
      <dgm:prSet presAssocID="{EF7E3FAC-C2F0-4BE6-8190-CF45CD63675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D24EB6-ABD0-48DE-9302-2E01239E7708}" type="pres">
      <dgm:prSet presAssocID="{58037280-7DA2-4634-A314-2CADEEB0B7CA}" presName="parentLin" presStyleCnt="0"/>
      <dgm:spPr/>
      <dgm:t>
        <a:bodyPr/>
        <a:lstStyle/>
        <a:p>
          <a:endParaRPr lang="en-US"/>
        </a:p>
      </dgm:t>
    </dgm:pt>
    <dgm:pt modelId="{6761F972-52BC-4D88-BE0A-1AB8B6B137D0}" type="pres">
      <dgm:prSet presAssocID="{58037280-7DA2-4634-A314-2CADEEB0B7CA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4AC45F1D-D98B-4744-BE1B-EE86D58DA1BB}" type="pres">
      <dgm:prSet presAssocID="{58037280-7DA2-4634-A314-2CADEEB0B7C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006309-7033-4B78-9FFC-23A1DA671A0E}" type="pres">
      <dgm:prSet presAssocID="{58037280-7DA2-4634-A314-2CADEEB0B7CA}" presName="negativeSpace" presStyleCnt="0"/>
      <dgm:spPr/>
      <dgm:t>
        <a:bodyPr/>
        <a:lstStyle/>
        <a:p>
          <a:endParaRPr lang="en-US"/>
        </a:p>
      </dgm:t>
    </dgm:pt>
    <dgm:pt modelId="{278D09F8-E794-4250-9D54-8DBDC20245CF}" type="pres">
      <dgm:prSet presAssocID="{58037280-7DA2-4634-A314-2CADEEB0B7CA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B45A29-207D-42E3-A8A5-98C2DAD0BE6B}" type="pres">
      <dgm:prSet presAssocID="{2DB53D5E-4FB7-4075-88C1-322420D8ADA7}" presName="spaceBetweenRectangles" presStyleCnt="0"/>
      <dgm:spPr/>
      <dgm:t>
        <a:bodyPr/>
        <a:lstStyle/>
        <a:p>
          <a:endParaRPr lang="en-US"/>
        </a:p>
      </dgm:t>
    </dgm:pt>
    <dgm:pt modelId="{7979CCBD-5393-47A8-989C-4726576BE9FA}" type="pres">
      <dgm:prSet presAssocID="{513AD140-2A03-47F7-8038-C9A398804573}" presName="parentLin" presStyleCnt="0"/>
      <dgm:spPr/>
      <dgm:t>
        <a:bodyPr/>
        <a:lstStyle/>
        <a:p>
          <a:endParaRPr lang="en-US"/>
        </a:p>
      </dgm:t>
    </dgm:pt>
    <dgm:pt modelId="{60DDAF50-B261-462D-B597-0942F4A7DA70}" type="pres">
      <dgm:prSet presAssocID="{513AD140-2A03-47F7-8038-C9A398804573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D7BE30E8-A318-47E3-880A-A17524A11848}" type="pres">
      <dgm:prSet presAssocID="{513AD140-2A03-47F7-8038-C9A39880457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EBE287-0412-49A0-A847-1C95ECEF9043}" type="pres">
      <dgm:prSet presAssocID="{513AD140-2A03-47F7-8038-C9A398804573}" presName="negativeSpace" presStyleCnt="0"/>
      <dgm:spPr/>
      <dgm:t>
        <a:bodyPr/>
        <a:lstStyle/>
        <a:p>
          <a:endParaRPr lang="en-US"/>
        </a:p>
      </dgm:t>
    </dgm:pt>
    <dgm:pt modelId="{B72AEB99-FE9F-43DC-B025-458D9A7A9B3C}" type="pres">
      <dgm:prSet presAssocID="{513AD140-2A03-47F7-8038-C9A398804573}" presName="childText" presStyleLbl="conFgAcc1" presStyleIdx="1" presStyleCnt="3" custLinFactNeighborY="75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51CAE2-F85E-4495-B0D4-82F0DF001543}" type="pres">
      <dgm:prSet presAssocID="{01CCB28B-E531-49BE-8517-C8FCDBBFEF11}" presName="spaceBetweenRectangles" presStyleCnt="0"/>
      <dgm:spPr/>
      <dgm:t>
        <a:bodyPr/>
        <a:lstStyle/>
        <a:p>
          <a:endParaRPr lang="en-US"/>
        </a:p>
      </dgm:t>
    </dgm:pt>
    <dgm:pt modelId="{C565CBF1-EF5E-4217-9AFC-ACF9DE270C9D}" type="pres">
      <dgm:prSet presAssocID="{114CE7E4-1351-4E6E-AFBA-24CF23C81E7D}" presName="parentLin" presStyleCnt="0"/>
      <dgm:spPr/>
      <dgm:t>
        <a:bodyPr/>
        <a:lstStyle/>
        <a:p>
          <a:endParaRPr lang="en-US"/>
        </a:p>
      </dgm:t>
    </dgm:pt>
    <dgm:pt modelId="{93EF6F6D-81F0-4D29-BA3C-ADD12CF24603}" type="pres">
      <dgm:prSet presAssocID="{114CE7E4-1351-4E6E-AFBA-24CF23C81E7D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CE0318D5-7F79-408E-91A4-004F434DCACC}" type="pres">
      <dgm:prSet presAssocID="{114CE7E4-1351-4E6E-AFBA-24CF23C81E7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3F3B83-9336-4455-BF7E-42A461DCBE98}" type="pres">
      <dgm:prSet presAssocID="{114CE7E4-1351-4E6E-AFBA-24CF23C81E7D}" presName="negativeSpace" presStyleCnt="0"/>
      <dgm:spPr/>
      <dgm:t>
        <a:bodyPr/>
        <a:lstStyle/>
        <a:p>
          <a:endParaRPr lang="en-US"/>
        </a:p>
      </dgm:t>
    </dgm:pt>
    <dgm:pt modelId="{FA581A57-13B6-4903-B341-F28A46777E77}" type="pres">
      <dgm:prSet presAssocID="{114CE7E4-1351-4E6E-AFBA-24CF23C81E7D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0D8105-5C27-498F-8472-F6C61EB23576}" srcId="{114CE7E4-1351-4E6E-AFBA-24CF23C81E7D}" destId="{21C9B765-C520-4CA0-9A77-0B02A9F64795}" srcOrd="3" destOrd="0" parTransId="{FF4EFBC7-B12B-47B4-8F11-7C37F2A606B3}" sibTransId="{75C4D3E6-185B-47F1-A87E-DA7A4708B72C}"/>
    <dgm:cxn modelId="{F09779A3-4107-4819-8F36-17AE925DB3BA}" srcId="{EF7E3FAC-C2F0-4BE6-8190-CF45CD636756}" destId="{58037280-7DA2-4634-A314-2CADEEB0B7CA}" srcOrd="0" destOrd="0" parTransId="{27AC5280-1B4B-47DF-888A-5C479A6D6994}" sibTransId="{2DB53D5E-4FB7-4075-88C1-322420D8ADA7}"/>
    <dgm:cxn modelId="{6CB8CC23-D3E4-4F8E-9E60-0C9360352C6C}" type="presOf" srcId="{E4F155AC-462A-4B0A-BAAA-1FF5F5D47122}" destId="{FA581A57-13B6-4903-B341-F28A46777E77}" srcOrd="0" destOrd="1" presId="urn:microsoft.com/office/officeart/2005/8/layout/list1"/>
    <dgm:cxn modelId="{528B8F2A-EA22-421D-835D-0D844CE97C81}" type="presOf" srcId="{513AD140-2A03-47F7-8038-C9A398804573}" destId="{60DDAF50-B261-462D-B597-0942F4A7DA70}" srcOrd="0" destOrd="0" presId="urn:microsoft.com/office/officeart/2005/8/layout/list1"/>
    <dgm:cxn modelId="{1EDE7DF7-C45D-4F7A-A50F-8E4F2269458A}" srcId="{58037280-7DA2-4634-A314-2CADEEB0B7CA}" destId="{765111AE-2865-414D-8BFB-4333D65A9EE9}" srcOrd="0" destOrd="0" parTransId="{ACE05167-DE41-4463-90A8-76EF9123354B}" sibTransId="{5591AE59-49D8-45F9-9668-2DB02FFE3503}"/>
    <dgm:cxn modelId="{7E9A62E9-6238-4490-AF79-237A4E3E76DE}" type="presOf" srcId="{C0F7C306-C78E-4462-A781-7F919D371CEA}" destId="{278D09F8-E794-4250-9D54-8DBDC20245CF}" srcOrd="0" destOrd="1" presId="urn:microsoft.com/office/officeart/2005/8/layout/list1"/>
    <dgm:cxn modelId="{088E0D30-9CB7-4CC0-9242-1D5DD7F1F153}" type="presOf" srcId="{869C9FBF-B441-4168-BC16-F48E25540982}" destId="{FA581A57-13B6-4903-B341-F28A46777E77}" srcOrd="0" destOrd="0" presId="urn:microsoft.com/office/officeart/2005/8/layout/list1"/>
    <dgm:cxn modelId="{212E1F65-CA01-4FC7-8143-29DBC0076C48}" type="presOf" srcId="{765111AE-2865-414D-8BFB-4333D65A9EE9}" destId="{278D09F8-E794-4250-9D54-8DBDC20245CF}" srcOrd="0" destOrd="0" presId="urn:microsoft.com/office/officeart/2005/8/layout/list1"/>
    <dgm:cxn modelId="{F9534FA8-FCFE-4E8F-B49E-0F2D07BEBDE0}" type="presOf" srcId="{D8F47862-F563-4DA0-B7C1-2E489F4B6DFF}" destId="{278D09F8-E794-4250-9D54-8DBDC20245CF}" srcOrd="0" destOrd="3" presId="urn:microsoft.com/office/officeart/2005/8/layout/list1"/>
    <dgm:cxn modelId="{77220FF4-992D-4A92-8B9D-F6D7312DA7E2}" srcId="{58037280-7DA2-4634-A314-2CADEEB0B7CA}" destId="{C0F7C306-C78E-4462-A781-7F919D371CEA}" srcOrd="1" destOrd="0" parTransId="{2427F044-E7D6-4108-9A08-CA9C1CF1BE7B}" sibTransId="{FD0353C5-B342-48CE-936E-7688D5E1F16A}"/>
    <dgm:cxn modelId="{CB1A5F33-3BB5-4A47-8D27-473560931F04}" srcId="{114CE7E4-1351-4E6E-AFBA-24CF23C81E7D}" destId="{E4F155AC-462A-4B0A-BAAA-1FF5F5D47122}" srcOrd="1" destOrd="0" parTransId="{614357F1-6C28-4AFF-9754-0B658600E5E1}" sibTransId="{BC8EB8BB-9313-441A-B202-87A3FA6954BC}"/>
    <dgm:cxn modelId="{166FCA0E-6DF8-4942-A17C-EEFD2A04B23E}" srcId="{EF7E3FAC-C2F0-4BE6-8190-CF45CD636756}" destId="{114CE7E4-1351-4E6E-AFBA-24CF23C81E7D}" srcOrd="2" destOrd="0" parTransId="{5A9E4B75-B532-4947-A0FE-1ADF0EE92538}" sibTransId="{DFCB7BE6-B40E-4254-AC8F-80ECC866A3F3}"/>
    <dgm:cxn modelId="{7B9E95C8-55EB-4AA3-B8A8-1A52D575E3CA}" type="presOf" srcId="{DF8E2410-7F38-44C0-9771-371076B81EF8}" destId="{B72AEB99-FE9F-43DC-B025-458D9A7A9B3C}" srcOrd="0" destOrd="1" presId="urn:microsoft.com/office/officeart/2005/8/layout/list1"/>
    <dgm:cxn modelId="{B4B5E088-3632-468E-9739-2B854BCEDE7A}" type="presOf" srcId="{1C9A813C-3B0E-4457-98FE-13BE1BDE91C1}" destId="{FA581A57-13B6-4903-B341-F28A46777E77}" srcOrd="0" destOrd="2" presId="urn:microsoft.com/office/officeart/2005/8/layout/list1"/>
    <dgm:cxn modelId="{FCDA8414-5C55-4A28-B387-41339267BB5A}" type="presOf" srcId="{114CE7E4-1351-4E6E-AFBA-24CF23C81E7D}" destId="{93EF6F6D-81F0-4D29-BA3C-ADD12CF24603}" srcOrd="0" destOrd="0" presId="urn:microsoft.com/office/officeart/2005/8/layout/list1"/>
    <dgm:cxn modelId="{8601EC87-96C7-4AD6-9C02-96D4ECF2B26C}" type="presOf" srcId="{401C63CA-823A-4C33-BE6B-BC080BB29790}" destId="{B72AEB99-FE9F-43DC-B025-458D9A7A9B3C}" srcOrd="0" destOrd="4" presId="urn:microsoft.com/office/officeart/2005/8/layout/list1"/>
    <dgm:cxn modelId="{7851CEDF-3732-45A8-8F63-3191FFC5644C}" srcId="{513AD140-2A03-47F7-8038-C9A398804573}" destId="{571E3D76-3D64-42BF-BB35-2ACC76854B7D}" srcOrd="3" destOrd="0" parTransId="{DC20E497-5138-4BEB-9FB5-6D3E2D3BE930}" sibTransId="{798C1AA7-F349-4215-8280-D064F2FAFE52}"/>
    <dgm:cxn modelId="{D6565184-4357-4F2B-B91C-05AB0192CD91}" srcId="{513AD140-2A03-47F7-8038-C9A398804573}" destId="{AC0BAE75-23D6-4775-9F8E-2E4F9506F1F9}" srcOrd="2" destOrd="0" parTransId="{CE99B1D2-BF82-4B5C-A44D-690D058B002A}" sibTransId="{1FB9A79B-4F5C-416B-AFC0-19D0E9267431}"/>
    <dgm:cxn modelId="{2EA2BE86-B112-4220-99DC-4E8DF3270DB9}" type="presOf" srcId="{114CE7E4-1351-4E6E-AFBA-24CF23C81E7D}" destId="{CE0318D5-7F79-408E-91A4-004F434DCACC}" srcOrd="1" destOrd="0" presId="urn:microsoft.com/office/officeart/2005/8/layout/list1"/>
    <dgm:cxn modelId="{B692B30B-F873-47F6-B981-91A1A6FB3746}" type="presOf" srcId="{CE53CDB5-E767-419C-B2E7-E0EC8752BAEB}" destId="{FA581A57-13B6-4903-B341-F28A46777E77}" srcOrd="0" destOrd="5" presId="urn:microsoft.com/office/officeart/2005/8/layout/list1"/>
    <dgm:cxn modelId="{366723C3-EB93-4427-A126-2A8641131DEB}" srcId="{513AD140-2A03-47F7-8038-C9A398804573}" destId="{401C63CA-823A-4C33-BE6B-BC080BB29790}" srcOrd="4" destOrd="0" parTransId="{B98013EB-ED37-4DF3-A5A0-733C82CD73C1}" sibTransId="{89843B39-684A-4773-85D1-F6E10225C448}"/>
    <dgm:cxn modelId="{69A5A76C-9894-4D5A-8994-342F27147FEE}" type="presOf" srcId="{4355D6C3-D41F-46A3-B57C-2C5623651D46}" destId="{B72AEB99-FE9F-43DC-B025-458D9A7A9B3C}" srcOrd="0" destOrd="5" presId="urn:microsoft.com/office/officeart/2005/8/layout/list1"/>
    <dgm:cxn modelId="{BDF94A78-AFE5-42A0-82E9-9ACEF0FA4D4D}" type="presOf" srcId="{513AD140-2A03-47F7-8038-C9A398804573}" destId="{D7BE30E8-A318-47E3-880A-A17524A11848}" srcOrd="1" destOrd="0" presId="urn:microsoft.com/office/officeart/2005/8/layout/list1"/>
    <dgm:cxn modelId="{5A713784-42A7-45AB-B5C9-C2320C83A7ED}" type="presOf" srcId="{169AC86F-59EB-4941-AF77-EA258261722A}" destId="{278D09F8-E794-4250-9D54-8DBDC20245CF}" srcOrd="0" destOrd="4" presId="urn:microsoft.com/office/officeart/2005/8/layout/list1"/>
    <dgm:cxn modelId="{96C6BE6B-5C87-4079-97B5-0491974C753E}" srcId="{513AD140-2A03-47F7-8038-C9A398804573}" destId="{DF8E2410-7F38-44C0-9771-371076B81EF8}" srcOrd="1" destOrd="0" parTransId="{599E0FEF-C6C6-4D09-8A16-1B3199A40700}" sibTransId="{48590186-EBA3-4AE3-B268-0C3D9C60FF2A}"/>
    <dgm:cxn modelId="{A1ADC29A-4F08-42C8-923B-09BC2FB39FC7}" type="presOf" srcId="{EF7E3FAC-C2F0-4BE6-8190-CF45CD636756}" destId="{082553C3-93F0-4BD9-A2CD-25DA4C4BDA5D}" srcOrd="0" destOrd="0" presId="urn:microsoft.com/office/officeart/2005/8/layout/list1"/>
    <dgm:cxn modelId="{2ECF1878-2364-4C2D-8F53-F32824A22D32}" type="presOf" srcId="{135DC814-DDF4-4DE6-B77A-C31A30B61EBF}" destId="{B72AEB99-FE9F-43DC-B025-458D9A7A9B3C}" srcOrd="0" destOrd="6" presId="urn:microsoft.com/office/officeart/2005/8/layout/list1"/>
    <dgm:cxn modelId="{915B82B5-B0EF-4D4C-81FA-604A909969AC}" type="presOf" srcId="{D0C673F3-FC6A-469F-AA26-0FC5F9984E85}" destId="{B72AEB99-FE9F-43DC-B025-458D9A7A9B3C}" srcOrd="0" destOrd="0" presId="urn:microsoft.com/office/officeart/2005/8/layout/list1"/>
    <dgm:cxn modelId="{9C2E6B64-991B-440F-991C-95DFB39A5C0A}" type="presOf" srcId="{21C9B765-C520-4CA0-9A77-0B02A9F64795}" destId="{FA581A57-13B6-4903-B341-F28A46777E77}" srcOrd="0" destOrd="3" presId="urn:microsoft.com/office/officeart/2005/8/layout/list1"/>
    <dgm:cxn modelId="{421D195E-F61A-4C56-A679-FF420553A274}" srcId="{513AD140-2A03-47F7-8038-C9A398804573}" destId="{135DC814-DDF4-4DE6-B77A-C31A30B61EBF}" srcOrd="6" destOrd="0" parTransId="{7D21C907-721D-4052-B575-9DE8C201B722}" sibTransId="{03D591BF-5F1D-4A85-AE55-1326CB6F2CE7}"/>
    <dgm:cxn modelId="{412F63B6-65DA-4C6B-89EF-D9157DF51E8E}" type="presOf" srcId="{58037280-7DA2-4634-A314-2CADEEB0B7CA}" destId="{6761F972-52BC-4D88-BE0A-1AB8B6B137D0}" srcOrd="0" destOrd="0" presId="urn:microsoft.com/office/officeart/2005/8/layout/list1"/>
    <dgm:cxn modelId="{5602BD3E-B89C-49F4-A295-641F28DFAF9E}" srcId="{114CE7E4-1351-4E6E-AFBA-24CF23C81E7D}" destId="{869C9FBF-B441-4168-BC16-F48E25540982}" srcOrd="0" destOrd="0" parTransId="{5150FCB0-1C88-4FD8-A889-34C439DE7C85}" sibTransId="{6820BF4B-47CD-492D-BD4E-052AA83A8062}"/>
    <dgm:cxn modelId="{DA99BF21-D1AB-4687-9310-BEE11BA9DA40}" type="presOf" srcId="{58037280-7DA2-4634-A314-2CADEEB0B7CA}" destId="{4AC45F1D-D98B-4744-BE1B-EE86D58DA1BB}" srcOrd="1" destOrd="0" presId="urn:microsoft.com/office/officeart/2005/8/layout/list1"/>
    <dgm:cxn modelId="{534508DE-F2FC-4F84-9042-91CF9BECF837}" srcId="{513AD140-2A03-47F7-8038-C9A398804573}" destId="{D0C673F3-FC6A-469F-AA26-0FC5F9984E85}" srcOrd="0" destOrd="0" parTransId="{5D2D6D2A-52B2-4926-A2E6-5C684587AF16}" sibTransId="{A6C15B37-7390-4E6D-BC75-89F401B64BED}"/>
    <dgm:cxn modelId="{7E9F818A-B9A6-4C73-889B-04BA6B8A3B0B}" type="presOf" srcId="{571E3D76-3D64-42BF-BB35-2ACC76854B7D}" destId="{B72AEB99-FE9F-43DC-B025-458D9A7A9B3C}" srcOrd="0" destOrd="3" presId="urn:microsoft.com/office/officeart/2005/8/layout/list1"/>
    <dgm:cxn modelId="{E8A0AC5B-CBE0-493C-90F0-552E1D6FE34C}" srcId="{114CE7E4-1351-4E6E-AFBA-24CF23C81E7D}" destId="{1C9A813C-3B0E-4457-98FE-13BE1BDE91C1}" srcOrd="2" destOrd="0" parTransId="{893C67EF-027B-4C7E-A293-1FA812C35186}" sibTransId="{F3561D43-8B3B-4743-BA15-BCFF493E2EF7}"/>
    <dgm:cxn modelId="{AEE3B01F-8A5C-490E-B158-1B2FC027EF16}" srcId="{58037280-7DA2-4634-A314-2CADEEB0B7CA}" destId="{169AC86F-59EB-4941-AF77-EA258261722A}" srcOrd="4" destOrd="0" parTransId="{F574C658-3E12-43D7-85CE-88738159B1CF}" sibTransId="{A74DFB6F-1B31-4348-B4A0-C583A2EE6B37}"/>
    <dgm:cxn modelId="{DAE49EA8-8633-4EC5-88A3-5AC3E6BD336D}" type="presOf" srcId="{72D8E3DA-6875-4151-967F-3F797874DC04}" destId="{FA581A57-13B6-4903-B341-F28A46777E77}" srcOrd="0" destOrd="4" presId="urn:microsoft.com/office/officeart/2005/8/layout/list1"/>
    <dgm:cxn modelId="{B655AE50-8FAA-4994-A476-F527636792F4}" srcId="{58037280-7DA2-4634-A314-2CADEEB0B7CA}" destId="{D8F47862-F563-4DA0-B7C1-2E489F4B6DFF}" srcOrd="3" destOrd="0" parTransId="{E224ED7F-BA31-4FA5-970B-510B3AEBBDF4}" sibTransId="{012929D6-5F54-4C46-A482-FCE5C76C387B}"/>
    <dgm:cxn modelId="{E975AFB3-F503-4502-8A2B-F42656522474}" srcId="{EF7E3FAC-C2F0-4BE6-8190-CF45CD636756}" destId="{513AD140-2A03-47F7-8038-C9A398804573}" srcOrd="1" destOrd="0" parTransId="{BA3D1BC2-E208-4969-9FD0-0CD0B5727174}" sibTransId="{01CCB28B-E531-49BE-8517-C8FCDBBFEF11}"/>
    <dgm:cxn modelId="{C38CECBD-AABC-4B5E-87E6-6D98AF5D8413}" srcId="{513AD140-2A03-47F7-8038-C9A398804573}" destId="{4355D6C3-D41F-46A3-B57C-2C5623651D46}" srcOrd="5" destOrd="0" parTransId="{7878C02D-750F-4979-95AE-3B578A9B838A}" sibTransId="{E2C5CEB0-F438-4443-A537-CA90568E6EAB}"/>
    <dgm:cxn modelId="{8BDB493C-C813-4C04-8B88-5837B98B4154}" type="presOf" srcId="{0769F880-1D10-4C6B-9005-48639CDE5170}" destId="{278D09F8-E794-4250-9D54-8DBDC20245CF}" srcOrd="0" destOrd="2" presId="urn:microsoft.com/office/officeart/2005/8/layout/list1"/>
    <dgm:cxn modelId="{1E139635-22C3-4544-9D1C-03B0CE822A51}" srcId="{58037280-7DA2-4634-A314-2CADEEB0B7CA}" destId="{0769F880-1D10-4C6B-9005-48639CDE5170}" srcOrd="2" destOrd="0" parTransId="{039D5B8A-459C-4C0D-A8FE-F7AF98334FEC}" sibTransId="{ECC9EDD0-1B13-4E34-8DB9-D250A13B5A92}"/>
    <dgm:cxn modelId="{787D250E-19C4-4C11-871C-E1497B52B44C}" type="presOf" srcId="{AC0BAE75-23D6-4775-9F8E-2E4F9506F1F9}" destId="{B72AEB99-FE9F-43DC-B025-458D9A7A9B3C}" srcOrd="0" destOrd="2" presId="urn:microsoft.com/office/officeart/2005/8/layout/list1"/>
    <dgm:cxn modelId="{AE0F2889-191E-4AD1-84B1-557735687CD3}" srcId="{114CE7E4-1351-4E6E-AFBA-24CF23C81E7D}" destId="{CE53CDB5-E767-419C-B2E7-E0EC8752BAEB}" srcOrd="5" destOrd="0" parTransId="{36CE9935-9F99-4AA7-A69F-ABD428E247B2}" sibTransId="{5E8EFA58-CB48-4AD3-B535-200BA6C61173}"/>
    <dgm:cxn modelId="{4A7A16D8-2C63-4A45-AEE0-805666DA7B52}" srcId="{114CE7E4-1351-4E6E-AFBA-24CF23C81E7D}" destId="{72D8E3DA-6875-4151-967F-3F797874DC04}" srcOrd="4" destOrd="0" parTransId="{42AF4811-37D4-4DD8-BA20-D438C3450119}" sibTransId="{78DD679E-99F3-449D-ACB8-01A94B943B88}"/>
    <dgm:cxn modelId="{D9457038-3AF3-4F4E-B698-79A6BDABAA22}" type="presParOf" srcId="{082553C3-93F0-4BD9-A2CD-25DA4C4BDA5D}" destId="{01D24EB6-ABD0-48DE-9302-2E01239E7708}" srcOrd="0" destOrd="0" presId="urn:microsoft.com/office/officeart/2005/8/layout/list1"/>
    <dgm:cxn modelId="{CB466F6A-675E-43B9-87DE-E98D579E41E7}" type="presParOf" srcId="{01D24EB6-ABD0-48DE-9302-2E01239E7708}" destId="{6761F972-52BC-4D88-BE0A-1AB8B6B137D0}" srcOrd="0" destOrd="0" presId="urn:microsoft.com/office/officeart/2005/8/layout/list1"/>
    <dgm:cxn modelId="{D9D87F3A-19CC-4F84-9A92-11285385B0C2}" type="presParOf" srcId="{01D24EB6-ABD0-48DE-9302-2E01239E7708}" destId="{4AC45F1D-D98B-4744-BE1B-EE86D58DA1BB}" srcOrd="1" destOrd="0" presId="urn:microsoft.com/office/officeart/2005/8/layout/list1"/>
    <dgm:cxn modelId="{5FDD817E-481D-4990-BE5A-F216C599302A}" type="presParOf" srcId="{082553C3-93F0-4BD9-A2CD-25DA4C4BDA5D}" destId="{09006309-7033-4B78-9FFC-23A1DA671A0E}" srcOrd="1" destOrd="0" presId="urn:microsoft.com/office/officeart/2005/8/layout/list1"/>
    <dgm:cxn modelId="{DD2B76A8-E28F-4B97-9F37-F049EA52F080}" type="presParOf" srcId="{082553C3-93F0-4BD9-A2CD-25DA4C4BDA5D}" destId="{278D09F8-E794-4250-9D54-8DBDC20245CF}" srcOrd="2" destOrd="0" presId="urn:microsoft.com/office/officeart/2005/8/layout/list1"/>
    <dgm:cxn modelId="{A6A974FC-5637-4710-B974-4878214C34F3}" type="presParOf" srcId="{082553C3-93F0-4BD9-A2CD-25DA4C4BDA5D}" destId="{D4B45A29-207D-42E3-A8A5-98C2DAD0BE6B}" srcOrd="3" destOrd="0" presId="urn:microsoft.com/office/officeart/2005/8/layout/list1"/>
    <dgm:cxn modelId="{FB932B57-48B9-470E-802B-E8FF37C8A46D}" type="presParOf" srcId="{082553C3-93F0-4BD9-A2CD-25DA4C4BDA5D}" destId="{7979CCBD-5393-47A8-989C-4726576BE9FA}" srcOrd="4" destOrd="0" presId="urn:microsoft.com/office/officeart/2005/8/layout/list1"/>
    <dgm:cxn modelId="{F0EE798E-9141-4D81-B66C-F07DF27E8DC0}" type="presParOf" srcId="{7979CCBD-5393-47A8-989C-4726576BE9FA}" destId="{60DDAF50-B261-462D-B597-0942F4A7DA70}" srcOrd="0" destOrd="0" presId="urn:microsoft.com/office/officeart/2005/8/layout/list1"/>
    <dgm:cxn modelId="{FE362C4B-9C76-4E44-A295-824E21FAF7A1}" type="presParOf" srcId="{7979CCBD-5393-47A8-989C-4726576BE9FA}" destId="{D7BE30E8-A318-47E3-880A-A17524A11848}" srcOrd="1" destOrd="0" presId="urn:microsoft.com/office/officeart/2005/8/layout/list1"/>
    <dgm:cxn modelId="{73455A38-40B4-4659-82D0-D97C0C17BC72}" type="presParOf" srcId="{082553C3-93F0-4BD9-A2CD-25DA4C4BDA5D}" destId="{DDEBE287-0412-49A0-A847-1C95ECEF9043}" srcOrd="5" destOrd="0" presId="urn:microsoft.com/office/officeart/2005/8/layout/list1"/>
    <dgm:cxn modelId="{F7EBB02E-E8EC-4FE5-906A-7191C42082D5}" type="presParOf" srcId="{082553C3-93F0-4BD9-A2CD-25DA4C4BDA5D}" destId="{B72AEB99-FE9F-43DC-B025-458D9A7A9B3C}" srcOrd="6" destOrd="0" presId="urn:microsoft.com/office/officeart/2005/8/layout/list1"/>
    <dgm:cxn modelId="{23344466-CF1C-466D-9D63-2690E18771E3}" type="presParOf" srcId="{082553C3-93F0-4BD9-A2CD-25DA4C4BDA5D}" destId="{C951CAE2-F85E-4495-B0D4-82F0DF001543}" srcOrd="7" destOrd="0" presId="urn:microsoft.com/office/officeart/2005/8/layout/list1"/>
    <dgm:cxn modelId="{BB3E7B3A-A5D6-4BF6-81BE-BE0F90D3A4EB}" type="presParOf" srcId="{082553C3-93F0-4BD9-A2CD-25DA4C4BDA5D}" destId="{C565CBF1-EF5E-4217-9AFC-ACF9DE270C9D}" srcOrd="8" destOrd="0" presId="urn:microsoft.com/office/officeart/2005/8/layout/list1"/>
    <dgm:cxn modelId="{623792BC-0E93-4E79-A36B-8B23178C5FCA}" type="presParOf" srcId="{C565CBF1-EF5E-4217-9AFC-ACF9DE270C9D}" destId="{93EF6F6D-81F0-4D29-BA3C-ADD12CF24603}" srcOrd="0" destOrd="0" presId="urn:microsoft.com/office/officeart/2005/8/layout/list1"/>
    <dgm:cxn modelId="{EB4AF243-1B9C-4299-976B-A65724BEE0E8}" type="presParOf" srcId="{C565CBF1-EF5E-4217-9AFC-ACF9DE270C9D}" destId="{CE0318D5-7F79-408E-91A4-004F434DCACC}" srcOrd="1" destOrd="0" presId="urn:microsoft.com/office/officeart/2005/8/layout/list1"/>
    <dgm:cxn modelId="{224E16A0-5133-4184-A3D6-56C0B349AA61}" type="presParOf" srcId="{082553C3-93F0-4BD9-A2CD-25DA4C4BDA5D}" destId="{C23F3B83-9336-4455-BF7E-42A461DCBE98}" srcOrd="9" destOrd="0" presId="urn:microsoft.com/office/officeart/2005/8/layout/list1"/>
    <dgm:cxn modelId="{DCF3A85F-41A3-4B6B-892F-029F3CA92A5B}" type="presParOf" srcId="{082553C3-93F0-4BD9-A2CD-25DA4C4BDA5D}" destId="{FA581A57-13B6-4903-B341-F28A46777E7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348A2D-E5DD-4D83-A32C-9BFF8194D9C6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50067F-DA66-4835-BB99-2335071E1169}">
      <dgm:prSet phldrT="[Text]"/>
      <dgm:spPr/>
      <dgm:t>
        <a:bodyPr/>
        <a:lstStyle/>
        <a:p>
          <a:pPr algn="ctr"/>
          <a:r>
            <a:rPr lang="en-US" dirty="0" smtClean="0"/>
            <a:t>SAFARI-1</a:t>
          </a:r>
          <a:endParaRPr lang="en-US" dirty="0"/>
        </a:p>
      </dgm:t>
    </dgm:pt>
    <dgm:pt modelId="{019BC7BE-1C3A-4D22-93CB-D567FFAFD9C9}" type="parTrans" cxnId="{EB38337F-7E7C-4145-954B-632A08E2F813}">
      <dgm:prSet/>
      <dgm:spPr/>
      <dgm:t>
        <a:bodyPr/>
        <a:lstStyle/>
        <a:p>
          <a:pPr algn="ctr"/>
          <a:endParaRPr lang="en-US"/>
        </a:p>
      </dgm:t>
    </dgm:pt>
    <dgm:pt modelId="{97756DB2-FBD3-4A25-B6B0-71613793F2E9}" type="sibTrans" cxnId="{EB38337F-7E7C-4145-954B-632A08E2F813}">
      <dgm:prSet/>
      <dgm:spPr/>
      <dgm:t>
        <a:bodyPr/>
        <a:lstStyle/>
        <a:p>
          <a:pPr algn="ctr"/>
          <a:endParaRPr lang="en-US"/>
        </a:p>
      </dgm:t>
    </dgm:pt>
    <dgm:pt modelId="{72F062FF-8822-4054-BF75-CE341E38F420}">
      <dgm:prSet phldrT="[Text]"/>
      <dgm:spPr/>
      <dgm:t>
        <a:bodyPr/>
        <a:lstStyle/>
        <a:p>
          <a:pPr algn="ctr"/>
          <a:r>
            <a:rPr lang="en-US" dirty="0" smtClean="0"/>
            <a:t>ETRR2</a:t>
          </a:r>
          <a:endParaRPr lang="en-US" dirty="0"/>
        </a:p>
      </dgm:t>
    </dgm:pt>
    <dgm:pt modelId="{BBBC1509-15CE-4FF9-A5F0-9F48D6BCE8A0}" type="parTrans" cxnId="{C83F2A1C-0E40-4739-AC08-E5C8D77C71E7}">
      <dgm:prSet/>
      <dgm:spPr/>
      <dgm:t>
        <a:bodyPr/>
        <a:lstStyle/>
        <a:p>
          <a:pPr algn="ctr"/>
          <a:endParaRPr lang="en-US"/>
        </a:p>
      </dgm:t>
    </dgm:pt>
    <dgm:pt modelId="{4CA314B4-2B9D-4E27-B0EB-146383ACC519}" type="sibTrans" cxnId="{C83F2A1C-0E40-4739-AC08-E5C8D77C71E7}">
      <dgm:prSet/>
      <dgm:spPr/>
      <dgm:t>
        <a:bodyPr/>
        <a:lstStyle/>
        <a:p>
          <a:pPr algn="ctr"/>
          <a:endParaRPr lang="en-US"/>
        </a:p>
      </dgm:t>
    </dgm:pt>
    <dgm:pt modelId="{8DF7B702-9FFA-46C2-A2EE-A9A5BCDF61A6}">
      <dgm:prSet phldrT="[Text]"/>
      <dgm:spPr/>
      <dgm:t>
        <a:bodyPr/>
        <a:lstStyle/>
        <a:p>
          <a:pPr algn="ctr"/>
          <a:r>
            <a:rPr lang="en-US" dirty="0" smtClean="0"/>
            <a:t>OPAL</a:t>
          </a:r>
          <a:endParaRPr lang="en-US" dirty="0"/>
        </a:p>
      </dgm:t>
    </dgm:pt>
    <dgm:pt modelId="{9D3F603E-97FB-4621-8125-CC4DE744066A}" type="parTrans" cxnId="{8E6146E5-D509-4464-9444-B78CECEBC70E}">
      <dgm:prSet/>
      <dgm:spPr/>
      <dgm:t>
        <a:bodyPr/>
        <a:lstStyle/>
        <a:p>
          <a:pPr algn="ctr"/>
          <a:endParaRPr lang="en-US"/>
        </a:p>
      </dgm:t>
    </dgm:pt>
    <dgm:pt modelId="{4F57880F-5DDF-4FA0-B0EB-3E16CD8DA54F}" type="sibTrans" cxnId="{8E6146E5-D509-4464-9444-B78CECEBC70E}">
      <dgm:prSet/>
      <dgm:spPr/>
      <dgm:t>
        <a:bodyPr/>
        <a:lstStyle/>
        <a:p>
          <a:pPr algn="ctr"/>
          <a:endParaRPr lang="en-US"/>
        </a:p>
      </dgm:t>
    </dgm:pt>
    <dgm:pt modelId="{87CD3A1F-922D-4530-A242-865B7E1C5EEC}">
      <dgm:prSet phldrT="[Text]"/>
      <dgm:spPr/>
      <dgm:t>
        <a:bodyPr/>
        <a:lstStyle/>
        <a:p>
          <a:pPr algn="ctr"/>
          <a:r>
            <a:rPr lang="en-US" dirty="0" smtClean="0"/>
            <a:t>INR</a:t>
          </a:r>
          <a:endParaRPr lang="en-US" dirty="0"/>
        </a:p>
      </dgm:t>
    </dgm:pt>
    <dgm:pt modelId="{4A8609D0-737F-463F-945B-AA4264AA991E}" type="parTrans" cxnId="{B1C242C4-6D10-499F-9945-98B517F042EE}">
      <dgm:prSet/>
      <dgm:spPr/>
      <dgm:t>
        <a:bodyPr/>
        <a:lstStyle/>
        <a:p>
          <a:pPr algn="ctr"/>
          <a:endParaRPr lang="en-US"/>
        </a:p>
      </dgm:t>
    </dgm:pt>
    <dgm:pt modelId="{4D053839-FD48-458E-B488-F4521257BDB3}" type="sibTrans" cxnId="{B1C242C4-6D10-499F-9945-98B517F042EE}">
      <dgm:prSet/>
      <dgm:spPr/>
      <dgm:t>
        <a:bodyPr/>
        <a:lstStyle/>
        <a:p>
          <a:pPr algn="ctr"/>
          <a:endParaRPr lang="en-US"/>
        </a:p>
      </dgm:t>
    </dgm:pt>
    <dgm:pt modelId="{5F243607-EA7A-4E5A-9FBB-3FDD394E22FA}">
      <dgm:prSet phldrT="[Text]"/>
      <dgm:spPr/>
      <dgm:t>
        <a:bodyPr/>
        <a:lstStyle/>
        <a:p>
          <a:pPr algn="ctr"/>
          <a:r>
            <a:rPr lang="en-US" dirty="0" smtClean="0"/>
            <a:t>MNR</a:t>
          </a:r>
          <a:endParaRPr lang="en-US" dirty="0"/>
        </a:p>
      </dgm:t>
    </dgm:pt>
    <dgm:pt modelId="{E59775A3-1D77-44FA-BFCB-25C4C693F626}" type="parTrans" cxnId="{6CEBECB8-F2EF-4A58-AA9C-99C2FFF324D1}">
      <dgm:prSet/>
      <dgm:spPr/>
      <dgm:t>
        <a:bodyPr/>
        <a:lstStyle/>
        <a:p>
          <a:pPr algn="ctr"/>
          <a:endParaRPr lang="en-US"/>
        </a:p>
      </dgm:t>
    </dgm:pt>
    <dgm:pt modelId="{BF4BD58F-2A22-4F57-A2E0-FE1F628B3E0A}" type="sibTrans" cxnId="{6CEBECB8-F2EF-4A58-AA9C-99C2FFF324D1}">
      <dgm:prSet/>
      <dgm:spPr/>
      <dgm:t>
        <a:bodyPr/>
        <a:lstStyle/>
        <a:p>
          <a:pPr algn="ctr"/>
          <a:endParaRPr lang="en-US"/>
        </a:p>
      </dgm:t>
    </dgm:pt>
    <dgm:pt modelId="{905AA230-FB42-43C9-93A9-DB5CAC4A13C2}">
      <dgm:prSet phldrT="[Text]"/>
      <dgm:spPr/>
      <dgm:t>
        <a:bodyPr/>
        <a:lstStyle/>
        <a:p>
          <a:pPr algn="ctr"/>
          <a:r>
            <a:rPr lang="en-US" dirty="0" smtClean="0"/>
            <a:t>IRR</a:t>
          </a:r>
          <a:endParaRPr lang="en-US" dirty="0"/>
        </a:p>
      </dgm:t>
    </dgm:pt>
    <dgm:pt modelId="{FB955B52-8FC5-41C1-934C-999853857418}" type="parTrans" cxnId="{6FC4F07A-FAC0-4A14-84AE-F156E20CC022}">
      <dgm:prSet/>
      <dgm:spPr/>
      <dgm:t>
        <a:bodyPr/>
        <a:lstStyle/>
        <a:p>
          <a:pPr algn="ctr"/>
          <a:endParaRPr lang="en-US"/>
        </a:p>
      </dgm:t>
    </dgm:pt>
    <dgm:pt modelId="{91626841-342E-40B8-9A81-5E444C7B07BA}" type="sibTrans" cxnId="{6FC4F07A-FAC0-4A14-84AE-F156E20CC022}">
      <dgm:prSet/>
      <dgm:spPr/>
      <dgm:t>
        <a:bodyPr/>
        <a:lstStyle/>
        <a:p>
          <a:pPr algn="ctr"/>
          <a:endParaRPr lang="en-US"/>
        </a:p>
      </dgm:t>
    </dgm:pt>
    <dgm:pt modelId="{6414BBF7-6D0A-453A-95EE-E506B7ED8897}">
      <dgm:prSet phldrT="[Text]"/>
      <dgm:spPr/>
      <dgm:t>
        <a:bodyPr/>
        <a:lstStyle/>
        <a:p>
          <a:pPr algn="ctr"/>
          <a:r>
            <a:rPr lang="en-US" dirty="0" smtClean="0"/>
            <a:t>BEAVRS</a:t>
          </a:r>
          <a:endParaRPr lang="en-US" dirty="0"/>
        </a:p>
      </dgm:t>
    </dgm:pt>
    <dgm:pt modelId="{4069B5B9-5025-4D1C-9682-2A1C25203763}" type="parTrans" cxnId="{6DA5D9AD-E970-4092-B032-A923F5CE4A42}">
      <dgm:prSet/>
      <dgm:spPr/>
      <dgm:t>
        <a:bodyPr/>
        <a:lstStyle/>
        <a:p>
          <a:pPr algn="ctr"/>
          <a:endParaRPr lang="en-US"/>
        </a:p>
      </dgm:t>
    </dgm:pt>
    <dgm:pt modelId="{2BB7D109-9E48-48AB-A7AB-9B5BCCB6AD5F}" type="sibTrans" cxnId="{6DA5D9AD-E970-4092-B032-A923F5CE4A42}">
      <dgm:prSet/>
      <dgm:spPr/>
      <dgm:t>
        <a:bodyPr/>
        <a:lstStyle/>
        <a:p>
          <a:pPr algn="ctr"/>
          <a:endParaRPr lang="en-US"/>
        </a:p>
      </dgm:t>
    </dgm:pt>
    <dgm:pt modelId="{E59880A7-D837-4AD5-9032-8F4425A78424}">
      <dgm:prSet phldrT="[Text]"/>
      <dgm:spPr/>
      <dgm:t>
        <a:bodyPr/>
        <a:lstStyle/>
        <a:p>
          <a:pPr algn="ctr"/>
          <a:r>
            <a:rPr lang="en-US" dirty="0" smtClean="0"/>
            <a:t>MHTGR-350</a:t>
          </a:r>
          <a:endParaRPr lang="en-US" dirty="0"/>
        </a:p>
      </dgm:t>
    </dgm:pt>
    <dgm:pt modelId="{4809528F-A623-4BEE-BC2E-2CE7D53EC21C}" type="parTrans" cxnId="{60D5B278-7E2A-4151-A631-B8AF92E261CF}">
      <dgm:prSet/>
      <dgm:spPr/>
      <dgm:t>
        <a:bodyPr/>
        <a:lstStyle/>
        <a:p>
          <a:pPr algn="ctr"/>
          <a:endParaRPr lang="en-US"/>
        </a:p>
      </dgm:t>
    </dgm:pt>
    <dgm:pt modelId="{8FA09B82-1993-42E8-A43C-29B02D67F69B}" type="sibTrans" cxnId="{60D5B278-7E2A-4151-A631-B8AF92E261CF}">
      <dgm:prSet/>
      <dgm:spPr/>
      <dgm:t>
        <a:bodyPr/>
        <a:lstStyle/>
        <a:p>
          <a:pPr algn="ctr"/>
          <a:endParaRPr lang="en-US"/>
        </a:p>
      </dgm:t>
    </dgm:pt>
    <dgm:pt modelId="{8E7D4F78-F761-4450-893B-02F1FA46FB31}">
      <dgm:prSet phldrT="[Text]"/>
      <dgm:spPr/>
      <dgm:t>
        <a:bodyPr/>
        <a:lstStyle/>
        <a:p>
          <a:pPr algn="ctr"/>
          <a:r>
            <a:rPr lang="en-US" dirty="0" smtClean="0"/>
            <a:t>IPEN</a:t>
          </a:r>
          <a:endParaRPr lang="en-US" dirty="0"/>
        </a:p>
      </dgm:t>
    </dgm:pt>
    <dgm:pt modelId="{969D8C46-A02B-4581-86D4-422A0042B628}" type="parTrans" cxnId="{50B6EC48-96C9-4380-AF44-1660C556A3CF}">
      <dgm:prSet/>
      <dgm:spPr/>
      <dgm:t>
        <a:bodyPr/>
        <a:lstStyle/>
        <a:p>
          <a:pPr algn="ctr"/>
          <a:endParaRPr lang="en-US"/>
        </a:p>
      </dgm:t>
    </dgm:pt>
    <dgm:pt modelId="{93CC4CC7-ED8C-4882-9E20-74B323EA7974}" type="sibTrans" cxnId="{50B6EC48-96C9-4380-AF44-1660C556A3CF}">
      <dgm:prSet/>
      <dgm:spPr/>
      <dgm:t>
        <a:bodyPr/>
        <a:lstStyle/>
        <a:p>
          <a:pPr algn="ctr"/>
          <a:endParaRPr lang="en-US"/>
        </a:p>
      </dgm:t>
    </dgm:pt>
    <dgm:pt modelId="{0DC73BC4-461D-4AB6-B720-7D74DB71FE39}">
      <dgm:prSet phldrT="[Text]"/>
      <dgm:spPr/>
      <dgm:t>
        <a:bodyPr/>
        <a:lstStyle/>
        <a:p>
          <a:pPr algn="ctr"/>
          <a:r>
            <a:rPr lang="en-US" dirty="0" smtClean="0"/>
            <a:t>WATTSBAR</a:t>
          </a:r>
          <a:endParaRPr lang="en-US" dirty="0"/>
        </a:p>
      </dgm:t>
    </dgm:pt>
    <dgm:pt modelId="{5ECC1460-63B0-459F-9753-E58ED2529F9D}" type="parTrans" cxnId="{7A7F12FA-200E-48B1-A702-5D0F19F59FEE}">
      <dgm:prSet/>
      <dgm:spPr/>
      <dgm:t>
        <a:bodyPr/>
        <a:lstStyle/>
        <a:p>
          <a:endParaRPr lang="en-US"/>
        </a:p>
      </dgm:t>
    </dgm:pt>
    <dgm:pt modelId="{9E2CEBEA-F08C-4448-88DD-C821E8845326}" type="sibTrans" cxnId="{7A7F12FA-200E-48B1-A702-5D0F19F59FEE}">
      <dgm:prSet/>
      <dgm:spPr/>
      <dgm:t>
        <a:bodyPr/>
        <a:lstStyle/>
        <a:p>
          <a:endParaRPr lang="en-US"/>
        </a:p>
      </dgm:t>
    </dgm:pt>
    <dgm:pt modelId="{63DE27F4-1FDB-4096-87A9-8377521991AD}">
      <dgm:prSet phldrT="[Text]"/>
      <dgm:spPr/>
      <dgm:t>
        <a:bodyPr/>
        <a:lstStyle/>
        <a:p>
          <a:pPr algn="ctr"/>
          <a:r>
            <a:rPr lang="en-US" dirty="0" smtClean="0"/>
            <a:t>HTR-10</a:t>
          </a:r>
          <a:endParaRPr lang="en-US" dirty="0"/>
        </a:p>
      </dgm:t>
    </dgm:pt>
    <dgm:pt modelId="{211EF64C-6496-4AFF-BC36-9DF1D8B2E4A2}" type="parTrans" cxnId="{98942021-8623-43CD-91AD-34E0215D3887}">
      <dgm:prSet/>
      <dgm:spPr/>
      <dgm:t>
        <a:bodyPr/>
        <a:lstStyle/>
        <a:p>
          <a:endParaRPr lang="en-US"/>
        </a:p>
      </dgm:t>
    </dgm:pt>
    <dgm:pt modelId="{3A4AAA7A-A0E7-4999-A864-A9369BEF1F72}" type="sibTrans" cxnId="{98942021-8623-43CD-91AD-34E0215D3887}">
      <dgm:prSet/>
      <dgm:spPr/>
      <dgm:t>
        <a:bodyPr/>
        <a:lstStyle/>
        <a:p>
          <a:endParaRPr lang="en-US"/>
        </a:p>
      </dgm:t>
    </dgm:pt>
    <dgm:pt modelId="{DAC29A12-11E4-4BD0-AA12-0921D2B2659D}">
      <dgm:prSet phldrT="[Text]"/>
      <dgm:spPr/>
      <dgm:t>
        <a:bodyPr/>
        <a:lstStyle/>
        <a:p>
          <a:pPr algn="ctr"/>
          <a:r>
            <a:rPr lang="en-US" dirty="0" smtClean="0"/>
            <a:t>AMR</a:t>
          </a:r>
          <a:endParaRPr lang="en-US" dirty="0"/>
        </a:p>
      </dgm:t>
    </dgm:pt>
    <dgm:pt modelId="{ED4BB169-2872-4BC3-8B77-6A3B9C18D8B1}" type="parTrans" cxnId="{DD1C04FD-D4AE-41EC-91DE-55B655B8296C}">
      <dgm:prSet/>
      <dgm:spPr/>
      <dgm:t>
        <a:bodyPr/>
        <a:lstStyle/>
        <a:p>
          <a:endParaRPr lang="en-US"/>
        </a:p>
      </dgm:t>
    </dgm:pt>
    <dgm:pt modelId="{7D2B0D34-0953-490B-9F37-E8AE151AB170}" type="sibTrans" cxnId="{DD1C04FD-D4AE-41EC-91DE-55B655B8296C}">
      <dgm:prSet/>
      <dgm:spPr/>
      <dgm:t>
        <a:bodyPr/>
        <a:lstStyle/>
        <a:p>
          <a:endParaRPr lang="en-US"/>
        </a:p>
      </dgm:t>
    </dgm:pt>
    <dgm:pt modelId="{5DB7C462-C407-4BA1-A5D9-7ED086A3CE40}" type="pres">
      <dgm:prSet presAssocID="{52348A2D-E5DD-4D83-A32C-9BFF8194D9C6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45FBBECD-47A9-4CF3-84F9-192F0721C381}" type="pres">
      <dgm:prSet presAssocID="{1550067F-DA66-4835-BB99-2335071E1169}" presName="composite" presStyleCnt="0"/>
      <dgm:spPr/>
    </dgm:pt>
    <dgm:pt modelId="{FBEBD48A-BC53-4408-9D39-6FC187321EF4}" type="pres">
      <dgm:prSet presAssocID="{1550067F-DA66-4835-BB99-2335071E1169}" presName="rect2" presStyleLbl="revTx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E9DA44-3E72-4C61-A1D9-3B0C2361109F}" type="pres">
      <dgm:prSet presAssocID="{1550067F-DA66-4835-BB99-2335071E1169}" presName="rect1" presStyleLbl="alignImgPlace1" presStyleIdx="0" presStyleCnt="12" custScaleX="12221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A2FC405-EA66-40AC-888B-4E4691E12CA2}" type="pres">
      <dgm:prSet presAssocID="{97756DB2-FBD3-4A25-B6B0-71613793F2E9}" presName="sibTrans" presStyleCnt="0"/>
      <dgm:spPr/>
    </dgm:pt>
    <dgm:pt modelId="{F096DD0B-11AD-432D-9571-3AE969EA5570}" type="pres">
      <dgm:prSet presAssocID="{72F062FF-8822-4054-BF75-CE341E38F420}" presName="composite" presStyleCnt="0"/>
      <dgm:spPr/>
    </dgm:pt>
    <dgm:pt modelId="{CD550ACD-D859-4879-B968-038158B8339E}" type="pres">
      <dgm:prSet presAssocID="{72F062FF-8822-4054-BF75-CE341E38F420}" presName="rect2" presStyleLbl="revTx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0A8CC5-17F1-4CC7-A38C-C2731D509740}" type="pres">
      <dgm:prSet presAssocID="{72F062FF-8822-4054-BF75-CE341E38F420}" presName="rect1" presStyleLbl="alignImgPlace1" presStyleIdx="1" presStyleCnt="1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CEE00FE-799D-4054-800C-A31A9924AEA5}" type="pres">
      <dgm:prSet presAssocID="{4CA314B4-2B9D-4E27-B0EB-146383ACC519}" presName="sibTrans" presStyleCnt="0"/>
      <dgm:spPr/>
    </dgm:pt>
    <dgm:pt modelId="{F93CE170-F787-4760-B467-E286A216D73D}" type="pres">
      <dgm:prSet presAssocID="{8DF7B702-9FFA-46C2-A2EE-A9A5BCDF61A6}" presName="composite" presStyleCnt="0"/>
      <dgm:spPr/>
    </dgm:pt>
    <dgm:pt modelId="{8F60B13B-24FF-47CE-A13F-BC6FF1F8C6A6}" type="pres">
      <dgm:prSet presAssocID="{8DF7B702-9FFA-46C2-A2EE-A9A5BCDF61A6}" presName="rect2" presStyleLbl="revTx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87AD37-B5F0-49A8-84D4-7FA872326D38}" type="pres">
      <dgm:prSet presAssocID="{8DF7B702-9FFA-46C2-A2EE-A9A5BCDF61A6}" presName="rect1" presStyleLbl="alignImgPlace1" presStyleIdx="2" presStyleCnt="1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412239D-2E4D-4618-8240-05A23FD4FFC4}" type="pres">
      <dgm:prSet presAssocID="{4F57880F-5DDF-4FA0-B0EB-3E16CD8DA54F}" presName="sibTrans" presStyleCnt="0"/>
      <dgm:spPr/>
    </dgm:pt>
    <dgm:pt modelId="{0AC56FE7-4201-4D43-96BE-1A1BD39190A4}" type="pres">
      <dgm:prSet presAssocID="{87CD3A1F-922D-4530-A242-865B7E1C5EEC}" presName="composite" presStyleCnt="0"/>
      <dgm:spPr/>
    </dgm:pt>
    <dgm:pt modelId="{6D374B9E-8310-4423-A569-F9D80A40A948}" type="pres">
      <dgm:prSet presAssocID="{87CD3A1F-922D-4530-A242-865B7E1C5EEC}" presName="rect2" presStyleLbl="revTx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8668BF-DDF7-49D3-8FB4-B0EF291FD370}" type="pres">
      <dgm:prSet presAssocID="{87CD3A1F-922D-4530-A242-865B7E1C5EEC}" presName="rect1" presStyleLbl="alignImgPlace1" presStyleIdx="3" presStyleCnt="1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D78DB63-64B2-4AA0-B18C-BB959844B97F}" type="pres">
      <dgm:prSet presAssocID="{4D053839-FD48-458E-B488-F4521257BDB3}" presName="sibTrans" presStyleCnt="0"/>
      <dgm:spPr/>
    </dgm:pt>
    <dgm:pt modelId="{19FFB65A-77D2-48E8-91B4-55372C16CC64}" type="pres">
      <dgm:prSet presAssocID="{905AA230-FB42-43C9-93A9-DB5CAC4A13C2}" presName="composite" presStyleCnt="0"/>
      <dgm:spPr/>
    </dgm:pt>
    <dgm:pt modelId="{C478664A-92D1-43C0-98C3-B156101521B2}" type="pres">
      <dgm:prSet presAssocID="{905AA230-FB42-43C9-93A9-DB5CAC4A13C2}" presName="rect2" presStyleLbl="revTx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4FE625-5D47-4BEA-B5BD-C45A0BB54D81}" type="pres">
      <dgm:prSet presAssocID="{905AA230-FB42-43C9-93A9-DB5CAC4A13C2}" presName="rect1" presStyleLbl="alignImgPlace1" presStyleIdx="4" presStyleCnt="1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43437B1-7A92-445C-B899-3F99D6F9C9E8}" type="pres">
      <dgm:prSet presAssocID="{91626841-342E-40B8-9A81-5E444C7B07BA}" presName="sibTrans" presStyleCnt="0"/>
      <dgm:spPr/>
    </dgm:pt>
    <dgm:pt modelId="{C6A4FFA9-663D-4818-8B1F-219921761F13}" type="pres">
      <dgm:prSet presAssocID="{5F243607-EA7A-4E5A-9FBB-3FDD394E22FA}" presName="composite" presStyleCnt="0"/>
      <dgm:spPr/>
    </dgm:pt>
    <dgm:pt modelId="{748C7C3D-5688-4F75-B0B3-66FCC14767B7}" type="pres">
      <dgm:prSet presAssocID="{5F243607-EA7A-4E5A-9FBB-3FDD394E22FA}" presName="rect2" presStyleLbl="revTx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4B04C2-23FD-4A28-A7A4-A135BA2A2D01}" type="pres">
      <dgm:prSet presAssocID="{5F243607-EA7A-4E5A-9FBB-3FDD394E22FA}" presName="rect1" presStyleLbl="alignImgPlace1" presStyleIdx="5" presStyleCnt="12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A7C4168-38CD-48FB-834E-A9FD66FE3B99}" type="pres">
      <dgm:prSet presAssocID="{BF4BD58F-2A22-4F57-A2E0-FE1F628B3E0A}" presName="sibTrans" presStyleCnt="0"/>
      <dgm:spPr/>
    </dgm:pt>
    <dgm:pt modelId="{2B0F3859-BA02-48A2-9E18-79B9FCC1794B}" type="pres">
      <dgm:prSet presAssocID="{6414BBF7-6D0A-453A-95EE-E506B7ED8897}" presName="composite" presStyleCnt="0"/>
      <dgm:spPr/>
    </dgm:pt>
    <dgm:pt modelId="{BFDE1706-5A6C-4FDC-BBEC-9069D7E2C67C}" type="pres">
      <dgm:prSet presAssocID="{6414BBF7-6D0A-453A-95EE-E506B7ED8897}" presName="rect2" presStyleLbl="revTx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64EF7A-D224-4154-AB00-C4943612CFF6}" type="pres">
      <dgm:prSet presAssocID="{6414BBF7-6D0A-453A-95EE-E506B7ED8897}" presName="rect1" presStyleLbl="alignImgPlace1" presStyleIdx="6" presStyleCnt="12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B0A690B-CCC0-4C79-BEFC-497352779D3F}" type="pres">
      <dgm:prSet presAssocID="{2BB7D109-9E48-48AB-A7AB-9B5BCCB6AD5F}" presName="sibTrans" presStyleCnt="0"/>
      <dgm:spPr/>
    </dgm:pt>
    <dgm:pt modelId="{D004AB4A-7E4C-477F-885E-2E9FD4141C11}" type="pres">
      <dgm:prSet presAssocID="{8E7D4F78-F761-4450-893B-02F1FA46FB31}" presName="composite" presStyleCnt="0"/>
      <dgm:spPr/>
    </dgm:pt>
    <dgm:pt modelId="{8A01F2DD-D82B-44D0-90D1-0B803D2A344B}" type="pres">
      <dgm:prSet presAssocID="{8E7D4F78-F761-4450-893B-02F1FA46FB31}" presName="rect2" presStyleLbl="revTx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83F200-EEAD-4657-9474-7A3F7A7091AD}" type="pres">
      <dgm:prSet presAssocID="{8E7D4F78-F761-4450-893B-02F1FA46FB31}" presName="rect1" presStyleLbl="alignImgPlace1" presStyleIdx="7" presStyleCnt="12" custLinFactNeighborX="-612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A6A26F4-AA9A-4742-B4E3-E77C6325F9A0}" type="pres">
      <dgm:prSet presAssocID="{93CC4CC7-ED8C-4882-9E20-74B323EA7974}" presName="sibTrans" presStyleCnt="0"/>
      <dgm:spPr/>
    </dgm:pt>
    <dgm:pt modelId="{892E9C8C-3DD0-4D0E-A18B-387F6C071243}" type="pres">
      <dgm:prSet presAssocID="{E59880A7-D837-4AD5-9032-8F4425A78424}" presName="composite" presStyleCnt="0"/>
      <dgm:spPr/>
    </dgm:pt>
    <dgm:pt modelId="{2B4B2BB0-E5D3-421D-8231-2B2B3ABBC23D}" type="pres">
      <dgm:prSet presAssocID="{E59880A7-D837-4AD5-9032-8F4425A78424}" presName="rect2" presStyleLbl="revTx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B19667-44FF-42FD-A889-B1115D5775B5}" type="pres">
      <dgm:prSet presAssocID="{E59880A7-D837-4AD5-9032-8F4425A78424}" presName="rect1" presStyleLbl="alignImgPlace1" presStyleIdx="8" presStyleCnt="12" custScaleX="117416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0F56406-FE4E-4ABF-8F14-0027D855DA29}" type="pres">
      <dgm:prSet presAssocID="{8FA09B82-1993-42E8-A43C-29B02D67F69B}" presName="sibTrans" presStyleCnt="0"/>
      <dgm:spPr/>
    </dgm:pt>
    <dgm:pt modelId="{48784F7A-6911-4173-A4F3-606A981D9CDE}" type="pres">
      <dgm:prSet presAssocID="{0DC73BC4-461D-4AB6-B720-7D74DB71FE39}" presName="composite" presStyleCnt="0"/>
      <dgm:spPr/>
    </dgm:pt>
    <dgm:pt modelId="{18BCFBE7-E2C4-4761-B02B-243D177D8D06}" type="pres">
      <dgm:prSet presAssocID="{0DC73BC4-461D-4AB6-B720-7D74DB71FE39}" presName="rect2" presStyleLbl="revTx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8F3D84-7CB4-4F13-A63F-71024AA939E9}" type="pres">
      <dgm:prSet presAssocID="{0DC73BC4-461D-4AB6-B720-7D74DB71FE39}" presName="rect1" presStyleLbl="alignImgPlace1" presStyleIdx="9" presStyleCnt="12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E91297A-14C4-47E2-B74C-3718F0C7C2E0}" type="pres">
      <dgm:prSet presAssocID="{9E2CEBEA-F08C-4448-88DD-C821E8845326}" presName="sibTrans" presStyleCnt="0"/>
      <dgm:spPr/>
    </dgm:pt>
    <dgm:pt modelId="{1F90CEC4-9744-4AEE-8D0A-2D294339C9BA}" type="pres">
      <dgm:prSet presAssocID="{63DE27F4-1FDB-4096-87A9-8377521991AD}" presName="composite" presStyleCnt="0"/>
      <dgm:spPr/>
    </dgm:pt>
    <dgm:pt modelId="{2CDEB05D-A6E6-470E-9C05-D41248BE977D}" type="pres">
      <dgm:prSet presAssocID="{63DE27F4-1FDB-4096-87A9-8377521991AD}" presName="rect2" presStyleLbl="revTx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5BC306-4C4F-47DB-834E-61CB2B078EA3}" type="pres">
      <dgm:prSet presAssocID="{63DE27F4-1FDB-4096-87A9-8377521991AD}" presName="rect1" presStyleLbl="alignImgPlace1" presStyleIdx="10" presStyleCnt="12" custScaleX="109016"/>
      <dgm:spPr>
        <a:blipFill rotWithShape="1">
          <a:blip xmlns:r="http://schemas.openxmlformats.org/officeDocument/2006/relationships" r:embed="rId1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BAB7B30-0220-43B4-8304-95BBCD298812}" type="pres">
      <dgm:prSet presAssocID="{3A4AAA7A-A0E7-4999-A864-A9369BEF1F72}" presName="sibTrans" presStyleCnt="0"/>
      <dgm:spPr/>
    </dgm:pt>
    <dgm:pt modelId="{6C501277-C242-48AC-894D-A46EEFD84CBC}" type="pres">
      <dgm:prSet presAssocID="{DAC29A12-11E4-4BD0-AA12-0921D2B2659D}" presName="composite" presStyleCnt="0"/>
      <dgm:spPr/>
    </dgm:pt>
    <dgm:pt modelId="{66748964-101A-45A3-8CC1-8CB7082090B4}" type="pres">
      <dgm:prSet presAssocID="{DAC29A12-11E4-4BD0-AA12-0921D2B2659D}" presName="rect2" presStyleLbl="revTx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BF54A5-4C97-4E62-A006-8D5FD216FFCF}" type="pres">
      <dgm:prSet presAssocID="{DAC29A12-11E4-4BD0-AA12-0921D2B2659D}" presName="rect1" presStyleLbl="alignImgPlace1" presStyleIdx="11" presStyleCnt="12"/>
      <dgm:spPr>
        <a:blipFill rotWithShape="1">
          <a:blip xmlns:r="http://schemas.openxmlformats.org/officeDocument/2006/relationships" r:embed="rId12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FF91F174-EB6A-4AF8-9E25-2BB1EAE1697C}" type="presOf" srcId="{8E7D4F78-F761-4450-893B-02F1FA46FB31}" destId="{8A01F2DD-D82B-44D0-90D1-0B803D2A344B}" srcOrd="0" destOrd="0" presId="urn:microsoft.com/office/officeart/2008/layout/PictureGrid"/>
    <dgm:cxn modelId="{0E4A962E-0AB2-47D4-9CB4-C0C41BEA6F3A}" type="presOf" srcId="{5F243607-EA7A-4E5A-9FBB-3FDD394E22FA}" destId="{748C7C3D-5688-4F75-B0B3-66FCC14767B7}" srcOrd="0" destOrd="0" presId="urn:microsoft.com/office/officeart/2008/layout/PictureGrid"/>
    <dgm:cxn modelId="{EB38337F-7E7C-4145-954B-632A08E2F813}" srcId="{52348A2D-E5DD-4D83-A32C-9BFF8194D9C6}" destId="{1550067F-DA66-4835-BB99-2335071E1169}" srcOrd="0" destOrd="0" parTransId="{019BC7BE-1C3A-4D22-93CB-D567FFAFD9C9}" sibTransId="{97756DB2-FBD3-4A25-B6B0-71613793F2E9}"/>
    <dgm:cxn modelId="{8E6146E5-D509-4464-9444-B78CECEBC70E}" srcId="{52348A2D-E5DD-4D83-A32C-9BFF8194D9C6}" destId="{8DF7B702-9FFA-46C2-A2EE-A9A5BCDF61A6}" srcOrd="2" destOrd="0" parTransId="{9D3F603E-97FB-4621-8125-CC4DE744066A}" sibTransId="{4F57880F-5DDF-4FA0-B0EB-3E16CD8DA54F}"/>
    <dgm:cxn modelId="{A050CE46-C95B-4AEA-9B40-0595CB27C892}" type="presOf" srcId="{72F062FF-8822-4054-BF75-CE341E38F420}" destId="{CD550ACD-D859-4879-B968-038158B8339E}" srcOrd="0" destOrd="0" presId="urn:microsoft.com/office/officeart/2008/layout/PictureGrid"/>
    <dgm:cxn modelId="{5F4A62B9-DD2D-4418-B019-341945A9D560}" type="presOf" srcId="{0DC73BC4-461D-4AB6-B720-7D74DB71FE39}" destId="{18BCFBE7-E2C4-4761-B02B-243D177D8D06}" srcOrd="0" destOrd="0" presId="urn:microsoft.com/office/officeart/2008/layout/PictureGrid"/>
    <dgm:cxn modelId="{6FC4F07A-FAC0-4A14-84AE-F156E20CC022}" srcId="{52348A2D-E5DD-4D83-A32C-9BFF8194D9C6}" destId="{905AA230-FB42-43C9-93A9-DB5CAC4A13C2}" srcOrd="4" destOrd="0" parTransId="{FB955B52-8FC5-41C1-934C-999853857418}" sibTransId="{91626841-342E-40B8-9A81-5E444C7B07BA}"/>
    <dgm:cxn modelId="{4942F7EC-B0C4-4B72-9D80-5FC87EDB63F5}" type="presOf" srcId="{905AA230-FB42-43C9-93A9-DB5CAC4A13C2}" destId="{C478664A-92D1-43C0-98C3-B156101521B2}" srcOrd="0" destOrd="0" presId="urn:microsoft.com/office/officeart/2008/layout/PictureGrid"/>
    <dgm:cxn modelId="{C0E2F4B7-AEF4-4833-9063-B7AEEA07F0DA}" type="presOf" srcId="{52348A2D-E5DD-4D83-A32C-9BFF8194D9C6}" destId="{5DB7C462-C407-4BA1-A5D9-7ED086A3CE40}" srcOrd="0" destOrd="0" presId="urn:microsoft.com/office/officeart/2008/layout/PictureGrid"/>
    <dgm:cxn modelId="{7A7F12FA-200E-48B1-A702-5D0F19F59FEE}" srcId="{52348A2D-E5DD-4D83-A32C-9BFF8194D9C6}" destId="{0DC73BC4-461D-4AB6-B720-7D74DB71FE39}" srcOrd="9" destOrd="0" parTransId="{5ECC1460-63B0-459F-9753-E58ED2529F9D}" sibTransId="{9E2CEBEA-F08C-4448-88DD-C821E8845326}"/>
    <dgm:cxn modelId="{98942021-8623-43CD-91AD-34E0215D3887}" srcId="{52348A2D-E5DD-4D83-A32C-9BFF8194D9C6}" destId="{63DE27F4-1FDB-4096-87A9-8377521991AD}" srcOrd="10" destOrd="0" parTransId="{211EF64C-6496-4AFF-BC36-9DF1D8B2E4A2}" sibTransId="{3A4AAA7A-A0E7-4999-A864-A9369BEF1F72}"/>
    <dgm:cxn modelId="{F2695027-D84D-4454-9323-361A4E11537B}" type="presOf" srcId="{63DE27F4-1FDB-4096-87A9-8377521991AD}" destId="{2CDEB05D-A6E6-470E-9C05-D41248BE977D}" srcOrd="0" destOrd="0" presId="urn:microsoft.com/office/officeart/2008/layout/PictureGrid"/>
    <dgm:cxn modelId="{D4716CCF-A4BE-4716-9F4C-6B867CD361CA}" type="presOf" srcId="{6414BBF7-6D0A-453A-95EE-E506B7ED8897}" destId="{BFDE1706-5A6C-4FDC-BBEC-9069D7E2C67C}" srcOrd="0" destOrd="0" presId="urn:microsoft.com/office/officeart/2008/layout/PictureGrid"/>
    <dgm:cxn modelId="{DD1C04FD-D4AE-41EC-91DE-55B655B8296C}" srcId="{52348A2D-E5DD-4D83-A32C-9BFF8194D9C6}" destId="{DAC29A12-11E4-4BD0-AA12-0921D2B2659D}" srcOrd="11" destOrd="0" parTransId="{ED4BB169-2872-4BC3-8B77-6A3B9C18D8B1}" sibTransId="{7D2B0D34-0953-490B-9F37-E8AE151AB170}"/>
    <dgm:cxn modelId="{D994B301-4C68-47BA-823B-E94E50F1DC83}" type="presOf" srcId="{DAC29A12-11E4-4BD0-AA12-0921D2B2659D}" destId="{66748964-101A-45A3-8CC1-8CB7082090B4}" srcOrd="0" destOrd="0" presId="urn:microsoft.com/office/officeart/2008/layout/PictureGrid"/>
    <dgm:cxn modelId="{67FDC843-52DB-4BE3-AC23-5308CEE6DAF7}" type="presOf" srcId="{E59880A7-D837-4AD5-9032-8F4425A78424}" destId="{2B4B2BB0-E5D3-421D-8231-2B2B3ABBC23D}" srcOrd="0" destOrd="0" presId="urn:microsoft.com/office/officeart/2008/layout/PictureGrid"/>
    <dgm:cxn modelId="{C83F2A1C-0E40-4739-AC08-E5C8D77C71E7}" srcId="{52348A2D-E5DD-4D83-A32C-9BFF8194D9C6}" destId="{72F062FF-8822-4054-BF75-CE341E38F420}" srcOrd="1" destOrd="0" parTransId="{BBBC1509-15CE-4FF9-A5F0-9F48D6BCE8A0}" sibTransId="{4CA314B4-2B9D-4E27-B0EB-146383ACC519}"/>
    <dgm:cxn modelId="{50B6EC48-96C9-4380-AF44-1660C556A3CF}" srcId="{52348A2D-E5DD-4D83-A32C-9BFF8194D9C6}" destId="{8E7D4F78-F761-4450-893B-02F1FA46FB31}" srcOrd="7" destOrd="0" parTransId="{969D8C46-A02B-4581-86D4-422A0042B628}" sibTransId="{93CC4CC7-ED8C-4882-9E20-74B323EA7974}"/>
    <dgm:cxn modelId="{E8078B8E-F729-4E08-A7B1-2AA23097E4FC}" type="presOf" srcId="{1550067F-DA66-4835-BB99-2335071E1169}" destId="{FBEBD48A-BC53-4408-9D39-6FC187321EF4}" srcOrd="0" destOrd="0" presId="urn:microsoft.com/office/officeart/2008/layout/PictureGrid"/>
    <dgm:cxn modelId="{B1C242C4-6D10-499F-9945-98B517F042EE}" srcId="{52348A2D-E5DD-4D83-A32C-9BFF8194D9C6}" destId="{87CD3A1F-922D-4530-A242-865B7E1C5EEC}" srcOrd="3" destOrd="0" parTransId="{4A8609D0-737F-463F-945B-AA4264AA991E}" sibTransId="{4D053839-FD48-458E-B488-F4521257BDB3}"/>
    <dgm:cxn modelId="{6DA5D9AD-E970-4092-B032-A923F5CE4A42}" srcId="{52348A2D-E5DD-4D83-A32C-9BFF8194D9C6}" destId="{6414BBF7-6D0A-453A-95EE-E506B7ED8897}" srcOrd="6" destOrd="0" parTransId="{4069B5B9-5025-4D1C-9682-2A1C25203763}" sibTransId="{2BB7D109-9E48-48AB-A7AB-9B5BCCB6AD5F}"/>
    <dgm:cxn modelId="{EB663C05-B2C8-4E43-B8EB-45A114EAAEE3}" type="presOf" srcId="{87CD3A1F-922D-4530-A242-865B7E1C5EEC}" destId="{6D374B9E-8310-4423-A569-F9D80A40A948}" srcOrd="0" destOrd="0" presId="urn:microsoft.com/office/officeart/2008/layout/PictureGrid"/>
    <dgm:cxn modelId="{D6A9F681-1563-448F-9D7E-4AC043D6A5E2}" type="presOf" srcId="{8DF7B702-9FFA-46C2-A2EE-A9A5BCDF61A6}" destId="{8F60B13B-24FF-47CE-A13F-BC6FF1F8C6A6}" srcOrd="0" destOrd="0" presId="urn:microsoft.com/office/officeart/2008/layout/PictureGrid"/>
    <dgm:cxn modelId="{6CEBECB8-F2EF-4A58-AA9C-99C2FFF324D1}" srcId="{52348A2D-E5DD-4D83-A32C-9BFF8194D9C6}" destId="{5F243607-EA7A-4E5A-9FBB-3FDD394E22FA}" srcOrd="5" destOrd="0" parTransId="{E59775A3-1D77-44FA-BFCB-25C4C693F626}" sibTransId="{BF4BD58F-2A22-4F57-A2E0-FE1F628B3E0A}"/>
    <dgm:cxn modelId="{60D5B278-7E2A-4151-A631-B8AF92E261CF}" srcId="{52348A2D-E5DD-4D83-A32C-9BFF8194D9C6}" destId="{E59880A7-D837-4AD5-9032-8F4425A78424}" srcOrd="8" destOrd="0" parTransId="{4809528F-A623-4BEE-BC2E-2CE7D53EC21C}" sibTransId="{8FA09B82-1993-42E8-A43C-29B02D67F69B}"/>
    <dgm:cxn modelId="{D67DCAA9-CEF4-4631-8406-4EFE8421F73B}" type="presParOf" srcId="{5DB7C462-C407-4BA1-A5D9-7ED086A3CE40}" destId="{45FBBECD-47A9-4CF3-84F9-192F0721C381}" srcOrd="0" destOrd="0" presId="urn:microsoft.com/office/officeart/2008/layout/PictureGrid"/>
    <dgm:cxn modelId="{B8644C1E-DE4D-481D-A36D-7B500CBC308A}" type="presParOf" srcId="{45FBBECD-47A9-4CF3-84F9-192F0721C381}" destId="{FBEBD48A-BC53-4408-9D39-6FC187321EF4}" srcOrd="0" destOrd="0" presId="urn:microsoft.com/office/officeart/2008/layout/PictureGrid"/>
    <dgm:cxn modelId="{697F0660-07DD-4F75-BED6-35AD8EE742B9}" type="presParOf" srcId="{45FBBECD-47A9-4CF3-84F9-192F0721C381}" destId="{80E9DA44-3E72-4C61-A1D9-3B0C2361109F}" srcOrd="1" destOrd="0" presId="urn:microsoft.com/office/officeart/2008/layout/PictureGrid"/>
    <dgm:cxn modelId="{15060A73-ADBF-457D-8C23-36DFE2E85FDB}" type="presParOf" srcId="{5DB7C462-C407-4BA1-A5D9-7ED086A3CE40}" destId="{1A2FC405-EA66-40AC-888B-4E4691E12CA2}" srcOrd="1" destOrd="0" presId="urn:microsoft.com/office/officeart/2008/layout/PictureGrid"/>
    <dgm:cxn modelId="{5A9B9FFF-E1DF-47E3-91BF-8D3D1397B096}" type="presParOf" srcId="{5DB7C462-C407-4BA1-A5D9-7ED086A3CE40}" destId="{F096DD0B-11AD-432D-9571-3AE969EA5570}" srcOrd="2" destOrd="0" presId="urn:microsoft.com/office/officeart/2008/layout/PictureGrid"/>
    <dgm:cxn modelId="{A914491B-A351-4667-BDB3-C934D7497102}" type="presParOf" srcId="{F096DD0B-11AD-432D-9571-3AE969EA5570}" destId="{CD550ACD-D859-4879-B968-038158B8339E}" srcOrd="0" destOrd="0" presId="urn:microsoft.com/office/officeart/2008/layout/PictureGrid"/>
    <dgm:cxn modelId="{B8EEA33C-959B-42AE-A5E1-475C976C6678}" type="presParOf" srcId="{F096DD0B-11AD-432D-9571-3AE969EA5570}" destId="{DD0A8CC5-17F1-4CC7-A38C-C2731D509740}" srcOrd="1" destOrd="0" presId="urn:microsoft.com/office/officeart/2008/layout/PictureGrid"/>
    <dgm:cxn modelId="{6FFFA04E-E8D1-439A-AF13-3FB0BB3EF62D}" type="presParOf" srcId="{5DB7C462-C407-4BA1-A5D9-7ED086A3CE40}" destId="{4CEE00FE-799D-4054-800C-A31A9924AEA5}" srcOrd="3" destOrd="0" presId="urn:microsoft.com/office/officeart/2008/layout/PictureGrid"/>
    <dgm:cxn modelId="{C311F510-D16F-4AC3-9A53-42692D12EB93}" type="presParOf" srcId="{5DB7C462-C407-4BA1-A5D9-7ED086A3CE40}" destId="{F93CE170-F787-4760-B467-E286A216D73D}" srcOrd="4" destOrd="0" presId="urn:microsoft.com/office/officeart/2008/layout/PictureGrid"/>
    <dgm:cxn modelId="{EA8EF933-EC1B-4398-A015-41C713393F83}" type="presParOf" srcId="{F93CE170-F787-4760-B467-E286A216D73D}" destId="{8F60B13B-24FF-47CE-A13F-BC6FF1F8C6A6}" srcOrd="0" destOrd="0" presId="urn:microsoft.com/office/officeart/2008/layout/PictureGrid"/>
    <dgm:cxn modelId="{901CF1A7-8DFC-4131-8AC0-C05A684B5D42}" type="presParOf" srcId="{F93CE170-F787-4760-B467-E286A216D73D}" destId="{A787AD37-B5F0-49A8-84D4-7FA872326D38}" srcOrd="1" destOrd="0" presId="urn:microsoft.com/office/officeart/2008/layout/PictureGrid"/>
    <dgm:cxn modelId="{0E938B68-53EC-454C-8F8E-941B1F48495A}" type="presParOf" srcId="{5DB7C462-C407-4BA1-A5D9-7ED086A3CE40}" destId="{2412239D-2E4D-4618-8240-05A23FD4FFC4}" srcOrd="5" destOrd="0" presId="urn:microsoft.com/office/officeart/2008/layout/PictureGrid"/>
    <dgm:cxn modelId="{A9905A4A-DA96-485D-9A5A-8C793BD74CA9}" type="presParOf" srcId="{5DB7C462-C407-4BA1-A5D9-7ED086A3CE40}" destId="{0AC56FE7-4201-4D43-96BE-1A1BD39190A4}" srcOrd="6" destOrd="0" presId="urn:microsoft.com/office/officeart/2008/layout/PictureGrid"/>
    <dgm:cxn modelId="{9A738674-CF1F-40E4-9578-BA3A4A15FCDE}" type="presParOf" srcId="{0AC56FE7-4201-4D43-96BE-1A1BD39190A4}" destId="{6D374B9E-8310-4423-A569-F9D80A40A948}" srcOrd="0" destOrd="0" presId="urn:microsoft.com/office/officeart/2008/layout/PictureGrid"/>
    <dgm:cxn modelId="{1BA6B3BC-1222-4A5E-8C45-1AF7EB1B4ECA}" type="presParOf" srcId="{0AC56FE7-4201-4D43-96BE-1A1BD39190A4}" destId="{848668BF-DDF7-49D3-8FB4-B0EF291FD370}" srcOrd="1" destOrd="0" presId="urn:microsoft.com/office/officeart/2008/layout/PictureGrid"/>
    <dgm:cxn modelId="{9FD1DC30-7530-45EF-B232-028CA7E36802}" type="presParOf" srcId="{5DB7C462-C407-4BA1-A5D9-7ED086A3CE40}" destId="{0D78DB63-64B2-4AA0-B18C-BB959844B97F}" srcOrd="7" destOrd="0" presId="urn:microsoft.com/office/officeart/2008/layout/PictureGrid"/>
    <dgm:cxn modelId="{B641A844-9ED2-445D-94DF-76981C4C4E24}" type="presParOf" srcId="{5DB7C462-C407-4BA1-A5D9-7ED086A3CE40}" destId="{19FFB65A-77D2-48E8-91B4-55372C16CC64}" srcOrd="8" destOrd="0" presId="urn:microsoft.com/office/officeart/2008/layout/PictureGrid"/>
    <dgm:cxn modelId="{454BD4A7-9AC2-4241-9BBD-0986B42D6F15}" type="presParOf" srcId="{19FFB65A-77D2-48E8-91B4-55372C16CC64}" destId="{C478664A-92D1-43C0-98C3-B156101521B2}" srcOrd="0" destOrd="0" presId="urn:microsoft.com/office/officeart/2008/layout/PictureGrid"/>
    <dgm:cxn modelId="{8E2FE9DD-83F5-4FD8-89FB-CA6ABA3E6839}" type="presParOf" srcId="{19FFB65A-77D2-48E8-91B4-55372C16CC64}" destId="{044FE625-5D47-4BEA-B5BD-C45A0BB54D81}" srcOrd="1" destOrd="0" presId="urn:microsoft.com/office/officeart/2008/layout/PictureGrid"/>
    <dgm:cxn modelId="{67D8DEE2-0A23-4F0E-88E8-78DE0109D834}" type="presParOf" srcId="{5DB7C462-C407-4BA1-A5D9-7ED086A3CE40}" destId="{D43437B1-7A92-445C-B899-3F99D6F9C9E8}" srcOrd="9" destOrd="0" presId="urn:microsoft.com/office/officeart/2008/layout/PictureGrid"/>
    <dgm:cxn modelId="{906B82E5-E120-4DFD-BF47-BDAE3CC76490}" type="presParOf" srcId="{5DB7C462-C407-4BA1-A5D9-7ED086A3CE40}" destId="{C6A4FFA9-663D-4818-8B1F-219921761F13}" srcOrd="10" destOrd="0" presId="urn:microsoft.com/office/officeart/2008/layout/PictureGrid"/>
    <dgm:cxn modelId="{A360FDBB-CB80-43E8-A0F2-99165F115F68}" type="presParOf" srcId="{C6A4FFA9-663D-4818-8B1F-219921761F13}" destId="{748C7C3D-5688-4F75-B0B3-66FCC14767B7}" srcOrd="0" destOrd="0" presId="urn:microsoft.com/office/officeart/2008/layout/PictureGrid"/>
    <dgm:cxn modelId="{A82F1F0C-4577-4B0B-A678-A7CDC32E521C}" type="presParOf" srcId="{C6A4FFA9-663D-4818-8B1F-219921761F13}" destId="{A74B04C2-23FD-4A28-A7A4-A135BA2A2D01}" srcOrd="1" destOrd="0" presId="urn:microsoft.com/office/officeart/2008/layout/PictureGrid"/>
    <dgm:cxn modelId="{8BCD97E5-B601-4DC7-BA9D-970F906DD1E1}" type="presParOf" srcId="{5DB7C462-C407-4BA1-A5D9-7ED086A3CE40}" destId="{2A7C4168-38CD-48FB-834E-A9FD66FE3B99}" srcOrd="11" destOrd="0" presId="urn:microsoft.com/office/officeart/2008/layout/PictureGrid"/>
    <dgm:cxn modelId="{1054E4A9-B379-4BA0-BCB5-CE5D459CE68B}" type="presParOf" srcId="{5DB7C462-C407-4BA1-A5D9-7ED086A3CE40}" destId="{2B0F3859-BA02-48A2-9E18-79B9FCC1794B}" srcOrd="12" destOrd="0" presId="urn:microsoft.com/office/officeart/2008/layout/PictureGrid"/>
    <dgm:cxn modelId="{E72F2F48-7149-46BA-8C2F-F1A801C5C4B3}" type="presParOf" srcId="{2B0F3859-BA02-48A2-9E18-79B9FCC1794B}" destId="{BFDE1706-5A6C-4FDC-BBEC-9069D7E2C67C}" srcOrd="0" destOrd="0" presId="urn:microsoft.com/office/officeart/2008/layout/PictureGrid"/>
    <dgm:cxn modelId="{CB40821E-771D-4AD6-A920-8CCD8467E357}" type="presParOf" srcId="{2B0F3859-BA02-48A2-9E18-79B9FCC1794B}" destId="{2664EF7A-D224-4154-AB00-C4943612CFF6}" srcOrd="1" destOrd="0" presId="urn:microsoft.com/office/officeart/2008/layout/PictureGrid"/>
    <dgm:cxn modelId="{831928B9-44FF-4BC6-A91C-1E305E1CDF84}" type="presParOf" srcId="{5DB7C462-C407-4BA1-A5D9-7ED086A3CE40}" destId="{5B0A690B-CCC0-4C79-BEFC-497352779D3F}" srcOrd="13" destOrd="0" presId="urn:microsoft.com/office/officeart/2008/layout/PictureGrid"/>
    <dgm:cxn modelId="{E20D1237-0FC5-4E2F-8EA9-F00FD2158D90}" type="presParOf" srcId="{5DB7C462-C407-4BA1-A5D9-7ED086A3CE40}" destId="{D004AB4A-7E4C-477F-885E-2E9FD4141C11}" srcOrd="14" destOrd="0" presId="urn:microsoft.com/office/officeart/2008/layout/PictureGrid"/>
    <dgm:cxn modelId="{3B207D5E-0C01-45DD-A54B-9B5F60EC0B76}" type="presParOf" srcId="{D004AB4A-7E4C-477F-885E-2E9FD4141C11}" destId="{8A01F2DD-D82B-44D0-90D1-0B803D2A344B}" srcOrd="0" destOrd="0" presId="urn:microsoft.com/office/officeart/2008/layout/PictureGrid"/>
    <dgm:cxn modelId="{3354E644-6505-4817-917A-37EB602E8D87}" type="presParOf" srcId="{D004AB4A-7E4C-477F-885E-2E9FD4141C11}" destId="{1B83F200-EEAD-4657-9474-7A3F7A7091AD}" srcOrd="1" destOrd="0" presId="urn:microsoft.com/office/officeart/2008/layout/PictureGrid"/>
    <dgm:cxn modelId="{700F5177-BFE7-462D-B479-DB46371BA65B}" type="presParOf" srcId="{5DB7C462-C407-4BA1-A5D9-7ED086A3CE40}" destId="{6A6A26F4-AA9A-4742-B4E3-E77C6325F9A0}" srcOrd="15" destOrd="0" presId="urn:microsoft.com/office/officeart/2008/layout/PictureGrid"/>
    <dgm:cxn modelId="{7CB4D9DA-8E23-415A-867E-DF58BCB1C21C}" type="presParOf" srcId="{5DB7C462-C407-4BA1-A5D9-7ED086A3CE40}" destId="{892E9C8C-3DD0-4D0E-A18B-387F6C071243}" srcOrd="16" destOrd="0" presId="urn:microsoft.com/office/officeart/2008/layout/PictureGrid"/>
    <dgm:cxn modelId="{38910D5B-FB1C-4B57-AA31-D910AB6DEE2E}" type="presParOf" srcId="{892E9C8C-3DD0-4D0E-A18B-387F6C071243}" destId="{2B4B2BB0-E5D3-421D-8231-2B2B3ABBC23D}" srcOrd="0" destOrd="0" presId="urn:microsoft.com/office/officeart/2008/layout/PictureGrid"/>
    <dgm:cxn modelId="{066D0667-F6EA-4BC0-A69D-FB1384DBBD2E}" type="presParOf" srcId="{892E9C8C-3DD0-4D0E-A18B-387F6C071243}" destId="{2EB19667-44FF-42FD-A889-B1115D5775B5}" srcOrd="1" destOrd="0" presId="urn:microsoft.com/office/officeart/2008/layout/PictureGrid"/>
    <dgm:cxn modelId="{F2B6E3C1-90A5-4B88-8FF4-F14A835D9CF3}" type="presParOf" srcId="{5DB7C462-C407-4BA1-A5D9-7ED086A3CE40}" destId="{20F56406-FE4E-4ABF-8F14-0027D855DA29}" srcOrd="17" destOrd="0" presId="urn:microsoft.com/office/officeart/2008/layout/PictureGrid"/>
    <dgm:cxn modelId="{CCD4B2A7-994E-46CC-AA81-A2B2B818332D}" type="presParOf" srcId="{5DB7C462-C407-4BA1-A5D9-7ED086A3CE40}" destId="{48784F7A-6911-4173-A4F3-606A981D9CDE}" srcOrd="18" destOrd="0" presId="urn:microsoft.com/office/officeart/2008/layout/PictureGrid"/>
    <dgm:cxn modelId="{2549C31F-1093-47F1-861C-EDDE931A0A17}" type="presParOf" srcId="{48784F7A-6911-4173-A4F3-606A981D9CDE}" destId="{18BCFBE7-E2C4-4761-B02B-243D177D8D06}" srcOrd="0" destOrd="0" presId="urn:microsoft.com/office/officeart/2008/layout/PictureGrid"/>
    <dgm:cxn modelId="{C2F14200-2C9E-48FB-B0DF-A90436FB5660}" type="presParOf" srcId="{48784F7A-6911-4173-A4F3-606A981D9CDE}" destId="{3A8F3D84-7CB4-4F13-A63F-71024AA939E9}" srcOrd="1" destOrd="0" presId="urn:microsoft.com/office/officeart/2008/layout/PictureGrid"/>
    <dgm:cxn modelId="{8CAC1BA4-3644-478F-96C6-4721A7C4E6CC}" type="presParOf" srcId="{5DB7C462-C407-4BA1-A5D9-7ED086A3CE40}" destId="{9E91297A-14C4-47E2-B74C-3718F0C7C2E0}" srcOrd="19" destOrd="0" presId="urn:microsoft.com/office/officeart/2008/layout/PictureGrid"/>
    <dgm:cxn modelId="{AE74BAD6-AC93-4525-9B70-0FEA9CDC5975}" type="presParOf" srcId="{5DB7C462-C407-4BA1-A5D9-7ED086A3CE40}" destId="{1F90CEC4-9744-4AEE-8D0A-2D294339C9BA}" srcOrd="20" destOrd="0" presId="urn:microsoft.com/office/officeart/2008/layout/PictureGrid"/>
    <dgm:cxn modelId="{99D0E24E-B825-4EA9-829F-CD6290EE46D3}" type="presParOf" srcId="{1F90CEC4-9744-4AEE-8D0A-2D294339C9BA}" destId="{2CDEB05D-A6E6-470E-9C05-D41248BE977D}" srcOrd="0" destOrd="0" presId="urn:microsoft.com/office/officeart/2008/layout/PictureGrid"/>
    <dgm:cxn modelId="{E958CC09-FA27-4EF4-8CD3-6B89A9C32311}" type="presParOf" srcId="{1F90CEC4-9744-4AEE-8D0A-2D294339C9BA}" destId="{DF5BC306-4C4F-47DB-834E-61CB2B078EA3}" srcOrd="1" destOrd="0" presId="urn:microsoft.com/office/officeart/2008/layout/PictureGrid"/>
    <dgm:cxn modelId="{F427C453-A6E4-42D5-81AA-2FAA9FE9D382}" type="presParOf" srcId="{5DB7C462-C407-4BA1-A5D9-7ED086A3CE40}" destId="{0BAB7B30-0220-43B4-8304-95BBCD298812}" srcOrd="21" destOrd="0" presId="urn:microsoft.com/office/officeart/2008/layout/PictureGrid"/>
    <dgm:cxn modelId="{3C3482CD-4F5F-4793-9FB1-0139F74D0D1A}" type="presParOf" srcId="{5DB7C462-C407-4BA1-A5D9-7ED086A3CE40}" destId="{6C501277-C242-48AC-894D-A46EEFD84CBC}" srcOrd="22" destOrd="0" presId="urn:microsoft.com/office/officeart/2008/layout/PictureGrid"/>
    <dgm:cxn modelId="{FB95B15A-A5BC-4377-A5FF-E3937AC1D521}" type="presParOf" srcId="{6C501277-C242-48AC-894D-A46EEFD84CBC}" destId="{66748964-101A-45A3-8CC1-8CB7082090B4}" srcOrd="0" destOrd="0" presId="urn:microsoft.com/office/officeart/2008/layout/PictureGrid"/>
    <dgm:cxn modelId="{A7116CDF-BD59-4634-8DF2-87159D013311}" type="presParOf" srcId="{6C501277-C242-48AC-894D-A46EEFD84CBC}" destId="{54BF54A5-4C97-4E62-A006-8D5FD216FFCF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7E3FAC-C2F0-4BE6-8190-CF45CD636756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3AD140-2A03-47F7-8038-C9A398804573}">
      <dgm:prSet phldrT="[Text]" custT="1"/>
      <dgm:spPr/>
      <dgm:t>
        <a:bodyPr/>
        <a:lstStyle/>
        <a:p>
          <a:r>
            <a:rPr lang="en-US" sz="2400" dirty="0" smtClean="0"/>
            <a:t>External code coupling initiatives</a:t>
          </a:r>
          <a:endParaRPr lang="en-US" sz="2400" dirty="0"/>
        </a:p>
      </dgm:t>
    </dgm:pt>
    <dgm:pt modelId="{BA3D1BC2-E208-4969-9FD0-0CD0B5727174}" type="parTrans" cxnId="{E975AFB3-F503-4502-8A2B-F42656522474}">
      <dgm:prSet/>
      <dgm:spPr/>
      <dgm:t>
        <a:bodyPr/>
        <a:lstStyle/>
        <a:p>
          <a:endParaRPr lang="en-US" sz="2400"/>
        </a:p>
      </dgm:t>
    </dgm:pt>
    <dgm:pt modelId="{01CCB28B-E531-49BE-8517-C8FCDBBFEF11}" type="sibTrans" cxnId="{E975AFB3-F503-4502-8A2B-F42656522474}">
      <dgm:prSet/>
      <dgm:spPr/>
      <dgm:t>
        <a:bodyPr/>
        <a:lstStyle/>
        <a:p>
          <a:endParaRPr lang="en-US" sz="2400"/>
        </a:p>
      </dgm:t>
    </dgm:pt>
    <dgm:pt modelId="{58037280-7DA2-4634-A314-2CADEEB0B7CA}">
      <dgm:prSet phldrT="[Text]" custT="1"/>
      <dgm:spPr/>
      <dgm:t>
        <a:bodyPr/>
        <a:lstStyle/>
        <a:p>
          <a:r>
            <a:rPr lang="en-US" sz="2400" dirty="0" smtClean="0"/>
            <a:t>Numerical schemes</a:t>
          </a:r>
          <a:endParaRPr lang="en-US" sz="2400" dirty="0"/>
        </a:p>
      </dgm:t>
    </dgm:pt>
    <dgm:pt modelId="{27AC5280-1B4B-47DF-888A-5C479A6D6994}" type="parTrans" cxnId="{F09779A3-4107-4819-8F36-17AE925DB3BA}">
      <dgm:prSet/>
      <dgm:spPr/>
      <dgm:t>
        <a:bodyPr/>
        <a:lstStyle/>
        <a:p>
          <a:endParaRPr lang="en-US" sz="2400"/>
        </a:p>
      </dgm:t>
    </dgm:pt>
    <dgm:pt modelId="{2DB53D5E-4FB7-4075-88C1-322420D8ADA7}" type="sibTrans" cxnId="{F09779A3-4107-4819-8F36-17AE925DB3BA}">
      <dgm:prSet/>
      <dgm:spPr/>
      <dgm:t>
        <a:bodyPr/>
        <a:lstStyle/>
        <a:p>
          <a:endParaRPr lang="en-US" sz="2400"/>
        </a:p>
      </dgm:t>
    </dgm:pt>
    <dgm:pt modelId="{765111AE-2865-414D-8BFB-4333D65A9EE9}">
      <dgm:prSet phldrT="[Text]" custT="1"/>
      <dgm:spPr/>
      <dgm:t>
        <a:bodyPr/>
        <a:lstStyle/>
        <a:p>
          <a:r>
            <a:rPr lang="en-US" sz="1600" dirty="0" smtClean="0"/>
            <a:t>Fully coupled neutronic/thermal-hydraulic safety analysis – under verification</a:t>
          </a:r>
          <a:endParaRPr lang="en-US" sz="1600" dirty="0"/>
        </a:p>
      </dgm:t>
    </dgm:pt>
    <dgm:pt modelId="{ACE05167-DE41-4463-90A8-76EF9123354B}" type="parTrans" cxnId="{1EDE7DF7-C45D-4F7A-A50F-8E4F2269458A}">
      <dgm:prSet/>
      <dgm:spPr/>
      <dgm:t>
        <a:bodyPr/>
        <a:lstStyle/>
        <a:p>
          <a:endParaRPr lang="en-US" sz="2400"/>
        </a:p>
      </dgm:t>
    </dgm:pt>
    <dgm:pt modelId="{5591AE59-49D8-45F9-9668-2DB02FFE3503}" type="sibTrans" cxnId="{1EDE7DF7-C45D-4F7A-A50F-8E4F2269458A}">
      <dgm:prSet/>
      <dgm:spPr/>
      <dgm:t>
        <a:bodyPr/>
        <a:lstStyle/>
        <a:p>
          <a:endParaRPr lang="en-US" sz="2400"/>
        </a:p>
      </dgm:t>
    </dgm:pt>
    <dgm:pt modelId="{DBB9DEC2-E487-44A7-9E28-2DA65FD0407C}">
      <dgm:prSet phldrT="[Text]" custT="1"/>
      <dgm:spPr/>
      <dgm:t>
        <a:bodyPr/>
        <a:lstStyle/>
        <a:p>
          <a:r>
            <a:rPr lang="en-US" sz="1600" dirty="0" smtClean="0"/>
            <a:t>Multi-code geometric support for SMR novel concepts</a:t>
          </a:r>
          <a:endParaRPr lang="en-US" sz="1600" dirty="0"/>
        </a:p>
      </dgm:t>
    </dgm:pt>
    <dgm:pt modelId="{9AD4BCC5-53AF-4332-916F-5E44EA9798CD}" type="parTrans" cxnId="{9F53AED5-5F96-47BB-9C64-14129B8C3636}">
      <dgm:prSet/>
      <dgm:spPr/>
      <dgm:t>
        <a:bodyPr/>
        <a:lstStyle/>
        <a:p>
          <a:endParaRPr lang="en-US" sz="2400"/>
        </a:p>
      </dgm:t>
    </dgm:pt>
    <dgm:pt modelId="{BAB0C66B-5282-4CCA-81CA-3FA5BEED5B36}" type="sibTrans" cxnId="{9F53AED5-5F96-47BB-9C64-14129B8C3636}">
      <dgm:prSet/>
      <dgm:spPr/>
      <dgm:t>
        <a:bodyPr/>
        <a:lstStyle/>
        <a:p>
          <a:endParaRPr lang="en-US" sz="2400"/>
        </a:p>
      </dgm:t>
    </dgm:pt>
    <dgm:pt modelId="{1D8A6373-2529-4275-B9D0-4F9EBF58B25E}">
      <dgm:prSet phldrT="[Text]" custT="1"/>
      <dgm:spPr/>
      <dgm:t>
        <a:bodyPr/>
        <a:lstStyle/>
        <a:p>
          <a:r>
            <a:rPr lang="en-US" sz="1600" dirty="0" smtClean="0"/>
            <a:t>RELAP (ISS) and COBRA-TF (NCSU) coupling for LWR safety analysis</a:t>
          </a:r>
          <a:endParaRPr lang="en-US" sz="1600" dirty="0"/>
        </a:p>
      </dgm:t>
    </dgm:pt>
    <dgm:pt modelId="{8715C73E-20BB-4D61-8500-AD23C4F3CC52}" type="parTrans" cxnId="{FD142822-6747-4E8C-88C6-0BA4933C1371}">
      <dgm:prSet/>
      <dgm:spPr/>
      <dgm:t>
        <a:bodyPr/>
        <a:lstStyle/>
        <a:p>
          <a:endParaRPr lang="en-US"/>
        </a:p>
      </dgm:t>
    </dgm:pt>
    <dgm:pt modelId="{F6CC1D9B-46FB-412E-8C84-4884C359BFAB}" type="sibTrans" cxnId="{FD142822-6747-4E8C-88C6-0BA4933C1371}">
      <dgm:prSet/>
      <dgm:spPr/>
      <dgm:t>
        <a:bodyPr/>
        <a:lstStyle/>
        <a:p>
          <a:endParaRPr lang="en-US"/>
        </a:p>
      </dgm:t>
    </dgm:pt>
    <dgm:pt modelId="{8DAE546F-C24A-40A7-A120-B35E3D2B9895}">
      <dgm:prSet phldrT="[Text]" custT="1"/>
      <dgm:spPr/>
      <dgm:t>
        <a:bodyPr/>
        <a:lstStyle/>
        <a:p>
          <a:r>
            <a:rPr lang="en-US" sz="1600" dirty="0" smtClean="0"/>
            <a:t>Uncertainty propagation and sensitivity analysis </a:t>
          </a:r>
          <a:endParaRPr lang="en-US" sz="1600" dirty="0"/>
        </a:p>
      </dgm:t>
    </dgm:pt>
    <dgm:pt modelId="{644C4EE7-524E-4027-80AA-533D5D222CCA}" type="parTrans" cxnId="{D8E9E6F2-9D0F-49B7-B631-FCD0710BB85B}">
      <dgm:prSet/>
      <dgm:spPr/>
      <dgm:t>
        <a:bodyPr/>
        <a:lstStyle/>
        <a:p>
          <a:endParaRPr lang="en-US"/>
        </a:p>
      </dgm:t>
    </dgm:pt>
    <dgm:pt modelId="{8E33C2C7-BB67-4572-9D32-C0B2FF5589D7}" type="sibTrans" cxnId="{D8E9E6F2-9D0F-49B7-B631-FCD0710BB85B}">
      <dgm:prSet/>
      <dgm:spPr/>
      <dgm:t>
        <a:bodyPr/>
        <a:lstStyle/>
        <a:p>
          <a:endParaRPr lang="en-US"/>
        </a:p>
      </dgm:t>
    </dgm:pt>
    <dgm:pt modelId="{479569E1-00D6-446A-A9B2-531820525F1D}">
      <dgm:prSet phldrT="[Text]" custT="1"/>
      <dgm:spPr/>
      <dgm:t>
        <a:bodyPr/>
        <a:lstStyle/>
        <a:p>
          <a:r>
            <a:rPr lang="en-US" sz="1600" dirty="0" err="1" smtClean="0"/>
            <a:t>Flownex</a:t>
          </a:r>
          <a:r>
            <a:rPr lang="en-US" sz="1600" dirty="0" smtClean="0"/>
            <a:t> (MTECH) coupling for HTR thermal-hydraulic modelling</a:t>
          </a:r>
          <a:endParaRPr lang="en-US" sz="1600" dirty="0"/>
        </a:p>
      </dgm:t>
    </dgm:pt>
    <dgm:pt modelId="{2E0846EA-612C-4E61-9FC6-373F1D206B9A}" type="parTrans" cxnId="{69C603D7-E641-40AE-A5C8-CDE1ED600911}">
      <dgm:prSet/>
      <dgm:spPr/>
      <dgm:t>
        <a:bodyPr/>
        <a:lstStyle/>
        <a:p>
          <a:endParaRPr lang="en-US"/>
        </a:p>
      </dgm:t>
    </dgm:pt>
    <dgm:pt modelId="{10AF31A9-A211-4691-B71C-B0246E71731A}" type="sibTrans" cxnId="{69C603D7-E641-40AE-A5C8-CDE1ED600911}">
      <dgm:prSet/>
      <dgm:spPr/>
      <dgm:t>
        <a:bodyPr/>
        <a:lstStyle/>
        <a:p>
          <a:endParaRPr lang="en-US"/>
        </a:p>
      </dgm:t>
    </dgm:pt>
    <dgm:pt modelId="{7C5A8E02-BB50-4690-9D0D-4F1D67D9635D}">
      <dgm:prSet phldrT="[Text]" custT="1"/>
      <dgm:spPr/>
      <dgm:t>
        <a:bodyPr/>
        <a:lstStyle/>
        <a:p>
          <a:r>
            <a:rPr lang="en-US" sz="1600" dirty="0" smtClean="0"/>
            <a:t>CONDOR (INVAP) coupling for improved LWR neutronics</a:t>
          </a:r>
          <a:endParaRPr lang="en-US" sz="1600" dirty="0"/>
        </a:p>
      </dgm:t>
    </dgm:pt>
    <dgm:pt modelId="{DD3F2FD9-8716-48C7-A0EA-833C362B93B4}" type="parTrans" cxnId="{82525B1E-EB65-48C3-B3CC-909B033FE1D4}">
      <dgm:prSet/>
      <dgm:spPr/>
      <dgm:t>
        <a:bodyPr/>
        <a:lstStyle/>
        <a:p>
          <a:endParaRPr lang="en-US"/>
        </a:p>
      </dgm:t>
    </dgm:pt>
    <dgm:pt modelId="{DA109836-5743-49E9-88E0-9A3AECE77542}" type="sibTrans" cxnId="{82525B1E-EB65-48C3-B3CC-909B033FE1D4}">
      <dgm:prSet/>
      <dgm:spPr/>
      <dgm:t>
        <a:bodyPr/>
        <a:lstStyle/>
        <a:p>
          <a:endParaRPr lang="en-US"/>
        </a:p>
      </dgm:t>
    </dgm:pt>
    <dgm:pt modelId="{779F58C6-A67F-4D60-AEAD-CBBDD498DE21}">
      <dgm:prSet phldrT="[Text]" custT="1"/>
      <dgm:spPr/>
      <dgm:t>
        <a:bodyPr/>
        <a:lstStyle/>
        <a:p>
          <a:r>
            <a:rPr lang="en-US" sz="1600" dirty="0" smtClean="0"/>
            <a:t>Embedded calculational schemes for on-the-fly homogenization</a:t>
          </a:r>
          <a:endParaRPr lang="en-US" sz="1600" dirty="0"/>
        </a:p>
      </dgm:t>
    </dgm:pt>
    <dgm:pt modelId="{F78FCB84-B1E3-4A24-96ED-EC499AF1C911}" type="parTrans" cxnId="{0E4006EF-ED20-4A52-BD7F-9E95EEB5534C}">
      <dgm:prSet/>
      <dgm:spPr/>
      <dgm:t>
        <a:bodyPr/>
        <a:lstStyle/>
        <a:p>
          <a:endParaRPr lang="en-US"/>
        </a:p>
      </dgm:t>
    </dgm:pt>
    <dgm:pt modelId="{B24463CC-F980-493D-A1E8-B90851EB467E}" type="sibTrans" cxnId="{0E4006EF-ED20-4A52-BD7F-9E95EEB5534C}">
      <dgm:prSet/>
      <dgm:spPr/>
      <dgm:t>
        <a:bodyPr/>
        <a:lstStyle/>
        <a:p>
          <a:endParaRPr lang="en-US"/>
        </a:p>
      </dgm:t>
    </dgm:pt>
    <dgm:pt modelId="{A9F58F29-D19A-4CD4-9E1E-1C22473C13F7}">
      <dgm:prSet phldrT="[Text]" custT="1"/>
      <dgm:spPr/>
      <dgm:t>
        <a:bodyPr/>
        <a:lstStyle/>
        <a:p>
          <a:r>
            <a:rPr lang="en-US" sz="1600" dirty="0" smtClean="0"/>
            <a:t>Integration of SCALE / FISPACT to expand </a:t>
          </a:r>
          <a:endParaRPr lang="en-US" sz="1600" dirty="0"/>
        </a:p>
      </dgm:t>
    </dgm:pt>
    <dgm:pt modelId="{D2429660-6090-459A-85A4-DBE5A256EEED}" type="parTrans" cxnId="{CC985B6D-34E8-4BBF-A1F4-3F5C6F222552}">
      <dgm:prSet/>
      <dgm:spPr/>
      <dgm:t>
        <a:bodyPr/>
        <a:lstStyle/>
        <a:p>
          <a:endParaRPr lang="en-US"/>
        </a:p>
      </dgm:t>
    </dgm:pt>
    <dgm:pt modelId="{9804E7BA-4B64-48D8-958D-F8709637D0AF}" type="sibTrans" cxnId="{CC985B6D-34E8-4BBF-A1F4-3F5C6F222552}">
      <dgm:prSet/>
      <dgm:spPr/>
      <dgm:t>
        <a:bodyPr/>
        <a:lstStyle/>
        <a:p>
          <a:endParaRPr lang="en-US"/>
        </a:p>
      </dgm:t>
    </dgm:pt>
    <dgm:pt modelId="{082553C3-93F0-4BD9-A2CD-25DA4C4BDA5D}" type="pres">
      <dgm:prSet presAssocID="{EF7E3FAC-C2F0-4BE6-8190-CF45CD63675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D24EB6-ABD0-48DE-9302-2E01239E7708}" type="pres">
      <dgm:prSet presAssocID="{58037280-7DA2-4634-A314-2CADEEB0B7CA}" presName="parentLin" presStyleCnt="0"/>
      <dgm:spPr/>
      <dgm:t>
        <a:bodyPr/>
        <a:lstStyle/>
        <a:p>
          <a:endParaRPr lang="en-US"/>
        </a:p>
      </dgm:t>
    </dgm:pt>
    <dgm:pt modelId="{6761F972-52BC-4D88-BE0A-1AB8B6B137D0}" type="pres">
      <dgm:prSet presAssocID="{58037280-7DA2-4634-A314-2CADEEB0B7CA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4AC45F1D-D98B-4744-BE1B-EE86D58DA1BB}" type="pres">
      <dgm:prSet presAssocID="{58037280-7DA2-4634-A314-2CADEEB0B7C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006309-7033-4B78-9FFC-23A1DA671A0E}" type="pres">
      <dgm:prSet presAssocID="{58037280-7DA2-4634-A314-2CADEEB0B7CA}" presName="negativeSpace" presStyleCnt="0"/>
      <dgm:spPr/>
      <dgm:t>
        <a:bodyPr/>
        <a:lstStyle/>
        <a:p>
          <a:endParaRPr lang="en-US"/>
        </a:p>
      </dgm:t>
    </dgm:pt>
    <dgm:pt modelId="{278D09F8-E794-4250-9D54-8DBDC20245CF}" type="pres">
      <dgm:prSet presAssocID="{58037280-7DA2-4634-A314-2CADEEB0B7CA}" presName="childText" presStyleLbl="conFgAcc1" presStyleIdx="0" presStyleCnt="2" custLinFactNeighborY="-39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B45A29-207D-42E3-A8A5-98C2DAD0BE6B}" type="pres">
      <dgm:prSet presAssocID="{2DB53D5E-4FB7-4075-88C1-322420D8ADA7}" presName="spaceBetweenRectangles" presStyleCnt="0"/>
      <dgm:spPr/>
      <dgm:t>
        <a:bodyPr/>
        <a:lstStyle/>
        <a:p>
          <a:endParaRPr lang="en-US"/>
        </a:p>
      </dgm:t>
    </dgm:pt>
    <dgm:pt modelId="{7979CCBD-5393-47A8-989C-4726576BE9FA}" type="pres">
      <dgm:prSet presAssocID="{513AD140-2A03-47F7-8038-C9A398804573}" presName="parentLin" presStyleCnt="0"/>
      <dgm:spPr/>
      <dgm:t>
        <a:bodyPr/>
        <a:lstStyle/>
        <a:p>
          <a:endParaRPr lang="en-US"/>
        </a:p>
      </dgm:t>
    </dgm:pt>
    <dgm:pt modelId="{60DDAF50-B261-462D-B597-0942F4A7DA70}" type="pres">
      <dgm:prSet presAssocID="{513AD140-2A03-47F7-8038-C9A398804573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D7BE30E8-A318-47E3-880A-A17524A11848}" type="pres">
      <dgm:prSet presAssocID="{513AD140-2A03-47F7-8038-C9A39880457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EBE287-0412-49A0-A847-1C95ECEF9043}" type="pres">
      <dgm:prSet presAssocID="{513AD140-2A03-47F7-8038-C9A398804573}" presName="negativeSpace" presStyleCnt="0"/>
      <dgm:spPr/>
      <dgm:t>
        <a:bodyPr/>
        <a:lstStyle/>
        <a:p>
          <a:endParaRPr lang="en-US"/>
        </a:p>
      </dgm:t>
    </dgm:pt>
    <dgm:pt modelId="{B72AEB99-FE9F-43DC-B025-458D9A7A9B3C}" type="pres">
      <dgm:prSet presAssocID="{513AD140-2A03-47F7-8038-C9A398804573}" presName="childText" presStyleLbl="conFgAcc1" presStyleIdx="1" presStyleCnt="2" custLinFactNeighborY="75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2E1F65-CA01-4FC7-8143-29DBC0076C48}" type="presOf" srcId="{765111AE-2865-414D-8BFB-4333D65A9EE9}" destId="{278D09F8-E794-4250-9D54-8DBDC20245CF}" srcOrd="0" destOrd="0" presId="urn:microsoft.com/office/officeart/2005/8/layout/list1"/>
    <dgm:cxn modelId="{528B8F2A-EA22-421D-835D-0D844CE97C81}" type="presOf" srcId="{513AD140-2A03-47F7-8038-C9A398804573}" destId="{60DDAF50-B261-462D-B597-0942F4A7DA70}" srcOrd="0" destOrd="0" presId="urn:microsoft.com/office/officeart/2005/8/layout/list1"/>
    <dgm:cxn modelId="{1EDE7DF7-C45D-4F7A-A50F-8E4F2269458A}" srcId="{58037280-7DA2-4634-A314-2CADEEB0B7CA}" destId="{765111AE-2865-414D-8BFB-4333D65A9EE9}" srcOrd="0" destOrd="0" parTransId="{ACE05167-DE41-4463-90A8-76EF9123354B}" sibTransId="{5591AE59-49D8-45F9-9668-2DB02FFE3503}"/>
    <dgm:cxn modelId="{E0D142D0-3ABD-4E28-986C-AB03DA2839A9}" type="presOf" srcId="{DBB9DEC2-E487-44A7-9E28-2DA65FD0407C}" destId="{278D09F8-E794-4250-9D54-8DBDC20245CF}" srcOrd="0" destOrd="3" presId="urn:microsoft.com/office/officeart/2005/8/layout/list1"/>
    <dgm:cxn modelId="{4F9142E9-EA8E-48DE-A798-2B797440E7CE}" type="presOf" srcId="{479569E1-00D6-446A-A9B2-531820525F1D}" destId="{B72AEB99-FE9F-43DC-B025-458D9A7A9B3C}" srcOrd="0" destOrd="2" presId="urn:microsoft.com/office/officeart/2005/8/layout/list1"/>
    <dgm:cxn modelId="{F09779A3-4107-4819-8F36-17AE925DB3BA}" srcId="{EF7E3FAC-C2F0-4BE6-8190-CF45CD636756}" destId="{58037280-7DA2-4634-A314-2CADEEB0B7CA}" srcOrd="0" destOrd="0" parTransId="{27AC5280-1B4B-47DF-888A-5C479A6D6994}" sibTransId="{2DB53D5E-4FB7-4075-88C1-322420D8ADA7}"/>
    <dgm:cxn modelId="{7E3BAAA5-28AE-4119-AD3D-5AB847F6CBE0}" type="presOf" srcId="{A9F58F29-D19A-4CD4-9E1E-1C22473C13F7}" destId="{B72AEB99-FE9F-43DC-B025-458D9A7A9B3C}" srcOrd="0" destOrd="0" presId="urn:microsoft.com/office/officeart/2005/8/layout/list1"/>
    <dgm:cxn modelId="{82525B1E-EB65-48C3-B3CC-909B033FE1D4}" srcId="{513AD140-2A03-47F7-8038-C9A398804573}" destId="{7C5A8E02-BB50-4690-9D0D-4F1D67D9635D}" srcOrd="3" destOrd="0" parTransId="{DD3F2FD9-8716-48C7-A0EA-833C362B93B4}" sibTransId="{DA109836-5743-49E9-88E0-9A3AECE77542}"/>
    <dgm:cxn modelId="{9F53AED5-5F96-47BB-9C64-14129B8C3636}" srcId="{58037280-7DA2-4634-A314-2CADEEB0B7CA}" destId="{DBB9DEC2-E487-44A7-9E28-2DA65FD0407C}" srcOrd="3" destOrd="0" parTransId="{9AD4BCC5-53AF-4332-916F-5E44EA9798CD}" sibTransId="{BAB0C66B-5282-4CCA-81CA-3FA5BEED5B36}"/>
    <dgm:cxn modelId="{A0B637AE-E375-4755-82B1-99C9222FC8E4}" type="presOf" srcId="{7C5A8E02-BB50-4690-9D0D-4F1D67D9635D}" destId="{B72AEB99-FE9F-43DC-B025-458D9A7A9B3C}" srcOrd="0" destOrd="3" presId="urn:microsoft.com/office/officeart/2005/8/layout/list1"/>
    <dgm:cxn modelId="{412F63B6-65DA-4C6B-89EF-D9157DF51E8E}" type="presOf" srcId="{58037280-7DA2-4634-A314-2CADEEB0B7CA}" destId="{6761F972-52BC-4D88-BE0A-1AB8B6B137D0}" srcOrd="0" destOrd="0" presId="urn:microsoft.com/office/officeart/2005/8/layout/list1"/>
    <dgm:cxn modelId="{196B3FEE-1AA4-48CB-AE01-73B4F76BE507}" type="presOf" srcId="{8DAE546F-C24A-40A7-A120-B35E3D2B9895}" destId="{278D09F8-E794-4250-9D54-8DBDC20245CF}" srcOrd="0" destOrd="1" presId="urn:microsoft.com/office/officeart/2005/8/layout/list1"/>
    <dgm:cxn modelId="{FD142822-6747-4E8C-88C6-0BA4933C1371}" srcId="{513AD140-2A03-47F7-8038-C9A398804573}" destId="{1D8A6373-2529-4275-B9D0-4F9EBF58B25E}" srcOrd="1" destOrd="0" parTransId="{8715C73E-20BB-4D61-8500-AD23C4F3CC52}" sibTransId="{F6CC1D9B-46FB-412E-8C84-4884C359BFAB}"/>
    <dgm:cxn modelId="{DA99BF21-D1AB-4687-9310-BEE11BA9DA40}" type="presOf" srcId="{58037280-7DA2-4634-A314-2CADEEB0B7CA}" destId="{4AC45F1D-D98B-4744-BE1B-EE86D58DA1BB}" srcOrd="1" destOrd="0" presId="urn:microsoft.com/office/officeart/2005/8/layout/list1"/>
    <dgm:cxn modelId="{D8E9E6F2-9D0F-49B7-B631-FCD0710BB85B}" srcId="{58037280-7DA2-4634-A314-2CADEEB0B7CA}" destId="{8DAE546F-C24A-40A7-A120-B35E3D2B9895}" srcOrd="1" destOrd="0" parTransId="{644C4EE7-524E-4027-80AA-533D5D222CCA}" sibTransId="{8E33C2C7-BB67-4572-9D32-C0B2FF5589D7}"/>
    <dgm:cxn modelId="{BDF94A78-AFE5-42A0-82E9-9ACEF0FA4D4D}" type="presOf" srcId="{513AD140-2A03-47F7-8038-C9A398804573}" destId="{D7BE30E8-A318-47E3-880A-A17524A11848}" srcOrd="1" destOrd="0" presId="urn:microsoft.com/office/officeart/2005/8/layout/list1"/>
    <dgm:cxn modelId="{E975AFB3-F503-4502-8A2B-F42656522474}" srcId="{EF7E3FAC-C2F0-4BE6-8190-CF45CD636756}" destId="{513AD140-2A03-47F7-8038-C9A398804573}" srcOrd="1" destOrd="0" parTransId="{BA3D1BC2-E208-4969-9FD0-0CD0B5727174}" sibTransId="{01CCB28B-E531-49BE-8517-C8FCDBBFEF11}"/>
    <dgm:cxn modelId="{0E4006EF-ED20-4A52-BD7F-9E95EEB5534C}" srcId="{58037280-7DA2-4634-A314-2CADEEB0B7CA}" destId="{779F58C6-A67F-4D60-AEAD-CBBDD498DE21}" srcOrd="2" destOrd="0" parTransId="{F78FCB84-B1E3-4A24-96ED-EC499AF1C911}" sibTransId="{B24463CC-F980-493D-A1E8-B90851EB467E}"/>
    <dgm:cxn modelId="{627648F7-D964-4690-8FB4-B56CAFCCF429}" type="presOf" srcId="{1D8A6373-2529-4275-B9D0-4F9EBF58B25E}" destId="{B72AEB99-FE9F-43DC-B025-458D9A7A9B3C}" srcOrd="0" destOrd="1" presId="urn:microsoft.com/office/officeart/2005/8/layout/list1"/>
    <dgm:cxn modelId="{A1ADC29A-4F08-42C8-923B-09BC2FB39FC7}" type="presOf" srcId="{EF7E3FAC-C2F0-4BE6-8190-CF45CD636756}" destId="{082553C3-93F0-4BD9-A2CD-25DA4C4BDA5D}" srcOrd="0" destOrd="0" presId="urn:microsoft.com/office/officeart/2005/8/layout/list1"/>
    <dgm:cxn modelId="{8ECB6E83-4482-44F1-AF23-217BA81A8258}" type="presOf" srcId="{779F58C6-A67F-4D60-AEAD-CBBDD498DE21}" destId="{278D09F8-E794-4250-9D54-8DBDC20245CF}" srcOrd="0" destOrd="2" presId="urn:microsoft.com/office/officeart/2005/8/layout/list1"/>
    <dgm:cxn modelId="{69C603D7-E641-40AE-A5C8-CDE1ED600911}" srcId="{513AD140-2A03-47F7-8038-C9A398804573}" destId="{479569E1-00D6-446A-A9B2-531820525F1D}" srcOrd="2" destOrd="0" parTransId="{2E0846EA-612C-4E61-9FC6-373F1D206B9A}" sibTransId="{10AF31A9-A211-4691-B71C-B0246E71731A}"/>
    <dgm:cxn modelId="{CC985B6D-34E8-4BBF-A1F4-3F5C6F222552}" srcId="{513AD140-2A03-47F7-8038-C9A398804573}" destId="{A9F58F29-D19A-4CD4-9E1E-1C22473C13F7}" srcOrd="0" destOrd="0" parTransId="{D2429660-6090-459A-85A4-DBE5A256EEED}" sibTransId="{9804E7BA-4B64-48D8-958D-F8709637D0AF}"/>
    <dgm:cxn modelId="{D9457038-3AF3-4F4E-B698-79A6BDABAA22}" type="presParOf" srcId="{082553C3-93F0-4BD9-A2CD-25DA4C4BDA5D}" destId="{01D24EB6-ABD0-48DE-9302-2E01239E7708}" srcOrd="0" destOrd="0" presId="urn:microsoft.com/office/officeart/2005/8/layout/list1"/>
    <dgm:cxn modelId="{CB466F6A-675E-43B9-87DE-E98D579E41E7}" type="presParOf" srcId="{01D24EB6-ABD0-48DE-9302-2E01239E7708}" destId="{6761F972-52BC-4D88-BE0A-1AB8B6B137D0}" srcOrd="0" destOrd="0" presId="urn:microsoft.com/office/officeart/2005/8/layout/list1"/>
    <dgm:cxn modelId="{D9D87F3A-19CC-4F84-9A92-11285385B0C2}" type="presParOf" srcId="{01D24EB6-ABD0-48DE-9302-2E01239E7708}" destId="{4AC45F1D-D98B-4744-BE1B-EE86D58DA1BB}" srcOrd="1" destOrd="0" presId="urn:microsoft.com/office/officeart/2005/8/layout/list1"/>
    <dgm:cxn modelId="{5FDD817E-481D-4990-BE5A-F216C599302A}" type="presParOf" srcId="{082553C3-93F0-4BD9-A2CD-25DA4C4BDA5D}" destId="{09006309-7033-4B78-9FFC-23A1DA671A0E}" srcOrd="1" destOrd="0" presId="urn:microsoft.com/office/officeart/2005/8/layout/list1"/>
    <dgm:cxn modelId="{DD2B76A8-E28F-4B97-9F37-F049EA52F080}" type="presParOf" srcId="{082553C3-93F0-4BD9-A2CD-25DA4C4BDA5D}" destId="{278D09F8-E794-4250-9D54-8DBDC20245CF}" srcOrd="2" destOrd="0" presId="urn:microsoft.com/office/officeart/2005/8/layout/list1"/>
    <dgm:cxn modelId="{A6A974FC-5637-4710-B974-4878214C34F3}" type="presParOf" srcId="{082553C3-93F0-4BD9-A2CD-25DA4C4BDA5D}" destId="{D4B45A29-207D-42E3-A8A5-98C2DAD0BE6B}" srcOrd="3" destOrd="0" presId="urn:microsoft.com/office/officeart/2005/8/layout/list1"/>
    <dgm:cxn modelId="{FB932B57-48B9-470E-802B-E8FF37C8A46D}" type="presParOf" srcId="{082553C3-93F0-4BD9-A2CD-25DA4C4BDA5D}" destId="{7979CCBD-5393-47A8-989C-4726576BE9FA}" srcOrd="4" destOrd="0" presId="urn:microsoft.com/office/officeart/2005/8/layout/list1"/>
    <dgm:cxn modelId="{F0EE798E-9141-4D81-B66C-F07DF27E8DC0}" type="presParOf" srcId="{7979CCBD-5393-47A8-989C-4726576BE9FA}" destId="{60DDAF50-B261-462D-B597-0942F4A7DA70}" srcOrd="0" destOrd="0" presId="urn:microsoft.com/office/officeart/2005/8/layout/list1"/>
    <dgm:cxn modelId="{FE362C4B-9C76-4E44-A295-824E21FAF7A1}" type="presParOf" srcId="{7979CCBD-5393-47A8-989C-4726576BE9FA}" destId="{D7BE30E8-A318-47E3-880A-A17524A11848}" srcOrd="1" destOrd="0" presId="urn:microsoft.com/office/officeart/2005/8/layout/list1"/>
    <dgm:cxn modelId="{73455A38-40B4-4659-82D0-D97C0C17BC72}" type="presParOf" srcId="{082553C3-93F0-4BD9-A2CD-25DA4C4BDA5D}" destId="{DDEBE287-0412-49A0-A847-1C95ECEF9043}" srcOrd="5" destOrd="0" presId="urn:microsoft.com/office/officeart/2005/8/layout/list1"/>
    <dgm:cxn modelId="{F7EBB02E-E8EC-4FE5-906A-7191C42082D5}" type="presParOf" srcId="{082553C3-93F0-4BD9-A2CD-25DA4C4BDA5D}" destId="{B72AEB99-FE9F-43DC-B025-458D9A7A9B3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EED894-66F8-4844-96C8-5864CBC0E69A}">
      <dsp:nvSpPr>
        <dsp:cNvPr id="0" name=""/>
        <dsp:cNvSpPr/>
      </dsp:nvSpPr>
      <dsp:spPr>
        <a:xfrm>
          <a:off x="0" y="0"/>
          <a:ext cx="7416824" cy="9539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/>
            <a:t>Necsa</a:t>
          </a:r>
          <a:r>
            <a:rPr lang="en-US" sz="2600" kern="1200" dirty="0" smtClean="0"/>
            <a:t> R&amp;TD/RRT section background</a:t>
          </a:r>
          <a:endParaRPr lang="en-US" sz="2600" kern="1200" dirty="0"/>
        </a:p>
      </dsp:txBody>
      <dsp:txXfrm>
        <a:off x="1578761" y="0"/>
        <a:ext cx="5838062" cy="953965"/>
      </dsp:txXfrm>
    </dsp:sp>
    <dsp:sp modelId="{A660A771-CDBB-4E55-8D37-1BF52EB5B0B2}">
      <dsp:nvSpPr>
        <dsp:cNvPr id="0" name=""/>
        <dsp:cNvSpPr/>
      </dsp:nvSpPr>
      <dsp:spPr>
        <a:xfrm>
          <a:off x="293143" y="95396"/>
          <a:ext cx="1087870" cy="7631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066F6BF-B3CB-42E7-9336-4282FAB1824F}">
      <dsp:nvSpPr>
        <dsp:cNvPr id="0" name=""/>
        <dsp:cNvSpPr/>
      </dsp:nvSpPr>
      <dsp:spPr>
        <a:xfrm>
          <a:off x="0" y="1049361"/>
          <a:ext cx="7416824" cy="9539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OSCAR-5 system and features</a:t>
          </a:r>
          <a:endParaRPr lang="en-US" sz="2600" kern="1200" dirty="0"/>
        </a:p>
      </dsp:txBody>
      <dsp:txXfrm>
        <a:off x="1578761" y="1049361"/>
        <a:ext cx="5838062" cy="953965"/>
      </dsp:txXfrm>
    </dsp:sp>
    <dsp:sp modelId="{F5720A61-F780-4834-A3CF-63F9F44BCD21}">
      <dsp:nvSpPr>
        <dsp:cNvPr id="0" name=""/>
        <dsp:cNvSpPr/>
      </dsp:nvSpPr>
      <dsp:spPr>
        <a:xfrm>
          <a:off x="120354" y="1127632"/>
          <a:ext cx="1259599" cy="7974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95EF5C6-D694-4C37-B208-4ECB026388CA}">
      <dsp:nvSpPr>
        <dsp:cNvPr id="0" name=""/>
        <dsp:cNvSpPr/>
      </dsp:nvSpPr>
      <dsp:spPr>
        <a:xfrm>
          <a:off x="0" y="2098723"/>
          <a:ext cx="7416824" cy="9539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OSCAR-5 application </a:t>
          </a:r>
          <a:r>
            <a:rPr lang="en-US" sz="2600" kern="1200" dirty="0" smtClean="0"/>
            <a:t>and reactor </a:t>
          </a:r>
          <a:r>
            <a:rPr lang="en-US" sz="2600" kern="1200" dirty="0" smtClean="0"/>
            <a:t>database</a:t>
          </a:r>
          <a:endParaRPr lang="en-US" sz="2600" kern="1200" dirty="0"/>
        </a:p>
      </dsp:txBody>
      <dsp:txXfrm>
        <a:off x="1578761" y="2098723"/>
        <a:ext cx="5838062" cy="953965"/>
      </dsp:txXfrm>
    </dsp:sp>
    <dsp:sp modelId="{D1FFF7A1-7524-46C5-88F1-0347B8493D7D}">
      <dsp:nvSpPr>
        <dsp:cNvPr id="0" name=""/>
        <dsp:cNvSpPr/>
      </dsp:nvSpPr>
      <dsp:spPr>
        <a:xfrm>
          <a:off x="384660" y="2194120"/>
          <a:ext cx="904837" cy="7631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0395492-5671-4466-A744-6D6A7F50F4EF}">
      <dsp:nvSpPr>
        <dsp:cNvPr id="0" name=""/>
        <dsp:cNvSpPr/>
      </dsp:nvSpPr>
      <dsp:spPr>
        <a:xfrm>
          <a:off x="0" y="3148085"/>
          <a:ext cx="7416824" cy="9539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Latest developments</a:t>
          </a:r>
          <a:endParaRPr lang="en-US" sz="2600" kern="1200" dirty="0"/>
        </a:p>
      </dsp:txBody>
      <dsp:txXfrm>
        <a:off x="1578761" y="3148085"/>
        <a:ext cx="5838062" cy="953965"/>
      </dsp:txXfrm>
    </dsp:sp>
    <dsp:sp modelId="{CDC9B2E5-B083-4C94-A6FF-114C0DBCC77E}">
      <dsp:nvSpPr>
        <dsp:cNvPr id="0" name=""/>
        <dsp:cNvSpPr/>
      </dsp:nvSpPr>
      <dsp:spPr>
        <a:xfrm>
          <a:off x="502587" y="3243482"/>
          <a:ext cx="668982" cy="7631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D09F8-E794-4250-9D54-8DBDC20245CF}">
      <dsp:nvSpPr>
        <dsp:cNvPr id="0" name=""/>
        <dsp:cNvSpPr/>
      </dsp:nvSpPr>
      <dsp:spPr>
        <a:xfrm>
          <a:off x="0" y="267389"/>
          <a:ext cx="6191791" cy="921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552" tIns="270764" rIns="480552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RRT (Radiation and Reactor Theory section)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Radiation and Reactor Analysis (RRA) – analysis services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Method and Code Development (MACD) – OSCAR product</a:t>
          </a:r>
          <a:endParaRPr lang="en-US" sz="1200" kern="1200" dirty="0"/>
        </a:p>
      </dsp:txBody>
      <dsp:txXfrm>
        <a:off x="0" y="267389"/>
        <a:ext cx="6191791" cy="921375"/>
      </dsp:txXfrm>
    </dsp:sp>
    <dsp:sp modelId="{4AC45F1D-D98B-4744-BE1B-EE86D58DA1BB}">
      <dsp:nvSpPr>
        <dsp:cNvPr id="0" name=""/>
        <dsp:cNvSpPr/>
      </dsp:nvSpPr>
      <dsp:spPr>
        <a:xfrm>
          <a:off x="309589" y="75509"/>
          <a:ext cx="4334253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24" tIns="0" rIns="16382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Structure of the RRT section</a:t>
          </a:r>
          <a:endParaRPr lang="en-US" sz="1800" kern="1200" dirty="0"/>
        </a:p>
      </dsp:txBody>
      <dsp:txXfrm>
        <a:off x="328323" y="94243"/>
        <a:ext cx="4296785" cy="346292"/>
      </dsp:txXfrm>
    </dsp:sp>
    <dsp:sp modelId="{B72AEB99-FE9F-43DC-B025-458D9A7A9B3C}">
      <dsp:nvSpPr>
        <dsp:cNvPr id="0" name=""/>
        <dsp:cNvSpPr/>
      </dsp:nvSpPr>
      <dsp:spPr>
        <a:xfrm>
          <a:off x="0" y="1450844"/>
          <a:ext cx="6191791" cy="10851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552" tIns="270764" rIns="480552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SAFARI-1 and NTP calculational support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Reactor analysis, radiation shielding, material activation, criticality, isotope production and thermal-hydraulics calculations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External analysis support to various local and international clients</a:t>
          </a:r>
          <a:endParaRPr lang="en-US" sz="1200" kern="1200" dirty="0"/>
        </a:p>
      </dsp:txBody>
      <dsp:txXfrm>
        <a:off x="0" y="1450844"/>
        <a:ext cx="6191791" cy="1085175"/>
      </dsp:txXfrm>
    </dsp:sp>
    <dsp:sp modelId="{D7BE30E8-A318-47E3-880A-A17524A11848}">
      <dsp:nvSpPr>
        <dsp:cNvPr id="0" name=""/>
        <dsp:cNvSpPr/>
      </dsp:nvSpPr>
      <dsp:spPr>
        <a:xfrm>
          <a:off x="309589" y="1258964"/>
          <a:ext cx="4334253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24" tIns="0" rIns="16382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Major analyses activities</a:t>
          </a:r>
          <a:endParaRPr lang="en-US" sz="1800" kern="1200" dirty="0"/>
        </a:p>
      </dsp:txBody>
      <dsp:txXfrm>
        <a:off x="328323" y="1277698"/>
        <a:ext cx="4296785" cy="346292"/>
      </dsp:txXfrm>
    </dsp:sp>
    <dsp:sp modelId="{FA581A57-13B6-4903-B341-F28A46777E77}">
      <dsp:nvSpPr>
        <dsp:cNvPr id="0" name=""/>
        <dsp:cNvSpPr/>
      </dsp:nvSpPr>
      <dsp:spPr>
        <a:xfrm>
          <a:off x="0" y="2798099"/>
          <a:ext cx="6191791" cy="921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552" tIns="270764" rIns="480552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OSCAR - High fidelity, multi-physics reactor modelling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Establishment and growth of RR, LWR and SMR modelling capabilities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Active research into new codes, modelling and numerical methods</a:t>
          </a:r>
          <a:endParaRPr lang="en-US" sz="1200" kern="1200" dirty="0"/>
        </a:p>
      </dsp:txBody>
      <dsp:txXfrm>
        <a:off x="0" y="2798099"/>
        <a:ext cx="6191791" cy="921375"/>
      </dsp:txXfrm>
    </dsp:sp>
    <dsp:sp modelId="{CE0318D5-7F79-408E-91A4-004F434DCACC}">
      <dsp:nvSpPr>
        <dsp:cNvPr id="0" name=""/>
        <dsp:cNvSpPr/>
      </dsp:nvSpPr>
      <dsp:spPr>
        <a:xfrm>
          <a:off x="309589" y="2606219"/>
          <a:ext cx="4921805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24" tIns="0" rIns="16382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In-house calculational system development</a:t>
          </a:r>
          <a:endParaRPr lang="en-US" sz="1800" kern="1200" dirty="0"/>
        </a:p>
      </dsp:txBody>
      <dsp:txXfrm>
        <a:off x="328323" y="2624953"/>
        <a:ext cx="4884337" cy="346292"/>
      </dsp:txXfrm>
    </dsp:sp>
    <dsp:sp modelId="{589099B8-C0ED-4B54-BA3B-B94209D87A37}">
      <dsp:nvSpPr>
        <dsp:cNvPr id="0" name=""/>
        <dsp:cNvSpPr/>
      </dsp:nvSpPr>
      <dsp:spPr>
        <a:xfrm>
          <a:off x="0" y="3981554"/>
          <a:ext cx="6191791" cy="1289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0552" tIns="270764" rIns="480552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20+ years experience in calculational support to research reactor operation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Ongoing expansion of OSCAR capabilities toward LWR and SMR modelling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Multiple international projects on reactor calculational validation (IAEA CRPs, OECD/NEA, etc.)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Active client base  of international research reactors</a:t>
          </a:r>
          <a:endParaRPr lang="en-US" sz="1200" kern="1200" dirty="0"/>
        </a:p>
      </dsp:txBody>
      <dsp:txXfrm>
        <a:off x="0" y="3981554"/>
        <a:ext cx="6191791" cy="1289925"/>
      </dsp:txXfrm>
    </dsp:sp>
    <dsp:sp modelId="{DBFFFFF3-BF72-42A7-A732-6B02CED34913}">
      <dsp:nvSpPr>
        <dsp:cNvPr id="0" name=""/>
        <dsp:cNvSpPr/>
      </dsp:nvSpPr>
      <dsp:spPr>
        <a:xfrm>
          <a:off x="309589" y="3789674"/>
          <a:ext cx="4334253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24" tIns="0" rIns="16382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Reactor modelling activities</a:t>
          </a:r>
          <a:endParaRPr lang="en-US" sz="1800" kern="1200" dirty="0"/>
        </a:p>
      </dsp:txBody>
      <dsp:txXfrm>
        <a:off x="328323" y="3808408"/>
        <a:ext cx="4296785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D09F8-E794-4250-9D54-8DBDC20245CF}">
      <dsp:nvSpPr>
        <dsp:cNvPr id="0" name=""/>
        <dsp:cNvSpPr/>
      </dsp:nvSpPr>
      <dsp:spPr>
        <a:xfrm>
          <a:off x="0" y="176085"/>
          <a:ext cx="7043111" cy="1291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624" tIns="104140" rIns="54662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f-ZA" altLang="en-US" sz="1200" kern="1200" dirty="0" smtClean="0"/>
            <a:t>OSCAR represents both a commerical industry support product and critical piece of research infrastructure (50+ MSc’s, 10+ PhD’s, hundreds of publications over 25 years)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OSCAR-5 </a:t>
          </a:r>
          <a:r>
            <a:rPr lang="en-GB" sz="1200" kern="1200" dirty="0" smtClean="0"/>
            <a:t>is an advanced multi-physics, high fidelity research reactor modelling system (April 2019 release)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Spans neutronics, thermal-hydraulics, core depletion (steady state and time-dependent)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Support for research reactor, light water reactor and high-temperature reactor analysis</a:t>
          </a:r>
          <a:endParaRPr lang="en-US" sz="1200" kern="1200" dirty="0"/>
        </a:p>
      </dsp:txBody>
      <dsp:txXfrm>
        <a:off x="0" y="176085"/>
        <a:ext cx="7043111" cy="1291500"/>
      </dsp:txXfrm>
    </dsp:sp>
    <dsp:sp modelId="{4AC45F1D-D98B-4744-BE1B-EE86D58DA1BB}">
      <dsp:nvSpPr>
        <dsp:cNvPr id="0" name=""/>
        <dsp:cNvSpPr/>
      </dsp:nvSpPr>
      <dsp:spPr>
        <a:xfrm>
          <a:off x="352155" y="102285"/>
          <a:ext cx="4930177" cy="14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349" tIns="0" rIns="18634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What is OSCAR</a:t>
          </a:r>
          <a:endParaRPr lang="en-US" sz="1800" kern="1200" dirty="0"/>
        </a:p>
      </dsp:txBody>
      <dsp:txXfrm>
        <a:off x="359360" y="109490"/>
        <a:ext cx="4915767" cy="133190"/>
      </dsp:txXfrm>
    </dsp:sp>
    <dsp:sp modelId="{B72AEB99-FE9F-43DC-B025-458D9A7A9B3C}">
      <dsp:nvSpPr>
        <dsp:cNvPr id="0" name=""/>
        <dsp:cNvSpPr/>
      </dsp:nvSpPr>
      <dsp:spPr>
        <a:xfrm>
          <a:off x="0" y="1568385"/>
          <a:ext cx="7043111" cy="94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624" tIns="104140" rIns="54662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Multi-code, full reactor operational support </a:t>
          </a:r>
          <a:r>
            <a:rPr lang="en-US" sz="1200" kern="1200" dirty="0" err="1" smtClean="0"/>
            <a:t>calculational</a:t>
          </a:r>
          <a:r>
            <a:rPr lang="en-US" sz="1200" kern="1200" dirty="0" smtClean="0"/>
            <a:t> system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Unified model </a:t>
          </a:r>
          <a:r>
            <a:rPr lang="en-US" sz="1200" kern="1200" dirty="0" smtClean="0"/>
            <a:t>philosophy with multi-code support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Core design, core-follow, </a:t>
          </a:r>
          <a:r>
            <a:rPr lang="en-US" sz="1200" kern="1200" dirty="0" smtClean="0"/>
            <a:t>core-optimization, safety </a:t>
          </a:r>
          <a:r>
            <a:rPr lang="en-US" sz="1200" kern="1200" dirty="0"/>
            <a:t>analysis, isotope production support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Encompass in-house and external codes as solver </a:t>
          </a:r>
          <a:r>
            <a:rPr lang="en-US" sz="1200" kern="1200" dirty="0" smtClean="0"/>
            <a:t>options</a:t>
          </a:r>
          <a:endParaRPr lang="en-US" sz="1200" kern="1200" dirty="0"/>
        </a:p>
      </dsp:txBody>
      <dsp:txXfrm>
        <a:off x="0" y="1568385"/>
        <a:ext cx="7043111" cy="945000"/>
      </dsp:txXfrm>
    </dsp:sp>
    <dsp:sp modelId="{D7BE30E8-A318-47E3-880A-A17524A11848}">
      <dsp:nvSpPr>
        <dsp:cNvPr id="0" name=""/>
        <dsp:cNvSpPr/>
      </dsp:nvSpPr>
      <dsp:spPr>
        <a:xfrm>
          <a:off x="352155" y="1494585"/>
          <a:ext cx="4930177" cy="14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349" tIns="0" rIns="18634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OSCAR-5 Characteristics</a:t>
          </a:r>
          <a:endParaRPr lang="en-US" sz="1800" kern="1200" dirty="0"/>
        </a:p>
      </dsp:txBody>
      <dsp:txXfrm>
        <a:off x="359360" y="1501790"/>
        <a:ext cx="4915767" cy="133190"/>
      </dsp:txXfrm>
    </dsp:sp>
    <dsp:sp modelId="{FA581A57-13B6-4903-B341-F28A46777E77}">
      <dsp:nvSpPr>
        <dsp:cNvPr id="0" name=""/>
        <dsp:cNvSpPr/>
      </dsp:nvSpPr>
      <dsp:spPr>
        <a:xfrm>
          <a:off x="0" y="2614185"/>
          <a:ext cx="7043111" cy="1543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624" tIns="104140" rIns="54662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err="1" smtClean="0"/>
            <a:t>Necsa</a:t>
          </a:r>
          <a:r>
            <a:rPr lang="en-US" sz="1200" kern="1200" dirty="0" smtClean="0"/>
            <a:t> (SAFARI-1 reactor)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NRG (Dutch HFR reactor), 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Studsvik (Swedish R2 reactor),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TU-Delft (Dutch HOR reactor)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McMaster University (Canadian MNR reactor)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PALLAS company (New Dutch reactor design company)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Collaboration agreements in draft with NCSU (</a:t>
          </a:r>
          <a:r>
            <a:rPr lang="en-US" sz="1200" kern="1200" dirty="0" err="1" smtClean="0"/>
            <a:t>Pulstar</a:t>
          </a:r>
          <a:r>
            <a:rPr lang="en-US" sz="1200" kern="1200" dirty="0" smtClean="0"/>
            <a:t>), ANSTO (OPAL)</a:t>
          </a:r>
          <a:endParaRPr lang="en-US" sz="1200" kern="1200" dirty="0"/>
        </a:p>
      </dsp:txBody>
      <dsp:txXfrm>
        <a:off x="0" y="2614185"/>
        <a:ext cx="7043111" cy="1543500"/>
      </dsp:txXfrm>
    </dsp:sp>
    <dsp:sp modelId="{CE0318D5-7F79-408E-91A4-004F434DCACC}">
      <dsp:nvSpPr>
        <dsp:cNvPr id="0" name=""/>
        <dsp:cNvSpPr/>
      </dsp:nvSpPr>
      <dsp:spPr>
        <a:xfrm>
          <a:off x="352155" y="2540385"/>
          <a:ext cx="4930177" cy="14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349" tIns="0" rIns="18634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Client usage and expansion</a:t>
          </a:r>
          <a:endParaRPr lang="en-US" sz="1800" kern="1200" dirty="0"/>
        </a:p>
      </dsp:txBody>
      <dsp:txXfrm>
        <a:off x="359360" y="2547590"/>
        <a:ext cx="4915767" cy="133190"/>
      </dsp:txXfrm>
    </dsp:sp>
    <dsp:sp modelId="{589099B8-C0ED-4B54-BA3B-B94209D87A37}">
      <dsp:nvSpPr>
        <dsp:cNvPr id="0" name=""/>
        <dsp:cNvSpPr/>
      </dsp:nvSpPr>
      <dsp:spPr>
        <a:xfrm>
          <a:off x="0" y="4258485"/>
          <a:ext cx="7043111" cy="1543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6624" tIns="104140" rIns="54662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ISS (RELAP) developers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INVAP (CONDOR) developers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MTECH (FLOWNEX) developers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NCSU (COBRA-TF) developers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CEA/TA – benchmarking RR codes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COMPUSIM (Nodal solver) developers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Various SA universities (NWU, </a:t>
          </a:r>
          <a:r>
            <a:rPr lang="en-US" sz="1200" kern="1200" dirty="0" smtClean="0"/>
            <a:t>UP, UJ)</a:t>
          </a:r>
          <a:endParaRPr lang="en-US" sz="1200" kern="1200" dirty="0"/>
        </a:p>
      </dsp:txBody>
      <dsp:txXfrm>
        <a:off x="0" y="4258485"/>
        <a:ext cx="7043111" cy="1543500"/>
      </dsp:txXfrm>
    </dsp:sp>
    <dsp:sp modelId="{DBFFFFF3-BF72-42A7-A732-6B02CED34913}">
      <dsp:nvSpPr>
        <dsp:cNvPr id="0" name=""/>
        <dsp:cNvSpPr/>
      </dsp:nvSpPr>
      <dsp:spPr>
        <a:xfrm>
          <a:off x="352155" y="4184685"/>
          <a:ext cx="4930177" cy="147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349" tIns="0" rIns="18634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Development / collaboration partners</a:t>
          </a:r>
          <a:endParaRPr lang="en-US" sz="1800" kern="1200" dirty="0"/>
        </a:p>
      </dsp:txBody>
      <dsp:txXfrm>
        <a:off x="359360" y="4191890"/>
        <a:ext cx="4915767" cy="1331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D09F8-E794-4250-9D54-8DBDC20245CF}">
      <dsp:nvSpPr>
        <dsp:cNvPr id="0" name=""/>
        <dsp:cNvSpPr/>
      </dsp:nvSpPr>
      <dsp:spPr>
        <a:xfrm>
          <a:off x="0" y="298170"/>
          <a:ext cx="6814886" cy="141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8911" tIns="374904" rIns="528911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Improve and accelerate model building (customizable macros for components)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Fit-for-purpose code selection (fidelity, accuracy and performance as user choice)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Integrated V&amp;V with in-built error bound estimation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Support for modern reactor designs via customizable model macros (RR, LWR and SMR).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Support for modern computing architectures</a:t>
          </a:r>
        </a:p>
      </dsp:txBody>
      <dsp:txXfrm>
        <a:off x="0" y="298170"/>
        <a:ext cx="6814886" cy="1417500"/>
      </dsp:txXfrm>
    </dsp:sp>
    <dsp:sp modelId="{4AC45F1D-D98B-4744-BE1B-EE86D58DA1BB}">
      <dsp:nvSpPr>
        <dsp:cNvPr id="0" name=""/>
        <dsp:cNvSpPr/>
      </dsp:nvSpPr>
      <dsp:spPr>
        <a:xfrm>
          <a:off x="340744" y="32490"/>
          <a:ext cx="47704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311" tIns="0" rIns="18031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OSCAR-5 motivation</a:t>
          </a:r>
          <a:endParaRPr lang="en-US" sz="1800" kern="1200" dirty="0"/>
        </a:p>
      </dsp:txBody>
      <dsp:txXfrm>
        <a:off x="366683" y="58429"/>
        <a:ext cx="4718542" cy="479482"/>
      </dsp:txXfrm>
    </dsp:sp>
    <dsp:sp modelId="{B72AEB99-FE9F-43DC-B025-458D9A7A9B3C}">
      <dsp:nvSpPr>
        <dsp:cNvPr id="0" name=""/>
        <dsp:cNvSpPr/>
      </dsp:nvSpPr>
      <dsp:spPr>
        <a:xfrm>
          <a:off x="0" y="2085924"/>
          <a:ext cx="6814886" cy="181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8911" tIns="374904" rIns="528911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Ships with in-house state-of-the art OSCAR nodal solver – MGRAC (analysis is seconds)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Integrated support for MCNP and </a:t>
          </a:r>
          <a:r>
            <a:rPr lang="en-US" sz="1200" kern="1200" dirty="0" smtClean="0"/>
            <a:t>Serpent (analysis in hours to days)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Extensive html/pdf user guide, theory manuals, tutorials and GUI based help system. 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0" kern="1200" dirty="0" smtClean="0"/>
            <a:t>Novel “Compose” system for auto-mated nodal model development</a:t>
          </a:r>
          <a:endParaRPr lang="en-US" sz="1200" b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Auto-generation of documentation of model and analysis documentation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Various </a:t>
          </a:r>
          <a:r>
            <a:rPr lang="en-US" sz="1200" kern="1200" dirty="0" err="1" smtClean="0"/>
            <a:t>triso</a:t>
          </a:r>
          <a:r>
            <a:rPr lang="en-US" sz="1200" kern="1200" dirty="0" smtClean="0"/>
            <a:t>-particle and pebble dispersion models for SMR/HTR core designs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b="1" kern="1200" dirty="0"/>
            <a:t>Includes a database of reactor models for V&amp;V, training and capability </a:t>
          </a:r>
          <a:r>
            <a:rPr lang="en-US" sz="1200" b="1" kern="1200" dirty="0" smtClean="0"/>
            <a:t>demonstration</a:t>
          </a:r>
          <a:endParaRPr lang="en-US" sz="1200" b="1" kern="1200" dirty="0"/>
        </a:p>
      </dsp:txBody>
      <dsp:txXfrm>
        <a:off x="0" y="2085924"/>
        <a:ext cx="6814886" cy="1814400"/>
      </dsp:txXfrm>
    </dsp:sp>
    <dsp:sp modelId="{D7BE30E8-A318-47E3-880A-A17524A11848}">
      <dsp:nvSpPr>
        <dsp:cNvPr id="0" name=""/>
        <dsp:cNvSpPr/>
      </dsp:nvSpPr>
      <dsp:spPr>
        <a:xfrm>
          <a:off x="340744" y="1812870"/>
          <a:ext cx="47704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311" tIns="0" rIns="18031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OSCAR-5 Components</a:t>
          </a:r>
          <a:endParaRPr lang="en-US" sz="1800" kern="1200" dirty="0"/>
        </a:p>
      </dsp:txBody>
      <dsp:txXfrm>
        <a:off x="366683" y="1838809"/>
        <a:ext cx="4718542" cy="479482"/>
      </dsp:txXfrm>
    </dsp:sp>
    <dsp:sp modelId="{FA581A57-13B6-4903-B341-F28A46777E77}">
      <dsp:nvSpPr>
        <dsp:cNvPr id="0" name=""/>
        <dsp:cNvSpPr/>
      </dsp:nvSpPr>
      <dsp:spPr>
        <a:xfrm>
          <a:off x="0" y="4255830"/>
          <a:ext cx="6814886" cy="1615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8911" tIns="374904" rIns="528911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Set of extensive reactor models for various international benchmarks part of package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SAFARI-1, OPAL, MNR, INR, ETRR-2, IRR, IPEN, BEAVRS, WATTSBAR, MHTGR-350, HTR-10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Does not include client reactors, but experience vested from HFR, HOR, R2, PALLAS support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Benchmarks include experimental data and calculated comparisons for supporting V&amp;V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Represents wide array of research reactor designs, components and philosophies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Database a valuable asset in conceptual design and requirement spec development</a:t>
          </a:r>
          <a:endParaRPr lang="en-US" sz="1200" kern="1200" dirty="0"/>
        </a:p>
      </dsp:txBody>
      <dsp:txXfrm>
        <a:off x="0" y="4255830"/>
        <a:ext cx="6814886" cy="1615950"/>
      </dsp:txXfrm>
    </dsp:sp>
    <dsp:sp modelId="{CE0318D5-7F79-408E-91A4-004F434DCACC}">
      <dsp:nvSpPr>
        <dsp:cNvPr id="0" name=""/>
        <dsp:cNvSpPr/>
      </dsp:nvSpPr>
      <dsp:spPr>
        <a:xfrm>
          <a:off x="340744" y="3990150"/>
          <a:ext cx="47704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311" tIns="0" rIns="18031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OSCAR-5 reactor model database</a:t>
          </a:r>
          <a:endParaRPr lang="en-US" sz="1800" kern="1200" dirty="0"/>
        </a:p>
      </dsp:txBody>
      <dsp:txXfrm>
        <a:off x="366683" y="4016089"/>
        <a:ext cx="4718542" cy="4794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BD48A-BC53-4408-9D39-6FC187321EF4}">
      <dsp:nvSpPr>
        <dsp:cNvPr id="0" name=""/>
        <dsp:cNvSpPr/>
      </dsp:nvSpPr>
      <dsp:spPr>
        <a:xfrm>
          <a:off x="605703" y="48037"/>
          <a:ext cx="1436097" cy="215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SAFARI-1</a:t>
          </a:r>
          <a:endParaRPr lang="en-US" sz="1200" kern="1200" dirty="0"/>
        </a:p>
      </dsp:txBody>
      <dsp:txXfrm>
        <a:off x="605703" y="48037"/>
        <a:ext cx="1436097" cy="215414"/>
      </dsp:txXfrm>
    </dsp:sp>
    <dsp:sp modelId="{80E9DA44-3E72-4C61-A1D9-3B0C2361109F}">
      <dsp:nvSpPr>
        <dsp:cNvPr id="0" name=""/>
        <dsp:cNvSpPr/>
      </dsp:nvSpPr>
      <dsp:spPr>
        <a:xfrm>
          <a:off x="446189" y="306147"/>
          <a:ext cx="1755126" cy="143609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50ACD-D859-4879-B968-038158B8339E}">
      <dsp:nvSpPr>
        <dsp:cNvPr id="0" name=""/>
        <dsp:cNvSpPr/>
      </dsp:nvSpPr>
      <dsp:spPr>
        <a:xfrm>
          <a:off x="2353122" y="48037"/>
          <a:ext cx="1436097" cy="215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ETRR2</a:t>
          </a:r>
          <a:endParaRPr lang="en-US" sz="1200" kern="1200" dirty="0"/>
        </a:p>
      </dsp:txBody>
      <dsp:txXfrm>
        <a:off x="2353122" y="48037"/>
        <a:ext cx="1436097" cy="215414"/>
      </dsp:txXfrm>
    </dsp:sp>
    <dsp:sp modelId="{DD0A8CC5-17F1-4CC7-A38C-C2731D509740}">
      <dsp:nvSpPr>
        <dsp:cNvPr id="0" name=""/>
        <dsp:cNvSpPr/>
      </dsp:nvSpPr>
      <dsp:spPr>
        <a:xfrm>
          <a:off x="2353122" y="306147"/>
          <a:ext cx="1436097" cy="143609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0B13B-24FF-47CE-A13F-BC6FF1F8C6A6}">
      <dsp:nvSpPr>
        <dsp:cNvPr id="0" name=""/>
        <dsp:cNvSpPr/>
      </dsp:nvSpPr>
      <dsp:spPr>
        <a:xfrm>
          <a:off x="3941027" y="48037"/>
          <a:ext cx="1436097" cy="215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OPAL</a:t>
          </a:r>
          <a:endParaRPr lang="en-US" sz="1200" kern="1200" dirty="0"/>
        </a:p>
      </dsp:txBody>
      <dsp:txXfrm>
        <a:off x="3941027" y="48037"/>
        <a:ext cx="1436097" cy="215414"/>
      </dsp:txXfrm>
    </dsp:sp>
    <dsp:sp modelId="{A787AD37-B5F0-49A8-84D4-7FA872326D38}">
      <dsp:nvSpPr>
        <dsp:cNvPr id="0" name=""/>
        <dsp:cNvSpPr/>
      </dsp:nvSpPr>
      <dsp:spPr>
        <a:xfrm>
          <a:off x="3941027" y="306147"/>
          <a:ext cx="1436097" cy="143609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74B9E-8310-4423-A569-F9D80A40A948}">
      <dsp:nvSpPr>
        <dsp:cNvPr id="0" name=""/>
        <dsp:cNvSpPr/>
      </dsp:nvSpPr>
      <dsp:spPr>
        <a:xfrm>
          <a:off x="5528931" y="48037"/>
          <a:ext cx="1436097" cy="215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INR</a:t>
          </a:r>
          <a:endParaRPr lang="en-US" sz="1200" kern="1200" dirty="0"/>
        </a:p>
      </dsp:txBody>
      <dsp:txXfrm>
        <a:off x="5528931" y="48037"/>
        <a:ext cx="1436097" cy="215414"/>
      </dsp:txXfrm>
    </dsp:sp>
    <dsp:sp modelId="{848668BF-DDF7-49D3-8FB4-B0EF291FD370}">
      <dsp:nvSpPr>
        <dsp:cNvPr id="0" name=""/>
        <dsp:cNvSpPr/>
      </dsp:nvSpPr>
      <dsp:spPr>
        <a:xfrm>
          <a:off x="5528931" y="306147"/>
          <a:ext cx="1436097" cy="143609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8664A-92D1-43C0-98C3-B156101521B2}">
      <dsp:nvSpPr>
        <dsp:cNvPr id="0" name=""/>
        <dsp:cNvSpPr/>
      </dsp:nvSpPr>
      <dsp:spPr>
        <a:xfrm>
          <a:off x="605703" y="1885854"/>
          <a:ext cx="1436097" cy="215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IRR</a:t>
          </a:r>
          <a:endParaRPr lang="en-US" sz="1200" kern="1200" dirty="0"/>
        </a:p>
      </dsp:txBody>
      <dsp:txXfrm>
        <a:off x="605703" y="1885854"/>
        <a:ext cx="1436097" cy="215414"/>
      </dsp:txXfrm>
    </dsp:sp>
    <dsp:sp modelId="{044FE625-5D47-4BEA-B5BD-C45A0BB54D81}">
      <dsp:nvSpPr>
        <dsp:cNvPr id="0" name=""/>
        <dsp:cNvSpPr/>
      </dsp:nvSpPr>
      <dsp:spPr>
        <a:xfrm>
          <a:off x="605703" y="2143965"/>
          <a:ext cx="1436097" cy="1436097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8C7C3D-5688-4F75-B0B3-66FCC14767B7}">
      <dsp:nvSpPr>
        <dsp:cNvPr id="0" name=""/>
        <dsp:cNvSpPr/>
      </dsp:nvSpPr>
      <dsp:spPr>
        <a:xfrm>
          <a:off x="2193608" y="1885854"/>
          <a:ext cx="1436097" cy="215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MNR</a:t>
          </a:r>
          <a:endParaRPr lang="en-US" sz="1200" kern="1200" dirty="0"/>
        </a:p>
      </dsp:txBody>
      <dsp:txXfrm>
        <a:off x="2193608" y="1885854"/>
        <a:ext cx="1436097" cy="215414"/>
      </dsp:txXfrm>
    </dsp:sp>
    <dsp:sp modelId="{A74B04C2-23FD-4A28-A7A4-A135BA2A2D01}">
      <dsp:nvSpPr>
        <dsp:cNvPr id="0" name=""/>
        <dsp:cNvSpPr/>
      </dsp:nvSpPr>
      <dsp:spPr>
        <a:xfrm>
          <a:off x="2193608" y="2143965"/>
          <a:ext cx="1436097" cy="1436097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DE1706-5A6C-4FDC-BBEC-9069D7E2C67C}">
      <dsp:nvSpPr>
        <dsp:cNvPr id="0" name=""/>
        <dsp:cNvSpPr/>
      </dsp:nvSpPr>
      <dsp:spPr>
        <a:xfrm>
          <a:off x="3781512" y="1885854"/>
          <a:ext cx="1436097" cy="215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BEAVRS</a:t>
          </a:r>
          <a:endParaRPr lang="en-US" sz="1200" kern="1200" dirty="0"/>
        </a:p>
      </dsp:txBody>
      <dsp:txXfrm>
        <a:off x="3781512" y="1885854"/>
        <a:ext cx="1436097" cy="215414"/>
      </dsp:txXfrm>
    </dsp:sp>
    <dsp:sp modelId="{2664EF7A-D224-4154-AB00-C4943612CFF6}">
      <dsp:nvSpPr>
        <dsp:cNvPr id="0" name=""/>
        <dsp:cNvSpPr/>
      </dsp:nvSpPr>
      <dsp:spPr>
        <a:xfrm>
          <a:off x="3781512" y="2143965"/>
          <a:ext cx="1436097" cy="1436097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1F2DD-D82B-44D0-90D1-0B803D2A344B}">
      <dsp:nvSpPr>
        <dsp:cNvPr id="0" name=""/>
        <dsp:cNvSpPr/>
      </dsp:nvSpPr>
      <dsp:spPr>
        <a:xfrm>
          <a:off x="5369417" y="1885854"/>
          <a:ext cx="1436097" cy="215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IPEN</a:t>
          </a:r>
          <a:endParaRPr lang="en-US" sz="1200" kern="1200" dirty="0"/>
        </a:p>
      </dsp:txBody>
      <dsp:txXfrm>
        <a:off x="5369417" y="1885854"/>
        <a:ext cx="1436097" cy="215414"/>
      </dsp:txXfrm>
    </dsp:sp>
    <dsp:sp modelId="{1B83F200-EEAD-4657-9474-7A3F7A7091AD}">
      <dsp:nvSpPr>
        <dsp:cNvPr id="0" name=""/>
        <dsp:cNvSpPr/>
      </dsp:nvSpPr>
      <dsp:spPr>
        <a:xfrm>
          <a:off x="5360628" y="2143965"/>
          <a:ext cx="1436097" cy="1436097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B2BB0-E5D3-421D-8231-2B2B3ABBC23D}">
      <dsp:nvSpPr>
        <dsp:cNvPr id="0" name=""/>
        <dsp:cNvSpPr/>
      </dsp:nvSpPr>
      <dsp:spPr>
        <a:xfrm>
          <a:off x="540964" y="3723671"/>
          <a:ext cx="1436097" cy="215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MHTGR-350</a:t>
          </a:r>
          <a:endParaRPr lang="en-US" sz="1200" kern="1200" dirty="0"/>
        </a:p>
      </dsp:txBody>
      <dsp:txXfrm>
        <a:off x="540964" y="3723671"/>
        <a:ext cx="1436097" cy="215414"/>
      </dsp:txXfrm>
    </dsp:sp>
    <dsp:sp modelId="{2EB19667-44FF-42FD-A889-B1115D5775B5}">
      <dsp:nvSpPr>
        <dsp:cNvPr id="0" name=""/>
        <dsp:cNvSpPr/>
      </dsp:nvSpPr>
      <dsp:spPr>
        <a:xfrm>
          <a:off x="415909" y="3981782"/>
          <a:ext cx="1686207" cy="1436097"/>
        </a:xfrm>
        <a:prstGeom prst="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CFBE7-E2C4-4761-B02B-243D177D8D06}">
      <dsp:nvSpPr>
        <dsp:cNvPr id="0" name=""/>
        <dsp:cNvSpPr/>
      </dsp:nvSpPr>
      <dsp:spPr>
        <a:xfrm>
          <a:off x="2253924" y="3723671"/>
          <a:ext cx="1436097" cy="215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WATTSBAR</a:t>
          </a:r>
          <a:endParaRPr lang="en-US" sz="1200" kern="1200" dirty="0"/>
        </a:p>
      </dsp:txBody>
      <dsp:txXfrm>
        <a:off x="2253924" y="3723671"/>
        <a:ext cx="1436097" cy="215414"/>
      </dsp:txXfrm>
    </dsp:sp>
    <dsp:sp modelId="{3A8F3D84-7CB4-4F13-A63F-71024AA939E9}">
      <dsp:nvSpPr>
        <dsp:cNvPr id="0" name=""/>
        <dsp:cNvSpPr/>
      </dsp:nvSpPr>
      <dsp:spPr>
        <a:xfrm>
          <a:off x="2253924" y="3981782"/>
          <a:ext cx="1436097" cy="1436097"/>
        </a:xfrm>
        <a:prstGeom prst="rect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DEB05D-A6E6-470E-9C05-D41248BE977D}">
      <dsp:nvSpPr>
        <dsp:cNvPr id="0" name=""/>
        <dsp:cNvSpPr/>
      </dsp:nvSpPr>
      <dsp:spPr>
        <a:xfrm>
          <a:off x="3906567" y="3723671"/>
          <a:ext cx="1436097" cy="215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HTR-10</a:t>
          </a:r>
          <a:endParaRPr lang="en-US" sz="1200" kern="1200" dirty="0"/>
        </a:p>
      </dsp:txBody>
      <dsp:txXfrm>
        <a:off x="3906567" y="3723671"/>
        <a:ext cx="1436097" cy="215414"/>
      </dsp:txXfrm>
    </dsp:sp>
    <dsp:sp modelId="{DF5BC306-4C4F-47DB-834E-61CB2B078EA3}">
      <dsp:nvSpPr>
        <dsp:cNvPr id="0" name=""/>
        <dsp:cNvSpPr/>
      </dsp:nvSpPr>
      <dsp:spPr>
        <a:xfrm>
          <a:off x="3841828" y="3981782"/>
          <a:ext cx="1565575" cy="1436097"/>
        </a:xfrm>
        <a:prstGeom prst="rect">
          <a:avLst/>
        </a:prstGeom>
        <a:blipFill rotWithShape="1">
          <a:blip xmlns:r="http://schemas.openxmlformats.org/officeDocument/2006/relationships" r:embed="rId1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748964-101A-45A3-8CC1-8CB7082090B4}">
      <dsp:nvSpPr>
        <dsp:cNvPr id="0" name=""/>
        <dsp:cNvSpPr/>
      </dsp:nvSpPr>
      <dsp:spPr>
        <a:xfrm>
          <a:off x="5559211" y="3723671"/>
          <a:ext cx="1436097" cy="215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5720" rIns="4572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AMR</a:t>
          </a:r>
          <a:endParaRPr lang="en-US" sz="1200" kern="1200" dirty="0"/>
        </a:p>
      </dsp:txBody>
      <dsp:txXfrm>
        <a:off x="5559211" y="3723671"/>
        <a:ext cx="1436097" cy="215414"/>
      </dsp:txXfrm>
    </dsp:sp>
    <dsp:sp modelId="{54BF54A5-4C97-4E62-A006-8D5FD216FFCF}">
      <dsp:nvSpPr>
        <dsp:cNvPr id="0" name=""/>
        <dsp:cNvSpPr/>
      </dsp:nvSpPr>
      <dsp:spPr>
        <a:xfrm>
          <a:off x="5559211" y="3981782"/>
          <a:ext cx="1436097" cy="1436097"/>
        </a:xfrm>
        <a:prstGeom prst="rect">
          <a:avLst/>
        </a:prstGeom>
        <a:blipFill rotWithShape="1">
          <a:blip xmlns:r="http://schemas.openxmlformats.org/officeDocument/2006/relationships" r:embed="rId1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D09F8-E794-4250-9D54-8DBDC20245CF}">
      <dsp:nvSpPr>
        <dsp:cNvPr id="0" name=""/>
        <dsp:cNvSpPr/>
      </dsp:nvSpPr>
      <dsp:spPr>
        <a:xfrm>
          <a:off x="0" y="261413"/>
          <a:ext cx="6629247" cy="171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503" tIns="354076" rIns="51450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Fully coupled neutronic/thermal-hydraulic safety analysis – under verification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Uncertainty propagation and sensitivity analysis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Embedded calculational schemes for on-the-fly homogenization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Multi-code geometric support for SMR novel concepts</a:t>
          </a:r>
          <a:endParaRPr lang="en-US" sz="1600" kern="1200" dirty="0"/>
        </a:p>
      </dsp:txBody>
      <dsp:txXfrm>
        <a:off x="0" y="261413"/>
        <a:ext cx="6629247" cy="1713600"/>
      </dsp:txXfrm>
    </dsp:sp>
    <dsp:sp modelId="{4AC45F1D-D98B-4744-BE1B-EE86D58DA1BB}">
      <dsp:nvSpPr>
        <dsp:cNvPr id="0" name=""/>
        <dsp:cNvSpPr/>
      </dsp:nvSpPr>
      <dsp:spPr>
        <a:xfrm>
          <a:off x="331462" y="14127"/>
          <a:ext cx="464047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399" tIns="0" rIns="17539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Numerical schemes</a:t>
          </a:r>
          <a:endParaRPr lang="en-US" sz="2400" kern="1200" dirty="0"/>
        </a:p>
      </dsp:txBody>
      <dsp:txXfrm>
        <a:off x="355960" y="38625"/>
        <a:ext cx="4591476" cy="452844"/>
      </dsp:txXfrm>
    </dsp:sp>
    <dsp:sp modelId="{B72AEB99-FE9F-43DC-B025-458D9A7A9B3C}">
      <dsp:nvSpPr>
        <dsp:cNvPr id="0" name=""/>
        <dsp:cNvSpPr/>
      </dsp:nvSpPr>
      <dsp:spPr>
        <a:xfrm>
          <a:off x="0" y="2335494"/>
          <a:ext cx="6629247" cy="171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503" tIns="354076" rIns="514503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Integration of SCALE / FISPACT to expand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RELAP (ISS) and COBRA-TF (NCSU) coupling for LWR safety analysis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err="1" smtClean="0"/>
            <a:t>Flownex</a:t>
          </a:r>
          <a:r>
            <a:rPr lang="en-US" sz="1600" kern="1200" dirty="0" smtClean="0"/>
            <a:t> (MTECH) coupling for HTR thermal-hydraulic modelling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CONDOR (INVAP) coupling for improved LWR neutronics</a:t>
          </a:r>
          <a:endParaRPr lang="en-US" sz="1600" kern="1200" dirty="0"/>
        </a:p>
      </dsp:txBody>
      <dsp:txXfrm>
        <a:off x="0" y="2335494"/>
        <a:ext cx="6629247" cy="1713600"/>
      </dsp:txXfrm>
    </dsp:sp>
    <dsp:sp modelId="{D7BE30E8-A318-47E3-880A-A17524A11848}">
      <dsp:nvSpPr>
        <dsp:cNvPr id="0" name=""/>
        <dsp:cNvSpPr/>
      </dsp:nvSpPr>
      <dsp:spPr>
        <a:xfrm>
          <a:off x="331462" y="2070447"/>
          <a:ext cx="464047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399" tIns="0" rIns="175399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External code coupling initiatives</a:t>
          </a:r>
          <a:endParaRPr lang="en-US" sz="2400" kern="1200" dirty="0"/>
        </a:p>
      </dsp:txBody>
      <dsp:txXfrm>
        <a:off x="355960" y="2094945"/>
        <a:ext cx="4591476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1D995D-949E-464D-86AA-2DDDEE801995}" type="datetimeFigureOut">
              <a:rPr lang="en-ZA" smtClean="0"/>
              <a:t>2019/11/27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81CC7-6AE9-419A-9D7B-C5055FCE81E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661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59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92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91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B518F-0900-4EBF-B709-FC6EFB4A06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96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1400" y="1382475"/>
            <a:ext cx="8376199" cy="5166108"/>
          </a:xfrm>
        </p:spPr>
        <p:txBody>
          <a:bodyPr/>
          <a:lstStyle>
            <a:lvl1pPr marL="457200" indent="-457200" algn="l" defTabSz="457200" rtl="0" eaLnBrk="1" latinLnBrk="0" hangingPunct="1">
              <a:lnSpc>
                <a:spcPct val="150000"/>
              </a:lnSpc>
              <a:buSzPct val="120000"/>
              <a:buFont typeface="Arial" panose="020B0604020202020204" pitchFamily="34" charset="0"/>
              <a:buChar char="■"/>
              <a:defRPr lang="en-US" sz="28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>
              <a:buFont typeface="Arial" panose="020B0604020202020204" pitchFamily="34" charset="0"/>
              <a:buChar char="►"/>
              <a:defRPr lang="en-US" sz="24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>
              <a:buFont typeface="Arial" panose="020B0604020202020204" pitchFamily="34" charset="0"/>
              <a:buChar char="●"/>
              <a:defRPr lang="en-US" sz="20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03F23-EC5B-4C16-A390-B0301375CB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2482" y="6173787"/>
            <a:ext cx="657497" cy="365125"/>
          </a:xfrm>
          <a:noFill/>
        </p:spPr>
        <p:txBody>
          <a:bodyPr/>
          <a:lstStyle>
            <a:lvl1pPr>
              <a:defRPr/>
            </a:lvl1pPr>
          </a:lstStyle>
          <a:p>
            <a:fld id="{566C2427-2C57-4C51-BCD6-E3E46358B0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345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A977A-6707-468C-B6A9-1D60FF6470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077526" y="6188364"/>
            <a:ext cx="2854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>
                <a:solidFill>
                  <a:srgbClr val="22A8B8"/>
                </a:solidFill>
                <a:latin typeface="Arial"/>
                <a:cs typeface="Arial"/>
              </a:rPr>
              <a:t>www.necsa.co.za</a:t>
            </a:r>
          </a:p>
        </p:txBody>
      </p:sp>
    </p:spTree>
    <p:extLst>
      <p:ext uri="{BB962C8B-B14F-4D97-AF65-F5344CB8AC3E}">
        <p14:creationId xmlns:p14="http://schemas.microsoft.com/office/powerpoint/2010/main" val="3506741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526CE-107A-493F-8DF9-216093C9F3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59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FCCC8-267B-4459-86CA-EC7673067C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86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29BD-FDBB-4C0D-8B16-9F9A00D4BC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17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78CE2-CAD8-4CD6-91BD-E697A9E6D9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6077526" y="6188364"/>
            <a:ext cx="2854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>
                <a:solidFill>
                  <a:srgbClr val="22A8B8"/>
                </a:solidFill>
                <a:latin typeface="Arial"/>
                <a:cs typeface="Arial"/>
              </a:rPr>
              <a:t>www.necsa.co.za</a:t>
            </a:r>
          </a:p>
        </p:txBody>
      </p:sp>
    </p:spTree>
    <p:extLst>
      <p:ext uri="{BB962C8B-B14F-4D97-AF65-F5344CB8AC3E}">
        <p14:creationId xmlns:p14="http://schemas.microsoft.com/office/powerpoint/2010/main" val="3487309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6852A-7D15-4AF3-84D4-BEA1DA6CCA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58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59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6128-FF68-462C-A896-82C58B647B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59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7119-9262-4D75-B8BA-5D5735AFEF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746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1B0F7-26E5-45AF-877D-726D8F0EC7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5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7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44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8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91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13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45559-ED3D-C34F-A551-05F929E643A9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22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45559-ED3D-C34F-A551-05F929E643A9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06F0F-C923-9C4F-9129-EDBF4B3F0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6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43B79-3F8C-4EC8-BFA3-D459CE3556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06F0F-C923-9C4F-9129-EDBF4B3F08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1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29225BD-25D6-984D-B529-EF06FD159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886" y="5814340"/>
            <a:ext cx="7335084" cy="910656"/>
          </a:xfrm>
          <a:noFill/>
        </p:spPr>
        <p:txBody>
          <a:bodyPr>
            <a:normAutofit lnSpcReduction="10000"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GB" sz="1800" b="1" dirty="0" smtClean="0">
                <a:solidFill>
                  <a:schemeClr val="bg1"/>
                </a:solidFill>
                <a:latin typeface="Arial"/>
                <a:cs typeface="Arial"/>
              </a:rPr>
              <a:t>Rian Prinsloo</a:t>
            </a:r>
            <a:endParaRPr lang="en-GB" sz="1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GB" sz="1800" b="1" dirty="0" smtClean="0">
                <a:solidFill>
                  <a:schemeClr val="bg1"/>
                </a:solidFill>
                <a:latin typeface="Arial"/>
                <a:cs typeface="Arial"/>
              </a:rPr>
              <a:t>HEAD: OSCAR development team</a:t>
            </a:r>
            <a:endParaRPr lang="en-GB" sz="1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D65007-C446-5C43-9E6E-511DB4897DF5}"/>
              </a:ext>
            </a:extLst>
          </p:cNvPr>
          <p:cNvSpPr txBox="1">
            <a:spLocks/>
          </p:cNvSpPr>
          <p:nvPr/>
        </p:nvSpPr>
        <p:spPr>
          <a:xfrm>
            <a:off x="176885" y="1911746"/>
            <a:ext cx="6927300" cy="199084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62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b="1" dirty="0" smtClean="0">
                <a:solidFill>
                  <a:schemeClr val="bg1"/>
                </a:solidFill>
              </a:rPr>
              <a:t>Reactor simulation and design</a:t>
            </a:r>
          </a:p>
          <a:p>
            <a:pPr algn="l"/>
            <a:endParaRPr lang="en-GB" sz="3600" b="1" dirty="0" smtClean="0">
              <a:solidFill>
                <a:schemeClr val="bg1"/>
              </a:solidFill>
            </a:endParaRPr>
          </a:p>
          <a:p>
            <a:pPr algn="l"/>
            <a:endParaRPr lang="en-GB" sz="3600" b="1" dirty="0">
              <a:solidFill>
                <a:schemeClr val="bg1"/>
              </a:solidFill>
            </a:endParaRPr>
          </a:p>
          <a:p>
            <a:pPr algn="l"/>
            <a:endParaRPr lang="en-GB" sz="3600" b="1" dirty="0">
              <a:solidFill>
                <a:schemeClr val="bg1"/>
              </a:solidFill>
            </a:endParaRPr>
          </a:p>
          <a:p>
            <a:pPr algn="l"/>
            <a:endParaRPr lang="en-GB" sz="2800" b="1" dirty="0" smtClean="0">
              <a:solidFill>
                <a:schemeClr val="bg1"/>
              </a:solidFill>
            </a:endParaRPr>
          </a:p>
          <a:p>
            <a:pPr algn="l"/>
            <a:r>
              <a:rPr lang="en-GB" sz="2800" b="1" dirty="0" smtClean="0">
                <a:solidFill>
                  <a:schemeClr val="bg1"/>
                </a:solidFill>
              </a:rPr>
              <a:t>The </a:t>
            </a:r>
            <a:r>
              <a:rPr lang="en-GB" sz="2800" b="1" dirty="0" err="1" smtClean="0">
                <a:solidFill>
                  <a:schemeClr val="bg1"/>
                </a:solidFill>
              </a:rPr>
              <a:t>Necsa</a:t>
            </a:r>
            <a:r>
              <a:rPr lang="en-GB" sz="2800" b="1" dirty="0" smtClean="0">
                <a:solidFill>
                  <a:schemeClr val="bg1"/>
                </a:solidFill>
              </a:rPr>
              <a:t> OSCAR-5 system and its application to reactor analysis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F1EC72-F960-D94D-9BAE-58F5C1E726A2}"/>
              </a:ext>
            </a:extLst>
          </p:cNvPr>
          <p:cNvSpPr txBox="1">
            <a:spLocks/>
          </p:cNvSpPr>
          <p:nvPr/>
        </p:nvSpPr>
        <p:spPr>
          <a:xfrm>
            <a:off x="176885" y="5006224"/>
            <a:ext cx="4800229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F68B2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600" dirty="0" err="1" smtClean="0">
                <a:solidFill>
                  <a:schemeClr val="bg1"/>
                </a:solidFill>
              </a:rPr>
              <a:t>Necsa</a:t>
            </a:r>
            <a:r>
              <a:rPr lang="en-GB" sz="1600" dirty="0" smtClean="0">
                <a:solidFill>
                  <a:schemeClr val="bg1"/>
                </a:solidFill>
              </a:rPr>
              <a:t>, South Africa</a:t>
            </a:r>
          </a:p>
          <a:p>
            <a:r>
              <a:rPr lang="en-GB" sz="1400" dirty="0" smtClean="0">
                <a:solidFill>
                  <a:schemeClr val="bg1"/>
                </a:solidFill>
              </a:rPr>
              <a:t>Date</a:t>
            </a:r>
            <a:r>
              <a:rPr lang="en-GB" sz="1400" dirty="0">
                <a:solidFill>
                  <a:schemeClr val="bg1"/>
                </a:solidFill>
              </a:rPr>
              <a:t>: </a:t>
            </a:r>
            <a:r>
              <a:rPr lang="en-GB" sz="1400" dirty="0" smtClean="0">
                <a:solidFill>
                  <a:schemeClr val="bg1"/>
                </a:solidFill>
              </a:rPr>
              <a:t>Nov 2019</a:t>
            </a:r>
            <a:r>
              <a:rPr lang="en-GB" sz="1600" dirty="0">
                <a:solidFill>
                  <a:schemeClr val="bg1"/>
                </a:solidFill>
              </a:rPr>
              <a:t/>
            </a:r>
            <a:br>
              <a:rPr lang="en-GB" sz="1600" dirty="0">
                <a:solidFill>
                  <a:schemeClr val="bg1"/>
                </a:solidFill>
              </a:rPr>
            </a:b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8" b="31986"/>
          <a:stretch/>
        </p:blipFill>
        <p:spPr>
          <a:xfrm>
            <a:off x="5692026" y="3903406"/>
            <a:ext cx="3451974" cy="2954594"/>
          </a:xfrm>
          <a:prstGeom prst="rect">
            <a:avLst/>
          </a:prstGeom>
        </p:spPr>
      </p:pic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092917" y="180041"/>
            <a:ext cx="5614988" cy="704850"/>
          </a:xfrm>
        </p:spPr>
        <p:txBody>
          <a:bodyPr>
            <a:normAutofit/>
          </a:bodyPr>
          <a:lstStyle/>
          <a:p>
            <a:pPr defTabSz="914400" eaLnBrk="1"/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SAFARI-1</a:t>
            </a:r>
            <a:endParaRPr lang="en-US" altLang="en-US" sz="180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0570" y="1184762"/>
            <a:ext cx="5414488" cy="2892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SzPct val="120000"/>
              <a:buFont typeface="Arial" panose="020B0604020202020204" pitchFamily="34" charset="0"/>
              <a:buChar char="■"/>
              <a:defRPr lang="en-US" sz="28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►"/>
              <a:defRPr lang="en-US" sz="24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●"/>
              <a:defRPr lang="en-US" sz="20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5195" indent="-425195" defTabSz="425195">
              <a:lnSpc>
                <a:spcPts val="2600"/>
              </a:lnSpc>
              <a:spcBef>
                <a:spcPts val="300"/>
              </a:spcBef>
              <a:defRPr sz="1488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20 MW tank in pool, cooled and moderated by light water</a:t>
            </a:r>
          </a:p>
          <a:p>
            <a:pPr marL="425195" indent="-425195" defTabSz="425195">
              <a:lnSpc>
                <a:spcPts val="2600"/>
              </a:lnSpc>
              <a:spcBef>
                <a:spcPts val="300"/>
              </a:spcBef>
              <a:defRPr sz="1488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Fuel follower type control elements</a:t>
            </a:r>
          </a:p>
          <a:p>
            <a:pPr marL="425195" indent="-425195" defTabSz="425195">
              <a:lnSpc>
                <a:spcPts val="2600"/>
              </a:lnSpc>
              <a:spcBef>
                <a:spcPts val="300"/>
              </a:spcBef>
              <a:defRPr sz="1488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Reflected by beryllium elements</a:t>
            </a:r>
          </a:p>
          <a:p>
            <a:pPr marL="425195" indent="-425195" defTabSz="425195">
              <a:lnSpc>
                <a:spcPts val="2600"/>
              </a:lnSpc>
              <a:spcBef>
                <a:spcPts val="300"/>
              </a:spcBef>
              <a:defRPr sz="1488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Benchmark includes multi-cycle irradiation history, various experiments (copper wires, control rod calibrations), estimate of the beryllium poison effect.</a:t>
            </a:r>
            <a:endParaRPr lang="en-US" sz="1600" dirty="0">
              <a:ea typeface="Arial"/>
              <a:sym typeface="Arial"/>
            </a:endParaRPr>
          </a:p>
        </p:txBody>
      </p:sp>
      <p:pic>
        <p:nvPicPr>
          <p:cNvPr id="14" name="SAFARI-Benchmark.png" descr="SAFARI-Benchmark.png"/>
          <p:cNvPicPr>
            <a:picLocks noChangeAspect="1"/>
          </p:cNvPicPr>
          <p:nvPr/>
        </p:nvPicPr>
        <p:blipFill>
          <a:blip r:embed="rId3">
            <a:extLst/>
          </a:blip>
          <a:srcRect l="6205" t="3" r="7159" b="2332"/>
          <a:stretch>
            <a:fillRect/>
          </a:stretch>
        </p:blipFill>
        <p:spPr>
          <a:xfrm rot="152872">
            <a:off x="5267210" y="1164871"/>
            <a:ext cx="3837392" cy="3184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9" extrusionOk="0">
                <a:moveTo>
                  <a:pt x="10803" y="0"/>
                </a:moveTo>
                <a:cubicBezTo>
                  <a:pt x="9147" y="1"/>
                  <a:pt x="7477" y="28"/>
                  <a:pt x="7398" y="78"/>
                </a:cubicBezTo>
                <a:cubicBezTo>
                  <a:pt x="7330" y="121"/>
                  <a:pt x="6901" y="351"/>
                  <a:pt x="6442" y="590"/>
                </a:cubicBezTo>
                <a:cubicBezTo>
                  <a:pt x="3343" y="2205"/>
                  <a:pt x="1094" y="5450"/>
                  <a:pt x="228" y="9552"/>
                </a:cubicBezTo>
                <a:cubicBezTo>
                  <a:pt x="7" y="10599"/>
                  <a:pt x="1" y="10678"/>
                  <a:pt x="0" y="12521"/>
                </a:cubicBezTo>
                <a:cubicBezTo>
                  <a:pt x="-1" y="14259"/>
                  <a:pt x="13" y="14489"/>
                  <a:pt x="183" y="15360"/>
                </a:cubicBezTo>
                <a:cubicBezTo>
                  <a:pt x="574" y="17360"/>
                  <a:pt x="1317" y="19228"/>
                  <a:pt x="2337" y="20770"/>
                </a:cubicBezTo>
                <a:cubicBezTo>
                  <a:pt x="2637" y="21225"/>
                  <a:pt x="2893" y="21599"/>
                  <a:pt x="2902" y="21599"/>
                </a:cubicBezTo>
                <a:cubicBezTo>
                  <a:pt x="2911" y="21599"/>
                  <a:pt x="4267" y="20968"/>
                  <a:pt x="5917" y="20197"/>
                </a:cubicBezTo>
                <a:cubicBezTo>
                  <a:pt x="7568" y="19426"/>
                  <a:pt x="11770" y="17460"/>
                  <a:pt x="15257" y="15831"/>
                </a:cubicBezTo>
                <a:lnTo>
                  <a:pt x="21599" y="12871"/>
                </a:lnTo>
                <a:lnTo>
                  <a:pt x="21599" y="12114"/>
                </a:lnTo>
                <a:cubicBezTo>
                  <a:pt x="21599" y="9211"/>
                  <a:pt x="20389" y="5736"/>
                  <a:pt x="18601" y="3496"/>
                </a:cubicBezTo>
                <a:cubicBezTo>
                  <a:pt x="17582" y="2219"/>
                  <a:pt x="15942" y="901"/>
                  <a:pt x="14721" y="382"/>
                </a:cubicBezTo>
                <a:cubicBezTo>
                  <a:pt x="14415" y="252"/>
                  <a:pt x="14148" y="113"/>
                  <a:pt x="14127" y="73"/>
                </a:cubicBezTo>
                <a:cubicBezTo>
                  <a:pt x="14101" y="23"/>
                  <a:pt x="12459" y="-1"/>
                  <a:pt x="10803" y="0"/>
                </a:cubicBezTo>
                <a:close/>
                <a:moveTo>
                  <a:pt x="10939" y="1529"/>
                </a:moveTo>
                <a:cubicBezTo>
                  <a:pt x="11096" y="1514"/>
                  <a:pt x="11380" y="1560"/>
                  <a:pt x="11415" y="1628"/>
                </a:cubicBezTo>
                <a:cubicBezTo>
                  <a:pt x="11432" y="1662"/>
                  <a:pt x="11355" y="2283"/>
                  <a:pt x="11243" y="3006"/>
                </a:cubicBezTo>
                <a:cubicBezTo>
                  <a:pt x="11049" y="4251"/>
                  <a:pt x="10931" y="4669"/>
                  <a:pt x="10854" y="4382"/>
                </a:cubicBezTo>
                <a:cubicBezTo>
                  <a:pt x="10759" y="4023"/>
                  <a:pt x="10456" y="1789"/>
                  <a:pt x="10492" y="1717"/>
                </a:cubicBezTo>
                <a:cubicBezTo>
                  <a:pt x="10516" y="1671"/>
                  <a:pt x="10595" y="1634"/>
                  <a:pt x="10669" y="1634"/>
                </a:cubicBezTo>
                <a:cubicBezTo>
                  <a:pt x="10743" y="1634"/>
                  <a:pt x="10819" y="1602"/>
                  <a:pt x="10839" y="1564"/>
                </a:cubicBezTo>
                <a:cubicBezTo>
                  <a:pt x="10849" y="1544"/>
                  <a:pt x="10887" y="1534"/>
                  <a:pt x="10939" y="1529"/>
                </a:cubicBezTo>
                <a:close/>
                <a:moveTo>
                  <a:pt x="14028" y="1933"/>
                </a:moveTo>
                <a:cubicBezTo>
                  <a:pt x="14165" y="1931"/>
                  <a:pt x="14325" y="1974"/>
                  <a:pt x="14384" y="2027"/>
                </a:cubicBezTo>
                <a:cubicBezTo>
                  <a:pt x="14443" y="2080"/>
                  <a:pt x="14740" y="2229"/>
                  <a:pt x="15045" y="2360"/>
                </a:cubicBezTo>
                <a:cubicBezTo>
                  <a:pt x="15350" y="2492"/>
                  <a:pt x="15617" y="2633"/>
                  <a:pt x="15639" y="2675"/>
                </a:cubicBezTo>
                <a:cubicBezTo>
                  <a:pt x="15661" y="2718"/>
                  <a:pt x="15253" y="3314"/>
                  <a:pt x="14734" y="4000"/>
                </a:cubicBezTo>
                <a:cubicBezTo>
                  <a:pt x="14216" y="4686"/>
                  <a:pt x="13782" y="5248"/>
                  <a:pt x="13769" y="5248"/>
                </a:cubicBezTo>
                <a:cubicBezTo>
                  <a:pt x="13757" y="5248"/>
                  <a:pt x="13660" y="5113"/>
                  <a:pt x="13555" y="4947"/>
                </a:cubicBezTo>
                <a:lnTo>
                  <a:pt x="13365" y="4643"/>
                </a:lnTo>
                <a:lnTo>
                  <a:pt x="13573" y="3289"/>
                </a:lnTo>
                <a:lnTo>
                  <a:pt x="13781" y="1935"/>
                </a:lnTo>
                <a:lnTo>
                  <a:pt x="14028" y="1933"/>
                </a:lnTo>
                <a:close/>
                <a:moveTo>
                  <a:pt x="3632" y="7375"/>
                </a:moveTo>
                <a:cubicBezTo>
                  <a:pt x="3723" y="7377"/>
                  <a:pt x="3889" y="7510"/>
                  <a:pt x="4284" y="7870"/>
                </a:cubicBezTo>
                <a:cubicBezTo>
                  <a:pt x="4632" y="8186"/>
                  <a:pt x="4919" y="8486"/>
                  <a:pt x="4919" y="8535"/>
                </a:cubicBezTo>
                <a:cubicBezTo>
                  <a:pt x="4919" y="8584"/>
                  <a:pt x="4790" y="8685"/>
                  <a:pt x="4633" y="8758"/>
                </a:cubicBezTo>
                <a:cubicBezTo>
                  <a:pt x="4476" y="8831"/>
                  <a:pt x="4335" y="8903"/>
                  <a:pt x="4320" y="8917"/>
                </a:cubicBezTo>
                <a:cubicBezTo>
                  <a:pt x="4305" y="8931"/>
                  <a:pt x="4345" y="9102"/>
                  <a:pt x="4410" y="9296"/>
                </a:cubicBezTo>
                <a:cubicBezTo>
                  <a:pt x="4474" y="9491"/>
                  <a:pt x="4508" y="9685"/>
                  <a:pt x="4485" y="9730"/>
                </a:cubicBezTo>
                <a:cubicBezTo>
                  <a:pt x="4434" y="9830"/>
                  <a:pt x="4474" y="9834"/>
                  <a:pt x="3681" y="9598"/>
                </a:cubicBezTo>
                <a:cubicBezTo>
                  <a:pt x="3315" y="9489"/>
                  <a:pt x="2983" y="9365"/>
                  <a:pt x="2946" y="9321"/>
                </a:cubicBezTo>
                <a:cubicBezTo>
                  <a:pt x="2875" y="9235"/>
                  <a:pt x="3394" y="7623"/>
                  <a:pt x="3561" y="7412"/>
                </a:cubicBezTo>
                <a:cubicBezTo>
                  <a:pt x="3580" y="7388"/>
                  <a:pt x="3602" y="7374"/>
                  <a:pt x="3632" y="7375"/>
                </a:cubicBezTo>
                <a:close/>
                <a:moveTo>
                  <a:pt x="20303" y="9337"/>
                </a:moveTo>
                <a:lnTo>
                  <a:pt x="20411" y="9646"/>
                </a:lnTo>
                <a:cubicBezTo>
                  <a:pt x="20557" y="10064"/>
                  <a:pt x="20755" y="11590"/>
                  <a:pt x="20728" y="12098"/>
                </a:cubicBezTo>
                <a:cubicBezTo>
                  <a:pt x="20710" y="12435"/>
                  <a:pt x="20680" y="12510"/>
                  <a:pt x="20562" y="12521"/>
                </a:cubicBezTo>
                <a:cubicBezTo>
                  <a:pt x="20365" y="12538"/>
                  <a:pt x="18302" y="13512"/>
                  <a:pt x="18163" y="13654"/>
                </a:cubicBezTo>
                <a:cubicBezTo>
                  <a:pt x="18101" y="13717"/>
                  <a:pt x="18033" y="13747"/>
                  <a:pt x="18011" y="13721"/>
                </a:cubicBezTo>
                <a:cubicBezTo>
                  <a:pt x="17968" y="13668"/>
                  <a:pt x="17398" y="13918"/>
                  <a:pt x="17252" y="14055"/>
                </a:cubicBezTo>
                <a:cubicBezTo>
                  <a:pt x="17200" y="14104"/>
                  <a:pt x="17103" y="14151"/>
                  <a:pt x="17037" y="14160"/>
                </a:cubicBezTo>
                <a:cubicBezTo>
                  <a:pt x="16972" y="14168"/>
                  <a:pt x="16868" y="14201"/>
                  <a:pt x="16807" y="14232"/>
                </a:cubicBezTo>
                <a:cubicBezTo>
                  <a:pt x="16746" y="14264"/>
                  <a:pt x="16676" y="14265"/>
                  <a:pt x="16651" y="14235"/>
                </a:cubicBezTo>
                <a:cubicBezTo>
                  <a:pt x="16613" y="14189"/>
                  <a:pt x="18473" y="11680"/>
                  <a:pt x="19897" y="9856"/>
                </a:cubicBezTo>
                <a:lnTo>
                  <a:pt x="20303" y="9337"/>
                </a:lnTo>
                <a:close/>
                <a:moveTo>
                  <a:pt x="4910" y="14144"/>
                </a:moveTo>
                <a:cubicBezTo>
                  <a:pt x="5142" y="14138"/>
                  <a:pt x="5297" y="14159"/>
                  <a:pt x="5468" y="14203"/>
                </a:cubicBezTo>
                <a:cubicBezTo>
                  <a:pt x="5696" y="14261"/>
                  <a:pt x="5926" y="14349"/>
                  <a:pt x="5982" y="14402"/>
                </a:cubicBezTo>
                <a:cubicBezTo>
                  <a:pt x="6038" y="14455"/>
                  <a:pt x="6375" y="15411"/>
                  <a:pt x="6730" y="16523"/>
                </a:cubicBezTo>
                <a:cubicBezTo>
                  <a:pt x="7229" y="18084"/>
                  <a:pt x="7356" y="18564"/>
                  <a:pt x="7289" y="18638"/>
                </a:cubicBezTo>
                <a:cubicBezTo>
                  <a:pt x="7241" y="18691"/>
                  <a:pt x="6963" y="18844"/>
                  <a:pt x="6668" y="18975"/>
                </a:cubicBezTo>
                <a:cubicBezTo>
                  <a:pt x="6373" y="19106"/>
                  <a:pt x="6088" y="19253"/>
                  <a:pt x="6036" y="19303"/>
                </a:cubicBezTo>
                <a:cubicBezTo>
                  <a:pt x="5983" y="19353"/>
                  <a:pt x="5889" y="19400"/>
                  <a:pt x="5824" y="19408"/>
                </a:cubicBezTo>
                <a:cubicBezTo>
                  <a:pt x="5758" y="19416"/>
                  <a:pt x="5492" y="19520"/>
                  <a:pt x="5234" y="19640"/>
                </a:cubicBezTo>
                <a:lnTo>
                  <a:pt x="4765" y="19858"/>
                </a:lnTo>
                <a:lnTo>
                  <a:pt x="4414" y="19330"/>
                </a:lnTo>
                <a:cubicBezTo>
                  <a:pt x="4072" y="18815"/>
                  <a:pt x="3310" y="17305"/>
                  <a:pt x="3310" y="17142"/>
                </a:cubicBezTo>
                <a:cubicBezTo>
                  <a:pt x="3310" y="17097"/>
                  <a:pt x="3262" y="17012"/>
                  <a:pt x="3203" y="16953"/>
                </a:cubicBezTo>
                <a:cubicBezTo>
                  <a:pt x="3145" y="16895"/>
                  <a:pt x="3112" y="16819"/>
                  <a:pt x="3130" y="16784"/>
                </a:cubicBezTo>
                <a:cubicBezTo>
                  <a:pt x="3147" y="16749"/>
                  <a:pt x="3098" y="16518"/>
                  <a:pt x="3020" y="16270"/>
                </a:cubicBezTo>
                <a:cubicBezTo>
                  <a:pt x="2841" y="15701"/>
                  <a:pt x="2599" y="14465"/>
                  <a:pt x="2658" y="14421"/>
                </a:cubicBezTo>
                <a:cubicBezTo>
                  <a:pt x="2683" y="14403"/>
                  <a:pt x="3231" y="14321"/>
                  <a:pt x="3878" y="14240"/>
                </a:cubicBezTo>
                <a:cubicBezTo>
                  <a:pt x="4365" y="14180"/>
                  <a:pt x="4677" y="14149"/>
                  <a:pt x="4910" y="1414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2" y="4433519"/>
            <a:ext cx="4046762" cy="2340538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45" y="4733390"/>
            <a:ext cx="2227142" cy="158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9259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8" b="31986"/>
          <a:stretch/>
        </p:blipFill>
        <p:spPr>
          <a:xfrm>
            <a:off x="5692026" y="3903406"/>
            <a:ext cx="3451974" cy="2954594"/>
          </a:xfrm>
          <a:prstGeom prst="rect">
            <a:avLst/>
          </a:prstGeom>
        </p:spPr>
      </p:pic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092917" y="180041"/>
            <a:ext cx="5614988" cy="704850"/>
          </a:xfrm>
        </p:spPr>
        <p:txBody>
          <a:bodyPr>
            <a:normAutofit/>
          </a:bodyPr>
          <a:lstStyle/>
          <a:p>
            <a:pPr defTabSz="914400" eaLnBrk="1"/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ETRR2</a:t>
            </a:r>
            <a:endParaRPr lang="en-US" altLang="en-US" sz="18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7423" y="1330670"/>
            <a:ext cx="4756646" cy="2892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SzPct val="120000"/>
              <a:buFont typeface="Arial" panose="020B0604020202020204" pitchFamily="34" charset="0"/>
              <a:buChar char="■"/>
              <a:defRPr lang="en-US" sz="28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►"/>
              <a:defRPr lang="en-US" sz="24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●"/>
              <a:defRPr lang="en-US" sz="20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22 MW open pool, cooled and moderated by light water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Blade type control elements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Reflected by beryllium elements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Benchmark includes startup experiments, and fuel element burnup measurements.</a:t>
            </a:r>
            <a:endParaRPr lang="en-US" sz="1600" dirty="0">
              <a:ea typeface="Arial"/>
              <a:sym typeface="Arial"/>
            </a:endParaRPr>
          </a:p>
        </p:txBody>
      </p:sp>
      <p:pic>
        <p:nvPicPr>
          <p:cNvPr id="7" name="etrr2-3d.png" descr="etrr2-3d.png"/>
          <p:cNvPicPr>
            <a:picLocks noChangeAspect="1"/>
          </p:cNvPicPr>
          <p:nvPr/>
        </p:nvPicPr>
        <p:blipFill>
          <a:blip r:embed="rId3">
            <a:extLst/>
          </a:blip>
          <a:srcRect l="24899" r="5637"/>
          <a:stretch>
            <a:fillRect/>
          </a:stretch>
        </p:blipFill>
        <p:spPr>
          <a:xfrm>
            <a:off x="5356952" y="1389722"/>
            <a:ext cx="3288507" cy="2774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52" y="355"/>
                </a:lnTo>
                <a:cubicBezTo>
                  <a:pt x="143" y="977"/>
                  <a:pt x="470" y="7114"/>
                  <a:pt x="417" y="7214"/>
                </a:cubicBezTo>
                <a:cubicBezTo>
                  <a:pt x="389" y="7267"/>
                  <a:pt x="304" y="7310"/>
                  <a:pt x="227" y="7310"/>
                </a:cubicBezTo>
                <a:cubicBezTo>
                  <a:pt x="108" y="7310"/>
                  <a:pt x="94" y="7436"/>
                  <a:pt x="141" y="8101"/>
                </a:cubicBezTo>
                <a:cubicBezTo>
                  <a:pt x="216" y="9177"/>
                  <a:pt x="444" y="12891"/>
                  <a:pt x="519" y="14259"/>
                </a:cubicBezTo>
                <a:cubicBezTo>
                  <a:pt x="563" y="15064"/>
                  <a:pt x="621" y="15412"/>
                  <a:pt x="725" y="15513"/>
                </a:cubicBezTo>
                <a:cubicBezTo>
                  <a:pt x="803" y="15590"/>
                  <a:pt x="893" y="15630"/>
                  <a:pt x="923" y="15600"/>
                </a:cubicBezTo>
                <a:cubicBezTo>
                  <a:pt x="979" y="15544"/>
                  <a:pt x="1133" y="17684"/>
                  <a:pt x="1256" y="20210"/>
                </a:cubicBezTo>
                <a:lnTo>
                  <a:pt x="1324" y="21600"/>
                </a:lnTo>
                <a:lnTo>
                  <a:pt x="3999" y="21600"/>
                </a:lnTo>
                <a:lnTo>
                  <a:pt x="3944" y="20865"/>
                </a:lnTo>
                <a:cubicBezTo>
                  <a:pt x="3788" y="18803"/>
                  <a:pt x="3769" y="17810"/>
                  <a:pt x="3884" y="17726"/>
                </a:cubicBezTo>
                <a:cubicBezTo>
                  <a:pt x="3948" y="17679"/>
                  <a:pt x="4233" y="17647"/>
                  <a:pt x="4518" y="17651"/>
                </a:cubicBezTo>
                <a:cubicBezTo>
                  <a:pt x="5037" y="17660"/>
                  <a:pt x="8981" y="17204"/>
                  <a:pt x="10021" y="17015"/>
                </a:cubicBezTo>
                <a:cubicBezTo>
                  <a:pt x="10325" y="16960"/>
                  <a:pt x="11004" y="16835"/>
                  <a:pt x="11530" y="16740"/>
                </a:cubicBezTo>
                <a:cubicBezTo>
                  <a:pt x="12056" y="16645"/>
                  <a:pt x="12555" y="16604"/>
                  <a:pt x="12638" y="16647"/>
                </a:cubicBezTo>
                <a:cubicBezTo>
                  <a:pt x="12721" y="16691"/>
                  <a:pt x="12808" y="16733"/>
                  <a:pt x="12833" y="16740"/>
                </a:cubicBezTo>
                <a:cubicBezTo>
                  <a:pt x="12859" y="16747"/>
                  <a:pt x="12971" y="16813"/>
                  <a:pt x="13081" y="16885"/>
                </a:cubicBezTo>
                <a:cubicBezTo>
                  <a:pt x="13378" y="17080"/>
                  <a:pt x="16092" y="18222"/>
                  <a:pt x="16136" y="18170"/>
                </a:cubicBezTo>
                <a:cubicBezTo>
                  <a:pt x="16157" y="18146"/>
                  <a:pt x="16297" y="18216"/>
                  <a:pt x="16449" y="18325"/>
                </a:cubicBezTo>
                <a:cubicBezTo>
                  <a:pt x="16714" y="18516"/>
                  <a:pt x="17062" y="18528"/>
                  <a:pt x="17708" y="18371"/>
                </a:cubicBezTo>
                <a:cubicBezTo>
                  <a:pt x="17908" y="18323"/>
                  <a:pt x="17918" y="18281"/>
                  <a:pt x="17867" y="17750"/>
                </a:cubicBezTo>
                <a:cubicBezTo>
                  <a:pt x="17709" y="16104"/>
                  <a:pt x="17639" y="14249"/>
                  <a:pt x="17731" y="14117"/>
                </a:cubicBezTo>
                <a:cubicBezTo>
                  <a:pt x="17785" y="14040"/>
                  <a:pt x="17961" y="13962"/>
                  <a:pt x="18123" y="13944"/>
                </a:cubicBezTo>
                <a:cubicBezTo>
                  <a:pt x="18530" y="13897"/>
                  <a:pt x="18490" y="13698"/>
                  <a:pt x="18065" y="13656"/>
                </a:cubicBezTo>
                <a:cubicBezTo>
                  <a:pt x="17646" y="13616"/>
                  <a:pt x="17539" y="13380"/>
                  <a:pt x="17539" y="12492"/>
                </a:cubicBezTo>
                <a:cubicBezTo>
                  <a:pt x="17539" y="12169"/>
                  <a:pt x="17499" y="11874"/>
                  <a:pt x="17447" y="11837"/>
                </a:cubicBezTo>
                <a:cubicBezTo>
                  <a:pt x="17396" y="11799"/>
                  <a:pt x="17378" y="11716"/>
                  <a:pt x="17411" y="11654"/>
                </a:cubicBezTo>
                <a:cubicBezTo>
                  <a:pt x="17443" y="11592"/>
                  <a:pt x="17416" y="10590"/>
                  <a:pt x="17351" y="9427"/>
                </a:cubicBezTo>
                <a:cubicBezTo>
                  <a:pt x="17241" y="7450"/>
                  <a:pt x="17244" y="7297"/>
                  <a:pt x="17395" y="7100"/>
                </a:cubicBezTo>
                <a:cubicBezTo>
                  <a:pt x="17484" y="6984"/>
                  <a:pt x="17606" y="6909"/>
                  <a:pt x="17666" y="6936"/>
                </a:cubicBezTo>
                <a:cubicBezTo>
                  <a:pt x="17726" y="6964"/>
                  <a:pt x="18625" y="6766"/>
                  <a:pt x="19663" y="6495"/>
                </a:cubicBezTo>
                <a:cubicBezTo>
                  <a:pt x="20702" y="6223"/>
                  <a:pt x="21563" y="6000"/>
                  <a:pt x="21577" y="6000"/>
                </a:cubicBezTo>
                <a:cubicBezTo>
                  <a:pt x="21590" y="6000"/>
                  <a:pt x="21600" y="5943"/>
                  <a:pt x="21600" y="5873"/>
                </a:cubicBezTo>
                <a:cubicBezTo>
                  <a:pt x="21600" y="5693"/>
                  <a:pt x="18581" y="5849"/>
                  <a:pt x="17872" y="6065"/>
                </a:cubicBezTo>
                <a:cubicBezTo>
                  <a:pt x="17494" y="6180"/>
                  <a:pt x="17301" y="6197"/>
                  <a:pt x="17234" y="6118"/>
                </a:cubicBezTo>
                <a:cubicBezTo>
                  <a:pt x="17160" y="6031"/>
                  <a:pt x="16974" y="3725"/>
                  <a:pt x="16900" y="1990"/>
                </a:cubicBezTo>
                <a:cubicBezTo>
                  <a:pt x="16896" y="1897"/>
                  <a:pt x="16719" y="1854"/>
                  <a:pt x="16339" y="1854"/>
                </a:cubicBezTo>
                <a:cubicBezTo>
                  <a:pt x="15812" y="1854"/>
                  <a:pt x="15681" y="1918"/>
                  <a:pt x="13740" y="3105"/>
                </a:cubicBezTo>
                <a:cubicBezTo>
                  <a:pt x="11432" y="4518"/>
                  <a:pt x="11695" y="4446"/>
                  <a:pt x="9356" y="4295"/>
                </a:cubicBezTo>
                <a:cubicBezTo>
                  <a:pt x="8787" y="4258"/>
                  <a:pt x="8248" y="4261"/>
                  <a:pt x="8157" y="4304"/>
                </a:cubicBezTo>
                <a:cubicBezTo>
                  <a:pt x="8065" y="4347"/>
                  <a:pt x="7417" y="4374"/>
                  <a:pt x="6718" y="4366"/>
                </a:cubicBezTo>
                <a:cubicBezTo>
                  <a:pt x="6019" y="4358"/>
                  <a:pt x="5401" y="4386"/>
                  <a:pt x="5344" y="4428"/>
                </a:cubicBezTo>
                <a:cubicBezTo>
                  <a:pt x="5287" y="4469"/>
                  <a:pt x="4942" y="4496"/>
                  <a:pt x="4578" y="4483"/>
                </a:cubicBezTo>
                <a:cubicBezTo>
                  <a:pt x="4072" y="4466"/>
                  <a:pt x="3887" y="4502"/>
                  <a:pt x="3796" y="4631"/>
                </a:cubicBezTo>
                <a:cubicBezTo>
                  <a:pt x="3667" y="4814"/>
                  <a:pt x="3099" y="4866"/>
                  <a:pt x="3013" y="4703"/>
                </a:cubicBezTo>
                <a:cubicBezTo>
                  <a:pt x="2985" y="4648"/>
                  <a:pt x="2919" y="3824"/>
                  <a:pt x="2867" y="2873"/>
                </a:cubicBezTo>
                <a:cubicBezTo>
                  <a:pt x="2816" y="1923"/>
                  <a:pt x="2749" y="887"/>
                  <a:pt x="2722" y="572"/>
                </a:cubicBezTo>
                <a:lnTo>
                  <a:pt x="267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448" y="4877250"/>
            <a:ext cx="4800599" cy="12677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78303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8" b="31986"/>
          <a:stretch/>
        </p:blipFill>
        <p:spPr>
          <a:xfrm>
            <a:off x="5692026" y="3903406"/>
            <a:ext cx="3451974" cy="2954594"/>
          </a:xfrm>
          <a:prstGeom prst="rect">
            <a:avLst/>
          </a:prstGeom>
        </p:spPr>
      </p:pic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092917" y="180041"/>
            <a:ext cx="5614988" cy="704850"/>
          </a:xfrm>
        </p:spPr>
        <p:txBody>
          <a:bodyPr>
            <a:normAutofit/>
          </a:bodyPr>
          <a:lstStyle/>
          <a:p>
            <a:pPr defTabSz="914400" eaLnBrk="1"/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OPAL</a:t>
            </a:r>
            <a:endParaRPr lang="en-US" altLang="en-US" sz="18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7423" y="1330670"/>
            <a:ext cx="4546699" cy="28926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457200" indent="-4572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SzPct val="120000"/>
              <a:buFont typeface="Arial" panose="020B0604020202020204" pitchFamily="34" charset="0"/>
              <a:buChar char="■"/>
              <a:defRPr lang="en-US" sz="28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►"/>
              <a:defRPr lang="en-US" sz="24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●"/>
              <a:defRPr lang="en-US" sz="20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20 MW open pool, cooled and moderated by light water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Blade type control elements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Reflected by heavy water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Benchmark includes startup experiments, multi-cycle operational data, and material activation measurements.</a:t>
            </a:r>
            <a:endParaRPr lang="en-US" sz="1600" dirty="0">
              <a:ea typeface="Arial"/>
              <a:sym typeface="Arial"/>
            </a:endParaRPr>
          </a:p>
        </p:txBody>
      </p:sp>
      <p:pic>
        <p:nvPicPr>
          <p:cNvPr id="10" name="c007-3d.png" descr="c007-3d.png"/>
          <p:cNvPicPr>
            <a:picLocks noChangeAspect="1"/>
          </p:cNvPicPr>
          <p:nvPr/>
        </p:nvPicPr>
        <p:blipFill>
          <a:blip r:embed="rId3">
            <a:extLst/>
          </a:blip>
          <a:srcRect l="22452" r="19116" b="12513"/>
          <a:stretch>
            <a:fillRect/>
          </a:stretch>
        </p:blipFill>
        <p:spPr>
          <a:xfrm>
            <a:off x="4950716" y="1051699"/>
            <a:ext cx="3206176" cy="3450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2" h="21594" extrusionOk="0">
                <a:moveTo>
                  <a:pt x="12324" y="0"/>
                </a:moveTo>
                <a:lnTo>
                  <a:pt x="11746" y="966"/>
                </a:lnTo>
                <a:cubicBezTo>
                  <a:pt x="10879" y="2413"/>
                  <a:pt x="11060" y="2293"/>
                  <a:pt x="9703" y="2322"/>
                </a:cubicBezTo>
                <a:cubicBezTo>
                  <a:pt x="7474" y="2370"/>
                  <a:pt x="5393" y="3007"/>
                  <a:pt x="3886" y="4108"/>
                </a:cubicBezTo>
                <a:lnTo>
                  <a:pt x="3496" y="4394"/>
                </a:lnTo>
                <a:lnTo>
                  <a:pt x="3261" y="4170"/>
                </a:lnTo>
                <a:cubicBezTo>
                  <a:pt x="3026" y="3949"/>
                  <a:pt x="3023" y="3949"/>
                  <a:pt x="2813" y="4150"/>
                </a:cubicBezTo>
                <a:cubicBezTo>
                  <a:pt x="2464" y="4483"/>
                  <a:pt x="1826" y="5553"/>
                  <a:pt x="1826" y="5804"/>
                </a:cubicBezTo>
                <a:cubicBezTo>
                  <a:pt x="1826" y="5933"/>
                  <a:pt x="1654" y="6294"/>
                  <a:pt x="1442" y="6606"/>
                </a:cubicBezTo>
                <a:cubicBezTo>
                  <a:pt x="1229" y="6919"/>
                  <a:pt x="1084" y="7216"/>
                  <a:pt x="1117" y="7267"/>
                </a:cubicBezTo>
                <a:cubicBezTo>
                  <a:pt x="1151" y="7318"/>
                  <a:pt x="1125" y="7390"/>
                  <a:pt x="1059" y="7428"/>
                </a:cubicBezTo>
                <a:cubicBezTo>
                  <a:pt x="673" y="7653"/>
                  <a:pt x="107" y="9599"/>
                  <a:pt x="18" y="11010"/>
                </a:cubicBezTo>
                <a:cubicBezTo>
                  <a:pt x="-298" y="15994"/>
                  <a:pt x="3750" y="20655"/>
                  <a:pt x="9123" y="21493"/>
                </a:cubicBezTo>
                <a:cubicBezTo>
                  <a:pt x="9600" y="21568"/>
                  <a:pt x="10281" y="21600"/>
                  <a:pt x="10963" y="21593"/>
                </a:cubicBezTo>
                <a:cubicBezTo>
                  <a:pt x="11645" y="21585"/>
                  <a:pt x="12328" y="21538"/>
                  <a:pt x="12804" y="21453"/>
                </a:cubicBezTo>
                <a:cubicBezTo>
                  <a:pt x="15931" y="20895"/>
                  <a:pt x="18547" y="18995"/>
                  <a:pt x="19836" y="16352"/>
                </a:cubicBezTo>
                <a:cubicBezTo>
                  <a:pt x="20490" y="15010"/>
                  <a:pt x="20686" y="14149"/>
                  <a:pt x="20698" y="12545"/>
                </a:cubicBezTo>
                <a:cubicBezTo>
                  <a:pt x="20711" y="10849"/>
                  <a:pt x="20476" y="9760"/>
                  <a:pt x="19817" y="8429"/>
                </a:cubicBezTo>
                <a:lnTo>
                  <a:pt x="19554" y="7898"/>
                </a:lnTo>
                <a:lnTo>
                  <a:pt x="20429" y="7113"/>
                </a:lnTo>
                <a:lnTo>
                  <a:pt x="21302" y="6328"/>
                </a:lnTo>
                <a:lnTo>
                  <a:pt x="21015" y="5851"/>
                </a:lnTo>
                <a:cubicBezTo>
                  <a:pt x="20498" y="4995"/>
                  <a:pt x="20549" y="4996"/>
                  <a:pt x="19556" y="5839"/>
                </a:cubicBezTo>
                <a:lnTo>
                  <a:pt x="18668" y="6594"/>
                </a:lnTo>
                <a:lnTo>
                  <a:pt x="18436" y="6293"/>
                </a:lnTo>
                <a:cubicBezTo>
                  <a:pt x="17413" y="4961"/>
                  <a:pt x="15601" y="3694"/>
                  <a:pt x="13742" y="3013"/>
                </a:cubicBezTo>
                <a:cubicBezTo>
                  <a:pt x="13323" y="2859"/>
                  <a:pt x="12939" y="2700"/>
                  <a:pt x="12888" y="2657"/>
                </a:cubicBezTo>
                <a:cubicBezTo>
                  <a:pt x="12837" y="2615"/>
                  <a:pt x="13123" y="2064"/>
                  <a:pt x="13521" y="1433"/>
                </a:cubicBezTo>
                <a:cubicBezTo>
                  <a:pt x="14199" y="358"/>
                  <a:pt x="14232" y="278"/>
                  <a:pt x="14048" y="147"/>
                </a:cubicBezTo>
                <a:cubicBezTo>
                  <a:pt x="13927" y="60"/>
                  <a:pt x="13561" y="4"/>
                  <a:pt x="13088" y="2"/>
                </a:cubicBezTo>
                <a:lnTo>
                  <a:pt x="1232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opal-albedo-final-no-scale.png" descr="opal-albedo-final-no-scal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2788" y="4141176"/>
            <a:ext cx="3915968" cy="22551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7837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8" b="31986"/>
          <a:stretch/>
        </p:blipFill>
        <p:spPr>
          <a:xfrm>
            <a:off x="5692026" y="3903406"/>
            <a:ext cx="3451974" cy="2954594"/>
          </a:xfrm>
          <a:prstGeom prst="rect">
            <a:avLst/>
          </a:prstGeom>
        </p:spPr>
      </p:pic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092917" y="180041"/>
            <a:ext cx="5614988" cy="704850"/>
          </a:xfrm>
        </p:spPr>
        <p:txBody>
          <a:bodyPr>
            <a:normAutofit/>
          </a:bodyPr>
          <a:lstStyle/>
          <a:p>
            <a:pPr defTabSz="914400" eaLnBrk="1"/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INR</a:t>
            </a:r>
            <a:endParaRPr lang="en-US" altLang="en-US" sz="18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7423" y="1330670"/>
            <a:ext cx="4508153" cy="2892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SzPct val="120000"/>
              <a:buFont typeface="Arial" panose="020B0604020202020204" pitchFamily="34" charset="0"/>
              <a:buChar char="■"/>
              <a:defRPr lang="en-US" sz="28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►"/>
              <a:defRPr lang="en-US" sz="24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●"/>
              <a:defRPr lang="en-US" sz="20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TRIGA  pin type 14MW open pool, cooled and moderated by light water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B4C control elements 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Reflected by beryllium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Benchmark involves the activation of a tests fuel element</a:t>
            </a:r>
            <a:endParaRPr lang="en-US" sz="1600" dirty="0">
              <a:ea typeface="Arial"/>
              <a:sym typeface="Arial"/>
            </a:endParaRPr>
          </a:p>
        </p:txBody>
      </p:sp>
      <p:pic>
        <p:nvPicPr>
          <p:cNvPr id="7" name="rcc.png" descr="rcc.png"/>
          <p:cNvPicPr>
            <a:picLocks noChangeAspect="1"/>
          </p:cNvPicPr>
          <p:nvPr/>
        </p:nvPicPr>
        <p:blipFill>
          <a:blip r:embed="rId3">
            <a:extLst/>
          </a:blip>
          <a:srcRect l="16940" t="2324" r="9708" b="2252"/>
          <a:stretch>
            <a:fillRect/>
          </a:stretch>
        </p:blipFill>
        <p:spPr>
          <a:xfrm>
            <a:off x="5383886" y="1131947"/>
            <a:ext cx="3564783" cy="35719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86" extrusionOk="0">
                <a:moveTo>
                  <a:pt x="8577" y="5"/>
                </a:moveTo>
                <a:lnTo>
                  <a:pt x="5" y="26"/>
                </a:lnTo>
                <a:lnTo>
                  <a:pt x="0" y="10742"/>
                </a:lnTo>
                <a:cubicBezTo>
                  <a:pt x="-2" y="16636"/>
                  <a:pt x="8" y="21484"/>
                  <a:pt x="24" y="21518"/>
                </a:cubicBezTo>
                <a:cubicBezTo>
                  <a:pt x="48" y="21568"/>
                  <a:pt x="4339" y="21590"/>
                  <a:pt x="8630" y="21585"/>
                </a:cubicBezTo>
                <a:cubicBezTo>
                  <a:pt x="12921" y="21581"/>
                  <a:pt x="17212" y="21551"/>
                  <a:pt x="17243" y="21502"/>
                </a:cubicBezTo>
                <a:cubicBezTo>
                  <a:pt x="17275" y="21451"/>
                  <a:pt x="17752" y="21415"/>
                  <a:pt x="18400" y="21415"/>
                </a:cubicBezTo>
                <a:lnTo>
                  <a:pt x="19501" y="21415"/>
                </a:lnTo>
                <a:lnTo>
                  <a:pt x="19525" y="20458"/>
                </a:lnTo>
                <a:lnTo>
                  <a:pt x="19549" y="19501"/>
                </a:lnTo>
                <a:lnTo>
                  <a:pt x="20574" y="19458"/>
                </a:lnTo>
                <a:lnTo>
                  <a:pt x="21598" y="19417"/>
                </a:lnTo>
                <a:lnTo>
                  <a:pt x="21598" y="10786"/>
                </a:lnTo>
                <a:lnTo>
                  <a:pt x="21598" y="2154"/>
                </a:lnTo>
                <a:lnTo>
                  <a:pt x="20574" y="2111"/>
                </a:lnTo>
                <a:lnTo>
                  <a:pt x="19549" y="2067"/>
                </a:lnTo>
                <a:lnTo>
                  <a:pt x="19525" y="1111"/>
                </a:lnTo>
                <a:lnTo>
                  <a:pt x="19501" y="154"/>
                </a:lnTo>
                <a:lnTo>
                  <a:pt x="18412" y="154"/>
                </a:lnTo>
                <a:cubicBezTo>
                  <a:pt x="17790" y="154"/>
                  <a:pt x="17285" y="116"/>
                  <a:pt x="17236" y="67"/>
                </a:cubicBezTo>
                <a:cubicBezTo>
                  <a:pt x="17179" y="10"/>
                  <a:pt x="14279" y="-10"/>
                  <a:pt x="8577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" name="Experiments"/>
          <p:cNvSpPr txBox="1"/>
          <p:nvPr/>
        </p:nvSpPr>
        <p:spPr>
          <a:xfrm>
            <a:off x="3517206" y="5412642"/>
            <a:ext cx="1400677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Experiments</a:t>
            </a:r>
          </a:p>
        </p:txBody>
      </p:sp>
      <p:pic>
        <p:nvPicPr>
          <p:cNvPr id="11" name="core-1.png" descr="core-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8185" y="4407970"/>
            <a:ext cx="1064632" cy="820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core-2.png" descr="core-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9667" y="4407970"/>
            <a:ext cx="1064633" cy="820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core-3.png" descr="core-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57816" y="4412581"/>
            <a:ext cx="1064633" cy="820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core-4.png" descr="core-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20851" y="4412581"/>
            <a:ext cx="1064633" cy="820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9057" y="5470964"/>
            <a:ext cx="4553951" cy="1018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227213" y="5333511"/>
            <a:ext cx="1864674" cy="13993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09922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NR-top-view.png" descr="MNR-top-view.png"/>
          <p:cNvPicPr>
            <a:picLocks noChangeAspect="1"/>
          </p:cNvPicPr>
          <p:nvPr/>
        </p:nvPicPr>
        <p:blipFill>
          <a:blip r:embed="rId2">
            <a:extLst/>
          </a:blip>
          <a:srcRect l="26190" r="10304"/>
          <a:stretch>
            <a:fillRect/>
          </a:stretch>
        </p:blipFill>
        <p:spPr>
          <a:xfrm>
            <a:off x="5288317" y="1132741"/>
            <a:ext cx="3643211" cy="3126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653" y="0"/>
                </a:moveTo>
                <a:cubicBezTo>
                  <a:pt x="4780" y="0"/>
                  <a:pt x="2242" y="17"/>
                  <a:pt x="0" y="31"/>
                </a:cubicBezTo>
                <a:lnTo>
                  <a:pt x="0" y="3481"/>
                </a:lnTo>
                <a:lnTo>
                  <a:pt x="291" y="3746"/>
                </a:lnTo>
                <a:lnTo>
                  <a:pt x="7200" y="3766"/>
                </a:lnTo>
                <a:lnTo>
                  <a:pt x="14111" y="3787"/>
                </a:lnTo>
                <a:lnTo>
                  <a:pt x="14308" y="4176"/>
                </a:lnTo>
                <a:cubicBezTo>
                  <a:pt x="14498" y="4553"/>
                  <a:pt x="14501" y="4573"/>
                  <a:pt x="14382" y="4704"/>
                </a:cubicBezTo>
                <a:cubicBezTo>
                  <a:pt x="14136" y="4972"/>
                  <a:pt x="10860" y="7113"/>
                  <a:pt x="10801" y="7044"/>
                </a:cubicBezTo>
                <a:cubicBezTo>
                  <a:pt x="10768" y="7005"/>
                  <a:pt x="10731" y="6758"/>
                  <a:pt x="10719" y="6495"/>
                </a:cubicBezTo>
                <a:lnTo>
                  <a:pt x="10699" y="6017"/>
                </a:lnTo>
                <a:lnTo>
                  <a:pt x="7807" y="5996"/>
                </a:lnTo>
                <a:cubicBezTo>
                  <a:pt x="5419" y="5979"/>
                  <a:pt x="4917" y="5995"/>
                  <a:pt x="4917" y="6084"/>
                </a:cubicBezTo>
                <a:cubicBezTo>
                  <a:pt x="4917" y="6143"/>
                  <a:pt x="5028" y="6357"/>
                  <a:pt x="5165" y="6562"/>
                </a:cubicBezTo>
                <a:cubicBezTo>
                  <a:pt x="5393" y="6902"/>
                  <a:pt x="5438" y="6934"/>
                  <a:pt x="5710" y="6934"/>
                </a:cubicBezTo>
                <a:cubicBezTo>
                  <a:pt x="5933" y="6934"/>
                  <a:pt x="6024" y="6971"/>
                  <a:pt x="6077" y="7087"/>
                </a:cubicBezTo>
                <a:cubicBezTo>
                  <a:pt x="6187" y="7328"/>
                  <a:pt x="6161" y="7557"/>
                  <a:pt x="6011" y="7650"/>
                </a:cubicBezTo>
                <a:cubicBezTo>
                  <a:pt x="5891" y="7725"/>
                  <a:pt x="5874" y="7820"/>
                  <a:pt x="5874" y="8410"/>
                </a:cubicBezTo>
                <a:cubicBezTo>
                  <a:pt x="5874" y="9000"/>
                  <a:pt x="5857" y="9089"/>
                  <a:pt x="5737" y="9164"/>
                </a:cubicBezTo>
                <a:cubicBezTo>
                  <a:pt x="5551" y="9280"/>
                  <a:pt x="5550" y="9727"/>
                  <a:pt x="5735" y="9862"/>
                </a:cubicBezTo>
                <a:cubicBezTo>
                  <a:pt x="5842" y="9940"/>
                  <a:pt x="5872" y="10066"/>
                  <a:pt x="5888" y="10499"/>
                </a:cubicBezTo>
                <a:lnTo>
                  <a:pt x="5909" y="11039"/>
                </a:lnTo>
                <a:lnTo>
                  <a:pt x="6661" y="11060"/>
                </a:lnTo>
                <a:cubicBezTo>
                  <a:pt x="7074" y="11073"/>
                  <a:pt x="7437" y="11112"/>
                  <a:pt x="7468" y="11149"/>
                </a:cubicBezTo>
                <a:cubicBezTo>
                  <a:pt x="7563" y="11259"/>
                  <a:pt x="6953" y="12381"/>
                  <a:pt x="6772" y="12431"/>
                </a:cubicBezTo>
                <a:cubicBezTo>
                  <a:pt x="6648" y="12465"/>
                  <a:pt x="6388" y="12927"/>
                  <a:pt x="5626" y="14463"/>
                </a:cubicBezTo>
                <a:cubicBezTo>
                  <a:pt x="4540" y="16650"/>
                  <a:pt x="4446" y="16808"/>
                  <a:pt x="4337" y="16636"/>
                </a:cubicBezTo>
                <a:cubicBezTo>
                  <a:pt x="4254" y="16505"/>
                  <a:pt x="2822" y="15531"/>
                  <a:pt x="2677" y="15506"/>
                </a:cubicBezTo>
                <a:cubicBezTo>
                  <a:pt x="2622" y="15497"/>
                  <a:pt x="2558" y="15453"/>
                  <a:pt x="2533" y="15408"/>
                </a:cubicBezTo>
                <a:cubicBezTo>
                  <a:pt x="2478" y="15311"/>
                  <a:pt x="1032" y="14335"/>
                  <a:pt x="912" y="14315"/>
                </a:cubicBezTo>
                <a:cubicBezTo>
                  <a:pt x="866" y="14307"/>
                  <a:pt x="776" y="14239"/>
                  <a:pt x="711" y="14164"/>
                </a:cubicBezTo>
                <a:cubicBezTo>
                  <a:pt x="647" y="14089"/>
                  <a:pt x="575" y="14024"/>
                  <a:pt x="549" y="14021"/>
                </a:cubicBezTo>
                <a:cubicBezTo>
                  <a:pt x="524" y="14018"/>
                  <a:pt x="442" y="14001"/>
                  <a:pt x="369" y="13985"/>
                </a:cubicBezTo>
                <a:cubicBezTo>
                  <a:pt x="296" y="13969"/>
                  <a:pt x="203" y="13981"/>
                  <a:pt x="164" y="14009"/>
                </a:cubicBezTo>
                <a:cubicBezTo>
                  <a:pt x="127" y="14036"/>
                  <a:pt x="56" y="14059"/>
                  <a:pt x="0" y="14067"/>
                </a:cubicBezTo>
                <a:lnTo>
                  <a:pt x="0" y="21600"/>
                </a:lnTo>
                <a:lnTo>
                  <a:pt x="8098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0653" y="0"/>
                </a:lnTo>
                <a:close/>
                <a:moveTo>
                  <a:pt x="15164" y="5974"/>
                </a:moveTo>
                <a:cubicBezTo>
                  <a:pt x="15196" y="5980"/>
                  <a:pt x="15211" y="6003"/>
                  <a:pt x="15228" y="6032"/>
                </a:cubicBezTo>
                <a:cubicBezTo>
                  <a:pt x="15276" y="6112"/>
                  <a:pt x="15354" y="6230"/>
                  <a:pt x="15402" y="6294"/>
                </a:cubicBezTo>
                <a:cubicBezTo>
                  <a:pt x="15451" y="6359"/>
                  <a:pt x="15494" y="6439"/>
                  <a:pt x="15499" y="6473"/>
                </a:cubicBezTo>
                <a:cubicBezTo>
                  <a:pt x="15503" y="6507"/>
                  <a:pt x="15510" y="6570"/>
                  <a:pt x="15515" y="6612"/>
                </a:cubicBezTo>
                <a:cubicBezTo>
                  <a:pt x="15520" y="6654"/>
                  <a:pt x="15583" y="6753"/>
                  <a:pt x="15654" y="6831"/>
                </a:cubicBezTo>
                <a:cubicBezTo>
                  <a:pt x="15765" y="6953"/>
                  <a:pt x="15782" y="7080"/>
                  <a:pt x="15773" y="7691"/>
                </a:cubicBezTo>
                <a:lnTo>
                  <a:pt x="15763" y="8410"/>
                </a:lnTo>
                <a:lnTo>
                  <a:pt x="13697" y="8429"/>
                </a:lnTo>
                <a:cubicBezTo>
                  <a:pt x="12435" y="8442"/>
                  <a:pt x="11617" y="8421"/>
                  <a:pt x="11592" y="8374"/>
                </a:cubicBezTo>
                <a:cubicBezTo>
                  <a:pt x="11570" y="8332"/>
                  <a:pt x="11759" y="8157"/>
                  <a:pt x="12014" y="7985"/>
                </a:cubicBezTo>
                <a:cubicBezTo>
                  <a:pt x="14557" y="6268"/>
                  <a:pt x="15028" y="5951"/>
                  <a:pt x="15164" y="5974"/>
                </a:cubicBezTo>
                <a:close/>
                <a:moveTo>
                  <a:pt x="13830" y="10241"/>
                </a:moveTo>
                <a:lnTo>
                  <a:pt x="15763" y="10241"/>
                </a:lnTo>
                <a:lnTo>
                  <a:pt x="15783" y="11118"/>
                </a:lnTo>
                <a:cubicBezTo>
                  <a:pt x="15801" y="11903"/>
                  <a:pt x="15788" y="12028"/>
                  <a:pt x="15650" y="12314"/>
                </a:cubicBezTo>
                <a:cubicBezTo>
                  <a:pt x="15566" y="12489"/>
                  <a:pt x="15503" y="12650"/>
                  <a:pt x="15513" y="12672"/>
                </a:cubicBezTo>
                <a:cubicBezTo>
                  <a:pt x="15523" y="12694"/>
                  <a:pt x="15490" y="12720"/>
                  <a:pt x="15441" y="12729"/>
                </a:cubicBezTo>
                <a:cubicBezTo>
                  <a:pt x="15318" y="12752"/>
                  <a:pt x="11876" y="10421"/>
                  <a:pt x="11887" y="10322"/>
                </a:cubicBezTo>
                <a:cubicBezTo>
                  <a:pt x="11893" y="10271"/>
                  <a:pt x="12593" y="10241"/>
                  <a:pt x="13830" y="10241"/>
                </a:cubicBezTo>
                <a:close/>
                <a:moveTo>
                  <a:pt x="8446" y="11218"/>
                </a:moveTo>
                <a:cubicBezTo>
                  <a:pt x="8482" y="11229"/>
                  <a:pt x="8518" y="12014"/>
                  <a:pt x="8528" y="13035"/>
                </a:cubicBezTo>
                <a:lnTo>
                  <a:pt x="8547" y="14831"/>
                </a:lnTo>
                <a:lnTo>
                  <a:pt x="8342" y="14914"/>
                </a:lnTo>
                <a:lnTo>
                  <a:pt x="8135" y="14998"/>
                </a:lnTo>
                <a:lnTo>
                  <a:pt x="8116" y="16407"/>
                </a:lnTo>
                <a:lnTo>
                  <a:pt x="8098" y="17813"/>
                </a:lnTo>
                <a:lnTo>
                  <a:pt x="7141" y="17827"/>
                </a:lnTo>
                <a:cubicBezTo>
                  <a:pt x="6304" y="17841"/>
                  <a:pt x="6156" y="17825"/>
                  <a:pt x="5981" y="17694"/>
                </a:cubicBezTo>
                <a:cubicBezTo>
                  <a:pt x="5870" y="17611"/>
                  <a:pt x="5755" y="17561"/>
                  <a:pt x="5724" y="17584"/>
                </a:cubicBezTo>
                <a:cubicBezTo>
                  <a:pt x="5693" y="17606"/>
                  <a:pt x="5651" y="17572"/>
                  <a:pt x="5630" y="17507"/>
                </a:cubicBezTo>
                <a:cubicBezTo>
                  <a:pt x="5599" y="17413"/>
                  <a:pt x="6541" y="15415"/>
                  <a:pt x="7577" y="13381"/>
                </a:cubicBezTo>
                <a:cubicBezTo>
                  <a:pt x="7702" y="13136"/>
                  <a:pt x="7711" y="13079"/>
                  <a:pt x="7628" y="12999"/>
                </a:cubicBezTo>
                <a:cubicBezTo>
                  <a:pt x="7547" y="12920"/>
                  <a:pt x="7599" y="12767"/>
                  <a:pt x="7956" y="12051"/>
                </a:cubicBezTo>
                <a:cubicBezTo>
                  <a:pt x="8190" y="11582"/>
                  <a:pt x="8411" y="11207"/>
                  <a:pt x="8446" y="11218"/>
                </a:cubicBezTo>
                <a:close/>
                <a:moveTo>
                  <a:pt x="10778" y="11397"/>
                </a:moveTo>
                <a:cubicBezTo>
                  <a:pt x="10832" y="11341"/>
                  <a:pt x="14501" y="13763"/>
                  <a:pt x="14691" y="13981"/>
                </a:cubicBezTo>
                <a:cubicBezTo>
                  <a:pt x="14766" y="14066"/>
                  <a:pt x="14756" y="14129"/>
                  <a:pt x="14642" y="14348"/>
                </a:cubicBezTo>
                <a:cubicBezTo>
                  <a:pt x="14566" y="14494"/>
                  <a:pt x="14518" y="14640"/>
                  <a:pt x="14535" y="14673"/>
                </a:cubicBezTo>
                <a:cubicBezTo>
                  <a:pt x="14553" y="14706"/>
                  <a:pt x="14297" y="14919"/>
                  <a:pt x="13968" y="15148"/>
                </a:cubicBezTo>
                <a:cubicBezTo>
                  <a:pt x="13638" y="15377"/>
                  <a:pt x="13270" y="15633"/>
                  <a:pt x="13150" y="15716"/>
                </a:cubicBezTo>
                <a:lnTo>
                  <a:pt x="12933" y="15867"/>
                </a:lnTo>
                <a:lnTo>
                  <a:pt x="12459" y="14926"/>
                </a:lnTo>
                <a:cubicBezTo>
                  <a:pt x="11010" y="12043"/>
                  <a:pt x="10727" y="11450"/>
                  <a:pt x="10778" y="11397"/>
                </a:cubicBezTo>
                <a:close/>
                <a:moveTo>
                  <a:pt x="9305" y="11595"/>
                </a:moveTo>
                <a:cubicBezTo>
                  <a:pt x="9384" y="11602"/>
                  <a:pt x="9619" y="12061"/>
                  <a:pt x="10965" y="14780"/>
                </a:cubicBezTo>
                <a:cubicBezTo>
                  <a:pt x="11654" y="16173"/>
                  <a:pt x="11813" y="16547"/>
                  <a:pt x="11744" y="16621"/>
                </a:cubicBezTo>
                <a:cubicBezTo>
                  <a:pt x="11696" y="16673"/>
                  <a:pt x="11279" y="16973"/>
                  <a:pt x="10815" y="17285"/>
                </a:cubicBezTo>
                <a:cubicBezTo>
                  <a:pt x="10021" y="17821"/>
                  <a:pt x="9791" y="17926"/>
                  <a:pt x="9684" y="17801"/>
                </a:cubicBezTo>
                <a:cubicBezTo>
                  <a:pt x="9659" y="17772"/>
                  <a:pt x="9639" y="17129"/>
                  <a:pt x="9639" y="16373"/>
                </a:cubicBezTo>
                <a:lnTo>
                  <a:pt x="9639" y="15000"/>
                </a:lnTo>
                <a:lnTo>
                  <a:pt x="9432" y="14917"/>
                </a:lnTo>
                <a:lnTo>
                  <a:pt x="9227" y="14833"/>
                </a:lnTo>
                <a:lnTo>
                  <a:pt x="9227" y="13238"/>
                </a:lnTo>
                <a:cubicBezTo>
                  <a:pt x="9227" y="12339"/>
                  <a:pt x="9255" y="11626"/>
                  <a:pt x="9291" y="11600"/>
                </a:cubicBezTo>
                <a:cubicBezTo>
                  <a:pt x="9295" y="11597"/>
                  <a:pt x="9300" y="11595"/>
                  <a:pt x="9305" y="1159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8" b="31986"/>
          <a:stretch/>
        </p:blipFill>
        <p:spPr>
          <a:xfrm>
            <a:off x="5692026" y="3903406"/>
            <a:ext cx="3451974" cy="2954594"/>
          </a:xfrm>
          <a:prstGeom prst="rect">
            <a:avLst/>
          </a:prstGeom>
        </p:spPr>
      </p:pic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092917" y="180041"/>
            <a:ext cx="5614988" cy="704850"/>
          </a:xfrm>
        </p:spPr>
        <p:txBody>
          <a:bodyPr>
            <a:normAutofit/>
          </a:bodyPr>
          <a:lstStyle/>
          <a:p>
            <a:pPr defTabSz="914400" eaLnBrk="1"/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MNR</a:t>
            </a:r>
            <a:endParaRPr lang="en-US" altLang="en-US" sz="18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7423" y="1330670"/>
            <a:ext cx="4575919" cy="2892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SzPct val="120000"/>
              <a:buFont typeface="Arial" panose="020B0604020202020204" pitchFamily="34" charset="0"/>
              <a:buChar char="■"/>
              <a:defRPr lang="en-US" sz="28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►"/>
              <a:defRPr lang="en-US" sz="24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●"/>
              <a:defRPr lang="en-US" sz="20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3MW open pool, cooled and moderated with light water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Intra assembly control elements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Reflected with graphite elements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Benchmark includes a number of experimental measurements at various core states.</a:t>
            </a:r>
            <a:endParaRPr lang="en-US" sz="1600" dirty="0">
              <a:ea typeface="Arial"/>
              <a:sym typeface="Arial"/>
            </a:endParaRPr>
          </a:p>
        </p:txBody>
      </p:sp>
      <p:pic>
        <p:nvPicPr>
          <p:cNvPr id="6" name="Picture 5" descr="Fig_IAEA-CRP-MNR-SSR_SAF_int-and-dif-worth-calc-compare_SSR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9176" y="4507536"/>
            <a:ext cx="4800995" cy="183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529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8" b="31986"/>
          <a:stretch/>
        </p:blipFill>
        <p:spPr>
          <a:xfrm>
            <a:off x="5692026" y="3903406"/>
            <a:ext cx="3451974" cy="2954594"/>
          </a:xfrm>
          <a:prstGeom prst="rect">
            <a:avLst/>
          </a:prstGeom>
        </p:spPr>
      </p:pic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092917" y="180041"/>
            <a:ext cx="5614988" cy="704850"/>
          </a:xfrm>
        </p:spPr>
        <p:txBody>
          <a:bodyPr>
            <a:normAutofit/>
          </a:bodyPr>
          <a:lstStyle/>
          <a:p>
            <a:pPr defTabSz="914400" eaLnBrk="1"/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IRR-1</a:t>
            </a:r>
            <a:endParaRPr lang="en-US" altLang="en-US" sz="18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7423" y="1330670"/>
            <a:ext cx="4575919" cy="2892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SzPct val="120000"/>
              <a:buFont typeface="Arial" panose="020B0604020202020204" pitchFamily="34" charset="0"/>
              <a:buChar char="■"/>
              <a:defRPr lang="en-US" sz="28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►"/>
              <a:defRPr lang="en-US" sz="24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●"/>
              <a:defRPr lang="en-US" sz="20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5MW open pool, cooled and moderated with light water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Intra assembly control elements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Reflected with graphite elements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Benchmark includes fuel depletion measurements at relatively high burnup</a:t>
            </a:r>
            <a:endParaRPr lang="en-US" sz="1600" dirty="0">
              <a:ea typeface="Arial"/>
              <a:sym typeface="Arial"/>
            </a:endParaRPr>
          </a:p>
        </p:txBody>
      </p:sp>
      <p:pic>
        <p:nvPicPr>
          <p:cNvPr id="7" name="irr-3d-typical.png" descr="irr-3d-typical.png"/>
          <p:cNvPicPr>
            <a:picLocks noChangeAspect="1"/>
          </p:cNvPicPr>
          <p:nvPr/>
        </p:nvPicPr>
        <p:blipFill>
          <a:blip r:embed="rId3">
            <a:extLst/>
          </a:blip>
          <a:srcRect l="18700" t="1171" r="22686" b="2"/>
          <a:stretch>
            <a:fillRect/>
          </a:stretch>
        </p:blipFill>
        <p:spPr>
          <a:xfrm>
            <a:off x="5168156" y="1128941"/>
            <a:ext cx="3253611" cy="3215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599" extrusionOk="0">
                <a:moveTo>
                  <a:pt x="4909" y="0"/>
                </a:moveTo>
                <a:cubicBezTo>
                  <a:pt x="4474" y="-1"/>
                  <a:pt x="4027" y="123"/>
                  <a:pt x="3891" y="336"/>
                </a:cubicBezTo>
                <a:cubicBezTo>
                  <a:pt x="3818" y="449"/>
                  <a:pt x="3838" y="292"/>
                  <a:pt x="3406" y="4375"/>
                </a:cubicBezTo>
                <a:cubicBezTo>
                  <a:pt x="3230" y="6030"/>
                  <a:pt x="3051" y="7467"/>
                  <a:pt x="3007" y="7569"/>
                </a:cubicBezTo>
                <a:cubicBezTo>
                  <a:pt x="2962" y="7671"/>
                  <a:pt x="2889" y="8005"/>
                  <a:pt x="2846" y="8310"/>
                </a:cubicBezTo>
                <a:lnTo>
                  <a:pt x="2770" y="8865"/>
                </a:lnTo>
                <a:lnTo>
                  <a:pt x="1946" y="8841"/>
                </a:lnTo>
                <a:cubicBezTo>
                  <a:pt x="1494" y="8828"/>
                  <a:pt x="997" y="8795"/>
                  <a:pt x="841" y="8769"/>
                </a:cubicBezTo>
                <a:cubicBezTo>
                  <a:pt x="426" y="8700"/>
                  <a:pt x="339" y="8876"/>
                  <a:pt x="256" y="9953"/>
                </a:cubicBezTo>
                <a:cubicBezTo>
                  <a:pt x="215" y="10476"/>
                  <a:pt x="137" y="11122"/>
                  <a:pt x="80" y="11390"/>
                </a:cubicBezTo>
                <a:cubicBezTo>
                  <a:pt x="23" y="11658"/>
                  <a:pt x="-11" y="12139"/>
                  <a:pt x="4" y="12456"/>
                </a:cubicBezTo>
                <a:cubicBezTo>
                  <a:pt x="31" y="13025"/>
                  <a:pt x="36" y="13035"/>
                  <a:pt x="350" y="13144"/>
                </a:cubicBezTo>
                <a:cubicBezTo>
                  <a:pt x="526" y="13205"/>
                  <a:pt x="1025" y="13256"/>
                  <a:pt x="1458" y="13259"/>
                </a:cubicBezTo>
                <a:cubicBezTo>
                  <a:pt x="1972" y="13262"/>
                  <a:pt x="2277" y="13306"/>
                  <a:pt x="2337" y="13382"/>
                </a:cubicBezTo>
                <a:cubicBezTo>
                  <a:pt x="2401" y="13461"/>
                  <a:pt x="2364" y="14133"/>
                  <a:pt x="2217" y="15533"/>
                </a:cubicBezTo>
                <a:cubicBezTo>
                  <a:pt x="1744" y="20036"/>
                  <a:pt x="1618" y="21192"/>
                  <a:pt x="1576" y="21391"/>
                </a:cubicBezTo>
                <a:lnTo>
                  <a:pt x="1534" y="21599"/>
                </a:lnTo>
                <a:lnTo>
                  <a:pt x="4526" y="21599"/>
                </a:lnTo>
                <a:lnTo>
                  <a:pt x="4584" y="21170"/>
                </a:lnTo>
                <a:cubicBezTo>
                  <a:pt x="4616" y="20933"/>
                  <a:pt x="4642" y="20564"/>
                  <a:pt x="4642" y="20349"/>
                </a:cubicBezTo>
                <a:cubicBezTo>
                  <a:pt x="4642" y="20122"/>
                  <a:pt x="4698" y="19908"/>
                  <a:pt x="4773" y="19845"/>
                </a:cubicBezTo>
                <a:cubicBezTo>
                  <a:pt x="4868" y="19764"/>
                  <a:pt x="5393" y="19751"/>
                  <a:pt x="6749" y="19791"/>
                </a:cubicBezTo>
                <a:cubicBezTo>
                  <a:pt x="7765" y="19822"/>
                  <a:pt x="8631" y="19869"/>
                  <a:pt x="8673" y="19895"/>
                </a:cubicBezTo>
                <a:cubicBezTo>
                  <a:pt x="8715" y="19921"/>
                  <a:pt x="9149" y="19940"/>
                  <a:pt x="9639" y="19938"/>
                </a:cubicBezTo>
                <a:cubicBezTo>
                  <a:pt x="10130" y="19935"/>
                  <a:pt x="11579" y="19990"/>
                  <a:pt x="12860" y="20058"/>
                </a:cubicBezTo>
                <a:cubicBezTo>
                  <a:pt x="14140" y="20126"/>
                  <a:pt x="15229" y="20159"/>
                  <a:pt x="15280" y="20130"/>
                </a:cubicBezTo>
                <a:cubicBezTo>
                  <a:pt x="15330" y="20101"/>
                  <a:pt x="15428" y="20069"/>
                  <a:pt x="15497" y="20058"/>
                </a:cubicBezTo>
                <a:cubicBezTo>
                  <a:pt x="15810" y="20010"/>
                  <a:pt x="15828" y="19849"/>
                  <a:pt x="15828" y="17080"/>
                </a:cubicBezTo>
                <a:lnTo>
                  <a:pt x="15828" y="14331"/>
                </a:lnTo>
                <a:lnTo>
                  <a:pt x="16468" y="14331"/>
                </a:lnTo>
                <a:lnTo>
                  <a:pt x="17106" y="14331"/>
                </a:lnTo>
                <a:lnTo>
                  <a:pt x="17175" y="15765"/>
                </a:lnTo>
                <a:cubicBezTo>
                  <a:pt x="17211" y="16555"/>
                  <a:pt x="17266" y="18190"/>
                  <a:pt x="17298" y="19399"/>
                </a:cubicBezTo>
                <a:lnTo>
                  <a:pt x="17356" y="21599"/>
                </a:lnTo>
                <a:lnTo>
                  <a:pt x="20167" y="21599"/>
                </a:lnTo>
                <a:lnTo>
                  <a:pt x="20125" y="20927"/>
                </a:lnTo>
                <a:cubicBezTo>
                  <a:pt x="19864" y="16774"/>
                  <a:pt x="19784" y="14725"/>
                  <a:pt x="19883" y="14624"/>
                </a:cubicBezTo>
                <a:cubicBezTo>
                  <a:pt x="19943" y="14564"/>
                  <a:pt x="20264" y="14510"/>
                  <a:pt x="20597" y="14504"/>
                </a:cubicBezTo>
                <a:cubicBezTo>
                  <a:pt x="21060" y="14495"/>
                  <a:pt x="21229" y="14453"/>
                  <a:pt x="21319" y="14328"/>
                </a:cubicBezTo>
                <a:cubicBezTo>
                  <a:pt x="21589" y="13953"/>
                  <a:pt x="21582" y="12663"/>
                  <a:pt x="21308" y="12432"/>
                </a:cubicBezTo>
                <a:cubicBezTo>
                  <a:pt x="21215" y="12353"/>
                  <a:pt x="21203" y="12263"/>
                  <a:pt x="21266" y="12094"/>
                </a:cubicBezTo>
                <a:cubicBezTo>
                  <a:pt x="21403" y="11730"/>
                  <a:pt x="21371" y="10831"/>
                  <a:pt x="21214" y="10603"/>
                </a:cubicBezTo>
                <a:cubicBezTo>
                  <a:pt x="21101" y="10440"/>
                  <a:pt x="20970" y="10396"/>
                  <a:pt x="20508" y="10374"/>
                </a:cubicBezTo>
                <a:lnTo>
                  <a:pt x="19938" y="10347"/>
                </a:lnTo>
                <a:lnTo>
                  <a:pt x="19857" y="9683"/>
                </a:lnTo>
                <a:cubicBezTo>
                  <a:pt x="19795" y="9171"/>
                  <a:pt x="19739" y="9010"/>
                  <a:pt x="19615" y="8977"/>
                </a:cubicBezTo>
                <a:cubicBezTo>
                  <a:pt x="19442" y="8931"/>
                  <a:pt x="19394" y="8542"/>
                  <a:pt x="19298" y="6457"/>
                </a:cubicBezTo>
                <a:cubicBezTo>
                  <a:pt x="19099" y="2162"/>
                  <a:pt x="19009" y="1493"/>
                  <a:pt x="18655" y="1631"/>
                </a:cubicBezTo>
                <a:cubicBezTo>
                  <a:pt x="18585" y="1659"/>
                  <a:pt x="18503" y="1640"/>
                  <a:pt x="18474" y="1591"/>
                </a:cubicBezTo>
                <a:cubicBezTo>
                  <a:pt x="18403" y="1476"/>
                  <a:pt x="17636" y="1476"/>
                  <a:pt x="17566" y="1591"/>
                </a:cubicBezTo>
                <a:cubicBezTo>
                  <a:pt x="17536" y="1640"/>
                  <a:pt x="17452" y="1657"/>
                  <a:pt x="17379" y="1629"/>
                </a:cubicBezTo>
                <a:cubicBezTo>
                  <a:pt x="17304" y="1599"/>
                  <a:pt x="17129" y="1696"/>
                  <a:pt x="16975" y="1853"/>
                </a:cubicBezTo>
                <a:cubicBezTo>
                  <a:pt x="16716" y="2116"/>
                  <a:pt x="16707" y="2157"/>
                  <a:pt x="16747" y="2764"/>
                </a:cubicBezTo>
                <a:cubicBezTo>
                  <a:pt x="16769" y="3115"/>
                  <a:pt x="16832" y="4751"/>
                  <a:pt x="16886" y="6401"/>
                </a:cubicBezTo>
                <a:cubicBezTo>
                  <a:pt x="16972" y="9058"/>
                  <a:pt x="16968" y="9419"/>
                  <a:pt x="16844" y="9545"/>
                </a:cubicBezTo>
                <a:cubicBezTo>
                  <a:pt x="16718" y="9672"/>
                  <a:pt x="16693" y="9660"/>
                  <a:pt x="16608" y="9433"/>
                </a:cubicBezTo>
                <a:cubicBezTo>
                  <a:pt x="16555" y="9293"/>
                  <a:pt x="16513" y="8690"/>
                  <a:pt x="16513" y="8094"/>
                </a:cubicBezTo>
                <a:cubicBezTo>
                  <a:pt x="16513" y="7499"/>
                  <a:pt x="16485" y="6361"/>
                  <a:pt x="16453" y="5564"/>
                </a:cubicBezTo>
                <a:lnTo>
                  <a:pt x="16395" y="4116"/>
                </a:lnTo>
                <a:lnTo>
                  <a:pt x="15791" y="4050"/>
                </a:lnTo>
                <a:cubicBezTo>
                  <a:pt x="15024" y="3967"/>
                  <a:pt x="14903" y="3877"/>
                  <a:pt x="15146" y="3564"/>
                </a:cubicBezTo>
                <a:cubicBezTo>
                  <a:pt x="15289" y="3379"/>
                  <a:pt x="15327" y="3188"/>
                  <a:pt x="15327" y="2644"/>
                </a:cubicBezTo>
                <a:cubicBezTo>
                  <a:pt x="15327" y="2181"/>
                  <a:pt x="15289" y="1946"/>
                  <a:pt x="15211" y="1917"/>
                </a:cubicBezTo>
                <a:cubicBezTo>
                  <a:pt x="15148" y="1893"/>
                  <a:pt x="14790" y="1866"/>
                  <a:pt x="14413" y="1853"/>
                </a:cubicBezTo>
                <a:cubicBezTo>
                  <a:pt x="13835" y="1833"/>
                  <a:pt x="13727" y="1849"/>
                  <a:pt x="13726" y="1975"/>
                </a:cubicBezTo>
                <a:cubicBezTo>
                  <a:pt x="13725" y="2057"/>
                  <a:pt x="13673" y="2192"/>
                  <a:pt x="13608" y="2271"/>
                </a:cubicBezTo>
                <a:cubicBezTo>
                  <a:pt x="13543" y="2351"/>
                  <a:pt x="13476" y="2513"/>
                  <a:pt x="13461" y="2631"/>
                </a:cubicBezTo>
                <a:cubicBezTo>
                  <a:pt x="13445" y="2750"/>
                  <a:pt x="13343" y="3048"/>
                  <a:pt x="13232" y="3292"/>
                </a:cubicBezTo>
                <a:cubicBezTo>
                  <a:pt x="13035" y="3730"/>
                  <a:pt x="13025" y="3736"/>
                  <a:pt x="12650" y="3708"/>
                </a:cubicBezTo>
                <a:cubicBezTo>
                  <a:pt x="12286" y="3681"/>
                  <a:pt x="12268" y="3667"/>
                  <a:pt x="12293" y="3402"/>
                </a:cubicBezTo>
                <a:cubicBezTo>
                  <a:pt x="12307" y="3249"/>
                  <a:pt x="12343" y="2785"/>
                  <a:pt x="12371" y="2370"/>
                </a:cubicBezTo>
                <a:lnTo>
                  <a:pt x="12421" y="1615"/>
                </a:lnTo>
                <a:lnTo>
                  <a:pt x="12070" y="1562"/>
                </a:lnTo>
                <a:cubicBezTo>
                  <a:pt x="11876" y="1533"/>
                  <a:pt x="11528" y="1482"/>
                  <a:pt x="11293" y="1450"/>
                </a:cubicBezTo>
                <a:lnTo>
                  <a:pt x="10862" y="1391"/>
                </a:lnTo>
                <a:lnTo>
                  <a:pt x="10770" y="1749"/>
                </a:lnTo>
                <a:cubicBezTo>
                  <a:pt x="10719" y="1945"/>
                  <a:pt x="10609" y="2390"/>
                  <a:pt x="10524" y="2738"/>
                </a:cubicBezTo>
                <a:cubicBezTo>
                  <a:pt x="10438" y="3086"/>
                  <a:pt x="10313" y="3391"/>
                  <a:pt x="10245" y="3418"/>
                </a:cubicBezTo>
                <a:cubicBezTo>
                  <a:pt x="10111" y="3470"/>
                  <a:pt x="6288" y="3091"/>
                  <a:pt x="6161" y="3012"/>
                </a:cubicBezTo>
                <a:cubicBezTo>
                  <a:pt x="6119" y="2986"/>
                  <a:pt x="6115" y="2445"/>
                  <a:pt x="6151" y="1813"/>
                </a:cubicBezTo>
                <a:cubicBezTo>
                  <a:pt x="6223" y="543"/>
                  <a:pt x="6191" y="447"/>
                  <a:pt x="5613" y="144"/>
                </a:cubicBezTo>
                <a:cubicBezTo>
                  <a:pt x="5427" y="46"/>
                  <a:pt x="5171" y="0"/>
                  <a:pt x="490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3865" y="3455376"/>
            <a:ext cx="4336884" cy="34886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128498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8" b="31986"/>
          <a:stretch/>
        </p:blipFill>
        <p:spPr>
          <a:xfrm>
            <a:off x="5692026" y="3903406"/>
            <a:ext cx="3451974" cy="2954594"/>
          </a:xfrm>
          <a:prstGeom prst="rect">
            <a:avLst/>
          </a:prstGeom>
        </p:spPr>
      </p:pic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092917" y="180041"/>
            <a:ext cx="5614988" cy="704850"/>
          </a:xfrm>
        </p:spPr>
        <p:txBody>
          <a:bodyPr>
            <a:normAutofit/>
          </a:bodyPr>
          <a:lstStyle/>
          <a:p>
            <a:pPr defTabSz="914400" eaLnBrk="1"/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IPEN</a:t>
            </a:r>
            <a:endParaRPr lang="en-US" altLang="en-US" sz="1800" dirty="0" smtClean="0"/>
          </a:p>
        </p:txBody>
      </p:sp>
      <p:sp>
        <p:nvSpPr>
          <p:cNvPr id="9" name="The IPEN/MB-01 reactor consists of a 28x26 square array of fuel pins immersed in an open top, cylindrical moderator tank.…"/>
          <p:cNvSpPr txBox="1"/>
          <p:nvPr/>
        </p:nvSpPr>
        <p:spPr>
          <a:xfrm>
            <a:off x="123712" y="1151487"/>
            <a:ext cx="5175875" cy="2721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 marL="457200" indent="-457200">
              <a:lnSpc>
                <a:spcPts val="2800"/>
              </a:lnSpc>
              <a:spcBef>
                <a:spcPts val="300"/>
              </a:spcBef>
              <a:buSzPct val="120000"/>
              <a:buFont typeface="Arial" panose="020B0604020202020204" pitchFamily="34" charset="0"/>
              <a:buChar char="■"/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 dirty="0">
                <a:latin typeface="Arial"/>
                <a:ea typeface="Arial"/>
                <a:cs typeface="Arial"/>
              </a:rPr>
              <a:t>The IPEN/MB-01 reactor consists of a 28x26 square array of fuel pins immersed in an open top, cylindrical moderator tank.</a:t>
            </a:r>
          </a:p>
          <a:p>
            <a:pPr marL="457200" indent="-457200">
              <a:lnSpc>
                <a:spcPts val="2800"/>
              </a:lnSpc>
              <a:spcBef>
                <a:spcPts val="300"/>
              </a:spcBef>
              <a:buSzPct val="120000"/>
              <a:buFont typeface="Arial" panose="020B0604020202020204" pitchFamily="34" charset="0"/>
              <a:buChar char="■"/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 dirty="0">
                <a:latin typeface="Arial"/>
                <a:ea typeface="Arial"/>
                <a:cs typeface="Arial"/>
              </a:rPr>
              <a:t>Fuel pin contains 4.3% enriched UO2 pellets.</a:t>
            </a:r>
          </a:p>
          <a:p>
            <a:pPr marL="457200" indent="-457200">
              <a:lnSpc>
                <a:spcPts val="2800"/>
              </a:lnSpc>
              <a:spcBef>
                <a:spcPts val="300"/>
              </a:spcBef>
              <a:buSzPct val="120000"/>
              <a:buFont typeface="Arial" panose="020B0604020202020204" pitchFamily="34" charset="0"/>
              <a:buChar char="■"/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 dirty="0" smtClean="0">
                <a:latin typeface="Arial"/>
                <a:ea typeface="Arial"/>
                <a:cs typeface="Arial"/>
              </a:rPr>
              <a:t>Experiments </a:t>
            </a:r>
            <a:r>
              <a:rPr lang="en-US" sz="1600" b="1" dirty="0">
                <a:latin typeface="Arial"/>
                <a:ea typeface="Arial"/>
                <a:cs typeface="Arial"/>
              </a:rPr>
              <a:t>were performed at ~108W</a:t>
            </a:r>
          </a:p>
          <a:p>
            <a:pPr marL="457200" indent="-457200">
              <a:lnSpc>
                <a:spcPts val="2800"/>
              </a:lnSpc>
              <a:spcBef>
                <a:spcPts val="300"/>
              </a:spcBef>
              <a:buSzPct val="120000"/>
              <a:buFont typeface="Arial" panose="020B0604020202020204" pitchFamily="34" charset="0"/>
              <a:buChar char="■"/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 dirty="0">
                <a:latin typeface="Arial"/>
                <a:ea typeface="Arial"/>
                <a:cs typeface="Arial"/>
              </a:rPr>
              <a:t>Targets were placed in a heavy water reflector box facing the core</a:t>
            </a:r>
          </a:p>
        </p:txBody>
      </p:sp>
      <p:pic>
        <p:nvPicPr>
          <p:cNvPr id="10" name="ipen-perspective.png" descr="ipen-perspective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5768257" y="1151487"/>
            <a:ext cx="2736647" cy="2915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pen-rigs-in-wrf.png" descr="ipen-rigs-in-wrf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3385" y="4066854"/>
            <a:ext cx="1977702" cy="2501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34905" y="4164689"/>
            <a:ext cx="3506174" cy="23059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925010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8" b="31986"/>
          <a:stretch/>
        </p:blipFill>
        <p:spPr>
          <a:xfrm>
            <a:off x="5692026" y="3903406"/>
            <a:ext cx="3451974" cy="2954594"/>
          </a:xfrm>
          <a:prstGeom prst="rect">
            <a:avLst/>
          </a:prstGeom>
        </p:spPr>
      </p:pic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-185276" y="101383"/>
            <a:ext cx="5614988" cy="704850"/>
          </a:xfrm>
        </p:spPr>
        <p:txBody>
          <a:bodyPr>
            <a:normAutofit/>
          </a:bodyPr>
          <a:lstStyle/>
          <a:p>
            <a:pPr defTabSz="914400" eaLnBrk="1"/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BEAVRS    &amp;   WATTSBAR</a:t>
            </a:r>
            <a:endParaRPr lang="en-US" altLang="en-US" sz="18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21956" y="1330670"/>
            <a:ext cx="5118259" cy="2291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SzPct val="120000"/>
              <a:buFont typeface="Arial" panose="020B0604020202020204" pitchFamily="34" charset="0"/>
              <a:buChar char="■"/>
              <a:defRPr lang="en-US" sz="28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►"/>
              <a:defRPr lang="en-US" sz="24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●"/>
              <a:defRPr lang="en-US" sz="20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100" dirty="0" smtClean="0">
                <a:ea typeface="Arial"/>
                <a:sym typeface="Arial"/>
              </a:rPr>
              <a:t>Benchmarks for validation of power reactor simulations – still in progress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100" dirty="0" smtClean="0">
                <a:ea typeface="Arial"/>
                <a:sym typeface="Arial"/>
              </a:rPr>
              <a:t>Detailed PWR specification (designed for high fidelity physics modelling)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100" dirty="0" smtClean="0">
                <a:ea typeface="Arial"/>
                <a:sym typeface="Arial"/>
              </a:rPr>
              <a:t>Numerous startup (Hot Zero Power, with no burnup) experiments and measurements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100" dirty="0" smtClean="0">
                <a:ea typeface="Arial"/>
                <a:sym typeface="Arial"/>
              </a:rPr>
              <a:t>Two cycle’s operational data, with additional measurements at the end of the first cycle</a:t>
            </a:r>
          </a:p>
        </p:txBody>
      </p:sp>
      <p:pic>
        <p:nvPicPr>
          <p:cNvPr id="10" name="BEAVRS-HZP.i_geom1.png" descr="BEAVRS-HZP.i_geom1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5500356" y="1141988"/>
            <a:ext cx="3292360" cy="3292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5885" y="101"/>
                </a:moveTo>
                <a:cubicBezTo>
                  <a:pt x="6113" y="102"/>
                  <a:pt x="6321" y="102"/>
                  <a:pt x="6519" y="103"/>
                </a:cubicBezTo>
                <a:cubicBezTo>
                  <a:pt x="6649" y="104"/>
                  <a:pt x="6776" y="106"/>
                  <a:pt x="6892" y="107"/>
                </a:cubicBezTo>
                <a:cubicBezTo>
                  <a:pt x="7022" y="108"/>
                  <a:pt x="7140" y="109"/>
                  <a:pt x="7253" y="111"/>
                </a:cubicBezTo>
                <a:cubicBezTo>
                  <a:pt x="7282" y="112"/>
                  <a:pt x="7310" y="113"/>
                  <a:pt x="7338" y="113"/>
                </a:cubicBezTo>
                <a:cubicBezTo>
                  <a:pt x="7447" y="115"/>
                  <a:pt x="7552" y="117"/>
                  <a:pt x="7643" y="119"/>
                </a:cubicBezTo>
                <a:cubicBezTo>
                  <a:pt x="7738" y="121"/>
                  <a:pt x="7817" y="124"/>
                  <a:pt x="7891" y="127"/>
                </a:cubicBezTo>
                <a:cubicBezTo>
                  <a:pt x="7914" y="128"/>
                  <a:pt x="7936" y="130"/>
                  <a:pt x="7957" y="131"/>
                </a:cubicBezTo>
                <a:cubicBezTo>
                  <a:pt x="7973" y="132"/>
                  <a:pt x="7989" y="132"/>
                  <a:pt x="8004" y="133"/>
                </a:cubicBezTo>
                <a:cubicBezTo>
                  <a:pt x="8038" y="135"/>
                  <a:pt x="8068" y="137"/>
                  <a:pt x="8096" y="139"/>
                </a:cubicBezTo>
                <a:cubicBezTo>
                  <a:pt x="8107" y="140"/>
                  <a:pt x="8119" y="140"/>
                  <a:pt x="8129" y="141"/>
                </a:cubicBezTo>
                <a:cubicBezTo>
                  <a:pt x="8157" y="143"/>
                  <a:pt x="8181" y="145"/>
                  <a:pt x="8203" y="147"/>
                </a:cubicBezTo>
                <a:cubicBezTo>
                  <a:pt x="8218" y="148"/>
                  <a:pt x="8232" y="149"/>
                  <a:pt x="8244" y="151"/>
                </a:cubicBezTo>
                <a:cubicBezTo>
                  <a:pt x="8245" y="151"/>
                  <a:pt x="8246" y="151"/>
                  <a:pt x="8246" y="151"/>
                </a:cubicBezTo>
                <a:cubicBezTo>
                  <a:pt x="8259" y="153"/>
                  <a:pt x="8270" y="155"/>
                  <a:pt x="8278" y="157"/>
                </a:cubicBezTo>
                <a:cubicBezTo>
                  <a:pt x="8281" y="157"/>
                  <a:pt x="8283" y="158"/>
                  <a:pt x="8286" y="159"/>
                </a:cubicBezTo>
                <a:cubicBezTo>
                  <a:pt x="8287" y="159"/>
                  <a:pt x="8289" y="160"/>
                  <a:pt x="8290" y="161"/>
                </a:cubicBezTo>
                <a:cubicBezTo>
                  <a:pt x="8294" y="162"/>
                  <a:pt x="8298" y="163"/>
                  <a:pt x="8300" y="165"/>
                </a:cubicBezTo>
                <a:cubicBezTo>
                  <a:pt x="8310" y="175"/>
                  <a:pt x="8316" y="185"/>
                  <a:pt x="8322" y="194"/>
                </a:cubicBezTo>
                <a:cubicBezTo>
                  <a:pt x="8325" y="200"/>
                  <a:pt x="8328" y="207"/>
                  <a:pt x="8330" y="212"/>
                </a:cubicBezTo>
                <a:cubicBezTo>
                  <a:pt x="8331" y="218"/>
                  <a:pt x="8332" y="223"/>
                  <a:pt x="8331" y="228"/>
                </a:cubicBezTo>
                <a:cubicBezTo>
                  <a:pt x="8331" y="233"/>
                  <a:pt x="8328" y="237"/>
                  <a:pt x="8326" y="242"/>
                </a:cubicBezTo>
                <a:cubicBezTo>
                  <a:pt x="8324" y="244"/>
                  <a:pt x="8323" y="248"/>
                  <a:pt x="8322" y="250"/>
                </a:cubicBezTo>
                <a:cubicBezTo>
                  <a:pt x="8320" y="252"/>
                  <a:pt x="8318" y="254"/>
                  <a:pt x="8316" y="256"/>
                </a:cubicBezTo>
                <a:cubicBezTo>
                  <a:pt x="8311" y="260"/>
                  <a:pt x="8304" y="264"/>
                  <a:pt x="8298" y="268"/>
                </a:cubicBezTo>
                <a:cubicBezTo>
                  <a:pt x="8288" y="273"/>
                  <a:pt x="8277" y="279"/>
                  <a:pt x="8262" y="284"/>
                </a:cubicBezTo>
                <a:cubicBezTo>
                  <a:pt x="8193" y="304"/>
                  <a:pt x="8124" y="324"/>
                  <a:pt x="8056" y="345"/>
                </a:cubicBezTo>
                <a:cubicBezTo>
                  <a:pt x="7853" y="407"/>
                  <a:pt x="7656" y="470"/>
                  <a:pt x="7465" y="535"/>
                </a:cubicBezTo>
                <a:cubicBezTo>
                  <a:pt x="7274" y="601"/>
                  <a:pt x="7090" y="668"/>
                  <a:pt x="6910" y="738"/>
                </a:cubicBezTo>
                <a:cubicBezTo>
                  <a:pt x="6790" y="784"/>
                  <a:pt x="6672" y="832"/>
                  <a:pt x="6557" y="880"/>
                </a:cubicBezTo>
                <a:cubicBezTo>
                  <a:pt x="6384" y="953"/>
                  <a:pt x="6217" y="1027"/>
                  <a:pt x="6053" y="1104"/>
                </a:cubicBezTo>
                <a:cubicBezTo>
                  <a:pt x="5999" y="1130"/>
                  <a:pt x="5944" y="1157"/>
                  <a:pt x="5891" y="1184"/>
                </a:cubicBezTo>
                <a:cubicBezTo>
                  <a:pt x="5730" y="1263"/>
                  <a:pt x="5574" y="1346"/>
                  <a:pt x="5421" y="1432"/>
                </a:cubicBezTo>
                <a:cubicBezTo>
                  <a:pt x="4606" y="1889"/>
                  <a:pt x="3894" y="2438"/>
                  <a:pt x="3202" y="3123"/>
                </a:cubicBezTo>
                <a:cubicBezTo>
                  <a:pt x="3041" y="3282"/>
                  <a:pt x="2889" y="3440"/>
                  <a:pt x="2744" y="3601"/>
                </a:cubicBezTo>
                <a:cubicBezTo>
                  <a:pt x="2696" y="3654"/>
                  <a:pt x="2648" y="3707"/>
                  <a:pt x="2601" y="3761"/>
                </a:cubicBezTo>
                <a:cubicBezTo>
                  <a:pt x="2578" y="3788"/>
                  <a:pt x="2555" y="3816"/>
                  <a:pt x="2532" y="3843"/>
                </a:cubicBezTo>
                <a:cubicBezTo>
                  <a:pt x="2486" y="3897"/>
                  <a:pt x="2441" y="3951"/>
                  <a:pt x="2397" y="4005"/>
                </a:cubicBezTo>
                <a:cubicBezTo>
                  <a:pt x="2331" y="4087"/>
                  <a:pt x="2266" y="4169"/>
                  <a:pt x="2203" y="4253"/>
                </a:cubicBezTo>
                <a:cubicBezTo>
                  <a:pt x="2161" y="4309"/>
                  <a:pt x="2119" y="4365"/>
                  <a:pt x="2078" y="4422"/>
                </a:cubicBezTo>
                <a:cubicBezTo>
                  <a:pt x="1873" y="4705"/>
                  <a:pt x="1682" y="5001"/>
                  <a:pt x="1501" y="5316"/>
                </a:cubicBezTo>
                <a:cubicBezTo>
                  <a:pt x="1429" y="5442"/>
                  <a:pt x="1359" y="5571"/>
                  <a:pt x="1289" y="5704"/>
                </a:cubicBezTo>
                <a:cubicBezTo>
                  <a:pt x="1254" y="5771"/>
                  <a:pt x="1218" y="5838"/>
                  <a:pt x="1184" y="5907"/>
                </a:cubicBezTo>
                <a:cubicBezTo>
                  <a:pt x="1060" y="6153"/>
                  <a:pt x="932" y="6438"/>
                  <a:pt x="813" y="6721"/>
                </a:cubicBezTo>
                <a:cubicBezTo>
                  <a:pt x="789" y="6778"/>
                  <a:pt x="764" y="6834"/>
                  <a:pt x="742" y="6890"/>
                </a:cubicBezTo>
                <a:cubicBezTo>
                  <a:pt x="650" y="7115"/>
                  <a:pt x="568" y="7333"/>
                  <a:pt x="502" y="7525"/>
                </a:cubicBezTo>
                <a:cubicBezTo>
                  <a:pt x="485" y="7572"/>
                  <a:pt x="469" y="7617"/>
                  <a:pt x="454" y="7661"/>
                </a:cubicBezTo>
                <a:cubicBezTo>
                  <a:pt x="381" y="7882"/>
                  <a:pt x="337" y="8052"/>
                  <a:pt x="337" y="8131"/>
                </a:cubicBezTo>
                <a:cubicBezTo>
                  <a:pt x="337" y="8142"/>
                  <a:pt x="336" y="8151"/>
                  <a:pt x="335" y="8161"/>
                </a:cubicBezTo>
                <a:cubicBezTo>
                  <a:pt x="335" y="8163"/>
                  <a:pt x="335" y="8165"/>
                  <a:pt x="335" y="8167"/>
                </a:cubicBezTo>
                <a:cubicBezTo>
                  <a:pt x="334" y="8174"/>
                  <a:pt x="333" y="8180"/>
                  <a:pt x="331" y="8187"/>
                </a:cubicBezTo>
                <a:cubicBezTo>
                  <a:pt x="330" y="8190"/>
                  <a:pt x="330" y="8194"/>
                  <a:pt x="329" y="8197"/>
                </a:cubicBezTo>
                <a:cubicBezTo>
                  <a:pt x="328" y="8202"/>
                  <a:pt x="325" y="8207"/>
                  <a:pt x="323" y="8213"/>
                </a:cubicBezTo>
                <a:cubicBezTo>
                  <a:pt x="322" y="8216"/>
                  <a:pt x="321" y="8219"/>
                  <a:pt x="319" y="8222"/>
                </a:cubicBezTo>
                <a:cubicBezTo>
                  <a:pt x="317" y="8227"/>
                  <a:pt x="315" y="8232"/>
                  <a:pt x="313" y="8236"/>
                </a:cubicBezTo>
                <a:cubicBezTo>
                  <a:pt x="312" y="8239"/>
                  <a:pt x="311" y="8241"/>
                  <a:pt x="309" y="8244"/>
                </a:cubicBezTo>
                <a:cubicBezTo>
                  <a:pt x="307" y="8249"/>
                  <a:pt x="304" y="8254"/>
                  <a:pt x="301" y="8258"/>
                </a:cubicBezTo>
                <a:cubicBezTo>
                  <a:pt x="300" y="8260"/>
                  <a:pt x="299" y="8262"/>
                  <a:pt x="297" y="8264"/>
                </a:cubicBezTo>
                <a:cubicBezTo>
                  <a:pt x="294" y="8268"/>
                  <a:pt x="291" y="8272"/>
                  <a:pt x="287" y="8276"/>
                </a:cubicBezTo>
                <a:cubicBezTo>
                  <a:pt x="286" y="8278"/>
                  <a:pt x="285" y="8280"/>
                  <a:pt x="284" y="8282"/>
                </a:cubicBezTo>
                <a:cubicBezTo>
                  <a:pt x="279" y="8287"/>
                  <a:pt x="273" y="8292"/>
                  <a:pt x="268" y="8296"/>
                </a:cubicBezTo>
                <a:cubicBezTo>
                  <a:pt x="251" y="8309"/>
                  <a:pt x="234" y="8319"/>
                  <a:pt x="216" y="8322"/>
                </a:cubicBezTo>
                <a:cubicBezTo>
                  <a:pt x="189" y="8325"/>
                  <a:pt x="163" y="8313"/>
                  <a:pt x="143" y="8286"/>
                </a:cubicBezTo>
                <a:cubicBezTo>
                  <a:pt x="138" y="8280"/>
                  <a:pt x="135" y="8274"/>
                  <a:pt x="131" y="8266"/>
                </a:cubicBezTo>
                <a:cubicBezTo>
                  <a:pt x="129" y="8262"/>
                  <a:pt x="127" y="8257"/>
                  <a:pt x="125" y="8252"/>
                </a:cubicBezTo>
                <a:cubicBezTo>
                  <a:pt x="123" y="8248"/>
                  <a:pt x="122" y="8238"/>
                  <a:pt x="121" y="8220"/>
                </a:cubicBezTo>
                <a:cubicBezTo>
                  <a:pt x="120" y="8203"/>
                  <a:pt x="118" y="8179"/>
                  <a:pt x="117" y="8149"/>
                </a:cubicBezTo>
                <a:cubicBezTo>
                  <a:pt x="112" y="8027"/>
                  <a:pt x="108" y="7805"/>
                  <a:pt x="105" y="7505"/>
                </a:cubicBezTo>
                <a:cubicBezTo>
                  <a:pt x="104" y="7354"/>
                  <a:pt x="102" y="7184"/>
                  <a:pt x="101" y="6997"/>
                </a:cubicBezTo>
                <a:cubicBezTo>
                  <a:pt x="97" y="6251"/>
                  <a:pt x="99" y="5236"/>
                  <a:pt x="105" y="4134"/>
                </a:cubicBezTo>
                <a:lnTo>
                  <a:pt x="127" y="127"/>
                </a:lnTo>
                <a:lnTo>
                  <a:pt x="4172" y="105"/>
                </a:lnTo>
                <a:cubicBezTo>
                  <a:pt x="4809" y="102"/>
                  <a:pt x="5382" y="100"/>
                  <a:pt x="5885" y="101"/>
                </a:cubicBezTo>
                <a:close/>
                <a:moveTo>
                  <a:pt x="15715" y="101"/>
                </a:moveTo>
                <a:cubicBezTo>
                  <a:pt x="16218" y="100"/>
                  <a:pt x="16791" y="102"/>
                  <a:pt x="17428" y="105"/>
                </a:cubicBezTo>
                <a:lnTo>
                  <a:pt x="21473" y="127"/>
                </a:lnTo>
                <a:lnTo>
                  <a:pt x="21495" y="4172"/>
                </a:lnTo>
                <a:cubicBezTo>
                  <a:pt x="21509" y="6723"/>
                  <a:pt x="21487" y="8248"/>
                  <a:pt x="21435" y="8300"/>
                </a:cubicBezTo>
                <a:cubicBezTo>
                  <a:pt x="21382" y="8353"/>
                  <a:pt x="21339" y="8340"/>
                  <a:pt x="21316" y="8262"/>
                </a:cubicBezTo>
                <a:cubicBezTo>
                  <a:pt x="20659" y="6020"/>
                  <a:pt x="19838" y="4567"/>
                  <a:pt x="18436" y="3164"/>
                </a:cubicBezTo>
                <a:cubicBezTo>
                  <a:pt x="17033" y="1762"/>
                  <a:pt x="15580" y="941"/>
                  <a:pt x="13338" y="284"/>
                </a:cubicBezTo>
                <a:cubicBezTo>
                  <a:pt x="13260" y="261"/>
                  <a:pt x="13247" y="218"/>
                  <a:pt x="13300" y="165"/>
                </a:cubicBezTo>
                <a:cubicBezTo>
                  <a:pt x="13339" y="126"/>
                  <a:pt x="14208" y="104"/>
                  <a:pt x="15715" y="101"/>
                </a:cubicBezTo>
                <a:close/>
                <a:moveTo>
                  <a:pt x="204" y="13276"/>
                </a:moveTo>
                <a:cubicBezTo>
                  <a:pt x="240" y="13274"/>
                  <a:pt x="274" y="13302"/>
                  <a:pt x="287" y="13348"/>
                </a:cubicBezTo>
                <a:cubicBezTo>
                  <a:pt x="997" y="15666"/>
                  <a:pt x="1790" y="17072"/>
                  <a:pt x="3159" y="18441"/>
                </a:cubicBezTo>
                <a:cubicBezTo>
                  <a:pt x="4507" y="19790"/>
                  <a:pt x="6162" y="20723"/>
                  <a:pt x="8252" y="21314"/>
                </a:cubicBezTo>
                <a:cubicBezTo>
                  <a:pt x="8313" y="21332"/>
                  <a:pt x="8341" y="21383"/>
                  <a:pt x="8312" y="21429"/>
                </a:cubicBezTo>
                <a:cubicBezTo>
                  <a:pt x="8253" y="21525"/>
                  <a:pt x="236" y="21554"/>
                  <a:pt x="141" y="21459"/>
                </a:cubicBezTo>
                <a:cubicBezTo>
                  <a:pt x="46" y="21364"/>
                  <a:pt x="73" y="13347"/>
                  <a:pt x="169" y="13288"/>
                </a:cubicBezTo>
                <a:cubicBezTo>
                  <a:pt x="180" y="13281"/>
                  <a:pt x="192" y="13277"/>
                  <a:pt x="204" y="13276"/>
                </a:cubicBezTo>
                <a:close/>
                <a:moveTo>
                  <a:pt x="21394" y="13326"/>
                </a:moveTo>
                <a:cubicBezTo>
                  <a:pt x="21443" y="13329"/>
                  <a:pt x="21473" y="14888"/>
                  <a:pt x="21473" y="17403"/>
                </a:cubicBezTo>
                <a:lnTo>
                  <a:pt x="21473" y="21473"/>
                </a:lnTo>
                <a:lnTo>
                  <a:pt x="17408" y="21495"/>
                </a:lnTo>
                <a:cubicBezTo>
                  <a:pt x="14721" y="21509"/>
                  <a:pt x="13323" y="21488"/>
                  <a:pt x="13288" y="21431"/>
                </a:cubicBezTo>
                <a:cubicBezTo>
                  <a:pt x="13259" y="21384"/>
                  <a:pt x="13287" y="21332"/>
                  <a:pt x="13348" y="21314"/>
                </a:cubicBezTo>
                <a:cubicBezTo>
                  <a:pt x="14738" y="20921"/>
                  <a:pt x="16097" y="20293"/>
                  <a:pt x="17129" y="19568"/>
                </a:cubicBezTo>
                <a:cubicBezTo>
                  <a:pt x="17944" y="18995"/>
                  <a:pt x="19074" y="17851"/>
                  <a:pt x="19643" y="17022"/>
                </a:cubicBezTo>
                <a:cubicBezTo>
                  <a:pt x="20196" y="16217"/>
                  <a:pt x="20948" y="14662"/>
                  <a:pt x="21156" y="13895"/>
                </a:cubicBezTo>
                <a:cubicBezTo>
                  <a:pt x="21242" y="13579"/>
                  <a:pt x="21350" y="13323"/>
                  <a:pt x="21394" y="1332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30" y="4352191"/>
            <a:ext cx="4350832" cy="233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694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8" b="31986"/>
          <a:stretch/>
        </p:blipFill>
        <p:spPr>
          <a:xfrm>
            <a:off x="5692026" y="3903406"/>
            <a:ext cx="3451974" cy="2954594"/>
          </a:xfrm>
          <a:prstGeom prst="rect">
            <a:avLst/>
          </a:prstGeom>
        </p:spPr>
      </p:pic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-114632" y="101383"/>
            <a:ext cx="5614988" cy="704850"/>
          </a:xfrm>
        </p:spPr>
        <p:txBody>
          <a:bodyPr>
            <a:normAutofit/>
          </a:bodyPr>
          <a:lstStyle/>
          <a:p>
            <a:pPr defTabSz="914400" eaLnBrk="1"/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             HTR-10 </a:t>
            </a:r>
            <a:endParaRPr lang="en-US" altLang="en-US" sz="18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21956" y="1330670"/>
            <a:ext cx="4592985" cy="3656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SzPct val="120000"/>
              <a:buFont typeface="Arial" panose="020B0604020202020204" pitchFamily="34" charset="0"/>
              <a:buChar char="■"/>
              <a:defRPr lang="en-US" sz="28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►"/>
              <a:defRPr lang="en-US" sz="24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●"/>
              <a:defRPr lang="en-US" sz="20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 smtClean="0">
                <a:ea typeface="Arial"/>
                <a:sym typeface="Arial"/>
              </a:rPr>
              <a:t>Benchmarks for validation of high temperature reactors</a:t>
            </a:r>
          </a:p>
          <a:p>
            <a:pPr marL="444499" indent="-444499">
              <a:defRPr sz="2300"/>
            </a:pPr>
            <a:r>
              <a:rPr lang="en-ZA" sz="1200" dirty="0"/>
              <a:t>Model for HTR-10 benchmark almost complete.</a:t>
            </a:r>
          </a:p>
          <a:p>
            <a:pPr marL="444499" indent="-444499">
              <a:defRPr sz="2300"/>
            </a:pPr>
            <a:r>
              <a:rPr lang="en-ZA" sz="1200" dirty="0"/>
              <a:t>Plan to simulate all </a:t>
            </a:r>
            <a:r>
              <a:rPr lang="en-ZA" sz="1200" dirty="0" err="1"/>
              <a:t>startup</a:t>
            </a:r>
            <a:r>
              <a:rPr lang="en-ZA" sz="1200" dirty="0"/>
              <a:t> (cold) cases.</a:t>
            </a:r>
          </a:p>
          <a:p>
            <a:pPr marL="444499" indent="-444499">
              <a:defRPr sz="2300"/>
            </a:pPr>
            <a:r>
              <a:rPr lang="en-ZA" sz="1200" dirty="0"/>
              <a:t>Other cases will follow as our tools </a:t>
            </a:r>
            <a:r>
              <a:rPr lang="en-ZA" sz="1200" dirty="0" smtClean="0"/>
              <a:t>mature</a:t>
            </a:r>
          </a:p>
          <a:p>
            <a:pPr marL="444499" indent="-444499">
              <a:defRPr sz="1800"/>
            </a:pPr>
            <a:r>
              <a:rPr lang="en-ZA" sz="1200" dirty="0"/>
              <a:t>Gravity packing of pebbles using YADE (with detailed interaction physics)</a:t>
            </a:r>
          </a:p>
          <a:p>
            <a:pPr lvl="2">
              <a:defRPr sz="1800"/>
            </a:pPr>
            <a:r>
              <a:rPr lang="en-ZA" sz="1200" dirty="0"/>
              <a:t>Packing 450k pebbles takes about 24 hours on a desktop PC</a:t>
            </a:r>
          </a:p>
          <a:p>
            <a:pPr lvl="2">
              <a:defRPr sz="1800"/>
            </a:pPr>
            <a:r>
              <a:rPr lang="en-ZA" sz="1200" dirty="0"/>
              <a:t>Slow, but more feasible than a decade ago.</a:t>
            </a:r>
          </a:p>
          <a:p>
            <a:pPr lvl="2">
              <a:defRPr sz="1800"/>
            </a:pPr>
            <a:r>
              <a:rPr lang="en-ZA" sz="1200" dirty="0"/>
              <a:t>Can also be used to track pebble movement and generate flow paths (will off course require some validation)</a:t>
            </a:r>
          </a:p>
          <a:p>
            <a:pPr marL="444499" indent="-444499">
              <a:defRPr sz="2300"/>
            </a:pPr>
            <a:endParaRPr lang="en-US" sz="1200" dirty="0" smtClean="0">
              <a:ea typeface="Arial"/>
              <a:sym typeface="Arial"/>
            </a:endParaRPr>
          </a:p>
        </p:txBody>
      </p:sp>
      <p:pic>
        <p:nvPicPr>
          <p:cNvPr id="6" name="htr-10.png" descr="htr-10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1A3366"/>
              </a:clrFrom>
              <a:clrTo>
                <a:srgbClr val="1A3366">
                  <a:alpha val="0"/>
                </a:srgbClr>
              </a:clrTo>
            </a:clrChange>
            <a:extLst/>
          </a:blip>
          <a:srcRect l="15754" t="2987" r="23688" b="13571"/>
          <a:stretch>
            <a:fillRect/>
          </a:stretch>
        </p:blipFill>
        <p:spPr>
          <a:xfrm>
            <a:off x="5072923" y="1010933"/>
            <a:ext cx="3833685" cy="3270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HTR-10-barrel.i_geom1.png" descr="HTR-10-barrel.i_geom1.png"/>
          <p:cNvPicPr>
            <a:picLocks noChangeAspect="1"/>
          </p:cNvPicPr>
          <p:nvPr/>
        </p:nvPicPr>
        <p:blipFill>
          <a:blip r:embed="rId4">
            <a:extLst/>
          </a:blip>
          <a:srcRect l="6068" r="6068"/>
          <a:stretch>
            <a:fillRect/>
          </a:stretch>
        </p:blipFill>
        <p:spPr>
          <a:xfrm>
            <a:off x="7494044" y="4474042"/>
            <a:ext cx="1224688" cy="2234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cking-htr-10.png" descr="packing-htr-1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01938" y="4474042"/>
            <a:ext cx="2186069" cy="22781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31666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8" b="31986"/>
          <a:stretch/>
        </p:blipFill>
        <p:spPr>
          <a:xfrm>
            <a:off x="5692026" y="3903406"/>
            <a:ext cx="3451974" cy="2954594"/>
          </a:xfrm>
          <a:prstGeom prst="rect">
            <a:avLst/>
          </a:prstGeom>
        </p:spPr>
      </p:pic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-114632" y="101383"/>
            <a:ext cx="5614988" cy="704850"/>
          </a:xfrm>
        </p:spPr>
        <p:txBody>
          <a:bodyPr>
            <a:normAutofit/>
          </a:bodyPr>
          <a:lstStyle/>
          <a:p>
            <a:pPr defTabSz="914400" eaLnBrk="1"/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             MHTGR-350 </a:t>
            </a:r>
            <a:endParaRPr lang="en-US" altLang="en-US" sz="18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21956" y="1330670"/>
            <a:ext cx="4592985" cy="3656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457200" rtl="0" eaLnBrk="1" latinLnBrk="0" hangingPunct="1">
              <a:lnSpc>
                <a:spcPct val="150000"/>
              </a:lnSpc>
              <a:spcBef>
                <a:spcPct val="20000"/>
              </a:spcBef>
              <a:buSzPct val="120000"/>
              <a:buFont typeface="Arial" panose="020B0604020202020204" pitchFamily="34" charset="0"/>
              <a:buChar char="■"/>
              <a:defRPr lang="en-US" sz="28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►"/>
              <a:defRPr lang="en-US" sz="2400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●"/>
              <a:defRPr lang="en-US" sz="20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Benchmarks for validation of high temperature reactors</a:t>
            </a:r>
          </a:p>
          <a:p>
            <a:pPr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600" dirty="0" smtClean="0">
                <a:ea typeface="Arial"/>
                <a:sym typeface="Arial"/>
              </a:rPr>
              <a:t>In progress – currently primarily used to test OSCAR-5 options for</a:t>
            </a:r>
          </a:p>
          <a:p>
            <a:pPr lvl="1"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 smtClean="0">
                <a:ea typeface="Arial"/>
                <a:sym typeface="Arial"/>
              </a:rPr>
              <a:t>Compact based fuel model building</a:t>
            </a:r>
          </a:p>
          <a:p>
            <a:pPr lvl="1"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 smtClean="0">
                <a:ea typeface="Arial"/>
                <a:sym typeface="Arial"/>
              </a:rPr>
              <a:t>Monte Carlo evaluation of fully heterogeneous models</a:t>
            </a:r>
          </a:p>
          <a:p>
            <a:pPr lvl="1">
              <a:lnSpc>
                <a:spcPts val="2800"/>
              </a:lnSpc>
              <a:spcBef>
                <a:spcPts val="300"/>
              </a:spcBef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 smtClean="0">
                <a:ea typeface="Arial"/>
                <a:sym typeface="Arial"/>
              </a:rPr>
              <a:t>Evaluation of homogenization schemes for graphite moderated systems in hexagonal and cylindrical geometry</a:t>
            </a:r>
          </a:p>
          <a:p>
            <a:pPr marL="457200" lvl="1" indent="0">
              <a:lnSpc>
                <a:spcPts val="2800"/>
              </a:lnSpc>
              <a:spcBef>
                <a:spcPts val="300"/>
              </a:spcBef>
              <a:buNone/>
              <a:defRPr sz="1600" b="1">
                <a:latin typeface="Arial"/>
                <a:ea typeface="Arial"/>
                <a:cs typeface="Arial"/>
                <a:sym typeface="Arial"/>
              </a:defRPr>
            </a:pPr>
            <a:endParaRPr lang="en-US" sz="1200" dirty="0" smtClean="0">
              <a:ea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1A3366"/>
              </a:clrFrom>
              <a:clrTo>
                <a:srgbClr val="1A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5" t="6509" r="17981" b="5732"/>
          <a:stretch/>
        </p:blipFill>
        <p:spPr>
          <a:xfrm>
            <a:off x="5212980" y="1230922"/>
            <a:ext cx="3640874" cy="320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146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780897" y="156651"/>
            <a:ext cx="5543550" cy="704850"/>
          </a:xfrm>
        </p:spPr>
        <p:txBody>
          <a:bodyPr/>
          <a:lstStyle/>
          <a:p>
            <a:pPr defTabSz="914400" eaLnBrk="1"/>
            <a:r>
              <a:rPr lang="en-US" altLang="en-US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Outline</a:t>
            </a:r>
            <a:endParaRPr lang="en-US" altLang="en-US" sz="1050" dirty="0" smtClean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89474733"/>
              </p:ext>
            </p:extLst>
          </p:nvPr>
        </p:nvGraphicFramePr>
        <p:xfrm>
          <a:off x="683568" y="1556792"/>
          <a:ext cx="7416824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6551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8" b="31986"/>
          <a:stretch/>
        </p:blipFill>
        <p:spPr>
          <a:xfrm>
            <a:off x="4835868" y="3170608"/>
            <a:ext cx="4308132" cy="3687392"/>
          </a:xfrm>
          <a:prstGeom prst="rect">
            <a:avLst/>
          </a:prstGeom>
        </p:spPr>
      </p:pic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092917" y="180041"/>
            <a:ext cx="5614988" cy="704850"/>
          </a:xfrm>
        </p:spPr>
        <p:txBody>
          <a:bodyPr>
            <a:normAutofit fontScale="90000"/>
          </a:bodyPr>
          <a:lstStyle/>
          <a:p>
            <a:pPr defTabSz="914400" eaLnBrk="1"/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            Recent developments</a:t>
            </a:r>
            <a:endParaRPr lang="en-US" altLang="en-US" sz="1800" dirty="0" smtClean="0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256784"/>
              </p:ext>
            </p:extLst>
          </p:nvPr>
        </p:nvGraphicFramePr>
        <p:xfrm>
          <a:off x="78658" y="953730"/>
          <a:ext cx="6629247" cy="4049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unknown.png" descr="unknown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07982" y="2943496"/>
            <a:ext cx="1719024" cy="1687883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&gt;&gt;&gt; from core import *…"/>
          <p:cNvSpPr txBox="1"/>
          <p:nvPr/>
        </p:nvSpPr>
        <p:spPr>
          <a:xfrm>
            <a:off x="6846541" y="1373000"/>
            <a:ext cx="2242357" cy="1234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600" b="1">
                <a:solidFill>
                  <a:srgbClr val="007020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rPr dirty="0">
                <a:solidFill>
                  <a:srgbClr val="C65D09"/>
                </a:solidFill>
              </a:rPr>
              <a:t>&gt;&gt;&gt; </a:t>
            </a:r>
            <a:r>
              <a:rPr dirty="0"/>
              <a:t>from</a:t>
            </a:r>
            <a:r>
              <a:rPr b="0" dirty="0">
                <a:solidFill>
                  <a:srgbClr val="404040"/>
                </a:solidFill>
              </a:rPr>
              <a:t> </a:t>
            </a:r>
            <a:r>
              <a:rPr dirty="0">
                <a:solidFill>
                  <a:srgbClr val="0E84B5"/>
                </a:solidFill>
              </a:rPr>
              <a:t>core</a:t>
            </a:r>
            <a:r>
              <a:rPr b="0" dirty="0">
                <a:solidFill>
                  <a:srgbClr val="404040"/>
                </a:solidFill>
              </a:rPr>
              <a:t> </a:t>
            </a:r>
            <a:r>
              <a:rPr dirty="0"/>
              <a:t>import</a:t>
            </a:r>
            <a:r>
              <a:rPr b="0" dirty="0">
                <a:solidFill>
                  <a:srgbClr val="404040"/>
                </a:solidFill>
              </a:rPr>
              <a:t> </a:t>
            </a:r>
            <a:r>
              <a:rPr b="0" dirty="0">
                <a:solidFill>
                  <a:srgbClr val="666666"/>
                </a:solidFill>
              </a:rPr>
              <a:t>*</a:t>
            </a:r>
            <a:endParaRPr b="0" dirty="0">
              <a:solidFill>
                <a:srgbClr val="404040"/>
              </a:solidFill>
            </a:endParaRPr>
          </a:p>
          <a:p>
            <a:pPr algn="just">
              <a:defRPr sz="600">
                <a:solidFill>
                  <a:srgbClr val="404040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rPr b="1" dirty="0">
                <a:solidFill>
                  <a:srgbClr val="C65D09"/>
                </a:solidFill>
              </a:rPr>
              <a:t>&gt;&gt;&gt; </a:t>
            </a:r>
            <a:r>
              <a:rPr dirty="0"/>
              <a:t>m </a:t>
            </a:r>
            <a:r>
              <a:rPr dirty="0">
                <a:solidFill>
                  <a:srgbClr val="666666"/>
                </a:solidFill>
              </a:rPr>
              <a:t>=</a:t>
            </a:r>
            <a:r>
              <a:rPr dirty="0"/>
              <a:t> </a:t>
            </a:r>
            <a:r>
              <a:rPr dirty="0" err="1"/>
              <a:t>material</a:t>
            </a:r>
            <a:r>
              <a:rPr dirty="0" err="1">
                <a:solidFill>
                  <a:srgbClr val="666666"/>
                </a:solidFill>
              </a:rPr>
              <a:t>.Material</a:t>
            </a:r>
            <a:r>
              <a:rPr dirty="0"/>
              <a:t>()</a:t>
            </a:r>
          </a:p>
          <a:p>
            <a:pPr algn="just">
              <a:defRPr sz="600">
                <a:solidFill>
                  <a:srgbClr val="4070A0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rPr b="1" dirty="0">
                <a:solidFill>
                  <a:srgbClr val="C65D09"/>
                </a:solidFill>
              </a:rPr>
              <a:t>&gt;&gt;&gt; </a:t>
            </a:r>
            <a:r>
              <a:rPr dirty="0">
                <a:solidFill>
                  <a:srgbClr val="404040"/>
                </a:solidFill>
              </a:rPr>
              <a:t>m</a:t>
            </a:r>
            <a:r>
              <a:rPr dirty="0">
                <a:solidFill>
                  <a:srgbClr val="666666"/>
                </a:solidFill>
              </a:rPr>
              <a:t>.</a:t>
            </a:r>
            <a:r>
              <a:rPr dirty="0">
                <a:solidFill>
                  <a:srgbClr val="404040"/>
                </a:solidFill>
              </a:rPr>
              <a:t>name </a:t>
            </a:r>
            <a:r>
              <a:rPr dirty="0">
                <a:solidFill>
                  <a:srgbClr val="666666"/>
                </a:solidFill>
              </a:rPr>
              <a:t>=</a:t>
            </a:r>
            <a:r>
              <a:rPr dirty="0">
                <a:solidFill>
                  <a:srgbClr val="404040"/>
                </a:solidFill>
              </a:rPr>
              <a:t> </a:t>
            </a:r>
            <a:r>
              <a:rPr dirty="0"/>
              <a:t>'</a:t>
            </a:r>
            <a:r>
              <a:rPr dirty="0" err="1"/>
              <a:t>MyMaterial</a:t>
            </a:r>
            <a:r>
              <a:rPr dirty="0"/>
              <a:t>'</a:t>
            </a:r>
            <a:endParaRPr dirty="0">
              <a:solidFill>
                <a:srgbClr val="404040"/>
              </a:solidFill>
            </a:endParaRPr>
          </a:p>
          <a:p>
            <a:pPr algn="just">
              <a:defRPr sz="600">
                <a:solidFill>
                  <a:srgbClr val="404040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rPr b="1" dirty="0">
                <a:solidFill>
                  <a:srgbClr val="C65D09"/>
                </a:solidFill>
              </a:rPr>
              <a:t>&gt;&gt;&gt; </a:t>
            </a:r>
            <a:r>
              <a:rPr dirty="0" err="1"/>
              <a:t>m</a:t>
            </a:r>
            <a:r>
              <a:rPr dirty="0" err="1">
                <a:solidFill>
                  <a:srgbClr val="666666"/>
                </a:solidFill>
              </a:rPr>
              <a:t>.</a:t>
            </a:r>
            <a:r>
              <a:rPr dirty="0" err="1"/>
              <a:t>add</a:t>
            </a:r>
            <a:r>
              <a:rPr dirty="0"/>
              <a:t>(</a:t>
            </a:r>
            <a:r>
              <a:rPr dirty="0">
                <a:solidFill>
                  <a:srgbClr val="4070A0"/>
                </a:solidFill>
              </a:rPr>
              <a:t>'B-10'</a:t>
            </a:r>
            <a:r>
              <a:rPr dirty="0"/>
              <a:t>, </a:t>
            </a:r>
            <a:r>
              <a:rPr dirty="0">
                <a:solidFill>
                  <a:srgbClr val="208050"/>
                </a:solidFill>
              </a:rPr>
              <a:t>1.0E-3</a:t>
            </a:r>
            <a:r>
              <a:rPr dirty="0"/>
              <a:t> </a:t>
            </a:r>
            <a:r>
              <a:rPr dirty="0">
                <a:solidFill>
                  <a:srgbClr val="666666"/>
                </a:solidFill>
              </a:rPr>
              <a:t>*</a:t>
            </a:r>
            <a:r>
              <a:rPr dirty="0"/>
              <a:t> </a:t>
            </a:r>
            <a:r>
              <a:rPr dirty="0" err="1"/>
              <a:t>units</a:t>
            </a:r>
            <a:r>
              <a:rPr dirty="0" err="1">
                <a:solidFill>
                  <a:srgbClr val="666666"/>
                </a:solidFill>
              </a:rPr>
              <a:t>.</a:t>
            </a:r>
            <a:r>
              <a:rPr dirty="0" err="1"/>
              <a:t>number_density</a:t>
            </a:r>
            <a:r>
              <a:rPr dirty="0"/>
              <a:t>)</a:t>
            </a:r>
          </a:p>
          <a:p>
            <a:pPr algn="just">
              <a:defRPr sz="600">
                <a:solidFill>
                  <a:srgbClr val="404040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rPr b="1" dirty="0">
                <a:solidFill>
                  <a:srgbClr val="C65D09"/>
                </a:solidFill>
              </a:rPr>
              <a:t>&gt;&gt;&gt; </a:t>
            </a:r>
            <a:r>
              <a:rPr dirty="0"/>
              <a:t>m[</a:t>
            </a:r>
            <a:r>
              <a:rPr dirty="0">
                <a:solidFill>
                  <a:srgbClr val="4070A0"/>
                </a:solidFill>
              </a:rPr>
              <a:t>'B-11'</a:t>
            </a:r>
            <a:r>
              <a:rPr dirty="0"/>
              <a:t>] </a:t>
            </a:r>
            <a:r>
              <a:rPr dirty="0">
                <a:solidFill>
                  <a:srgbClr val="666666"/>
                </a:solidFill>
              </a:rPr>
              <a:t>=</a:t>
            </a:r>
            <a:r>
              <a:rPr dirty="0"/>
              <a:t> </a:t>
            </a:r>
            <a:r>
              <a:rPr dirty="0">
                <a:solidFill>
                  <a:srgbClr val="208050"/>
                </a:solidFill>
              </a:rPr>
              <a:t>1.0E-2</a:t>
            </a:r>
            <a:r>
              <a:rPr dirty="0"/>
              <a:t> </a:t>
            </a:r>
            <a:r>
              <a:rPr dirty="0">
                <a:solidFill>
                  <a:srgbClr val="666666"/>
                </a:solidFill>
              </a:rPr>
              <a:t>*</a:t>
            </a:r>
            <a:r>
              <a:rPr dirty="0"/>
              <a:t> </a:t>
            </a:r>
            <a:r>
              <a:rPr dirty="0" err="1"/>
              <a:t>units</a:t>
            </a:r>
            <a:r>
              <a:rPr dirty="0" err="1">
                <a:solidFill>
                  <a:srgbClr val="666666"/>
                </a:solidFill>
              </a:rPr>
              <a:t>.</a:t>
            </a:r>
            <a:r>
              <a:rPr dirty="0" err="1"/>
              <a:t>number_density</a:t>
            </a:r>
            <a:endParaRPr dirty="0"/>
          </a:p>
          <a:p>
            <a:pPr algn="just">
              <a:defRPr sz="600">
                <a:solidFill>
                  <a:srgbClr val="007020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rPr b="1" dirty="0">
                <a:solidFill>
                  <a:srgbClr val="C65D09"/>
                </a:solidFill>
              </a:rPr>
              <a:t>&gt;&gt;&gt; </a:t>
            </a:r>
            <a:r>
              <a:rPr dirty="0"/>
              <a:t>print</a:t>
            </a:r>
            <a:r>
              <a:rPr dirty="0">
                <a:solidFill>
                  <a:srgbClr val="404040"/>
                </a:solidFill>
              </a:rPr>
              <a:t> m</a:t>
            </a:r>
          </a:p>
          <a:p>
            <a:pPr algn="just">
              <a:defRPr sz="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Material     : </a:t>
            </a:r>
            <a:r>
              <a:rPr dirty="0" err="1"/>
              <a:t>MyMaterial</a:t>
            </a:r>
            <a:endParaRPr dirty="0">
              <a:solidFill>
                <a:srgbClr val="404040"/>
              </a:solidFill>
            </a:endParaRPr>
          </a:p>
          <a:p>
            <a:pPr algn="just">
              <a:defRPr sz="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Type         : generic</a:t>
            </a:r>
            <a:endParaRPr dirty="0">
              <a:solidFill>
                <a:srgbClr val="404040"/>
              </a:solidFill>
            </a:endParaRPr>
          </a:p>
          <a:p>
            <a:pPr algn="just">
              <a:defRPr sz="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Mass density : 0.1994 g/cc</a:t>
            </a:r>
            <a:endParaRPr dirty="0">
              <a:solidFill>
                <a:srgbClr val="404040"/>
              </a:solidFill>
            </a:endParaRPr>
          </a:p>
          <a:p>
            <a:pPr algn="just">
              <a:defRPr sz="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Isotope   </a:t>
            </a:r>
            <a:r>
              <a:rPr dirty="0" err="1"/>
              <a:t>Wt</a:t>
            </a:r>
            <a:r>
              <a:rPr dirty="0"/>
              <a:t>                  </a:t>
            </a:r>
            <a:r>
              <a:rPr dirty="0" err="1"/>
              <a:t>Nd</a:t>
            </a:r>
            <a:r>
              <a:rPr dirty="0"/>
              <a:t> (1/b/cm)</a:t>
            </a:r>
            <a:endParaRPr dirty="0">
              <a:solidFill>
                <a:srgbClr val="404040"/>
              </a:solidFill>
            </a:endParaRPr>
          </a:p>
          <a:p>
            <a:pPr algn="just">
              <a:defRPr sz="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B-10      8.34      %         1.00000e-03</a:t>
            </a:r>
            <a:endParaRPr dirty="0">
              <a:solidFill>
                <a:srgbClr val="404040"/>
              </a:solidFill>
            </a:endParaRPr>
          </a:p>
          <a:p>
            <a:pPr algn="just">
              <a:defRPr sz="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B-11      91.66     %         1.00000e-02</a:t>
            </a:r>
            <a:endParaRPr dirty="0">
              <a:solidFill>
                <a:srgbClr val="404040"/>
              </a:solidFill>
            </a:endParaRPr>
          </a:p>
          <a:p>
            <a:pPr algn="just">
              <a:defRPr sz="600">
                <a:solidFill>
                  <a:srgbClr val="333333"/>
                </a:solidFill>
                <a:latin typeface="Consolas"/>
                <a:ea typeface="Consolas"/>
                <a:cs typeface="Consolas"/>
                <a:sym typeface="Consolas"/>
              </a:defRPr>
            </a:pPr>
            <a:r>
              <a:rPr dirty="0"/>
              <a:t>Total     100.00              1.10000e-02</a:t>
            </a:r>
          </a:p>
        </p:txBody>
      </p:sp>
      <p:pic>
        <p:nvPicPr>
          <p:cNvPr id="38" name="Screen Shot 2019-04-12 at 22.12.53.png" descr="Screen Shot 2019-04-12 at 22.12.5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59778" y="4892836"/>
            <a:ext cx="1932348" cy="15119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678090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3BC6D2A9-E0C6-3D43-8331-189DD7BA3AE5}"/>
              </a:ext>
            </a:extLst>
          </p:cNvPr>
          <p:cNvSpPr txBox="1">
            <a:spLocks/>
          </p:cNvSpPr>
          <p:nvPr/>
        </p:nvSpPr>
        <p:spPr>
          <a:xfrm>
            <a:off x="2043084" y="4974966"/>
            <a:ext cx="5130800" cy="7921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>
                <a:solidFill>
                  <a:srgbClr val="354759"/>
                </a:solidFill>
                <a:latin typeface="Arial"/>
                <a:ea typeface="+mn-ea"/>
                <a:cs typeface="Arial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056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092917" y="180041"/>
            <a:ext cx="5614988" cy="704850"/>
          </a:xfrm>
        </p:spPr>
        <p:txBody>
          <a:bodyPr/>
          <a:lstStyle/>
          <a:p>
            <a:pPr defTabSz="914400" eaLnBrk="1"/>
            <a:r>
              <a:rPr lang="en-US" altLang="en-US" sz="24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      </a:t>
            </a:r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Background</a:t>
            </a:r>
            <a:endParaRPr lang="en-US" altLang="en-US" sz="1400" dirty="0" smtClean="0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8630927"/>
              </p:ext>
            </p:extLst>
          </p:nvPr>
        </p:nvGraphicFramePr>
        <p:xfrm>
          <a:off x="179511" y="1289782"/>
          <a:ext cx="6191791" cy="5346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172" name="Group 3"/>
          <p:cNvGrpSpPr>
            <a:grpSpLocks/>
          </p:cNvGrpSpPr>
          <p:nvPr/>
        </p:nvGrpSpPr>
        <p:grpSpPr bwMode="auto">
          <a:xfrm>
            <a:off x="6500453" y="1665105"/>
            <a:ext cx="2447925" cy="1970087"/>
            <a:chOff x="506" y="848"/>
            <a:chExt cx="2085" cy="1493"/>
          </a:xfrm>
        </p:grpSpPr>
        <p:pic>
          <p:nvPicPr>
            <p:cNvPr id="7176" name="Picture 4" descr="Building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" y="848"/>
              <a:ext cx="2085" cy="1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7" name="Rectangle 5"/>
            <p:cNvSpPr>
              <a:spLocks noChangeArrowheads="1"/>
            </p:cNvSpPr>
            <p:nvPr/>
          </p:nvSpPr>
          <p:spPr bwMode="auto">
            <a:xfrm>
              <a:off x="540" y="880"/>
              <a:ext cx="2020" cy="1420"/>
            </a:xfrm>
            <a:prstGeom prst="rect">
              <a:avLst/>
            </a:prstGeom>
            <a:noFill/>
            <a:ln w="41275" cmpd="thinThick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>
                <a:buChar char="•"/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1pPr>
              <a:lvl2pPr marL="742950" indent="-285750" eaLnBrk="0">
                <a:buChar char="–"/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2pPr>
              <a:lvl3pPr marL="1143000" indent="-228600" eaLnBrk="0">
                <a:buChar char="•"/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3pPr>
              <a:lvl4pPr marL="1600200" indent="-228600" eaLnBrk="0">
                <a:buChar char="–"/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4pPr>
              <a:lvl5pPr marL="2057400" indent="-228600" eaLnBrk="0">
                <a:buChar char="»"/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»"/>
                <a:defRPr sz="120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defRPr>
              </a:lvl9pPr>
            </a:lstStyle>
            <a:p>
              <a:pPr eaLnBrk="1">
                <a:buFontTx/>
                <a:buNone/>
              </a:pPr>
              <a:endParaRPr lang="en-US" altLang="en-US" sz="1800">
                <a:latin typeface="Trebuchet MS" pitchFamily="34" charset="0"/>
                <a:ea typeface="Trebuchet MS" pitchFamily="34" charset="0"/>
                <a:cs typeface="Trebuchet MS" pitchFamily="34" charset="0"/>
                <a:sym typeface="Trebuchet MS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580" y="4178104"/>
            <a:ext cx="329184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13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8" b="31986"/>
          <a:stretch/>
        </p:blipFill>
        <p:spPr>
          <a:xfrm>
            <a:off x="4835868" y="3170608"/>
            <a:ext cx="4308132" cy="3687392"/>
          </a:xfrm>
          <a:prstGeom prst="rect">
            <a:avLst/>
          </a:prstGeom>
        </p:spPr>
      </p:pic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092917" y="180041"/>
            <a:ext cx="5614988" cy="704850"/>
          </a:xfrm>
        </p:spPr>
        <p:txBody>
          <a:bodyPr>
            <a:normAutofit/>
          </a:bodyPr>
          <a:lstStyle/>
          <a:p>
            <a:pPr defTabSz="914400" eaLnBrk="1"/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OSCAR-5</a:t>
            </a:r>
            <a:endParaRPr lang="en-US" altLang="en-US" sz="1800" dirty="0" smtClean="0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688254"/>
              </p:ext>
            </p:extLst>
          </p:nvPr>
        </p:nvGraphicFramePr>
        <p:xfrm>
          <a:off x="78657" y="953729"/>
          <a:ext cx="7043111" cy="5904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193366"/>
              </a:clrFrom>
              <a:clrTo>
                <a:srgbClr val="1933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903">
            <a:off x="5702654" y="3171425"/>
            <a:ext cx="3763762" cy="368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011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8" b="31986"/>
          <a:stretch/>
        </p:blipFill>
        <p:spPr>
          <a:xfrm>
            <a:off x="4835868" y="3170608"/>
            <a:ext cx="4308132" cy="3687392"/>
          </a:xfrm>
          <a:prstGeom prst="rect">
            <a:avLst/>
          </a:prstGeom>
        </p:spPr>
      </p:pic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092917" y="180041"/>
            <a:ext cx="5614988" cy="704850"/>
          </a:xfrm>
        </p:spPr>
        <p:txBody>
          <a:bodyPr>
            <a:normAutofit/>
          </a:bodyPr>
          <a:lstStyle/>
          <a:p>
            <a:pPr defTabSz="914400" eaLnBrk="1"/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Features</a:t>
            </a:r>
            <a:endParaRPr lang="en-US" altLang="en-US" sz="1800" dirty="0" smtClean="0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4068252"/>
              </p:ext>
            </p:extLst>
          </p:nvPr>
        </p:nvGraphicFramePr>
        <p:xfrm>
          <a:off x="78658" y="953729"/>
          <a:ext cx="6814886" cy="5904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opal-model-docs-2.png" descr="opal-model-docs-2.png"/>
          <p:cNvPicPr>
            <a:picLocks noChangeAspect="1"/>
          </p:cNvPicPr>
          <p:nvPr/>
        </p:nvPicPr>
        <p:blipFill rotWithShape="1">
          <a:blip r:embed="rId8">
            <a:extLst/>
          </a:blip>
          <a:srcRect l="21610" r="6804"/>
          <a:stretch/>
        </p:blipFill>
        <p:spPr>
          <a:xfrm>
            <a:off x="7196067" y="912990"/>
            <a:ext cx="1519585" cy="2678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safari-ipr.png" descr="safari-ipr.png"/>
          <p:cNvPicPr>
            <a:picLocks noChangeAspect="1"/>
          </p:cNvPicPr>
          <p:nvPr/>
        </p:nvPicPr>
        <p:blipFill>
          <a:blip r:embed="rId9">
            <a:extLst/>
          </a:blip>
          <a:srcRect l="13920" t="21368" r="22073" b="21282"/>
          <a:stretch>
            <a:fillRect/>
          </a:stretch>
        </p:blipFill>
        <p:spPr>
          <a:xfrm rot="3906048">
            <a:off x="7779669" y="3450648"/>
            <a:ext cx="2067273" cy="1124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307" extrusionOk="0">
                <a:moveTo>
                  <a:pt x="4026" y="10"/>
                </a:moveTo>
                <a:cubicBezTo>
                  <a:pt x="3508" y="-85"/>
                  <a:pt x="2956" y="533"/>
                  <a:pt x="2625" y="1694"/>
                </a:cubicBezTo>
                <a:cubicBezTo>
                  <a:pt x="2433" y="2368"/>
                  <a:pt x="2382" y="2416"/>
                  <a:pt x="1893" y="2273"/>
                </a:cubicBezTo>
                <a:cubicBezTo>
                  <a:pt x="1176" y="2065"/>
                  <a:pt x="97" y="2349"/>
                  <a:pt x="8" y="2770"/>
                </a:cubicBezTo>
                <a:cubicBezTo>
                  <a:pt x="-40" y="2999"/>
                  <a:pt x="120" y="3255"/>
                  <a:pt x="496" y="3552"/>
                </a:cubicBezTo>
                <a:cubicBezTo>
                  <a:pt x="803" y="3794"/>
                  <a:pt x="1406" y="4272"/>
                  <a:pt x="1836" y="4620"/>
                </a:cubicBezTo>
                <a:lnTo>
                  <a:pt x="2617" y="5251"/>
                </a:lnTo>
                <a:lnTo>
                  <a:pt x="2282" y="5906"/>
                </a:lnTo>
                <a:cubicBezTo>
                  <a:pt x="1814" y="6817"/>
                  <a:pt x="1650" y="7476"/>
                  <a:pt x="1650" y="8432"/>
                </a:cubicBezTo>
                <a:cubicBezTo>
                  <a:pt x="1650" y="9455"/>
                  <a:pt x="2057" y="10432"/>
                  <a:pt x="2567" y="10636"/>
                </a:cubicBezTo>
                <a:cubicBezTo>
                  <a:pt x="2779" y="10720"/>
                  <a:pt x="3024" y="10952"/>
                  <a:pt x="3113" y="11147"/>
                </a:cubicBezTo>
                <a:cubicBezTo>
                  <a:pt x="3587" y="12186"/>
                  <a:pt x="4204" y="12614"/>
                  <a:pt x="8706" y="15065"/>
                </a:cubicBezTo>
                <a:cubicBezTo>
                  <a:pt x="9141" y="15302"/>
                  <a:pt x="11600" y="16699"/>
                  <a:pt x="14166" y="18171"/>
                </a:cubicBezTo>
                <a:cubicBezTo>
                  <a:pt x="16732" y="19642"/>
                  <a:pt x="18862" y="20795"/>
                  <a:pt x="18899" y="20728"/>
                </a:cubicBezTo>
                <a:cubicBezTo>
                  <a:pt x="18937" y="20660"/>
                  <a:pt x="19091" y="20760"/>
                  <a:pt x="19242" y="20953"/>
                </a:cubicBezTo>
                <a:cubicBezTo>
                  <a:pt x="19684" y="21515"/>
                  <a:pt x="20434" y="21396"/>
                  <a:pt x="20896" y="20690"/>
                </a:cubicBezTo>
                <a:cubicBezTo>
                  <a:pt x="21117" y="20351"/>
                  <a:pt x="21291" y="19998"/>
                  <a:pt x="21280" y="19908"/>
                </a:cubicBezTo>
                <a:cubicBezTo>
                  <a:pt x="21269" y="19818"/>
                  <a:pt x="21338" y="19457"/>
                  <a:pt x="21433" y="19103"/>
                </a:cubicBezTo>
                <a:cubicBezTo>
                  <a:pt x="21534" y="18726"/>
                  <a:pt x="21560" y="18283"/>
                  <a:pt x="21499" y="18028"/>
                </a:cubicBezTo>
                <a:cubicBezTo>
                  <a:pt x="21442" y="17789"/>
                  <a:pt x="21387" y="17483"/>
                  <a:pt x="21375" y="17351"/>
                </a:cubicBezTo>
                <a:cubicBezTo>
                  <a:pt x="21321" y="16704"/>
                  <a:pt x="21100" y="16206"/>
                  <a:pt x="20664" y="15772"/>
                </a:cubicBezTo>
                <a:cubicBezTo>
                  <a:pt x="20401" y="15509"/>
                  <a:pt x="19916" y="14975"/>
                  <a:pt x="19590" y="14584"/>
                </a:cubicBezTo>
                <a:cubicBezTo>
                  <a:pt x="19263" y="14193"/>
                  <a:pt x="18790" y="13687"/>
                  <a:pt x="18536" y="13456"/>
                </a:cubicBezTo>
                <a:cubicBezTo>
                  <a:pt x="18281" y="13225"/>
                  <a:pt x="17857" y="12735"/>
                  <a:pt x="17597" y="12373"/>
                </a:cubicBezTo>
                <a:cubicBezTo>
                  <a:pt x="17337" y="12010"/>
                  <a:pt x="17060" y="11719"/>
                  <a:pt x="16981" y="11719"/>
                </a:cubicBezTo>
                <a:cubicBezTo>
                  <a:pt x="16903" y="11719"/>
                  <a:pt x="16663" y="11446"/>
                  <a:pt x="16448" y="11117"/>
                </a:cubicBezTo>
                <a:cubicBezTo>
                  <a:pt x="16233" y="10788"/>
                  <a:pt x="15705" y="10205"/>
                  <a:pt x="15274" y="9816"/>
                </a:cubicBezTo>
                <a:cubicBezTo>
                  <a:pt x="14843" y="9427"/>
                  <a:pt x="14409" y="8933"/>
                  <a:pt x="14311" y="8718"/>
                </a:cubicBezTo>
                <a:cubicBezTo>
                  <a:pt x="14112" y="8282"/>
                  <a:pt x="13189" y="7368"/>
                  <a:pt x="13104" y="7522"/>
                </a:cubicBezTo>
                <a:cubicBezTo>
                  <a:pt x="13074" y="7577"/>
                  <a:pt x="12757" y="7198"/>
                  <a:pt x="12397" y="6680"/>
                </a:cubicBezTo>
                <a:cubicBezTo>
                  <a:pt x="11628" y="5573"/>
                  <a:pt x="10472" y="4279"/>
                  <a:pt x="10363" y="4402"/>
                </a:cubicBezTo>
                <a:cubicBezTo>
                  <a:pt x="10321" y="4449"/>
                  <a:pt x="9959" y="4069"/>
                  <a:pt x="9561" y="3559"/>
                </a:cubicBezTo>
                <a:cubicBezTo>
                  <a:pt x="7173" y="498"/>
                  <a:pt x="7067" y="379"/>
                  <a:pt x="6416" y="266"/>
                </a:cubicBezTo>
                <a:cubicBezTo>
                  <a:pt x="6061" y="204"/>
                  <a:pt x="5556" y="282"/>
                  <a:pt x="5295" y="439"/>
                </a:cubicBezTo>
                <a:cubicBezTo>
                  <a:pt x="4900" y="676"/>
                  <a:pt x="4773" y="662"/>
                  <a:pt x="4527" y="348"/>
                </a:cubicBezTo>
                <a:cubicBezTo>
                  <a:pt x="4371" y="150"/>
                  <a:pt x="4199" y="42"/>
                  <a:pt x="4026" y="1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" name="safari-fuel.png" descr="safari-fuel.png"/>
          <p:cNvPicPr>
            <a:picLocks noChangeAspect="1"/>
          </p:cNvPicPr>
          <p:nvPr/>
        </p:nvPicPr>
        <p:blipFill>
          <a:blip r:embed="rId10">
            <a:extLst/>
          </a:blip>
          <a:srcRect l="15531" t="26050" r="39180" b="36788"/>
          <a:stretch>
            <a:fillRect/>
          </a:stretch>
        </p:blipFill>
        <p:spPr>
          <a:xfrm rot="4083053">
            <a:off x="7116358" y="5819356"/>
            <a:ext cx="1304324" cy="796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3" h="21495" extrusionOk="0">
                <a:moveTo>
                  <a:pt x="5685" y="1"/>
                </a:moveTo>
                <a:cubicBezTo>
                  <a:pt x="5368" y="14"/>
                  <a:pt x="4987" y="146"/>
                  <a:pt x="4629" y="387"/>
                </a:cubicBezTo>
                <a:cubicBezTo>
                  <a:pt x="4304" y="605"/>
                  <a:pt x="3953" y="755"/>
                  <a:pt x="3855" y="719"/>
                </a:cubicBezTo>
                <a:cubicBezTo>
                  <a:pt x="3495" y="584"/>
                  <a:pt x="1885" y="2383"/>
                  <a:pt x="1362" y="3503"/>
                </a:cubicBezTo>
                <a:cubicBezTo>
                  <a:pt x="694" y="4932"/>
                  <a:pt x="128" y="7103"/>
                  <a:pt x="181" y="8023"/>
                </a:cubicBezTo>
                <a:cubicBezTo>
                  <a:pt x="203" y="8404"/>
                  <a:pt x="146" y="8998"/>
                  <a:pt x="56" y="9340"/>
                </a:cubicBezTo>
                <a:cubicBezTo>
                  <a:pt x="-37" y="9694"/>
                  <a:pt x="-11" y="10120"/>
                  <a:pt x="115" y="10326"/>
                </a:cubicBezTo>
                <a:cubicBezTo>
                  <a:pt x="237" y="10524"/>
                  <a:pt x="286" y="10888"/>
                  <a:pt x="227" y="11139"/>
                </a:cubicBezTo>
                <a:cubicBezTo>
                  <a:pt x="64" y="11830"/>
                  <a:pt x="521" y="13798"/>
                  <a:pt x="1204" y="15338"/>
                </a:cubicBezTo>
                <a:cubicBezTo>
                  <a:pt x="2209" y="17602"/>
                  <a:pt x="3432" y="18540"/>
                  <a:pt x="5790" y="18851"/>
                </a:cubicBezTo>
                <a:cubicBezTo>
                  <a:pt x="8184" y="19166"/>
                  <a:pt x="8519" y="19253"/>
                  <a:pt x="9071" y="19729"/>
                </a:cubicBezTo>
                <a:cubicBezTo>
                  <a:pt x="9757" y="20321"/>
                  <a:pt x="11054" y="20945"/>
                  <a:pt x="12194" y="21218"/>
                </a:cubicBezTo>
                <a:cubicBezTo>
                  <a:pt x="13742" y="21588"/>
                  <a:pt x="13752" y="21578"/>
                  <a:pt x="13880" y="21239"/>
                </a:cubicBezTo>
                <a:cubicBezTo>
                  <a:pt x="13945" y="21069"/>
                  <a:pt x="14164" y="20994"/>
                  <a:pt x="14366" y="21068"/>
                </a:cubicBezTo>
                <a:cubicBezTo>
                  <a:pt x="14567" y="21142"/>
                  <a:pt x="15963" y="20780"/>
                  <a:pt x="17462" y="20264"/>
                </a:cubicBezTo>
                <a:lnTo>
                  <a:pt x="20185" y="19333"/>
                </a:lnTo>
                <a:lnTo>
                  <a:pt x="20749" y="17619"/>
                </a:lnTo>
                <a:cubicBezTo>
                  <a:pt x="21059" y="16677"/>
                  <a:pt x="21370" y="15132"/>
                  <a:pt x="21438" y="14192"/>
                </a:cubicBezTo>
                <a:lnTo>
                  <a:pt x="21563" y="12489"/>
                </a:lnTo>
                <a:lnTo>
                  <a:pt x="19313" y="9779"/>
                </a:lnTo>
                <a:cubicBezTo>
                  <a:pt x="17392" y="7466"/>
                  <a:pt x="15048" y="5422"/>
                  <a:pt x="15048" y="6063"/>
                </a:cubicBezTo>
                <a:cubicBezTo>
                  <a:pt x="15048" y="6170"/>
                  <a:pt x="14871" y="5997"/>
                  <a:pt x="14654" y="5677"/>
                </a:cubicBezTo>
                <a:cubicBezTo>
                  <a:pt x="14438" y="5358"/>
                  <a:pt x="14178" y="5126"/>
                  <a:pt x="14077" y="5163"/>
                </a:cubicBezTo>
                <a:cubicBezTo>
                  <a:pt x="13976" y="5201"/>
                  <a:pt x="13351" y="4827"/>
                  <a:pt x="12686" y="4328"/>
                </a:cubicBezTo>
                <a:cubicBezTo>
                  <a:pt x="12021" y="3829"/>
                  <a:pt x="11406" y="3453"/>
                  <a:pt x="11321" y="3492"/>
                </a:cubicBezTo>
                <a:cubicBezTo>
                  <a:pt x="11237" y="3532"/>
                  <a:pt x="10384" y="2908"/>
                  <a:pt x="9425" y="2111"/>
                </a:cubicBezTo>
                <a:cubicBezTo>
                  <a:pt x="8466" y="1314"/>
                  <a:pt x="7596" y="746"/>
                  <a:pt x="7496" y="847"/>
                </a:cubicBezTo>
                <a:cubicBezTo>
                  <a:pt x="7396" y="948"/>
                  <a:pt x="7252" y="858"/>
                  <a:pt x="7175" y="654"/>
                </a:cubicBezTo>
                <a:cubicBezTo>
                  <a:pt x="7097" y="450"/>
                  <a:pt x="6906" y="363"/>
                  <a:pt x="6748" y="462"/>
                </a:cubicBezTo>
                <a:cubicBezTo>
                  <a:pt x="6591" y="560"/>
                  <a:pt x="6410" y="502"/>
                  <a:pt x="6342" y="322"/>
                </a:cubicBezTo>
                <a:cubicBezTo>
                  <a:pt x="6257" y="99"/>
                  <a:pt x="6003" y="-12"/>
                  <a:pt x="5685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" name="irr-fuel-assembly.png" descr="irr-fuel-assembly.png"/>
          <p:cNvPicPr>
            <a:picLocks noChangeAspect="1"/>
          </p:cNvPicPr>
          <p:nvPr/>
        </p:nvPicPr>
        <p:blipFill>
          <a:blip r:embed="rId11">
            <a:extLst/>
          </a:blip>
          <a:srcRect l="19480" t="8677" r="31753" b="19165"/>
          <a:stretch>
            <a:fillRect/>
          </a:stretch>
        </p:blipFill>
        <p:spPr>
          <a:xfrm rot="2098665">
            <a:off x="6134575" y="5193536"/>
            <a:ext cx="1541251" cy="1384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463" extrusionOk="0">
                <a:moveTo>
                  <a:pt x="11021" y="3"/>
                </a:moveTo>
                <a:cubicBezTo>
                  <a:pt x="10557" y="-25"/>
                  <a:pt x="9431" y="160"/>
                  <a:pt x="6793" y="661"/>
                </a:cubicBezTo>
                <a:cubicBezTo>
                  <a:pt x="4422" y="1112"/>
                  <a:pt x="1926" y="1581"/>
                  <a:pt x="1243" y="1707"/>
                </a:cubicBezTo>
                <a:lnTo>
                  <a:pt x="0" y="1941"/>
                </a:lnTo>
                <a:lnTo>
                  <a:pt x="0" y="7977"/>
                </a:lnTo>
                <a:lnTo>
                  <a:pt x="0" y="14012"/>
                </a:lnTo>
                <a:lnTo>
                  <a:pt x="888" y="14375"/>
                </a:lnTo>
                <a:cubicBezTo>
                  <a:pt x="1376" y="14575"/>
                  <a:pt x="1856" y="14746"/>
                  <a:pt x="1953" y="14757"/>
                </a:cubicBezTo>
                <a:cubicBezTo>
                  <a:pt x="2051" y="14767"/>
                  <a:pt x="2595" y="15014"/>
                  <a:pt x="3169" y="15304"/>
                </a:cubicBezTo>
                <a:cubicBezTo>
                  <a:pt x="3742" y="15594"/>
                  <a:pt x="4259" y="15781"/>
                  <a:pt x="4312" y="15723"/>
                </a:cubicBezTo>
                <a:cubicBezTo>
                  <a:pt x="4365" y="15664"/>
                  <a:pt x="4535" y="15732"/>
                  <a:pt x="4689" y="15876"/>
                </a:cubicBezTo>
                <a:cubicBezTo>
                  <a:pt x="4979" y="16147"/>
                  <a:pt x="9427" y="18061"/>
                  <a:pt x="9778" y="18067"/>
                </a:cubicBezTo>
                <a:cubicBezTo>
                  <a:pt x="9887" y="18068"/>
                  <a:pt x="10087" y="18169"/>
                  <a:pt x="10222" y="18288"/>
                </a:cubicBezTo>
                <a:cubicBezTo>
                  <a:pt x="10485" y="18519"/>
                  <a:pt x="11758" y="19035"/>
                  <a:pt x="12087" y="19045"/>
                </a:cubicBezTo>
                <a:cubicBezTo>
                  <a:pt x="12196" y="19048"/>
                  <a:pt x="12395" y="19145"/>
                  <a:pt x="12531" y="19260"/>
                </a:cubicBezTo>
                <a:cubicBezTo>
                  <a:pt x="12779" y="19472"/>
                  <a:pt x="14932" y="20399"/>
                  <a:pt x="15261" y="20435"/>
                </a:cubicBezTo>
                <a:cubicBezTo>
                  <a:pt x="15359" y="20446"/>
                  <a:pt x="15878" y="20679"/>
                  <a:pt x="16415" y="20958"/>
                </a:cubicBezTo>
                <a:cubicBezTo>
                  <a:pt x="17462" y="21502"/>
                  <a:pt x="17793" y="21575"/>
                  <a:pt x="18147" y="21327"/>
                </a:cubicBezTo>
                <a:cubicBezTo>
                  <a:pt x="18270" y="21241"/>
                  <a:pt x="18790" y="21228"/>
                  <a:pt x="19301" y="21303"/>
                </a:cubicBezTo>
                <a:cubicBezTo>
                  <a:pt x="19812" y="21377"/>
                  <a:pt x="20313" y="21387"/>
                  <a:pt x="20411" y="21321"/>
                </a:cubicBezTo>
                <a:cubicBezTo>
                  <a:pt x="20619" y="21181"/>
                  <a:pt x="20722" y="21157"/>
                  <a:pt x="21227" y="21124"/>
                </a:cubicBezTo>
                <a:cubicBezTo>
                  <a:pt x="21578" y="21102"/>
                  <a:pt x="21600" y="21023"/>
                  <a:pt x="21499" y="19974"/>
                </a:cubicBezTo>
                <a:cubicBezTo>
                  <a:pt x="21188" y="16762"/>
                  <a:pt x="21128" y="16529"/>
                  <a:pt x="20328" y="15224"/>
                </a:cubicBezTo>
                <a:cubicBezTo>
                  <a:pt x="19899" y="14525"/>
                  <a:pt x="19444" y="13884"/>
                  <a:pt x="19312" y="13797"/>
                </a:cubicBezTo>
                <a:cubicBezTo>
                  <a:pt x="19181" y="13709"/>
                  <a:pt x="19112" y="13567"/>
                  <a:pt x="19162" y="13477"/>
                </a:cubicBezTo>
                <a:cubicBezTo>
                  <a:pt x="19213" y="13387"/>
                  <a:pt x="19131" y="13258"/>
                  <a:pt x="18979" y="13194"/>
                </a:cubicBezTo>
                <a:cubicBezTo>
                  <a:pt x="18827" y="13130"/>
                  <a:pt x="18747" y="12996"/>
                  <a:pt x="18802" y="12899"/>
                </a:cubicBezTo>
                <a:cubicBezTo>
                  <a:pt x="18856" y="12801"/>
                  <a:pt x="18776" y="12671"/>
                  <a:pt x="18630" y="12609"/>
                </a:cubicBezTo>
                <a:cubicBezTo>
                  <a:pt x="18483" y="12547"/>
                  <a:pt x="18388" y="12420"/>
                  <a:pt x="18413" y="12320"/>
                </a:cubicBezTo>
                <a:cubicBezTo>
                  <a:pt x="18471" y="12092"/>
                  <a:pt x="16117" y="8062"/>
                  <a:pt x="15638" y="7571"/>
                </a:cubicBezTo>
                <a:cubicBezTo>
                  <a:pt x="15443" y="7369"/>
                  <a:pt x="15353" y="7201"/>
                  <a:pt x="15439" y="7201"/>
                </a:cubicBezTo>
                <a:cubicBezTo>
                  <a:pt x="15525" y="7201"/>
                  <a:pt x="15439" y="7076"/>
                  <a:pt x="15250" y="6918"/>
                </a:cubicBezTo>
                <a:cubicBezTo>
                  <a:pt x="15060" y="6760"/>
                  <a:pt x="14986" y="6622"/>
                  <a:pt x="15083" y="6617"/>
                </a:cubicBezTo>
                <a:cubicBezTo>
                  <a:pt x="15181" y="6612"/>
                  <a:pt x="15141" y="6528"/>
                  <a:pt x="14995" y="6426"/>
                </a:cubicBezTo>
                <a:cubicBezTo>
                  <a:pt x="14848" y="6324"/>
                  <a:pt x="14728" y="6153"/>
                  <a:pt x="14728" y="6045"/>
                </a:cubicBezTo>
                <a:cubicBezTo>
                  <a:pt x="14728" y="5767"/>
                  <a:pt x="11980" y="1155"/>
                  <a:pt x="11554" y="717"/>
                </a:cubicBezTo>
                <a:cubicBezTo>
                  <a:pt x="11360" y="518"/>
                  <a:pt x="11270" y="354"/>
                  <a:pt x="11349" y="354"/>
                </a:cubicBezTo>
                <a:cubicBezTo>
                  <a:pt x="11428" y="354"/>
                  <a:pt x="11405" y="237"/>
                  <a:pt x="11299" y="95"/>
                </a:cubicBezTo>
                <a:cubicBezTo>
                  <a:pt x="11259" y="43"/>
                  <a:pt x="11176" y="12"/>
                  <a:pt x="11021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" name="opal-control.png" descr="opal-control.png"/>
          <p:cNvPicPr>
            <a:picLocks noChangeAspect="1"/>
          </p:cNvPicPr>
          <p:nvPr/>
        </p:nvPicPr>
        <p:blipFill>
          <a:blip r:embed="rId12">
            <a:extLst/>
          </a:blip>
          <a:srcRect l="24358" t="7335" r="15245" b="7"/>
          <a:stretch>
            <a:fillRect/>
          </a:stretch>
        </p:blipFill>
        <p:spPr>
          <a:xfrm rot="18849174">
            <a:off x="7544085" y="3813536"/>
            <a:ext cx="1372511" cy="1278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2" h="21600" extrusionOk="0">
                <a:moveTo>
                  <a:pt x="17345" y="0"/>
                </a:moveTo>
                <a:cubicBezTo>
                  <a:pt x="17203" y="0"/>
                  <a:pt x="14296" y="3391"/>
                  <a:pt x="10883" y="7538"/>
                </a:cubicBezTo>
                <a:cubicBezTo>
                  <a:pt x="2349" y="17904"/>
                  <a:pt x="1999" y="18347"/>
                  <a:pt x="2105" y="18656"/>
                </a:cubicBezTo>
                <a:cubicBezTo>
                  <a:pt x="2157" y="18806"/>
                  <a:pt x="1658" y="19530"/>
                  <a:pt x="997" y="20266"/>
                </a:cubicBezTo>
                <a:cubicBezTo>
                  <a:pt x="-194" y="21589"/>
                  <a:pt x="-203" y="21600"/>
                  <a:pt x="368" y="21600"/>
                </a:cubicBezTo>
                <a:cubicBezTo>
                  <a:pt x="769" y="21600"/>
                  <a:pt x="1179" y="21359"/>
                  <a:pt x="1705" y="20802"/>
                </a:cubicBezTo>
                <a:cubicBezTo>
                  <a:pt x="2257" y="20217"/>
                  <a:pt x="2631" y="20000"/>
                  <a:pt x="3091" y="19997"/>
                </a:cubicBezTo>
                <a:cubicBezTo>
                  <a:pt x="3609" y="19994"/>
                  <a:pt x="5123" y="18848"/>
                  <a:pt x="11561" y="13600"/>
                </a:cubicBezTo>
                <a:cubicBezTo>
                  <a:pt x="19337" y="7260"/>
                  <a:pt x="19393" y="7205"/>
                  <a:pt x="19279" y="6545"/>
                </a:cubicBezTo>
                <a:cubicBezTo>
                  <a:pt x="19175" y="5940"/>
                  <a:pt x="19256" y="5809"/>
                  <a:pt x="20166" y="5056"/>
                </a:cubicBezTo>
                <a:cubicBezTo>
                  <a:pt x="21335" y="4090"/>
                  <a:pt x="21397" y="3998"/>
                  <a:pt x="21238" y="3547"/>
                </a:cubicBezTo>
                <a:cubicBezTo>
                  <a:pt x="21146" y="3289"/>
                  <a:pt x="20836" y="3212"/>
                  <a:pt x="19944" y="3212"/>
                </a:cubicBezTo>
                <a:cubicBezTo>
                  <a:pt x="18651" y="3212"/>
                  <a:pt x="17966" y="2936"/>
                  <a:pt x="18127" y="2481"/>
                </a:cubicBezTo>
                <a:cubicBezTo>
                  <a:pt x="18185" y="2318"/>
                  <a:pt x="18148" y="2127"/>
                  <a:pt x="18047" y="2059"/>
                </a:cubicBezTo>
                <a:cubicBezTo>
                  <a:pt x="17946" y="1991"/>
                  <a:pt x="17905" y="1705"/>
                  <a:pt x="17955" y="1422"/>
                </a:cubicBezTo>
                <a:cubicBezTo>
                  <a:pt x="18061" y="816"/>
                  <a:pt x="17713" y="0"/>
                  <a:pt x="1734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" name="safari-beryllium.png" descr="safari-beryllium.png"/>
          <p:cNvPicPr>
            <a:picLocks noChangeAspect="1"/>
          </p:cNvPicPr>
          <p:nvPr/>
        </p:nvPicPr>
        <p:blipFill>
          <a:blip r:embed="rId13">
            <a:extLst/>
          </a:blip>
          <a:srcRect l="17331" t="15465" r="30232" b="22423"/>
          <a:stretch>
            <a:fillRect/>
          </a:stretch>
        </p:blipFill>
        <p:spPr>
          <a:xfrm rot="3392920">
            <a:off x="7306998" y="4724684"/>
            <a:ext cx="1851236" cy="1331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0" h="21403" extrusionOk="0">
                <a:moveTo>
                  <a:pt x="2138" y="12"/>
                </a:moveTo>
                <a:cubicBezTo>
                  <a:pt x="1831" y="-41"/>
                  <a:pt x="1545" y="90"/>
                  <a:pt x="1201" y="388"/>
                </a:cubicBezTo>
                <a:cubicBezTo>
                  <a:pt x="471" y="1020"/>
                  <a:pt x="-295" y="3384"/>
                  <a:pt x="114" y="3738"/>
                </a:cubicBezTo>
                <a:cubicBezTo>
                  <a:pt x="191" y="3804"/>
                  <a:pt x="218" y="3976"/>
                  <a:pt x="178" y="4121"/>
                </a:cubicBezTo>
                <a:cubicBezTo>
                  <a:pt x="135" y="4277"/>
                  <a:pt x="402" y="4643"/>
                  <a:pt x="828" y="5014"/>
                </a:cubicBezTo>
                <a:cubicBezTo>
                  <a:pt x="1482" y="5584"/>
                  <a:pt x="1782" y="6153"/>
                  <a:pt x="2051" y="7324"/>
                </a:cubicBezTo>
                <a:cubicBezTo>
                  <a:pt x="2118" y="7616"/>
                  <a:pt x="17901" y="20845"/>
                  <a:pt x="18235" y="20890"/>
                </a:cubicBezTo>
                <a:cubicBezTo>
                  <a:pt x="18315" y="20900"/>
                  <a:pt x="18493" y="20978"/>
                  <a:pt x="18630" y="21062"/>
                </a:cubicBezTo>
                <a:cubicBezTo>
                  <a:pt x="18768" y="21146"/>
                  <a:pt x="18964" y="21174"/>
                  <a:pt x="19067" y="21126"/>
                </a:cubicBezTo>
                <a:cubicBezTo>
                  <a:pt x="19170" y="21077"/>
                  <a:pt x="19446" y="21154"/>
                  <a:pt x="19681" y="21292"/>
                </a:cubicBezTo>
                <a:cubicBezTo>
                  <a:pt x="20137" y="21559"/>
                  <a:pt x="21001" y="21308"/>
                  <a:pt x="20845" y="20953"/>
                </a:cubicBezTo>
                <a:cubicBezTo>
                  <a:pt x="20800" y="20851"/>
                  <a:pt x="20865" y="20714"/>
                  <a:pt x="20990" y="20647"/>
                </a:cubicBezTo>
                <a:cubicBezTo>
                  <a:pt x="21305" y="20478"/>
                  <a:pt x="21277" y="19505"/>
                  <a:pt x="20940" y="18905"/>
                </a:cubicBezTo>
                <a:cubicBezTo>
                  <a:pt x="20788" y="18634"/>
                  <a:pt x="20641" y="18195"/>
                  <a:pt x="20613" y="17929"/>
                </a:cubicBezTo>
                <a:cubicBezTo>
                  <a:pt x="20574" y="17562"/>
                  <a:pt x="18771" y="15534"/>
                  <a:pt x="13142" y="9532"/>
                </a:cubicBezTo>
                <a:cubicBezTo>
                  <a:pt x="9060" y="5180"/>
                  <a:pt x="5590" y="1612"/>
                  <a:pt x="5430" y="1601"/>
                </a:cubicBezTo>
                <a:cubicBezTo>
                  <a:pt x="5270" y="1589"/>
                  <a:pt x="4873" y="1561"/>
                  <a:pt x="4548" y="1537"/>
                </a:cubicBezTo>
                <a:cubicBezTo>
                  <a:pt x="4130" y="1505"/>
                  <a:pt x="3734" y="1269"/>
                  <a:pt x="3202" y="733"/>
                </a:cubicBezTo>
                <a:cubicBezTo>
                  <a:pt x="2774" y="302"/>
                  <a:pt x="2444" y="64"/>
                  <a:pt x="2138" y="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" name="Screen Shot 2019-11-19 at 11.07.16.png" descr="Screen Shot 2019-11-19 at 11.07.16.png"/>
          <p:cNvPicPr>
            <a:picLocks noChangeAspect="1"/>
          </p:cNvPicPr>
          <p:nvPr/>
        </p:nvPicPr>
        <p:blipFill>
          <a:blip r:embed="rId14">
            <a:clrChange>
              <a:clrFrom>
                <a:srgbClr val="193167"/>
              </a:clrFrom>
              <a:clrTo>
                <a:srgbClr val="193167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 rot="16200000">
            <a:off x="6834177" y="3635556"/>
            <a:ext cx="1182053" cy="1063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safari-ringas.png" descr="safari-ringas.png"/>
          <p:cNvPicPr>
            <a:picLocks noChangeAspect="1"/>
          </p:cNvPicPr>
          <p:nvPr/>
        </p:nvPicPr>
        <p:blipFill>
          <a:blip r:embed="rId15">
            <a:extLst/>
          </a:blip>
          <a:srcRect l="14123" t="4873" r="26682" b="22395"/>
          <a:stretch>
            <a:fillRect/>
          </a:stretch>
        </p:blipFill>
        <p:spPr>
          <a:xfrm rot="3330416">
            <a:off x="7045986" y="4330228"/>
            <a:ext cx="1267539" cy="9454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7" h="21506" extrusionOk="0">
                <a:moveTo>
                  <a:pt x="3920" y="2"/>
                </a:moveTo>
                <a:cubicBezTo>
                  <a:pt x="3548" y="25"/>
                  <a:pt x="3250" y="308"/>
                  <a:pt x="3047" y="851"/>
                </a:cubicBezTo>
                <a:cubicBezTo>
                  <a:pt x="2872" y="1319"/>
                  <a:pt x="2750" y="1867"/>
                  <a:pt x="2780" y="2069"/>
                </a:cubicBezTo>
                <a:cubicBezTo>
                  <a:pt x="2838" y="2462"/>
                  <a:pt x="2489" y="2497"/>
                  <a:pt x="1764" y="2178"/>
                </a:cubicBezTo>
                <a:cubicBezTo>
                  <a:pt x="1415" y="2024"/>
                  <a:pt x="1216" y="2175"/>
                  <a:pt x="866" y="2855"/>
                </a:cubicBezTo>
                <a:lnTo>
                  <a:pt x="416" y="3730"/>
                </a:lnTo>
                <a:lnTo>
                  <a:pt x="833" y="4534"/>
                </a:lnTo>
                <a:lnTo>
                  <a:pt x="1250" y="5346"/>
                </a:lnTo>
                <a:lnTo>
                  <a:pt x="638" y="6141"/>
                </a:lnTo>
                <a:cubicBezTo>
                  <a:pt x="-283" y="7341"/>
                  <a:pt x="-203" y="8434"/>
                  <a:pt x="859" y="9183"/>
                </a:cubicBezTo>
                <a:cubicBezTo>
                  <a:pt x="1317" y="9505"/>
                  <a:pt x="1693" y="9960"/>
                  <a:pt x="1693" y="10194"/>
                </a:cubicBezTo>
                <a:cubicBezTo>
                  <a:pt x="1693" y="10427"/>
                  <a:pt x="1810" y="10625"/>
                  <a:pt x="1953" y="10636"/>
                </a:cubicBezTo>
                <a:cubicBezTo>
                  <a:pt x="2096" y="10647"/>
                  <a:pt x="5767" y="13096"/>
                  <a:pt x="10112" y="16071"/>
                </a:cubicBezTo>
                <a:cubicBezTo>
                  <a:pt x="14457" y="19045"/>
                  <a:pt x="18262" y="21491"/>
                  <a:pt x="18571" y="21505"/>
                </a:cubicBezTo>
                <a:cubicBezTo>
                  <a:pt x="20200" y="21579"/>
                  <a:pt x="21317" y="19211"/>
                  <a:pt x="20551" y="17307"/>
                </a:cubicBezTo>
                <a:cubicBezTo>
                  <a:pt x="20411" y="16961"/>
                  <a:pt x="19591" y="15937"/>
                  <a:pt x="18734" y="15033"/>
                </a:cubicBezTo>
                <a:cubicBezTo>
                  <a:pt x="17877" y="14128"/>
                  <a:pt x="14728" y="10702"/>
                  <a:pt x="11734" y="7413"/>
                </a:cubicBezTo>
                <a:cubicBezTo>
                  <a:pt x="8739" y="4125"/>
                  <a:pt x="6207" y="1428"/>
                  <a:pt x="6108" y="1428"/>
                </a:cubicBezTo>
                <a:cubicBezTo>
                  <a:pt x="6008" y="1428"/>
                  <a:pt x="5609" y="1110"/>
                  <a:pt x="5222" y="715"/>
                </a:cubicBezTo>
                <a:cubicBezTo>
                  <a:pt x="4731" y="215"/>
                  <a:pt x="4291" y="-21"/>
                  <a:pt x="3920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" name="mnr-control-assembly.png" descr="mnr-control-assembly.png"/>
          <p:cNvPicPr>
            <a:picLocks noChangeAspect="1"/>
          </p:cNvPicPr>
          <p:nvPr/>
        </p:nvPicPr>
        <p:blipFill>
          <a:blip r:embed="rId16">
            <a:extLst/>
          </a:blip>
          <a:srcRect l="5356" t="4220" r="36658" b="37428"/>
          <a:stretch>
            <a:fillRect/>
          </a:stretch>
        </p:blipFill>
        <p:spPr>
          <a:xfrm rot="3903796">
            <a:off x="8127900" y="5496976"/>
            <a:ext cx="1450736" cy="934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591" extrusionOk="0">
                <a:moveTo>
                  <a:pt x="6802" y="0"/>
                </a:moveTo>
                <a:cubicBezTo>
                  <a:pt x="6377" y="-9"/>
                  <a:pt x="5670" y="70"/>
                  <a:pt x="4290" y="239"/>
                </a:cubicBezTo>
                <a:cubicBezTo>
                  <a:pt x="2233" y="491"/>
                  <a:pt x="1328" y="690"/>
                  <a:pt x="920" y="974"/>
                </a:cubicBezTo>
                <a:lnTo>
                  <a:pt x="363" y="1364"/>
                </a:lnTo>
                <a:lnTo>
                  <a:pt x="193" y="5661"/>
                </a:lnTo>
                <a:cubicBezTo>
                  <a:pt x="101" y="8026"/>
                  <a:pt x="18" y="10723"/>
                  <a:pt x="6" y="11653"/>
                </a:cubicBezTo>
                <a:cubicBezTo>
                  <a:pt x="-14" y="13212"/>
                  <a:pt x="7" y="13344"/>
                  <a:pt x="257" y="13355"/>
                </a:cubicBezTo>
                <a:cubicBezTo>
                  <a:pt x="674" y="13373"/>
                  <a:pt x="1169" y="13869"/>
                  <a:pt x="1090" y="14189"/>
                </a:cubicBezTo>
                <a:cubicBezTo>
                  <a:pt x="1051" y="14346"/>
                  <a:pt x="1090" y="14564"/>
                  <a:pt x="1179" y="14672"/>
                </a:cubicBezTo>
                <a:cubicBezTo>
                  <a:pt x="1399" y="14940"/>
                  <a:pt x="7680" y="17514"/>
                  <a:pt x="7771" y="17374"/>
                </a:cubicBezTo>
                <a:cubicBezTo>
                  <a:pt x="7810" y="17312"/>
                  <a:pt x="7912" y="17353"/>
                  <a:pt x="8000" y="17466"/>
                </a:cubicBezTo>
                <a:cubicBezTo>
                  <a:pt x="8136" y="17641"/>
                  <a:pt x="12541" y="19522"/>
                  <a:pt x="16598" y="21141"/>
                </a:cubicBezTo>
                <a:cubicBezTo>
                  <a:pt x="17442" y="21477"/>
                  <a:pt x="18131" y="21591"/>
                  <a:pt x="19390" y="21591"/>
                </a:cubicBezTo>
                <a:lnTo>
                  <a:pt x="21065" y="21591"/>
                </a:lnTo>
                <a:lnTo>
                  <a:pt x="21294" y="20896"/>
                </a:lnTo>
                <a:cubicBezTo>
                  <a:pt x="21577" y="20041"/>
                  <a:pt x="21586" y="19370"/>
                  <a:pt x="21324" y="18830"/>
                </a:cubicBezTo>
                <a:cubicBezTo>
                  <a:pt x="21214" y="18604"/>
                  <a:pt x="21122" y="18127"/>
                  <a:pt x="21120" y="17771"/>
                </a:cubicBezTo>
                <a:cubicBezTo>
                  <a:pt x="21115" y="17116"/>
                  <a:pt x="20447" y="15833"/>
                  <a:pt x="20261" y="16122"/>
                </a:cubicBezTo>
                <a:cubicBezTo>
                  <a:pt x="20212" y="16199"/>
                  <a:pt x="20133" y="16110"/>
                  <a:pt x="20087" y="15924"/>
                </a:cubicBezTo>
                <a:cubicBezTo>
                  <a:pt x="19980" y="15488"/>
                  <a:pt x="18183" y="13222"/>
                  <a:pt x="18077" y="13388"/>
                </a:cubicBezTo>
                <a:cubicBezTo>
                  <a:pt x="18033" y="13457"/>
                  <a:pt x="17958" y="13354"/>
                  <a:pt x="17911" y="13163"/>
                </a:cubicBezTo>
                <a:cubicBezTo>
                  <a:pt x="17826" y="12819"/>
                  <a:pt x="16118" y="10594"/>
                  <a:pt x="15939" y="10594"/>
                </a:cubicBezTo>
                <a:cubicBezTo>
                  <a:pt x="15888" y="10594"/>
                  <a:pt x="15734" y="10394"/>
                  <a:pt x="15595" y="10150"/>
                </a:cubicBezTo>
                <a:cubicBezTo>
                  <a:pt x="15188" y="9438"/>
                  <a:pt x="13777" y="7671"/>
                  <a:pt x="13776" y="7873"/>
                </a:cubicBezTo>
                <a:cubicBezTo>
                  <a:pt x="13776" y="7974"/>
                  <a:pt x="13638" y="7811"/>
                  <a:pt x="13470" y="7508"/>
                </a:cubicBezTo>
                <a:cubicBezTo>
                  <a:pt x="13040" y="6734"/>
                  <a:pt x="11604" y="4903"/>
                  <a:pt x="11600" y="5125"/>
                </a:cubicBezTo>
                <a:cubicBezTo>
                  <a:pt x="11598" y="5226"/>
                  <a:pt x="11480" y="5071"/>
                  <a:pt x="11337" y="4781"/>
                </a:cubicBezTo>
                <a:cubicBezTo>
                  <a:pt x="11193" y="4490"/>
                  <a:pt x="11027" y="4245"/>
                  <a:pt x="10967" y="4238"/>
                </a:cubicBezTo>
                <a:cubicBezTo>
                  <a:pt x="10906" y="4230"/>
                  <a:pt x="10553" y="3784"/>
                  <a:pt x="10185" y="3245"/>
                </a:cubicBezTo>
                <a:cubicBezTo>
                  <a:pt x="9817" y="2705"/>
                  <a:pt x="9473" y="2306"/>
                  <a:pt x="9420" y="2357"/>
                </a:cubicBezTo>
                <a:cubicBezTo>
                  <a:pt x="9366" y="2409"/>
                  <a:pt x="9223" y="2217"/>
                  <a:pt x="9101" y="1927"/>
                </a:cubicBezTo>
                <a:cubicBezTo>
                  <a:pt x="8979" y="1637"/>
                  <a:pt x="8794" y="1397"/>
                  <a:pt x="8693" y="1397"/>
                </a:cubicBezTo>
                <a:cubicBezTo>
                  <a:pt x="8592" y="1397"/>
                  <a:pt x="8429" y="1249"/>
                  <a:pt x="8332" y="1066"/>
                </a:cubicBezTo>
                <a:cubicBezTo>
                  <a:pt x="8234" y="883"/>
                  <a:pt x="7920" y="541"/>
                  <a:pt x="7631" y="312"/>
                </a:cubicBezTo>
                <a:cubicBezTo>
                  <a:pt x="7372" y="106"/>
                  <a:pt x="7227" y="10"/>
                  <a:pt x="6802" y="0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3030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8" b="31986"/>
          <a:stretch/>
        </p:blipFill>
        <p:spPr>
          <a:xfrm>
            <a:off x="4835868" y="3170608"/>
            <a:ext cx="4308132" cy="3687392"/>
          </a:xfrm>
          <a:prstGeom prst="rect">
            <a:avLst/>
          </a:prstGeom>
        </p:spPr>
      </p:pic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092917" y="180041"/>
            <a:ext cx="5614988" cy="704850"/>
          </a:xfrm>
        </p:spPr>
        <p:txBody>
          <a:bodyPr>
            <a:normAutofit/>
          </a:bodyPr>
          <a:lstStyle/>
          <a:p>
            <a:pPr defTabSz="914400" eaLnBrk="1"/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System design</a:t>
            </a:r>
            <a:endParaRPr lang="en-US" altLang="en-US" sz="18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59" y="1166364"/>
            <a:ext cx="6507617" cy="544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359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8" b="31986"/>
          <a:stretch/>
        </p:blipFill>
        <p:spPr>
          <a:xfrm>
            <a:off x="4835868" y="3170608"/>
            <a:ext cx="4308132" cy="3687392"/>
          </a:xfrm>
          <a:prstGeom prst="rect">
            <a:avLst/>
          </a:prstGeom>
        </p:spPr>
      </p:pic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092917" y="180041"/>
            <a:ext cx="5614988" cy="704850"/>
          </a:xfrm>
        </p:spPr>
        <p:txBody>
          <a:bodyPr>
            <a:normAutofit/>
          </a:bodyPr>
          <a:lstStyle/>
          <a:p>
            <a:pPr defTabSz="914400" eaLnBrk="1"/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Applications</a:t>
            </a:r>
            <a:endParaRPr lang="en-US" altLang="en-US" sz="18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35496" y="3979858"/>
            <a:ext cx="4497911" cy="261749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635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82601" y="3979858"/>
            <a:ext cx="4353895" cy="261749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635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82601" y="1102397"/>
            <a:ext cx="4353895" cy="278474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635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496" y="1102397"/>
            <a:ext cx="4497911" cy="278474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63500">
              <a:schemeClr val="tx2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60" y="4219702"/>
            <a:ext cx="3276383" cy="216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4077072"/>
            <a:ext cx="2144399" cy="159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rgbClr val="F68B2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38100" dist="23000" dir="5400000" algn="ctr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</p:pic>
      <p:pic>
        <p:nvPicPr>
          <p:cNvPr id="20" name="Picture 2" descr="C:\Users\rianp\Desktop\MACD_projects\code_system_development\OSCAR4_development\OSCAR-4_presentation_material\Safety_shee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2144399" cy="269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2100071" cy="127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96"/>
          <a:stretch/>
        </p:blipFill>
        <p:spPr bwMode="auto">
          <a:xfrm>
            <a:off x="2339752" y="2276872"/>
            <a:ext cx="211879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55179" y="4293096"/>
            <a:ext cx="2623623" cy="212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rgbClr val="F68B2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38100" dist="23000" dir="5400000" algn="ctr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5415" y="1535992"/>
            <a:ext cx="4329124" cy="203702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940152" y="1180453"/>
            <a:ext cx="1567609" cy="36933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ZA" dirty="0"/>
              <a:t>CORE-FOLLOW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11854" y="3429000"/>
            <a:ext cx="895758" cy="36933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ZA" dirty="0" smtClean="0"/>
              <a:t>DESIGN</a:t>
            </a:r>
            <a:endParaRPr lang="en-ZA" dirty="0"/>
          </a:p>
        </p:txBody>
      </p:sp>
      <p:sp>
        <p:nvSpPr>
          <p:cNvPr id="34" name="TextBox 33"/>
          <p:cNvSpPr txBox="1"/>
          <p:nvPr/>
        </p:nvSpPr>
        <p:spPr>
          <a:xfrm>
            <a:off x="142699" y="5862772"/>
            <a:ext cx="1571841" cy="36933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ZA" dirty="0" smtClean="0"/>
              <a:t>OPTIMIZATION</a:t>
            </a:r>
            <a:endParaRPr lang="en-ZA" dirty="0"/>
          </a:p>
        </p:txBody>
      </p:sp>
      <p:sp>
        <p:nvSpPr>
          <p:cNvPr id="35" name="TextBox 34"/>
          <p:cNvSpPr txBox="1"/>
          <p:nvPr/>
        </p:nvSpPr>
        <p:spPr>
          <a:xfrm>
            <a:off x="5993018" y="4045078"/>
            <a:ext cx="1461875" cy="36933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ZA" dirty="0" smtClean="0"/>
              <a:t>EQUILIBRIUM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641614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creen Shot 2019-04-12 at 22.09.43.png" descr="Screen Shot 2019-04-12 at 22.09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95" y="1364909"/>
            <a:ext cx="2937712" cy="2279367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092917" y="180041"/>
            <a:ext cx="5614988" cy="704850"/>
          </a:xfrm>
        </p:spPr>
        <p:txBody>
          <a:bodyPr>
            <a:normAutofit/>
          </a:bodyPr>
          <a:lstStyle/>
          <a:p>
            <a:pPr defTabSz="914400" eaLnBrk="1"/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Documentation</a:t>
            </a:r>
            <a:endParaRPr lang="en-US" altLang="en-US" sz="1800" dirty="0" smtClean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58" y="2725170"/>
            <a:ext cx="2513097" cy="30166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339" y="1364909"/>
            <a:ext cx="2500826" cy="300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24" y="2757433"/>
            <a:ext cx="2301313" cy="30166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pal-model-docs-2.png" descr="opal-model-docs-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07905" y="1364909"/>
            <a:ext cx="2354866" cy="297113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52140" y="5905249"/>
            <a:ext cx="891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User documentation, hands-on tutorials, code manuals, theory manuals and auto-generated model and result documentation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484496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092917" y="180041"/>
            <a:ext cx="5614988" cy="704850"/>
          </a:xfrm>
        </p:spPr>
        <p:txBody>
          <a:bodyPr>
            <a:normAutofit/>
          </a:bodyPr>
          <a:lstStyle/>
          <a:p>
            <a:pPr defTabSz="914400" eaLnBrk="1"/>
            <a:r>
              <a:rPr lang="en-US" altLang="en-US" sz="3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     Reactor database</a:t>
            </a:r>
            <a:endParaRPr lang="en-US" altLang="en-US" sz="1800" dirty="0" smtClean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17495895"/>
              </p:ext>
            </p:extLst>
          </p:nvPr>
        </p:nvGraphicFramePr>
        <p:xfrm>
          <a:off x="2145736" y="1161024"/>
          <a:ext cx="7411218" cy="5465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865" y="1089450"/>
            <a:ext cx="250890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 smtClean="0"/>
              <a:t>Reactor model database provides spread in:</a:t>
            </a:r>
          </a:p>
          <a:p>
            <a:endParaRPr lang="en-ZA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Core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Fuel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Particle dispersion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Control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Reflector choice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Burnable poison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Moderator choice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Power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Burnup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Enrichment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/>
              <a:t>Reactor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1600" dirty="0"/>
          </a:p>
          <a:p>
            <a:r>
              <a:rPr lang="en-ZA" sz="1600" dirty="0" smtClean="0"/>
              <a:t>Client models cannot be shared, but adds to modelling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020574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11639</TotalTime>
  <Words>1289</Words>
  <Application>Microsoft Office PowerPoint</Application>
  <PresentationFormat>On-screen Show (4:3)</PresentationFormat>
  <Paragraphs>200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Microsoft YaHei UI</vt:lpstr>
      <vt:lpstr>Arial</vt:lpstr>
      <vt:lpstr>Calibri</vt:lpstr>
      <vt:lpstr>Consolas</vt:lpstr>
      <vt:lpstr>Trebuchet MS</vt:lpstr>
      <vt:lpstr>Default Theme</vt:lpstr>
      <vt:lpstr>1_Default Theme</vt:lpstr>
      <vt:lpstr>PowerPoint Presentation</vt:lpstr>
      <vt:lpstr>Outline</vt:lpstr>
      <vt:lpstr>        Background</vt:lpstr>
      <vt:lpstr>OSCAR-5</vt:lpstr>
      <vt:lpstr>Features</vt:lpstr>
      <vt:lpstr>System design</vt:lpstr>
      <vt:lpstr>Applications</vt:lpstr>
      <vt:lpstr>Documentation</vt:lpstr>
      <vt:lpstr>       Reactor database</vt:lpstr>
      <vt:lpstr>SAFARI-1</vt:lpstr>
      <vt:lpstr>ETRR2</vt:lpstr>
      <vt:lpstr>OPAL</vt:lpstr>
      <vt:lpstr>INR</vt:lpstr>
      <vt:lpstr>MNR</vt:lpstr>
      <vt:lpstr>IRR-1</vt:lpstr>
      <vt:lpstr>IPEN</vt:lpstr>
      <vt:lpstr>BEAVRS    &amp;   WATTSBAR</vt:lpstr>
      <vt:lpstr>               HTR-10 </vt:lpstr>
      <vt:lpstr>               MHTGR-350 </vt:lpstr>
      <vt:lpstr>              Recent developments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Arista</dc:creator>
  <cp:lastModifiedBy>Rian Prinsloo</cp:lastModifiedBy>
  <cp:revision>112</cp:revision>
  <dcterms:created xsi:type="dcterms:W3CDTF">2017-09-10T20:31:01Z</dcterms:created>
  <dcterms:modified xsi:type="dcterms:W3CDTF">2019-11-27T14:18:05Z</dcterms:modified>
</cp:coreProperties>
</file>