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6"/>
  </p:notesMasterIdLst>
  <p:sldIdLst>
    <p:sldId id="256" r:id="rId2"/>
    <p:sldId id="267" r:id="rId3"/>
    <p:sldId id="270" r:id="rId4"/>
    <p:sldId id="257" r:id="rId5"/>
    <p:sldId id="262" r:id="rId6"/>
    <p:sldId id="259" r:id="rId7"/>
    <p:sldId id="261" r:id="rId8"/>
    <p:sldId id="269" r:id="rId9"/>
    <p:sldId id="260" r:id="rId10"/>
    <p:sldId id="268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893" autoAdjust="0"/>
  </p:normalViewPr>
  <p:slideViewPr>
    <p:cSldViewPr snapToGrid="0">
      <p:cViewPr varScale="1">
        <p:scale>
          <a:sx n="71" d="100"/>
          <a:sy n="71" d="100"/>
        </p:scale>
        <p:origin x="7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652C8-8E8F-489D-A792-78200C35E91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55C0-AAC7-4DA7-ABF8-9BD0FCDF4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419B-3BB6-497D-AA1A-0D8E862341EE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653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2761-B06E-405A-87BF-F9F487157162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901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17D-967B-4827-B1B1-E44BFAC58744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985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984C-446F-4A6E-B7DB-772CED54AAA8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1919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DBB-5802-46AE-94C9-5459AC72B5B2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673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0C5C-0179-449A-96BF-8CBA15F649B5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1208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6B2-313A-4328-951C-A7D729B976FC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060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6757-D6DE-4E6C-A367-0066EDC40790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1753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4C07-5D49-4F4F-9506-A8EBAE8CE68A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61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E7DA-FE33-4F02-9AB4-0831739E5B45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928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752D-D9D1-41C3-86D4-66EFDCA14980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780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6607-CD41-40EB-8997-F2F9D9760F5A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990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4AAB-AF47-4A96-B9F3-13E62656823C}" type="datetime1">
              <a:rPr lang="en-ZA" smtClean="0"/>
              <a:t>2019/11/13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39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E3C0-C81C-44C5-AD60-E28E52A36AC1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684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DE8B1-A82A-4ED9-BFE9-E94DB73BABC0}" type="datetime1">
              <a:rPr lang="en-ZA" smtClean="0"/>
              <a:t>2019/11/13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68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85A9-E731-4C2A-96F9-D0FB1835CA0A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627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C34C-7030-46AE-8BFB-1F8074E37AD4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546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E4CE87-F1DB-4AF3-919A-42270276DBC1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BA7FA3-0A51-454F-B932-407B22027E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444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366" y="80341"/>
            <a:ext cx="8825658" cy="2621808"/>
          </a:xfrm>
        </p:spPr>
        <p:txBody>
          <a:bodyPr>
            <a:noAutofit/>
          </a:bodyPr>
          <a:lstStyle/>
          <a:p>
            <a:pPr algn="just"/>
            <a:r>
              <a:rPr lang="en-US" sz="3200" cap="none" dirty="0" smtClean="0">
                <a:latin typeface="Century Gothic" panose="020B0502020202020204" pitchFamily="34" charset="0"/>
              </a:rPr>
              <a:t>Superionic Conductors For Solid Oxide Fuel Cells: Probing the Local And Average Structure of the Enigmatic Bismuth Oxide and Its Chemical Derivatives</a:t>
            </a:r>
            <a:endParaRPr lang="en-ZA" sz="3200" cap="none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469" y="5630093"/>
            <a:ext cx="8825658" cy="1336817"/>
          </a:xfrm>
        </p:spPr>
        <p:txBody>
          <a:bodyPr>
            <a:normAutofit fontScale="92500" lnSpcReduction="20000"/>
          </a:bodyPr>
          <a:lstStyle/>
          <a:p>
            <a:r>
              <a:rPr lang="en-US" cap="non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Name: Sikhumbuzo Masina</a:t>
            </a:r>
          </a:p>
          <a:p>
            <a:r>
              <a:rPr lang="en-US" cap="non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Supervisors: Prof. D. G Billing</a:t>
            </a:r>
          </a:p>
          <a:p>
            <a:r>
              <a:rPr lang="en-US" cap="non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       </a:t>
            </a:r>
            <a:r>
              <a:rPr lang="en-US" cap="none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Dr</a:t>
            </a:r>
            <a:r>
              <a:rPr lang="en-US" cap="non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C. Billing</a:t>
            </a:r>
          </a:p>
          <a:p>
            <a:endParaRPr lang="en-ZA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542" y="80340"/>
            <a:ext cx="1481456" cy="2103302"/>
          </a:xfrm>
          <a:prstGeom prst="rect">
            <a:avLst/>
          </a:prstGeom>
        </p:spPr>
      </p:pic>
      <p:pic>
        <p:nvPicPr>
          <p:cNvPr id="5" name="Picture 5" descr="https://www.wits.ac.za/media/general-use-assets/secondary-logos-200x200/chemistry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4600" y="6086475"/>
            <a:ext cx="2057400" cy="77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2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10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1144" r="8725" b="5225"/>
          <a:stretch/>
        </p:blipFill>
        <p:spPr>
          <a:xfrm>
            <a:off x="2509908" y="3766781"/>
            <a:ext cx="6404783" cy="3001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10328" r="8615"/>
          <a:stretch/>
        </p:blipFill>
        <p:spPr>
          <a:xfrm>
            <a:off x="2509908" y="764273"/>
            <a:ext cx="6404784" cy="319357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22957" y="138190"/>
            <a:ext cx="10364451" cy="6260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Century Gothic" panose="020B0502020202020204" pitchFamily="34" charset="0"/>
              </a:rPr>
              <a:t>Lab XRD Data vs Synchrotron XRD data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572" y="192949"/>
            <a:ext cx="1481456" cy="2103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5958605"/>
            <a:ext cx="2054530" cy="7742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69830" y="875268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8D3E1WSB</a:t>
            </a:r>
          </a:p>
        </p:txBody>
      </p:sp>
      <p:sp>
        <p:nvSpPr>
          <p:cNvPr id="4" name="Rectangle 3"/>
          <p:cNvSpPr/>
          <p:nvPr/>
        </p:nvSpPr>
        <p:spPr>
          <a:xfrm>
            <a:off x="7526585" y="3809329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8D3E1WSB</a:t>
            </a:r>
          </a:p>
        </p:txBody>
      </p:sp>
    </p:spTree>
    <p:extLst>
      <p:ext uri="{BB962C8B-B14F-4D97-AF65-F5344CB8AC3E}">
        <p14:creationId xmlns:p14="http://schemas.microsoft.com/office/powerpoint/2010/main" val="11322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05" y="144990"/>
            <a:ext cx="9223695" cy="851054"/>
          </a:xfrm>
        </p:spPr>
        <p:txBody>
          <a:bodyPr/>
          <a:lstStyle/>
          <a:p>
            <a:pPr algn="l"/>
            <a:r>
              <a:rPr lang="en-US" dirty="0" smtClean="0">
                <a:latin typeface="Century Gothic" panose="020B0502020202020204" pitchFamily="34" charset="0"/>
              </a:rPr>
              <a:t>Phase Stability Test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3" y="996044"/>
            <a:ext cx="8917207" cy="42494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939" y="364954"/>
            <a:ext cx="1481456" cy="210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470" y="5962870"/>
            <a:ext cx="2054530" cy="7742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3978" y="6492875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11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3543" y="2612571"/>
            <a:ext cx="12801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3543" y="3378699"/>
            <a:ext cx="12801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543" y="4094943"/>
            <a:ext cx="1329043" cy="499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63936" y="1416605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500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758937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latin typeface="Century Gothic" panose="020B0502020202020204" pitchFamily="34" charset="0"/>
              </a:rPr>
              <a:t>Conclusion and Future work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1587500"/>
            <a:ext cx="10351752" cy="502920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cap="none" dirty="0" smtClean="0">
                <a:latin typeface="Century Gothic" panose="020B0502020202020204" pitchFamily="34" charset="0"/>
              </a:rPr>
              <a:t>There’s  overwhelming evidence for a link between average structure and conductivity.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cap="none" dirty="0" smtClean="0">
                <a:latin typeface="Century Gothic" panose="020B0502020202020204" pitchFamily="34" charset="0"/>
              </a:rPr>
              <a:t>What role is the local structure playing on the conductivity?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cap="none" dirty="0" smtClean="0">
                <a:latin typeface="Century Gothic" panose="020B0502020202020204" pitchFamily="34" charset="0"/>
              </a:rPr>
              <a:t>The rapid acquisition pair distribution function (RAPDF) technique will be used to probe the local structure.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cap="none" dirty="0" smtClean="0">
                <a:latin typeface="Century Gothic" panose="020B0502020202020204" pitchFamily="34" charset="0"/>
              </a:rPr>
              <a:t>EXAFS will also be used to compliment the PDF and probe the oxidation states of the impurity cations.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572" y="0"/>
            <a:ext cx="1481456" cy="210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5937470"/>
            <a:ext cx="2054530" cy="7742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434137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12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Acknowlegements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7FA3-0A51-454F-B932-407B22027EC7}" type="slidenum">
              <a:rPr lang="en-ZA" smtClean="0"/>
              <a:t>13</a:t>
            </a:fld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02" y="2520158"/>
            <a:ext cx="3705198" cy="2242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3" y="3087861"/>
            <a:ext cx="4260424" cy="1437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02" y="5067964"/>
            <a:ext cx="2054530" cy="774259"/>
          </a:xfrm>
          <a:prstGeom prst="rect">
            <a:avLst/>
          </a:prstGeom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0" y="64928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400" dirty="0" smtClean="0">
                <a:latin typeface="Century Gothic" panose="020B0502020202020204" pitchFamily="34" charset="0"/>
              </a:rPr>
              <a:t>13</a:t>
            </a:r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807393"/>
            <a:ext cx="35242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465783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latin typeface="Century Gothic" panose="020B0502020202020204" pitchFamily="34" charset="0"/>
              </a:rPr>
              <a:t>Thank you very much,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Questions are most welcome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372" y="91349"/>
            <a:ext cx="1481456" cy="21033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70870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14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6" name="Skhu_delta_video_36f_12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476" y="231222"/>
            <a:ext cx="5181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003409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/>
              <a:t>2</a:t>
            </a:fld>
            <a:endParaRPr lang="en-Z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010" y="828982"/>
            <a:ext cx="4304149" cy="2743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31" y="3903326"/>
            <a:ext cx="3298746" cy="2595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9" y="1074646"/>
            <a:ext cx="4388342" cy="2552485"/>
          </a:xfrm>
          <a:prstGeom prst="rect">
            <a:avLst/>
          </a:prstGeom>
        </p:spPr>
      </p:pic>
      <p:sp>
        <p:nvSpPr>
          <p:cNvPr id="6" name="Curved Left Arrow 5"/>
          <p:cNvSpPr/>
          <p:nvPr/>
        </p:nvSpPr>
        <p:spPr>
          <a:xfrm rot="1485351">
            <a:off x="9248505" y="3788326"/>
            <a:ext cx="1219826" cy="23108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990231" y="1851077"/>
            <a:ext cx="1473979" cy="699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859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smtClean="0"/>
              <a:t>www.doitpoms.ac.uk/tlplib/fuel-cells/high_temp_sofc.php, </a:t>
            </a:r>
            <a:r>
              <a:rPr lang="en-US" sz="800" dirty="0" err="1"/>
              <a:t>Dziurdzia</a:t>
            </a:r>
            <a:r>
              <a:rPr lang="en-US" sz="800" dirty="0"/>
              <a:t>, B., </a:t>
            </a:r>
            <a:r>
              <a:rPr lang="en-US" sz="800" dirty="0" err="1"/>
              <a:t>Magonski</a:t>
            </a:r>
            <a:r>
              <a:rPr lang="en-US" sz="800" dirty="0"/>
              <a:t>, Z. and Jankowski, H., 2016. </a:t>
            </a:r>
            <a:r>
              <a:rPr lang="en-US" sz="800" dirty="0" err="1"/>
              <a:t>Commercialisation</a:t>
            </a:r>
            <a:r>
              <a:rPr lang="en-US" sz="800" dirty="0"/>
              <a:t> of Solid Oxide Fuel Cells-opportunities and forecasts. In </a:t>
            </a:r>
            <a:r>
              <a:rPr lang="en-US" sz="800" i="1" dirty="0"/>
              <a:t>IOP Conference Series: Materials Science and Engineering</a:t>
            </a:r>
            <a:r>
              <a:rPr lang="en-US" sz="800" dirty="0"/>
              <a:t> (Vol. 104, No. 1, p. 012020). IOP Publishing.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601889" y="262487"/>
            <a:ext cx="10364451" cy="5117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 smtClean="0">
                <a:latin typeface="Century Gothic" panose="020B0502020202020204" pitchFamily="34" charset="0"/>
              </a:rPr>
              <a:t>SOLID OXIDE FUEL CELL COMPONENTS</a:t>
            </a:r>
            <a:endParaRPr lang="en-US" sz="3200" cap="none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78" y="3639106"/>
            <a:ext cx="50360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dirty="0" smtClean="0"/>
              <a:t>Over 60% efficient in stand alone configuration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dirty="0" smtClean="0"/>
              <a:t>Over 80% efficient in combined heat and power configuration.</a:t>
            </a:r>
            <a:endParaRPr lang="en-US" sz="3000" dirty="0"/>
          </a:p>
        </p:txBody>
      </p:sp>
      <p:sp>
        <p:nvSpPr>
          <p:cNvPr id="11" name="Oval 10"/>
          <p:cNvSpPr/>
          <p:nvPr/>
        </p:nvSpPr>
        <p:spPr>
          <a:xfrm>
            <a:off x="4135272" y="1851077"/>
            <a:ext cx="854959" cy="1001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94" y="5927957"/>
            <a:ext cx="205453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21500" y="6277431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3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67" y="3340883"/>
            <a:ext cx="7373379" cy="316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7" y="610002"/>
            <a:ext cx="7373379" cy="2267266"/>
          </a:xfrm>
          <a:prstGeom prst="rect">
            <a:avLst/>
          </a:prstGeom>
        </p:spPr>
      </p:pic>
      <p:sp>
        <p:nvSpPr>
          <p:cNvPr id="5" name="Curved Left Arrow 4"/>
          <p:cNvSpPr/>
          <p:nvPr/>
        </p:nvSpPr>
        <p:spPr>
          <a:xfrm>
            <a:off x="8732533" y="2049185"/>
            <a:ext cx="1219826" cy="2310855"/>
          </a:xfrm>
          <a:prstGeom prst="curved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608" y="6642556"/>
            <a:ext cx="11831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Synthesis of </a:t>
            </a:r>
            <a:r>
              <a:rPr lang="en-US" sz="800" dirty="0" err="1"/>
              <a:t>mesoporous</a:t>
            </a:r>
            <a:r>
              <a:rPr lang="en-US" sz="800" dirty="0"/>
              <a:t> </a:t>
            </a:r>
            <a:r>
              <a:rPr lang="en-US" sz="800" dirty="0" err="1" smtClean="0"/>
              <a:t>nanocomposites</a:t>
            </a:r>
            <a:r>
              <a:rPr lang="en-US" sz="800" dirty="0"/>
              <a:t> </a:t>
            </a:r>
            <a:r>
              <a:rPr lang="en-US" sz="800" dirty="0" smtClean="0"/>
              <a:t>for </a:t>
            </a:r>
            <a:r>
              <a:rPr lang="en-US" sz="800" dirty="0"/>
              <a:t>their application in solid </a:t>
            </a:r>
            <a:r>
              <a:rPr lang="en-US" sz="800" dirty="0" smtClean="0"/>
              <a:t>oxide </a:t>
            </a:r>
            <a:r>
              <a:rPr lang="en-US" sz="800" dirty="0" err="1" smtClean="0"/>
              <a:t>electrolysers</a:t>
            </a:r>
            <a:r>
              <a:rPr lang="en-US" sz="800" dirty="0" smtClean="0"/>
              <a:t> </a:t>
            </a:r>
            <a:r>
              <a:rPr lang="en-US" sz="800" dirty="0"/>
              <a:t>cells: </a:t>
            </a:r>
            <a:r>
              <a:rPr lang="en-US" sz="800" dirty="0" smtClean="0"/>
              <a:t>microstructural and</a:t>
            </a:r>
            <a:r>
              <a:rPr lang="en-US" sz="800" dirty="0"/>
              <a:t> </a:t>
            </a:r>
            <a:r>
              <a:rPr lang="en-US" sz="800" dirty="0" smtClean="0"/>
              <a:t>electrochemical characterization </a:t>
            </a:r>
            <a:r>
              <a:rPr lang="en-US" sz="800" dirty="0"/>
              <a:t>M. </a:t>
            </a:r>
            <a:r>
              <a:rPr lang="en-US" sz="800" dirty="0" err="1"/>
              <a:t>Torrell</a:t>
            </a:r>
            <a:r>
              <a:rPr lang="en-US" sz="800" dirty="0"/>
              <a:t>, L. </a:t>
            </a:r>
            <a:r>
              <a:rPr lang="en-US" sz="800" dirty="0" err="1"/>
              <a:t>Almar</a:t>
            </a:r>
            <a:r>
              <a:rPr lang="en-US" sz="800" dirty="0"/>
              <a:t>, A. </a:t>
            </a:r>
            <a:r>
              <a:rPr lang="en-US" sz="800" dirty="0" err="1"/>
              <a:t>Morata</a:t>
            </a:r>
            <a:r>
              <a:rPr lang="en-US" sz="800" dirty="0"/>
              <a:t> and A. </a:t>
            </a:r>
            <a:r>
              <a:rPr lang="en-US" sz="800" dirty="0" err="1"/>
              <a:t>Taranc´on</a:t>
            </a:r>
            <a:r>
              <a:rPr lang="en-US" sz="800" dirty="0" smtClean="0"/>
              <a:t>* </a:t>
            </a:r>
            <a:r>
              <a:rPr lang="en-US" sz="800" dirty="0"/>
              <a:t>DOI: 10.1039/c5fd00035a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531667" y="98219"/>
            <a:ext cx="10364451" cy="5117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 smtClean="0">
                <a:latin typeface="Century Gothic" panose="020B0502020202020204" pitchFamily="34" charset="0"/>
              </a:rPr>
              <a:t>DEGRADATION OF CELL COMPONENTS</a:t>
            </a:r>
            <a:endParaRPr lang="en-US" sz="3200" cap="none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572" y="78649"/>
            <a:ext cx="1481456" cy="210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359" y="6072863"/>
            <a:ext cx="205453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1783"/>
          </a:xfrm>
        </p:spPr>
        <p:txBody>
          <a:bodyPr>
            <a:noAutofit/>
          </a:bodyPr>
          <a:lstStyle/>
          <a:p>
            <a:pPr algn="l"/>
            <a:r>
              <a:rPr lang="en-US" cap="none" dirty="0" smtClean="0">
                <a:latin typeface="Century Gothic" panose="020B0502020202020204" pitchFamily="34" charset="0"/>
              </a:rPr>
              <a:t>THE DELTA PHASE</a:t>
            </a:r>
            <a:endParaRPr lang="en-US" cap="none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572" y="78649"/>
            <a:ext cx="1481456" cy="2103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0" y="6470870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4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3" t="11813" r="34179" b="6775"/>
          <a:stretch/>
        </p:blipFill>
        <p:spPr>
          <a:xfrm>
            <a:off x="106281" y="1328160"/>
            <a:ext cx="2715241" cy="2818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t="19375" r="31604" b="14386"/>
          <a:stretch/>
        </p:blipFill>
        <p:spPr>
          <a:xfrm>
            <a:off x="3580379" y="1328160"/>
            <a:ext cx="2794294" cy="2830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70616" y="1095208"/>
                <a:ext cx="433687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3000" dirty="0" smtClean="0"/>
                  <a:t>Defect fluorite delta phase (Fm-3m) has the highest conductivity for any oxide ion conductor ever reported.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3000" dirty="0" smtClean="0"/>
                  <a:t>Unfortunately it’s only stable within a narrow range 730-824</a:t>
                </a:r>
                <a:r>
                  <a:rPr lang="en-US" sz="3000" baseline="-250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616" y="1095208"/>
                <a:ext cx="4336870" cy="3785652"/>
              </a:xfrm>
              <a:prstGeom prst="rect">
                <a:avLst/>
              </a:prstGeom>
              <a:blipFill>
                <a:blip r:embed="rId7"/>
                <a:stretch>
                  <a:fillRect l="-2954" t="-1932" r="-141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764215" y="4746812"/>
            <a:ext cx="284656" cy="2823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46227" y="5351930"/>
            <a:ext cx="135096" cy="1479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6227" y="5748618"/>
            <a:ext cx="135096" cy="14791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4024" y="4746812"/>
            <a:ext cx="7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</a:t>
            </a:r>
            <a:r>
              <a:rPr lang="en-US" baseline="30000" dirty="0" smtClean="0"/>
              <a:t>3+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4024" y="5241222"/>
            <a:ext cx="7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baseline="30000" dirty="0"/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4363" y="5637910"/>
            <a:ext cx="96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Vacancy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3301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61" y="243100"/>
            <a:ext cx="10364451" cy="905483"/>
          </a:xfrm>
        </p:spPr>
        <p:txBody>
          <a:bodyPr/>
          <a:lstStyle/>
          <a:p>
            <a:pPr algn="l"/>
            <a:r>
              <a:rPr lang="en-US" dirty="0" smtClean="0">
                <a:latin typeface="Century Gothic" panose="020B0502020202020204" pitchFamily="34" charset="0"/>
              </a:rPr>
              <a:t>Ambient Temperature XRD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077" y="370749"/>
            <a:ext cx="1481456" cy="210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254" r="5148"/>
          <a:stretch/>
        </p:blipFill>
        <p:spPr>
          <a:xfrm>
            <a:off x="0" y="1148583"/>
            <a:ext cx="7010400" cy="3964214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470870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5</a:t>
            </a:fld>
            <a:endParaRPr lang="en-ZA" sz="240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2369" y="822011"/>
            <a:ext cx="44245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dirty="0" smtClean="0"/>
              <a:t>(</a:t>
            </a:r>
            <a:r>
              <a:rPr lang="en-US" sz="3000" dirty="0"/>
              <a:t>Bi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0.88</a:t>
            </a:r>
            <a:r>
              <a:rPr lang="en-US" sz="3000" dirty="0"/>
              <a:t> (Dy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0.08</a:t>
            </a:r>
            <a:r>
              <a:rPr lang="en-US" sz="3000" dirty="0"/>
              <a:t> </a:t>
            </a:r>
            <a:r>
              <a:rPr lang="en-US" sz="3000" dirty="0" smtClean="0"/>
              <a:t>(WO</a:t>
            </a:r>
            <a:r>
              <a:rPr lang="en-US" sz="3000" baseline="-25000" dirty="0" smtClean="0"/>
              <a:t>3</a:t>
            </a:r>
            <a:r>
              <a:rPr lang="en-US" sz="3000" dirty="0" smtClean="0"/>
              <a:t>)</a:t>
            </a:r>
            <a:r>
              <a:rPr lang="en-US" sz="3000" baseline="-25000" dirty="0" smtClean="0"/>
              <a:t>0.04</a:t>
            </a:r>
            <a:r>
              <a:rPr lang="en-US" sz="3000" dirty="0" smtClean="0"/>
              <a:t> </a:t>
            </a:r>
            <a:r>
              <a:rPr lang="en-US" sz="3000" baseline="-25000" dirty="0" smtClean="0"/>
              <a:t> </a:t>
            </a:r>
            <a:r>
              <a:rPr lang="en-US" sz="3000" dirty="0" smtClean="0"/>
              <a:t>(</a:t>
            </a:r>
            <a:r>
              <a:rPr lang="en-US" sz="3000" dirty="0" smtClean="0">
                <a:solidFill>
                  <a:schemeClr val="accent3">
                    <a:lumMod val="75000"/>
                  </a:schemeClr>
                </a:solidFill>
              </a:rPr>
              <a:t>8D4WSB</a:t>
            </a:r>
            <a:r>
              <a:rPr lang="en-US" sz="3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dirty="0"/>
              <a:t>(Bi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0.88</a:t>
            </a:r>
            <a:r>
              <a:rPr lang="en-US" sz="3000" dirty="0"/>
              <a:t> (Dy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0.08</a:t>
            </a:r>
            <a:r>
              <a:rPr lang="en-US" sz="3000" dirty="0"/>
              <a:t> (Er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0.03</a:t>
            </a:r>
            <a:r>
              <a:rPr lang="en-US" sz="3000" dirty="0"/>
              <a:t> (</a:t>
            </a:r>
            <a:r>
              <a:rPr lang="en-US" sz="3000" dirty="0" smtClean="0"/>
              <a:t>WO</a:t>
            </a:r>
            <a:r>
              <a:rPr lang="en-US" sz="3000" baseline="-25000" dirty="0" smtClean="0"/>
              <a:t>3</a:t>
            </a:r>
            <a:r>
              <a:rPr lang="en-US" sz="3000" dirty="0" smtClean="0"/>
              <a:t>)</a:t>
            </a:r>
            <a:r>
              <a:rPr lang="en-US" sz="3000" baseline="-25000" dirty="0" smtClean="0"/>
              <a:t>0.01</a:t>
            </a:r>
            <a:r>
              <a:rPr lang="en-US" sz="3000" dirty="0" smtClean="0"/>
              <a:t> </a:t>
            </a:r>
            <a:r>
              <a:rPr lang="en-US" sz="3000" baseline="-25000" dirty="0" smtClean="0"/>
              <a:t> </a:t>
            </a:r>
            <a:r>
              <a:rPr lang="en-US" sz="3000" dirty="0" smtClean="0"/>
              <a:t>  (</a:t>
            </a:r>
            <a:r>
              <a:rPr lang="en-US" sz="3000" dirty="0" smtClean="0">
                <a:solidFill>
                  <a:srgbClr val="7030A0"/>
                </a:solidFill>
              </a:rPr>
              <a:t>8D3E1WSB</a:t>
            </a:r>
            <a:r>
              <a:rPr lang="en-US" sz="3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dirty="0"/>
              <a:t>(Bi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0.88</a:t>
            </a:r>
            <a:r>
              <a:rPr lang="en-US" sz="3000" dirty="0"/>
              <a:t> (Dy</a:t>
            </a:r>
            <a:r>
              <a:rPr lang="en-US" sz="3000" baseline="-25000" dirty="0"/>
              <a:t>2</a:t>
            </a:r>
            <a:r>
              <a:rPr lang="en-US" sz="3000" dirty="0"/>
              <a:t>O</a:t>
            </a:r>
            <a:r>
              <a:rPr lang="en-US" sz="3000" baseline="-25000" dirty="0"/>
              <a:t>3</a:t>
            </a:r>
            <a:r>
              <a:rPr lang="en-US" sz="3000" dirty="0"/>
              <a:t>)</a:t>
            </a:r>
            <a:r>
              <a:rPr lang="en-US" sz="3000" baseline="-25000" dirty="0"/>
              <a:t>0.08</a:t>
            </a:r>
            <a:r>
              <a:rPr lang="en-US" sz="3000" dirty="0"/>
              <a:t> (</a:t>
            </a:r>
            <a:r>
              <a:rPr lang="en-US" sz="3000" dirty="0" smtClean="0"/>
              <a:t>Er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</a:t>
            </a:r>
            <a:r>
              <a:rPr lang="en-US" sz="3000" baseline="-25000" dirty="0" smtClean="0"/>
              <a:t>3</a:t>
            </a:r>
            <a:r>
              <a:rPr lang="en-US" sz="3000" dirty="0" smtClean="0"/>
              <a:t>)</a:t>
            </a:r>
            <a:r>
              <a:rPr lang="en-US" sz="3000" baseline="-25000" dirty="0" smtClean="0"/>
              <a:t>0.04</a:t>
            </a:r>
            <a:r>
              <a:rPr lang="en-US" sz="3000" dirty="0" smtClean="0"/>
              <a:t> (</a:t>
            </a:r>
            <a:r>
              <a:rPr lang="en-US" sz="3000" dirty="0" smtClean="0">
                <a:solidFill>
                  <a:schemeClr val="accent4"/>
                </a:solidFill>
              </a:rPr>
              <a:t>8D4ESB</a:t>
            </a:r>
            <a:r>
              <a:rPr lang="en-US" sz="3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031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8946541" cy="906182"/>
          </a:xfrm>
        </p:spPr>
        <p:txBody>
          <a:bodyPr>
            <a:noAutofit/>
          </a:bodyPr>
          <a:lstStyle/>
          <a:p>
            <a:pPr algn="l"/>
            <a:r>
              <a:rPr lang="en-US" cap="none" dirty="0" smtClean="0">
                <a:latin typeface="Century Gothic" panose="020B0502020202020204" pitchFamily="34" charset="0"/>
              </a:rPr>
              <a:t>VT-ELECTROCHEMICAL IMPENDANCE SPECTROSCOPY</a:t>
            </a:r>
            <a:endParaRPr lang="en-US" cap="none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72" y="408214"/>
            <a:ext cx="1481456" cy="2103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4" y="1358900"/>
            <a:ext cx="9319346" cy="4751370"/>
          </a:xfr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-139650" y="6440207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6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2700" y="2702016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°C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0.227 S/cm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1" y="427195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°C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0.00033 S/cm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41700" y="2159000"/>
            <a:ext cx="1320800" cy="21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69059" y="4702727"/>
                <a:ext cx="3348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 smtClean="0">
                    <a:solidFill>
                      <a:schemeClr val="accent3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Lit </a:t>
                </a:r>
                <a:r>
                  <a:rPr lang="el-GR" dirty="0" smtClean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baseline="-250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 °C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ZA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0.098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059" y="4702727"/>
                <a:ext cx="3348681" cy="646331"/>
              </a:xfrm>
              <a:prstGeom prst="rect">
                <a:avLst/>
              </a:prstGeom>
              <a:blipFill>
                <a:blip r:embed="rId5"/>
                <a:stretch>
                  <a:fillRect l="-1639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82700" y="3126485"/>
                <a:ext cx="33486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 smtClean="0">
                    <a:solidFill>
                      <a:schemeClr val="accent3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Lit </a:t>
                </a:r>
                <a:r>
                  <a:rPr lang="el-GR" dirty="0" smtClean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baseline="-250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US" baseline="-25000" dirty="0" smtClean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00 </a:t>
                </a:r>
                <a:r>
                  <a:rPr lang="en-US" baseline="-250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ZA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0.569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3126485"/>
                <a:ext cx="3348681" cy="646331"/>
              </a:xfrm>
              <a:prstGeom prst="rect">
                <a:avLst/>
              </a:prstGeom>
              <a:blipFill>
                <a:blip r:embed="rId6"/>
                <a:stretch>
                  <a:fillRect l="-1455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-75702" y="6697610"/>
            <a:ext cx="91319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Literature  values sourced from: </a:t>
            </a:r>
            <a:r>
              <a:rPr lang="en-US" sz="800" dirty="0" smtClean="0"/>
              <a:t>Effect </a:t>
            </a:r>
            <a:r>
              <a:rPr lang="en-US" sz="800" dirty="0"/>
              <a:t>of total dopant concentration and dopant ratio on </a:t>
            </a:r>
            <a:r>
              <a:rPr lang="en-US" sz="800" dirty="0" smtClean="0"/>
              <a:t>conductivity of </a:t>
            </a:r>
            <a:r>
              <a:rPr lang="en-US" sz="800" dirty="0"/>
              <a:t>(DyO1.5)x–(WO3)y–(</a:t>
            </a:r>
            <a:r>
              <a:rPr lang="en-US" sz="800" dirty="0" smtClean="0"/>
              <a:t>BiO1.5)1-x-y  by </a:t>
            </a:r>
            <a:r>
              <a:rPr lang="de-DE" sz="800" dirty="0"/>
              <a:t>Doh Won Jung, Keith L. Duncan, Eric D. Wachsman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681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51191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latin typeface="Century Gothic" panose="020B0502020202020204" pitchFamily="34" charset="0"/>
              </a:rPr>
              <a:t>Vt</a:t>
            </a:r>
            <a:r>
              <a:rPr lang="en-US" dirty="0" smtClean="0">
                <a:latin typeface="Century Gothic" panose="020B0502020202020204" pitchFamily="34" charset="0"/>
              </a:rPr>
              <a:t>-XRD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858" y="228600"/>
            <a:ext cx="1481456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48" y="1435955"/>
            <a:ext cx="8947792" cy="4561942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7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9900" y="3275330"/>
            <a:ext cx="1321426" cy="1384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41" y="472564"/>
            <a:ext cx="1514686" cy="5401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6846" y="2147236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8D3E1WSB</a:t>
            </a:r>
          </a:p>
        </p:txBody>
      </p:sp>
    </p:spTree>
    <p:extLst>
      <p:ext uri="{BB962C8B-B14F-4D97-AF65-F5344CB8AC3E}">
        <p14:creationId xmlns:p14="http://schemas.microsoft.com/office/powerpoint/2010/main" val="1684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437574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8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6170" r="8913" b="4779"/>
          <a:stretch/>
        </p:blipFill>
        <p:spPr>
          <a:xfrm>
            <a:off x="707401" y="735494"/>
            <a:ext cx="9597742" cy="53954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9560" y="181195"/>
            <a:ext cx="10364451" cy="9054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Century Gothic" panose="020B0502020202020204" pitchFamily="34" charset="0"/>
              </a:rPr>
              <a:t>8D4ESB-NO W</a:t>
            </a:r>
            <a:r>
              <a:rPr lang="en-US" baseline="30000" dirty="0" smtClean="0">
                <a:latin typeface="Century Gothic" panose="020B0502020202020204" pitchFamily="34" charset="0"/>
              </a:rPr>
              <a:t>6+</a:t>
            </a:r>
            <a:endParaRPr lang="en-US" baseline="30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70" y="6083741"/>
            <a:ext cx="205453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26083"/>
          </a:xfrm>
        </p:spPr>
        <p:txBody>
          <a:bodyPr/>
          <a:lstStyle/>
          <a:p>
            <a:pPr algn="l"/>
            <a:r>
              <a:rPr lang="en-US" dirty="0" err="1" smtClean="0">
                <a:latin typeface="Century Gothic" panose="020B0502020202020204" pitchFamily="34" charset="0"/>
              </a:rPr>
              <a:t>vt</a:t>
            </a:r>
            <a:r>
              <a:rPr lang="en-US" dirty="0" smtClean="0">
                <a:latin typeface="Century Gothic" panose="020B0502020202020204" pitchFamily="34" charset="0"/>
              </a:rPr>
              <a:t>-Raman Spectroscopy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r="22958"/>
          <a:stretch/>
        </p:blipFill>
        <p:spPr>
          <a:xfrm>
            <a:off x="82910" y="1686795"/>
            <a:ext cx="5384082" cy="40892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4527" r="26083"/>
          <a:stretch/>
        </p:blipFill>
        <p:spPr>
          <a:xfrm>
            <a:off x="5513419" y="1661763"/>
            <a:ext cx="5446682" cy="4240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572" y="192949"/>
            <a:ext cx="1481456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5958605"/>
            <a:ext cx="2054530" cy="77425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367739"/>
            <a:ext cx="764215" cy="365125"/>
          </a:xfrm>
        </p:spPr>
        <p:txBody>
          <a:bodyPr/>
          <a:lstStyle/>
          <a:p>
            <a:fld id="{43BA7FA3-0A51-454F-B932-407B22027EC7}" type="slidenum">
              <a:rPr lang="en-ZA" sz="2400" smtClean="0">
                <a:latin typeface="Century Gothic" panose="020B0502020202020204" pitchFamily="34" charset="0"/>
              </a:rPr>
              <a:t>9</a:t>
            </a:fld>
            <a:endParaRPr lang="en-Z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8900</TotalTime>
  <Words>370</Words>
  <Application>Microsoft Office PowerPoint</Application>
  <PresentationFormat>Widescreen</PresentationFormat>
  <Paragraphs>60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Century Gothic</vt:lpstr>
      <vt:lpstr>Tw Cen MT</vt:lpstr>
      <vt:lpstr>Wingdings</vt:lpstr>
      <vt:lpstr>Droplet</vt:lpstr>
      <vt:lpstr>Superionic Conductors For Solid Oxide Fuel Cells: Probing the Local And Average Structure of the Enigmatic Bismuth Oxide and Its Chemical Derivatives</vt:lpstr>
      <vt:lpstr>PowerPoint Presentation</vt:lpstr>
      <vt:lpstr>PowerPoint Presentation</vt:lpstr>
      <vt:lpstr>THE DELTA PHASE</vt:lpstr>
      <vt:lpstr>Ambient Temperature XRD</vt:lpstr>
      <vt:lpstr>VT-ELECTROCHEMICAL IMPENDANCE SPECTROSCOPY</vt:lpstr>
      <vt:lpstr>Vt-XRD </vt:lpstr>
      <vt:lpstr>PowerPoint Presentation</vt:lpstr>
      <vt:lpstr>vt-Raman Spectroscopy</vt:lpstr>
      <vt:lpstr>PowerPoint Presentation</vt:lpstr>
      <vt:lpstr>Phase Stability Test</vt:lpstr>
      <vt:lpstr>Conclusion and Future work</vt:lpstr>
      <vt:lpstr>Acknowlegements</vt:lpstr>
      <vt:lpstr> Thank you very much, Questions are most welcome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</dc:title>
  <dc:creator>Dave Billing</dc:creator>
  <cp:lastModifiedBy>Sikhumbuzo Masina</cp:lastModifiedBy>
  <cp:revision>66</cp:revision>
  <dcterms:created xsi:type="dcterms:W3CDTF">2019-08-10T09:40:02Z</dcterms:created>
  <dcterms:modified xsi:type="dcterms:W3CDTF">2019-11-13T05:42:59Z</dcterms:modified>
</cp:coreProperties>
</file>