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9" r:id="rId11"/>
    <p:sldId id="265" r:id="rId12"/>
    <p:sldId id="280" r:id="rId13"/>
    <p:sldId id="266" r:id="rId14"/>
    <p:sldId id="270" r:id="rId15"/>
    <p:sldId id="275" r:id="rId16"/>
    <p:sldId id="281" r:id="rId17"/>
    <p:sldId id="272" r:id="rId18"/>
    <p:sldId id="282" r:id="rId19"/>
    <p:sldId id="276" r:id="rId20"/>
    <p:sldId id="273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2C8F6-201E-4F47-83D7-C0123FE9AA19}" type="datetimeFigureOut">
              <a:rPr lang="en-US" smtClean="0"/>
              <a:t>12-Nov-19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0FC6F-DE15-41C6-A0FF-5226ABED2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2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3CA76-4798-4D0B-B277-A408FAF4E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7A547-8ED3-4220-8C4D-D5FFAD36E4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40512-F9CE-4502-B57E-CFE47789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1A08-3A8B-44C3-940F-8363EE2DB051}" type="datetime1">
              <a:rPr lang="en-US" smtClean="0"/>
              <a:t>12-Nov-19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5B5A3-98B8-4527-98E3-4666ABAA0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CA886-A603-4138-9D68-AA1CE737D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9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7ABA-8F55-479C-A764-635AF20C4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194DE-D4DF-4818-88EE-16B736CDF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74B4B-4498-4393-9083-3576C6060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25D5-F098-4C71-96C3-F9D490F5DED4}" type="datetime1">
              <a:rPr lang="en-US" smtClean="0"/>
              <a:t>12-Nov-19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88C31-A858-4C20-9388-02D06F48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A316B-E08E-413C-8ED2-991B1D9F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8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952AF4-9359-41E7-BAC3-D1CDAAC35A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FFB662-94D8-4A08-8AE5-EF456E268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3DFFA-3404-48FB-903E-BC8D796C2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F468D-50ED-4719-A1E2-936F85DBDED1}" type="datetime1">
              <a:rPr lang="en-US" smtClean="0"/>
              <a:t>12-Nov-19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C56BD-85D4-4C4F-BC6C-A77F7C24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E3F0A-3E90-484C-B768-7AB103C05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11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0A976-A8BD-4725-A00A-D00671980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CC42C-8DA0-41FE-ACD8-0403318B9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DAAB2-B36C-4530-88C0-336A4468C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EF9B-575B-44E7-9476-EE2A27E21134}" type="datetime1">
              <a:rPr lang="en-US" smtClean="0"/>
              <a:t>12-Nov-19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6DBC6-F5BB-4F92-A218-C00CC54E5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03928-DCE1-4795-BFC0-988B1F913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26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A8AB8-8007-46AF-8806-5B725010A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6ADC9-0524-44B1-B7F8-6DAC94D54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3F685-66D3-400D-A0CB-5C47F6A07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77F28-0930-4AF9-9A7D-799A617D9820}" type="datetime1">
              <a:rPr lang="en-US" smtClean="0"/>
              <a:t>12-Nov-19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1D5F4-C61C-40F4-B8AD-0CDFBBB06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CD493-3368-453C-AAD4-C5CF148ED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1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22894-0360-43F4-844B-FB9630577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EE0C4-7360-4D1A-9B54-1A7B62796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3551A-50DA-43D3-A0F3-7DA3D7FA9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272D7-8CB2-4BD7-98DB-95460AB3B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6DF2C-96EE-4F81-A1B1-4416C3BE32DA}" type="datetime1">
              <a:rPr lang="en-US" smtClean="0"/>
              <a:t>12-Nov-19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98464-0953-4996-9515-EBC87E282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524CB-2E68-403C-B76B-7FD7E6317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13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1333C-D68D-4ED5-8BEB-99F32001F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F17CB-7B4F-44BA-83CF-4B20ECE9F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E86C3-4076-441A-A493-58CB175A0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9FFF7-61FC-4354-ABF7-7192DCE9B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6EA1E2-BA72-40D5-AD6C-EEF7CB15C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0634CA-D62F-4D09-9590-504BB784E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7D714-9D08-4F15-B0E8-EFDD2A7315C0}" type="datetime1">
              <a:rPr lang="en-US" smtClean="0"/>
              <a:t>12-Nov-19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80292B-51C3-46BC-8BC1-465B01633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D3DA47-0F5F-45DB-81DE-8CEBD191F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6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1679E-061B-4545-90DF-24F4B2316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83FD0C-9C1D-4BC5-9E9D-2F0D544E4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FBBA9-B37C-4904-9685-12EA2236950A}" type="datetime1">
              <a:rPr lang="en-US" smtClean="0"/>
              <a:t>12-Nov-19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37AF34-6CB2-43C5-8BB6-801FCFC60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B8DCA-0D11-4EBC-B259-ECB3B0CA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3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62527D-254A-453A-A304-B3F24278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768C-B5D7-49DA-9846-C7FAB7DF532C}" type="datetime1">
              <a:rPr lang="en-US" smtClean="0"/>
              <a:t>12-Nov-19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5D4F1-48CE-4153-B2FE-0ADA2E6E5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39BEB-D4F3-4424-87B5-3A7C6AAD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75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A69A9-EC44-41A9-B05A-04D5E9065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FF073-78F4-41F3-A9B2-1393A7E9A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5FD09-7DDE-435E-A79B-CD6A36767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3E7B1-E3C1-4539-B119-666E4B67F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1E7B-A18B-4F52-BF76-F6B57438C19C}" type="datetime1">
              <a:rPr lang="en-US" smtClean="0"/>
              <a:t>12-Nov-19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9B14F-19FD-4E92-8AFC-292D27303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80F52-FAE6-43EB-8040-902294D6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469A2-959A-44C4-AB8D-8008BF6C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38E8DE-8928-4FF0-BE34-62ED537419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A974B-EFF3-4A7D-B6B3-438723906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9F861-1248-44B6-9A17-18EA8EFC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8369-EB6F-4AA9-B096-33942856A992}" type="datetime1">
              <a:rPr lang="en-US" smtClean="0"/>
              <a:t>12-Nov-19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CD375-4359-4531-BB93-819BB8C63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D128D-4825-4623-A338-BA1083D1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91D368-0022-456B-98AD-58D9A32CD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C3E29-4C67-4EE9-9E51-9794927D1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42DA0-FEEE-49E0-B50C-8500DEA37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10EF0-A47E-4D1F-9703-725A8F0C4591}" type="datetime1">
              <a:rPr lang="en-US" smtClean="0"/>
              <a:t>12-Nov-19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E89F9-377E-4174-9082-A7038AA7D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5DDB7-3552-48F9-9F7D-AA8CA34F4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57CB8-1A39-4789-9CF7-D30AE5A1C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7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E8951-C56D-4891-9FA8-B80338C64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1856" y="1271557"/>
            <a:ext cx="9144000" cy="2387600"/>
          </a:xfrm>
        </p:spPr>
        <p:txBody>
          <a:bodyPr>
            <a:noAutofit/>
          </a:bodyPr>
          <a:lstStyle/>
          <a:p>
            <a:r>
              <a:rPr lang="en-US" sz="4400" dirty="0"/>
              <a:t>The Search for an Improved SOFC Electrolyte Material: Stabilizing the Fm3̅m Phase of Bismuth Oxide to Lower Temperatures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E7BD0A-2811-44CE-8B50-D62FE6400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4242"/>
            <a:ext cx="9144000" cy="428424"/>
          </a:xfrm>
        </p:spPr>
        <p:txBody>
          <a:bodyPr/>
          <a:lstStyle/>
          <a:p>
            <a:r>
              <a:rPr lang="en-US" dirty="0"/>
              <a:t>A presentation by Mathias A. Kiefer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D8CCB5-36C1-4AD7-BB2D-87E16047E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392" y="4932762"/>
            <a:ext cx="1523260" cy="1530876"/>
          </a:xfrm>
          <a:prstGeom prst="rect">
            <a:avLst/>
          </a:prstGeom>
        </p:spPr>
      </p:pic>
      <p:pic>
        <p:nvPicPr>
          <p:cNvPr id="8" name="Picture 7" descr="A picture containing flower&#10;&#10;Description automatically generated">
            <a:extLst>
              <a:ext uri="{FF2B5EF4-FFF2-40B4-BE49-F238E27FC236}">
                <a16:creationId xmlns:a16="http://schemas.microsoft.com/office/drawing/2014/main" id="{65B05847-052F-4117-9C2E-7A8ECFFED5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0" b="27970"/>
          <a:stretch/>
        </p:blipFill>
        <p:spPr>
          <a:xfrm>
            <a:off x="446793" y="4968273"/>
            <a:ext cx="3151835" cy="1212125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014421-D030-492D-B99E-2D02ABE6F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143" y="5218010"/>
            <a:ext cx="2934635" cy="962388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3210E4-B12E-4D89-BCF1-DE35549C2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44" y="4832549"/>
            <a:ext cx="1182135" cy="173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69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FF1E0-C9E1-49F7-A7AE-42B47291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10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D6E91A-F4E5-41DC-ADFF-D5414CC8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What options are available?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823480A-6A53-4E40-850E-6FEBD1F9B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177" y="5733712"/>
            <a:ext cx="10515600" cy="48611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‘Why aren’t doped bismuth oxides used commercially?’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F980961-0712-41B8-B625-4029EB0BDB45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8CC821-39DF-4E39-BD66-6169D8490D0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4F7608-937B-45FD-AB0B-0EA6FB44F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10" t="11250" r="45390" b="13195"/>
          <a:stretch/>
        </p:blipFill>
        <p:spPr>
          <a:xfrm>
            <a:off x="7796789" y="1666251"/>
            <a:ext cx="3088551" cy="30885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A close up of a map&#10;&#10;Description automatically generated">
            <a:extLst>
              <a:ext uri="{FF2B5EF4-FFF2-40B4-BE49-F238E27FC236}">
                <a16:creationId xmlns:a16="http://schemas.microsoft.com/office/drawing/2014/main" id="{84318DE5-B869-46A4-850C-32B47F562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7" y="1658703"/>
            <a:ext cx="3090584" cy="3071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:a16="http://schemas.microsoft.com/office/drawing/2014/main" id="{01982D58-1B0F-4E23-AB21-8596284AA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76" y="1658704"/>
            <a:ext cx="3088551" cy="30716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4C2CA853-FEEC-4D3D-A761-92F824BD43E7}"/>
              </a:ext>
            </a:extLst>
          </p:cNvPr>
          <p:cNvSpPr/>
          <p:nvPr/>
        </p:nvSpPr>
        <p:spPr>
          <a:xfrm>
            <a:off x="2225126" y="2219325"/>
            <a:ext cx="514350" cy="247650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F9C19FB-6D3C-42FB-87BF-723AB2AD04EB}"/>
              </a:ext>
            </a:extLst>
          </p:cNvPr>
          <p:cNvSpPr/>
          <p:nvPr/>
        </p:nvSpPr>
        <p:spPr>
          <a:xfrm>
            <a:off x="2253701" y="2717608"/>
            <a:ext cx="514350" cy="247650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14242DD-C116-4CA1-B749-E45D96FE4ED2}"/>
              </a:ext>
            </a:extLst>
          </p:cNvPr>
          <p:cNvSpPr/>
          <p:nvPr/>
        </p:nvSpPr>
        <p:spPr>
          <a:xfrm rot="1615287">
            <a:off x="5947462" y="2324099"/>
            <a:ext cx="1010150" cy="247650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030346C-F1FF-4AD4-9C19-3EEF54C464E3}"/>
              </a:ext>
            </a:extLst>
          </p:cNvPr>
          <p:cNvSpPr/>
          <p:nvPr/>
        </p:nvSpPr>
        <p:spPr>
          <a:xfrm>
            <a:off x="8153542" y="1690688"/>
            <a:ext cx="1187522" cy="707189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5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84DE9-E6BD-4ED2-A623-F2A92A568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Bi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as an alternative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2B079-20D1-4342-8533-6D66E22C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B57CB8-1A39-4789-9CF7-D30AE5A1C9DC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4A88E1-F350-4A73-8978-E51384B49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1" t="18140" r="58923" b="4273"/>
          <a:stretch/>
        </p:blipFill>
        <p:spPr>
          <a:xfrm>
            <a:off x="388034" y="1739429"/>
            <a:ext cx="5809958" cy="40761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1759CD-27AE-4FB8-9E03-EF6682D6502C}"/>
              </a:ext>
            </a:extLst>
          </p:cNvPr>
          <p:cNvGrpSpPr/>
          <p:nvPr/>
        </p:nvGrpSpPr>
        <p:grpSpPr>
          <a:xfrm>
            <a:off x="6550947" y="1874749"/>
            <a:ext cx="4828681" cy="3644348"/>
            <a:chOff x="6550947" y="1874749"/>
            <a:chExt cx="4828681" cy="3644348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4B7C5228-D8D1-4072-A715-6A42F7107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72" t="15366" r="33437" b="15704"/>
            <a:stretch/>
          </p:blipFill>
          <p:spPr>
            <a:xfrm>
              <a:off x="6550947" y="1874749"/>
              <a:ext cx="3760466" cy="36443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1573264-CBBD-461C-A956-9FA18F77EF30}"/>
                </a:ext>
              </a:extLst>
            </p:cNvPr>
            <p:cNvGrpSpPr/>
            <p:nvPr/>
          </p:nvGrpSpPr>
          <p:grpSpPr>
            <a:xfrm>
              <a:off x="9678285" y="2338987"/>
              <a:ext cx="1701343" cy="523220"/>
              <a:chOff x="9906000" y="2275987"/>
              <a:chExt cx="1701343" cy="523220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06BE6D4-B77F-4A21-B017-EE53EC6AC1CE}"/>
                  </a:ext>
                </a:extLst>
              </p:cNvPr>
              <p:cNvCxnSpPr/>
              <p:nvPr/>
            </p:nvCxnSpPr>
            <p:spPr>
              <a:xfrm>
                <a:off x="9906000" y="2562225"/>
                <a:ext cx="95250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338842D-4A57-41C4-BA62-3E377AB649EE}"/>
                  </a:ext>
                </a:extLst>
              </p:cNvPr>
              <p:cNvSpPr txBox="1"/>
              <p:nvPr/>
            </p:nvSpPr>
            <p:spPr>
              <a:xfrm>
                <a:off x="10892083" y="2275987"/>
                <a:ext cx="7152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Bi</a:t>
                </a:r>
                <a:r>
                  <a:rPr lang="en-US" sz="2800" b="1" baseline="30000" dirty="0"/>
                  <a:t>3+</a:t>
                </a:r>
                <a:endParaRPr lang="en-US" sz="2800" b="1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50DD7E7-53E9-47EF-A60A-540D9C5C9BC4}"/>
                </a:ext>
              </a:extLst>
            </p:cNvPr>
            <p:cNvGrpSpPr/>
            <p:nvPr/>
          </p:nvGrpSpPr>
          <p:grpSpPr>
            <a:xfrm>
              <a:off x="9370930" y="4073022"/>
              <a:ext cx="1982870" cy="523220"/>
              <a:chOff x="9534525" y="2881640"/>
              <a:chExt cx="1982870" cy="523220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1C9FA79D-3510-4996-938D-8276D5F1CC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34525" y="3143250"/>
                <a:ext cx="1323975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7957C76-D1F7-4956-AE77-18BB767829D4}"/>
                  </a:ext>
                </a:extLst>
              </p:cNvPr>
              <p:cNvSpPr txBox="1"/>
              <p:nvPr/>
            </p:nvSpPr>
            <p:spPr>
              <a:xfrm>
                <a:off x="10895109" y="2881640"/>
                <a:ext cx="6222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O</a:t>
                </a:r>
                <a:r>
                  <a:rPr lang="en-US" sz="2800" b="1" baseline="30000" dirty="0"/>
                  <a:t>2-</a:t>
                </a:r>
                <a:endParaRPr lang="en-US" sz="2800" b="1" dirty="0"/>
              </a:p>
            </p:txBody>
          </p:sp>
        </p:grp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BFA4E418-91A1-4498-8549-5776BF74BA4A}"/>
              </a:ext>
            </a:extLst>
          </p:cNvPr>
          <p:cNvSpPr/>
          <p:nvPr/>
        </p:nvSpPr>
        <p:spPr>
          <a:xfrm>
            <a:off x="4899383" y="3009069"/>
            <a:ext cx="1072721" cy="1325563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A528CA-A48A-4C23-93BC-3FC567DE01A3}"/>
              </a:ext>
            </a:extLst>
          </p:cNvPr>
          <p:cNvSpPr/>
          <p:nvPr/>
        </p:nvSpPr>
        <p:spPr>
          <a:xfrm>
            <a:off x="7046025" y="5520819"/>
            <a:ext cx="2770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SG: Fm3̅m (#225)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5280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1B5B8-53E0-4B00-AA18-0FB0E7B4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5ECA01-D07E-4266-ACDA-0BF694EF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 need an </a:t>
            </a:r>
            <a:r>
              <a:rPr lang="en-US" i="1" dirty="0"/>
              <a:t>improved</a:t>
            </a:r>
            <a:r>
              <a:rPr lang="en-US" dirty="0"/>
              <a:t> electrolyte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48C608A-B337-4DEB-BA67-0814F855A0C0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8CC821-39DF-4E39-BD66-6169D8490D0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Rectangle 6" descr="Checkmark">
            <a:extLst>
              <a:ext uri="{FF2B5EF4-FFF2-40B4-BE49-F238E27FC236}">
                <a16:creationId xmlns:a16="http://schemas.microsoft.com/office/drawing/2014/main" id="{3D03F471-A423-4875-BA5A-892897D1BFC1}"/>
              </a:ext>
            </a:extLst>
          </p:cNvPr>
          <p:cNvSpPr/>
          <p:nvPr/>
        </p:nvSpPr>
        <p:spPr>
          <a:xfrm>
            <a:off x="2050769" y="2812822"/>
            <a:ext cx="1300252" cy="13002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870717C-41C7-4C66-A3C0-585E4C7F66E2}"/>
              </a:ext>
            </a:extLst>
          </p:cNvPr>
          <p:cNvSpPr/>
          <p:nvPr/>
        </p:nvSpPr>
        <p:spPr>
          <a:xfrm>
            <a:off x="1256170" y="4345254"/>
            <a:ext cx="2889450" cy="720000"/>
          </a:xfrm>
          <a:custGeom>
            <a:avLst/>
            <a:gdLst>
              <a:gd name="connsiteX0" fmla="*/ 0 w 2889450"/>
              <a:gd name="connsiteY0" fmla="*/ 0 h 720000"/>
              <a:gd name="connsiteX1" fmla="*/ 2889450 w 2889450"/>
              <a:gd name="connsiteY1" fmla="*/ 0 h 720000"/>
              <a:gd name="connsiteX2" fmla="*/ 2889450 w 2889450"/>
              <a:gd name="connsiteY2" fmla="*/ 720000 h 720000"/>
              <a:gd name="connsiteX3" fmla="*/ 0 w 2889450"/>
              <a:gd name="connsiteY3" fmla="*/ 720000 h 720000"/>
              <a:gd name="connsiteX4" fmla="*/ 0 w 288945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450" h="720000">
                <a:moveTo>
                  <a:pt x="0" y="0"/>
                </a:moveTo>
                <a:lnTo>
                  <a:pt x="2889450" y="0"/>
                </a:lnTo>
                <a:lnTo>
                  <a:pt x="28894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kern="1200" dirty="0"/>
              <a:t>High Phase Stability and Purity</a:t>
            </a:r>
          </a:p>
        </p:txBody>
      </p:sp>
      <p:sp>
        <p:nvSpPr>
          <p:cNvPr id="9" name="Rectangle 8" descr="Flask">
            <a:extLst>
              <a:ext uri="{FF2B5EF4-FFF2-40B4-BE49-F238E27FC236}">
                <a16:creationId xmlns:a16="http://schemas.microsoft.com/office/drawing/2014/main" id="{EC8B27B5-3EBF-42F0-B992-9580FBC20052}"/>
              </a:ext>
            </a:extLst>
          </p:cNvPr>
          <p:cNvSpPr/>
          <p:nvPr/>
        </p:nvSpPr>
        <p:spPr>
          <a:xfrm>
            <a:off x="9055842" y="2778872"/>
            <a:ext cx="1300252" cy="1300252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9AE0CA-441F-4DFF-AF5E-FAC5FDBE637F}"/>
              </a:ext>
            </a:extLst>
          </p:cNvPr>
          <p:cNvSpPr/>
          <p:nvPr/>
        </p:nvSpPr>
        <p:spPr>
          <a:xfrm>
            <a:off x="8194578" y="4488816"/>
            <a:ext cx="2889450" cy="720000"/>
          </a:xfrm>
          <a:custGeom>
            <a:avLst/>
            <a:gdLst>
              <a:gd name="connsiteX0" fmla="*/ 0 w 2889450"/>
              <a:gd name="connsiteY0" fmla="*/ 0 h 720000"/>
              <a:gd name="connsiteX1" fmla="*/ 2889450 w 2889450"/>
              <a:gd name="connsiteY1" fmla="*/ 0 h 720000"/>
              <a:gd name="connsiteX2" fmla="*/ 2889450 w 2889450"/>
              <a:gd name="connsiteY2" fmla="*/ 720000 h 720000"/>
              <a:gd name="connsiteX3" fmla="*/ 0 w 2889450"/>
              <a:gd name="connsiteY3" fmla="*/ 720000 h 720000"/>
              <a:gd name="connsiteX4" fmla="*/ 0 w 288945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450" h="720000">
                <a:moveTo>
                  <a:pt x="0" y="0"/>
                </a:moveTo>
                <a:lnTo>
                  <a:pt x="2889450" y="0"/>
                </a:lnTo>
                <a:lnTo>
                  <a:pt x="28894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kern="1200" dirty="0"/>
              <a:t>High Oxide ion conduction at </a:t>
            </a:r>
            <a:r>
              <a:rPr lang="en-US" sz="2100" i="1" kern="1200" dirty="0"/>
              <a:t>lower</a:t>
            </a:r>
            <a:r>
              <a:rPr lang="en-US" sz="2100" kern="1200" dirty="0"/>
              <a:t> temperatures</a:t>
            </a:r>
          </a:p>
        </p:txBody>
      </p:sp>
      <p:sp>
        <p:nvSpPr>
          <p:cNvPr id="11" name="Rectangle 10" descr="Fire">
            <a:extLst>
              <a:ext uri="{FF2B5EF4-FFF2-40B4-BE49-F238E27FC236}">
                <a16:creationId xmlns:a16="http://schemas.microsoft.com/office/drawing/2014/main" id="{3249BF5A-9FD2-4BBD-9801-5ECA401B45B4}"/>
              </a:ext>
            </a:extLst>
          </p:cNvPr>
          <p:cNvSpPr/>
          <p:nvPr/>
        </p:nvSpPr>
        <p:spPr>
          <a:xfrm>
            <a:off x="5445875" y="2778878"/>
            <a:ext cx="1300252" cy="1300252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1E5D496-B5A2-4FB4-A59B-A3CB102183B0}"/>
              </a:ext>
            </a:extLst>
          </p:cNvPr>
          <p:cNvSpPr/>
          <p:nvPr/>
        </p:nvSpPr>
        <p:spPr>
          <a:xfrm>
            <a:off x="4741194" y="4477241"/>
            <a:ext cx="2889450" cy="456026"/>
          </a:xfrm>
          <a:custGeom>
            <a:avLst/>
            <a:gdLst>
              <a:gd name="connsiteX0" fmla="*/ 0 w 2889450"/>
              <a:gd name="connsiteY0" fmla="*/ 0 h 456026"/>
              <a:gd name="connsiteX1" fmla="*/ 2889450 w 2889450"/>
              <a:gd name="connsiteY1" fmla="*/ 0 h 456026"/>
              <a:gd name="connsiteX2" fmla="*/ 2889450 w 2889450"/>
              <a:gd name="connsiteY2" fmla="*/ 456026 h 456026"/>
              <a:gd name="connsiteX3" fmla="*/ 0 w 2889450"/>
              <a:gd name="connsiteY3" fmla="*/ 456026 h 456026"/>
              <a:gd name="connsiteX4" fmla="*/ 0 w 2889450"/>
              <a:gd name="connsiteY4" fmla="*/ 0 h 45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450" h="456026">
                <a:moveTo>
                  <a:pt x="0" y="0"/>
                </a:moveTo>
                <a:lnTo>
                  <a:pt x="2889450" y="0"/>
                </a:lnTo>
                <a:lnTo>
                  <a:pt x="2889450" y="456026"/>
                </a:lnTo>
                <a:lnTo>
                  <a:pt x="0" y="45602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kern="1200" dirty="0"/>
              <a:t>Low thermal expansion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83AF65D-B164-4F2F-8B5C-A172B5BAF648}"/>
              </a:ext>
            </a:extLst>
          </p:cNvPr>
          <p:cNvSpPr/>
          <p:nvPr/>
        </p:nvSpPr>
        <p:spPr>
          <a:xfrm>
            <a:off x="961013" y="2366101"/>
            <a:ext cx="3437435" cy="308260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4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95C9C-B853-403E-8FBF-F4CE346A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13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8CBB811-715D-41EB-B631-707379DCC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Stabilizing the delta phase to lower temperatures – ‘doping’ approaches 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D224E4-9FAA-4978-A57F-20D2E8CC1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32" y="2388164"/>
            <a:ext cx="5637184" cy="389135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4750C0F-800F-491B-8F33-8BC832487E2B}"/>
              </a:ext>
            </a:extLst>
          </p:cNvPr>
          <p:cNvGrpSpPr/>
          <p:nvPr/>
        </p:nvGrpSpPr>
        <p:grpSpPr>
          <a:xfrm>
            <a:off x="647584" y="2288121"/>
            <a:ext cx="5531345" cy="3991395"/>
            <a:chOff x="647584" y="2288121"/>
            <a:chExt cx="5531345" cy="39913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DDB0D7D-E68C-4323-AD08-83023ECB3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16" t="19134" r="35941" b="21170"/>
            <a:stretch/>
          </p:blipFill>
          <p:spPr>
            <a:xfrm>
              <a:off x="647584" y="2288121"/>
              <a:ext cx="4083698" cy="39913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488D839-52AB-4892-BCDC-B0159443DBC5}"/>
                </a:ext>
              </a:extLst>
            </p:cNvPr>
            <p:cNvGrpSpPr/>
            <p:nvPr/>
          </p:nvGrpSpPr>
          <p:grpSpPr>
            <a:xfrm>
              <a:off x="3879679" y="2787133"/>
              <a:ext cx="2299250" cy="523220"/>
              <a:chOff x="9906000" y="2300615"/>
              <a:chExt cx="2299250" cy="523220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1639BB3-66C5-4E8D-9CA7-48EFEC97157C}"/>
                  </a:ext>
                </a:extLst>
              </p:cNvPr>
              <p:cNvCxnSpPr/>
              <p:nvPr/>
            </p:nvCxnSpPr>
            <p:spPr>
              <a:xfrm>
                <a:off x="9906000" y="2562225"/>
                <a:ext cx="95250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CB8285A-A799-4A08-B851-6FF5EB382967}"/>
                  </a:ext>
                </a:extLst>
              </p:cNvPr>
              <p:cNvSpPr txBox="1"/>
              <p:nvPr/>
            </p:nvSpPr>
            <p:spPr>
              <a:xfrm>
                <a:off x="10909703" y="2300615"/>
                <a:ext cx="12955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Y</a:t>
                </a:r>
                <a:r>
                  <a:rPr lang="en-US" sz="2800" b="1" baseline="30000" dirty="0"/>
                  <a:t>3+</a:t>
                </a:r>
                <a:r>
                  <a:rPr lang="en-US" sz="2800" b="1" dirty="0"/>
                  <a:t>/Bi</a:t>
                </a:r>
                <a:r>
                  <a:rPr lang="en-US" sz="2800" b="1" baseline="30000" dirty="0"/>
                  <a:t>3+</a:t>
                </a:r>
                <a:endParaRPr lang="en-US" sz="2800" b="1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2F66F0-10FE-47E6-A8CC-B04E68A12107}"/>
                </a:ext>
              </a:extLst>
            </p:cNvPr>
            <p:cNvGrpSpPr/>
            <p:nvPr/>
          </p:nvGrpSpPr>
          <p:grpSpPr>
            <a:xfrm>
              <a:off x="3716913" y="4761698"/>
              <a:ext cx="2028737" cy="523220"/>
              <a:chOff x="9534525" y="2881640"/>
              <a:chExt cx="2028737" cy="52322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BA9D6311-C167-48C7-B7E5-9C0A90B1E8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34525" y="3143250"/>
                <a:ext cx="1323975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ED6FDC7-C90B-4977-A33F-C47AB71F5D28}"/>
                  </a:ext>
                </a:extLst>
              </p:cNvPr>
              <p:cNvSpPr txBox="1"/>
              <p:nvPr/>
            </p:nvSpPr>
            <p:spPr>
              <a:xfrm>
                <a:off x="10909703" y="2881640"/>
                <a:ext cx="6535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O</a:t>
                </a:r>
                <a:r>
                  <a:rPr lang="en-US" sz="2800" b="1" baseline="30000" dirty="0"/>
                  <a:t>2-</a:t>
                </a:r>
                <a:endParaRPr lang="en-US" sz="2800" b="1" dirty="0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668BEA9-9ADF-4190-8189-C39CDB739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2" y="2519083"/>
            <a:ext cx="11597318" cy="334651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517B74D-E697-4288-BB92-B13B2414E2C6}"/>
              </a:ext>
            </a:extLst>
          </p:cNvPr>
          <p:cNvGrpSpPr/>
          <p:nvPr/>
        </p:nvGrpSpPr>
        <p:grpSpPr>
          <a:xfrm>
            <a:off x="3716913" y="2311330"/>
            <a:ext cx="5239727" cy="3454470"/>
            <a:chOff x="3716913" y="2311330"/>
            <a:chExt cx="5239727" cy="34544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B95295-ECEC-466B-ABE7-FB997298D4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517" t="12657" r="41732" b="7804"/>
            <a:stretch/>
          </p:blipFill>
          <p:spPr>
            <a:xfrm>
              <a:off x="5532360" y="2311330"/>
              <a:ext cx="3424280" cy="34544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33C049F-E982-4BBC-A758-6510DB2343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4020" y="2311330"/>
              <a:ext cx="1798340" cy="127809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48716AE-D7B8-4C48-98D6-C56B52217554}"/>
                </a:ext>
              </a:extLst>
            </p:cNvPr>
            <p:cNvCxnSpPr>
              <a:cxnSpLocks/>
            </p:cNvCxnSpPr>
            <p:nvPr/>
          </p:nvCxnSpPr>
          <p:spPr>
            <a:xfrm>
              <a:off x="3716913" y="5620742"/>
              <a:ext cx="1831349" cy="14505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281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C9B13-2A11-4771-B07B-5B81F101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7267"/>
            <a:ext cx="10515600" cy="117953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Successful … BUT there are problems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F3FDF-A7B3-4A5F-BB23-7469CFA65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12E0E5-9F0C-4296-8984-0AFF06C8D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20" y="2262786"/>
            <a:ext cx="5101346" cy="3521463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E2120501-DCC3-4567-A4F3-AC7CBF43B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8" y="2262787"/>
            <a:ext cx="5101346" cy="352146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AB68046-A149-4389-B651-653A60DA6228}"/>
              </a:ext>
            </a:extLst>
          </p:cNvPr>
          <p:cNvGrpSpPr/>
          <p:nvPr/>
        </p:nvGrpSpPr>
        <p:grpSpPr>
          <a:xfrm>
            <a:off x="838200" y="2318999"/>
            <a:ext cx="8706501" cy="3109845"/>
            <a:chOff x="838200" y="2318999"/>
            <a:chExt cx="8706501" cy="3109845"/>
          </a:xfrm>
        </p:grpSpPr>
        <p:pic>
          <p:nvPicPr>
            <p:cNvPr id="6" name="Picture 5" descr="A close up of a map&#10;&#10;Description automatically generated">
              <a:extLst>
                <a:ext uri="{FF2B5EF4-FFF2-40B4-BE49-F238E27FC236}">
                  <a16:creationId xmlns:a16="http://schemas.microsoft.com/office/drawing/2014/main" id="{DFF2DE4A-DF8E-4FED-A71E-908D4ADC5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35" t="9546" r="3594" b="13831"/>
            <a:stretch/>
          </p:blipFill>
          <p:spPr>
            <a:xfrm>
              <a:off x="838200" y="2318999"/>
              <a:ext cx="4854814" cy="31098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93E440C-8601-4D64-8272-9D2D15E0129B}"/>
                </a:ext>
              </a:extLst>
            </p:cNvPr>
            <p:cNvCxnSpPr>
              <a:cxnSpLocks/>
            </p:cNvCxnSpPr>
            <p:nvPr/>
          </p:nvCxnSpPr>
          <p:spPr>
            <a:xfrm>
              <a:off x="5693014" y="2318999"/>
              <a:ext cx="3851687" cy="193820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41A1A2-7151-4A07-BF13-D24C54C48CB6}"/>
                </a:ext>
              </a:extLst>
            </p:cNvPr>
            <p:cNvCxnSpPr>
              <a:cxnSpLocks/>
            </p:cNvCxnSpPr>
            <p:nvPr/>
          </p:nvCxnSpPr>
          <p:spPr>
            <a:xfrm>
              <a:off x="5693014" y="5428844"/>
              <a:ext cx="184379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AAE1B2-5E78-4209-8EDA-E1B457BE121B}"/>
                </a:ext>
              </a:extLst>
            </p:cNvPr>
            <p:cNvSpPr/>
            <p:nvPr/>
          </p:nvSpPr>
          <p:spPr>
            <a:xfrm>
              <a:off x="7540052" y="4257207"/>
              <a:ext cx="2004649" cy="11716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E82C10-318F-4BDD-A4FB-4B23C5041634}"/>
              </a:ext>
            </a:extLst>
          </p:cNvPr>
          <p:cNvGrpSpPr/>
          <p:nvPr/>
        </p:nvGrpSpPr>
        <p:grpSpPr>
          <a:xfrm>
            <a:off x="2305050" y="3048000"/>
            <a:ext cx="1907293" cy="2076450"/>
            <a:chOff x="2305050" y="3048000"/>
            <a:chExt cx="1907293" cy="207645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F07BB6C-9263-4997-B833-F37F5EF1CCCF}"/>
                </a:ext>
              </a:extLst>
            </p:cNvPr>
            <p:cNvCxnSpPr/>
            <p:nvPr/>
          </p:nvCxnSpPr>
          <p:spPr>
            <a:xfrm flipV="1">
              <a:off x="2305050" y="3048000"/>
              <a:ext cx="0" cy="207645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7FEB18-1B56-4F64-977B-9262DEDF8F4D}"/>
                </a:ext>
              </a:extLst>
            </p:cNvPr>
            <p:cNvSpPr txBox="1"/>
            <p:nvPr/>
          </p:nvSpPr>
          <p:spPr>
            <a:xfrm>
              <a:off x="2443910" y="3995597"/>
              <a:ext cx="1768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12 months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7E276B7-C3B2-4FF5-A683-62A0F06B86E8}"/>
              </a:ext>
            </a:extLst>
          </p:cNvPr>
          <p:cNvSpPr/>
          <p:nvPr/>
        </p:nvSpPr>
        <p:spPr>
          <a:xfrm>
            <a:off x="2297268" y="1245165"/>
            <a:ext cx="75974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+mj-lt"/>
              </a:rPr>
              <a:t>Problem #1: Aging phenomenon</a:t>
            </a:r>
          </a:p>
        </p:txBody>
      </p:sp>
    </p:spTree>
    <p:extLst>
      <p:ext uri="{BB962C8B-B14F-4D97-AF65-F5344CB8AC3E}">
        <p14:creationId xmlns:p14="http://schemas.microsoft.com/office/powerpoint/2010/main" val="410623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B97F7-81B6-455C-9604-2E213608B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15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46A19B-80A6-499F-9262-5C02054FF6AE}"/>
              </a:ext>
            </a:extLst>
          </p:cNvPr>
          <p:cNvGrpSpPr/>
          <p:nvPr/>
        </p:nvGrpSpPr>
        <p:grpSpPr>
          <a:xfrm>
            <a:off x="409957" y="2289711"/>
            <a:ext cx="5645911" cy="3897377"/>
            <a:chOff x="409957" y="2289711"/>
            <a:chExt cx="5645911" cy="3897377"/>
          </a:xfrm>
        </p:grpSpPr>
        <p:pic>
          <p:nvPicPr>
            <p:cNvPr id="10" name="Picture 9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7550D83B-67B0-477B-B4FF-02BB48B36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" y="2289711"/>
              <a:ext cx="5645911" cy="389737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370DEE-7A4B-4EC3-B519-DD92A832A5CF}"/>
                </a:ext>
              </a:extLst>
            </p:cNvPr>
            <p:cNvSpPr txBox="1"/>
            <p:nvPr/>
          </p:nvSpPr>
          <p:spPr>
            <a:xfrm>
              <a:off x="4844539" y="2626282"/>
              <a:ext cx="987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Lab data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E1BEAE-AE37-4565-845B-103E97D97CEA}"/>
              </a:ext>
            </a:extLst>
          </p:cNvPr>
          <p:cNvGrpSpPr/>
          <p:nvPr/>
        </p:nvGrpSpPr>
        <p:grpSpPr>
          <a:xfrm>
            <a:off x="6226088" y="2269461"/>
            <a:ext cx="5555955" cy="3897377"/>
            <a:chOff x="5832622" y="2289711"/>
            <a:chExt cx="5555955" cy="3897377"/>
          </a:xfrm>
        </p:grpSpPr>
        <p:pic>
          <p:nvPicPr>
            <p:cNvPr id="8" name="Picture 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9C546778-7090-4A57-8C9F-5FE77AF81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2622" y="2289711"/>
              <a:ext cx="5555955" cy="389737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43EC2F-F48E-4634-BCBB-811ED69B1B6C}"/>
                </a:ext>
              </a:extLst>
            </p:cNvPr>
            <p:cNvSpPr txBox="1"/>
            <p:nvPr/>
          </p:nvSpPr>
          <p:spPr>
            <a:xfrm>
              <a:off x="9982200" y="2592554"/>
              <a:ext cx="130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NSLS-II data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54C5D6-9BFD-43B9-A5F8-FFA5ECC5DF2A}"/>
              </a:ext>
            </a:extLst>
          </p:cNvPr>
          <p:cNvGrpSpPr/>
          <p:nvPr/>
        </p:nvGrpSpPr>
        <p:grpSpPr>
          <a:xfrm>
            <a:off x="1036712" y="2756970"/>
            <a:ext cx="10378752" cy="3027142"/>
            <a:chOff x="746448" y="2724828"/>
            <a:chExt cx="10378752" cy="3027142"/>
          </a:xfrm>
        </p:grpSpPr>
        <p:pic>
          <p:nvPicPr>
            <p:cNvPr id="6" name="Picture 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DD9BC4B-C5DE-4D33-AB0A-B10A8C7F6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3" t="8815" r="2699" b="20715"/>
            <a:stretch/>
          </p:blipFill>
          <p:spPr>
            <a:xfrm>
              <a:off x="746448" y="2724828"/>
              <a:ext cx="4972928" cy="30271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4A85FE-E3D8-4258-AA10-5B74B10A56D8}"/>
                </a:ext>
              </a:extLst>
            </p:cNvPr>
            <p:cNvSpPr/>
            <p:nvPr/>
          </p:nvSpPr>
          <p:spPr>
            <a:xfrm>
              <a:off x="6819900" y="5257800"/>
              <a:ext cx="4305300" cy="4941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AA3D21-9240-4B48-A2D4-FE867BCE8EB0}"/>
                </a:ext>
              </a:extLst>
            </p:cNvPr>
            <p:cNvCxnSpPr/>
            <p:nvPr/>
          </p:nvCxnSpPr>
          <p:spPr>
            <a:xfrm>
              <a:off x="5719376" y="2724828"/>
              <a:ext cx="1100524" cy="25520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6766220-8BDC-41B6-9407-6ACD65A1BB9F}"/>
                </a:ext>
              </a:extLst>
            </p:cNvPr>
            <p:cNvCxnSpPr>
              <a:cxnSpLocks/>
            </p:cNvCxnSpPr>
            <p:nvPr/>
          </p:nvCxnSpPr>
          <p:spPr>
            <a:xfrm>
              <a:off x="5719376" y="5751969"/>
              <a:ext cx="11005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3D59323-F355-415E-B90C-21DA372B039E}"/>
              </a:ext>
            </a:extLst>
          </p:cNvPr>
          <p:cNvSpPr txBox="1"/>
          <p:nvPr/>
        </p:nvSpPr>
        <p:spPr>
          <a:xfrm>
            <a:off x="3153528" y="779567"/>
            <a:ext cx="5884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Problem #2: Phase purity</a:t>
            </a:r>
          </a:p>
        </p:txBody>
      </p:sp>
    </p:spTree>
    <p:extLst>
      <p:ext uri="{BB962C8B-B14F-4D97-AF65-F5344CB8AC3E}">
        <p14:creationId xmlns:p14="http://schemas.microsoft.com/office/powerpoint/2010/main" val="74571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4C3A5-CB36-4D45-A80D-C1E33B813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16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BC3D4A-FF05-4415-B479-86AC87E69925}"/>
              </a:ext>
            </a:extLst>
          </p:cNvPr>
          <p:cNvGrpSpPr/>
          <p:nvPr/>
        </p:nvGrpSpPr>
        <p:grpSpPr>
          <a:xfrm>
            <a:off x="473937" y="1885975"/>
            <a:ext cx="5497146" cy="3794684"/>
            <a:chOff x="473937" y="1885975"/>
            <a:chExt cx="5497146" cy="3794684"/>
          </a:xfrm>
        </p:grpSpPr>
        <p:pic>
          <p:nvPicPr>
            <p:cNvPr id="10" name="Picture 9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2C2F24C4-283D-4146-8B33-129283866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937" y="1885975"/>
              <a:ext cx="5497146" cy="379468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CC2367-A55D-4CBF-90B9-CB46CDA4AE14}"/>
                </a:ext>
              </a:extLst>
            </p:cNvPr>
            <p:cNvSpPr txBox="1"/>
            <p:nvPr/>
          </p:nvSpPr>
          <p:spPr>
            <a:xfrm>
              <a:off x="4796853" y="2186872"/>
              <a:ext cx="982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Lab data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7A6747-9936-482B-9547-D636E16F10AB}"/>
              </a:ext>
            </a:extLst>
          </p:cNvPr>
          <p:cNvGrpSpPr/>
          <p:nvPr/>
        </p:nvGrpSpPr>
        <p:grpSpPr>
          <a:xfrm>
            <a:off x="6027295" y="1885976"/>
            <a:ext cx="5409558" cy="3794683"/>
            <a:chOff x="6027295" y="1885976"/>
            <a:chExt cx="5409558" cy="3794683"/>
          </a:xfrm>
        </p:grpSpPr>
        <p:pic>
          <p:nvPicPr>
            <p:cNvPr id="8" name="Picture 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24A7FFF8-395F-4FEA-AF77-BBCE062F5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7295" y="1885976"/>
              <a:ext cx="5409558" cy="379468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E50BFF-8904-4A79-AAB5-26E6C2C6BDDC}"/>
                </a:ext>
              </a:extLst>
            </p:cNvPr>
            <p:cNvSpPr txBox="1"/>
            <p:nvPr/>
          </p:nvSpPr>
          <p:spPr>
            <a:xfrm>
              <a:off x="10073390" y="2218544"/>
              <a:ext cx="130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NSLS-II data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34D3B6-A2C5-42E0-9B4E-AAB2BFD94985}"/>
              </a:ext>
            </a:extLst>
          </p:cNvPr>
          <p:cNvGrpSpPr/>
          <p:nvPr/>
        </p:nvGrpSpPr>
        <p:grpSpPr>
          <a:xfrm>
            <a:off x="1331627" y="2306982"/>
            <a:ext cx="9278911" cy="2952669"/>
            <a:chOff x="1214204" y="2306982"/>
            <a:chExt cx="9278911" cy="295266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781E71-824C-437E-B0F4-24C9AE083577}"/>
                </a:ext>
              </a:extLst>
            </p:cNvPr>
            <p:cNvSpPr/>
            <p:nvPr/>
          </p:nvSpPr>
          <p:spPr>
            <a:xfrm>
              <a:off x="6925456" y="4826833"/>
              <a:ext cx="3567659" cy="4328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8935B08-38F1-400F-8751-BEB710BAA5C2}"/>
                </a:ext>
              </a:extLst>
            </p:cNvPr>
            <p:cNvGrpSpPr/>
            <p:nvPr/>
          </p:nvGrpSpPr>
          <p:grpSpPr>
            <a:xfrm>
              <a:off x="1214204" y="2306982"/>
              <a:ext cx="5711252" cy="2952669"/>
              <a:chOff x="1214204" y="2306982"/>
              <a:chExt cx="5711252" cy="2952669"/>
            </a:xfrm>
          </p:grpSpPr>
          <p:pic>
            <p:nvPicPr>
              <p:cNvPr id="6" name="Picture 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A6D85CA-26BC-4DE4-943F-D6ACFC9121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36" t="9791" r="5337" b="16567"/>
              <a:stretch/>
            </p:blipFill>
            <p:spPr>
              <a:xfrm>
                <a:off x="1214204" y="2306982"/>
                <a:ext cx="4557010" cy="295266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2DC16B2-5C0C-42AE-8BC5-AE2F0CD4C6AD}"/>
                  </a:ext>
                </a:extLst>
              </p:cNvPr>
              <p:cNvCxnSpPr/>
              <p:nvPr/>
            </p:nvCxnSpPr>
            <p:spPr>
              <a:xfrm>
                <a:off x="5771214" y="2306982"/>
                <a:ext cx="1154242" cy="251985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2B0A967-CC9C-4045-B890-9B7414561FA3}"/>
                  </a:ext>
                </a:extLst>
              </p:cNvPr>
              <p:cNvCxnSpPr/>
              <p:nvPr/>
            </p:nvCxnSpPr>
            <p:spPr>
              <a:xfrm>
                <a:off x="5771214" y="5259651"/>
                <a:ext cx="1154242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7107F22-691B-45FB-BEAE-8C027F3A0FD3}"/>
              </a:ext>
            </a:extLst>
          </p:cNvPr>
          <p:cNvSpPr txBox="1"/>
          <p:nvPr/>
        </p:nvSpPr>
        <p:spPr>
          <a:xfrm>
            <a:off x="3282793" y="581365"/>
            <a:ext cx="54890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Phase purity continued</a:t>
            </a:r>
          </a:p>
        </p:txBody>
      </p:sp>
    </p:spTree>
    <p:extLst>
      <p:ext uri="{BB962C8B-B14F-4D97-AF65-F5344CB8AC3E}">
        <p14:creationId xmlns:p14="http://schemas.microsoft.com/office/powerpoint/2010/main" val="295053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30CF2-B8AC-4A67-BC9C-17AFC2E4B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063" y="6310875"/>
            <a:ext cx="6671872" cy="4560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Synchrotron data used to unravel anomaly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41B95-A7E2-4F64-ADAE-3E23B0BE0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3A1DB9BA-035F-42E6-A383-CF688E95D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4" y="1838099"/>
            <a:ext cx="4098034" cy="384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CAF648-DA63-4496-B1DF-2D29EA441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9" r="20477"/>
          <a:stretch/>
        </p:blipFill>
        <p:spPr>
          <a:xfrm>
            <a:off x="4591050" y="1970522"/>
            <a:ext cx="7219956" cy="322936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7459C7A-D427-4F13-B4C2-88579EF13584}"/>
              </a:ext>
            </a:extLst>
          </p:cNvPr>
          <p:cNvGrpSpPr/>
          <p:nvPr/>
        </p:nvGrpSpPr>
        <p:grpSpPr>
          <a:xfrm>
            <a:off x="8026400" y="1458172"/>
            <a:ext cx="3784606" cy="4785426"/>
            <a:chOff x="8026400" y="1458172"/>
            <a:chExt cx="3784606" cy="478542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62A23C8-FDA2-46E1-87D8-DE222775B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279" r="36105" b="10948"/>
            <a:stretch/>
          </p:blipFill>
          <p:spPr>
            <a:xfrm>
              <a:off x="8590760" y="4246178"/>
              <a:ext cx="3215629" cy="19974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CC9C38A-7D95-46D1-9269-1C0D6B5E3C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416" t="2457" r="35743" b="11709"/>
            <a:stretch/>
          </p:blipFill>
          <p:spPr>
            <a:xfrm>
              <a:off x="8590760" y="1458172"/>
              <a:ext cx="3220246" cy="17442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04FAB74-82D9-4702-B7E9-F1AD559A3878}"/>
                </a:ext>
              </a:extLst>
            </p:cNvPr>
            <p:cNvSpPr/>
            <p:nvPr/>
          </p:nvSpPr>
          <p:spPr>
            <a:xfrm>
              <a:off x="8026400" y="2931886"/>
              <a:ext cx="348343" cy="2133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B7A7A79-62F9-4FF9-9FCA-0F2CBE3117D9}"/>
                </a:ext>
              </a:extLst>
            </p:cNvPr>
            <p:cNvCxnSpPr/>
            <p:nvPr/>
          </p:nvCxnSpPr>
          <p:spPr>
            <a:xfrm>
              <a:off x="8374743" y="5065486"/>
              <a:ext cx="216017" cy="117811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EBC8746-4978-4313-84E8-411E9944F82C}"/>
                </a:ext>
              </a:extLst>
            </p:cNvPr>
            <p:cNvCxnSpPr/>
            <p:nvPr/>
          </p:nvCxnSpPr>
          <p:spPr>
            <a:xfrm flipV="1">
              <a:off x="8374743" y="4246178"/>
              <a:ext cx="216017" cy="81930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EB5B6CE-F509-4655-9115-11066C2C8E6E}"/>
                </a:ext>
              </a:extLst>
            </p:cNvPr>
            <p:cNvCxnSpPr/>
            <p:nvPr/>
          </p:nvCxnSpPr>
          <p:spPr>
            <a:xfrm flipH="1">
              <a:off x="8374743" y="1458172"/>
              <a:ext cx="216017" cy="14737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CDBA1AE-7B25-474A-9D33-D6C7F00394A5}"/>
                </a:ext>
              </a:extLst>
            </p:cNvPr>
            <p:cNvCxnSpPr/>
            <p:nvPr/>
          </p:nvCxnSpPr>
          <p:spPr>
            <a:xfrm flipH="1" flipV="1">
              <a:off x="8374743" y="2931886"/>
              <a:ext cx="216017" cy="27058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8D56EAB8-75A2-4C76-82B5-BC0032A53DDE}"/>
              </a:ext>
            </a:extLst>
          </p:cNvPr>
          <p:cNvSpPr/>
          <p:nvPr/>
        </p:nvSpPr>
        <p:spPr>
          <a:xfrm>
            <a:off x="1541489" y="2212730"/>
            <a:ext cx="1052855" cy="143831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2F3BA-18B7-402A-8741-903FA44D1514}"/>
              </a:ext>
            </a:extLst>
          </p:cNvPr>
          <p:cNvSpPr txBox="1"/>
          <p:nvPr/>
        </p:nvSpPr>
        <p:spPr>
          <a:xfrm>
            <a:off x="1281508" y="514366"/>
            <a:ext cx="96289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Problem #3: Anomalous conductivity data</a:t>
            </a:r>
          </a:p>
        </p:txBody>
      </p:sp>
    </p:spTree>
    <p:extLst>
      <p:ext uri="{BB962C8B-B14F-4D97-AF65-F5344CB8AC3E}">
        <p14:creationId xmlns:p14="http://schemas.microsoft.com/office/powerpoint/2010/main" val="249443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5E24E-1DA4-4BC0-B046-7F5004CA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5" y="542072"/>
            <a:ext cx="7643237" cy="1325563"/>
          </a:xfrm>
        </p:spPr>
        <p:txBody>
          <a:bodyPr/>
          <a:lstStyle/>
          <a:p>
            <a:r>
              <a:rPr lang="en-US" dirty="0"/>
              <a:t>A new hope: PDF measurements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A974F-34FE-4698-8FBE-1F3BED830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FABDC71-39F6-47D0-B600-E1E93B4B5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0" y="2377947"/>
            <a:ext cx="6263652" cy="3521463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67585E-5B66-4E5C-9131-5E037309E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51" y="3429000"/>
            <a:ext cx="4689134" cy="332566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881BDF-A15D-4EF4-889C-630951290343}"/>
              </a:ext>
            </a:extLst>
          </p:cNvPr>
          <p:cNvGrpSpPr/>
          <p:nvPr/>
        </p:nvGrpSpPr>
        <p:grpSpPr>
          <a:xfrm>
            <a:off x="7741712" y="426802"/>
            <a:ext cx="3918858" cy="5723036"/>
            <a:chOff x="7184571" y="478971"/>
            <a:chExt cx="3918858" cy="5723036"/>
          </a:xfrm>
        </p:grpSpPr>
        <p:pic>
          <p:nvPicPr>
            <p:cNvPr id="8" name="Picture 7" descr="A close up of a map&#10;&#10;Description automatically generated">
              <a:extLst>
                <a:ext uri="{FF2B5EF4-FFF2-40B4-BE49-F238E27FC236}">
                  <a16:creationId xmlns:a16="http://schemas.microsoft.com/office/drawing/2014/main" id="{D8834E75-6CA1-4D75-9221-44D81E069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28" t="9198" r="5696" b="15299"/>
            <a:stretch/>
          </p:blipFill>
          <p:spPr>
            <a:xfrm>
              <a:off x="7184571" y="478971"/>
              <a:ext cx="3918858" cy="251097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C1AA22D-FC01-4EA4-9146-9759F3D4B859}"/>
                </a:ext>
              </a:extLst>
            </p:cNvPr>
            <p:cNvSpPr/>
            <p:nvPr/>
          </p:nvSpPr>
          <p:spPr>
            <a:xfrm>
              <a:off x="8752115" y="5493064"/>
              <a:ext cx="463507" cy="7089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A895599-B43B-4E0F-8540-0C0C972E80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84571" y="2989944"/>
              <a:ext cx="1567544" cy="25031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6CFE160-0290-457C-914E-C956B70062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5622" y="2989944"/>
              <a:ext cx="1887807" cy="251097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6FE1F0-CF1E-47FC-8072-E9A60DA40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30" y="6181685"/>
            <a:ext cx="6671872" cy="4560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Local structure changes = anomalous cond.</a:t>
            </a:r>
          </a:p>
        </p:txBody>
      </p:sp>
    </p:spTree>
    <p:extLst>
      <p:ext uri="{BB962C8B-B14F-4D97-AF65-F5344CB8AC3E}">
        <p14:creationId xmlns:p14="http://schemas.microsoft.com/office/powerpoint/2010/main" val="154142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23246-185A-4FF3-BB6B-4EA6F607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Need for synchrotron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9F6EA-C599-4EB7-ACD6-89FC8D88C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3144"/>
            <a:ext cx="3836049" cy="1935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Material challenges: High resolution Bragg and PDF data is needed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ID-28-1 at NSLS-II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I11 at DLS (fingers crossed!)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C8373-1DE1-4B50-821E-D90A866F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id="{CE169D5B-389C-4908-9AA5-D437BEC0E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03" y="2518822"/>
            <a:ext cx="5909597" cy="39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8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877F8-A5B7-4BD6-8DE6-D7BF7A022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0759EF-210A-43F2-A5F7-F9AD9AF65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The (not-so-great) State of the World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A9CC8-9B4C-4328-B938-BA0BD4F08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4" t="16829" r="12330" b="9931"/>
          <a:stretch/>
        </p:blipFill>
        <p:spPr>
          <a:xfrm>
            <a:off x="6298575" y="3144945"/>
            <a:ext cx="5228564" cy="26991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275D02-9767-4F71-8362-5595A177B034}"/>
              </a:ext>
            </a:extLst>
          </p:cNvPr>
          <p:cNvSpPr txBox="1"/>
          <p:nvPr/>
        </p:nvSpPr>
        <p:spPr>
          <a:xfrm>
            <a:off x="661609" y="2093459"/>
            <a:ext cx="488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Global Population Growth 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CB91792C-C430-48EA-A1E1-1D580B324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9" y="3144945"/>
            <a:ext cx="4805582" cy="26991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8CF8F2-3BDB-4040-A046-6EA4DD42B9A4}"/>
              </a:ext>
            </a:extLst>
          </p:cNvPr>
          <p:cNvSpPr txBox="1"/>
          <p:nvPr/>
        </p:nvSpPr>
        <p:spPr>
          <a:xfrm>
            <a:off x="6471914" y="2093459"/>
            <a:ext cx="488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Global Demand for Energy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B0B923A-27F2-4F67-AAEF-701BBF8A4837}"/>
              </a:ext>
            </a:extLst>
          </p:cNvPr>
          <p:cNvSpPr/>
          <p:nvPr/>
        </p:nvSpPr>
        <p:spPr>
          <a:xfrm>
            <a:off x="5433986" y="2209633"/>
            <a:ext cx="1147439" cy="3524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7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3848A-62A5-430C-96A7-E1E8C5D8C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 word of thanks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6E085-5D74-4F6F-9950-CAFEFE27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B57CB8-1A39-4789-9CF7-D30AE5A1C9DC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3D4686C-975C-4D2B-BEF0-0E3E296DD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5" y="1932655"/>
            <a:ext cx="7125786" cy="4008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267DD0-F4EC-4186-A616-C6722EA86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254" y="3161436"/>
            <a:ext cx="1523260" cy="1530876"/>
          </a:xfrm>
          <a:prstGeom prst="rect">
            <a:avLst/>
          </a:prstGeom>
        </p:spPr>
      </p:pic>
      <p:pic>
        <p:nvPicPr>
          <p:cNvPr id="13" name="Picture 12" descr="A picture containing flower&#10;&#10;Description automatically generated">
            <a:extLst>
              <a:ext uri="{FF2B5EF4-FFF2-40B4-BE49-F238E27FC236}">
                <a16:creationId xmlns:a16="http://schemas.microsoft.com/office/drawing/2014/main" id="{26C38611-BCF1-4006-9001-93EC3A84BB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0" b="27970"/>
          <a:stretch/>
        </p:blipFill>
        <p:spPr>
          <a:xfrm>
            <a:off x="8501999" y="1443431"/>
            <a:ext cx="3151835" cy="1212125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A2F7C1-2509-4751-A3C6-680202905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198192"/>
            <a:ext cx="2934635" cy="962388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380BF7-F01D-469B-B61C-BCBDC2159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697" y="3071132"/>
            <a:ext cx="1182135" cy="173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89690-2C69-474B-B16E-FC90F900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5A5BDD-69C6-4342-86A9-74CA63A23D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1172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73E6D62-E070-4A01-9F56-5E70A802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44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Thank You/Merci!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Any questions, comments or suggestions?</a:t>
            </a:r>
          </a:p>
        </p:txBody>
      </p:sp>
    </p:spTree>
    <p:extLst>
      <p:ext uri="{BB962C8B-B14F-4D97-AF65-F5344CB8AC3E}">
        <p14:creationId xmlns:p14="http://schemas.microsoft.com/office/powerpoint/2010/main" val="1698231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8FDD3-B3EA-4742-927D-4C586983D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A04BC8-BF4A-4AE7-893E-3DD798F41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5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Satisfying the Energy Demand</a:t>
            </a:r>
          </a:p>
        </p:txBody>
      </p:sp>
      <p:pic>
        <p:nvPicPr>
          <p:cNvPr id="8" name="Content Placeholder 10" descr="A close up of a tower&#10;&#10;Description automatically generated">
            <a:extLst>
              <a:ext uri="{FF2B5EF4-FFF2-40B4-BE49-F238E27FC236}">
                <a16:creationId xmlns:a16="http://schemas.microsoft.com/office/drawing/2014/main" id="{BEC2B3CE-A133-45D4-9897-BCB67BFFC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783" y="1640816"/>
            <a:ext cx="4135831" cy="2247901"/>
          </a:xfrm>
          <a:ln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25CC243-36A3-44C0-814E-E994E8C77914}"/>
              </a:ext>
            </a:extLst>
          </p:cNvPr>
          <p:cNvGrpSpPr/>
          <p:nvPr/>
        </p:nvGrpSpPr>
        <p:grpSpPr>
          <a:xfrm>
            <a:off x="530566" y="2408023"/>
            <a:ext cx="6340302" cy="3294521"/>
            <a:chOff x="376471" y="2750407"/>
            <a:chExt cx="6007803" cy="34625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4D6B60-0604-4053-BBB2-71C92C52B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524" t="10873" r="13566" b="13398"/>
            <a:stretch/>
          </p:blipFill>
          <p:spPr>
            <a:xfrm>
              <a:off x="376471" y="2750407"/>
              <a:ext cx="6007803" cy="34625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 descr="A picture containing device, fan&#10;&#10;Description automatically generated">
              <a:extLst>
                <a:ext uri="{FF2B5EF4-FFF2-40B4-BE49-F238E27FC236}">
                  <a16:creationId xmlns:a16="http://schemas.microsoft.com/office/drawing/2014/main" id="{18C495A0-B9CC-410F-81F6-25E31DE3A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11759" y="5262541"/>
              <a:ext cx="701287" cy="7012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 descr="A close up of a speaker&#10;&#10;Description automatically generated">
              <a:extLst>
                <a:ext uri="{FF2B5EF4-FFF2-40B4-BE49-F238E27FC236}">
                  <a16:creationId xmlns:a16="http://schemas.microsoft.com/office/drawing/2014/main" id="{B596F0B9-EB58-4C13-9BA4-F4AD285C0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11759" y="3349578"/>
              <a:ext cx="701286" cy="7012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4" name="Picture 13" descr="A picture containing sky, outdoor, ground, mountain&#10;&#10;Description automatically generated">
            <a:extLst>
              <a:ext uri="{FF2B5EF4-FFF2-40B4-BE49-F238E27FC236}">
                <a16:creationId xmlns:a16="http://schemas.microsoft.com/office/drawing/2014/main" id="{D06716A5-ABA9-46B7-B75B-BB1057F59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783" y="4164518"/>
            <a:ext cx="4161191" cy="23443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6672A999-93A3-4BB5-A6A7-C0367F6FF199}"/>
              </a:ext>
            </a:extLst>
          </p:cNvPr>
          <p:cNvSpPr/>
          <p:nvPr/>
        </p:nvSpPr>
        <p:spPr>
          <a:xfrm rot="14289153">
            <a:off x="6806214" y="2559103"/>
            <a:ext cx="370114" cy="93306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EF9BA6A1-7420-406B-B14C-D95E46B38BC8}"/>
              </a:ext>
            </a:extLst>
          </p:cNvPr>
          <p:cNvSpPr/>
          <p:nvPr/>
        </p:nvSpPr>
        <p:spPr>
          <a:xfrm rot="17221254">
            <a:off x="6685811" y="4922500"/>
            <a:ext cx="370114" cy="93306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7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15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3EC43-6CBD-4FF8-856F-4820DF1E9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657EC4-ADB7-4D61-A972-C27D9ECAC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…but at what cost?</a:t>
            </a:r>
          </a:p>
        </p:txBody>
      </p:sp>
      <p:pic>
        <p:nvPicPr>
          <p:cNvPr id="9" name="Picture 8" descr="A person taking a selfie in a city&#10;&#10;Description automatically generated">
            <a:extLst>
              <a:ext uri="{FF2B5EF4-FFF2-40B4-BE49-F238E27FC236}">
                <a16:creationId xmlns:a16="http://schemas.microsoft.com/office/drawing/2014/main" id="{6AEE4FC2-84A6-4883-83ED-1D0014008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3" y="2325651"/>
            <a:ext cx="5266677" cy="35111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olar bear in a body of water&#10;&#10;Description automatically generated">
            <a:extLst>
              <a:ext uri="{FF2B5EF4-FFF2-40B4-BE49-F238E27FC236}">
                <a16:creationId xmlns:a16="http://schemas.microsoft.com/office/drawing/2014/main" id="{134FE2C3-43ED-4CCE-8EA0-A692B97CB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65" y="1856792"/>
            <a:ext cx="3107545" cy="44488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103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AA1B9-3052-4830-A6F2-4701A1D8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D4E726A-34EB-4EF2-8BC1-CDE4D592B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440" y="21621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Plenty Alternatives Are Available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212AA8-4B55-4051-9EF8-ACE6F5A26D3E}"/>
              </a:ext>
            </a:extLst>
          </p:cNvPr>
          <p:cNvGrpSpPr/>
          <p:nvPr/>
        </p:nvGrpSpPr>
        <p:grpSpPr>
          <a:xfrm>
            <a:off x="952060" y="1625373"/>
            <a:ext cx="4517748" cy="4517748"/>
            <a:chOff x="952060" y="1625373"/>
            <a:chExt cx="4517748" cy="45177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BE93BD-2D99-4523-AE1B-A9EBF8F42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060" y="1625373"/>
              <a:ext cx="4517748" cy="45177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FFA139E-32B2-4C39-B49B-67FA3140F8E5}"/>
                </a:ext>
              </a:extLst>
            </p:cNvPr>
            <p:cNvSpPr/>
            <p:nvPr/>
          </p:nvSpPr>
          <p:spPr>
            <a:xfrm>
              <a:off x="2669758" y="3595688"/>
              <a:ext cx="1082351" cy="8008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0247FE-89D6-4CF5-A865-C211E6BB2340}"/>
                </a:ext>
              </a:extLst>
            </p:cNvPr>
            <p:cNvSpPr/>
            <p:nvPr/>
          </p:nvSpPr>
          <p:spPr>
            <a:xfrm>
              <a:off x="4501317" y="5939161"/>
              <a:ext cx="968491" cy="203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D0475320-9FAD-4CA3-B6D7-9E882EEC295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06" y="1159353"/>
            <a:ext cx="3094734" cy="30947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29D373-A771-4ACF-B0B4-725C8D7DDF07}"/>
              </a:ext>
            </a:extLst>
          </p:cNvPr>
          <p:cNvSpPr txBox="1"/>
          <p:nvPr/>
        </p:nvSpPr>
        <p:spPr>
          <a:xfrm>
            <a:off x="6562376" y="3996127"/>
            <a:ext cx="51410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Polymer Electrolyte Membrane (PEM) Fuel Cell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Alkaline Fuel Cell (AFC)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Molten Carbonate Fuel Cell (MCFC)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Solid Oxide Fuel Cell (SOFC)</a:t>
            </a:r>
          </a:p>
          <a:p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64D8403-43D7-402C-AF4E-08F3E16C3B60}"/>
              </a:ext>
            </a:extLst>
          </p:cNvPr>
          <p:cNvSpPr/>
          <p:nvPr/>
        </p:nvSpPr>
        <p:spPr>
          <a:xfrm>
            <a:off x="6448516" y="5379274"/>
            <a:ext cx="4346731" cy="600646"/>
          </a:xfrm>
          <a:prstGeom prst="ellipse">
            <a:avLst/>
          </a:prstGeom>
          <a:noFill/>
          <a:ln>
            <a:solidFill>
              <a:srgbClr val="FFC000"/>
            </a:solidFill>
            <a:prstDash val="sysDot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9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1DECA-ECD3-4F20-93F7-DE98872E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2DE90A-EF4B-4EAF-9012-C30843368070}"/>
              </a:ext>
            </a:extLst>
          </p:cNvPr>
          <p:cNvGrpSpPr/>
          <p:nvPr/>
        </p:nvGrpSpPr>
        <p:grpSpPr>
          <a:xfrm>
            <a:off x="2888244" y="3399173"/>
            <a:ext cx="6469688" cy="2986363"/>
            <a:chOff x="2862563" y="3030558"/>
            <a:chExt cx="6469688" cy="2986363"/>
          </a:xfrm>
        </p:grpSpPr>
        <p:sp>
          <p:nvSpPr>
            <p:cNvPr id="8" name="Text Box 29">
              <a:extLst>
                <a:ext uri="{FF2B5EF4-FFF2-40B4-BE49-F238E27FC236}">
                  <a16:creationId xmlns:a16="http://schemas.microsoft.com/office/drawing/2014/main" id="{76ED9518-EA64-460C-89EB-D9D6C3756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73730" y="4251399"/>
              <a:ext cx="658521" cy="3595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Air</a:t>
              </a:r>
              <a:endPara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 Box 30">
              <a:extLst>
                <a:ext uri="{FF2B5EF4-FFF2-40B4-BE49-F238E27FC236}">
                  <a16:creationId xmlns:a16="http://schemas.microsoft.com/office/drawing/2014/main" id="{70CBC240-F979-4253-8F48-1157C4F852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2563" y="4251399"/>
              <a:ext cx="658523" cy="33649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</a:t>
              </a:r>
              <a:r>
                <a:rPr kumimoji="0" lang="en-US" altLang="en-US" sz="1600" b="1" i="0" u="none" strike="noStrike" kern="1200" cap="none" spc="0" normalizeH="0" baseline="-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983741-7E08-4D4E-9642-227069E1EBD2}"/>
                </a:ext>
              </a:extLst>
            </p:cNvPr>
            <p:cNvSpPr/>
            <p:nvPr/>
          </p:nvSpPr>
          <p:spPr>
            <a:xfrm>
              <a:off x="4529775" y="3277466"/>
              <a:ext cx="811364" cy="22956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4F5ED65-A3FA-4C44-9EA1-A9F362FC66BC}"/>
                </a:ext>
              </a:extLst>
            </p:cNvPr>
            <p:cNvSpPr/>
            <p:nvPr/>
          </p:nvSpPr>
          <p:spPr>
            <a:xfrm>
              <a:off x="5355095" y="3283595"/>
              <a:ext cx="1428017" cy="2289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0E30A2-53E9-4DDE-872D-259F584035AF}"/>
                </a:ext>
              </a:extLst>
            </p:cNvPr>
            <p:cNvSpPr/>
            <p:nvPr/>
          </p:nvSpPr>
          <p:spPr>
            <a:xfrm>
              <a:off x="3499045" y="3030558"/>
              <a:ext cx="5211295" cy="24486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24EF9F-43F6-481A-94C0-F8CAFFA02385}"/>
                </a:ext>
              </a:extLst>
            </p:cNvPr>
            <p:cNvSpPr/>
            <p:nvPr/>
          </p:nvSpPr>
          <p:spPr>
            <a:xfrm>
              <a:off x="3499045" y="5573485"/>
              <a:ext cx="5211295" cy="24486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929BC5-E686-449E-BE7C-079F25221789}"/>
                </a:ext>
              </a:extLst>
            </p:cNvPr>
            <p:cNvSpPr/>
            <p:nvPr/>
          </p:nvSpPr>
          <p:spPr>
            <a:xfrm>
              <a:off x="6795812" y="3278917"/>
              <a:ext cx="851617" cy="2294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18365A9-9BC6-409D-BF06-BF13F32BD9F2}"/>
                </a:ext>
              </a:extLst>
            </p:cNvPr>
            <p:cNvGrpSpPr/>
            <p:nvPr/>
          </p:nvGrpSpPr>
          <p:grpSpPr>
            <a:xfrm>
              <a:off x="3518152" y="3655991"/>
              <a:ext cx="172441" cy="1613064"/>
              <a:chOff x="5610" y="0"/>
              <a:chExt cx="125127" cy="1004157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4A795CA-C703-42DA-8872-6B2FCA7CE8FC}"/>
                  </a:ext>
                </a:extLst>
              </p:cNvPr>
              <p:cNvCxnSpPr/>
              <p:nvPr/>
            </p:nvCxnSpPr>
            <p:spPr>
              <a:xfrm>
                <a:off x="6912" y="0"/>
                <a:ext cx="12382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1B5DAA7-5030-4AE7-BFED-85208110D75B}"/>
                  </a:ext>
                </a:extLst>
              </p:cNvPr>
              <p:cNvCxnSpPr/>
              <p:nvPr/>
            </p:nvCxnSpPr>
            <p:spPr>
              <a:xfrm>
                <a:off x="123416" y="5610"/>
                <a:ext cx="0" cy="99854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A982CBB-73C0-4A1F-82AD-424B15EFBDF4}"/>
                  </a:ext>
                </a:extLst>
              </p:cNvPr>
              <p:cNvCxnSpPr/>
              <p:nvPr/>
            </p:nvCxnSpPr>
            <p:spPr>
              <a:xfrm flipH="1">
                <a:off x="5610" y="1004157"/>
                <a:ext cx="1179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5495D0C-9675-463C-914E-0CF682987352}"/>
                </a:ext>
              </a:extLst>
            </p:cNvPr>
            <p:cNvGrpSpPr/>
            <p:nvPr/>
          </p:nvGrpSpPr>
          <p:grpSpPr>
            <a:xfrm rot="10800000">
              <a:off x="8510814" y="3634565"/>
              <a:ext cx="170647" cy="1613064"/>
              <a:chOff x="0" y="0"/>
              <a:chExt cx="123825" cy="1004157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3BEF373-0FEA-48D1-9888-7AED03B75DEB}"/>
                  </a:ext>
                </a:extLst>
              </p:cNvPr>
              <p:cNvCxnSpPr/>
              <p:nvPr/>
            </p:nvCxnSpPr>
            <p:spPr>
              <a:xfrm>
                <a:off x="0" y="0"/>
                <a:ext cx="12382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77E135D-0A1B-4FE5-B677-6C68EFE0AE3B}"/>
                  </a:ext>
                </a:extLst>
              </p:cNvPr>
              <p:cNvCxnSpPr/>
              <p:nvPr/>
            </p:nvCxnSpPr>
            <p:spPr>
              <a:xfrm>
                <a:off x="123416" y="5610"/>
                <a:ext cx="0" cy="99854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C042759-D6A2-4AB1-A2F6-E5CBAB36B4C1}"/>
                  </a:ext>
                </a:extLst>
              </p:cNvPr>
              <p:cNvCxnSpPr/>
              <p:nvPr/>
            </p:nvCxnSpPr>
            <p:spPr>
              <a:xfrm flipH="1">
                <a:off x="5610" y="1004157"/>
                <a:ext cx="1179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 Box 34">
              <a:extLst>
                <a:ext uri="{FF2B5EF4-FFF2-40B4-BE49-F238E27FC236}">
                  <a16:creationId xmlns:a16="http://schemas.microsoft.com/office/drawing/2014/main" id="{740B9F68-5AC5-4602-9650-DC98C89ECE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3207" y="5573099"/>
              <a:ext cx="1538011" cy="443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Electrolyte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 Box 2">
              <a:extLst>
                <a:ext uri="{FF2B5EF4-FFF2-40B4-BE49-F238E27FC236}">
                  <a16:creationId xmlns:a16="http://schemas.microsoft.com/office/drawing/2014/main" id="{3A9232C6-F2F3-47FF-A6D1-A14615D51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1968" y="5555757"/>
              <a:ext cx="1538011" cy="443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Anode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 Box 39">
              <a:extLst>
                <a:ext uri="{FF2B5EF4-FFF2-40B4-BE49-F238E27FC236}">
                  <a16:creationId xmlns:a16="http://schemas.microsoft.com/office/drawing/2014/main" id="{3A41B41A-07A3-4286-AA2B-F526D2C65D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2419" y="5568681"/>
              <a:ext cx="2065266" cy="392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Cathode</a:t>
              </a:r>
              <a:endParaRPr kumimoji="0" lang="en-US" altLang="en-US" sz="1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72DB721D-CCD9-4532-AE90-8F458A142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SOFC Working Principle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F0F68B0-AABB-4F87-ABEA-4E7B13B1D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9" name="Right Arrow 20">
            <a:extLst>
              <a:ext uri="{FF2B5EF4-FFF2-40B4-BE49-F238E27FC236}">
                <a16:creationId xmlns:a16="http://schemas.microsoft.com/office/drawing/2014/main" id="{CF4D18DE-BD07-4253-A0EA-EE9BEE9294E6}"/>
              </a:ext>
            </a:extLst>
          </p:cNvPr>
          <p:cNvSpPr/>
          <p:nvPr/>
        </p:nvSpPr>
        <p:spPr>
          <a:xfrm>
            <a:off x="3087830" y="5718057"/>
            <a:ext cx="297180" cy="127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ight Arrow 21">
            <a:extLst>
              <a:ext uri="{FF2B5EF4-FFF2-40B4-BE49-F238E27FC236}">
                <a16:creationId xmlns:a16="http://schemas.microsoft.com/office/drawing/2014/main" id="{C012F6EE-1484-4DCE-AB10-2A56427D2D43}"/>
              </a:ext>
            </a:extLst>
          </p:cNvPr>
          <p:cNvSpPr/>
          <p:nvPr/>
        </p:nvSpPr>
        <p:spPr>
          <a:xfrm rot="10800000">
            <a:off x="8845751" y="5708532"/>
            <a:ext cx="297180" cy="127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40">
            <a:extLst>
              <a:ext uri="{FF2B5EF4-FFF2-40B4-BE49-F238E27FC236}">
                <a16:creationId xmlns:a16="http://schemas.microsoft.com/office/drawing/2014/main" id="{CA148B61-B86B-4052-A030-CE4EC04C3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0395" y="4811676"/>
            <a:ext cx="477838" cy="33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1400" b="1" i="0" u="none" strike="noStrike" kern="1200" cap="none" spc="0" normalizeH="0" baseline="-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2" name="Text Box 41">
            <a:extLst>
              <a:ext uri="{FF2B5EF4-FFF2-40B4-BE49-F238E27FC236}">
                <a16:creationId xmlns:a16="http://schemas.microsoft.com/office/drawing/2014/main" id="{01E79CDF-9ACA-4548-A764-3146FF670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0395" y="4223808"/>
            <a:ext cx="477838" cy="33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1400" b="1" i="0" u="none" strike="noStrike" kern="1200" cap="none" spc="0" normalizeH="0" baseline="-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3" name="Text Box 42">
            <a:extLst>
              <a:ext uri="{FF2B5EF4-FFF2-40B4-BE49-F238E27FC236}">
                <a16:creationId xmlns:a16="http://schemas.microsoft.com/office/drawing/2014/main" id="{EF9F4155-6431-4D8B-A26C-2E9233B15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500" y="5318735"/>
            <a:ext cx="477838" cy="33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1400" b="1" i="0" u="none" strike="noStrike" kern="1200" cap="none" spc="0" normalizeH="0" baseline="-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4" name="Text Box 43">
            <a:extLst>
              <a:ext uri="{FF2B5EF4-FFF2-40B4-BE49-F238E27FC236}">
                <a16:creationId xmlns:a16="http://schemas.microsoft.com/office/drawing/2014/main" id="{4C4E4A0B-80AB-4E36-A3C6-980418F79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600" y="4800398"/>
            <a:ext cx="476250" cy="33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1400" b="1" i="0" u="none" strike="noStrike" kern="1200" cap="none" spc="0" normalizeH="0" baseline="-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Text Box 44">
            <a:extLst>
              <a:ext uri="{FF2B5EF4-FFF2-40B4-BE49-F238E27FC236}">
                <a16:creationId xmlns:a16="http://schemas.microsoft.com/office/drawing/2014/main" id="{F39629ED-323D-4CFE-ABEA-48925F996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725" y="4976776"/>
            <a:ext cx="477837" cy="33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1400" b="1" i="0" u="none" strike="noStrike" kern="1200" cap="none" spc="0" normalizeH="0" baseline="-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6" name="Right Arrow 30">
            <a:extLst>
              <a:ext uri="{FF2B5EF4-FFF2-40B4-BE49-F238E27FC236}">
                <a16:creationId xmlns:a16="http://schemas.microsoft.com/office/drawing/2014/main" id="{6439BA82-6726-4AA2-B815-25F6C388D397}"/>
              </a:ext>
            </a:extLst>
          </p:cNvPr>
          <p:cNvSpPr/>
          <p:nvPr/>
        </p:nvSpPr>
        <p:spPr>
          <a:xfrm rot="10800000" flipH="1">
            <a:off x="8852993" y="3739243"/>
            <a:ext cx="297180" cy="127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ight Arrow 35">
            <a:extLst>
              <a:ext uri="{FF2B5EF4-FFF2-40B4-BE49-F238E27FC236}">
                <a16:creationId xmlns:a16="http://schemas.microsoft.com/office/drawing/2014/main" id="{23379750-259C-46E3-9243-768F204ABAFB}"/>
              </a:ext>
            </a:extLst>
          </p:cNvPr>
          <p:cNvSpPr/>
          <p:nvPr/>
        </p:nvSpPr>
        <p:spPr>
          <a:xfrm flipH="1">
            <a:off x="3090465" y="3806752"/>
            <a:ext cx="297180" cy="127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urved Right Arrow 19">
            <a:extLst>
              <a:ext uri="{FF2B5EF4-FFF2-40B4-BE49-F238E27FC236}">
                <a16:creationId xmlns:a16="http://schemas.microsoft.com/office/drawing/2014/main" id="{66B6E087-DEF6-4542-A284-925E7D3A93C7}"/>
              </a:ext>
            </a:extLst>
          </p:cNvPr>
          <p:cNvSpPr/>
          <p:nvPr/>
        </p:nvSpPr>
        <p:spPr>
          <a:xfrm>
            <a:off x="2207145" y="4634647"/>
            <a:ext cx="541695" cy="1143735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ight Arrow 29">
            <a:extLst>
              <a:ext uri="{FF2B5EF4-FFF2-40B4-BE49-F238E27FC236}">
                <a16:creationId xmlns:a16="http://schemas.microsoft.com/office/drawing/2014/main" id="{79736FA7-E59B-4FCC-B29D-93639725B9A0}"/>
              </a:ext>
            </a:extLst>
          </p:cNvPr>
          <p:cNvSpPr/>
          <p:nvPr/>
        </p:nvSpPr>
        <p:spPr>
          <a:xfrm flipH="1">
            <a:off x="6384629" y="4838492"/>
            <a:ext cx="297180" cy="127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 Box 58">
            <a:extLst>
              <a:ext uri="{FF2B5EF4-FFF2-40B4-BE49-F238E27FC236}">
                <a16:creationId xmlns:a16="http://schemas.microsoft.com/office/drawing/2014/main" id="{A4235CFB-41ED-48C8-8B91-F44E7362E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1930" y="4211355"/>
            <a:ext cx="4762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1" name="Text Box 51">
            <a:extLst>
              <a:ext uri="{FF2B5EF4-FFF2-40B4-BE49-F238E27FC236}">
                <a16:creationId xmlns:a16="http://schemas.microsoft.com/office/drawing/2014/main" id="{4465898B-7816-4A23-8B03-7F6D7F880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254" y="4793897"/>
            <a:ext cx="47783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2" name="Text Box 49">
            <a:extLst>
              <a:ext uri="{FF2B5EF4-FFF2-40B4-BE49-F238E27FC236}">
                <a16:creationId xmlns:a16="http://schemas.microsoft.com/office/drawing/2014/main" id="{64B83AC8-0021-4A44-8CF0-94B8FC123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1930" y="5368262"/>
            <a:ext cx="47783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ight Arrow 37">
            <a:extLst>
              <a:ext uri="{FF2B5EF4-FFF2-40B4-BE49-F238E27FC236}">
                <a16:creationId xmlns:a16="http://schemas.microsoft.com/office/drawing/2014/main" id="{22050131-ECAA-4A81-9A84-3B3EAFD234D7}"/>
              </a:ext>
            </a:extLst>
          </p:cNvPr>
          <p:cNvSpPr/>
          <p:nvPr/>
        </p:nvSpPr>
        <p:spPr>
          <a:xfrm flipH="1">
            <a:off x="5712801" y="4854388"/>
            <a:ext cx="297180" cy="127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 Box 62">
            <a:extLst>
              <a:ext uri="{FF2B5EF4-FFF2-40B4-BE49-F238E27FC236}">
                <a16:creationId xmlns:a16="http://schemas.microsoft.com/office/drawing/2014/main" id="{7A0361A4-A3E0-40C2-88C7-BA4EF814B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737" y="4787097"/>
            <a:ext cx="4762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5" name="Text Box 60">
            <a:extLst>
              <a:ext uri="{FF2B5EF4-FFF2-40B4-BE49-F238E27FC236}">
                <a16:creationId xmlns:a16="http://schemas.microsoft.com/office/drawing/2014/main" id="{426D79FA-647A-41C0-9C00-0DE433E89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2635" y="4752788"/>
            <a:ext cx="47783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6" name="Text Box 19">
            <a:extLst>
              <a:ext uri="{FF2B5EF4-FFF2-40B4-BE49-F238E27FC236}">
                <a16:creationId xmlns:a16="http://schemas.microsoft.com/office/drawing/2014/main" id="{48C79B1E-9E7B-4675-B3F6-DD99754AB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815" y="3840327"/>
            <a:ext cx="4762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1200" b="1" i="0" u="none" strike="noStrike" kern="1200" cap="none" spc="0" normalizeH="0" baseline="-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7" name="Text Box 50">
            <a:extLst>
              <a:ext uri="{FF2B5EF4-FFF2-40B4-BE49-F238E27FC236}">
                <a16:creationId xmlns:a16="http://schemas.microsoft.com/office/drawing/2014/main" id="{A2D5D3F1-2200-47FB-92A8-969A3F0DE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0342" y="4771349"/>
            <a:ext cx="47783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8" name="Text Box 23">
            <a:extLst>
              <a:ext uri="{FF2B5EF4-FFF2-40B4-BE49-F238E27FC236}">
                <a16:creationId xmlns:a16="http://schemas.microsoft.com/office/drawing/2014/main" id="{CED19678-3526-476E-8882-4F9271FA1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452" y="4175204"/>
            <a:ext cx="4762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1200" b="1" i="0" u="none" strike="noStrike" kern="1200" cap="none" spc="0" normalizeH="0" baseline="-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9" name="Text Box 32">
            <a:extLst>
              <a:ext uri="{FF2B5EF4-FFF2-40B4-BE49-F238E27FC236}">
                <a16:creationId xmlns:a16="http://schemas.microsoft.com/office/drawing/2014/main" id="{791ED53D-DADD-47BB-A6BC-EA54613BE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447" y="5318735"/>
            <a:ext cx="4762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1400" b="1" i="0" u="none" strike="noStrike" kern="1200" cap="none" spc="0" normalizeH="0" baseline="-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0" name="Text Box 33">
            <a:extLst>
              <a:ext uri="{FF2B5EF4-FFF2-40B4-BE49-F238E27FC236}">
                <a16:creationId xmlns:a16="http://schemas.microsoft.com/office/drawing/2014/main" id="{2A17161C-D2A6-4F48-95F2-3BBC51A3D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782" y="5535457"/>
            <a:ext cx="4762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1400" b="1" i="0" u="none" strike="noStrike" kern="1200" cap="none" spc="0" normalizeH="0" baseline="-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1" name="Curved Right Arrow 62">
            <a:extLst>
              <a:ext uri="{FF2B5EF4-FFF2-40B4-BE49-F238E27FC236}">
                <a16:creationId xmlns:a16="http://schemas.microsoft.com/office/drawing/2014/main" id="{1EEF08F9-E41A-4177-AEFB-6E2B8470AF05}"/>
              </a:ext>
            </a:extLst>
          </p:cNvPr>
          <p:cNvSpPr/>
          <p:nvPr/>
        </p:nvSpPr>
        <p:spPr>
          <a:xfrm flipH="1">
            <a:off x="9418816" y="4654041"/>
            <a:ext cx="541695" cy="1143735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Explosion 1 66">
            <a:extLst>
              <a:ext uri="{FF2B5EF4-FFF2-40B4-BE49-F238E27FC236}">
                <a16:creationId xmlns:a16="http://schemas.microsoft.com/office/drawing/2014/main" id="{3829FEA8-E02F-4BB2-9E08-D4F1DC0E19D4}"/>
              </a:ext>
            </a:extLst>
          </p:cNvPr>
          <p:cNvSpPr/>
          <p:nvPr/>
        </p:nvSpPr>
        <p:spPr>
          <a:xfrm>
            <a:off x="4582532" y="4587687"/>
            <a:ext cx="818519" cy="631451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5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436A459D-A900-4D05-85F2-9D9C2757A2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50" y="3144791"/>
            <a:ext cx="1355416" cy="1355416"/>
          </a:xfrm>
          <a:prstGeom prst="rect">
            <a:avLst/>
          </a:prstGeom>
        </p:spPr>
      </p:pic>
      <p:pic>
        <p:nvPicPr>
          <p:cNvPr id="54" name="Picture 53" descr="A close up of a sign&#10;&#10;Description automatically generated">
            <a:extLst>
              <a:ext uri="{FF2B5EF4-FFF2-40B4-BE49-F238E27FC236}">
                <a16:creationId xmlns:a16="http://schemas.microsoft.com/office/drawing/2014/main" id="{062A64BA-2A0B-44BD-B5BD-F6F1BEEDA80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413" y="2926083"/>
            <a:ext cx="1669389" cy="1669389"/>
          </a:xfrm>
          <a:prstGeom prst="rect">
            <a:avLst/>
          </a:prstGeom>
        </p:spPr>
      </p:pic>
      <p:pic>
        <p:nvPicPr>
          <p:cNvPr id="55" name="Picture 54" descr="A picture containing device&#10;&#10;Description automatically generated">
            <a:extLst>
              <a:ext uri="{FF2B5EF4-FFF2-40B4-BE49-F238E27FC236}">
                <a16:creationId xmlns:a16="http://schemas.microsoft.com/office/drawing/2014/main" id="{0EB2A676-2398-4AE2-927E-37F62E3668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666" y="1974258"/>
            <a:ext cx="1356485" cy="1356485"/>
          </a:xfrm>
          <a:prstGeom prst="rect">
            <a:avLst/>
          </a:prstGeom>
        </p:spPr>
      </p:pic>
      <p:pic>
        <p:nvPicPr>
          <p:cNvPr id="56" name="Picture 55" descr="A close up of a logo&#10;&#10;Description automatically generated">
            <a:extLst>
              <a:ext uri="{FF2B5EF4-FFF2-40B4-BE49-F238E27FC236}">
                <a16:creationId xmlns:a16="http://schemas.microsoft.com/office/drawing/2014/main" id="{ADA05FBB-C6D7-4C86-95EE-9419E36DEDD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250" y="2379986"/>
            <a:ext cx="370089" cy="3700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7" name="Picture 56" descr="A close up of a logo&#10;&#10;Description automatically generated">
            <a:extLst>
              <a:ext uri="{FF2B5EF4-FFF2-40B4-BE49-F238E27FC236}">
                <a16:creationId xmlns:a16="http://schemas.microsoft.com/office/drawing/2014/main" id="{2B50ABD6-1BFE-4EE2-A01A-C9C900FE848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12" y="2371201"/>
            <a:ext cx="370089" cy="37008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8" name="Curved Right Arrow 62">
            <a:extLst>
              <a:ext uri="{FF2B5EF4-FFF2-40B4-BE49-F238E27FC236}">
                <a16:creationId xmlns:a16="http://schemas.microsoft.com/office/drawing/2014/main" id="{35207CE9-B533-4B31-BA47-F7AF79EA504B}"/>
              </a:ext>
            </a:extLst>
          </p:cNvPr>
          <p:cNvSpPr/>
          <p:nvPr/>
        </p:nvSpPr>
        <p:spPr>
          <a:xfrm rot="12649130" flipH="1">
            <a:off x="4599267" y="2229408"/>
            <a:ext cx="662061" cy="1511303"/>
          </a:xfrm>
          <a:prstGeom prst="curvedRightArrow">
            <a:avLst>
              <a:gd name="adj1" fmla="val 25000"/>
              <a:gd name="adj2" fmla="val 50000"/>
              <a:gd name="adj3" fmla="val 3999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Curved Right Arrow 62">
            <a:extLst>
              <a:ext uri="{FF2B5EF4-FFF2-40B4-BE49-F238E27FC236}">
                <a16:creationId xmlns:a16="http://schemas.microsoft.com/office/drawing/2014/main" id="{D2DB2832-0345-4EAE-9D94-EC12FB2B0351}"/>
              </a:ext>
            </a:extLst>
          </p:cNvPr>
          <p:cNvSpPr/>
          <p:nvPr/>
        </p:nvSpPr>
        <p:spPr>
          <a:xfrm rot="19102358" flipH="1">
            <a:off x="7062847" y="2190974"/>
            <a:ext cx="769029" cy="1590505"/>
          </a:xfrm>
          <a:prstGeom prst="curvedRightArrow">
            <a:avLst>
              <a:gd name="adj1" fmla="val 25000"/>
              <a:gd name="adj2" fmla="val 50000"/>
              <a:gd name="adj3" fmla="val 3999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50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7" presetClass="emph" presetSubtype="0" repeatCount="4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3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1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3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1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  <p:bldP spid="33" grpId="0"/>
      <p:bldP spid="34" grpId="0"/>
      <p:bldP spid="35" grpId="0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 animBg="1"/>
      <p:bldP spid="52" grpId="0" animBg="1"/>
      <p:bldP spid="52" grpId="1" animBg="1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EA0B0-12DA-4748-B197-A37D819C8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D8FBCD-F401-40E7-A65C-DE13E3C5E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Advantages of SOFCs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AAB436-7A70-4298-9D84-2D5DBA536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2526" y="2197436"/>
            <a:ext cx="4629405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+</a:t>
            </a:r>
            <a:r>
              <a:rPr lang="en-US" dirty="0"/>
              <a:t> Fuel Flexibility</a:t>
            </a:r>
          </a:p>
          <a:p>
            <a:pPr marL="0" indent="0">
              <a:buNone/>
            </a:pP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, bio-ethanol, CH</a:t>
            </a:r>
            <a:r>
              <a:rPr lang="en-US" baseline="-25000" dirty="0"/>
              <a:t>4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+</a:t>
            </a:r>
            <a:r>
              <a:rPr lang="en-US" dirty="0"/>
              <a:t> Excellent Efficiencies</a:t>
            </a:r>
          </a:p>
          <a:p>
            <a:pPr marL="0" indent="0">
              <a:buNone/>
            </a:pPr>
            <a:r>
              <a:rPr lang="en-US" dirty="0"/>
              <a:t>Up to 85%</a:t>
            </a:r>
          </a:p>
          <a:p>
            <a:pPr marL="0" indent="0">
              <a:buNone/>
            </a:pPr>
            <a:r>
              <a:rPr lang="en-US" b="1" dirty="0"/>
              <a:t>+</a:t>
            </a:r>
            <a:r>
              <a:rPr lang="en-US" dirty="0"/>
              <a:t> Reduced emissions</a:t>
            </a:r>
          </a:p>
          <a:p>
            <a:pPr marL="0" indent="0">
              <a:buNone/>
            </a:pPr>
            <a:r>
              <a:rPr lang="en-US" dirty="0"/>
              <a:t>Dependent on fuel</a:t>
            </a:r>
          </a:p>
          <a:p>
            <a:pPr marL="0" indent="0">
              <a:buNone/>
            </a:pPr>
            <a:r>
              <a:rPr lang="en-US" b="1" dirty="0"/>
              <a:t>+</a:t>
            </a:r>
            <a:r>
              <a:rPr lang="en-US" dirty="0"/>
              <a:t> All solid state device</a:t>
            </a:r>
          </a:p>
          <a:p>
            <a:pPr marL="0" indent="0">
              <a:buNone/>
            </a:pPr>
            <a:r>
              <a:rPr lang="en-US" dirty="0"/>
              <a:t>No scary liquids!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43B85731-2DBD-483C-A876-E5B3DB1C9A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" t="59935" r="1416" b="780"/>
          <a:stretch/>
        </p:blipFill>
        <p:spPr>
          <a:xfrm>
            <a:off x="270069" y="2197436"/>
            <a:ext cx="6513286" cy="37580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F1B301-ECD2-4939-83BB-AF5CF63515BE}"/>
              </a:ext>
            </a:extLst>
          </p:cNvPr>
          <p:cNvSpPr txBox="1"/>
          <p:nvPr/>
        </p:nvSpPr>
        <p:spPr>
          <a:xfrm>
            <a:off x="2871725" y="6108316"/>
            <a:ext cx="1681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Ragone Plot</a:t>
            </a:r>
          </a:p>
        </p:txBody>
      </p:sp>
    </p:spTree>
    <p:extLst>
      <p:ext uri="{BB962C8B-B14F-4D97-AF65-F5344CB8AC3E}">
        <p14:creationId xmlns:p14="http://schemas.microsoft.com/office/powerpoint/2010/main" val="317627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DD93D-2689-44A5-A4AD-FDF3F283B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FEB6C3-6F19-403A-B426-3F683DC25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SOFCs sound great but…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5EFB17-0CF1-4324-B7E0-6C5CDBD4D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392" y="1741611"/>
            <a:ext cx="5524500" cy="4042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High operating temperature 500 – 1000 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  <a:p>
            <a:pPr marL="0" indent="0">
              <a:buNone/>
            </a:pPr>
            <a:r>
              <a:rPr lang="en-US" dirty="0"/>
              <a:t>Dictated by the </a:t>
            </a:r>
            <a:r>
              <a:rPr lang="en-US" b="1" dirty="0"/>
              <a:t>electrolyte</a:t>
            </a:r>
            <a:r>
              <a:rPr lang="en-US" dirty="0"/>
              <a:t> material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Knock-on effects:</a:t>
            </a:r>
          </a:p>
          <a:p>
            <a:pPr marL="514350" indent="-514350">
              <a:buAutoNum type="arabicPeriod"/>
            </a:pPr>
            <a:r>
              <a:rPr lang="en-US" dirty="0"/>
              <a:t>Chemical (Phase) Degradation </a:t>
            </a:r>
          </a:p>
          <a:p>
            <a:pPr marL="514350" indent="-514350">
              <a:buAutoNum type="arabicPeriod"/>
            </a:pPr>
            <a:r>
              <a:rPr lang="en-US" dirty="0"/>
              <a:t>Thermal expansion incongruities</a:t>
            </a:r>
          </a:p>
          <a:p>
            <a:pPr marL="0" indent="0">
              <a:buNone/>
            </a:pPr>
            <a:r>
              <a:rPr lang="en-US" dirty="0"/>
              <a:t>Overall: Very Limited lifespans (&lt;10000 hours)</a:t>
            </a:r>
          </a:p>
        </p:txBody>
      </p:sp>
      <p:pic>
        <p:nvPicPr>
          <p:cNvPr id="10" name="Picture 9" descr="A elephant that is standing in a room&#10;&#10;Description automatically generated">
            <a:extLst>
              <a:ext uri="{FF2B5EF4-FFF2-40B4-BE49-F238E27FC236}">
                <a16:creationId xmlns:a16="http://schemas.microsoft.com/office/drawing/2014/main" id="{C8140976-7C51-43A8-A859-AEF4EF5EF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07" y="2050750"/>
            <a:ext cx="5133372" cy="3733060"/>
          </a:xfrm>
          <a:prstGeom prst="rect">
            <a:avLst/>
          </a:prstGeom>
        </p:spPr>
      </p:pic>
      <p:pic>
        <p:nvPicPr>
          <p:cNvPr id="11" name="Picture 10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913F180F-C749-4E07-9FB3-A9497D01A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94" y="2050750"/>
            <a:ext cx="5804498" cy="3733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A30319-37CF-4E58-BBC0-7E6DDAAF77C0}"/>
              </a:ext>
            </a:extLst>
          </p:cNvPr>
          <p:cNvSpPr txBox="1"/>
          <p:nvPr/>
        </p:nvSpPr>
        <p:spPr>
          <a:xfrm>
            <a:off x="2036152" y="6143872"/>
            <a:ext cx="7704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Why haven’t we seen any SOFCs yet? – Material Limitations!</a:t>
            </a:r>
          </a:p>
        </p:txBody>
      </p:sp>
    </p:spTree>
    <p:extLst>
      <p:ext uri="{BB962C8B-B14F-4D97-AF65-F5344CB8AC3E}">
        <p14:creationId xmlns:p14="http://schemas.microsoft.com/office/powerpoint/2010/main" val="26420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-0.48216 0.0011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15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E159B-708D-4382-AB42-AF667BC8E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Currently used electrolyte: 8YSZ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31DED1-EA02-4FCA-824C-21CE8605B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8162" y="2303658"/>
            <a:ext cx="5124450" cy="287298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High ionic conductivity</a:t>
            </a:r>
          </a:p>
          <a:p>
            <a:pPr marL="0" indent="0">
              <a:buNone/>
            </a:pPr>
            <a:r>
              <a:rPr lang="en-US" dirty="0"/>
              <a:t>Low(</a:t>
            </a:r>
            <a:r>
              <a:rPr lang="en-US" dirty="0" err="1"/>
              <a:t>er</a:t>
            </a:r>
            <a:r>
              <a:rPr lang="en-US" dirty="0"/>
              <a:t>) thermal expansion</a:t>
            </a:r>
          </a:p>
          <a:p>
            <a:pPr marL="0" indent="0">
              <a:buNone/>
            </a:pPr>
            <a:r>
              <a:rPr lang="en-US" dirty="0"/>
              <a:t>High phase stability</a:t>
            </a:r>
          </a:p>
          <a:p>
            <a:pPr marL="0" indent="0">
              <a:buNone/>
            </a:pPr>
            <a:r>
              <a:rPr lang="en-US" dirty="0"/>
              <a:t>BUT: High temperatures needed – material limitation </a:t>
            </a:r>
          </a:p>
          <a:p>
            <a:pPr marL="0" indent="0">
              <a:buNone/>
            </a:pPr>
            <a:r>
              <a:rPr lang="en-US" dirty="0"/>
              <a:t>Overall: Device lifespan limitations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83F7E-B5D4-4029-9642-506D6F354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7CB8-1A39-4789-9CF7-D30AE5A1C9DC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A picture containing object, ball&#10;&#10;Description automatically generated">
            <a:extLst>
              <a:ext uri="{FF2B5EF4-FFF2-40B4-BE49-F238E27FC236}">
                <a16:creationId xmlns:a16="http://schemas.microsoft.com/office/drawing/2014/main" id="{AC578BC0-9E00-4F47-9802-3697D3CBC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244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6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417</Words>
  <Application>Microsoft Office PowerPoint</Application>
  <PresentationFormat>Widescreen</PresentationFormat>
  <Paragraphs>114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Office Theme</vt:lpstr>
      <vt:lpstr>The Search for an Improved SOFC Electrolyte Material: Stabilizing the Fm3̅m Phase of Bismuth Oxide to Lower Temperatures</vt:lpstr>
      <vt:lpstr>The (not-so-great) State of the World</vt:lpstr>
      <vt:lpstr>Satisfying the Energy Demand</vt:lpstr>
      <vt:lpstr>…but at what cost?</vt:lpstr>
      <vt:lpstr>Plenty Alternatives Are Available</vt:lpstr>
      <vt:lpstr>SOFC Working Principle</vt:lpstr>
      <vt:lpstr>Advantages of SOFCs</vt:lpstr>
      <vt:lpstr>SOFCs sound great but…</vt:lpstr>
      <vt:lpstr>Currently used electrolyte: 8YSZ</vt:lpstr>
      <vt:lpstr>What options are available?</vt:lpstr>
      <vt:lpstr>Bi2O3 as an alternative</vt:lpstr>
      <vt:lpstr>We need an improved electrolyte</vt:lpstr>
      <vt:lpstr>Stabilizing the delta phase to lower temperatures – ‘doping’ approaches </vt:lpstr>
      <vt:lpstr>Successful … BUT there are problems    </vt:lpstr>
      <vt:lpstr>PowerPoint Presentation</vt:lpstr>
      <vt:lpstr>PowerPoint Presentation</vt:lpstr>
      <vt:lpstr>PowerPoint Presentation</vt:lpstr>
      <vt:lpstr>A new hope: PDF measurements </vt:lpstr>
      <vt:lpstr>The Need for synchrotron data</vt:lpstr>
      <vt:lpstr>A word of thanks</vt:lpstr>
      <vt:lpstr>Thank You/Merci!  Any questions, comments or suggestions?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Mathias Kiefer</dc:creator>
  <cp:lastModifiedBy>720957</cp:lastModifiedBy>
  <cp:revision>51</cp:revision>
  <dcterms:created xsi:type="dcterms:W3CDTF">2019-11-09T23:40:20Z</dcterms:created>
  <dcterms:modified xsi:type="dcterms:W3CDTF">2019-11-12T22:33:46Z</dcterms:modified>
</cp:coreProperties>
</file>