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0" r:id="rId4"/>
  </p:sldMasterIdLst>
  <p:notesMasterIdLst>
    <p:notesMasterId r:id="rId43"/>
  </p:notesMasterIdLst>
  <p:sldIdLst>
    <p:sldId id="256" r:id="rId5"/>
    <p:sldId id="264" r:id="rId6"/>
    <p:sldId id="323" r:id="rId7"/>
    <p:sldId id="261" r:id="rId8"/>
    <p:sldId id="319" r:id="rId9"/>
    <p:sldId id="320" r:id="rId10"/>
    <p:sldId id="321" r:id="rId11"/>
    <p:sldId id="329" r:id="rId12"/>
    <p:sldId id="328" r:id="rId13"/>
    <p:sldId id="324" r:id="rId14"/>
    <p:sldId id="326" r:id="rId15"/>
    <p:sldId id="331" r:id="rId16"/>
    <p:sldId id="316" r:id="rId17"/>
    <p:sldId id="317" r:id="rId18"/>
    <p:sldId id="325" r:id="rId19"/>
    <p:sldId id="267" r:id="rId20"/>
    <p:sldId id="332" r:id="rId21"/>
    <p:sldId id="309" r:id="rId22"/>
    <p:sldId id="315" r:id="rId23"/>
    <p:sldId id="304" r:id="rId24"/>
    <p:sldId id="335" r:id="rId25"/>
    <p:sldId id="333" r:id="rId26"/>
    <p:sldId id="334" r:id="rId27"/>
    <p:sldId id="314" r:id="rId28"/>
    <p:sldId id="311" r:id="rId29"/>
    <p:sldId id="299" r:id="rId30"/>
    <p:sldId id="260" r:id="rId31"/>
    <p:sldId id="300" r:id="rId32"/>
    <p:sldId id="279" r:id="rId33"/>
    <p:sldId id="258" r:id="rId34"/>
    <p:sldId id="259" r:id="rId35"/>
    <p:sldId id="257" r:id="rId36"/>
    <p:sldId id="318" r:id="rId37"/>
    <p:sldId id="361" r:id="rId38"/>
    <p:sldId id="362" r:id="rId39"/>
    <p:sldId id="336" r:id="rId40"/>
    <p:sldId id="312" r:id="rId41"/>
    <p:sldId id="33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BAC66-73F0-464C-BC33-7B703D8AC9AE}" type="datetimeFigureOut">
              <a:rPr lang="en-ZA" smtClean="0"/>
              <a:t>2019/11/09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A4AAA-3B94-4F32-A9D8-6402DC4FB1B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60628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0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A1856-DC85-4BB4-9D8E-D2C7B6C22F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80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57C65-75F5-4B30-8231-588B9BB2C4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677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/>
              <a:t>2019/11/09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1497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/>
              <a:t>2019/11/09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5161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/>
              <a:t>2019/11/09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94338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682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473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16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248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88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915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189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5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/>
              <a:t>2019/11/09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06499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975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229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581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0379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690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095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327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63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570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4E35-03BE-4EF4-9AB7-F8E3240D6288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8B4BB-C64D-4E85-A46A-36D07AD68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57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/>
              <a:t>2019/11/09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107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4E35-03BE-4EF4-9AB7-F8E3240D6288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8B4BB-C64D-4E85-A46A-36D07AD68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7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4E35-03BE-4EF4-9AB7-F8E3240D6288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8B4BB-C64D-4E85-A46A-36D07AD68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8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4E35-03BE-4EF4-9AB7-F8E3240D6288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8B4BB-C64D-4E85-A46A-36D07AD68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51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4E35-03BE-4EF4-9AB7-F8E3240D6288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8B4BB-C64D-4E85-A46A-36D07AD68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72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4E35-03BE-4EF4-9AB7-F8E3240D6288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8B4BB-C64D-4E85-A46A-36D07AD68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96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4E35-03BE-4EF4-9AB7-F8E3240D6288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8B4BB-C64D-4E85-A46A-36D07AD68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93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4E35-03BE-4EF4-9AB7-F8E3240D6288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8B4BB-C64D-4E85-A46A-36D07AD68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39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4E35-03BE-4EF4-9AB7-F8E3240D6288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8B4BB-C64D-4E85-A46A-36D07AD68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85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4E35-03BE-4EF4-9AB7-F8E3240D6288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8B4BB-C64D-4E85-A46A-36D07AD68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82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4E35-03BE-4EF4-9AB7-F8E3240D6288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8B4BB-C64D-4E85-A46A-36D07AD68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1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/>
              <a:t>2019/11/09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45657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2019/11/07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601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2019/11/07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90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2019/11/07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893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2019/11/07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2019/11/07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61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2019/11/07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756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2019/11/07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249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2019/11/07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25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2019/11/07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86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2019/11/07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8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/>
              <a:t>2019/11/09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50144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2019/11/07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88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/>
              <a:t>2019/11/09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3589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/>
              <a:t>2019/11/09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0982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/>
              <a:t>2019/11/09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0761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7454-6483-459D-8AEA-D30396C91298}" type="datetimeFigureOut">
              <a:rPr lang="en-ZA" smtClean="0"/>
              <a:t>2019/11/09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667B-6EA4-4003-A081-C6D8BFB14F1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305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17454-6483-459D-8AEA-D30396C91298}" type="datetimeFigureOut">
              <a:rPr lang="en-ZA" smtClean="0"/>
              <a:t>2019/11/09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D667B-6EA4-4003-A081-C6D8BFB14F1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5725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239C9-18BA-4DDA-9B2B-388FBA0BCB22}" type="datetimeFigureOut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2019/11/11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C6B4F-3901-4414-B66B-74522C5373DE}" type="slidenum">
              <a:rPr kumimoji="0" lang="en-ZA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338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24E35-03BE-4EF4-9AB7-F8E3240D6288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8B4BB-C64D-4E85-A46A-36D07AD68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7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17454-6483-459D-8AEA-D30396C91298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2019/11/07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D667B-6EA4-4003-A081-C6D8BFB14F1D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1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jp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8183" y="1714876"/>
            <a:ext cx="1141786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4800" b="1" dirty="0"/>
              <a:t>Overview of computed tomography in South Africa</a:t>
            </a:r>
          </a:p>
          <a:p>
            <a:pPr algn="ctr"/>
            <a:endParaRPr lang="en-ZA" sz="2000" b="1" dirty="0"/>
          </a:p>
          <a:p>
            <a:pPr algn="ctr"/>
            <a:endParaRPr lang="en-ZA" sz="2000" b="1" dirty="0"/>
          </a:p>
          <a:p>
            <a:pPr algn="ctr"/>
            <a:r>
              <a:rPr lang="en-ZA" sz="2800" b="1" dirty="0"/>
              <a:t>K. Jakata</a:t>
            </a:r>
          </a:p>
          <a:p>
            <a:pPr algn="ctr"/>
            <a:r>
              <a:rPr lang="en-US" sz="2800" b="1" dirty="0">
                <a:effectLst/>
                <a:ea typeface="Times New Roman" panose="02020603050405020304" pitchFamily="18" charset="0"/>
              </a:rPr>
              <a:t>Evolutionary Studies Institute, University of the Witwatersrand, South Africa</a:t>
            </a:r>
            <a:endParaRPr lang="en-ZA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61" y="5525614"/>
            <a:ext cx="2997586" cy="9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382" y="156314"/>
            <a:ext cx="1662097" cy="9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672" y="336314"/>
            <a:ext cx="795254" cy="7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579" y="5525614"/>
            <a:ext cx="2098434" cy="9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62" y="156314"/>
            <a:ext cx="270254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1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77BF15-AC4F-456C-80C1-081522E4C913}"/>
              </a:ext>
            </a:extLst>
          </p:cNvPr>
          <p:cNvSpPr/>
          <p:nvPr/>
        </p:nvSpPr>
        <p:spPr>
          <a:xfrm>
            <a:off x="4382774" y="2598003"/>
            <a:ext cx="34264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4800" b="1" dirty="0">
                <a:solidFill>
                  <a:prstClr val="black"/>
                </a:solidFill>
                <a:latin typeface="Calibri" panose="020F0502020204030204"/>
              </a:rPr>
              <a:t>Stellenbosch</a:t>
            </a:r>
            <a:endParaRPr kumimoji="0" lang="en-Z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26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rinter, indoor, refrigerator, kitchen&#10;&#10;Description automatically generated">
            <a:extLst>
              <a:ext uri="{FF2B5EF4-FFF2-40B4-BE49-F238E27FC236}">
                <a16:creationId xmlns:a16="http://schemas.microsoft.com/office/drawing/2014/main" id="{2A5262A9-7393-41F3-9C2D-57CC4C5D7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61" y="952134"/>
            <a:ext cx="7536000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67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E8F6DB-1995-4233-A0AA-DB163D243230}"/>
              </a:ext>
            </a:extLst>
          </p:cNvPr>
          <p:cNvSpPr/>
          <p:nvPr/>
        </p:nvSpPr>
        <p:spPr>
          <a:xfrm>
            <a:off x="2550367" y="1802469"/>
            <a:ext cx="70912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E2E2E"/>
                </a:solidFill>
                <a:latin typeface="NexusSerif"/>
              </a:rPr>
              <a:t>Reflection target (240 kV, 5 </a:t>
            </a:r>
            <a:r>
              <a:rPr lang="el-GR" sz="3200" dirty="0">
                <a:solidFill>
                  <a:srgbClr val="2E2E2E"/>
                </a:solidFill>
                <a:latin typeface="NexusSerif"/>
              </a:rPr>
              <a:t>μ</a:t>
            </a:r>
            <a:r>
              <a:rPr lang="en-ZA" sz="3200" dirty="0">
                <a:solidFill>
                  <a:srgbClr val="2E2E2E"/>
                </a:solidFill>
                <a:latin typeface="NexusSerif"/>
              </a:rPr>
              <a:t>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3200" dirty="0">
              <a:solidFill>
                <a:srgbClr val="2E2E2E"/>
              </a:solidFill>
              <a:latin typeface="NexusSerif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E2E2E"/>
                </a:solidFill>
                <a:latin typeface="NexusSerif"/>
              </a:rPr>
              <a:t>Transmission target (180 kV, 2 </a:t>
            </a:r>
            <a:r>
              <a:rPr lang="el-GR" sz="3200" dirty="0">
                <a:solidFill>
                  <a:srgbClr val="2E2E2E"/>
                </a:solidFill>
                <a:latin typeface="NexusSerif"/>
              </a:rPr>
              <a:t>μ</a:t>
            </a:r>
            <a:r>
              <a:rPr lang="en-ZA" sz="3200" dirty="0">
                <a:solidFill>
                  <a:srgbClr val="2E2E2E"/>
                </a:solidFill>
                <a:latin typeface="NexusSerif"/>
              </a:rPr>
              <a:t>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3200" dirty="0">
              <a:solidFill>
                <a:srgbClr val="2E2E2E"/>
              </a:solidFill>
              <a:latin typeface="NexusSerif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>
                <a:solidFill>
                  <a:srgbClr val="2E2E2E"/>
                </a:solidFill>
                <a:latin typeface="NexusSerif"/>
              </a:rPr>
              <a:t>Nano-CT (180 kV, 0.5 </a:t>
            </a:r>
            <a:r>
              <a:rPr lang="el-GR" sz="3200" dirty="0">
                <a:solidFill>
                  <a:srgbClr val="2E2E2E"/>
                </a:solidFill>
                <a:latin typeface="NexusSerif"/>
              </a:rPr>
              <a:t>μ</a:t>
            </a:r>
            <a:r>
              <a:rPr lang="en-ZA" sz="3200" dirty="0">
                <a:solidFill>
                  <a:srgbClr val="2E2E2E"/>
                </a:solidFill>
                <a:latin typeface="NexusSerif"/>
              </a:rPr>
              <a:t>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3200" dirty="0">
              <a:solidFill>
                <a:srgbClr val="2E2E2E"/>
              </a:solidFill>
              <a:latin typeface="NexusSerif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3200" dirty="0">
              <a:solidFill>
                <a:srgbClr val="2E2E2E"/>
              </a:solidFill>
              <a:latin typeface="NexusSerif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73614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iece, sitting&#10;&#10;Description automatically generated">
            <a:extLst>
              <a:ext uri="{FF2B5EF4-FFF2-40B4-BE49-F238E27FC236}">
                <a16:creationId xmlns:a16="http://schemas.microsoft.com/office/drawing/2014/main" id="{F651E617-5994-4FC8-B183-FE87C796F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62"/>
          <a:stretch/>
        </p:blipFill>
        <p:spPr>
          <a:xfrm>
            <a:off x="336071" y="1192399"/>
            <a:ext cx="6665223" cy="2444419"/>
          </a:xfrm>
          <a:prstGeom prst="rect">
            <a:avLst/>
          </a:prstGeom>
        </p:spPr>
      </p:pic>
      <p:pic>
        <p:nvPicPr>
          <p:cNvPr id="9" name="Picture 8" descr="A picture containing animal&#10;&#10;Description automatically generated">
            <a:extLst>
              <a:ext uri="{FF2B5EF4-FFF2-40B4-BE49-F238E27FC236}">
                <a16:creationId xmlns:a16="http://schemas.microsoft.com/office/drawing/2014/main" id="{22A5B235-5606-44A7-AD1F-72B4FA0A7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6071" y="3938724"/>
            <a:ext cx="6101222" cy="244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5BF9C-1EBD-47FF-9965-E8D0E7B42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61" y="1712532"/>
            <a:ext cx="4056857" cy="474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55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2CBDA0-3AD2-4B33-98C7-EFCF485AF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72" y="335973"/>
            <a:ext cx="8782743" cy="633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00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77BF15-AC4F-456C-80C1-081522E4C913}"/>
              </a:ext>
            </a:extLst>
          </p:cNvPr>
          <p:cNvSpPr/>
          <p:nvPr/>
        </p:nvSpPr>
        <p:spPr>
          <a:xfrm>
            <a:off x="5000280" y="2598003"/>
            <a:ext cx="9336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4800" b="1" dirty="0">
                <a:solidFill>
                  <a:prstClr val="black"/>
                </a:solidFill>
                <a:latin typeface="Calibri" panose="020F0502020204030204"/>
              </a:rPr>
              <a:t>ESI</a:t>
            </a:r>
            <a:endParaRPr kumimoji="0" lang="en-Z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780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651" y="192040"/>
            <a:ext cx="16788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4800" b="1" dirty="0"/>
              <a:t>Nikon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9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29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E8F6DB-1995-4233-A0AA-DB163D243230}"/>
              </a:ext>
            </a:extLst>
          </p:cNvPr>
          <p:cNvSpPr/>
          <p:nvPr/>
        </p:nvSpPr>
        <p:spPr>
          <a:xfrm>
            <a:off x="3026229" y="1870263"/>
            <a:ext cx="70912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sz="3200" dirty="0">
                <a:solidFill>
                  <a:srgbClr val="2E2E2E"/>
                </a:solidFill>
                <a:latin typeface="NexusSerif"/>
              </a:rPr>
              <a:t>Static target</a:t>
            </a: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NexusSerif"/>
                <a:ea typeface="+mn-ea"/>
                <a:cs typeface="+mn-cs"/>
              </a:rPr>
              <a:t> (225 kV, 5 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NexusSerif"/>
                <a:ea typeface="+mn-ea"/>
                <a:cs typeface="+mn-cs"/>
              </a:rPr>
              <a:t>μ</a:t>
            </a: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NexusSerif"/>
                <a:ea typeface="+mn-ea"/>
                <a:cs typeface="+mn-cs"/>
              </a:rPr>
              <a:t>m)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NexusSerif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sz="3200" dirty="0">
                <a:solidFill>
                  <a:srgbClr val="2E2E2E"/>
                </a:solidFill>
                <a:latin typeface="NexusSerif"/>
              </a:rPr>
              <a:t>Rotating</a:t>
            </a: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NexusSerif"/>
                <a:ea typeface="+mn-ea"/>
                <a:cs typeface="+mn-cs"/>
              </a:rPr>
              <a:t> target (</a:t>
            </a:r>
            <a:r>
              <a:rPr lang="en-ZA" sz="3200" dirty="0">
                <a:solidFill>
                  <a:srgbClr val="2E2E2E"/>
                </a:solidFill>
                <a:latin typeface="NexusSerif"/>
              </a:rPr>
              <a:t>225</a:t>
            </a: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NexusSerif"/>
                <a:ea typeface="+mn-ea"/>
                <a:cs typeface="+mn-cs"/>
              </a:rPr>
              <a:t> kV, 20 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NexusSerif"/>
                <a:ea typeface="+mn-ea"/>
                <a:cs typeface="+mn-cs"/>
              </a:rPr>
              <a:t>μ</a:t>
            </a: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NexusSerif"/>
                <a:ea typeface="+mn-ea"/>
                <a:cs typeface="+mn-cs"/>
              </a:rPr>
              <a:t>m)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NexusSerif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NexusSerif"/>
                <a:ea typeface="+mn-ea"/>
                <a:cs typeface="+mn-cs"/>
              </a:rPr>
              <a:t>320 kV target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NexusSerif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NexusSerif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089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indmill, clock, engine&#10;&#10;Description automatically generated">
            <a:extLst>
              <a:ext uri="{FF2B5EF4-FFF2-40B4-BE49-F238E27FC236}">
                <a16:creationId xmlns:a16="http://schemas.microsoft.com/office/drawing/2014/main" id="{270F0906-092B-468D-B10F-48D96A54CE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11030" r="20642" b="8363"/>
          <a:stretch/>
        </p:blipFill>
        <p:spPr>
          <a:xfrm>
            <a:off x="133005" y="2593572"/>
            <a:ext cx="3670363" cy="3600000"/>
          </a:xfrm>
          <a:prstGeom prst="rect">
            <a:avLst/>
          </a:prstGeom>
        </p:spPr>
      </p:pic>
      <p:pic>
        <p:nvPicPr>
          <p:cNvPr id="7" name="Picture 6" descr="A picture containing photo, bat, white, man&#10;&#10;Description automatically generated">
            <a:extLst>
              <a:ext uri="{FF2B5EF4-FFF2-40B4-BE49-F238E27FC236}">
                <a16:creationId xmlns:a16="http://schemas.microsoft.com/office/drawing/2014/main" id="{386125E6-A8D7-4181-B6EB-3F12A5E79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t="15636" r="23665" b="10873"/>
          <a:stretch/>
        </p:blipFill>
        <p:spPr>
          <a:xfrm>
            <a:off x="3981795" y="2593572"/>
            <a:ext cx="3823855" cy="3600000"/>
          </a:xfrm>
          <a:prstGeom prst="rect">
            <a:avLst/>
          </a:prstGeom>
        </p:spPr>
      </p:pic>
      <p:pic>
        <p:nvPicPr>
          <p:cNvPr id="9" name="Picture 8" descr="A clock in the middle of a watch&#10;&#10;Description automatically generated">
            <a:extLst>
              <a:ext uri="{FF2B5EF4-FFF2-40B4-BE49-F238E27FC236}">
                <a16:creationId xmlns:a16="http://schemas.microsoft.com/office/drawing/2014/main" id="{653E309D-562E-49F6-9691-1182F68709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3" t="23273" r="21830" b="14909"/>
          <a:stretch/>
        </p:blipFill>
        <p:spPr>
          <a:xfrm>
            <a:off x="8096613" y="2881572"/>
            <a:ext cx="3682175" cy="3024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D6D926-FBBA-4E2F-A6EA-588B1B2AF5D0}"/>
              </a:ext>
            </a:extLst>
          </p:cNvPr>
          <p:cNvSpPr/>
          <p:nvPr/>
        </p:nvSpPr>
        <p:spPr>
          <a:xfrm>
            <a:off x="4470896" y="384510"/>
            <a:ext cx="28456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4800" b="1" dirty="0">
                <a:solidFill>
                  <a:prstClr val="black"/>
                </a:solidFill>
                <a:latin typeface="Calibri" panose="020F0502020204030204"/>
              </a:rPr>
              <a:t>Inspection</a:t>
            </a:r>
            <a:endParaRPr kumimoji="0" lang="en-Z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A980CF-95DA-43DA-A092-27F9A8499140}"/>
              </a:ext>
            </a:extLst>
          </p:cNvPr>
          <p:cNvSpPr/>
          <p:nvPr/>
        </p:nvSpPr>
        <p:spPr>
          <a:xfrm>
            <a:off x="8194277" y="6193572"/>
            <a:ext cx="2685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>
                <a:solidFill>
                  <a:prstClr val="black"/>
                </a:solidFill>
              </a:rPr>
              <a:t>R. Machaka, </a:t>
            </a:r>
            <a:r>
              <a:rPr lang="en-GB" altLang="en-US" sz="2800" i="1" dirty="0">
                <a:solidFill>
                  <a:prstClr val="black"/>
                </a:solidFill>
              </a:rPr>
              <a:t>et al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14749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95FBA3-B50E-4AC9-9DA6-9B60AA026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0" t="2977" r="33458" b="9644"/>
          <a:stretch/>
        </p:blipFill>
        <p:spPr>
          <a:xfrm>
            <a:off x="257452" y="683580"/>
            <a:ext cx="3437547" cy="5992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FBC15-45A4-43C5-8F9B-BB891591EC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4" r="16897"/>
          <a:stretch/>
        </p:blipFill>
        <p:spPr>
          <a:xfrm>
            <a:off x="8031456" y="1500326"/>
            <a:ext cx="3903092" cy="507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57CC3E-7FBD-4901-9949-155355310B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8" r="20283" b="12621"/>
          <a:stretch/>
        </p:blipFill>
        <p:spPr>
          <a:xfrm>
            <a:off x="3579588" y="1770326"/>
            <a:ext cx="4057450" cy="4536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C89808-7A82-4C17-9ABE-6575EC05EA47}"/>
              </a:ext>
            </a:extLst>
          </p:cNvPr>
          <p:cNvSpPr/>
          <p:nvPr/>
        </p:nvSpPr>
        <p:spPr>
          <a:xfrm>
            <a:off x="2789222" y="181992"/>
            <a:ext cx="60049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4800" b="1" dirty="0"/>
              <a:t>Electronic components</a:t>
            </a:r>
          </a:p>
        </p:txBody>
      </p:sp>
    </p:spTree>
    <p:extLst>
      <p:ext uri="{BB962C8B-B14F-4D97-AF65-F5344CB8AC3E}">
        <p14:creationId xmlns:p14="http://schemas.microsoft.com/office/powerpoint/2010/main" val="412098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49"/>
    </mc:Choice>
    <mc:Fallback xmlns="">
      <p:transition spd="slow" advTm="10044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3C69A6-A18C-4A16-8B7E-ECAD5A4F4DB2}"/>
              </a:ext>
            </a:extLst>
          </p:cNvPr>
          <p:cNvSpPr/>
          <p:nvPr/>
        </p:nvSpPr>
        <p:spPr>
          <a:xfrm>
            <a:off x="1803237" y="920621"/>
            <a:ext cx="81720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ZA" sz="3200" b="1" dirty="0">
                <a:solidFill>
                  <a:srgbClr val="000000"/>
                </a:solidFill>
                <a:ea typeface="Times New Roman" panose="02020603050405020304" pitchFamily="18" charset="0"/>
              </a:rPr>
              <a:t>Four facilities: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ZA" sz="32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286000" lvl="4" indent="-457200" algn="just">
              <a:buFont typeface="Wingdings" panose="05000000000000000000" pitchFamily="2" charset="2"/>
              <a:buChar char="q"/>
            </a:pPr>
            <a:r>
              <a:rPr lang="en-ZA" sz="3200" b="1" dirty="0">
                <a:solidFill>
                  <a:srgbClr val="000000"/>
                </a:solidFill>
                <a:ea typeface="Times New Roman" panose="02020603050405020304" pitchFamily="18" charset="0"/>
              </a:rPr>
              <a:t>Stellenbosch (Western Cape)</a:t>
            </a:r>
          </a:p>
          <a:p>
            <a:pPr marL="2286000" lvl="4" indent="-457200" algn="just">
              <a:buFont typeface="Wingdings" panose="05000000000000000000" pitchFamily="2" charset="2"/>
              <a:buChar char="q"/>
            </a:pPr>
            <a:endParaRPr lang="en-ZA" sz="32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286000" lvl="4" indent="-457200" algn="just">
              <a:buFont typeface="Wingdings" panose="05000000000000000000" pitchFamily="2" charset="2"/>
              <a:buChar char="q"/>
            </a:pPr>
            <a:r>
              <a:rPr lang="en-ZA" sz="3200" b="1" dirty="0">
                <a:solidFill>
                  <a:srgbClr val="000000"/>
                </a:solidFill>
                <a:ea typeface="Times New Roman" panose="02020603050405020304" pitchFamily="18" charset="0"/>
              </a:rPr>
              <a:t> Somerset (Western Cape)</a:t>
            </a:r>
          </a:p>
          <a:p>
            <a:pPr lvl="4" algn="just"/>
            <a:r>
              <a:rPr lang="en-ZA" sz="32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</a:p>
          <a:p>
            <a:pPr marL="2286000" lvl="4" indent="-457200" algn="just">
              <a:buFont typeface="Wingdings" panose="05000000000000000000" pitchFamily="2" charset="2"/>
              <a:buChar char="q"/>
            </a:pPr>
            <a:r>
              <a:rPr lang="en-ZA" sz="3200" b="1" dirty="0">
                <a:solidFill>
                  <a:srgbClr val="000000"/>
                </a:solidFill>
                <a:ea typeface="Times New Roman" panose="02020603050405020304" pitchFamily="18" charset="0"/>
              </a:rPr>
              <a:t>NECSA (Gauteng)</a:t>
            </a:r>
          </a:p>
          <a:p>
            <a:pPr marL="2286000" lvl="4" indent="-457200" algn="just">
              <a:buFont typeface="Wingdings" panose="05000000000000000000" pitchFamily="2" charset="2"/>
              <a:buChar char="q"/>
            </a:pPr>
            <a:endParaRPr lang="en-ZA" sz="32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286000" lvl="4" indent="-457200" algn="just">
              <a:buFont typeface="Wingdings" panose="05000000000000000000" pitchFamily="2" charset="2"/>
              <a:buChar char="q"/>
            </a:pPr>
            <a:r>
              <a:rPr lang="en-ZA" sz="3200" b="1" dirty="0">
                <a:solidFill>
                  <a:srgbClr val="000000"/>
                </a:solidFill>
                <a:ea typeface="Times New Roman" panose="02020603050405020304" pitchFamily="18" charset="0"/>
              </a:rPr>
              <a:t> ESI (Gauteng)</a:t>
            </a:r>
            <a:endParaRPr lang="en-ZA" sz="32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just"/>
            <a:endParaRPr lang="en-ZA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01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197D6C-3E45-4D3A-ADBC-8468AD6EDF2E}"/>
              </a:ext>
            </a:extLst>
          </p:cNvPr>
          <p:cNvSpPr/>
          <p:nvPr/>
        </p:nvSpPr>
        <p:spPr>
          <a:xfrm>
            <a:off x="197942" y="2805396"/>
            <a:ext cx="30564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4800" b="1" dirty="0"/>
              <a:t>Stone tools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42D886A-C6EF-4E88-8F59-F19F66CDE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t="6131" r="11791" b="3449"/>
          <a:stretch/>
        </p:blipFill>
        <p:spPr>
          <a:xfrm>
            <a:off x="3634109" y="0"/>
            <a:ext cx="7790637" cy="684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5A1517-435B-4E44-BD5C-1DDFC4BC0039}"/>
              </a:ext>
            </a:extLst>
          </p:cNvPr>
          <p:cNvSpPr/>
          <p:nvPr/>
        </p:nvSpPr>
        <p:spPr>
          <a:xfrm>
            <a:off x="197942" y="4165765"/>
            <a:ext cx="2486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>
                <a:solidFill>
                  <a:prstClr val="black"/>
                </a:solidFill>
              </a:rPr>
              <a:t>R. </a:t>
            </a:r>
            <a:r>
              <a:rPr lang="en-GB" altLang="en-US" sz="2800" dirty="0" err="1">
                <a:solidFill>
                  <a:prstClr val="black"/>
                </a:solidFill>
              </a:rPr>
              <a:t>Couzins</a:t>
            </a:r>
            <a:r>
              <a:rPr lang="en-GB" altLang="en-US" sz="2800" dirty="0">
                <a:solidFill>
                  <a:prstClr val="black"/>
                </a:solidFill>
              </a:rPr>
              <a:t>, </a:t>
            </a:r>
            <a:r>
              <a:rPr lang="en-GB" altLang="en-US" sz="2800" i="1" dirty="0">
                <a:solidFill>
                  <a:prstClr val="black"/>
                </a:solidFill>
              </a:rPr>
              <a:t>et al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66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87"/>
    </mc:Choice>
    <mc:Fallback xmlns="">
      <p:transition spd="slow" advTm="5448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275378-C4E6-431D-BE41-CA6A71BE6ACC}"/>
              </a:ext>
            </a:extLst>
          </p:cNvPr>
          <p:cNvSpPr/>
          <p:nvPr/>
        </p:nvSpPr>
        <p:spPr>
          <a:xfrm>
            <a:off x="1110343" y="1413063"/>
            <a:ext cx="1060890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sz="3200" dirty="0">
                <a:solidFill>
                  <a:srgbClr val="2E2E2E"/>
                </a:solidFill>
                <a:latin typeface="NexusSerif"/>
              </a:rPr>
              <a:t>Cross-hatched pattern drawn with an ochre crayon on a ground silicate flake</a:t>
            </a: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NexusSerif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NexusSerif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sz="3200" dirty="0">
                <a:solidFill>
                  <a:srgbClr val="2E2E2E"/>
                </a:solidFill>
                <a:latin typeface="NexusSerif"/>
              </a:rPr>
              <a:t>~ 73 000 year old Middle Stone Age levels at </a:t>
            </a:r>
            <a:r>
              <a:rPr lang="en-ZA" sz="3200" dirty="0" err="1">
                <a:solidFill>
                  <a:srgbClr val="2E2E2E"/>
                </a:solidFill>
                <a:latin typeface="NexusSerif"/>
              </a:rPr>
              <a:t>Blombos</a:t>
            </a:r>
            <a:r>
              <a:rPr lang="en-ZA" sz="3200" dirty="0">
                <a:solidFill>
                  <a:srgbClr val="2E2E2E"/>
                </a:solidFill>
                <a:latin typeface="NexusSerif"/>
              </a:rPr>
              <a:t> Cave, South Africa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NexusSerif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NexusSerif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04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AC2816-359E-4544-AE91-09E7C17FF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309" y="97973"/>
            <a:ext cx="7395642" cy="6408000"/>
          </a:xfrm>
          <a:prstGeom prst="rect">
            <a:avLst/>
          </a:prstGeom>
        </p:spPr>
      </p:pic>
      <p:pic>
        <p:nvPicPr>
          <p:cNvPr id="6" name="Picture 5" descr="A picture containing clothing, sitting, black, bed&#10;&#10;Description automatically generated">
            <a:extLst>
              <a:ext uri="{FF2B5EF4-FFF2-40B4-BE49-F238E27FC236}">
                <a16:creationId xmlns:a16="http://schemas.microsoft.com/office/drawing/2014/main" id="{B4CA6CCA-C993-45C9-8C1E-CDA6E3B53B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" b="7041"/>
          <a:stretch/>
        </p:blipFill>
        <p:spPr>
          <a:xfrm>
            <a:off x="226049" y="352026"/>
            <a:ext cx="4714674" cy="2848373"/>
          </a:xfrm>
          <a:prstGeom prst="rect">
            <a:avLst/>
          </a:prstGeom>
        </p:spPr>
      </p:pic>
      <p:pic>
        <p:nvPicPr>
          <p:cNvPr id="8" name="Picture 7" descr="A picture containing cake, food, sitting, dark&#10;&#10;Description automatically generated">
            <a:extLst>
              <a:ext uri="{FF2B5EF4-FFF2-40B4-BE49-F238E27FC236}">
                <a16:creationId xmlns:a16="http://schemas.microsoft.com/office/drawing/2014/main" id="{5F65C39D-FCAD-4A9C-B8B7-33B24BF1D3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1" t="8435" r="23139" b="8435"/>
          <a:stretch/>
        </p:blipFill>
        <p:spPr>
          <a:xfrm>
            <a:off x="226049" y="3301973"/>
            <a:ext cx="2562879" cy="3276000"/>
          </a:xfrm>
          <a:prstGeom prst="rect">
            <a:avLst/>
          </a:prstGeom>
        </p:spPr>
      </p:pic>
      <p:pic>
        <p:nvPicPr>
          <p:cNvPr id="10" name="Picture 9" descr="A picture containing flower&#10;&#10;Description automatically generated">
            <a:extLst>
              <a:ext uri="{FF2B5EF4-FFF2-40B4-BE49-F238E27FC236}">
                <a16:creationId xmlns:a16="http://schemas.microsoft.com/office/drawing/2014/main" id="{35E7998D-00CD-4C2B-8001-9129F82464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7" t="8844" r="32978" b="8435"/>
          <a:stretch/>
        </p:blipFill>
        <p:spPr>
          <a:xfrm>
            <a:off x="3107129" y="3388760"/>
            <a:ext cx="1683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newspaper&#10;&#10;Description automatically generated">
            <a:extLst>
              <a:ext uri="{FF2B5EF4-FFF2-40B4-BE49-F238E27FC236}">
                <a16:creationId xmlns:a16="http://schemas.microsoft.com/office/drawing/2014/main" id="{0472ECBE-BF41-423E-96D0-ACDE93585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514"/>
            <a:ext cx="12192000" cy="604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6645D5-BE2E-4745-9D56-01D704C85EEE}"/>
              </a:ext>
            </a:extLst>
          </p:cNvPr>
          <p:cNvSpPr/>
          <p:nvPr/>
        </p:nvSpPr>
        <p:spPr>
          <a:xfrm>
            <a:off x="407437" y="142684"/>
            <a:ext cx="115917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ZA" sz="3200" dirty="0">
                <a:solidFill>
                  <a:srgbClr val="2E2E2E"/>
                </a:solidFill>
                <a:latin typeface="NexusSerif"/>
              </a:rPr>
              <a:t>Demonstrates the ability of early Homo Sapiens to produce graphic designs 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endParaRPr lang="en-ZA" sz="3200" dirty="0">
              <a:solidFill>
                <a:srgbClr val="2E2E2E"/>
              </a:solidFill>
              <a:latin typeface="NexusSerif"/>
            </a:endParaRPr>
          </a:p>
        </p:txBody>
      </p:sp>
    </p:spTree>
    <p:extLst>
      <p:ext uri="{BB962C8B-B14F-4D97-AF65-F5344CB8AC3E}">
        <p14:creationId xmlns:p14="http://schemas.microsoft.com/office/powerpoint/2010/main" val="561709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24E48B-12C8-4E00-B4AD-6DF50E102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6" r="30802" b="5890"/>
          <a:stretch/>
        </p:blipFill>
        <p:spPr>
          <a:xfrm>
            <a:off x="3455774" y="186432"/>
            <a:ext cx="3815038" cy="6454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214A85-8FB9-44FE-B5B1-438B512CD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4078" r="30078"/>
          <a:stretch/>
        </p:blipFill>
        <p:spPr>
          <a:xfrm>
            <a:off x="7948473" y="124288"/>
            <a:ext cx="3815039" cy="65783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FFC9F7-CEDC-4041-AD0F-AC829172605F}"/>
              </a:ext>
            </a:extLst>
          </p:cNvPr>
          <p:cNvSpPr/>
          <p:nvPr/>
        </p:nvSpPr>
        <p:spPr>
          <a:xfrm>
            <a:off x="740955" y="1686243"/>
            <a:ext cx="28500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4800" b="1" dirty="0"/>
              <a:t>Geological</a:t>
            </a:r>
          </a:p>
          <a:p>
            <a:r>
              <a:rPr lang="en-ZA" sz="4800" b="1" dirty="0"/>
              <a:t> core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527A9A-BB42-4377-8E80-6A50410EBFF0}"/>
              </a:ext>
            </a:extLst>
          </p:cNvPr>
          <p:cNvSpPr/>
          <p:nvPr/>
        </p:nvSpPr>
        <p:spPr>
          <a:xfrm>
            <a:off x="1027829" y="4053798"/>
            <a:ext cx="2475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>
                <a:solidFill>
                  <a:prstClr val="black"/>
                </a:solidFill>
              </a:rPr>
              <a:t>R. </a:t>
            </a:r>
            <a:r>
              <a:rPr lang="en-GB" altLang="en-US" sz="2800" dirty="0" err="1">
                <a:solidFill>
                  <a:prstClr val="black"/>
                </a:solidFill>
              </a:rPr>
              <a:t>Latypov</a:t>
            </a:r>
            <a:r>
              <a:rPr lang="en-GB" altLang="en-US" sz="2800" dirty="0">
                <a:solidFill>
                  <a:prstClr val="black"/>
                </a:solidFill>
              </a:rPr>
              <a:t>, </a:t>
            </a:r>
            <a:r>
              <a:rPr lang="en-GB" altLang="en-US" sz="2800" i="1" dirty="0">
                <a:solidFill>
                  <a:prstClr val="black"/>
                </a:solidFill>
              </a:rPr>
              <a:t>et al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986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59"/>
    </mc:Choice>
    <mc:Fallback xmlns="">
      <p:transition spd="slow" advTm="7005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6_153_33_70kV_120uA_1fps_1fa_stitched_top_3">
            <a:hlinkClick r:id="" action="ppaction://media"/>
            <a:extLst>
              <a:ext uri="{FF2B5EF4-FFF2-40B4-BE49-F238E27FC236}">
                <a16:creationId xmlns:a16="http://schemas.microsoft.com/office/drawing/2014/main" id="{6CD1E345-F0F2-4B8E-9CAF-A0421CB977A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72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9"/>
    </mc:Choice>
    <mc:Fallback xmlns="">
      <p:transition spd="slow" advTm="20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05" objId="4"/>
        <p14:triggerEvt type="onClick" time="3505" objId="4"/>
        <p14:stopEvt time="13674" objId="4"/>
        <p14:playEvt time="19225" objId="4"/>
        <p14:stopEvt time="20919" objId="4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4">
            <a:extLst>
              <a:ext uri="{FF2B5EF4-FFF2-40B4-BE49-F238E27FC236}">
                <a16:creationId xmlns:a16="http://schemas.microsoft.com/office/drawing/2014/main" id="{84EB9293-A46B-446A-AE6D-6E7E5DCD2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3" y="150813"/>
            <a:ext cx="11926887" cy="6724650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b="1" dirty="0"/>
              <a:t>Locomotor and habitat reconstruction of </a:t>
            </a:r>
            <a:r>
              <a:rPr lang="en-US" altLang="en-US" sz="3600" b="1" dirty="0" err="1"/>
              <a:t>Plio</a:t>
            </a:r>
            <a:r>
              <a:rPr lang="en-US" altLang="en-US" sz="3600" b="1" dirty="0"/>
              <a:t>-Pleistocene cercopithecoids: evidence from trabecular bone organization.</a:t>
            </a:r>
            <a:endParaRPr lang="en-GB" altLang="en-US" sz="3600" b="1" dirty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r>
              <a:rPr lang="en-GB" altLang="en-US" dirty="0"/>
              <a:t>M. </a:t>
            </a:r>
            <a:r>
              <a:rPr lang="en-GB" altLang="en-US" dirty="0" err="1"/>
              <a:t>Babutsi</a:t>
            </a:r>
            <a:r>
              <a:rPr lang="en-GB" altLang="en-US" dirty="0"/>
              <a:t>, </a:t>
            </a:r>
            <a:r>
              <a:rPr lang="en-GB" altLang="en-US" i="1" dirty="0"/>
              <a:t>et al</a:t>
            </a:r>
            <a:r>
              <a:rPr lang="en-GB" altLang="en-US" dirty="0"/>
              <a:t>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GB" altLang="en-US" dirty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GB" altLang="en-US" dirty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GB" altLang="en-US" dirty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GB" altLang="en-US" dirty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GB" altLang="en-US" sz="2400" dirty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GB" altLang="en-US" dirty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dirty="0"/>
              <a:t>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dirty="0"/>
              <a:t>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 b="1" dirty="0"/>
              <a:t> </a:t>
            </a:r>
            <a:endParaRPr lang="en-GB" altLang="en-US" dirty="0"/>
          </a:p>
        </p:txBody>
      </p:sp>
      <p:pic>
        <p:nvPicPr>
          <p:cNvPr id="3075" name="Picture 1">
            <a:extLst>
              <a:ext uri="{FF2B5EF4-FFF2-40B4-BE49-F238E27FC236}">
                <a16:creationId xmlns:a16="http://schemas.microsoft.com/office/drawing/2014/main" id="{5285254A-4BDE-4264-8AF7-E91DC241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654" y="2225895"/>
            <a:ext cx="4646612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">
            <a:extLst>
              <a:ext uri="{FF2B5EF4-FFF2-40B4-BE49-F238E27FC236}">
                <a16:creationId xmlns:a16="http://schemas.microsoft.com/office/drawing/2014/main" id="{E5C98433-D4FC-4738-B65C-D35D7DD7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091" y="2225895"/>
            <a:ext cx="3230563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3">
            <a:extLst>
              <a:ext uri="{FF2B5EF4-FFF2-40B4-BE49-F238E27FC236}">
                <a16:creationId xmlns:a16="http://schemas.microsoft.com/office/drawing/2014/main" id="{2D7AF317-8BD5-4DE9-949D-99A33A55A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313" y="6001654"/>
            <a:ext cx="2058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400" dirty="0"/>
              <a:t>Lender (2018)</a:t>
            </a:r>
          </a:p>
        </p:txBody>
      </p:sp>
    </p:spTree>
    <p:extLst>
      <p:ext uri="{BB962C8B-B14F-4D97-AF65-F5344CB8AC3E}">
        <p14:creationId xmlns:p14="http://schemas.microsoft.com/office/powerpoint/2010/main" val="127796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1">
            <a:extLst>
              <a:ext uri="{FF2B5EF4-FFF2-40B4-BE49-F238E27FC236}">
                <a16:creationId xmlns:a16="http://schemas.microsoft.com/office/drawing/2014/main" id="{1E6F4DA2-4A6C-42C7-8B96-96CA772BA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388" y="315912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11270" name="Picture 1">
            <a:extLst>
              <a:ext uri="{FF2B5EF4-FFF2-40B4-BE49-F238E27FC236}">
                <a16:creationId xmlns:a16="http://schemas.microsoft.com/office/drawing/2014/main" id="{3690DF45-A1F3-4708-8D7C-2824D7F4D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51" y="449262"/>
            <a:ext cx="6997700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Sk 605 cross section">
            <a:extLst>
              <a:ext uri="{FF2B5EF4-FFF2-40B4-BE49-F238E27FC236}">
                <a16:creationId xmlns:a16="http://schemas.microsoft.com/office/drawing/2014/main" id="{C2172D17-78E8-48AE-8684-CE12D573B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66"/>
          <a:stretch/>
        </p:blipFill>
        <p:spPr>
          <a:xfrm>
            <a:off x="5035680" y="3846451"/>
            <a:ext cx="2754621" cy="2851150"/>
          </a:xfrm>
          <a:prstGeom prst="rect">
            <a:avLst/>
          </a:prstGeom>
          <a:noFill/>
        </p:spPr>
      </p:pic>
      <p:pic>
        <p:nvPicPr>
          <p:cNvPr id="15" name="Picture 2" descr="STS%202050%20snapshot_%20Mediolaterala%20cross%20section">
            <a:extLst>
              <a:ext uri="{FF2B5EF4-FFF2-40B4-BE49-F238E27FC236}">
                <a16:creationId xmlns:a16="http://schemas.microsoft.com/office/drawing/2014/main" id="{66302770-ABB6-40D1-9C22-AD9B2B55B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7" y="3994026"/>
            <a:ext cx="3374874" cy="2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1799F4-7910-4316-AC0D-52A49E57B908}"/>
              </a:ext>
            </a:extLst>
          </p:cNvPr>
          <p:cNvSpPr txBox="1"/>
          <p:nvPr/>
        </p:nvSpPr>
        <p:spPr>
          <a:xfrm>
            <a:off x="9186041" y="2438400"/>
            <a:ext cx="167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/>
              <a:t>Fossils</a:t>
            </a:r>
          </a:p>
        </p:txBody>
      </p:sp>
    </p:spTree>
    <p:extLst>
      <p:ext uri="{BB962C8B-B14F-4D97-AF65-F5344CB8AC3E}">
        <p14:creationId xmlns:p14="http://schemas.microsoft.com/office/powerpoint/2010/main" val="3915254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5C2CD0C-0989-40B0-A019-59DAF399C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42" y="556927"/>
            <a:ext cx="7138987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DD4FCBC-E4DE-4398-941C-69327CB0F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45" y="3323896"/>
            <a:ext cx="4201143" cy="3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C18EE6-C91E-4AD5-9C0E-056A1358B6C6}"/>
              </a:ext>
            </a:extLst>
          </p:cNvPr>
          <p:cNvSpPr txBox="1"/>
          <p:nvPr/>
        </p:nvSpPr>
        <p:spPr>
          <a:xfrm>
            <a:off x="8229601" y="3526248"/>
            <a:ext cx="3331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/>
              <a:t>Extant material</a:t>
            </a:r>
          </a:p>
        </p:txBody>
      </p:sp>
    </p:spTree>
    <p:extLst>
      <p:ext uri="{BB962C8B-B14F-4D97-AF65-F5344CB8AC3E}">
        <p14:creationId xmlns:p14="http://schemas.microsoft.com/office/powerpoint/2010/main" val="3663383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715828-8D3D-47F9-BBA2-18FF65E04B1A}"/>
              </a:ext>
            </a:extLst>
          </p:cNvPr>
          <p:cNvSpPr txBox="1"/>
          <p:nvPr/>
        </p:nvSpPr>
        <p:spPr>
          <a:xfrm>
            <a:off x="510381" y="5449888"/>
            <a:ext cx="1157605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+mn-lt"/>
              </a:rPr>
              <a:t>Volume fraction is high in extant specimens than fossil specimens. </a:t>
            </a:r>
          </a:p>
          <a:p>
            <a:pPr>
              <a:defRPr/>
            </a:pPr>
            <a:endParaRPr lang="en-GB" sz="28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4EAE5E-915B-4D21-9F94-AF4B86D242AB}"/>
              </a:ext>
            </a:extLst>
          </p:cNvPr>
          <p:cNvSpPr/>
          <p:nvPr/>
        </p:nvSpPr>
        <p:spPr>
          <a:xfrm>
            <a:off x="510381" y="4323091"/>
            <a:ext cx="1024096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dirty="0"/>
              <a:t>High fabric anisotropy of fossil specimens</a:t>
            </a:r>
            <a:r>
              <a:rPr lang="en-GB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pic>
        <p:nvPicPr>
          <p:cNvPr id="17413" name="Picture 3">
            <a:extLst>
              <a:ext uri="{FF2B5EF4-FFF2-40B4-BE49-F238E27FC236}">
                <a16:creationId xmlns:a16="http://schemas.microsoft.com/office/drawing/2014/main" id="{E6EDF811-51FB-43BF-BA9F-DE35AEB25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541" y="726201"/>
            <a:ext cx="6695933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907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77BF15-AC4F-456C-80C1-081522E4C913}"/>
              </a:ext>
            </a:extLst>
          </p:cNvPr>
          <p:cNvSpPr/>
          <p:nvPr/>
        </p:nvSpPr>
        <p:spPr>
          <a:xfrm>
            <a:off x="5000280" y="2598003"/>
            <a:ext cx="18641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4800" b="1" dirty="0"/>
              <a:t>NECSA</a:t>
            </a:r>
          </a:p>
        </p:txBody>
      </p:sp>
    </p:spTree>
    <p:extLst>
      <p:ext uri="{BB962C8B-B14F-4D97-AF65-F5344CB8AC3E}">
        <p14:creationId xmlns:p14="http://schemas.microsoft.com/office/powerpoint/2010/main" val="490756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63" y="403122"/>
            <a:ext cx="10058400" cy="61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35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45" y="789224"/>
            <a:ext cx="10058400" cy="53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47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229" y="712508"/>
            <a:ext cx="11619326" cy="1461526"/>
          </a:xfrm>
        </p:spPr>
        <p:txBody>
          <a:bodyPr/>
          <a:lstStyle/>
          <a:p>
            <a:pPr marL="450000" lvl="1" indent="0">
              <a:buNone/>
            </a:pPr>
            <a: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Fossil embryos CT scanned at the European Synchrotron Radiation Facility in Grenoble.</a:t>
            </a:r>
            <a:endParaRPr lang="en-Z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0" b="3898"/>
          <a:stretch/>
        </p:blipFill>
        <p:spPr>
          <a:xfrm>
            <a:off x="466531" y="2388359"/>
            <a:ext cx="11495314" cy="28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51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9" r="20474"/>
          <a:stretch/>
        </p:blipFill>
        <p:spPr>
          <a:xfrm>
            <a:off x="6896746" y="3376854"/>
            <a:ext cx="5145438" cy="3361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33" r="12586"/>
          <a:stretch/>
        </p:blipFill>
        <p:spPr>
          <a:xfrm>
            <a:off x="7327422" y="23961"/>
            <a:ext cx="4587500" cy="3276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17"/>
          <a:stretch/>
        </p:blipFill>
        <p:spPr>
          <a:xfrm>
            <a:off x="400954" y="878636"/>
            <a:ext cx="5659441" cy="5649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8432" y="104489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BEFORE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27422" y="35206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28760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30" y="1691946"/>
            <a:ext cx="8392558" cy="3482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06193" y="958311"/>
            <a:ext cx="70060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000" b="1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Fossil hominin inner ear from </a:t>
            </a:r>
            <a:r>
              <a:rPr lang="en-ZA" sz="3000" b="1" dirty="0" err="1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Kromdraai</a:t>
            </a:r>
            <a:r>
              <a:rPr lang="en-ZA" sz="3000" b="1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 B </a:t>
            </a:r>
            <a:endParaRPr lang="en-ZA" sz="3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8478" y="5303020"/>
            <a:ext cx="83697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Images at the same anatomical level (a) X-ray micro-CT (left image) and, (b) X-ray synchrotron (right image)</a:t>
            </a:r>
            <a:endParaRPr lang="en-ZA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465422-F07D-4BAB-9F05-C2EC91356F40}"/>
              </a:ext>
            </a:extLst>
          </p:cNvPr>
          <p:cNvSpPr/>
          <p:nvPr/>
        </p:nvSpPr>
        <p:spPr>
          <a:xfrm>
            <a:off x="9541056" y="5985998"/>
            <a:ext cx="2095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/>
              <a:t>J. Braga, </a:t>
            </a:r>
            <a:r>
              <a:rPr lang="en-GB" altLang="en-US" sz="2800" i="1" dirty="0"/>
              <a:t>et al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802385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6" y="857250"/>
            <a:ext cx="5153025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82" y="1615922"/>
            <a:ext cx="51530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ZA" sz="2400" b="1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Fossil hominin lower jaw from </a:t>
            </a:r>
            <a:r>
              <a:rPr lang="en-ZA" sz="2400" b="1" dirty="0" err="1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Kromdraai</a:t>
            </a:r>
            <a:r>
              <a:rPr lang="en-ZA" sz="2400" b="1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 that we recently discovered (KW 7000).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ZA" sz="2400" b="1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ZA" sz="2400" b="1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ZA" sz="2400" b="1" dirty="0">
                <a:solidFill>
                  <a:prstClr val="black"/>
                </a:solidFill>
                <a:latin typeface="Calibri" panose="020F0502020204030204"/>
              </a:rPr>
              <a:t>Incremental lines (</a:t>
            </a:r>
            <a:r>
              <a:rPr lang="en-ZA" sz="2400" b="1" dirty="0" err="1">
                <a:solidFill>
                  <a:prstClr val="black"/>
                </a:solidFill>
                <a:latin typeface="Calibri" panose="020F0502020204030204"/>
              </a:rPr>
              <a:t>ie</a:t>
            </a:r>
            <a:r>
              <a:rPr lang="en-ZA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ZA" sz="2400" b="1" dirty="0" err="1">
                <a:solidFill>
                  <a:prstClr val="black"/>
                </a:solidFill>
                <a:latin typeface="Calibri" panose="020F0502020204030204"/>
              </a:rPr>
              <a:t>Striae</a:t>
            </a:r>
            <a:r>
              <a:rPr lang="en-ZA" sz="2400" b="1" dirty="0">
                <a:solidFill>
                  <a:prstClr val="black"/>
                </a:solidFill>
                <a:latin typeface="Calibri" panose="020F0502020204030204"/>
              </a:rPr>
              <a:t> of </a:t>
            </a:r>
            <a:r>
              <a:rPr lang="en-ZA" sz="2400" b="1" dirty="0" err="1">
                <a:solidFill>
                  <a:prstClr val="black"/>
                </a:solidFill>
                <a:latin typeface="Calibri" panose="020F0502020204030204"/>
              </a:rPr>
              <a:t>Retzius</a:t>
            </a:r>
            <a:r>
              <a:rPr lang="en-ZA" sz="2400" b="1" dirty="0">
                <a:solidFill>
                  <a:prstClr val="black"/>
                </a:solidFill>
                <a:latin typeface="Calibri" panose="020F0502020204030204"/>
              </a:rPr>
              <a:t>) on this image (black lines shown with the red arrow)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7B0E76-8E5E-4C7A-85A6-4C7C4F08131D}"/>
              </a:ext>
            </a:extLst>
          </p:cNvPr>
          <p:cNvSpPr/>
          <p:nvPr/>
        </p:nvSpPr>
        <p:spPr>
          <a:xfrm>
            <a:off x="9550387" y="6181941"/>
            <a:ext cx="2095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/>
              <a:t>J. Braga, </a:t>
            </a:r>
            <a:r>
              <a:rPr lang="en-GB" altLang="en-US" sz="2800" i="1" dirty="0"/>
              <a:t>et al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446629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08" y="1003710"/>
            <a:ext cx="9106672" cy="5854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341" y="1118081"/>
            <a:ext cx="8829354" cy="5716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38" y="1072760"/>
            <a:ext cx="8287227" cy="58068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1239" y="201869"/>
            <a:ext cx="3844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fossil burrow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2A6AD-72A4-47F6-91F5-BBDE3C8D0EDC}"/>
              </a:ext>
            </a:extLst>
          </p:cNvPr>
          <p:cNvSpPr/>
          <p:nvPr/>
        </p:nvSpPr>
        <p:spPr>
          <a:xfrm>
            <a:off x="456548" y="263425"/>
            <a:ext cx="2853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V. Fernandez, </a:t>
            </a:r>
            <a:r>
              <a:rPr lang="en-GB" sz="2800" i="1" dirty="0"/>
              <a:t>et al</a:t>
            </a:r>
            <a:endParaRPr lang="en-ZA" sz="2800" i="1" dirty="0"/>
          </a:p>
        </p:txBody>
      </p:sp>
    </p:spTree>
    <p:extLst>
      <p:ext uri="{BB962C8B-B14F-4D97-AF65-F5344CB8AC3E}">
        <p14:creationId xmlns:p14="http://schemas.microsoft.com/office/powerpoint/2010/main" val="320853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p_2">
            <a:hlinkClick r:id="" action="ppaction://media"/>
            <a:extLst>
              <a:ext uri="{FF2B5EF4-FFF2-40B4-BE49-F238E27FC236}">
                <a16:creationId xmlns:a16="http://schemas.microsoft.com/office/drawing/2014/main" id="{10C930F2-A0BE-4286-A73A-FB846478903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0662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DD9F45-B655-463E-A194-6E46AE070F59}"/>
              </a:ext>
            </a:extLst>
          </p:cNvPr>
          <p:cNvSpPr/>
          <p:nvPr/>
        </p:nvSpPr>
        <p:spPr>
          <a:xfrm>
            <a:off x="291594" y="2390046"/>
            <a:ext cx="239039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4800" b="1" dirty="0"/>
              <a:t>Spinning</a:t>
            </a:r>
          </a:p>
          <a:p>
            <a:pPr algn="ctr"/>
            <a:r>
              <a:rPr lang="en-ZA" sz="4800" b="1" dirty="0"/>
              <a:t>Skull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3"/>
    </mc:Choice>
    <mc:Fallback xmlns="">
      <p:transition spd="slow" advTm="46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30" objId="4"/>
        <p14:triggerEvt type="onClick" time="3641" objId="4"/>
        <p14:stopEvt time="33990" objId="4"/>
        <p14:playEvt time="44534" objId="4"/>
        <p14:stopEvt time="46553" objId="4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7069" y="2721577"/>
            <a:ext cx="1141786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61" y="5525614"/>
            <a:ext cx="2997586" cy="9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382" y="156314"/>
            <a:ext cx="1662097" cy="9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672" y="336314"/>
            <a:ext cx="795254" cy="7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579" y="5525614"/>
            <a:ext cx="2098434" cy="9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62" y="156314"/>
            <a:ext cx="270254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97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08" y="304800"/>
            <a:ext cx="8534400" cy="6400800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 rot="2819422">
            <a:off x="6418988" y="2076692"/>
            <a:ext cx="762000" cy="381000"/>
          </a:xfrm>
          <a:prstGeom prst="lef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104114" y="2977591"/>
            <a:ext cx="5035848" cy="3799919"/>
            <a:chOff x="6848998" y="2895600"/>
            <a:chExt cx="3819003" cy="2864252"/>
          </a:xfrm>
        </p:grpSpPr>
        <p:pic>
          <p:nvPicPr>
            <p:cNvPr id="18434" name="Picture 2" descr="G:\2013\Konferensies\Imaging with radiation Sept 2013\ABSTRACT BOOK\2004_0117images000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8998" y="2895600"/>
              <a:ext cx="3819003" cy="2864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8384838" y="3045794"/>
              <a:ext cx="747320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Necsa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734358" y="1556793"/>
            <a:ext cx="3169955" cy="3600217"/>
            <a:chOff x="4210357" y="1556792"/>
            <a:chExt cx="3169955" cy="3600217"/>
          </a:xfrm>
        </p:grpSpPr>
        <p:sp>
          <p:nvSpPr>
            <p:cNvPr id="4" name="Right Arrow 3"/>
            <p:cNvSpPr/>
            <p:nvPr/>
          </p:nvSpPr>
          <p:spPr>
            <a:xfrm>
              <a:off x="5580112" y="1556792"/>
              <a:ext cx="1800200" cy="710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Pretoria 35 km</a:t>
              </a:r>
            </a:p>
          </p:txBody>
        </p:sp>
        <p:sp>
          <p:nvSpPr>
            <p:cNvPr id="7" name="Right Arrow 6"/>
            <p:cNvSpPr/>
            <p:nvPr/>
          </p:nvSpPr>
          <p:spPr>
            <a:xfrm rot="5823873">
              <a:off x="3168753" y="3182683"/>
              <a:ext cx="3015930" cy="9327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Johannesburg 55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688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5249334" y="195345"/>
            <a:ext cx="3259667" cy="723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892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µXCT FACILITY @ Necsa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283" y="1205706"/>
            <a:ext cx="7334955" cy="5501218"/>
          </a:xfrm>
          <a:prstGeom prst="rect">
            <a:avLst/>
          </a:prstGeom>
        </p:spPr>
      </p:pic>
      <p:sp>
        <p:nvSpPr>
          <p:cNvPr id="4" name="Rectangle 5"/>
          <p:cNvSpPr>
            <a:spLocks/>
          </p:cNvSpPr>
          <p:nvPr/>
        </p:nvSpPr>
        <p:spPr bwMode="auto">
          <a:xfrm>
            <a:off x="1857374" y="157956"/>
            <a:ext cx="7724775" cy="8699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Necsa’s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MICRO-FOCUS X-RAY TOMOGRAPHY FACILITY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Commissioned: 1 July 2011</a:t>
            </a:r>
          </a:p>
        </p:txBody>
      </p:sp>
    </p:spTree>
    <p:extLst>
      <p:ext uri="{BB962C8B-B14F-4D97-AF65-F5344CB8AC3E}">
        <p14:creationId xmlns:p14="http://schemas.microsoft.com/office/powerpoint/2010/main" val="151995546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op view of NRad fasil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3409" y="1227397"/>
            <a:ext cx="4222954" cy="563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Line 4"/>
          <p:cNvSpPr>
            <a:spLocks noChangeShapeType="1"/>
          </p:cNvSpPr>
          <p:nvPr/>
        </p:nvSpPr>
        <p:spPr bwMode="auto">
          <a:xfrm flipH="1" flipV="1">
            <a:off x="3889171" y="2726228"/>
            <a:ext cx="3646690" cy="148910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 flipV="1">
            <a:off x="4224335" y="3651249"/>
            <a:ext cx="3311526" cy="142163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 flipV="1">
            <a:off x="5159375" y="4927275"/>
            <a:ext cx="2376486" cy="1070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535861" y="3958037"/>
            <a:ext cx="1655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SAFARI-1 reactor wall 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535861" y="4901859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Shielding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7535861" y="5696939"/>
            <a:ext cx="1655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Beam stop / door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251490" y="186256"/>
            <a:ext cx="3257510" cy="723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892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NEUTRON CT </a:t>
            </a:r>
          </a:p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FACILITY @ Necsa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81007" y="1098283"/>
            <a:ext cx="338028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OPERATIONAL FROM 1975 – 2013 (Thermal 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1975: Film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1996: Digital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2003: Tomography</a:t>
            </a:r>
          </a:p>
        </p:txBody>
      </p:sp>
      <p:sp>
        <p:nvSpPr>
          <p:cNvPr id="12" name="Rectangle 5"/>
          <p:cNvSpPr>
            <a:spLocks/>
          </p:cNvSpPr>
          <p:nvPr/>
        </p:nvSpPr>
        <p:spPr bwMode="auto">
          <a:xfrm>
            <a:off x="865185" y="112927"/>
            <a:ext cx="10029826" cy="8699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Necsa’s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THERMAL NEUTRON TOMOGRAPHY FACILITY @ SAFARI-1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Commissioned: 1 Jan 2003</a:t>
            </a:r>
          </a:p>
        </p:txBody>
      </p:sp>
    </p:spTree>
    <p:extLst>
      <p:ext uri="{BB962C8B-B14F-4D97-AF65-F5344CB8AC3E}">
        <p14:creationId xmlns:p14="http://schemas.microsoft.com/office/powerpoint/2010/main" val="379351120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59408"/>
            <a:ext cx="10515600" cy="4351338"/>
          </a:xfrm>
        </p:spPr>
        <p:txBody>
          <a:bodyPr>
            <a:normAutofit/>
          </a:bodyPr>
          <a:lstStyle/>
          <a:p>
            <a:r>
              <a:rPr lang="en-ZA" sz="4800"/>
              <a:t>XCT : Gold </a:t>
            </a:r>
            <a:r>
              <a:rPr lang="en-ZA" sz="4800" dirty="0"/>
              <a:t>within pyrite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53" y="1556792"/>
            <a:ext cx="918102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765925" y="86383"/>
            <a:ext cx="1333500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XCT: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Gold</a:t>
            </a:r>
          </a:p>
        </p:txBody>
      </p:sp>
      <p:sp>
        <p:nvSpPr>
          <p:cNvPr id="6" name="Rectangle 5"/>
          <p:cNvSpPr/>
          <p:nvPr/>
        </p:nvSpPr>
        <p:spPr>
          <a:xfrm>
            <a:off x="1581150" y="6013450"/>
            <a:ext cx="9086850" cy="6413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			B			C</a:t>
            </a:r>
          </a:p>
        </p:txBody>
      </p:sp>
    </p:spTree>
    <p:extLst>
      <p:ext uri="{BB962C8B-B14F-4D97-AF65-F5344CB8AC3E}">
        <p14:creationId xmlns:p14="http://schemas.microsoft.com/office/powerpoint/2010/main" val="804464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FB8E4F-7494-45A5-A4E3-6EA291167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069" y="1146347"/>
            <a:ext cx="7172426" cy="40427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2D6347-3976-4D38-9051-AA26C2D87808}"/>
              </a:ext>
            </a:extLst>
          </p:cNvPr>
          <p:cNvSpPr/>
          <p:nvPr/>
        </p:nvSpPr>
        <p:spPr>
          <a:xfrm>
            <a:off x="287694" y="149490"/>
            <a:ext cx="116166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Used non-invasive imaging techniques to tentatively characterize the </a:t>
            </a:r>
            <a:r>
              <a:rPr lang="en-ZA" sz="2800" dirty="0" err="1">
                <a:latin typeface="Arial" panose="020B0604020202020204" pitchFamily="34" charset="0"/>
                <a:cs typeface="Arial" panose="020B0604020202020204" pitchFamily="34" charset="0"/>
              </a:rPr>
              <a:t>endostructural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 organization of five early Pleistocene distal </a:t>
            </a:r>
            <a:r>
              <a:rPr lang="en-ZA" sz="2800" dirty="0" err="1">
                <a:latin typeface="Arial" panose="020B0604020202020204" pitchFamily="34" charset="0"/>
                <a:cs typeface="Arial" panose="020B0604020202020204" pitchFamily="34" charset="0"/>
              </a:rPr>
              <a:t>humeri</a:t>
            </a:r>
            <a:r>
              <a:rPr lang="en-ZA" sz="2800" dirty="0">
                <a:latin typeface="Arial" panose="020B0604020202020204" pitchFamily="34" charset="0"/>
                <a:cs typeface="Arial" panose="020B0604020202020204" pitchFamily="34" charset="0"/>
              </a:rPr>
              <a:t> from South Africa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5C473E-1F45-42C1-B85B-C09AD8B18B6A}"/>
              </a:ext>
            </a:extLst>
          </p:cNvPr>
          <p:cNvSpPr/>
          <p:nvPr/>
        </p:nvSpPr>
        <p:spPr>
          <a:xfrm>
            <a:off x="214604" y="5770496"/>
            <a:ext cx="11977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µCT-based coronal slice of SK24600(A), SKX10924(B) and SKX34805(C),all from </a:t>
            </a:r>
            <a:r>
              <a:rPr lang="en-ZA" sz="2400" dirty="0" err="1">
                <a:latin typeface="Arial" panose="020B0604020202020204" pitchFamily="34" charset="0"/>
                <a:cs typeface="Arial" panose="020B0604020202020204" pitchFamily="34" charset="0"/>
              </a:rPr>
              <a:t>Swartkrans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ZA" sz="2400" dirty="0" err="1">
                <a:latin typeface="Arial" panose="020B0604020202020204" pitchFamily="34" charset="0"/>
                <a:cs typeface="Arial" panose="020B0604020202020204" pitchFamily="34" charset="0"/>
              </a:rPr>
              <a:t>SouthAfrica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62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A0233A-66E5-4FCB-B8C1-14BFDAA48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3" y="234000"/>
            <a:ext cx="11156962" cy="6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168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5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at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7820</TotalTime>
  <Words>413</Words>
  <Application>Microsoft Office PowerPoint</Application>
  <PresentationFormat>Widescreen</PresentationFormat>
  <Paragraphs>100</Paragraphs>
  <Slides>38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Calibri</vt:lpstr>
      <vt:lpstr>Calibri Light</vt:lpstr>
      <vt:lpstr>Calisto MT</vt:lpstr>
      <vt:lpstr>NexusSerif</vt:lpstr>
      <vt:lpstr>Tahoma</vt:lpstr>
      <vt:lpstr>Times New Roman</vt:lpstr>
      <vt:lpstr>Wingdings</vt:lpstr>
      <vt:lpstr>Wingdings 2</vt:lpstr>
      <vt:lpstr>Office Theme</vt:lpstr>
      <vt:lpstr>Slate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the Witwatersrand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Kudakwashe Jakata</dc:creator>
  <cp:lastModifiedBy>Kudakwashe Jakata</cp:lastModifiedBy>
  <cp:revision>37</cp:revision>
  <dcterms:created xsi:type="dcterms:W3CDTF">2019-01-21T09:25:40Z</dcterms:created>
  <dcterms:modified xsi:type="dcterms:W3CDTF">2019-11-12T06:00:37Z</dcterms:modified>
</cp:coreProperties>
</file>