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Lst>
  <p:notesMasterIdLst>
    <p:notesMasterId r:id="rId33"/>
  </p:notesMasterIdLst>
  <p:handoutMasterIdLst>
    <p:handoutMasterId r:id="rId34"/>
  </p:handoutMasterIdLst>
  <p:sldIdLst>
    <p:sldId id="256" r:id="rId2"/>
    <p:sldId id="258" r:id="rId3"/>
    <p:sldId id="521" r:id="rId4"/>
    <p:sldId id="524" r:id="rId5"/>
    <p:sldId id="396" r:id="rId6"/>
    <p:sldId id="526" r:id="rId7"/>
    <p:sldId id="437" r:id="rId8"/>
    <p:sldId id="505" r:id="rId9"/>
    <p:sldId id="472" r:id="rId10"/>
    <p:sldId id="473" r:id="rId11"/>
    <p:sldId id="506" r:id="rId12"/>
    <p:sldId id="492" r:id="rId13"/>
    <p:sldId id="346" r:id="rId14"/>
    <p:sldId id="520" r:id="rId15"/>
    <p:sldId id="510" r:id="rId16"/>
    <p:sldId id="528" r:id="rId17"/>
    <p:sldId id="365" r:id="rId18"/>
    <p:sldId id="481" r:id="rId19"/>
    <p:sldId id="480" r:id="rId20"/>
    <p:sldId id="498" r:id="rId21"/>
    <p:sldId id="530" r:id="rId22"/>
    <p:sldId id="529" r:id="rId23"/>
    <p:sldId id="450" r:id="rId24"/>
    <p:sldId id="445" r:id="rId25"/>
    <p:sldId id="471" r:id="rId26"/>
    <p:sldId id="500" r:id="rId27"/>
    <p:sldId id="483" r:id="rId28"/>
    <p:sldId id="516" r:id="rId29"/>
    <p:sldId id="527" r:id="rId30"/>
    <p:sldId id="476" r:id="rId31"/>
    <p:sldId id="515" r:id="rId32"/>
  </p:sldIdLst>
  <p:sldSz cx="9144000" cy="6858000" type="screen4x3"/>
  <p:notesSz cx="6794500" cy="9931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346">
          <p15:clr>
            <a:srgbClr val="A4A3A4"/>
          </p15:clr>
        </p15:guide>
        <p15:guide id="3" orient="horz" pos="3974">
          <p15:clr>
            <a:srgbClr val="A4A3A4"/>
          </p15:clr>
        </p15:guide>
        <p15:guide id="4" orient="horz" pos="1026">
          <p15:clr>
            <a:srgbClr val="A4A3A4"/>
          </p15:clr>
        </p15:guide>
        <p15:guide id="5" pos="2880">
          <p15:clr>
            <a:srgbClr val="A4A3A4"/>
          </p15:clr>
        </p15:guide>
        <p15:guide id="6" pos="521">
          <p15:clr>
            <a:srgbClr val="A4A3A4"/>
          </p15:clr>
        </p15:guide>
        <p15:guide id="7" pos="523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uellerd" initials="m"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B9BA"/>
    <a:srgbClr val="D1D2D4"/>
    <a:srgbClr val="F4A300"/>
    <a:srgbClr val="ED7703"/>
    <a:srgbClr val="132577"/>
    <a:srgbClr val="F4F4F4"/>
    <a:srgbClr val="AF007C"/>
    <a:srgbClr val="0098D4"/>
    <a:srgbClr val="51A026"/>
    <a:srgbClr val="FFD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92" autoAdjust="0"/>
    <p:restoredTop sz="94660"/>
  </p:normalViewPr>
  <p:slideViewPr>
    <p:cSldViewPr showGuides="1">
      <p:cViewPr varScale="1">
        <p:scale>
          <a:sx n="69" d="100"/>
          <a:sy n="69" d="100"/>
        </p:scale>
        <p:origin x="352" y="44"/>
      </p:cViewPr>
      <p:guideLst>
        <p:guide orient="horz" pos="2160"/>
        <p:guide orient="horz" pos="346"/>
        <p:guide orient="horz" pos="3974"/>
        <p:guide orient="horz" pos="1026"/>
        <p:guide pos="2880"/>
        <p:guide pos="521"/>
        <p:guide pos="5239"/>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oleObject" Target="OS%2010.6.8%20UPD:Users:danieledesanctis:Downloads:ResVsSize-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OS%2010.6.8%20UPD:Users:danieledesanctis:Downloads:ResVsSize-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rejma\Work%20Folders\Documents\ESRF\BM29\clanci\Publis_BioSAXS_end201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marker>
            <c:symbol val="diamond"/>
            <c:size val="9"/>
            <c:spPr>
              <a:solidFill>
                <a:schemeClr val="tx1"/>
              </a:solidFill>
            </c:spPr>
          </c:marker>
          <c:xVal>
            <c:numRef>
              <c:f>Sheet1!$A$6:$A$20</c:f>
              <c:numCache>
                <c:formatCode>General</c:formatCode>
                <c:ptCount val="15"/>
                <c:pt idx="0">
                  <c:v>1</c:v>
                </c:pt>
                <c:pt idx="1">
                  <c:v>1.56</c:v>
                </c:pt>
                <c:pt idx="2">
                  <c:v>2</c:v>
                </c:pt>
                <c:pt idx="3">
                  <c:v>3</c:v>
                </c:pt>
                <c:pt idx="4">
                  <c:v>5</c:v>
                </c:pt>
                <c:pt idx="5">
                  <c:v>7</c:v>
                </c:pt>
                <c:pt idx="6">
                  <c:v>10</c:v>
                </c:pt>
                <c:pt idx="7">
                  <c:v>15</c:v>
                </c:pt>
                <c:pt idx="8">
                  <c:v>20</c:v>
                </c:pt>
                <c:pt idx="9">
                  <c:v>25</c:v>
                </c:pt>
                <c:pt idx="10">
                  <c:v>30</c:v>
                </c:pt>
                <c:pt idx="11">
                  <c:v>40</c:v>
                </c:pt>
                <c:pt idx="12">
                  <c:v>50</c:v>
                </c:pt>
                <c:pt idx="13">
                  <c:v>75</c:v>
                </c:pt>
                <c:pt idx="14">
                  <c:v>100</c:v>
                </c:pt>
              </c:numCache>
            </c:numRef>
          </c:xVal>
          <c:yVal>
            <c:numRef>
              <c:f>Sheet1!$B$6:$B$20</c:f>
              <c:numCache>
                <c:formatCode>General</c:formatCode>
                <c:ptCount val="15"/>
                <c:pt idx="0">
                  <c:v>4.9000000000000004</c:v>
                </c:pt>
                <c:pt idx="1">
                  <c:v>3.8299999999999987</c:v>
                </c:pt>
                <c:pt idx="2">
                  <c:v>3.2800000000000002</c:v>
                </c:pt>
                <c:pt idx="3">
                  <c:v>2.7800000000000002</c:v>
                </c:pt>
                <c:pt idx="4">
                  <c:v>2.16</c:v>
                </c:pt>
                <c:pt idx="5">
                  <c:v>1.9500000000000053</c:v>
                </c:pt>
                <c:pt idx="6">
                  <c:v>1.7700000000000042</c:v>
                </c:pt>
                <c:pt idx="7">
                  <c:v>1.61</c:v>
                </c:pt>
                <c:pt idx="8">
                  <c:v>1.51</c:v>
                </c:pt>
                <c:pt idx="9">
                  <c:v>1.47</c:v>
                </c:pt>
                <c:pt idx="10">
                  <c:v>1.42</c:v>
                </c:pt>
                <c:pt idx="11">
                  <c:v>1.34</c:v>
                </c:pt>
                <c:pt idx="12">
                  <c:v>1.28</c:v>
                </c:pt>
                <c:pt idx="13">
                  <c:v>1.25</c:v>
                </c:pt>
                <c:pt idx="14">
                  <c:v>1.2</c:v>
                </c:pt>
              </c:numCache>
            </c:numRef>
          </c:yVal>
          <c:smooth val="0"/>
          <c:extLst>
            <c:ext xmlns:c16="http://schemas.microsoft.com/office/drawing/2014/chart" uri="{C3380CC4-5D6E-409C-BE32-E72D297353CC}">
              <c16:uniqueId val="{00000000-2403-425E-B5C1-F12BFED4CE68}"/>
            </c:ext>
          </c:extLst>
        </c:ser>
        <c:dLbls>
          <c:showLegendKey val="0"/>
          <c:showVal val="0"/>
          <c:showCatName val="0"/>
          <c:showSerName val="0"/>
          <c:showPercent val="0"/>
          <c:showBubbleSize val="0"/>
        </c:dLbls>
        <c:axId val="131795736"/>
        <c:axId val="131798976"/>
      </c:scatterChart>
      <c:valAx>
        <c:axId val="131795736"/>
        <c:scaling>
          <c:logBase val="10"/>
          <c:orientation val="minMax"/>
        </c:scaling>
        <c:delete val="0"/>
        <c:axPos val="t"/>
        <c:majorGridlines/>
        <c:minorGridlines/>
        <c:title>
          <c:tx>
            <c:rich>
              <a:bodyPr/>
              <a:lstStyle/>
              <a:p>
                <a:pPr>
                  <a:defRPr sz="800"/>
                </a:pPr>
                <a:r>
                  <a:rPr lang="en-US" sz="800"/>
                  <a:t>Crystal size, µm</a:t>
                </a:r>
              </a:p>
            </c:rich>
          </c:tx>
          <c:overlay val="0"/>
        </c:title>
        <c:numFmt formatCode="#,##0" sourceLinked="0"/>
        <c:majorTickMark val="out"/>
        <c:minorTickMark val="out"/>
        <c:tickLblPos val="nextTo"/>
        <c:spPr>
          <a:ln w="22225">
            <a:solidFill>
              <a:sysClr val="windowText" lastClr="000000"/>
            </a:solidFill>
          </a:ln>
        </c:spPr>
        <c:txPr>
          <a:bodyPr/>
          <a:lstStyle/>
          <a:p>
            <a:pPr>
              <a:defRPr sz="1000"/>
            </a:pPr>
            <a:endParaRPr lang="en-US"/>
          </a:p>
        </c:txPr>
        <c:crossAx val="131798976"/>
        <c:crosses val="autoZero"/>
        <c:crossBetween val="midCat"/>
      </c:valAx>
      <c:valAx>
        <c:axId val="131798976"/>
        <c:scaling>
          <c:orientation val="maxMin"/>
          <c:min val="1"/>
        </c:scaling>
        <c:delete val="0"/>
        <c:axPos val="l"/>
        <c:majorGridlines>
          <c:spPr>
            <a:ln w="9525"/>
          </c:spPr>
        </c:majorGridlines>
        <c:minorGridlines/>
        <c:title>
          <c:tx>
            <c:rich>
              <a:bodyPr/>
              <a:lstStyle/>
              <a:p>
                <a:pPr>
                  <a:defRPr sz="800"/>
                </a:pPr>
                <a:r>
                  <a:rPr lang="en-US" sz="800"/>
                  <a:t>Resolution, </a:t>
                </a:r>
                <a:r>
                  <a:rPr lang="en-US" sz="800">
                    <a:latin typeface="Times New Roman"/>
                    <a:cs typeface="Times New Roman"/>
                  </a:rPr>
                  <a:t>Å</a:t>
                </a:r>
                <a:endParaRPr lang="en-US" sz="800"/>
              </a:p>
            </c:rich>
          </c:tx>
          <c:overlay val="0"/>
        </c:title>
        <c:numFmt formatCode="#,##0.00" sourceLinked="0"/>
        <c:majorTickMark val="out"/>
        <c:minorTickMark val="out"/>
        <c:tickLblPos val="nextTo"/>
        <c:spPr>
          <a:ln w="22225">
            <a:solidFill>
              <a:schemeClr val="tx1"/>
            </a:solidFill>
          </a:ln>
        </c:spPr>
        <c:txPr>
          <a:bodyPr/>
          <a:lstStyle/>
          <a:p>
            <a:pPr>
              <a:defRPr sz="1000"/>
            </a:pPr>
            <a:endParaRPr lang="en-US"/>
          </a:p>
        </c:txPr>
        <c:crossAx val="131795736"/>
        <c:crosses val="autoZero"/>
        <c:crossBetween val="midCat"/>
      </c:valAx>
      <c:spPr>
        <a:noFill/>
        <a:ln w="25400">
          <a:noFill/>
        </a:ln>
      </c:spPr>
    </c:plotArea>
    <c:plotVisOnly val="1"/>
    <c:dispBlanksAs val="gap"/>
    <c:showDLblsOverMax val="0"/>
  </c:chart>
  <c:txPr>
    <a:bodyPr/>
    <a:lstStyle/>
    <a:p>
      <a:pPr>
        <a:defRPr sz="14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marker>
            <c:symbol val="diamond"/>
            <c:size val="9"/>
            <c:spPr>
              <a:solidFill>
                <a:sysClr val="windowText" lastClr="000000"/>
              </a:solidFill>
            </c:spPr>
          </c:marker>
          <c:xVal>
            <c:numRef>
              <c:f>Sheet1!$A$23:$A$30</c:f>
              <c:numCache>
                <c:formatCode>General</c:formatCode>
                <c:ptCount val="8"/>
                <c:pt idx="0">
                  <c:v>1</c:v>
                </c:pt>
                <c:pt idx="1">
                  <c:v>2</c:v>
                </c:pt>
                <c:pt idx="2">
                  <c:v>3</c:v>
                </c:pt>
                <c:pt idx="3">
                  <c:v>5</c:v>
                </c:pt>
                <c:pt idx="4">
                  <c:v>7</c:v>
                </c:pt>
                <c:pt idx="5">
                  <c:v>10</c:v>
                </c:pt>
                <c:pt idx="6">
                  <c:v>15</c:v>
                </c:pt>
                <c:pt idx="7">
                  <c:v>20</c:v>
                </c:pt>
              </c:numCache>
            </c:numRef>
          </c:xVal>
          <c:yVal>
            <c:numRef>
              <c:f>Sheet1!$B$23:$B$30</c:f>
              <c:numCache>
                <c:formatCode>General</c:formatCode>
                <c:ptCount val="8"/>
                <c:pt idx="0">
                  <c:v>24750</c:v>
                </c:pt>
                <c:pt idx="1">
                  <c:v>4888</c:v>
                </c:pt>
                <c:pt idx="2">
                  <c:v>1100</c:v>
                </c:pt>
                <c:pt idx="3">
                  <c:v>220</c:v>
                </c:pt>
                <c:pt idx="4">
                  <c:v>90</c:v>
                </c:pt>
                <c:pt idx="5">
                  <c:v>40</c:v>
                </c:pt>
                <c:pt idx="6">
                  <c:v>11</c:v>
                </c:pt>
                <c:pt idx="7">
                  <c:v>1</c:v>
                </c:pt>
              </c:numCache>
            </c:numRef>
          </c:yVal>
          <c:smooth val="0"/>
          <c:extLst>
            <c:ext xmlns:c16="http://schemas.microsoft.com/office/drawing/2014/chart" uri="{C3380CC4-5D6E-409C-BE32-E72D297353CC}">
              <c16:uniqueId val="{00000000-3D45-4B79-8546-83B9A6547FCD}"/>
            </c:ext>
          </c:extLst>
        </c:ser>
        <c:ser>
          <c:idx val="1"/>
          <c:order val="1"/>
          <c:spPr>
            <a:ln w="28575">
              <a:noFill/>
            </a:ln>
          </c:spPr>
          <c:xVal>
            <c:numRef>
              <c:f>Sheet1!$A$23:$A$30</c:f>
              <c:numCache>
                <c:formatCode>General</c:formatCode>
                <c:ptCount val="8"/>
                <c:pt idx="0">
                  <c:v>1</c:v>
                </c:pt>
                <c:pt idx="1">
                  <c:v>2</c:v>
                </c:pt>
                <c:pt idx="2">
                  <c:v>3</c:v>
                </c:pt>
                <c:pt idx="3">
                  <c:v>5</c:v>
                </c:pt>
                <c:pt idx="4">
                  <c:v>7</c:v>
                </c:pt>
                <c:pt idx="5">
                  <c:v>10</c:v>
                </c:pt>
                <c:pt idx="6">
                  <c:v>15</c:v>
                </c:pt>
                <c:pt idx="7">
                  <c:v>20</c:v>
                </c:pt>
              </c:numCache>
            </c:numRef>
          </c:xVal>
          <c:yVal>
            <c:numRef>
              <c:f>Sheet1!$C$23:$C$30</c:f>
              <c:numCache>
                <c:formatCode>General</c:formatCode>
                <c:ptCount val="8"/>
                <c:pt idx="0">
                  <c:v>990</c:v>
                </c:pt>
                <c:pt idx="1">
                  <c:v>158</c:v>
                </c:pt>
                <c:pt idx="2">
                  <c:v>50</c:v>
                </c:pt>
                <c:pt idx="3">
                  <c:v>6</c:v>
                </c:pt>
                <c:pt idx="4">
                  <c:v>1</c:v>
                </c:pt>
              </c:numCache>
            </c:numRef>
          </c:yVal>
          <c:smooth val="0"/>
          <c:extLst>
            <c:ext xmlns:c16="http://schemas.microsoft.com/office/drawing/2014/chart" uri="{C3380CC4-5D6E-409C-BE32-E72D297353CC}">
              <c16:uniqueId val="{00000001-3D45-4B79-8546-83B9A6547FCD}"/>
            </c:ext>
          </c:extLst>
        </c:ser>
        <c:dLbls>
          <c:showLegendKey val="0"/>
          <c:showVal val="0"/>
          <c:showCatName val="0"/>
          <c:showSerName val="0"/>
          <c:showPercent val="0"/>
          <c:showBubbleSize val="0"/>
        </c:dLbls>
        <c:axId val="132488760"/>
        <c:axId val="132356112"/>
      </c:scatterChart>
      <c:valAx>
        <c:axId val="132488760"/>
        <c:scaling>
          <c:orientation val="minMax"/>
        </c:scaling>
        <c:delete val="0"/>
        <c:axPos val="b"/>
        <c:majorGridlines/>
        <c:minorGridlines/>
        <c:title>
          <c:tx>
            <c:rich>
              <a:bodyPr/>
              <a:lstStyle/>
              <a:p>
                <a:pPr>
                  <a:defRPr sz="800"/>
                </a:pPr>
                <a:r>
                  <a:rPr lang="en-GB" sz="800"/>
                  <a:t>Crystal size, µm</a:t>
                </a:r>
              </a:p>
            </c:rich>
          </c:tx>
          <c:overlay val="0"/>
        </c:title>
        <c:numFmt formatCode="General" sourceLinked="1"/>
        <c:majorTickMark val="out"/>
        <c:minorTickMark val="out"/>
        <c:tickLblPos val="nextTo"/>
        <c:spPr>
          <a:ln w="22225">
            <a:solidFill>
              <a:sysClr val="windowText" lastClr="000000"/>
            </a:solidFill>
          </a:ln>
        </c:spPr>
        <c:txPr>
          <a:bodyPr/>
          <a:lstStyle/>
          <a:p>
            <a:pPr>
              <a:defRPr sz="1000"/>
            </a:pPr>
            <a:endParaRPr lang="en-US"/>
          </a:p>
        </c:txPr>
        <c:crossAx val="132356112"/>
        <c:crosses val="autoZero"/>
        <c:crossBetween val="midCat"/>
      </c:valAx>
      <c:valAx>
        <c:axId val="132356112"/>
        <c:scaling>
          <c:logBase val="10"/>
          <c:orientation val="minMax"/>
        </c:scaling>
        <c:delete val="0"/>
        <c:axPos val="l"/>
        <c:majorGridlines/>
        <c:minorGridlines/>
        <c:title>
          <c:tx>
            <c:rich>
              <a:bodyPr/>
              <a:lstStyle/>
              <a:p>
                <a:pPr>
                  <a:defRPr sz="800"/>
                </a:pPr>
                <a:r>
                  <a:rPr lang="en-US" sz="800"/>
                  <a:t>Number of crystals</a:t>
                </a:r>
              </a:p>
            </c:rich>
          </c:tx>
          <c:overlay val="0"/>
        </c:title>
        <c:numFmt formatCode="General" sourceLinked="1"/>
        <c:majorTickMark val="out"/>
        <c:minorTickMark val="out"/>
        <c:tickLblPos val="nextTo"/>
        <c:spPr>
          <a:ln w="22225">
            <a:solidFill>
              <a:sysClr val="windowText" lastClr="000000"/>
            </a:solidFill>
          </a:ln>
        </c:spPr>
        <c:crossAx val="132488760"/>
        <c:crosses val="autoZero"/>
        <c:crossBetween val="midCat"/>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36"/>
    </mc:Choice>
    <mc:Fallback>
      <c:style val="36"/>
    </mc:Fallback>
  </mc:AlternateContent>
  <c:chart>
    <c:autoTitleDeleted val="1"/>
    <c:view3D>
      <c:rotX val="15"/>
      <c:rotY val="20"/>
      <c:rAngAx val="1"/>
    </c:view3D>
    <c:floor>
      <c:thickness val="0"/>
    </c:floor>
    <c:sideWall>
      <c:thickness val="0"/>
    </c:sideWall>
    <c:backWall>
      <c:thickness val="0"/>
    </c:backWall>
    <c:plotArea>
      <c:layout/>
      <c:bar3DChart>
        <c:barDir val="col"/>
        <c:grouping val="stacked"/>
        <c:varyColors val="0"/>
        <c:ser>
          <c:idx val="0"/>
          <c:order val="0"/>
          <c:invertIfNegative val="0"/>
          <c:cat>
            <c:numRef>
              <c:f>Sheet1!$B$4:$B$12</c:f>
              <c:numCache>
                <c:formatCode>General</c:formatCode>
                <c:ptCount val="9"/>
                <c:pt idx="0">
                  <c:v>2009</c:v>
                </c:pt>
                <c:pt idx="1">
                  <c:v>2010</c:v>
                </c:pt>
                <c:pt idx="2">
                  <c:v>2011</c:v>
                </c:pt>
                <c:pt idx="3">
                  <c:v>2012</c:v>
                </c:pt>
                <c:pt idx="4">
                  <c:v>2013</c:v>
                </c:pt>
                <c:pt idx="5">
                  <c:v>2014</c:v>
                </c:pt>
                <c:pt idx="6">
                  <c:v>2015</c:v>
                </c:pt>
                <c:pt idx="7">
                  <c:v>2016</c:v>
                </c:pt>
                <c:pt idx="8">
                  <c:v>2017</c:v>
                </c:pt>
              </c:numCache>
            </c:numRef>
          </c:cat>
          <c:val>
            <c:numRef>
              <c:f>Sheet1!$C$4:$C$12</c:f>
              <c:numCache>
                <c:formatCode>General</c:formatCode>
                <c:ptCount val="9"/>
                <c:pt idx="0">
                  <c:v>6</c:v>
                </c:pt>
                <c:pt idx="1">
                  <c:v>11</c:v>
                </c:pt>
                <c:pt idx="2">
                  <c:v>15</c:v>
                </c:pt>
                <c:pt idx="3">
                  <c:v>36</c:v>
                </c:pt>
                <c:pt idx="4">
                  <c:v>27</c:v>
                </c:pt>
                <c:pt idx="5">
                  <c:v>11</c:v>
                </c:pt>
                <c:pt idx="6">
                  <c:v>7</c:v>
                </c:pt>
                <c:pt idx="7">
                  <c:v>2</c:v>
                </c:pt>
                <c:pt idx="8">
                  <c:v>2</c:v>
                </c:pt>
              </c:numCache>
            </c:numRef>
          </c:val>
          <c:extLst>
            <c:ext xmlns:c16="http://schemas.microsoft.com/office/drawing/2014/chart" uri="{C3380CC4-5D6E-409C-BE32-E72D297353CC}">
              <c16:uniqueId val="{00000000-F0F3-466F-877D-F60526F91549}"/>
            </c:ext>
          </c:extLst>
        </c:ser>
        <c:ser>
          <c:idx val="1"/>
          <c:order val="1"/>
          <c:invertIfNegative val="0"/>
          <c:cat>
            <c:numRef>
              <c:f>Sheet1!$B$4:$B$12</c:f>
              <c:numCache>
                <c:formatCode>General</c:formatCode>
                <c:ptCount val="9"/>
                <c:pt idx="0">
                  <c:v>2009</c:v>
                </c:pt>
                <c:pt idx="1">
                  <c:v>2010</c:v>
                </c:pt>
                <c:pt idx="2">
                  <c:v>2011</c:v>
                </c:pt>
                <c:pt idx="3">
                  <c:v>2012</c:v>
                </c:pt>
                <c:pt idx="4">
                  <c:v>2013</c:v>
                </c:pt>
                <c:pt idx="5">
                  <c:v>2014</c:v>
                </c:pt>
                <c:pt idx="6">
                  <c:v>2015</c:v>
                </c:pt>
                <c:pt idx="7">
                  <c:v>2016</c:v>
                </c:pt>
                <c:pt idx="8">
                  <c:v>2017</c:v>
                </c:pt>
              </c:numCache>
            </c:numRef>
          </c:cat>
          <c:val>
            <c:numRef>
              <c:f>Sheet1!$D$4:$D$12</c:f>
              <c:numCache>
                <c:formatCode>General</c:formatCode>
                <c:ptCount val="9"/>
                <c:pt idx="3">
                  <c:v>1</c:v>
                </c:pt>
                <c:pt idx="4">
                  <c:v>17</c:v>
                </c:pt>
                <c:pt idx="5">
                  <c:v>53</c:v>
                </c:pt>
                <c:pt idx="6">
                  <c:v>64</c:v>
                </c:pt>
                <c:pt idx="7">
                  <c:v>80</c:v>
                </c:pt>
                <c:pt idx="8">
                  <c:v>97</c:v>
                </c:pt>
              </c:numCache>
            </c:numRef>
          </c:val>
          <c:extLst>
            <c:ext xmlns:c16="http://schemas.microsoft.com/office/drawing/2014/chart" uri="{C3380CC4-5D6E-409C-BE32-E72D297353CC}">
              <c16:uniqueId val="{00000001-F0F3-466F-877D-F60526F91549}"/>
            </c:ext>
          </c:extLst>
        </c:ser>
        <c:ser>
          <c:idx val="2"/>
          <c:order val="2"/>
          <c:invertIfNegative val="0"/>
          <c:cat>
            <c:numRef>
              <c:f>Sheet1!$B$4:$B$12</c:f>
              <c:numCache>
                <c:formatCode>General</c:formatCode>
                <c:ptCount val="9"/>
                <c:pt idx="0">
                  <c:v>2009</c:v>
                </c:pt>
                <c:pt idx="1">
                  <c:v>2010</c:v>
                </c:pt>
                <c:pt idx="2">
                  <c:v>2011</c:v>
                </c:pt>
                <c:pt idx="3">
                  <c:v>2012</c:v>
                </c:pt>
                <c:pt idx="4">
                  <c:v>2013</c:v>
                </c:pt>
                <c:pt idx="5">
                  <c:v>2014</c:v>
                </c:pt>
                <c:pt idx="6">
                  <c:v>2015</c:v>
                </c:pt>
                <c:pt idx="7">
                  <c:v>2016</c:v>
                </c:pt>
                <c:pt idx="8">
                  <c:v>2017</c:v>
                </c:pt>
              </c:numCache>
            </c:numRef>
          </c:cat>
          <c:val>
            <c:numRef>
              <c:f>Sheet1!$E$4:$E$12</c:f>
              <c:numCache>
                <c:formatCode>General</c:formatCode>
                <c:ptCount val="9"/>
                <c:pt idx="4">
                  <c:v>1</c:v>
                </c:pt>
                <c:pt idx="5">
                  <c:v>3</c:v>
                </c:pt>
                <c:pt idx="6">
                  <c:v>4</c:v>
                </c:pt>
                <c:pt idx="7">
                  <c:v>3</c:v>
                </c:pt>
                <c:pt idx="8">
                  <c:v>2</c:v>
                </c:pt>
              </c:numCache>
            </c:numRef>
          </c:val>
          <c:extLst>
            <c:ext xmlns:c16="http://schemas.microsoft.com/office/drawing/2014/chart" uri="{C3380CC4-5D6E-409C-BE32-E72D297353CC}">
              <c16:uniqueId val="{00000002-F0F3-466F-877D-F60526F91549}"/>
            </c:ext>
          </c:extLst>
        </c:ser>
        <c:dLbls>
          <c:showLegendKey val="0"/>
          <c:showVal val="0"/>
          <c:showCatName val="0"/>
          <c:showSerName val="0"/>
          <c:showPercent val="0"/>
          <c:showBubbleSize val="0"/>
        </c:dLbls>
        <c:gapWidth val="75"/>
        <c:shape val="cylinder"/>
        <c:axId val="74977280"/>
        <c:axId val="74978816"/>
        <c:axId val="0"/>
      </c:bar3DChart>
      <c:catAx>
        <c:axId val="74977280"/>
        <c:scaling>
          <c:orientation val="minMax"/>
        </c:scaling>
        <c:delete val="0"/>
        <c:axPos val="b"/>
        <c:numFmt formatCode="General" sourceLinked="1"/>
        <c:majorTickMark val="none"/>
        <c:minorTickMark val="none"/>
        <c:tickLblPos val="nextTo"/>
        <c:crossAx val="74978816"/>
        <c:crosses val="autoZero"/>
        <c:auto val="1"/>
        <c:lblAlgn val="ctr"/>
        <c:lblOffset val="100"/>
        <c:noMultiLvlLbl val="0"/>
      </c:catAx>
      <c:valAx>
        <c:axId val="74978816"/>
        <c:scaling>
          <c:orientation val="minMax"/>
        </c:scaling>
        <c:delete val="0"/>
        <c:axPos val="l"/>
        <c:majorGridlines/>
        <c:numFmt formatCode="General" sourceLinked="1"/>
        <c:majorTickMark val="none"/>
        <c:minorTickMark val="none"/>
        <c:tickLblPos val="nextTo"/>
        <c:crossAx val="74977280"/>
        <c:crosses val="autoZero"/>
        <c:crossBetween val="between"/>
      </c:valAx>
    </c:plotArea>
    <c:plotVisOnly val="1"/>
    <c:dispBlanksAs val="gap"/>
    <c:showDLblsOverMax val="0"/>
  </c:chart>
  <c:spPr>
    <a:ln>
      <a:solidFill>
        <a:schemeClr val="bg1"/>
      </a:solidFill>
    </a:ln>
  </c:spPr>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4283" cy="496570"/>
          </a:xfrm>
          <a:prstGeom prst="rect">
            <a:avLst/>
          </a:prstGeom>
        </p:spPr>
        <p:txBody>
          <a:bodyPr vert="horz" lIns="91577" tIns="45789" rIns="91577" bIns="45789" rtlCol="0"/>
          <a:lstStyle>
            <a:lvl1pPr algn="l">
              <a:defRPr sz="1200"/>
            </a:lvl1pPr>
          </a:lstStyle>
          <a:p>
            <a:endParaRPr lang="en-GB"/>
          </a:p>
        </p:txBody>
      </p:sp>
      <p:sp>
        <p:nvSpPr>
          <p:cNvPr id="3" name="Date Placeholder 2"/>
          <p:cNvSpPr>
            <a:spLocks noGrp="1"/>
          </p:cNvSpPr>
          <p:nvPr>
            <p:ph type="dt" sz="quarter" idx="1"/>
          </p:nvPr>
        </p:nvSpPr>
        <p:spPr>
          <a:xfrm>
            <a:off x="3848645" y="1"/>
            <a:ext cx="2944283" cy="496570"/>
          </a:xfrm>
          <a:prstGeom prst="rect">
            <a:avLst/>
          </a:prstGeom>
        </p:spPr>
        <p:txBody>
          <a:bodyPr vert="horz" lIns="91577" tIns="45789" rIns="91577" bIns="45789" rtlCol="0"/>
          <a:lstStyle>
            <a:lvl1pPr algn="r">
              <a:defRPr sz="1200"/>
            </a:lvl1pPr>
          </a:lstStyle>
          <a:p>
            <a:fld id="{BD305843-5E3A-4009-B743-0BEF3BC944BE}" type="datetimeFigureOut">
              <a:rPr lang="en-GB" smtClean="0"/>
              <a:pPr/>
              <a:t>12/11/2019</a:t>
            </a:fld>
            <a:endParaRPr lang="en-GB"/>
          </a:p>
        </p:txBody>
      </p:sp>
      <p:sp>
        <p:nvSpPr>
          <p:cNvPr id="4" name="Footer Placeholder 3"/>
          <p:cNvSpPr>
            <a:spLocks noGrp="1"/>
          </p:cNvSpPr>
          <p:nvPr>
            <p:ph type="ftr" sz="quarter" idx="2"/>
          </p:nvPr>
        </p:nvSpPr>
        <p:spPr>
          <a:xfrm>
            <a:off x="0" y="9433107"/>
            <a:ext cx="2944283" cy="496570"/>
          </a:xfrm>
          <a:prstGeom prst="rect">
            <a:avLst/>
          </a:prstGeom>
        </p:spPr>
        <p:txBody>
          <a:bodyPr vert="horz" lIns="91577" tIns="45789" rIns="91577" bIns="45789" rtlCol="0" anchor="b"/>
          <a:lstStyle>
            <a:lvl1pPr algn="l">
              <a:defRPr sz="1200"/>
            </a:lvl1pPr>
          </a:lstStyle>
          <a:p>
            <a:endParaRPr lang="en-GB"/>
          </a:p>
        </p:txBody>
      </p:sp>
      <p:sp>
        <p:nvSpPr>
          <p:cNvPr id="5" name="Slide Number Placeholder 4"/>
          <p:cNvSpPr>
            <a:spLocks noGrp="1"/>
          </p:cNvSpPr>
          <p:nvPr>
            <p:ph type="sldNum" sz="quarter" idx="3"/>
          </p:nvPr>
        </p:nvSpPr>
        <p:spPr>
          <a:xfrm>
            <a:off x="3848645" y="9433107"/>
            <a:ext cx="2944283" cy="496570"/>
          </a:xfrm>
          <a:prstGeom prst="rect">
            <a:avLst/>
          </a:prstGeom>
        </p:spPr>
        <p:txBody>
          <a:bodyPr vert="horz" lIns="91577" tIns="45789" rIns="91577" bIns="45789" rtlCol="0" anchor="b"/>
          <a:lstStyle>
            <a:lvl1pPr algn="r">
              <a:defRPr sz="1200"/>
            </a:lvl1pPr>
          </a:lstStyle>
          <a:p>
            <a:fld id="{B7C5EC17-5E81-4D60-834A-E485133057D7}" type="slidenum">
              <a:rPr lang="en-GB" smtClean="0"/>
              <a:pPr/>
              <a:t>‹#›</a:t>
            </a:fld>
            <a:endParaRPr lang="en-GB"/>
          </a:p>
        </p:txBody>
      </p:sp>
    </p:spTree>
    <p:extLst>
      <p:ext uri="{BB962C8B-B14F-4D97-AF65-F5344CB8AC3E}">
        <p14:creationId xmlns:p14="http://schemas.microsoft.com/office/powerpoint/2010/main" val="23911479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44283" cy="496570"/>
          </a:xfrm>
          <a:prstGeom prst="rect">
            <a:avLst/>
          </a:prstGeom>
        </p:spPr>
        <p:txBody>
          <a:bodyPr vert="horz" lIns="91577" tIns="45789" rIns="91577" bIns="45789" rtlCol="0"/>
          <a:lstStyle>
            <a:lvl1pPr algn="l">
              <a:defRPr sz="1200"/>
            </a:lvl1pPr>
          </a:lstStyle>
          <a:p>
            <a:endParaRPr lang="fr-FR"/>
          </a:p>
        </p:txBody>
      </p:sp>
      <p:sp>
        <p:nvSpPr>
          <p:cNvPr id="3" name="Espace réservé de la date 2"/>
          <p:cNvSpPr>
            <a:spLocks noGrp="1"/>
          </p:cNvSpPr>
          <p:nvPr>
            <p:ph type="dt" idx="1"/>
          </p:nvPr>
        </p:nvSpPr>
        <p:spPr>
          <a:xfrm>
            <a:off x="3848645" y="1"/>
            <a:ext cx="2944283" cy="496570"/>
          </a:xfrm>
          <a:prstGeom prst="rect">
            <a:avLst/>
          </a:prstGeom>
        </p:spPr>
        <p:txBody>
          <a:bodyPr vert="horz" lIns="91577" tIns="45789" rIns="91577" bIns="45789" rtlCol="0"/>
          <a:lstStyle>
            <a:lvl1pPr algn="r">
              <a:defRPr sz="1200"/>
            </a:lvl1pPr>
          </a:lstStyle>
          <a:p>
            <a:fld id="{D680E798-53FF-4C51-A981-953463752515}" type="datetimeFigureOut">
              <a:rPr lang="fr-FR" smtClean="0"/>
              <a:pPr/>
              <a:t>12/11/2019</a:t>
            </a:fld>
            <a:endParaRPr lang="fr-FR"/>
          </a:p>
        </p:txBody>
      </p:sp>
      <p:sp>
        <p:nvSpPr>
          <p:cNvPr id="4" name="Espace réservé de l'image des diapositives 3"/>
          <p:cNvSpPr>
            <a:spLocks noGrp="1" noRot="1" noChangeAspect="1"/>
          </p:cNvSpPr>
          <p:nvPr>
            <p:ph type="sldImg" idx="2"/>
          </p:nvPr>
        </p:nvSpPr>
        <p:spPr>
          <a:xfrm>
            <a:off x="914400" y="746125"/>
            <a:ext cx="4965700" cy="3724275"/>
          </a:xfrm>
          <a:prstGeom prst="rect">
            <a:avLst/>
          </a:prstGeom>
          <a:noFill/>
          <a:ln w="12700">
            <a:solidFill>
              <a:prstClr val="black"/>
            </a:solidFill>
          </a:ln>
        </p:spPr>
        <p:txBody>
          <a:bodyPr vert="horz" lIns="91577" tIns="45789" rIns="91577" bIns="45789" rtlCol="0" anchor="ctr"/>
          <a:lstStyle/>
          <a:p>
            <a:endParaRPr lang="fr-FR"/>
          </a:p>
        </p:txBody>
      </p:sp>
      <p:sp>
        <p:nvSpPr>
          <p:cNvPr id="5" name="Espace réservé des commentaires 4"/>
          <p:cNvSpPr>
            <a:spLocks noGrp="1"/>
          </p:cNvSpPr>
          <p:nvPr>
            <p:ph type="body" sz="quarter" idx="3"/>
          </p:nvPr>
        </p:nvSpPr>
        <p:spPr>
          <a:xfrm>
            <a:off x="679450" y="4717416"/>
            <a:ext cx="5435600" cy="4469130"/>
          </a:xfrm>
          <a:prstGeom prst="rect">
            <a:avLst/>
          </a:prstGeom>
        </p:spPr>
        <p:txBody>
          <a:bodyPr vert="horz" lIns="91577" tIns="45789" rIns="91577" bIns="45789"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33107"/>
            <a:ext cx="2944283" cy="496570"/>
          </a:xfrm>
          <a:prstGeom prst="rect">
            <a:avLst/>
          </a:prstGeom>
        </p:spPr>
        <p:txBody>
          <a:bodyPr vert="horz" lIns="91577" tIns="45789" rIns="91577" bIns="45789"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8645" y="9433107"/>
            <a:ext cx="2944283" cy="496570"/>
          </a:xfrm>
          <a:prstGeom prst="rect">
            <a:avLst/>
          </a:prstGeom>
        </p:spPr>
        <p:txBody>
          <a:bodyPr vert="horz" lIns="91577" tIns="45789" rIns="91577" bIns="45789" rtlCol="0" anchor="b"/>
          <a:lstStyle>
            <a:lvl1pPr algn="r">
              <a:defRPr sz="1200"/>
            </a:lvl1pPr>
          </a:lstStyle>
          <a:p>
            <a:fld id="{1B06CD8F-B7ED-4A05-9FB1-A01CC0EF02CC}" type="slidenum">
              <a:rPr lang="fr-FR" smtClean="0"/>
              <a:pPr/>
              <a:t>‹#›</a:t>
            </a:fld>
            <a:endParaRPr lang="fr-FR"/>
          </a:p>
        </p:txBody>
      </p:sp>
    </p:spTree>
    <p:extLst>
      <p:ext uri="{BB962C8B-B14F-4D97-AF65-F5344CB8AC3E}">
        <p14:creationId xmlns:p14="http://schemas.microsoft.com/office/powerpoint/2010/main" val="13408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06CD8F-B7ED-4A05-9FB1-A01CC0EF02CC}" type="slidenum">
              <a:rPr lang="fr-FR" smtClean="0"/>
              <a:pPr/>
              <a:t>2</a:t>
            </a:fld>
            <a:endParaRPr lang="fr-FR"/>
          </a:p>
        </p:txBody>
      </p:sp>
    </p:spTree>
    <p:extLst>
      <p:ext uri="{BB962C8B-B14F-4D97-AF65-F5344CB8AC3E}">
        <p14:creationId xmlns:p14="http://schemas.microsoft.com/office/powerpoint/2010/main" val="3853319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06CD8F-B7ED-4A05-9FB1-A01CC0EF02CC}" type="slidenum">
              <a:rPr lang="fr-FR" smtClean="0"/>
              <a:pPr/>
              <a:t>5</a:t>
            </a:fld>
            <a:endParaRPr lang="fr-FR"/>
          </a:p>
        </p:txBody>
      </p:sp>
    </p:spTree>
    <p:extLst>
      <p:ext uri="{BB962C8B-B14F-4D97-AF65-F5344CB8AC3E}">
        <p14:creationId xmlns:p14="http://schemas.microsoft.com/office/powerpoint/2010/main" val="677752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Graphical overview of the automated characterization and data-collection process running on MASSIF-1. All steps in the process are shown. The beamline-control GUI MXCuBE takes care of sample mounting/unmounting and optical centring of the sample mount. Information about the samples, dewar tracking and the presentation of results are via the beamline LIMS system ISPyB. The software described here starts once a sample has been mounted and optically centred to the X-ray beam. [Svensson, O., Malbet-Monaco, S., Popov, A., Nurizzo, D. and Bowler, M. W. (2015). Acta Cryst. D71, 1757-1767.   doi:10.1107/S1399004715011918]</a:t>
            </a:r>
            <a:endParaRPr lang="en-GB" dirty="0"/>
          </a:p>
        </p:txBody>
      </p:sp>
      <p:sp>
        <p:nvSpPr>
          <p:cNvPr id="4" name="Slide Number Placeholder 3"/>
          <p:cNvSpPr>
            <a:spLocks noGrp="1"/>
          </p:cNvSpPr>
          <p:nvPr>
            <p:ph type="sldNum" sz="quarter" idx="10"/>
          </p:nvPr>
        </p:nvSpPr>
        <p:spPr/>
        <p:txBody>
          <a:bodyPr/>
          <a:lstStyle/>
          <a:p>
            <a:fld id="{9FD34A19-1034-4F07-BCD4-05E5E1DABBFE}" type="slidenum">
              <a:rPr lang="en-GB" smtClean="0"/>
              <a:pPr/>
              <a:t>8</a:t>
            </a:fld>
            <a:endParaRPr lang="en-GB"/>
          </a:p>
        </p:txBody>
      </p:sp>
    </p:spTree>
    <p:extLst>
      <p:ext uri="{BB962C8B-B14F-4D97-AF65-F5344CB8AC3E}">
        <p14:creationId xmlns:p14="http://schemas.microsoft.com/office/powerpoint/2010/main" val="3951444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8817" name="Slide Image Placeholder 1"/>
          <p:cNvSpPr>
            <a:spLocks noGrp="1" noRot="1" noChangeAspect="1" noTextEdit="1"/>
          </p:cNvSpPr>
          <p:nvPr>
            <p:ph type="sldImg"/>
          </p:nvPr>
        </p:nvSpPr>
        <p:spPr>
          <a:xfrm>
            <a:off x="914400" y="744538"/>
            <a:ext cx="4965700" cy="3724275"/>
          </a:xfrm>
          <a:ln/>
        </p:spPr>
      </p:sp>
      <p:sp>
        <p:nvSpPr>
          <p:cNvPr id="1698818" name="Notes Placeholder 2"/>
          <p:cNvSpPr>
            <a:spLocks noGrp="1"/>
          </p:cNvSpPr>
          <p:nvPr>
            <p:ph type="body" idx="1"/>
          </p:nvPr>
        </p:nvSpPr>
        <p:spPr>
          <a:xfrm>
            <a:off x="679450" y="4718050"/>
            <a:ext cx="5435600" cy="4468813"/>
          </a:xfrm>
          <a:noFill/>
          <a:ln w="9525"/>
        </p:spPr>
        <p:txBody>
          <a:bodyPr lIns="91440" tIns="45720" rIns="91440" bIns="45720"/>
          <a:lstStyle/>
          <a:p>
            <a:pPr eaLnBrk="1" hangingPunct="1">
              <a:spcBef>
                <a:spcPct val="0"/>
              </a:spcBef>
            </a:pPr>
            <a:endParaRPr lang="en-US" smtClean="0"/>
          </a:p>
        </p:txBody>
      </p:sp>
      <p:sp>
        <p:nvSpPr>
          <p:cNvPr id="1698819" name="Slide Number Placeholder 3"/>
          <p:cNvSpPr txBox="1">
            <a:spLocks noGrp="1"/>
          </p:cNvSpPr>
          <p:nvPr/>
        </p:nvSpPr>
        <p:spPr bwMode="auto">
          <a:xfrm>
            <a:off x="3848100" y="9432925"/>
            <a:ext cx="2944813" cy="496888"/>
          </a:xfrm>
          <a:prstGeom prst="rect">
            <a:avLst/>
          </a:prstGeom>
          <a:noFill/>
          <a:ln w="9525">
            <a:noFill/>
            <a:miter lim="800000"/>
            <a:headEnd/>
            <a:tailEnd/>
          </a:ln>
        </p:spPr>
        <p:txBody>
          <a:bodyPr anchor="b"/>
          <a:lstStyle/>
          <a:p>
            <a:pPr algn="r"/>
            <a:fld id="{4206AE9A-F0DD-4325-8479-4C8E5E2008D5}" type="slidenum">
              <a:rPr lang="en-GB" sz="1200">
                <a:latin typeface="Calibri" pitchFamily="34" charset="0"/>
                <a:cs typeface="Arial" charset="0"/>
              </a:rPr>
              <a:pPr algn="r"/>
              <a:t>12</a:t>
            </a:fld>
            <a:endParaRPr lang="en-GB" sz="1200">
              <a:latin typeface="Calibri" pitchFamily="34" charset="0"/>
              <a:cs typeface="Arial" charset="0"/>
            </a:endParaRPr>
          </a:p>
        </p:txBody>
      </p:sp>
    </p:spTree>
    <p:extLst>
      <p:ext uri="{BB962C8B-B14F-4D97-AF65-F5344CB8AC3E}">
        <p14:creationId xmlns:p14="http://schemas.microsoft.com/office/powerpoint/2010/main" val="1240090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TextEdit="1"/>
          </p:cNvSpPr>
          <p:nvPr>
            <p:ph type="sldImg"/>
          </p:nvPr>
        </p:nvSpPr>
        <p:spPr bwMode="auto">
          <a:noFill/>
          <a:ln>
            <a:solidFill>
              <a:srgbClr val="000000"/>
            </a:solidFill>
            <a:miter lim="800000"/>
            <a:headEnd/>
            <a:tailEnd/>
          </a:ln>
        </p:spPr>
      </p:sp>
      <p:sp>
        <p:nvSpPr>
          <p:cNvPr id="134147" name="Rectangle 3"/>
          <p:cNvSpPr>
            <a:spLocks noGrp="1"/>
          </p:cNvSpPr>
          <p:nvPr>
            <p:ph type="body" idx="1"/>
          </p:nvPr>
        </p:nvSpPr>
        <p:spPr bwMode="auto">
          <a:noFill/>
        </p:spPr>
        <p:txBody>
          <a:bodyPr/>
          <a:lstStyle/>
          <a:p>
            <a:endParaRPr lang="en-US" smtClean="0">
              <a:ea typeface="ＭＳ Ｐゴシック" pitchFamily="-109" charset="-128"/>
            </a:endParaRPr>
          </a:p>
        </p:txBody>
      </p:sp>
    </p:spTree>
    <p:extLst>
      <p:ext uri="{BB962C8B-B14F-4D97-AF65-F5344CB8AC3E}">
        <p14:creationId xmlns:p14="http://schemas.microsoft.com/office/powerpoint/2010/main" val="957972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TextEdit="1"/>
          </p:cNvSpPr>
          <p:nvPr>
            <p:ph type="sldImg"/>
          </p:nvPr>
        </p:nvSpPr>
        <p:spPr bwMode="auto">
          <a:noFill/>
          <a:ln>
            <a:solidFill>
              <a:srgbClr val="000000"/>
            </a:solidFill>
            <a:miter lim="800000"/>
            <a:headEnd/>
            <a:tailEnd/>
          </a:ln>
        </p:spPr>
      </p:sp>
      <p:sp>
        <p:nvSpPr>
          <p:cNvPr id="134147" name="Rectangle 3"/>
          <p:cNvSpPr>
            <a:spLocks noGrp="1"/>
          </p:cNvSpPr>
          <p:nvPr>
            <p:ph type="body" idx="1"/>
          </p:nvPr>
        </p:nvSpPr>
        <p:spPr bwMode="auto">
          <a:noFill/>
        </p:spPr>
        <p:txBody>
          <a:bodyPr/>
          <a:lstStyle/>
          <a:p>
            <a:endParaRPr lang="en-US" smtClean="0">
              <a:ea typeface="ＭＳ Ｐゴシック" pitchFamily="-109" charset="-128"/>
            </a:endParaRPr>
          </a:p>
        </p:txBody>
      </p:sp>
    </p:spTree>
    <p:extLst>
      <p:ext uri="{BB962C8B-B14F-4D97-AF65-F5344CB8AC3E}">
        <p14:creationId xmlns:p14="http://schemas.microsoft.com/office/powerpoint/2010/main" val="20672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4721" name="Slide Image Placeholder 1"/>
          <p:cNvSpPr>
            <a:spLocks noGrp="1" noRot="1" noChangeAspect="1" noTextEdit="1"/>
          </p:cNvSpPr>
          <p:nvPr>
            <p:ph type="sldImg"/>
          </p:nvPr>
        </p:nvSpPr>
        <p:spPr>
          <a:xfrm>
            <a:off x="914400" y="744538"/>
            <a:ext cx="4965700" cy="3724275"/>
          </a:xfrm>
          <a:ln/>
        </p:spPr>
      </p:sp>
      <p:sp>
        <p:nvSpPr>
          <p:cNvPr id="1694722" name="Notes Placeholder 2"/>
          <p:cNvSpPr>
            <a:spLocks noGrp="1"/>
          </p:cNvSpPr>
          <p:nvPr>
            <p:ph type="body" idx="1"/>
          </p:nvPr>
        </p:nvSpPr>
        <p:spPr>
          <a:xfrm>
            <a:off x="679450" y="4718050"/>
            <a:ext cx="5435600" cy="4468813"/>
          </a:xfrm>
          <a:noFill/>
          <a:ln w="9525"/>
        </p:spPr>
        <p:txBody>
          <a:bodyPr lIns="91440" tIns="45720" rIns="91440" bIns="45720"/>
          <a:lstStyle/>
          <a:p>
            <a:pPr eaLnBrk="1" hangingPunct="1">
              <a:spcBef>
                <a:spcPct val="0"/>
              </a:spcBef>
            </a:pPr>
            <a:endParaRPr lang="en-US" smtClean="0"/>
          </a:p>
        </p:txBody>
      </p:sp>
      <p:sp>
        <p:nvSpPr>
          <p:cNvPr id="1694723" name="Slide Number Placeholder 3"/>
          <p:cNvSpPr txBox="1">
            <a:spLocks noGrp="1"/>
          </p:cNvSpPr>
          <p:nvPr/>
        </p:nvSpPr>
        <p:spPr bwMode="auto">
          <a:xfrm>
            <a:off x="3848100" y="9432925"/>
            <a:ext cx="2944813" cy="496888"/>
          </a:xfrm>
          <a:prstGeom prst="rect">
            <a:avLst/>
          </a:prstGeom>
          <a:noFill/>
          <a:ln w="9525">
            <a:noFill/>
            <a:miter lim="800000"/>
            <a:headEnd/>
            <a:tailEnd/>
          </a:ln>
        </p:spPr>
        <p:txBody>
          <a:bodyPr anchor="b"/>
          <a:lstStyle/>
          <a:p>
            <a:pPr algn="r"/>
            <a:fld id="{BBF16864-94EA-4A67-84C5-C1591E120526}" type="slidenum">
              <a:rPr lang="en-GB" sz="1200">
                <a:latin typeface="Calibri" pitchFamily="34" charset="0"/>
                <a:cs typeface="Arial" charset="0"/>
              </a:rPr>
              <a:pPr algn="r"/>
              <a:t>23</a:t>
            </a:fld>
            <a:endParaRPr lang="en-GB" sz="1200">
              <a:latin typeface="Calibri" pitchFamily="34" charset="0"/>
              <a:cs typeface="Arial" charset="0"/>
            </a:endParaRPr>
          </a:p>
        </p:txBody>
      </p:sp>
    </p:spTree>
    <p:extLst>
      <p:ext uri="{BB962C8B-B14F-4D97-AF65-F5344CB8AC3E}">
        <p14:creationId xmlns:p14="http://schemas.microsoft.com/office/powerpoint/2010/main" val="2852045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Mutations in H-</a:t>
            </a:r>
            <a:r>
              <a:rPr lang="en-US" dirty="0" err="1" smtClean="0"/>
              <a:t>Ras</a:t>
            </a:r>
            <a:r>
              <a:rPr lang="en-US" dirty="0" smtClean="0"/>
              <a:t> </a:t>
            </a:r>
            <a:r>
              <a:rPr lang="en-US" dirty="0" err="1" smtClean="0"/>
              <a:t>paralogs</a:t>
            </a:r>
            <a:r>
              <a:rPr lang="en-US" dirty="0" smtClean="0"/>
              <a:t> in H3 are involved in cancers supporting idea that this network is critical for function.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allosteric network involved  had been suggested by NMR.</a:t>
            </a:r>
          </a:p>
          <a:p>
            <a:endParaRPr lang="en-US" dirty="0"/>
          </a:p>
        </p:txBody>
      </p:sp>
      <p:sp>
        <p:nvSpPr>
          <p:cNvPr id="4" name="Slide Number Placeholder 3"/>
          <p:cNvSpPr>
            <a:spLocks noGrp="1"/>
          </p:cNvSpPr>
          <p:nvPr>
            <p:ph type="sldNum" sz="quarter" idx="10"/>
          </p:nvPr>
        </p:nvSpPr>
        <p:spPr/>
        <p:txBody>
          <a:bodyPr/>
          <a:lstStyle/>
          <a:p>
            <a:fld id="{A9C5461F-BCC6-5747-9597-2FEBD634A3E9}" type="slidenum">
              <a:rPr lang="en-US" smtClean="0"/>
              <a:t>24</a:t>
            </a:fld>
            <a:endParaRPr lang="en-US"/>
          </a:p>
        </p:txBody>
      </p:sp>
    </p:spTree>
    <p:extLst>
      <p:ext uri="{BB962C8B-B14F-4D97-AF65-F5344CB8AC3E}">
        <p14:creationId xmlns:p14="http://schemas.microsoft.com/office/powerpoint/2010/main" val="2128328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B06CD8F-B7ED-4A05-9FB1-A01CC0EF02CC}" type="slidenum">
              <a:rPr lang="fr-FR" smtClean="0">
                <a:solidFill>
                  <a:prstClr val="black"/>
                </a:solidFill>
              </a:rPr>
              <a:pPr/>
              <a:t>27</a:t>
            </a:fld>
            <a:endParaRPr lang="fr-FR">
              <a:solidFill>
                <a:prstClr val="black"/>
              </a:solidFill>
            </a:endParaRPr>
          </a:p>
        </p:txBody>
      </p:sp>
    </p:spTree>
    <p:extLst>
      <p:ext uri="{BB962C8B-B14F-4D97-AF65-F5344CB8AC3E}">
        <p14:creationId xmlns:p14="http://schemas.microsoft.com/office/powerpoint/2010/main" val="16429214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page">
    <p:spTree>
      <p:nvGrpSpPr>
        <p:cNvPr id="1" name=""/>
        <p:cNvGrpSpPr/>
        <p:nvPr/>
      </p:nvGrpSpPr>
      <p:grpSpPr>
        <a:xfrm>
          <a:off x="0" y="0"/>
          <a:ext cx="0" cy="0"/>
          <a:chOff x="0" y="0"/>
          <a:chExt cx="0" cy="0"/>
        </a:xfrm>
      </p:grpSpPr>
      <p:pic>
        <p:nvPicPr>
          <p:cNvPr id="15" name="Image 14" descr="logo_couv.jpg"/>
          <p:cNvPicPr>
            <a:picLocks noChangeAspect="1"/>
          </p:cNvPicPr>
          <p:nvPr/>
        </p:nvPicPr>
        <p:blipFill>
          <a:blip r:embed="rId2" cstate="print"/>
          <a:stretch>
            <a:fillRect/>
          </a:stretch>
        </p:blipFill>
        <p:spPr>
          <a:xfrm>
            <a:off x="972000" y="1990800"/>
            <a:ext cx="7200000" cy="2880000"/>
          </a:xfrm>
          <a:prstGeom prst="rect">
            <a:avLst/>
          </a:prstGeom>
        </p:spPr>
      </p:pic>
      <p:pic>
        <p:nvPicPr>
          <p:cNvPr id="3" name="Image 14" descr="logo_couv.jpg"/>
          <p:cNvPicPr>
            <a:picLocks noChangeAspect="1"/>
          </p:cNvPicPr>
          <p:nvPr userDrawn="1"/>
        </p:nvPicPr>
        <p:blipFill>
          <a:blip r:embed="rId2" cstate="print"/>
          <a:stretch>
            <a:fillRect/>
          </a:stretch>
        </p:blipFill>
        <p:spPr>
          <a:xfrm>
            <a:off x="972000" y="1990800"/>
            <a:ext cx="7200000" cy="2880000"/>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re 1"/>
          <p:cNvSpPr>
            <a:spLocks noGrp="1"/>
          </p:cNvSpPr>
          <p:nvPr>
            <p:ph type="title"/>
          </p:nvPr>
        </p:nvSpPr>
        <p:spPr bwMode="gray">
          <a:xfrm>
            <a:off x="727200" y="126000"/>
            <a:ext cx="8236800" cy="496800"/>
          </a:xfrm>
          <a:solidFill>
            <a:schemeClr val="accent1"/>
          </a:solidFill>
        </p:spPr>
        <p:txBody>
          <a:bodyPr lIns="108000" tIns="0" rIns="108000" anchor="ctr" anchorCtr="0"/>
          <a:lstStyle>
            <a:lvl1pPr>
              <a:lnSpc>
                <a:spcPct val="85000"/>
              </a:lnSpc>
              <a:defRPr sz="2500">
                <a:solidFill>
                  <a:schemeClr val="bg1"/>
                </a:solidFill>
              </a:defRPr>
            </a:lvl1pPr>
          </a:lstStyle>
          <a:p>
            <a:r>
              <a:rPr lang="en-US" smtClean="0"/>
              <a:t>Click to edit Master title style</a:t>
            </a:r>
            <a:endParaRPr lang="fr-FR" dirty="0"/>
          </a:p>
        </p:txBody>
      </p:sp>
      <p:sp>
        <p:nvSpPr>
          <p:cNvPr id="3" name="Espace réservé du contenu 2"/>
          <p:cNvSpPr>
            <a:spLocks noGrp="1"/>
          </p:cNvSpPr>
          <p:nvPr>
            <p:ph idx="1"/>
          </p:nvPr>
        </p:nvSpPr>
        <p:spPr bwMode="gray">
          <a:xfrm>
            <a:off x="3351600" y="1098000"/>
            <a:ext cx="5612400" cy="3564000"/>
          </a:xfrm>
          <a:solidFill>
            <a:srgbClr val="4E5B99"/>
          </a:solidFill>
        </p:spPr>
        <p:txBody>
          <a:bodyPr lIns="216000" tIns="252000"/>
          <a:lstStyle>
            <a:lvl1pPr marL="0" indent="0">
              <a:spcAft>
                <a:spcPts val="300"/>
              </a:spcAft>
              <a:buFont typeface="Arial" pitchFamily="34" charset="0"/>
              <a:buNone/>
              <a:defRPr sz="2800">
                <a:solidFill>
                  <a:schemeClr val="bg1"/>
                </a:solidFill>
              </a:defRPr>
            </a:lvl1pPr>
            <a:lvl2pPr marL="0" indent="0">
              <a:spcBef>
                <a:spcPts val="400"/>
              </a:spcBef>
              <a:spcAft>
                <a:spcPts val="0"/>
              </a:spcAft>
              <a:buFont typeface="Arial" pitchFamily="34" charset="0"/>
              <a:buNone/>
              <a:defRPr sz="2600" b="1">
                <a:solidFill>
                  <a:schemeClr val="bg1"/>
                </a:solidFill>
              </a:defRPr>
            </a:lvl2pPr>
            <a:lvl3pPr marL="0" indent="0">
              <a:lnSpc>
                <a:spcPct val="80000"/>
              </a:lnSpc>
              <a:spcAft>
                <a:spcPts val="0"/>
              </a:spcAft>
              <a:buFont typeface="Arial" pitchFamily="34" charset="0"/>
              <a:buNone/>
              <a:defRPr sz="2250">
                <a:solidFill>
                  <a:schemeClr val="bg1"/>
                </a:solidFill>
              </a:defRPr>
            </a:lvl3pPr>
            <a:lvl4pPr marL="0" indent="0">
              <a:lnSpc>
                <a:spcPct val="100000"/>
              </a:lnSpc>
              <a:spcBef>
                <a:spcPts val="0"/>
              </a:spcBef>
              <a:spcAft>
                <a:spcPts val="200"/>
              </a:spcAft>
              <a:buSzPct val="80000"/>
              <a:buNone/>
              <a:defRPr sz="1750">
                <a:solidFill>
                  <a:schemeClr val="bg1"/>
                </a:solidFill>
              </a:defRPr>
            </a:lvl4pPr>
            <a:lvl5pPr marL="0" indent="0">
              <a:lnSpc>
                <a:spcPct val="80000"/>
              </a:lnSpc>
              <a:spcAft>
                <a:spcPts val="0"/>
              </a:spcAft>
              <a:buNone/>
              <a:defRPr sz="1500" b="1" i="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dirty="0"/>
          </a:p>
        </p:txBody>
      </p:sp>
      <p:sp>
        <p:nvSpPr>
          <p:cNvPr id="8" name="Espace réservé pour une image  7"/>
          <p:cNvSpPr>
            <a:spLocks noGrp="1"/>
          </p:cNvSpPr>
          <p:nvPr>
            <p:ph type="pic" sz="quarter" idx="13"/>
          </p:nvPr>
        </p:nvSpPr>
        <p:spPr>
          <a:xfrm>
            <a:off x="727200" y="1098000"/>
            <a:ext cx="2574000" cy="3564000"/>
          </a:xfrm>
        </p:spPr>
        <p:txBody>
          <a:bodyPr anchor="ctr" anchorCtr="0"/>
          <a:lstStyle>
            <a:lvl1pPr algn="ctr">
              <a:defRPr/>
            </a:lvl1pPr>
          </a:lstStyle>
          <a:p>
            <a:r>
              <a:rPr lang="en-US" smtClean="0"/>
              <a:t>Click icon to add picture</a:t>
            </a:r>
            <a:endParaRPr lang="fr-FR"/>
          </a:p>
        </p:txBody>
      </p:sp>
      <p:sp>
        <p:nvSpPr>
          <p:cNvPr id="18" name="Espace réservé du numéro de diapositive 17"/>
          <p:cNvSpPr>
            <a:spLocks noGrp="1"/>
          </p:cNvSpPr>
          <p:nvPr>
            <p:ph type="sldNum" sz="quarter" idx="15"/>
          </p:nvPr>
        </p:nvSpPr>
        <p:spPr/>
        <p:txBody>
          <a:bodyPr/>
          <a:lstStyle/>
          <a:p>
            <a:r>
              <a:rPr lang="fr-FR" smtClean="0"/>
              <a:t>Page </a:t>
            </a:r>
            <a:fld id="{733122C9-A0B9-462F-8757-0847AD287B63}" type="slidenum">
              <a:rPr lang="fr-FR" smtClean="0"/>
              <a:pPr/>
              <a:t>‹#›</a:t>
            </a:fld>
            <a:endParaRPr lang="fr-FR" dirty="0"/>
          </a:p>
        </p:txBody>
      </p:sp>
      <p:sp>
        <p:nvSpPr>
          <p:cNvPr id="19" name="Espace réservé du pied de page 18"/>
          <p:cNvSpPr>
            <a:spLocks noGrp="1"/>
          </p:cNvSpPr>
          <p:nvPr>
            <p:ph type="ftr" sz="quarter" idx="16"/>
          </p:nvPr>
        </p:nvSpPr>
        <p:spPr/>
        <p:txBody>
          <a:bodyPr/>
          <a:lstStyle/>
          <a:p>
            <a:r>
              <a:rPr lang="en-GB" smtClean="0"/>
              <a:t>Gordon Leonard | SAESRF2019 | 12th November 2019</a:t>
            </a:r>
            <a:endParaRPr lang="fr-FR"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re 1"/>
          <p:cNvSpPr>
            <a:spLocks noGrp="1"/>
          </p:cNvSpPr>
          <p:nvPr>
            <p:ph type="title"/>
          </p:nvPr>
        </p:nvSpPr>
        <p:spPr bwMode="gray"/>
        <p:txBody>
          <a:bodyPr/>
          <a:lstStyle/>
          <a:p>
            <a:r>
              <a:rPr lang="en-US" smtClean="0"/>
              <a:t>Click to edit Master title style</a:t>
            </a:r>
            <a:endParaRPr lang="fr-FR" dirty="0"/>
          </a:p>
        </p:txBody>
      </p:sp>
      <p:sp>
        <p:nvSpPr>
          <p:cNvPr id="3" name="Espace réservé du contenu 2"/>
          <p:cNvSpPr>
            <a:spLocks noGrp="1"/>
          </p:cNvSpPr>
          <p:nvPr>
            <p:ph idx="1"/>
          </p:nvPr>
        </p:nvSpPr>
        <p:spPr bwMode="gray">
          <a:xfrm>
            <a:off x="727688" y="764704"/>
            <a:ext cx="8236800" cy="5400000"/>
          </a:xfrm>
        </p:spPr>
        <p:txBody>
          <a:bodyPr/>
          <a:lstStyle>
            <a:lvl1pPr>
              <a:defRPr baseline="0"/>
            </a:lvl1pPr>
            <a:lvl2pPr>
              <a:defRPr>
                <a:solidFill>
                  <a:schemeClr val="tx1"/>
                </a:solidFill>
              </a:defRPr>
            </a:lvl2pPr>
            <a:lvl4pPr>
              <a:spcBef>
                <a:spcPts val="0"/>
              </a:spcBef>
              <a:spcAft>
                <a:spcPts val="300"/>
              </a:spcAft>
              <a:buSzPct val="80000"/>
              <a:defRPr/>
            </a:lvl4pPr>
            <a:lvl5pPr>
              <a:spcAft>
                <a:spcPts val="300"/>
              </a:spcAf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dirty="0"/>
          </a:p>
        </p:txBody>
      </p:sp>
      <p:sp>
        <p:nvSpPr>
          <p:cNvPr id="8" name="Espace réservé du numéro de diapositive 7"/>
          <p:cNvSpPr>
            <a:spLocks noGrp="1"/>
          </p:cNvSpPr>
          <p:nvPr>
            <p:ph type="sldNum" sz="quarter" idx="11"/>
          </p:nvPr>
        </p:nvSpPr>
        <p:spPr/>
        <p:txBody>
          <a:bodyPr/>
          <a:lstStyle/>
          <a:p>
            <a:r>
              <a:rPr lang="fr-FR" smtClean="0"/>
              <a:t>Page </a:t>
            </a:r>
            <a:fld id="{733122C9-A0B9-462F-8757-0847AD287B63}" type="slidenum">
              <a:rPr lang="fr-FR" smtClean="0"/>
              <a:pPr/>
              <a:t>‹#›</a:t>
            </a:fld>
            <a:endParaRPr lang="fr-FR" dirty="0"/>
          </a:p>
        </p:txBody>
      </p:sp>
      <p:sp>
        <p:nvSpPr>
          <p:cNvPr id="9" name="Espace réservé du pied de page 8"/>
          <p:cNvSpPr>
            <a:spLocks noGrp="1"/>
          </p:cNvSpPr>
          <p:nvPr>
            <p:ph type="ftr" sz="quarter" idx="12"/>
          </p:nvPr>
        </p:nvSpPr>
        <p:spPr/>
        <p:txBody>
          <a:bodyPr/>
          <a:lstStyle/>
          <a:p>
            <a:r>
              <a:rPr lang="en-GB" smtClean="0"/>
              <a:t>Gordon Leonard | SAESRF2019 | 12th November 2019</a:t>
            </a:r>
            <a:endParaRPr lang="fr-FR"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Use for importing slid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Footer Placeholder 2"/>
          <p:cNvSpPr>
            <a:spLocks noGrp="1"/>
          </p:cNvSpPr>
          <p:nvPr>
            <p:ph type="ftr" sz="quarter" idx="10"/>
          </p:nvPr>
        </p:nvSpPr>
        <p:spPr/>
        <p:txBody>
          <a:bodyPr/>
          <a:lstStyle/>
          <a:p>
            <a:r>
              <a:rPr lang="en-GB" smtClean="0"/>
              <a:t>Gordon Leonard | SAESRF2019 | 12th November 2019</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a:t>
            </a:fld>
            <a:endParaRPr lang="fr-FR" dirty="0"/>
          </a:p>
        </p:txBody>
      </p:sp>
    </p:spTree>
    <p:extLst>
      <p:ext uri="{BB962C8B-B14F-4D97-AF65-F5344CB8AC3E}">
        <p14:creationId xmlns:p14="http://schemas.microsoft.com/office/powerpoint/2010/main" val="729597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lour palet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ESRF COLOUR PALETTE</a:t>
            </a:r>
            <a:endParaRPr lang="en-GB" dirty="0"/>
          </a:p>
        </p:txBody>
      </p:sp>
      <p:sp>
        <p:nvSpPr>
          <p:cNvPr id="3" name="Footer Placeholder 2"/>
          <p:cNvSpPr>
            <a:spLocks noGrp="1"/>
          </p:cNvSpPr>
          <p:nvPr>
            <p:ph type="ftr" sz="quarter" idx="10"/>
          </p:nvPr>
        </p:nvSpPr>
        <p:spPr/>
        <p:txBody>
          <a:bodyPr/>
          <a:lstStyle/>
          <a:p>
            <a:r>
              <a:rPr lang="en-GB" smtClean="0"/>
              <a:t>Gordon Leonard | SAESRF2019 | 12th November 2019</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a:t>
            </a:fld>
            <a:endParaRPr lang="fr-FR" dirty="0"/>
          </a:p>
        </p:txBody>
      </p:sp>
      <p:grpSp>
        <p:nvGrpSpPr>
          <p:cNvPr id="5" name="Group 4"/>
          <p:cNvGrpSpPr/>
          <p:nvPr userDrawn="1"/>
        </p:nvGrpSpPr>
        <p:grpSpPr>
          <a:xfrm>
            <a:off x="1751223" y="1016732"/>
            <a:ext cx="6421177" cy="4780955"/>
            <a:chOff x="977503" y="761588"/>
            <a:chExt cx="6421177" cy="4780955"/>
          </a:xfrm>
        </p:grpSpPr>
        <p:sp>
          <p:nvSpPr>
            <p:cNvPr id="6" name="Oval 5"/>
            <p:cNvSpPr/>
            <p:nvPr/>
          </p:nvSpPr>
          <p:spPr>
            <a:xfrm>
              <a:off x="2803893" y="1812730"/>
              <a:ext cx="2628292" cy="26282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4175956" y="1016392"/>
              <a:ext cx="576404" cy="576404"/>
            </a:xfrm>
            <a:prstGeom prst="ellipse">
              <a:avLst/>
            </a:prstGeom>
            <a:solidFill>
              <a:srgbClr val="ED77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5003708" y="1393465"/>
              <a:ext cx="576404" cy="576404"/>
            </a:xfrm>
            <a:prstGeom prst="ellipse">
              <a:avLst/>
            </a:prstGeom>
            <a:solidFill>
              <a:srgbClr val="F4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5507764" y="1980062"/>
              <a:ext cx="576404" cy="576404"/>
            </a:xfrm>
            <a:prstGeom prst="ellipse">
              <a:avLst/>
            </a:pr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5688124" y="2740535"/>
              <a:ext cx="576404" cy="576404"/>
            </a:xfrm>
            <a:prstGeom prst="ellipse">
              <a:avLst/>
            </a:prstGeom>
            <a:solidFill>
              <a:srgbClr val="51A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5580282" y="3501008"/>
              <a:ext cx="576404" cy="576404"/>
            </a:xfrm>
            <a:prstGeom prst="ellipse">
              <a:avLst/>
            </a:prstGeom>
            <a:solidFill>
              <a:srgbClr val="009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5148064" y="4169035"/>
              <a:ext cx="576404" cy="576404"/>
            </a:xfrm>
            <a:prstGeom prst="ellipse">
              <a:avLst/>
            </a:prstGeom>
            <a:solidFill>
              <a:srgbClr val="AF00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2367594" y="1709154"/>
              <a:ext cx="576404" cy="576404"/>
            </a:xfrm>
            <a:prstGeom prst="ellipse">
              <a:avLst/>
            </a:prstGeom>
            <a:solidFill>
              <a:srgbClr val="132577">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2079392" y="2433493"/>
              <a:ext cx="576404" cy="576404"/>
            </a:xfrm>
            <a:prstGeom prst="ellipse">
              <a:avLst/>
            </a:prstGeom>
            <a:solidFill>
              <a:srgbClr val="132577">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3491370" y="4689140"/>
              <a:ext cx="576404" cy="576404"/>
            </a:xfrm>
            <a:prstGeom prst="ellipse">
              <a:avLst/>
            </a:prstGeom>
            <a:solidFill>
              <a:srgbClr val="B7B9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2706262" y="4329100"/>
              <a:ext cx="576404" cy="576404"/>
            </a:xfrm>
            <a:prstGeom prst="ellipse">
              <a:avLst/>
            </a:prstGeom>
            <a:solidFill>
              <a:srgbClr val="D1D2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2113415" y="3746995"/>
              <a:ext cx="576404" cy="576404"/>
            </a:xfrm>
            <a:prstGeom prst="ellipse">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3545461" y="3053707"/>
              <a:ext cx="1260990" cy="276999"/>
            </a:xfrm>
            <a:prstGeom prst="rect">
              <a:avLst/>
            </a:prstGeom>
            <a:noFill/>
          </p:spPr>
          <p:txBody>
            <a:bodyPr wrap="square" rtlCol="0">
              <a:spAutoFit/>
            </a:bodyPr>
            <a:lstStyle/>
            <a:p>
              <a:r>
                <a:rPr lang="fr-FR" sz="1200" dirty="0" smtClean="0">
                  <a:solidFill>
                    <a:schemeClr val="bg1"/>
                  </a:solidFill>
                </a:rPr>
                <a:t>R019G037B119</a:t>
              </a:r>
              <a:endParaRPr lang="en-GB" sz="1200" dirty="0">
                <a:solidFill>
                  <a:schemeClr val="bg1"/>
                </a:solidFill>
              </a:endParaRPr>
            </a:p>
          </p:txBody>
        </p:sp>
        <p:sp>
          <p:nvSpPr>
            <p:cNvPr id="19" name="TextBox 18"/>
            <p:cNvSpPr txBox="1"/>
            <p:nvPr/>
          </p:nvSpPr>
          <p:spPr>
            <a:xfrm>
              <a:off x="4339537" y="761588"/>
              <a:ext cx="1260990" cy="276999"/>
            </a:xfrm>
            <a:prstGeom prst="rect">
              <a:avLst/>
            </a:prstGeom>
            <a:noFill/>
          </p:spPr>
          <p:txBody>
            <a:bodyPr wrap="square" rtlCol="0">
              <a:spAutoFit/>
            </a:bodyPr>
            <a:lstStyle/>
            <a:p>
              <a:r>
                <a:rPr lang="fr-FR" sz="1200" dirty="0" smtClean="0"/>
                <a:t>R237G119B003</a:t>
              </a:r>
              <a:endParaRPr lang="en-GB" sz="1200" dirty="0"/>
            </a:p>
          </p:txBody>
        </p:sp>
        <p:sp>
          <p:nvSpPr>
            <p:cNvPr id="20" name="TextBox 19"/>
            <p:cNvSpPr txBox="1"/>
            <p:nvPr/>
          </p:nvSpPr>
          <p:spPr>
            <a:xfrm>
              <a:off x="5273712" y="1162931"/>
              <a:ext cx="1314512" cy="276999"/>
            </a:xfrm>
            <a:prstGeom prst="rect">
              <a:avLst/>
            </a:prstGeom>
            <a:noFill/>
          </p:spPr>
          <p:txBody>
            <a:bodyPr wrap="square" rtlCol="0">
              <a:spAutoFit/>
            </a:bodyPr>
            <a:lstStyle/>
            <a:p>
              <a:r>
                <a:rPr lang="fr-FR" sz="1200" dirty="0" smtClean="0"/>
                <a:t>R244G163B000</a:t>
              </a:r>
              <a:endParaRPr lang="en-GB" sz="1200" dirty="0"/>
            </a:p>
          </p:txBody>
        </p:sp>
        <p:sp>
          <p:nvSpPr>
            <p:cNvPr id="21" name="TextBox 20"/>
            <p:cNvSpPr txBox="1"/>
            <p:nvPr/>
          </p:nvSpPr>
          <p:spPr>
            <a:xfrm>
              <a:off x="5795966" y="1756869"/>
              <a:ext cx="1314512" cy="276999"/>
            </a:xfrm>
            <a:prstGeom prst="rect">
              <a:avLst/>
            </a:prstGeom>
            <a:noFill/>
          </p:spPr>
          <p:txBody>
            <a:bodyPr wrap="square" rtlCol="0">
              <a:spAutoFit/>
            </a:bodyPr>
            <a:lstStyle/>
            <a:p>
              <a:r>
                <a:rPr lang="fr-FR" sz="1200" dirty="0" smtClean="0"/>
                <a:t>R255G221B000</a:t>
              </a:r>
              <a:endParaRPr lang="en-GB" sz="1200" dirty="0"/>
            </a:p>
          </p:txBody>
        </p:sp>
        <p:sp>
          <p:nvSpPr>
            <p:cNvPr id="22" name="TextBox 21"/>
            <p:cNvSpPr txBox="1"/>
            <p:nvPr/>
          </p:nvSpPr>
          <p:spPr>
            <a:xfrm>
              <a:off x="6084168" y="2570541"/>
              <a:ext cx="1314512" cy="276999"/>
            </a:xfrm>
            <a:prstGeom prst="rect">
              <a:avLst/>
            </a:prstGeom>
            <a:noFill/>
          </p:spPr>
          <p:txBody>
            <a:bodyPr wrap="square" rtlCol="0">
              <a:spAutoFit/>
            </a:bodyPr>
            <a:lstStyle/>
            <a:p>
              <a:r>
                <a:rPr lang="fr-FR" sz="1200" dirty="0" smtClean="0"/>
                <a:t>R081G160B038</a:t>
              </a:r>
              <a:endParaRPr lang="en-GB" sz="1200" dirty="0"/>
            </a:p>
          </p:txBody>
        </p:sp>
        <p:sp>
          <p:nvSpPr>
            <p:cNvPr id="23" name="TextBox 22"/>
            <p:cNvSpPr txBox="1"/>
            <p:nvPr/>
          </p:nvSpPr>
          <p:spPr>
            <a:xfrm>
              <a:off x="6084168" y="3409385"/>
              <a:ext cx="1314512" cy="276999"/>
            </a:xfrm>
            <a:prstGeom prst="rect">
              <a:avLst/>
            </a:prstGeom>
            <a:noFill/>
          </p:spPr>
          <p:txBody>
            <a:bodyPr wrap="square" rtlCol="0">
              <a:spAutoFit/>
            </a:bodyPr>
            <a:lstStyle/>
            <a:p>
              <a:r>
                <a:rPr lang="fr-FR" sz="1200" dirty="0" smtClean="0"/>
                <a:t>R000G152B212</a:t>
              </a:r>
              <a:endParaRPr lang="en-GB" sz="1200" dirty="0"/>
            </a:p>
          </p:txBody>
        </p:sp>
        <p:sp>
          <p:nvSpPr>
            <p:cNvPr id="24" name="TextBox 23"/>
            <p:cNvSpPr txBox="1"/>
            <p:nvPr/>
          </p:nvSpPr>
          <p:spPr>
            <a:xfrm>
              <a:off x="5677172" y="4159448"/>
              <a:ext cx="1314512" cy="276999"/>
            </a:xfrm>
            <a:prstGeom prst="rect">
              <a:avLst/>
            </a:prstGeom>
            <a:noFill/>
          </p:spPr>
          <p:txBody>
            <a:bodyPr wrap="square" rtlCol="0">
              <a:spAutoFit/>
            </a:bodyPr>
            <a:lstStyle/>
            <a:p>
              <a:r>
                <a:rPr lang="fr-FR" sz="1200" dirty="0" smtClean="0"/>
                <a:t>R175G000B124</a:t>
              </a:r>
              <a:endParaRPr lang="en-GB" sz="1200" dirty="0"/>
            </a:p>
          </p:txBody>
        </p:sp>
        <p:sp>
          <p:nvSpPr>
            <p:cNvPr id="25" name="TextBox 24"/>
            <p:cNvSpPr txBox="1"/>
            <p:nvPr/>
          </p:nvSpPr>
          <p:spPr>
            <a:xfrm>
              <a:off x="1312568" y="1497250"/>
              <a:ext cx="1314512" cy="276999"/>
            </a:xfrm>
            <a:prstGeom prst="rect">
              <a:avLst/>
            </a:prstGeom>
            <a:noFill/>
          </p:spPr>
          <p:txBody>
            <a:bodyPr wrap="square" rtlCol="0">
              <a:spAutoFit/>
            </a:bodyPr>
            <a:lstStyle/>
            <a:p>
              <a:r>
                <a:rPr lang="fr-FR" sz="1200" dirty="0" smtClean="0"/>
                <a:t>ESRF </a:t>
              </a:r>
              <a:r>
                <a:rPr lang="fr-FR" sz="1200" dirty="0" err="1" smtClean="0"/>
                <a:t>blue</a:t>
              </a:r>
              <a:r>
                <a:rPr lang="fr-FR" sz="1200" dirty="0" smtClean="0"/>
                <a:t> 75%</a:t>
              </a:r>
              <a:endParaRPr lang="en-GB" sz="1200" dirty="0"/>
            </a:p>
          </p:txBody>
        </p:sp>
        <p:sp>
          <p:nvSpPr>
            <p:cNvPr id="26" name="TextBox 25"/>
            <p:cNvSpPr txBox="1"/>
            <p:nvPr/>
          </p:nvSpPr>
          <p:spPr>
            <a:xfrm>
              <a:off x="977503" y="2279467"/>
              <a:ext cx="1314512" cy="276999"/>
            </a:xfrm>
            <a:prstGeom prst="rect">
              <a:avLst/>
            </a:prstGeom>
            <a:noFill/>
          </p:spPr>
          <p:txBody>
            <a:bodyPr wrap="square" rtlCol="0">
              <a:spAutoFit/>
            </a:bodyPr>
            <a:lstStyle/>
            <a:p>
              <a:r>
                <a:rPr lang="fr-FR" sz="1200" dirty="0" smtClean="0"/>
                <a:t>ESRF </a:t>
              </a:r>
              <a:r>
                <a:rPr lang="fr-FR" sz="1200" dirty="0" err="1" smtClean="0"/>
                <a:t>blue</a:t>
              </a:r>
              <a:r>
                <a:rPr lang="fr-FR" sz="1200" dirty="0" smtClean="0"/>
                <a:t> 50%</a:t>
              </a:r>
              <a:endParaRPr lang="en-GB" sz="1200" dirty="0"/>
            </a:p>
          </p:txBody>
        </p:sp>
        <p:sp>
          <p:nvSpPr>
            <p:cNvPr id="27" name="TextBox 26"/>
            <p:cNvSpPr txBox="1"/>
            <p:nvPr/>
          </p:nvSpPr>
          <p:spPr>
            <a:xfrm>
              <a:off x="2878263" y="5265544"/>
              <a:ext cx="1314512" cy="276999"/>
            </a:xfrm>
            <a:prstGeom prst="rect">
              <a:avLst/>
            </a:prstGeom>
            <a:noFill/>
          </p:spPr>
          <p:txBody>
            <a:bodyPr wrap="square" rtlCol="0">
              <a:spAutoFit/>
            </a:bodyPr>
            <a:lstStyle/>
            <a:p>
              <a:r>
                <a:rPr lang="fr-FR" sz="1200" dirty="0" smtClean="0"/>
                <a:t>R183G185B186</a:t>
              </a:r>
              <a:endParaRPr lang="en-GB" sz="1200" dirty="0"/>
            </a:p>
          </p:txBody>
        </p:sp>
        <p:sp>
          <p:nvSpPr>
            <p:cNvPr id="28" name="TextBox 27"/>
            <p:cNvSpPr txBox="1"/>
            <p:nvPr/>
          </p:nvSpPr>
          <p:spPr>
            <a:xfrm>
              <a:off x="1968154" y="4899336"/>
              <a:ext cx="1314512" cy="276999"/>
            </a:xfrm>
            <a:prstGeom prst="rect">
              <a:avLst/>
            </a:prstGeom>
            <a:noFill/>
          </p:spPr>
          <p:txBody>
            <a:bodyPr wrap="square" rtlCol="0">
              <a:spAutoFit/>
            </a:bodyPr>
            <a:lstStyle/>
            <a:p>
              <a:r>
                <a:rPr lang="fr-FR" sz="1200" dirty="0" smtClean="0"/>
                <a:t>R209G210B212</a:t>
              </a:r>
              <a:endParaRPr lang="en-GB" sz="1200" dirty="0"/>
            </a:p>
          </p:txBody>
        </p:sp>
        <p:sp>
          <p:nvSpPr>
            <p:cNvPr id="29" name="TextBox 28"/>
            <p:cNvSpPr txBox="1"/>
            <p:nvPr/>
          </p:nvSpPr>
          <p:spPr>
            <a:xfrm>
              <a:off x="1238010" y="4311927"/>
              <a:ext cx="1314512" cy="276999"/>
            </a:xfrm>
            <a:prstGeom prst="rect">
              <a:avLst/>
            </a:prstGeom>
            <a:noFill/>
          </p:spPr>
          <p:txBody>
            <a:bodyPr wrap="square" rtlCol="0">
              <a:spAutoFit/>
            </a:bodyPr>
            <a:lstStyle/>
            <a:p>
              <a:r>
                <a:rPr lang="fr-FR" sz="1200" dirty="0" smtClean="0"/>
                <a:t>R244G244B244</a:t>
              </a:r>
              <a:endParaRPr lang="en-GB" sz="1200" dirty="0"/>
            </a:p>
          </p:txBody>
        </p:sp>
      </p:grpSp>
    </p:spTree>
    <p:extLst>
      <p:ext uri="{BB962C8B-B14F-4D97-AF65-F5344CB8AC3E}">
        <p14:creationId xmlns:p14="http://schemas.microsoft.com/office/powerpoint/2010/main" val="2874857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456480" y="273629"/>
            <a:ext cx="8223840" cy="1140600"/>
          </a:xfrm>
        </p:spPr>
        <p:txBody>
          <a:bodyPr/>
          <a:lstStyle/>
          <a:p>
            <a:r>
              <a:rPr lang="fr-FR" smtClean="0"/>
              <a:t>Modifiez le style du titre</a:t>
            </a:r>
            <a:endParaRPr lang="fr-FR"/>
          </a:p>
        </p:txBody>
      </p:sp>
      <p:sp>
        <p:nvSpPr>
          <p:cNvPr id="3" name="Rectangle 3"/>
          <p:cNvSpPr>
            <a:spLocks noGrp="1" noChangeArrowheads="1"/>
          </p:cNvSpPr>
          <p:nvPr>
            <p:ph type="dt" idx="10"/>
          </p:nvPr>
        </p:nvSpPr>
        <p:spPr>
          <a:ln/>
        </p:spPr>
        <p:txBody>
          <a:bodyPr/>
          <a:lstStyle>
            <a:lvl1pPr>
              <a:defRPr/>
            </a:lvl1pPr>
          </a:lstStyle>
          <a:p>
            <a:pPr>
              <a:defRPr/>
            </a:pPr>
            <a:endParaRPr lang="en-US" altLang="fr-FR"/>
          </a:p>
        </p:txBody>
      </p:sp>
      <p:sp>
        <p:nvSpPr>
          <p:cNvPr id="4" name="Rectangle 4"/>
          <p:cNvSpPr>
            <a:spLocks noGrp="1" noChangeArrowheads="1"/>
          </p:cNvSpPr>
          <p:nvPr>
            <p:ph type="ftr" idx="11"/>
          </p:nvPr>
        </p:nvSpPr>
        <p:spPr>
          <a:ln/>
        </p:spPr>
        <p:txBody>
          <a:bodyPr/>
          <a:lstStyle>
            <a:lvl1pPr>
              <a:defRPr/>
            </a:lvl1pPr>
          </a:lstStyle>
          <a:p>
            <a:pPr>
              <a:defRPr/>
            </a:pPr>
            <a:r>
              <a:rPr lang="en-GB" altLang="fr-FR" smtClean="0"/>
              <a:t>Gordon Leonard | SAESRF2019 | 12th November 2019</a:t>
            </a:r>
            <a:endParaRPr lang="en-US" altLang="fr-FR"/>
          </a:p>
        </p:txBody>
      </p:sp>
      <p:sp>
        <p:nvSpPr>
          <p:cNvPr id="5" name="Rectangle 5"/>
          <p:cNvSpPr>
            <a:spLocks noGrp="1" noChangeArrowheads="1"/>
          </p:cNvSpPr>
          <p:nvPr>
            <p:ph type="sldNum" idx="12"/>
          </p:nvPr>
        </p:nvSpPr>
        <p:spPr>
          <a:ln/>
        </p:spPr>
        <p:txBody>
          <a:bodyPr/>
          <a:lstStyle>
            <a:lvl1pPr>
              <a:defRPr/>
            </a:lvl1pPr>
          </a:lstStyle>
          <a:p>
            <a:pPr>
              <a:defRPr/>
            </a:pPr>
            <a:fld id="{BE1E670B-613F-45DB-A6FB-04DCD8E9D682}" type="slidenum">
              <a:rPr lang="en-US" altLang="fr-FR"/>
              <a:pPr>
                <a:defRPr/>
              </a:pPr>
              <a:t>‹#›</a:t>
            </a:fld>
            <a:endParaRPr lang="en-US" altLang="fr-FR"/>
          </a:p>
        </p:txBody>
      </p:sp>
    </p:spTree>
    <p:extLst>
      <p:ext uri="{BB962C8B-B14F-4D97-AF65-F5344CB8AC3E}">
        <p14:creationId xmlns:p14="http://schemas.microsoft.com/office/powerpoint/2010/main" val="893205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smtClean="0"/>
              <a:t>Gordon Leonard | SAESRF2019 | 12th November 2019</a:t>
            </a:r>
            <a:endParaRPr lang="en-GB"/>
          </a:p>
        </p:txBody>
      </p:sp>
      <p:sp>
        <p:nvSpPr>
          <p:cNvPr id="6" name="Slide Number Placeholder 5"/>
          <p:cNvSpPr>
            <a:spLocks noGrp="1"/>
          </p:cNvSpPr>
          <p:nvPr>
            <p:ph type="sldNum" sz="quarter" idx="12"/>
          </p:nvPr>
        </p:nvSpPr>
        <p:spPr/>
        <p:txBody>
          <a:bodyPr/>
          <a:lstStyle/>
          <a:p>
            <a:fld id="{3764A4F9-9CFA-4165-B04F-80B53FA76C5E}" type="slidenum">
              <a:rPr lang="en-GB" smtClean="0"/>
              <a:pPr/>
              <a:t>‹#›</a:t>
            </a:fld>
            <a:endParaRPr lang="en-GB"/>
          </a:p>
        </p:txBody>
      </p:sp>
    </p:spTree>
    <p:extLst>
      <p:ext uri="{BB962C8B-B14F-4D97-AF65-F5344CB8AC3E}">
        <p14:creationId xmlns:p14="http://schemas.microsoft.com/office/powerpoint/2010/main" val="3987161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Image 8" descr="logo_texte.jpg"/>
          <p:cNvPicPr>
            <a:picLocks noChangeAspect="1"/>
          </p:cNvPicPr>
          <p:nvPr/>
        </p:nvPicPr>
        <p:blipFill>
          <a:blip r:embed="rId9" cstate="print"/>
          <a:stretch>
            <a:fillRect/>
          </a:stretch>
        </p:blipFill>
        <p:spPr>
          <a:xfrm>
            <a:off x="7164000" y="6210000"/>
            <a:ext cx="1975944" cy="648000"/>
          </a:xfrm>
          <a:prstGeom prst="rect">
            <a:avLst/>
          </a:prstGeom>
        </p:spPr>
      </p:pic>
      <p:sp>
        <p:nvSpPr>
          <p:cNvPr id="2" name="Espace réservé du titre 1"/>
          <p:cNvSpPr>
            <a:spLocks noGrp="1"/>
          </p:cNvSpPr>
          <p:nvPr>
            <p:ph type="title"/>
          </p:nvPr>
        </p:nvSpPr>
        <p:spPr bwMode="gray">
          <a:xfrm>
            <a:off x="727200" y="126000"/>
            <a:ext cx="8236800" cy="496800"/>
          </a:xfrm>
          <a:prstGeom prst="rect">
            <a:avLst/>
          </a:prstGeom>
          <a:solidFill>
            <a:schemeClr val="accent1"/>
          </a:solidFill>
        </p:spPr>
        <p:txBody>
          <a:bodyPr vert="horz" lIns="72000" tIns="0" rIns="72000" bIns="0" rtlCol="0" anchor="ctr" anchorCtr="0">
            <a:noAutofit/>
          </a:bodyPr>
          <a:lstStyle/>
          <a:p>
            <a:r>
              <a:rPr lang="fr-FR" dirty="0" smtClean="0"/>
              <a:t>CLICK TO MODIFY THE STYLE OF THE TITLE</a:t>
            </a:r>
            <a:endParaRPr lang="fr-FR" dirty="0"/>
          </a:p>
        </p:txBody>
      </p:sp>
      <p:sp>
        <p:nvSpPr>
          <p:cNvPr id="3" name="Espace réservé du texte 2"/>
          <p:cNvSpPr>
            <a:spLocks noGrp="1"/>
          </p:cNvSpPr>
          <p:nvPr>
            <p:ph type="body" idx="1"/>
          </p:nvPr>
        </p:nvSpPr>
        <p:spPr bwMode="gray">
          <a:xfrm>
            <a:off x="727200" y="764704"/>
            <a:ext cx="8236800" cy="5400000"/>
          </a:xfrm>
          <a:prstGeom prst="rect">
            <a:avLst/>
          </a:prstGeom>
        </p:spPr>
        <p:txBody>
          <a:bodyPr vert="horz" lIns="0" tIns="0" rIns="0" bIns="0" rtlCol="0" anchor="t" anchorCtr="0">
            <a:noAutofit/>
          </a:bodyPr>
          <a:lstStyle/>
          <a:p>
            <a:pPr lvl="0"/>
            <a:r>
              <a:rPr lang="fr-FR" dirty="0" smtClean="0"/>
              <a:t>Click to </a:t>
            </a:r>
            <a:r>
              <a:rPr lang="fr-FR" dirty="0" err="1" smtClean="0"/>
              <a:t>modify</a:t>
            </a:r>
            <a:r>
              <a:rPr lang="fr-FR" dirty="0" smtClean="0"/>
              <a:t> </a:t>
            </a:r>
            <a:r>
              <a:rPr lang="fr-FR" dirty="0" err="1" smtClean="0"/>
              <a:t>attributes</a:t>
            </a:r>
            <a:endParaRPr lang="fr-FR" dirty="0" smtClean="0"/>
          </a:p>
          <a:p>
            <a:pPr lvl="1"/>
            <a:endParaRPr lang="fr-FR" dirty="0" smtClean="0"/>
          </a:p>
          <a:p>
            <a:pPr lvl="1"/>
            <a:r>
              <a:rPr lang="fr-FR" dirty="0" smtClean="0"/>
              <a:t>Second </a:t>
            </a:r>
            <a:r>
              <a:rPr lang="fr-FR" dirty="0" err="1" smtClean="0"/>
              <a:t>level</a:t>
            </a:r>
            <a:endParaRPr lang="fr-FR" dirty="0" smtClean="0"/>
          </a:p>
          <a:p>
            <a:pPr lvl="2"/>
            <a:r>
              <a:rPr lang="fr-FR" dirty="0" err="1" smtClean="0"/>
              <a:t>Third</a:t>
            </a:r>
            <a:r>
              <a:rPr lang="fr-FR" dirty="0" smtClean="0"/>
              <a:t> </a:t>
            </a:r>
            <a:r>
              <a:rPr lang="fr-FR" dirty="0" err="1" smtClean="0"/>
              <a:t>level</a:t>
            </a:r>
            <a:endParaRPr lang="fr-FR" dirty="0" smtClean="0"/>
          </a:p>
          <a:p>
            <a:pPr lvl="3"/>
            <a:r>
              <a:rPr lang="fr-FR" dirty="0" err="1" smtClean="0"/>
              <a:t>Fourth</a:t>
            </a:r>
            <a:r>
              <a:rPr lang="fr-FR" dirty="0" smtClean="0"/>
              <a:t> </a:t>
            </a:r>
            <a:r>
              <a:rPr lang="fr-FR" dirty="0" err="1" smtClean="0"/>
              <a:t>level</a:t>
            </a:r>
            <a:endParaRPr lang="fr-FR" dirty="0" smtClean="0"/>
          </a:p>
          <a:p>
            <a:pPr lvl="4"/>
            <a:r>
              <a:rPr lang="fr-FR" dirty="0" err="1" smtClean="0"/>
              <a:t>Fifth</a:t>
            </a:r>
            <a:r>
              <a:rPr lang="fr-FR" dirty="0" smtClean="0"/>
              <a:t> </a:t>
            </a:r>
            <a:r>
              <a:rPr lang="fr-FR" dirty="0" err="1" smtClean="0"/>
              <a:t>level</a:t>
            </a:r>
            <a:endParaRPr lang="fr-FR" dirty="0"/>
          </a:p>
        </p:txBody>
      </p:sp>
      <p:sp>
        <p:nvSpPr>
          <p:cNvPr id="5" name="Espace réservé du pied de page 4"/>
          <p:cNvSpPr>
            <a:spLocks noGrp="1"/>
          </p:cNvSpPr>
          <p:nvPr>
            <p:ph type="ftr" sz="quarter" idx="3"/>
          </p:nvPr>
        </p:nvSpPr>
        <p:spPr bwMode="gray">
          <a:xfrm>
            <a:off x="719572" y="6483349"/>
            <a:ext cx="6120000" cy="212489"/>
          </a:xfrm>
          <a:prstGeom prst="rect">
            <a:avLst/>
          </a:prstGeom>
        </p:spPr>
        <p:txBody>
          <a:bodyPr vert="horz" lIns="0" tIns="0" rIns="0" bIns="0" rtlCol="0" anchor="b" anchorCtr="0">
            <a:noAutofit/>
          </a:bodyPr>
          <a:lstStyle>
            <a:lvl1pPr algn="l">
              <a:defRPr sz="800" b="1" cap="none" baseline="0">
                <a:solidFill>
                  <a:schemeClr val="tx2"/>
                </a:solidFill>
              </a:defRPr>
            </a:lvl1pPr>
          </a:lstStyle>
          <a:p>
            <a:r>
              <a:rPr lang="en-GB" smtClean="0"/>
              <a:t>Gordon Leonard | SAESRF2019 | 12th November 2019</a:t>
            </a:r>
            <a:endParaRPr lang="fr-FR" dirty="0"/>
          </a:p>
        </p:txBody>
      </p:sp>
      <p:sp>
        <p:nvSpPr>
          <p:cNvPr id="6" name="Espace réservé du numéro de diapositive 5"/>
          <p:cNvSpPr>
            <a:spLocks noGrp="1"/>
          </p:cNvSpPr>
          <p:nvPr>
            <p:ph type="sldNum" sz="quarter" idx="4"/>
          </p:nvPr>
        </p:nvSpPr>
        <p:spPr bwMode="gray">
          <a:xfrm>
            <a:off x="179512" y="6483438"/>
            <a:ext cx="413559" cy="212400"/>
          </a:xfrm>
          <a:prstGeom prst="rect">
            <a:avLst/>
          </a:prstGeom>
        </p:spPr>
        <p:txBody>
          <a:bodyPr vert="horz" lIns="0" tIns="0" rIns="0" bIns="0" rtlCol="0" anchor="b" anchorCtr="0">
            <a:noAutofit/>
          </a:bodyPr>
          <a:lstStyle>
            <a:lvl1pPr algn="l">
              <a:defRPr sz="800" b="1">
                <a:solidFill>
                  <a:schemeClr val="tx2"/>
                </a:solidFill>
              </a:defRPr>
            </a:lvl1pPr>
          </a:lstStyle>
          <a:p>
            <a:r>
              <a:rPr lang="fr-FR" smtClean="0"/>
              <a:t>Page </a:t>
            </a:r>
            <a:fld id="{733122C9-A0B9-462F-8757-0847AD287B63}" type="slidenum">
              <a:rPr lang="fr-FR" smtClean="0"/>
              <a:pPr/>
              <a:t>‹#›</a:t>
            </a:fld>
            <a:endParaRPr lang="fr-FR" dirty="0"/>
          </a:p>
        </p:txBody>
      </p:sp>
      <p:sp>
        <p:nvSpPr>
          <p:cNvPr id="8" name="Rectangle 7"/>
          <p:cNvSpPr/>
          <p:nvPr/>
        </p:nvSpPr>
        <p:spPr>
          <a:xfrm>
            <a:off x="180000" y="126000"/>
            <a:ext cx="496800" cy="49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8" descr="logo_texte.jpg"/>
          <p:cNvPicPr>
            <a:picLocks noChangeAspect="1"/>
          </p:cNvPicPr>
          <p:nvPr/>
        </p:nvPicPr>
        <p:blipFill>
          <a:blip r:embed="rId9" cstate="print"/>
          <a:stretch>
            <a:fillRect/>
          </a:stretch>
        </p:blipFill>
        <p:spPr>
          <a:xfrm>
            <a:off x="7164000" y="6210000"/>
            <a:ext cx="1975944" cy="648000"/>
          </a:xfrm>
          <a:prstGeom prst="rect">
            <a:avLst/>
          </a:prstGeom>
        </p:spPr>
      </p:pic>
      <p:sp>
        <p:nvSpPr>
          <p:cNvPr id="11" name="Rectangle 10"/>
          <p:cNvSpPr/>
          <p:nvPr/>
        </p:nvSpPr>
        <p:spPr>
          <a:xfrm>
            <a:off x="180000" y="126000"/>
            <a:ext cx="496800" cy="49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1" r:id="rId5"/>
    <p:sldLayoutId id="2147483663" r:id="rId6"/>
    <p:sldLayoutId id="2147483664" r:id="rId7"/>
  </p:sldLayoutIdLst>
  <p:timing>
    <p:tnLst>
      <p:par>
        <p:cTn id="1" dur="indefinite" restart="never" nodeType="tmRoot"/>
      </p:par>
    </p:tnLst>
  </p:timing>
  <p:hf hdr="0" dt="0"/>
  <p:txStyles>
    <p:titleStyle>
      <a:lvl1pPr algn="l" defTabSz="914400" rtl="0" eaLnBrk="1" latinLnBrk="0" hangingPunct="1">
        <a:spcBef>
          <a:spcPct val="0"/>
        </a:spcBef>
        <a:buNone/>
        <a:defRPr sz="1600" b="1" kern="1200" cap="all" baseline="0">
          <a:solidFill>
            <a:schemeClr val="bg1"/>
          </a:solidFill>
          <a:latin typeface="+mj-lt"/>
          <a:ea typeface="+mj-ea"/>
          <a:cs typeface="+mj-cs"/>
        </a:defRPr>
      </a:lvl1pPr>
    </p:titleStyle>
    <p:bodyStyle>
      <a:lvl1pPr marL="0" indent="0" algn="l" defTabSz="914400" rtl="0" eaLnBrk="1" latinLnBrk="0" hangingPunct="1">
        <a:spcBef>
          <a:spcPts val="0"/>
        </a:spcBef>
        <a:spcAft>
          <a:spcPts val="1000"/>
        </a:spcAft>
        <a:buFont typeface="Arial" pitchFamily="34" charset="0"/>
        <a:buNone/>
        <a:defRPr sz="1800" b="1" kern="1200" baseline="0">
          <a:solidFill>
            <a:schemeClr val="accent6"/>
          </a:solidFill>
          <a:latin typeface="+mn-lt"/>
          <a:ea typeface="+mn-ea"/>
          <a:cs typeface="+mn-cs"/>
        </a:defRPr>
      </a:lvl1pPr>
      <a:lvl2pPr marL="0" indent="0" algn="l" defTabSz="914400" rtl="0" eaLnBrk="1" latinLnBrk="0" hangingPunct="1">
        <a:spcBef>
          <a:spcPts val="0"/>
        </a:spcBef>
        <a:spcAft>
          <a:spcPts val="1500"/>
        </a:spcAft>
        <a:buFont typeface="Arial" pitchFamily="34" charset="0"/>
        <a:buNone/>
        <a:defRPr sz="1700" kern="1200">
          <a:solidFill>
            <a:schemeClr val="tx1"/>
          </a:solidFill>
          <a:latin typeface="+mn-lt"/>
          <a:ea typeface="+mn-ea"/>
          <a:cs typeface="+mn-cs"/>
        </a:defRPr>
      </a:lvl2pPr>
      <a:lvl3pPr marL="0" indent="0" algn="l" defTabSz="914400" rtl="0" eaLnBrk="1" latinLnBrk="0" hangingPunct="1">
        <a:lnSpc>
          <a:spcPct val="105000"/>
        </a:lnSpc>
        <a:spcBef>
          <a:spcPts val="0"/>
        </a:spcBef>
        <a:spcAft>
          <a:spcPts val="500"/>
        </a:spcAft>
        <a:buFont typeface="Arial" pitchFamily="34" charset="0"/>
        <a:buNone/>
        <a:defRPr sz="1500" kern="1200" baseline="0">
          <a:solidFill>
            <a:schemeClr val="tx1"/>
          </a:solidFill>
          <a:latin typeface="+mn-lt"/>
          <a:ea typeface="+mn-ea"/>
          <a:cs typeface="+mn-cs"/>
        </a:defRPr>
      </a:lvl3pPr>
      <a:lvl4pPr marL="357188" indent="-174625" algn="l" defTabSz="914400" rtl="0" eaLnBrk="1" latinLnBrk="0" hangingPunct="1">
        <a:lnSpc>
          <a:spcPct val="110000"/>
        </a:lnSpc>
        <a:spcBef>
          <a:spcPts val="0"/>
        </a:spcBef>
        <a:spcAft>
          <a:spcPts val="400"/>
        </a:spcAft>
        <a:buClr>
          <a:schemeClr val="accent6"/>
        </a:buClr>
        <a:buFont typeface="Wingdings" pitchFamily="2" charset="2"/>
        <a:buChar char="l"/>
        <a:defRPr sz="1500" kern="1200">
          <a:solidFill>
            <a:schemeClr val="tx1"/>
          </a:solidFill>
          <a:latin typeface="+mn-lt"/>
          <a:ea typeface="+mn-ea"/>
          <a:cs typeface="+mn-cs"/>
        </a:defRPr>
      </a:lvl4pPr>
      <a:lvl5pPr marL="1162050" indent="-174625" algn="l" defTabSz="914400" rtl="0" eaLnBrk="1" latinLnBrk="0" hangingPunct="1">
        <a:spcBef>
          <a:spcPts val="0"/>
        </a:spcBef>
        <a:spcAft>
          <a:spcPts val="600"/>
        </a:spcAft>
        <a:buClr>
          <a:schemeClr val="accent6"/>
        </a:buClr>
        <a:buFont typeface="ITCOfficinaSans LT Book" pitchFamily="2" charset="0"/>
        <a:buChar char="&gt;"/>
        <a:defRPr sz="12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884" userDrawn="1">
          <p15:clr>
            <a:srgbClr val="F26B43"/>
          </p15:clr>
        </p15:guide>
        <p15:guide id="2" pos="113" userDrawn="1">
          <p15:clr>
            <a:srgbClr val="F26B43"/>
          </p15:clr>
        </p15:guide>
        <p15:guide id="3" orient="horz" pos="482" userDrawn="1">
          <p15:clr>
            <a:srgbClr val="F26B43"/>
          </p15:clr>
        </p15:guide>
        <p15:guide id="4" pos="453" userDrawn="1">
          <p15:clr>
            <a:srgbClr val="F26B43"/>
          </p15:clr>
        </p15:guide>
        <p15:guide id="5" pos="564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image" Target="../media/image63.png"/><Relationship Id="rId10" Type="http://schemas.openxmlformats.org/officeDocument/2006/relationships/image" Target="../media/image24.png"/><Relationship Id="rId4" Type="http://schemas.openxmlformats.org/officeDocument/2006/relationships/image" Target="../media/image62.png"/><Relationship Id="rId9"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75.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GIF"/><Relationship Id="rId1" Type="http://schemas.microsoft.com/office/2007/relationships/media" Target="../media/media1.GIF"/><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4926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smtClean="0"/>
              <a:t>Gordon Leonard | SAESRF2019 | 12th November 2019</a:t>
            </a:r>
            <a:endParaRPr lang="fr-FR" dirty="0"/>
          </a:p>
        </p:txBody>
      </p:sp>
      <p:grpSp>
        <p:nvGrpSpPr>
          <p:cNvPr id="4" name="Group 3"/>
          <p:cNvGrpSpPr>
            <a:grpSpLocks noChangeAspect="1"/>
          </p:cNvGrpSpPr>
          <p:nvPr/>
        </p:nvGrpSpPr>
        <p:grpSpPr>
          <a:xfrm>
            <a:off x="179512" y="699040"/>
            <a:ext cx="6723366" cy="3134421"/>
            <a:chOff x="179512" y="761940"/>
            <a:chExt cx="8831795" cy="4075018"/>
          </a:xfrm>
        </p:grpSpPr>
        <p:grpSp>
          <p:nvGrpSpPr>
            <p:cNvPr id="16" name="Group 15"/>
            <p:cNvGrpSpPr/>
            <p:nvPr/>
          </p:nvGrpSpPr>
          <p:grpSpPr>
            <a:xfrm>
              <a:off x="202107" y="761940"/>
              <a:ext cx="8809200" cy="1919216"/>
              <a:chOff x="179512" y="1268760"/>
              <a:chExt cx="8809200" cy="1919216"/>
            </a:xfrm>
          </p:grpSpPr>
          <p:grpSp>
            <p:nvGrpSpPr>
              <p:cNvPr id="10" name="Group 9"/>
              <p:cNvGrpSpPr/>
              <p:nvPr/>
            </p:nvGrpSpPr>
            <p:grpSpPr>
              <a:xfrm>
                <a:off x="179512" y="1268760"/>
                <a:ext cx="8809200" cy="1919216"/>
                <a:chOff x="179512" y="850268"/>
                <a:chExt cx="8809200" cy="1919216"/>
              </a:xfrm>
            </p:grpSpPr>
            <p:pic>
              <p:nvPicPr>
                <p:cNvPr id="8" name="Picture 7"/>
                <p:cNvPicPr>
                  <a:picLocks noChangeAspect="1"/>
                </p:cNvPicPr>
                <p:nvPr/>
              </p:nvPicPr>
              <p:blipFill>
                <a:blip r:embed="rId2"/>
                <a:stretch>
                  <a:fillRect/>
                </a:stretch>
              </p:blipFill>
              <p:spPr>
                <a:xfrm>
                  <a:off x="179512" y="850268"/>
                  <a:ext cx="8809200" cy="1919216"/>
                </a:xfrm>
                <a:prstGeom prst="rect">
                  <a:avLst/>
                </a:prstGeom>
              </p:spPr>
            </p:pic>
            <p:sp>
              <p:nvSpPr>
                <p:cNvPr id="9" name="Rectangle 8"/>
                <p:cNvSpPr/>
                <p:nvPr/>
              </p:nvSpPr>
              <p:spPr>
                <a:xfrm>
                  <a:off x="179512" y="980728"/>
                  <a:ext cx="1872996"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Oval 13"/>
              <p:cNvSpPr/>
              <p:nvPr/>
            </p:nvSpPr>
            <p:spPr>
              <a:xfrm>
                <a:off x="8460432" y="1268760"/>
                <a:ext cx="528120" cy="2915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323528" y="2636912"/>
                <a:ext cx="2304255" cy="2915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up 4"/>
            <p:cNvGrpSpPr/>
            <p:nvPr/>
          </p:nvGrpSpPr>
          <p:grpSpPr>
            <a:xfrm>
              <a:off x="179512" y="2802234"/>
              <a:ext cx="8809040" cy="2034724"/>
              <a:chOff x="232894" y="1764760"/>
              <a:chExt cx="8809040" cy="2034724"/>
            </a:xfrm>
          </p:grpSpPr>
          <p:pic>
            <p:nvPicPr>
              <p:cNvPr id="6" name="Picture 5"/>
              <p:cNvPicPr>
                <a:picLocks noChangeAspect="1"/>
              </p:cNvPicPr>
              <p:nvPr/>
            </p:nvPicPr>
            <p:blipFill>
              <a:blip r:embed="rId3"/>
              <a:stretch>
                <a:fillRect/>
              </a:stretch>
            </p:blipFill>
            <p:spPr>
              <a:xfrm>
                <a:off x="232894" y="1764760"/>
                <a:ext cx="8809040" cy="2034724"/>
              </a:xfrm>
              <a:prstGeom prst="rect">
                <a:avLst/>
              </a:prstGeom>
            </p:spPr>
          </p:pic>
          <p:sp>
            <p:nvSpPr>
              <p:cNvPr id="7" name="Rectangle 6"/>
              <p:cNvSpPr/>
              <p:nvPr/>
            </p:nvSpPr>
            <p:spPr>
              <a:xfrm>
                <a:off x="232894" y="1904260"/>
                <a:ext cx="1872996" cy="66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1" name="Group 10"/>
          <p:cNvGrpSpPr>
            <a:grpSpLocks noChangeAspect="1"/>
          </p:cNvGrpSpPr>
          <p:nvPr/>
        </p:nvGrpSpPr>
        <p:grpSpPr>
          <a:xfrm>
            <a:off x="2501073" y="780391"/>
            <a:ext cx="6462927" cy="2971718"/>
            <a:chOff x="736783" y="1957259"/>
            <a:chExt cx="7271224" cy="3343381"/>
          </a:xfrm>
        </p:grpSpPr>
        <p:pic>
          <p:nvPicPr>
            <p:cNvPr id="12" name="Picture 11"/>
            <p:cNvPicPr>
              <a:picLocks noChangeAspect="1"/>
            </p:cNvPicPr>
            <p:nvPr/>
          </p:nvPicPr>
          <p:blipFill>
            <a:blip r:embed="rId4"/>
            <a:stretch>
              <a:fillRect/>
            </a:stretch>
          </p:blipFill>
          <p:spPr>
            <a:xfrm>
              <a:off x="736783" y="1971116"/>
              <a:ext cx="3504762" cy="3329524"/>
            </a:xfrm>
            <a:prstGeom prst="rect">
              <a:avLst/>
            </a:prstGeom>
          </p:spPr>
        </p:pic>
        <p:pic>
          <p:nvPicPr>
            <p:cNvPr id="13" name="Picture 12"/>
            <p:cNvPicPr>
              <a:picLocks noChangeAspect="1"/>
            </p:cNvPicPr>
            <p:nvPr/>
          </p:nvPicPr>
          <p:blipFill>
            <a:blip r:embed="rId5"/>
            <a:stretch>
              <a:fillRect/>
            </a:stretch>
          </p:blipFill>
          <p:spPr>
            <a:xfrm>
              <a:off x="4456007" y="1957259"/>
              <a:ext cx="3552000" cy="3330000"/>
            </a:xfrm>
            <a:prstGeom prst="rect">
              <a:avLst/>
            </a:prstGeom>
          </p:spPr>
        </p:pic>
      </p:grpSp>
      <p:sp>
        <p:nvSpPr>
          <p:cNvPr id="17" name="Slide Number Placeholder 16"/>
          <p:cNvSpPr>
            <a:spLocks noGrp="1"/>
          </p:cNvSpPr>
          <p:nvPr>
            <p:ph type="sldNum" sz="quarter" idx="11"/>
          </p:nvPr>
        </p:nvSpPr>
        <p:spPr/>
        <p:txBody>
          <a:bodyPr/>
          <a:lstStyle/>
          <a:p>
            <a:r>
              <a:rPr lang="fr-FR" smtClean="0"/>
              <a:t>Page </a:t>
            </a:r>
            <a:fld id="{733122C9-A0B9-462F-8757-0847AD287B63}" type="slidenum">
              <a:rPr lang="fr-FR" smtClean="0"/>
              <a:pPr/>
              <a:t>10</a:t>
            </a:fld>
            <a:endParaRPr lang="fr-FR" dirty="0"/>
          </a:p>
        </p:txBody>
      </p:sp>
      <p:pic>
        <p:nvPicPr>
          <p:cNvPr id="19" name="Picture 18"/>
          <p:cNvPicPr>
            <a:picLocks noChangeAspect="1"/>
          </p:cNvPicPr>
          <p:nvPr/>
        </p:nvPicPr>
        <p:blipFill>
          <a:blip r:embed="rId6"/>
          <a:stretch>
            <a:fillRect/>
          </a:stretch>
        </p:blipFill>
        <p:spPr>
          <a:xfrm>
            <a:off x="196713" y="4406224"/>
            <a:ext cx="7012284" cy="1579000"/>
          </a:xfrm>
          <a:prstGeom prst="rect">
            <a:avLst/>
          </a:prstGeom>
        </p:spPr>
      </p:pic>
      <p:pic>
        <p:nvPicPr>
          <p:cNvPr id="21" name="Picture 20"/>
          <p:cNvPicPr>
            <a:picLocks noChangeAspect="1"/>
          </p:cNvPicPr>
          <p:nvPr/>
        </p:nvPicPr>
        <p:blipFill>
          <a:blip r:embed="rId7"/>
          <a:stretch>
            <a:fillRect/>
          </a:stretch>
        </p:blipFill>
        <p:spPr>
          <a:xfrm>
            <a:off x="5019332" y="3838279"/>
            <a:ext cx="3893481" cy="2720143"/>
          </a:xfrm>
          <a:prstGeom prst="rect">
            <a:avLst/>
          </a:prstGeom>
        </p:spPr>
      </p:pic>
      <p:sp>
        <p:nvSpPr>
          <p:cNvPr id="23" name="Title 22"/>
          <p:cNvSpPr>
            <a:spLocks noGrp="1"/>
          </p:cNvSpPr>
          <p:nvPr>
            <p:ph type="title"/>
          </p:nvPr>
        </p:nvSpPr>
        <p:spPr/>
        <p:txBody>
          <a:bodyPr/>
          <a:lstStyle/>
          <a:p>
            <a:r>
              <a:rPr lang="en-GB" dirty="0"/>
              <a:t>Automatic Structure determination</a:t>
            </a:r>
          </a:p>
        </p:txBody>
      </p:sp>
      <p:sp>
        <p:nvSpPr>
          <p:cNvPr id="20" name="TextBox 19"/>
          <p:cNvSpPr txBox="1"/>
          <p:nvPr/>
        </p:nvSpPr>
        <p:spPr>
          <a:xfrm>
            <a:off x="5508104" y="4649705"/>
            <a:ext cx="3131341" cy="830997"/>
          </a:xfrm>
          <a:prstGeom prst="rect">
            <a:avLst/>
          </a:prstGeom>
          <a:solidFill>
            <a:schemeClr val="bg2">
              <a:lumMod val="20000"/>
              <a:lumOff val="80000"/>
            </a:schemeClr>
          </a:solidFill>
        </p:spPr>
        <p:txBody>
          <a:bodyPr wrap="square" rtlCol="0">
            <a:spAutoFit/>
          </a:bodyPr>
          <a:lstStyle/>
          <a:p>
            <a:pPr algn="ctr"/>
            <a:r>
              <a:rPr lang="en-US" sz="2400" dirty="0" smtClean="0"/>
              <a:t>Automatic ligand fitting coming soon.</a:t>
            </a:r>
            <a:endParaRPr lang="en-GB" sz="2400" dirty="0"/>
          </a:p>
        </p:txBody>
      </p:sp>
    </p:spTree>
    <p:extLst>
      <p:ext uri="{BB962C8B-B14F-4D97-AF65-F5344CB8AC3E}">
        <p14:creationId xmlns:p14="http://schemas.microsoft.com/office/powerpoint/2010/main" val="386062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1+#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1+#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1+#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versatile </a:t>
            </a:r>
            <a:r>
              <a:rPr lang="en-GB" dirty="0"/>
              <a:t>sample </a:t>
            </a:r>
            <a:r>
              <a:rPr lang="en-GB" dirty="0" smtClean="0"/>
              <a:t>environment Allows less standard experiments</a:t>
            </a:r>
            <a:endParaRPr lang="en-GB" dirty="0"/>
          </a:p>
        </p:txBody>
      </p:sp>
      <p:sp>
        <p:nvSpPr>
          <p:cNvPr id="9" name="Footer Placeholder 5"/>
          <p:cNvSpPr>
            <a:spLocks noGrp="1"/>
          </p:cNvSpPr>
          <p:nvPr>
            <p:ph type="ftr" sz="quarter" idx="10"/>
          </p:nvPr>
        </p:nvSpPr>
        <p:spPr/>
        <p:txBody>
          <a:bodyPr/>
          <a:lstStyle/>
          <a:p>
            <a:r>
              <a:rPr lang="en-GB" smtClean="0"/>
              <a:t>Gordon Leonard | SAESRF2019 | 12th November 2019</a:t>
            </a:r>
            <a:endParaRPr lang="fr-FR" dirty="0"/>
          </a:p>
        </p:txBody>
      </p:sp>
      <p:sp>
        <p:nvSpPr>
          <p:cNvPr id="5" name="Slide Number Placeholder 4"/>
          <p:cNvSpPr>
            <a:spLocks noGrp="1"/>
          </p:cNvSpPr>
          <p:nvPr>
            <p:ph type="sldNum" sz="quarter" idx="11"/>
          </p:nvPr>
        </p:nvSpPr>
        <p:spPr/>
        <p:txBody>
          <a:bodyPr/>
          <a:lstStyle/>
          <a:p>
            <a:r>
              <a:rPr lang="fr-FR" smtClean="0"/>
              <a:t>Page </a:t>
            </a:r>
            <a:fld id="{733122C9-A0B9-462F-8757-0847AD287B63}" type="slidenum">
              <a:rPr lang="fr-FR" smtClean="0"/>
              <a:pPr/>
              <a:t>11</a:t>
            </a:fld>
            <a:endParaRPr lang="fr-FR" dirty="0"/>
          </a:p>
        </p:txBody>
      </p:sp>
      <p:grpSp>
        <p:nvGrpSpPr>
          <p:cNvPr id="18" name="Group 17"/>
          <p:cNvGrpSpPr>
            <a:grpSpLocks noChangeAspect="1"/>
          </p:cNvGrpSpPr>
          <p:nvPr/>
        </p:nvGrpSpPr>
        <p:grpSpPr>
          <a:xfrm>
            <a:off x="386291" y="853074"/>
            <a:ext cx="3631200" cy="2700000"/>
            <a:chOff x="251520" y="692696"/>
            <a:chExt cx="3631200" cy="3112920"/>
          </a:xfrm>
        </p:grpSpPr>
        <p:grpSp>
          <p:nvGrpSpPr>
            <p:cNvPr id="3" name="Group 2"/>
            <p:cNvGrpSpPr/>
            <p:nvPr/>
          </p:nvGrpSpPr>
          <p:grpSpPr>
            <a:xfrm>
              <a:off x="251520" y="692696"/>
              <a:ext cx="3631200" cy="3112920"/>
              <a:chOff x="4578451" y="1307717"/>
              <a:chExt cx="4391115" cy="3725883"/>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8451" y="1739765"/>
                <a:ext cx="4391115" cy="3293835"/>
              </a:xfrm>
              <a:prstGeom prst="rect">
                <a:avLst/>
              </a:prstGeom>
            </p:spPr>
          </p:pic>
          <p:sp>
            <p:nvSpPr>
              <p:cNvPr id="12" name="TextBox 11"/>
              <p:cNvSpPr txBox="1"/>
              <p:nvPr/>
            </p:nvSpPr>
            <p:spPr>
              <a:xfrm>
                <a:off x="4578451" y="1307717"/>
                <a:ext cx="4388886" cy="389674"/>
              </a:xfrm>
              <a:prstGeom prst="rect">
                <a:avLst/>
              </a:prstGeom>
              <a:noFill/>
            </p:spPr>
            <p:txBody>
              <a:bodyPr wrap="square" rtlCol="0">
                <a:spAutoFit/>
              </a:bodyPr>
              <a:lstStyle/>
              <a:p>
                <a:r>
                  <a:rPr lang="en-US" sz="1600" i="1" dirty="0" smtClean="0"/>
                  <a:t>In situ </a:t>
                </a:r>
                <a:r>
                  <a:rPr lang="en-US" sz="1600" dirty="0" smtClean="0"/>
                  <a:t>Plate screening</a:t>
                </a:r>
                <a:endParaRPr lang="en-US" sz="1600" dirty="0"/>
              </a:p>
            </p:txBody>
          </p:sp>
        </p:grpSp>
        <p:sp>
          <p:nvSpPr>
            <p:cNvPr id="17" name="Rectangle 16"/>
            <p:cNvSpPr/>
            <p:nvPr/>
          </p:nvSpPr>
          <p:spPr>
            <a:xfrm>
              <a:off x="265064" y="3528616"/>
              <a:ext cx="3602268" cy="276999"/>
            </a:xfrm>
            <a:prstGeom prst="rect">
              <a:avLst/>
            </a:prstGeom>
            <a:ln>
              <a:solidFill>
                <a:schemeClr val="tx1"/>
              </a:solidFill>
            </a:ln>
          </p:spPr>
          <p:txBody>
            <a:bodyPr wrap="none">
              <a:spAutoFit/>
            </a:bodyPr>
            <a:lstStyle/>
            <a:p>
              <a:r>
                <a:rPr lang="en-US" sz="1200" b="1" dirty="0"/>
                <a:t>In </a:t>
              </a:r>
              <a:r>
                <a:rPr lang="en-US" sz="1200" b="1" dirty="0" smtClean="0"/>
                <a:t>Situ-1</a:t>
              </a:r>
              <a:r>
                <a:rPr lang="en-US" sz="1200" b="1" baseline="30000" dirty="0" smtClean="0"/>
                <a:t>TM </a:t>
              </a:r>
              <a:r>
                <a:rPr lang="en-US" sz="1200" b="1" dirty="0" smtClean="0"/>
                <a:t>; </a:t>
              </a:r>
              <a:r>
                <a:rPr lang="en-US" sz="1200" b="1" dirty="0"/>
                <a:t>Crystal </a:t>
              </a:r>
              <a:r>
                <a:rPr lang="en-US" sz="1200" b="1" dirty="0" err="1" smtClean="0"/>
                <a:t>Direct</a:t>
              </a:r>
              <a:r>
                <a:rPr lang="en-US" sz="1200" b="1" baseline="30000" dirty="0" err="1" smtClean="0"/>
                <a:t>TM</a:t>
              </a:r>
              <a:r>
                <a:rPr lang="en-US" sz="1200" b="1" baseline="30000" dirty="0" smtClean="0"/>
                <a:t> </a:t>
              </a:r>
              <a:r>
                <a:rPr lang="en-US" sz="1200" b="1" dirty="0" smtClean="0"/>
                <a:t>; </a:t>
              </a:r>
              <a:r>
                <a:rPr lang="en-US" sz="1200" b="1" dirty="0" err="1"/>
                <a:t>CrystalQuick</a:t>
              </a:r>
              <a:r>
                <a:rPr lang="en-US" sz="1200" b="1" baseline="30000" dirty="0" err="1"/>
                <a:t>TM</a:t>
              </a:r>
              <a:r>
                <a:rPr lang="en-US" sz="1200" b="1" dirty="0"/>
                <a:t> </a:t>
              </a:r>
              <a:r>
                <a:rPr lang="en-US" sz="1200" b="1" dirty="0" smtClean="0"/>
                <a:t>X</a:t>
              </a:r>
              <a:r>
                <a:rPr lang="en-US" sz="1200" b="1" baseline="30000" dirty="0" smtClean="0"/>
                <a:t> </a:t>
              </a:r>
              <a:endParaRPr lang="en-US" sz="1200" b="1" dirty="0"/>
            </a:p>
          </p:txBody>
        </p:sp>
      </p:gr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1858" y="895227"/>
            <a:ext cx="4150151" cy="2700000"/>
          </a:xfrm>
          <a:prstGeom prst="rect">
            <a:avLst/>
          </a:prstGeom>
        </p:spPr>
      </p:pic>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3668211"/>
            <a:ext cx="4082675" cy="27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0" name="Group 29"/>
          <p:cNvGrpSpPr/>
          <p:nvPr/>
        </p:nvGrpSpPr>
        <p:grpSpPr>
          <a:xfrm>
            <a:off x="4417863" y="3665896"/>
            <a:ext cx="4248371" cy="2704631"/>
            <a:chOff x="4329663" y="824987"/>
            <a:chExt cx="4248371" cy="2704631"/>
          </a:xfrm>
        </p:grpSpPr>
        <p:grpSp>
          <p:nvGrpSpPr>
            <p:cNvPr id="19" name="Group 18"/>
            <p:cNvGrpSpPr>
              <a:grpSpLocks noChangeAspect="1"/>
            </p:cNvGrpSpPr>
            <p:nvPr/>
          </p:nvGrpSpPr>
          <p:grpSpPr>
            <a:xfrm>
              <a:off x="4427984" y="1189618"/>
              <a:ext cx="4150050" cy="2340000"/>
              <a:chOff x="179512" y="1085180"/>
              <a:chExt cx="8626608" cy="4864100"/>
            </a:xfrm>
          </p:grpSpPr>
          <p:pic>
            <p:nvPicPr>
              <p:cNvPr id="28" name="Picture 2" descr="Figure1_NEW_VERSION"/>
              <p:cNvPicPr>
                <a:picLocks noChangeAspect="1" noChangeArrowheads="1"/>
              </p:cNvPicPr>
              <p:nvPr/>
            </p:nvPicPr>
            <p:blipFill>
              <a:blip r:embed="rId5" cstate="print"/>
              <a:srcRect/>
              <a:stretch>
                <a:fillRect/>
              </a:stretch>
            </p:blipFill>
            <p:spPr bwMode="auto">
              <a:xfrm>
                <a:off x="179512" y="1085180"/>
                <a:ext cx="6013450" cy="4864100"/>
              </a:xfrm>
              <a:prstGeom prst="rect">
                <a:avLst/>
              </a:prstGeom>
              <a:noFill/>
              <a:ln w="9525">
                <a:noFill/>
                <a:miter lim="800000"/>
                <a:headEnd/>
                <a:tailEnd/>
              </a:ln>
            </p:spPr>
          </p:pic>
          <p:pic>
            <p:nvPicPr>
              <p:cNvPr id="29" name="Picture 2" descr="Figure2"/>
              <p:cNvPicPr>
                <a:picLocks noChangeAspect="1" noChangeArrowheads="1"/>
              </p:cNvPicPr>
              <p:nvPr/>
            </p:nvPicPr>
            <p:blipFill>
              <a:blip r:embed="rId6" cstate="print"/>
              <a:srcRect/>
              <a:stretch>
                <a:fillRect/>
              </a:stretch>
            </p:blipFill>
            <p:spPr bwMode="auto">
              <a:xfrm>
                <a:off x="4644008" y="1556792"/>
                <a:ext cx="4162112" cy="4210372"/>
              </a:xfrm>
              <a:prstGeom prst="rect">
                <a:avLst/>
              </a:prstGeom>
              <a:noFill/>
              <a:ln w="9525">
                <a:noFill/>
                <a:miter lim="800000"/>
                <a:headEnd/>
                <a:tailEnd/>
              </a:ln>
            </p:spPr>
          </p:pic>
        </p:grpSp>
        <p:sp>
          <p:nvSpPr>
            <p:cNvPr id="20" name="Rectangle 19"/>
            <p:cNvSpPr/>
            <p:nvPr/>
          </p:nvSpPr>
          <p:spPr>
            <a:xfrm>
              <a:off x="4329663" y="824987"/>
              <a:ext cx="1951175" cy="338554"/>
            </a:xfrm>
            <a:prstGeom prst="rect">
              <a:avLst/>
            </a:prstGeom>
          </p:spPr>
          <p:txBody>
            <a:bodyPr wrap="none">
              <a:spAutoFit/>
            </a:bodyPr>
            <a:lstStyle/>
            <a:p>
              <a:r>
                <a:rPr lang="en-US" sz="1600" dirty="0" smtClean="0"/>
                <a:t>Crystal dehydration</a:t>
              </a:r>
              <a:endParaRPr lang="en-US" sz="1600" dirty="0"/>
            </a:p>
          </p:txBody>
        </p:sp>
      </p:grpSp>
    </p:spTree>
    <p:extLst>
      <p:ext uri="{BB962C8B-B14F-4D97-AF65-F5344CB8AC3E}">
        <p14:creationId xmlns:p14="http://schemas.microsoft.com/office/powerpoint/2010/main" val="20471843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6300" y="836712"/>
            <a:ext cx="3307925" cy="2536609"/>
            <a:chOff x="546300" y="1468455"/>
            <a:chExt cx="3307925" cy="2536609"/>
          </a:xfrm>
        </p:grpSpPr>
        <p:graphicFrame>
          <p:nvGraphicFramePr>
            <p:cNvPr id="7" name="Grafico 4"/>
            <p:cNvGraphicFramePr/>
            <p:nvPr>
              <p:extLst>
                <p:ext uri="{D42A27DB-BD31-4B8C-83A1-F6EECF244321}">
                  <p14:modId xmlns:p14="http://schemas.microsoft.com/office/powerpoint/2010/main" val="2027246300"/>
                </p:ext>
              </p:extLst>
            </p:nvPr>
          </p:nvGraphicFramePr>
          <p:xfrm>
            <a:off x="546300" y="1468455"/>
            <a:ext cx="3307925" cy="2371150"/>
          </p:xfrm>
          <a:graphic>
            <a:graphicData uri="http://schemas.openxmlformats.org/drawingml/2006/chart">
              <c:chart xmlns:c="http://schemas.openxmlformats.org/drawingml/2006/chart" xmlns:r="http://schemas.openxmlformats.org/officeDocument/2006/relationships" r:id="rId3"/>
            </a:graphicData>
          </a:graphic>
        </p:graphicFrame>
        <p:sp>
          <p:nvSpPr>
            <p:cNvPr id="8" name="ZoneTexte 7"/>
            <p:cNvSpPr txBox="1"/>
            <p:nvPr/>
          </p:nvSpPr>
          <p:spPr>
            <a:xfrm>
              <a:off x="885019" y="3776464"/>
              <a:ext cx="2630487" cy="228600"/>
            </a:xfrm>
            <a:prstGeom prst="rect">
              <a:avLst/>
            </a:prstGeom>
            <a:noFill/>
          </p:spPr>
          <p:txBody>
            <a:bodyPr wrap="none">
              <a:spAutoFit/>
            </a:bodyPr>
            <a:lstStyle/>
            <a:p>
              <a:pPr fontAlgn="auto">
                <a:spcBef>
                  <a:spcPts val="0"/>
                </a:spcBef>
                <a:spcAft>
                  <a:spcPts val="0"/>
                </a:spcAft>
                <a:defRPr/>
              </a:pPr>
              <a:r>
                <a:rPr lang="fr-FR" sz="900" dirty="0">
                  <a:latin typeface="+mn-lt"/>
                </a:rPr>
                <a:t>Complete data set </a:t>
              </a:r>
              <a:r>
                <a:rPr lang="fr-FR" sz="900" dirty="0" err="1">
                  <a:latin typeface="+mn-lt"/>
                </a:rPr>
                <a:t>resolution</a:t>
              </a:r>
              <a:r>
                <a:rPr lang="fr-FR" sz="900" dirty="0">
                  <a:latin typeface="+mn-lt"/>
                </a:rPr>
                <a:t> </a:t>
              </a:r>
              <a:r>
                <a:rPr lang="fr-FR" sz="900" i="1" dirty="0">
                  <a:latin typeface="+mj-lt"/>
                </a:rPr>
                <a:t>vs.</a:t>
              </a:r>
              <a:r>
                <a:rPr lang="fr-FR" sz="900" dirty="0">
                  <a:latin typeface="+mn-lt"/>
                </a:rPr>
                <a:t> </a:t>
              </a:r>
              <a:r>
                <a:rPr lang="fr-FR" sz="900" dirty="0" err="1">
                  <a:latin typeface="+mn-lt"/>
                </a:rPr>
                <a:t>crystal</a:t>
              </a:r>
              <a:r>
                <a:rPr lang="fr-FR" sz="900" dirty="0">
                  <a:latin typeface="+mn-lt"/>
                </a:rPr>
                <a:t> size</a:t>
              </a:r>
            </a:p>
          </p:txBody>
        </p:sp>
      </p:grpSp>
      <p:grpSp>
        <p:nvGrpSpPr>
          <p:cNvPr id="2" name="Group 1"/>
          <p:cNvGrpSpPr/>
          <p:nvPr/>
        </p:nvGrpSpPr>
        <p:grpSpPr>
          <a:xfrm>
            <a:off x="5004048" y="956711"/>
            <a:ext cx="3292725" cy="2302791"/>
            <a:chOff x="4835881" y="1690991"/>
            <a:chExt cx="3292725" cy="2302791"/>
          </a:xfrm>
        </p:grpSpPr>
        <p:graphicFrame>
          <p:nvGraphicFramePr>
            <p:cNvPr id="9" name="Grafico 5"/>
            <p:cNvGraphicFramePr/>
            <p:nvPr>
              <p:extLst>
                <p:ext uri="{D42A27DB-BD31-4B8C-83A1-F6EECF244321}">
                  <p14:modId xmlns:p14="http://schemas.microsoft.com/office/powerpoint/2010/main" val="3857632270"/>
                </p:ext>
              </p:extLst>
            </p:nvPr>
          </p:nvGraphicFramePr>
          <p:xfrm>
            <a:off x="4835881" y="1690991"/>
            <a:ext cx="3292725" cy="1941009"/>
          </p:xfrm>
          <a:graphic>
            <a:graphicData uri="http://schemas.openxmlformats.org/drawingml/2006/chart">
              <c:chart xmlns:c="http://schemas.openxmlformats.org/drawingml/2006/chart" xmlns:r="http://schemas.openxmlformats.org/officeDocument/2006/relationships" r:id="rId4"/>
            </a:graphicData>
          </a:graphic>
        </p:graphicFrame>
        <p:sp>
          <p:nvSpPr>
            <p:cNvPr id="1697797" name="Rectangle 9"/>
            <p:cNvSpPr>
              <a:spLocks noChangeArrowheads="1"/>
            </p:cNvSpPr>
            <p:nvPr/>
          </p:nvSpPr>
          <p:spPr bwMode="auto">
            <a:xfrm>
              <a:off x="4934431" y="3485951"/>
              <a:ext cx="3095625" cy="507831"/>
            </a:xfrm>
            <a:prstGeom prst="rect">
              <a:avLst/>
            </a:prstGeom>
            <a:noFill/>
            <a:ln w="9525">
              <a:noFill/>
              <a:miter lim="800000"/>
              <a:headEnd/>
              <a:tailEnd/>
            </a:ln>
          </p:spPr>
          <p:txBody>
            <a:bodyPr>
              <a:spAutoFit/>
            </a:bodyPr>
            <a:lstStyle/>
            <a:p>
              <a:r>
                <a:rPr lang="en-GB" sz="900" dirty="0">
                  <a:latin typeface="Myriad Pro SemiCond"/>
                </a:rPr>
                <a:t>Number of </a:t>
              </a:r>
              <a:r>
                <a:rPr lang="en-GB" sz="900" dirty="0" err="1">
                  <a:latin typeface="Myriad Pro SemiCond"/>
                </a:rPr>
                <a:t>cryocooled</a:t>
              </a:r>
              <a:r>
                <a:rPr lang="en-GB" sz="900" dirty="0">
                  <a:latin typeface="Myriad Pro SemiCond"/>
                </a:rPr>
                <a:t> crystals of a given size required to achieve dataset resolutions of </a:t>
              </a:r>
              <a:r>
                <a:rPr lang="en-GB" sz="900" dirty="0" err="1">
                  <a:latin typeface="Myriad Pro SemiCond"/>
                </a:rPr>
                <a:t>d</a:t>
              </a:r>
              <a:r>
                <a:rPr lang="en-GB" sz="900" baseline="-25000" dirty="0" err="1">
                  <a:latin typeface="Myriad Pro SemiCond"/>
                </a:rPr>
                <a:t>min</a:t>
              </a:r>
              <a:r>
                <a:rPr lang="en-GB" sz="900" dirty="0">
                  <a:latin typeface="Myriad Pro SemiCond"/>
                </a:rPr>
                <a:t> = 1.5 Å (</a:t>
              </a:r>
              <a:r>
                <a:rPr lang="en-GB" sz="900" dirty="0" smtClean="0">
                  <a:latin typeface="Myriad Pro SemiCond"/>
                </a:rPr>
                <a:t>blue) </a:t>
              </a:r>
              <a:r>
                <a:rPr lang="en-GB" sz="900" dirty="0">
                  <a:latin typeface="Myriad Pro SemiCond"/>
                </a:rPr>
                <a:t>and </a:t>
              </a:r>
              <a:r>
                <a:rPr lang="en-GB" sz="900" dirty="0" err="1">
                  <a:latin typeface="Myriad Pro SemiCond"/>
                </a:rPr>
                <a:t>d</a:t>
              </a:r>
              <a:r>
                <a:rPr lang="en-GB" sz="900" baseline="-25000" dirty="0" err="1">
                  <a:latin typeface="Myriad Pro SemiCond"/>
                </a:rPr>
                <a:t>min</a:t>
              </a:r>
              <a:r>
                <a:rPr lang="en-GB" sz="900" dirty="0">
                  <a:latin typeface="Myriad Pro SemiCond"/>
                </a:rPr>
                <a:t>= 2.0 Å </a:t>
              </a:r>
              <a:r>
                <a:rPr lang="en-GB" sz="900" dirty="0" smtClean="0">
                  <a:latin typeface="Myriad Pro SemiCond"/>
                </a:rPr>
                <a:t>(orange). </a:t>
              </a:r>
              <a:endParaRPr lang="fr-FR" sz="900" dirty="0">
                <a:latin typeface="Myriad Pro SemiCond"/>
              </a:endParaRPr>
            </a:p>
          </p:txBody>
        </p:sp>
      </p:grpSp>
      <p:sp>
        <p:nvSpPr>
          <p:cNvPr id="1697799" name="Rectangle 11"/>
          <p:cNvSpPr>
            <a:spLocks noChangeArrowheads="1"/>
          </p:cNvSpPr>
          <p:nvPr/>
        </p:nvSpPr>
        <p:spPr bwMode="auto">
          <a:xfrm>
            <a:off x="187896" y="3704675"/>
            <a:ext cx="8776104" cy="2585323"/>
          </a:xfrm>
          <a:prstGeom prst="rect">
            <a:avLst/>
          </a:prstGeom>
          <a:noFill/>
          <a:ln w="9525">
            <a:noFill/>
            <a:miter lim="800000"/>
            <a:headEnd/>
            <a:tailEnd/>
          </a:ln>
        </p:spPr>
        <p:txBody>
          <a:bodyPr wrap="square">
            <a:spAutoFit/>
          </a:bodyPr>
          <a:lstStyle/>
          <a:p>
            <a:pPr>
              <a:buFont typeface="Arial" charset="0"/>
              <a:buChar char="•"/>
            </a:pPr>
            <a:r>
              <a:rPr lang="en-GB" sz="1800" dirty="0" smtClean="0">
                <a:solidFill>
                  <a:srgbClr val="000000"/>
                </a:solidFill>
                <a:latin typeface="Lucida Sans Unicode" pitchFamily="34" charset="0"/>
                <a:ea typeface="WenQuanYi Micro Hei"/>
                <a:cs typeface="Times New Roman" pitchFamily="18" charset="0"/>
              </a:rPr>
              <a:t> </a:t>
            </a:r>
            <a:r>
              <a:rPr lang="en-GB" sz="1600" dirty="0" smtClean="0">
                <a:solidFill>
                  <a:srgbClr val="000000"/>
                </a:solidFill>
                <a:latin typeface="Arial" panose="020B0604020202020204" pitchFamily="34" charset="0"/>
                <a:ea typeface="WenQuanYi Micro Hei"/>
                <a:cs typeface="Arial" panose="020B0604020202020204" pitchFamily="34" charset="0"/>
              </a:rPr>
              <a:t>Radiation damage means that the resolution of a complete data set that can be collected from a single crystal is (size) limited.</a:t>
            </a:r>
          </a:p>
          <a:p>
            <a:endParaRPr lang="en-GB" sz="1600" dirty="0" smtClean="0">
              <a:solidFill>
                <a:srgbClr val="000000"/>
              </a:solidFill>
              <a:latin typeface="Arial" panose="020B0604020202020204" pitchFamily="34" charset="0"/>
              <a:ea typeface="WenQuanYi Micro Hei"/>
              <a:cs typeface="Arial" panose="020B0604020202020204" pitchFamily="34" charset="0"/>
            </a:endParaRPr>
          </a:p>
          <a:p>
            <a:pPr>
              <a:buFont typeface="Arial" charset="0"/>
              <a:buChar char="•"/>
            </a:pPr>
            <a:r>
              <a:rPr lang="en-US" sz="1600" dirty="0" smtClean="0">
                <a:solidFill>
                  <a:srgbClr val="000000"/>
                </a:solidFill>
                <a:latin typeface="Arial" panose="020B0604020202020204" pitchFamily="34" charset="0"/>
                <a:ea typeface="WenQuanYi Micro Hei"/>
                <a:cs typeface="Arial" panose="020B0604020202020204" pitchFamily="34" charset="0"/>
              </a:rPr>
              <a:t> Can overcome this limitation by collecting (and merging) partial data sets from many crystals</a:t>
            </a:r>
          </a:p>
          <a:p>
            <a:endParaRPr lang="en-GB" sz="1600" dirty="0" smtClean="0">
              <a:solidFill>
                <a:srgbClr val="000000"/>
              </a:solidFill>
              <a:latin typeface="Arial" panose="020B0604020202020204" pitchFamily="34" charset="0"/>
              <a:ea typeface="WenQuanYi Micro Hei"/>
              <a:cs typeface="Arial" panose="020B0604020202020204" pitchFamily="34" charset="0"/>
            </a:endParaRPr>
          </a:p>
          <a:p>
            <a:pPr>
              <a:buFont typeface="Arial" charset="0"/>
              <a:buChar char="•"/>
            </a:pPr>
            <a:r>
              <a:rPr lang="en-GB" sz="1600" dirty="0">
                <a:solidFill>
                  <a:srgbClr val="000000"/>
                </a:solidFill>
                <a:latin typeface="Lucida Sans Unicode" pitchFamily="34" charset="0"/>
                <a:ea typeface="WenQuanYi Micro Hei"/>
                <a:cs typeface="Times New Roman" pitchFamily="18" charset="0"/>
              </a:rPr>
              <a:t> </a:t>
            </a:r>
            <a:r>
              <a:rPr lang="en-GB" sz="1600" dirty="0" smtClean="0">
                <a:solidFill>
                  <a:srgbClr val="000000"/>
                </a:solidFill>
                <a:ea typeface="WenQuanYi Micro Hei"/>
                <a:cs typeface="Times New Roman" pitchFamily="18" charset="0"/>
              </a:rPr>
              <a:t>For </a:t>
            </a:r>
            <a:r>
              <a:rPr lang="en-GB" sz="1600" dirty="0">
                <a:solidFill>
                  <a:srgbClr val="000000"/>
                </a:solidFill>
                <a:ea typeface="WenQuanYi Micro Hei"/>
                <a:cs typeface="Times New Roman" pitchFamily="18" charset="0"/>
              </a:rPr>
              <a:t>a </a:t>
            </a:r>
            <a:r>
              <a:rPr lang="en-GB" sz="1600" dirty="0" smtClean="0">
                <a:solidFill>
                  <a:srgbClr val="000000"/>
                </a:solidFill>
                <a:ea typeface="WenQuanYi Micro Hei"/>
                <a:cs typeface="Times New Roman" pitchFamily="18" charset="0"/>
              </a:rPr>
              <a:t>Thermolysin crystal (</a:t>
            </a:r>
            <a:r>
              <a:rPr lang="en-GB" sz="1600" dirty="0">
                <a:cs typeface="Arial" charset="0"/>
              </a:rPr>
              <a:t>Space Group P6</a:t>
            </a:r>
            <a:r>
              <a:rPr lang="en-GB" sz="1600" baseline="-25000" dirty="0">
                <a:cs typeface="Arial" charset="0"/>
              </a:rPr>
              <a:t>1</a:t>
            </a:r>
            <a:r>
              <a:rPr lang="en-GB" sz="1600" dirty="0">
                <a:cs typeface="Arial" charset="0"/>
              </a:rPr>
              <a:t>22; B-factor=11.5 </a:t>
            </a:r>
            <a:r>
              <a:rPr lang="en-GB" sz="1600" dirty="0" smtClean="0">
                <a:cs typeface="Arial" charset="0"/>
              </a:rPr>
              <a:t>Å²</a:t>
            </a:r>
            <a:r>
              <a:rPr lang="en-GB" sz="1600" dirty="0" smtClean="0">
                <a:solidFill>
                  <a:srgbClr val="000000"/>
                </a:solidFill>
                <a:ea typeface="WenQuanYi Micro Hei"/>
                <a:cs typeface="Times New Roman" pitchFamily="18" charset="0"/>
              </a:rPr>
              <a:t>) 1x1x1 </a:t>
            </a:r>
            <a:r>
              <a:rPr lang="en-GB" sz="1600" dirty="0">
                <a:solidFill>
                  <a:srgbClr val="000000"/>
                </a:solidFill>
                <a:latin typeface="Symbol" pitchFamily="18" charset="2"/>
                <a:ea typeface="WenQuanYi Micro Hei"/>
                <a:cs typeface="Times New Roman" pitchFamily="18" charset="0"/>
              </a:rPr>
              <a:t>m</a:t>
            </a:r>
            <a:r>
              <a:rPr lang="en-GB" sz="1600" dirty="0">
                <a:solidFill>
                  <a:srgbClr val="000000"/>
                </a:solidFill>
                <a:ea typeface="WenQuanYi Micro Hei"/>
                <a:cs typeface="Times New Roman" pitchFamily="18" charset="0"/>
              </a:rPr>
              <a:t>m</a:t>
            </a:r>
            <a:r>
              <a:rPr lang="en-GB" sz="1600" baseline="30000" dirty="0">
                <a:solidFill>
                  <a:srgbClr val="000000"/>
                </a:solidFill>
                <a:ea typeface="WenQuanYi Micro Hei"/>
                <a:cs typeface="Times New Roman" pitchFamily="18" charset="0"/>
              </a:rPr>
              <a:t>3</a:t>
            </a:r>
            <a:r>
              <a:rPr lang="en-GB" sz="1600" dirty="0">
                <a:solidFill>
                  <a:srgbClr val="000000"/>
                </a:solidFill>
                <a:ea typeface="WenQuanYi Micro Hei"/>
                <a:cs typeface="Times New Roman" pitchFamily="18" charset="0"/>
              </a:rPr>
              <a:t> in dimensions partial data sets </a:t>
            </a:r>
            <a:r>
              <a:rPr lang="en-GB" sz="1600" i="1" dirty="0">
                <a:solidFill>
                  <a:srgbClr val="000000"/>
                </a:solidFill>
                <a:ea typeface="WenQuanYi Micro Hei"/>
                <a:cs typeface="Times New Roman" pitchFamily="18" charset="0"/>
              </a:rPr>
              <a:t>from about </a:t>
            </a:r>
            <a:r>
              <a:rPr lang="en-GB" sz="1600" i="1" dirty="0" smtClean="0">
                <a:solidFill>
                  <a:srgbClr val="000000"/>
                </a:solidFill>
                <a:ea typeface="WenQuanYi Micro Hei"/>
                <a:cs typeface="Times New Roman" pitchFamily="18" charset="0"/>
              </a:rPr>
              <a:t>15000 </a:t>
            </a:r>
            <a:r>
              <a:rPr lang="en-GB" sz="1600" i="1" dirty="0">
                <a:solidFill>
                  <a:srgbClr val="000000"/>
                </a:solidFill>
                <a:ea typeface="WenQuanYi Micro Hei"/>
                <a:cs typeface="Times New Roman" pitchFamily="18" charset="0"/>
              </a:rPr>
              <a:t>crystals</a:t>
            </a:r>
            <a:r>
              <a:rPr lang="en-GB" sz="1600" dirty="0">
                <a:solidFill>
                  <a:srgbClr val="000000"/>
                </a:solidFill>
                <a:ea typeface="WenQuanYi Micro Hei"/>
                <a:cs typeface="Times New Roman" pitchFamily="18" charset="0"/>
              </a:rPr>
              <a:t> would be needed to achieve a final data set resolution of </a:t>
            </a:r>
            <a:r>
              <a:rPr lang="en-GB" sz="1600" dirty="0" err="1">
                <a:solidFill>
                  <a:srgbClr val="000000"/>
                </a:solidFill>
                <a:ea typeface="WenQuanYi Micro Hei"/>
                <a:cs typeface="Times New Roman" pitchFamily="18" charset="0"/>
              </a:rPr>
              <a:t>d</a:t>
            </a:r>
            <a:r>
              <a:rPr lang="en-GB" sz="1600" baseline="-25000" dirty="0" err="1">
                <a:solidFill>
                  <a:srgbClr val="000000"/>
                </a:solidFill>
                <a:ea typeface="WenQuanYi Micro Hei"/>
                <a:cs typeface="Times New Roman" pitchFamily="18" charset="0"/>
              </a:rPr>
              <a:t>min</a:t>
            </a:r>
            <a:r>
              <a:rPr lang="en-GB" sz="1600" dirty="0">
                <a:solidFill>
                  <a:srgbClr val="000000"/>
                </a:solidFill>
                <a:ea typeface="WenQuanYi Micro Hei"/>
                <a:cs typeface="Times New Roman" pitchFamily="18" charset="0"/>
              </a:rPr>
              <a:t> = </a:t>
            </a:r>
            <a:r>
              <a:rPr lang="en-GB" sz="1600" dirty="0" smtClean="0">
                <a:solidFill>
                  <a:srgbClr val="000000"/>
                </a:solidFill>
                <a:ea typeface="WenQuanYi Micro Hei"/>
                <a:cs typeface="Times New Roman" pitchFamily="18" charset="0"/>
              </a:rPr>
              <a:t>1.5 </a:t>
            </a:r>
            <a:r>
              <a:rPr lang="en-GB" sz="1600" dirty="0">
                <a:solidFill>
                  <a:srgbClr val="000000"/>
                </a:solidFill>
                <a:ea typeface="WenQuanYi Micro Hei"/>
                <a:cs typeface="Times New Roman" pitchFamily="18" charset="0"/>
              </a:rPr>
              <a:t>Å (A. Popov, ESRF</a:t>
            </a:r>
            <a:r>
              <a:rPr lang="en-GB" sz="1600" dirty="0" smtClean="0">
                <a:solidFill>
                  <a:srgbClr val="000000"/>
                </a:solidFill>
                <a:ea typeface="WenQuanYi Micro Hei"/>
                <a:cs typeface="Times New Roman" pitchFamily="18" charset="0"/>
              </a:rPr>
              <a:t>).</a:t>
            </a:r>
          </a:p>
          <a:p>
            <a:endParaRPr lang="en-GB" sz="1600" dirty="0" smtClean="0">
              <a:solidFill>
                <a:srgbClr val="000000"/>
              </a:solidFill>
              <a:ea typeface="WenQuanYi Micro Hei"/>
              <a:cs typeface="Times New Roman" pitchFamily="18" charset="0"/>
            </a:endParaRPr>
          </a:p>
          <a:p>
            <a:pPr>
              <a:buFont typeface="Arial" charset="0"/>
              <a:buChar char="•"/>
            </a:pPr>
            <a:r>
              <a:rPr lang="en-GB" sz="1600" dirty="0">
                <a:solidFill>
                  <a:srgbClr val="000000"/>
                </a:solidFill>
                <a:ea typeface="WenQuanYi Micro Hei"/>
                <a:cs typeface="Times New Roman" pitchFamily="18" charset="0"/>
              </a:rPr>
              <a:t> </a:t>
            </a:r>
            <a:r>
              <a:rPr lang="en-GB" sz="1600" dirty="0" smtClean="0">
                <a:solidFill>
                  <a:srgbClr val="000000"/>
                </a:solidFill>
                <a:ea typeface="WenQuanYi Micro Hei"/>
                <a:cs typeface="Times New Roman" pitchFamily="18" charset="0"/>
              </a:rPr>
              <a:t>Multi-crystal data collection</a:t>
            </a:r>
            <a:r>
              <a:rPr lang="en-GB" sz="1600" dirty="0" smtClean="0">
                <a:solidFill>
                  <a:srgbClr val="000000"/>
                </a:solidFill>
                <a:latin typeface="Lucida Sans Unicode" pitchFamily="34" charset="0"/>
                <a:ea typeface="WenQuanYi Micro Hei"/>
                <a:cs typeface="Times New Roman" pitchFamily="18" charset="0"/>
              </a:rPr>
              <a:t>/</a:t>
            </a:r>
            <a:r>
              <a:rPr lang="en-GB" sz="1600" dirty="0" smtClean="0">
                <a:solidFill>
                  <a:srgbClr val="000000"/>
                </a:solidFill>
                <a:ea typeface="WenQuanYi Micro Hei"/>
                <a:cs typeface="Times New Roman" pitchFamily="18" charset="0"/>
              </a:rPr>
              <a:t>‘Serial</a:t>
            </a:r>
            <a:r>
              <a:rPr lang="en-GB" sz="1600" dirty="0">
                <a:solidFill>
                  <a:srgbClr val="000000"/>
                </a:solidFill>
                <a:ea typeface="WenQuanYi Micro Hei"/>
                <a:cs typeface="Times New Roman" pitchFamily="18" charset="0"/>
              </a:rPr>
              <a:t>’ crystallography the only way to do this </a:t>
            </a:r>
            <a:r>
              <a:rPr lang="en-GB" sz="1600" dirty="0" smtClean="0">
                <a:solidFill>
                  <a:srgbClr val="000000"/>
                </a:solidFill>
                <a:ea typeface="WenQuanYi Micro Hei"/>
                <a:cs typeface="Times New Roman" pitchFamily="18" charset="0"/>
              </a:rPr>
              <a:t>efficiently.</a:t>
            </a:r>
            <a:endParaRPr lang="en-GB" sz="1600" dirty="0">
              <a:solidFill>
                <a:srgbClr val="000000"/>
              </a:solidFill>
              <a:ea typeface="WenQuanYi Micro Hei"/>
              <a:cs typeface="Times New Roman" pitchFamily="18" charset="0"/>
            </a:endParaRPr>
          </a:p>
        </p:txBody>
      </p:sp>
      <p:sp>
        <p:nvSpPr>
          <p:cNvPr id="4" name="Footer Placeholder 3"/>
          <p:cNvSpPr>
            <a:spLocks noGrp="1"/>
          </p:cNvSpPr>
          <p:nvPr>
            <p:ph type="ftr" sz="quarter" idx="10"/>
          </p:nvPr>
        </p:nvSpPr>
        <p:spPr/>
        <p:txBody>
          <a:bodyPr/>
          <a:lstStyle/>
          <a:p>
            <a:r>
              <a:rPr lang="en-GB" smtClean="0"/>
              <a:t>Gordon Leonard | SAESRF2019 | 12th November 2019</a:t>
            </a:r>
            <a:endParaRPr lang="fr-FR" dirty="0"/>
          </a:p>
        </p:txBody>
      </p:sp>
      <p:sp>
        <p:nvSpPr>
          <p:cNvPr id="5" name="Slide Number Placeholder 4"/>
          <p:cNvSpPr>
            <a:spLocks noGrp="1"/>
          </p:cNvSpPr>
          <p:nvPr>
            <p:ph type="sldNum" sz="quarter" idx="11"/>
          </p:nvPr>
        </p:nvSpPr>
        <p:spPr/>
        <p:txBody>
          <a:bodyPr/>
          <a:lstStyle/>
          <a:p>
            <a:r>
              <a:rPr lang="fr-FR" smtClean="0"/>
              <a:t>Page </a:t>
            </a:r>
            <a:fld id="{733122C9-A0B9-462F-8757-0847AD287B63}" type="slidenum">
              <a:rPr lang="fr-FR" smtClean="0"/>
              <a:pPr/>
              <a:t>12</a:t>
            </a:fld>
            <a:endParaRPr lang="fr-FR" dirty="0"/>
          </a:p>
        </p:txBody>
      </p:sp>
      <p:sp>
        <p:nvSpPr>
          <p:cNvPr id="3" name="Title 2"/>
          <p:cNvSpPr>
            <a:spLocks noGrp="1"/>
          </p:cNvSpPr>
          <p:nvPr>
            <p:ph type="title"/>
          </p:nvPr>
        </p:nvSpPr>
        <p:spPr/>
        <p:txBody>
          <a:bodyPr/>
          <a:lstStyle/>
          <a:p>
            <a:r>
              <a:rPr lang="en-GB" dirty="0"/>
              <a:t>small crystals </a:t>
            </a:r>
            <a:r>
              <a:rPr lang="en-GB" dirty="0" smtClean="0"/>
              <a:t>require Multi-crystal </a:t>
            </a:r>
            <a:r>
              <a:rPr lang="en-GB" dirty="0"/>
              <a:t>data </a:t>
            </a:r>
            <a:r>
              <a:rPr lang="en-GB" dirty="0" smtClean="0"/>
              <a:t>collection: </a:t>
            </a:r>
            <a:r>
              <a:rPr lang="en-GB" dirty="0"/>
              <a:t>MDX &amp; SSX</a:t>
            </a:r>
            <a:r>
              <a:rPr lang="en-GB" dirty="0" smtClean="0"/>
              <a:t>:</a:t>
            </a:r>
            <a:endParaRPr lang="en-GB" dirty="0"/>
          </a:p>
        </p:txBody>
      </p:sp>
    </p:spTree>
    <p:extLst>
      <p:ext uri="{BB962C8B-B14F-4D97-AF65-F5344CB8AC3E}">
        <p14:creationId xmlns:p14="http://schemas.microsoft.com/office/powerpoint/2010/main" val="2948184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SSX &amp; MDX at the ESRF: Room and </a:t>
            </a:r>
            <a:r>
              <a:rPr lang="en-GB" dirty="0" err="1" smtClean="0"/>
              <a:t>Cryo</a:t>
            </a:r>
            <a:r>
              <a:rPr lang="en-GB" dirty="0" smtClean="0"/>
              <a:t>-temperatures</a:t>
            </a:r>
            <a:endParaRPr lang="en-GB" dirty="0"/>
          </a:p>
        </p:txBody>
      </p:sp>
      <p:sp>
        <p:nvSpPr>
          <p:cNvPr id="15" name="Footer Placeholder 5"/>
          <p:cNvSpPr>
            <a:spLocks noGrp="1"/>
          </p:cNvSpPr>
          <p:nvPr>
            <p:ph type="ftr" sz="quarter" idx="10"/>
          </p:nvPr>
        </p:nvSpPr>
        <p:spPr/>
        <p:txBody>
          <a:bodyPr/>
          <a:lstStyle/>
          <a:p>
            <a:r>
              <a:rPr lang="en-GB" smtClean="0"/>
              <a:t>Gordon Leonard | SAESRF2019 | 12th November 2019</a:t>
            </a:r>
            <a:endParaRPr lang="fr-FR" dirty="0"/>
          </a:p>
        </p:txBody>
      </p:sp>
      <p:sp>
        <p:nvSpPr>
          <p:cNvPr id="2" name="Slide Number Placeholder 1"/>
          <p:cNvSpPr>
            <a:spLocks noGrp="1"/>
          </p:cNvSpPr>
          <p:nvPr>
            <p:ph type="sldNum" sz="quarter" idx="11"/>
          </p:nvPr>
        </p:nvSpPr>
        <p:spPr/>
        <p:txBody>
          <a:bodyPr/>
          <a:lstStyle/>
          <a:p>
            <a:r>
              <a:rPr lang="fr-FR" smtClean="0"/>
              <a:t>Page </a:t>
            </a:r>
            <a:fld id="{733122C9-A0B9-462F-8757-0847AD287B63}" type="slidenum">
              <a:rPr lang="fr-FR" smtClean="0"/>
              <a:pPr/>
              <a:t>13</a:t>
            </a:fld>
            <a:endParaRPr lang="fr-FR" dirty="0"/>
          </a:p>
        </p:txBody>
      </p:sp>
      <p:pic>
        <p:nvPicPr>
          <p:cNvPr id="16" name="Screen Shot 2016-11-22 at 6.26.22 PM.png"/>
          <p:cNvPicPr>
            <a:picLocks noChangeAspect="1"/>
          </p:cNvPicPr>
          <p:nvPr/>
        </p:nvPicPr>
        <p:blipFill>
          <a:blip r:embed="rId2">
            <a:extLst/>
          </a:blip>
          <a:stretch>
            <a:fillRect/>
          </a:stretch>
        </p:blipFill>
        <p:spPr>
          <a:xfrm>
            <a:off x="5292080" y="707869"/>
            <a:ext cx="3453641" cy="2584800"/>
          </a:xfrm>
          <a:prstGeom prst="rect">
            <a:avLst/>
          </a:prstGeom>
          <a:ln w="12700">
            <a:solidFill>
              <a:schemeClr val="tx1"/>
            </a:solidFill>
            <a:miter lim="400000"/>
          </a:ln>
        </p:spPr>
      </p:pic>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5588" b="1"/>
          <a:stretch/>
        </p:blipFill>
        <p:spPr bwMode="auto">
          <a:xfrm>
            <a:off x="323528" y="708351"/>
            <a:ext cx="4321439" cy="2583837"/>
          </a:xfrm>
          <a:prstGeom prst="rect">
            <a:avLst/>
          </a:prstGeom>
          <a:noFill/>
          <a:ln>
            <a:solidFill>
              <a:schemeClr val="tx1"/>
            </a:solid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10" name="Group 9"/>
          <p:cNvGrpSpPr>
            <a:grpSpLocks noChangeAspect="1"/>
          </p:cNvGrpSpPr>
          <p:nvPr/>
        </p:nvGrpSpPr>
        <p:grpSpPr>
          <a:xfrm>
            <a:off x="386291" y="3510373"/>
            <a:ext cx="4320000" cy="2825225"/>
            <a:chOff x="179512" y="614993"/>
            <a:chExt cx="8627143" cy="5642042"/>
          </a:xfrm>
        </p:grpSpPr>
        <p:pic>
          <p:nvPicPr>
            <p:cNvPr id="12" name="Picture 11" descr="IUCrfigure.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5609" y="2399762"/>
              <a:ext cx="5355191" cy="3857273"/>
            </a:xfrm>
            <a:prstGeom prst="rect">
              <a:avLst/>
            </a:prstGeom>
          </p:spPr>
        </p:pic>
        <p:pic>
          <p:nvPicPr>
            <p:cNvPr id="14" name="Picture 13"/>
            <p:cNvPicPr>
              <a:picLocks noChangeAspect="1"/>
            </p:cNvPicPr>
            <p:nvPr/>
          </p:nvPicPr>
          <p:blipFill>
            <a:blip r:embed="rId5"/>
            <a:stretch>
              <a:fillRect/>
            </a:stretch>
          </p:blipFill>
          <p:spPr>
            <a:xfrm>
              <a:off x="179512" y="614993"/>
              <a:ext cx="8627143" cy="1660476"/>
            </a:xfrm>
            <a:prstGeom prst="rect">
              <a:avLst/>
            </a:prstGeom>
          </p:spPr>
        </p:pic>
        <p:pic>
          <p:nvPicPr>
            <p:cNvPr id="17" name="Picture 16"/>
            <p:cNvPicPr>
              <a:picLocks noChangeAspect="1"/>
            </p:cNvPicPr>
            <p:nvPr/>
          </p:nvPicPr>
          <p:blipFill>
            <a:blip r:embed="rId6"/>
            <a:stretch>
              <a:fillRect/>
            </a:stretch>
          </p:blipFill>
          <p:spPr>
            <a:xfrm>
              <a:off x="5834855" y="2521029"/>
              <a:ext cx="2971800" cy="3614738"/>
            </a:xfrm>
            <a:prstGeom prst="rect">
              <a:avLst/>
            </a:prstGeom>
            <a:ln>
              <a:solidFill>
                <a:schemeClr val="tx1"/>
              </a:solidFill>
            </a:ln>
          </p:spPr>
        </p:pic>
      </p:grpSp>
      <p:cxnSp>
        <p:nvCxnSpPr>
          <p:cNvPr id="19" name="Straight Arrow Connector 18"/>
          <p:cNvCxnSpPr/>
          <p:nvPr/>
        </p:nvCxnSpPr>
        <p:spPr>
          <a:xfrm>
            <a:off x="4706291" y="2000269"/>
            <a:ext cx="51378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7"/>
          <a:stretch>
            <a:fillRect/>
          </a:stretch>
        </p:blipFill>
        <p:spPr>
          <a:xfrm>
            <a:off x="5005320" y="3583474"/>
            <a:ext cx="4027159" cy="282600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Footer Placeholder 2"/>
          <p:cNvSpPr>
            <a:spLocks noGrp="1"/>
          </p:cNvSpPr>
          <p:nvPr>
            <p:ph type="ftr" sz="quarter" idx="10"/>
          </p:nvPr>
        </p:nvSpPr>
        <p:spPr/>
        <p:txBody>
          <a:bodyPr/>
          <a:lstStyle/>
          <a:p>
            <a:r>
              <a:rPr lang="en-GB" smtClean="0"/>
              <a:t>Gordon Leonard | SAESRF2019 | 12th November 2019</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14</a:t>
            </a:fld>
            <a:endParaRPr lang="fr-FR" dirty="0"/>
          </a:p>
        </p:txBody>
      </p:sp>
      <p:sp>
        <p:nvSpPr>
          <p:cNvPr id="5" name="TextBox 4"/>
          <p:cNvSpPr txBox="1"/>
          <p:nvPr/>
        </p:nvSpPr>
        <p:spPr>
          <a:xfrm>
            <a:off x="2478094" y="3228945"/>
            <a:ext cx="4187813" cy="400110"/>
          </a:xfrm>
          <a:prstGeom prst="rect">
            <a:avLst/>
          </a:prstGeom>
          <a:noFill/>
        </p:spPr>
        <p:txBody>
          <a:bodyPr wrap="none" rtlCol="0">
            <a:spAutoFit/>
          </a:bodyPr>
          <a:lstStyle/>
          <a:p>
            <a:r>
              <a:rPr lang="en-US" sz="2000" dirty="0" smtClean="0"/>
              <a:t>Techniques complementary to MX</a:t>
            </a:r>
            <a:endParaRPr lang="en-GB" sz="2000" dirty="0"/>
          </a:p>
        </p:txBody>
      </p:sp>
    </p:spTree>
    <p:extLst>
      <p:ext uri="{BB962C8B-B14F-4D97-AF65-F5344CB8AC3E}">
        <p14:creationId xmlns:p14="http://schemas.microsoft.com/office/powerpoint/2010/main" val="6109349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42000" y="697079"/>
            <a:ext cx="7725501" cy="5793984"/>
            <a:chOff x="354427" y="689454"/>
            <a:chExt cx="7725501" cy="5793984"/>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616" y="689454"/>
              <a:ext cx="7725312" cy="5793984"/>
            </a:xfrm>
            <a:prstGeom prst="rect">
              <a:avLst/>
            </a:prstGeom>
            <a:effectLst>
              <a:glow rad="101600">
                <a:schemeClr val="accent1">
                  <a:satMod val="175000"/>
                  <a:alpha val="40000"/>
                </a:schemeClr>
              </a:glow>
            </a:effectLst>
          </p:spPr>
        </p:pic>
        <p:pic>
          <p:nvPicPr>
            <p:cNvPr id="19" name="Picture 2"/>
            <p:cNvPicPr>
              <a:picLocks noChangeAspect="1" noChangeArrowheads="1"/>
            </p:cNvPicPr>
            <p:nvPr/>
          </p:nvPicPr>
          <p:blipFill>
            <a:blip r:embed="rId3" cstate="print"/>
            <a:srcRect/>
            <a:stretch>
              <a:fillRect/>
            </a:stretch>
          </p:blipFill>
          <p:spPr bwMode="auto">
            <a:xfrm>
              <a:off x="354427" y="4372322"/>
              <a:ext cx="1452563" cy="1504950"/>
            </a:xfrm>
            <a:prstGeom prst="rect">
              <a:avLst/>
            </a:prstGeom>
            <a:noFill/>
            <a:ln w="9525">
              <a:noFill/>
              <a:miter lim="800000"/>
              <a:headEnd/>
              <a:tailEnd/>
            </a:ln>
          </p:spPr>
        </p:pic>
      </p:grpSp>
      <p:sp>
        <p:nvSpPr>
          <p:cNvPr id="2" name="Title 1"/>
          <p:cNvSpPr>
            <a:spLocks noGrp="1"/>
          </p:cNvSpPr>
          <p:nvPr>
            <p:ph type="title"/>
          </p:nvPr>
        </p:nvSpPr>
        <p:spPr/>
        <p:txBody>
          <a:bodyPr/>
          <a:lstStyle/>
          <a:p>
            <a:r>
              <a:rPr lang="en-US" sz="1200" b="0" dirty="0" smtClean="0"/>
              <a:t>BM29 </a:t>
            </a:r>
            <a:r>
              <a:rPr lang="en-US" sz="1200" b="0" dirty="0" err="1" smtClean="0"/>
              <a:t>Biosaxs</a:t>
            </a:r>
            <a:r>
              <a:rPr lang="en-US" sz="1200" b="0" dirty="0" smtClean="0"/>
              <a:t>: </a:t>
            </a:r>
            <a:r>
              <a:rPr lang="en-US" sz="1200" b="0" dirty="0"/>
              <a:t>Sample changer + HPLC system</a:t>
            </a:r>
            <a:endParaRPr lang="en-GB" sz="1200" b="0" dirty="0"/>
          </a:p>
        </p:txBody>
      </p:sp>
      <p:sp>
        <p:nvSpPr>
          <p:cNvPr id="5" name="Slide Number Placeholder 4"/>
          <p:cNvSpPr>
            <a:spLocks noGrp="1"/>
          </p:cNvSpPr>
          <p:nvPr>
            <p:ph type="sldNum" sz="quarter" idx="15"/>
          </p:nvPr>
        </p:nvSpPr>
        <p:spPr/>
        <p:txBody>
          <a:bodyPr/>
          <a:lstStyle/>
          <a:p>
            <a:r>
              <a:rPr lang="fr-FR" smtClean="0"/>
              <a:t>Page </a:t>
            </a:r>
            <a:fld id="{733122C9-A0B9-462F-8757-0847AD287B63}" type="slidenum">
              <a:rPr lang="fr-FR" smtClean="0"/>
              <a:pPr/>
              <a:t>15</a:t>
            </a:fld>
            <a:endParaRPr lang="fr-FR" dirty="0"/>
          </a:p>
        </p:txBody>
      </p:sp>
      <p:sp>
        <p:nvSpPr>
          <p:cNvPr id="9" name="Rectangle 8"/>
          <p:cNvSpPr/>
          <p:nvPr/>
        </p:nvSpPr>
        <p:spPr>
          <a:xfrm>
            <a:off x="386290" y="689454"/>
            <a:ext cx="6165709" cy="1015663"/>
          </a:xfrm>
          <a:prstGeom prst="rect">
            <a:avLst/>
          </a:prstGeom>
          <a:solidFill>
            <a:srgbClr val="BFC9F5">
              <a:alpha val="61961"/>
            </a:srgbClr>
          </a:solidFill>
        </p:spPr>
        <p:txBody>
          <a:bodyPr wrap="square">
            <a:spAutoFit/>
          </a:bodyPr>
          <a:lstStyle/>
          <a:p>
            <a:pPr>
              <a:lnSpc>
                <a:spcPts val="2400"/>
              </a:lnSpc>
              <a:defRPr/>
            </a:pPr>
            <a:r>
              <a:rPr lang="en-US" dirty="0">
                <a:solidFill>
                  <a:srgbClr val="132577"/>
                </a:solidFill>
                <a:effectLst>
                  <a:outerShdw blurRad="38100" dist="38100" dir="2700000" algn="tl">
                    <a:srgbClr val="000000">
                      <a:alpha val="43137"/>
                    </a:srgbClr>
                  </a:outerShdw>
                </a:effectLst>
              </a:rPr>
              <a:t>Samples stored in 96 well plates, PCR tubes</a:t>
            </a:r>
          </a:p>
          <a:p>
            <a:pPr>
              <a:lnSpc>
                <a:spcPts val="2400"/>
              </a:lnSpc>
              <a:defRPr/>
            </a:pPr>
            <a:r>
              <a:rPr lang="en-US" dirty="0">
                <a:solidFill>
                  <a:srgbClr val="132577"/>
                </a:solidFill>
                <a:effectLst>
                  <a:outerShdw blurRad="38100" dist="38100" dir="2700000" algn="tl">
                    <a:srgbClr val="000000">
                      <a:alpha val="43137"/>
                    </a:srgbClr>
                  </a:outerShdw>
                </a:effectLst>
              </a:rPr>
              <a:t>Thermo-regulation storage: 4-40ºC, exposure cell: 4-60ºC</a:t>
            </a:r>
          </a:p>
          <a:p>
            <a:pPr>
              <a:lnSpc>
                <a:spcPts val="2400"/>
              </a:lnSpc>
              <a:defRPr/>
            </a:pPr>
            <a:r>
              <a:rPr lang="en-US" dirty="0">
                <a:solidFill>
                  <a:srgbClr val="132577"/>
                </a:solidFill>
                <a:effectLst>
                  <a:outerShdw blurRad="38100" dist="38100" dir="2700000" algn="tl">
                    <a:srgbClr val="000000">
                      <a:alpha val="43137"/>
                    </a:srgbClr>
                  </a:outerShdw>
                </a:effectLst>
              </a:rPr>
              <a:t>Sample loading and cleaning: 30’</a:t>
            </a:r>
          </a:p>
        </p:txBody>
      </p:sp>
      <p:grpSp>
        <p:nvGrpSpPr>
          <p:cNvPr id="4" name="Group 3"/>
          <p:cNvGrpSpPr/>
          <p:nvPr/>
        </p:nvGrpSpPr>
        <p:grpSpPr>
          <a:xfrm>
            <a:off x="342000" y="2034000"/>
            <a:ext cx="5978027" cy="4455000"/>
            <a:chOff x="342000" y="2034000"/>
            <a:chExt cx="5978027" cy="4455000"/>
          </a:xfrm>
        </p:grpSpPr>
        <p:pic>
          <p:nvPicPr>
            <p:cNvPr id="10" name="Picture 9" descr="fridge21082013_cut.png"/>
            <p:cNvPicPr>
              <a:picLocks noChangeAspect="1"/>
            </p:cNvPicPr>
            <p:nvPr/>
          </p:nvPicPr>
          <p:blipFill>
            <a:blip r:embed="rId4" cstate="print"/>
            <a:srcRect l="56627" t="39471" r="33934" b="3310"/>
            <a:stretch>
              <a:fillRect/>
            </a:stretch>
          </p:blipFill>
          <p:spPr>
            <a:xfrm>
              <a:off x="5787000" y="2034000"/>
              <a:ext cx="288032" cy="1790261"/>
            </a:xfrm>
            <a:prstGeom prst="rect">
              <a:avLst/>
            </a:prstGeom>
            <a:ln w="149225">
              <a:solidFill>
                <a:srgbClr val="1D0A90"/>
              </a:solidFill>
            </a:ln>
            <a:effectLst>
              <a:softEdge rad="112500"/>
            </a:effectLst>
          </p:spPr>
        </p:pic>
        <p:sp>
          <p:nvSpPr>
            <p:cNvPr id="11" name="Rectangle 10"/>
            <p:cNvSpPr/>
            <p:nvPr/>
          </p:nvSpPr>
          <p:spPr>
            <a:xfrm>
              <a:off x="342000" y="5842669"/>
              <a:ext cx="5978027" cy="646331"/>
            </a:xfrm>
            <a:prstGeom prst="rect">
              <a:avLst/>
            </a:prstGeom>
            <a:solidFill>
              <a:srgbClr val="BFC9F5">
                <a:alpha val="61961"/>
              </a:srgbClr>
            </a:solidFill>
          </p:spPr>
          <p:txBody>
            <a:bodyPr wrap="square">
              <a:spAutoFit/>
            </a:bodyPr>
            <a:lstStyle/>
            <a:p>
              <a:pPr>
                <a:defRPr/>
              </a:pPr>
              <a:r>
                <a:rPr lang="en-US" dirty="0">
                  <a:solidFill>
                    <a:srgbClr val="132577"/>
                  </a:solidFill>
                  <a:effectLst>
                    <a:outerShdw blurRad="38100" dist="38100" dir="2700000" algn="tl">
                      <a:srgbClr val="000000">
                        <a:alpha val="43137"/>
                      </a:srgbClr>
                    </a:outerShdw>
                  </a:effectLst>
                  <a:cs typeface="Arial" charset="0"/>
                </a:rPr>
                <a:t>HPLC system mostly used in isocratic elution </a:t>
              </a:r>
              <a:r>
                <a:rPr lang="en-US" dirty="0">
                  <a:solidFill>
                    <a:srgbClr val="002060"/>
                  </a:solidFill>
                  <a:effectLst>
                    <a:outerShdw blurRad="38100" dist="38100" dir="2700000" algn="tl">
                      <a:srgbClr val="000000">
                        <a:alpha val="43137"/>
                      </a:srgbClr>
                    </a:outerShdw>
                  </a:effectLst>
                  <a:cs typeface="Arial" charset="0"/>
                </a:rPr>
                <a:t>mode </a:t>
              </a:r>
            </a:p>
            <a:p>
              <a:pPr>
                <a:defRPr/>
              </a:pPr>
              <a:r>
                <a:rPr lang="en-US" dirty="0">
                  <a:solidFill>
                    <a:srgbClr val="002060"/>
                  </a:solidFill>
                  <a:effectLst>
                    <a:outerShdw blurRad="38100" dist="38100" dir="2700000" algn="tl">
                      <a:srgbClr val="000000">
                        <a:alpha val="43137"/>
                      </a:srgbClr>
                    </a:outerShdw>
                  </a:effectLst>
                  <a:cs typeface="Arial" charset="0"/>
                </a:rPr>
                <a:t>(</a:t>
              </a:r>
              <a:r>
                <a:rPr lang="en-US" dirty="0">
                  <a:solidFill>
                    <a:srgbClr val="002060"/>
                  </a:solidFill>
                  <a:effectLst>
                    <a:outerShdw blurRad="38100" dist="38100" dir="2700000" algn="tl">
                      <a:srgbClr val="000000">
                        <a:alpha val="43137"/>
                      </a:srgbClr>
                    </a:outerShdw>
                  </a:effectLst>
                </a:rPr>
                <a:t>mobile phase composition is kept constant and uniform</a:t>
              </a:r>
              <a:endParaRPr lang="en-GB" dirty="0"/>
            </a:p>
          </p:txBody>
        </p:sp>
      </p:grpSp>
      <p:sp>
        <p:nvSpPr>
          <p:cNvPr id="3" name="Rectangle 2"/>
          <p:cNvSpPr/>
          <p:nvPr/>
        </p:nvSpPr>
        <p:spPr>
          <a:xfrm rot="460329">
            <a:off x="2614188" y="4358452"/>
            <a:ext cx="2845707" cy="523220"/>
          </a:xfrm>
          <a:prstGeom prst="rect">
            <a:avLst/>
          </a:prstGeom>
          <a:noFill/>
        </p:spPr>
        <p:txBody>
          <a:bodyPr wrap="square" lIns="91440" tIns="45720" rIns="91440" bIns="45720">
            <a:spAutoFit/>
          </a:bodyPr>
          <a:lstStyle/>
          <a:p>
            <a:pPr algn="ctr"/>
            <a:r>
              <a:rPr lang="en-US" sz="2800" b="1" cap="none" spc="0" dirty="0" smtClean="0">
                <a:ln w="12700">
                  <a:solidFill>
                    <a:schemeClr val="tx2">
                      <a:lumMod val="75000"/>
                    </a:schemeClr>
                  </a:solidFill>
                  <a:prstDash val="solid"/>
                </a:ln>
                <a:solidFill>
                  <a:srgbClr val="BFC9F5"/>
                </a:solidFill>
                <a:effectLst>
                  <a:outerShdw dist="38100" dir="2640000" algn="bl" rotWithShape="0">
                    <a:schemeClr val="tx2">
                      <a:lumMod val="75000"/>
                    </a:schemeClr>
                  </a:outerShdw>
                </a:effectLst>
              </a:rPr>
              <a:t>ROBOT</a:t>
            </a:r>
            <a:endParaRPr lang="en-US" sz="2800" b="1" cap="none" spc="0" dirty="0">
              <a:ln w="12700">
                <a:solidFill>
                  <a:schemeClr val="tx2">
                    <a:lumMod val="75000"/>
                  </a:schemeClr>
                </a:solidFill>
                <a:prstDash val="solid"/>
              </a:ln>
              <a:solidFill>
                <a:srgbClr val="BFC9F5"/>
              </a:solidFill>
              <a:effectLst>
                <a:outerShdw dist="38100" dir="2640000" algn="bl" rotWithShape="0">
                  <a:schemeClr val="tx2">
                    <a:lumMod val="75000"/>
                  </a:schemeClr>
                </a:outerShdw>
              </a:effectLst>
            </a:endParaRPr>
          </a:p>
        </p:txBody>
      </p:sp>
      <p:grpSp>
        <p:nvGrpSpPr>
          <p:cNvPr id="13" name="Group 12"/>
          <p:cNvGrpSpPr/>
          <p:nvPr/>
        </p:nvGrpSpPr>
        <p:grpSpPr>
          <a:xfrm>
            <a:off x="4436999" y="2641208"/>
            <a:ext cx="4675156" cy="2428080"/>
            <a:chOff x="4436999" y="2641208"/>
            <a:chExt cx="4675156" cy="2428080"/>
          </a:xfrm>
        </p:grpSpPr>
        <p:sp>
          <p:nvSpPr>
            <p:cNvPr id="12" name="Rectangle 11"/>
            <p:cNvSpPr/>
            <p:nvPr/>
          </p:nvSpPr>
          <p:spPr>
            <a:xfrm>
              <a:off x="6839572" y="4053625"/>
              <a:ext cx="2272583" cy="1015663"/>
            </a:xfrm>
            <a:prstGeom prst="rect">
              <a:avLst/>
            </a:prstGeom>
            <a:solidFill>
              <a:srgbClr val="BFC9F5">
                <a:alpha val="61961"/>
              </a:srgbClr>
            </a:solidFill>
          </p:spPr>
          <p:txBody>
            <a:bodyPr wrap="square">
              <a:spAutoFit/>
            </a:bodyPr>
            <a:lstStyle/>
            <a:p>
              <a:pPr algn="ctr">
                <a:lnSpc>
                  <a:spcPts val="2400"/>
                </a:lnSpc>
                <a:defRPr/>
              </a:pPr>
              <a:r>
                <a:rPr lang="en-US" dirty="0" smtClean="0">
                  <a:solidFill>
                    <a:srgbClr val="132577"/>
                  </a:solidFill>
                  <a:effectLst>
                    <a:outerShdw blurRad="38100" dist="38100" dir="2700000" algn="tl">
                      <a:srgbClr val="000000">
                        <a:alpha val="43137"/>
                      </a:srgbClr>
                    </a:outerShdw>
                  </a:effectLst>
                </a:rPr>
                <a:t>Switch between </a:t>
              </a:r>
            </a:p>
            <a:p>
              <a:pPr algn="ctr">
                <a:lnSpc>
                  <a:spcPts val="2400"/>
                </a:lnSpc>
                <a:defRPr/>
              </a:pPr>
              <a:r>
                <a:rPr lang="en-US" dirty="0" smtClean="0">
                  <a:solidFill>
                    <a:srgbClr val="132577"/>
                  </a:solidFill>
                  <a:effectLst>
                    <a:outerShdw blurRad="38100" dist="38100" dir="2700000" algn="tl">
                      <a:srgbClr val="000000">
                        <a:alpha val="43137"/>
                      </a:srgbClr>
                    </a:outerShdw>
                  </a:effectLst>
                </a:rPr>
                <a:t>SC and SEC modes</a:t>
              </a:r>
            </a:p>
            <a:p>
              <a:pPr algn="ctr">
                <a:lnSpc>
                  <a:spcPts val="2400"/>
                </a:lnSpc>
                <a:defRPr/>
              </a:pPr>
              <a:r>
                <a:rPr lang="en-US" dirty="0">
                  <a:solidFill>
                    <a:srgbClr val="132577"/>
                  </a:solidFill>
                  <a:effectLst>
                    <a:outerShdw blurRad="38100" dist="38100" dir="2700000" algn="tl">
                      <a:srgbClr val="000000">
                        <a:alpha val="43137"/>
                      </a:srgbClr>
                    </a:outerShdw>
                  </a:effectLst>
                </a:rPr>
                <a:t>q</a:t>
              </a:r>
              <a:r>
                <a:rPr lang="en-US" dirty="0" smtClean="0">
                  <a:solidFill>
                    <a:srgbClr val="132577"/>
                  </a:solidFill>
                  <a:effectLst>
                    <a:outerShdw blurRad="38100" dist="38100" dir="2700000" algn="tl">
                      <a:srgbClr val="000000">
                        <a:alpha val="43137"/>
                      </a:srgbClr>
                    </a:outerShdw>
                  </a:effectLst>
                </a:rPr>
                <a:t>uick and robust</a:t>
              </a:r>
              <a:endParaRPr lang="en-US" dirty="0">
                <a:solidFill>
                  <a:srgbClr val="132577"/>
                </a:solidFill>
                <a:effectLst>
                  <a:outerShdw blurRad="38100" dist="38100" dir="2700000" algn="tl">
                    <a:srgbClr val="000000">
                      <a:alpha val="43137"/>
                    </a:srgbClr>
                  </a:outerShdw>
                </a:effectLst>
              </a:endParaRPr>
            </a:p>
          </p:txBody>
        </p:sp>
        <p:sp>
          <p:nvSpPr>
            <p:cNvPr id="8" name="Oval 7"/>
            <p:cNvSpPr/>
            <p:nvPr/>
          </p:nvSpPr>
          <p:spPr>
            <a:xfrm>
              <a:off x="4436999" y="2641208"/>
              <a:ext cx="718735" cy="730582"/>
            </a:xfrm>
            <a:prstGeom prst="ellipse">
              <a:avLst/>
            </a:prstGeom>
            <a:noFill/>
            <a:ln w="88900" cmpd="dbl">
              <a:solidFill>
                <a:srgbClr val="BFC9F5"/>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Footer Placeholder 14"/>
          <p:cNvSpPr>
            <a:spLocks noGrp="1"/>
          </p:cNvSpPr>
          <p:nvPr>
            <p:ph type="ftr" sz="quarter" idx="16"/>
          </p:nvPr>
        </p:nvSpPr>
        <p:spPr/>
        <p:txBody>
          <a:bodyPr/>
          <a:lstStyle/>
          <a:p>
            <a:r>
              <a:rPr lang="en-GB" smtClean="0"/>
              <a:t>Gordon Leonard | SAESRF2019 | 12th November 2019</a:t>
            </a:r>
            <a:endParaRPr lang="fr-FR" dirty="0"/>
          </a:p>
        </p:txBody>
      </p:sp>
      <p:pic>
        <p:nvPicPr>
          <p:cNvPr id="16" name="Picture 5"/>
          <p:cNvPicPr>
            <a:picLocks noChangeAspect="1" noChangeArrowheads="1"/>
          </p:cNvPicPr>
          <p:nvPr/>
        </p:nvPicPr>
        <p:blipFill>
          <a:blip r:embed="rId5" cstate="print"/>
          <a:srcRect/>
          <a:stretch>
            <a:fillRect/>
          </a:stretch>
        </p:blipFill>
        <p:spPr bwMode="auto">
          <a:xfrm>
            <a:off x="4890403" y="649562"/>
            <a:ext cx="4093486" cy="3501008"/>
          </a:xfrm>
          <a:prstGeom prst="rect">
            <a:avLst/>
          </a:prstGeom>
          <a:noFill/>
          <a:ln w="9525">
            <a:noFill/>
            <a:miter lim="800000"/>
            <a:headEnd/>
            <a:tailEnd/>
          </a:ln>
        </p:spPr>
      </p:pic>
      <p:pic>
        <p:nvPicPr>
          <p:cNvPr id="17" name="Picture 2"/>
          <p:cNvPicPr>
            <a:picLocks noChangeAspect="1" noChangeArrowheads="1"/>
          </p:cNvPicPr>
          <p:nvPr/>
        </p:nvPicPr>
        <p:blipFill>
          <a:blip r:embed="rId6" cstate="print"/>
          <a:srcRect/>
          <a:stretch>
            <a:fillRect/>
          </a:stretch>
        </p:blipFill>
        <p:spPr bwMode="auto">
          <a:xfrm>
            <a:off x="4883987" y="2001153"/>
            <a:ext cx="4011613" cy="2615514"/>
          </a:xfrm>
          <a:prstGeom prst="rect">
            <a:avLst/>
          </a:prstGeom>
          <a:noFill/>
          <a:ln w="9525">
            <a:noFill/>
            <a:miter lim="800000"/>
            <a:headEnd/>
            <a:tailEnd/>
          </a:ln>
        </p:spPr>
      </p:pic>
      <p:pic>
        <p:nvPicPr>
          <p:cNvPr id="18" name="Picture 4"/>
          <p:cNvPicPr>
            <a:picLocks noChangeAspect="1" noChangeArrowheads="1"/>
          </p:cNvPicPr>
          <p:nvPr/>
        </p:nvPicPr>
        <p:blipFill>
          <a:blip r:embed="rId7" cstate="print"/>
          <a:srcRect/>
          <a:stretch>
            <a:fillRect/>
          </a:stretch>
        </p:blipFill>
        <p:spPr bwMode="auto">
          <a:xfrm>
            <a:off x="4920922" y="3838035"/>
            <a:ext cx="4032448" cy="2645285"/>
          </a:xfrm>
          <a:prstGeom prst="rect">
            <a:avLst/>
          </a:prstGeom>
          <a:noFill/>
          <a:ln w="9525">
            <a:noFill/>
            <a:miter lim="800000"/>
            <a:headEnd/>
            <a:tailEnd/>
          </a:ln>
        </p:spPr>
      </p:pic>
    </p:spTree>
    <p:extLst>
      <p:ext uri="{BB962C8B-B14F-4D97-AF65-F5344CB8AC3E}">
        <p14:creationId xmlns:p14="http://schemas.microsoft.com/office/powerpoint/2010/main" val="23682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200" b="0" smtClean="0"/>
              <a:t>THE RISE </a:t>
            </a:r>
            <a:r>
              <a:rPr lang="en-GB" sz="1200" b="0" dirty="0" smtClean="0"/>
              <a:t>OF BIOSAXS</a:t>
            </a:r>
            <a:endParaRPr lang="en-GB" sz="1200" b="0" dirty="0"/>
          </a:p>
        </p:txBody>
      </p:sp>
      <p:sp>
        <p:nvSpPr>
          <p:cNvPr id="6" name="Slide Number Placeholder 5"/>
          <p:cNvSpPr>
            <a:spLocks noGrp="1"/>
          </p:cNvSpPr>
          <p:nvPr>
            <p:ph type="sldNum" sz="quarter" idx="15"/>
          </p:nvPr>
        </p:nvSpPr>
        <p:spPr>
          <a:xfrm>
            <a:off x="312863" y="6473545"/>
            <a:ext cx="414337" cy="212725"/>
          </a:xfrm>
        </p:spPr>
        <p:txBody>
          <a:bodyPr/>
          <a:lstStyle/>
          <a:p>
            <a:pPr>
              <a:defRPr/>
            </a:pPr>
            <a:r>
              <a:rPr lang="fr-FR" dirty="0" smtClean="0"/>
              <a:t>Page </a:t>
            </a:r>
            <a:fld id="{7BF15D92-38C9-4DC5-99EC-F433073AA98B}" type="slidenum">
              <a:rPr lang="fr-FR" smtClean="0"/>
              <a:pPr>
                <a:defRPr/>
              </a:pPr>
              <a:t>16</a:t>
            </a:fld>
            <a:endParaRPr lang="fr-FR" dirty="0"/>
          </a:p>
        </p:txBody>
      </p:sp>
      <p:graphicFrame>
        <p:nvGraphicFramePr>
          <p:cNvPr id="7" name="Chart 6"/>
          <p:cNvGraphicFramePr/>
          <p:nvPr>
            <p:extLst/>
          </p:nvPr>
        </p:nvGraphicFramePr>
        <p:xfrm>
          <a:off x="304989" y="982470"/>
          <a:ext cx="8136416" cy="4097857"/>
        </p:xfrm>
        <a:graphic>
          <a:graphicData uri="http://schemas.openxmlformats.org/drawingml/2006/chart">
            <c:chart xmlns:c="http://schemas.openxmlformats.org/drawingml/2006/chart" xmlns:r="http://schemas.openxmlformats.org/officeDocument/2006/relationships" r:id="rId2"/>
          </a:graphicData>
        </a:graphic>
      </p:graphicFrame>
      <p:cxnSp>
        <p:nvCxnSpPr>
          <p:cNvPr id="10" name="Straight Arrow Connector 9"/>
          <p:cNvCxnSpPr/>
          <p:nvPr/>
        </p:nvCxnSpPr>
        <p:spPr>
          <a:xfrm flipH="1">
            <a:off x="561651" y="4483366"/>
            <a:ext cx="668153" cy="710560"/>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241798" y="5192662"/>
            <a:ext cx="3352200" cy="646331"/>
          </a:xfrm>
          <a:prstGeom prst="rect">
            <a:avLst/>
          </a:prstGeom>
          <a:noFill/>
        </p:spPr>
        <p:txBody>
          <a:bodyPr wrap="none" rtlCol="0">
            <a:spAutoFit/>
          </a:bodyPr>
          <a:lstStyle/>
          <a:p>
            <a:r>
              <a:rPr lang="en-US" dirty="0" smtClean="0"/>
              <a:t>First </a:t>
            </a:r>
            <a:r>
              <a:rPr lang="en-US" dirty="0" err="1" smtClean="0"/>
              <a:t>BioSAXS</a:t>
            </a:r>
            <a:r>
              <a:rPr lang="en-US" dirty="0" smtClean="0"/>
              <a:t> users at ID14-3 </a:t>
            </a:r>
          </a:p>
          <a:p>
            <a:r>
              <a:rPr lang="en-US" dirty="0" smtClean="0"/>
              <a:t>in November 2008</a:t>
            </a:r>
            <a:endParaRPr lang="en-GB" dirty="0"/>
          </a:p>
        </p:txBody>
      </p:sp>
      <p:cxnSp>
        <p:nvCxnSpPr>
          <p:cNvPr id="16" name="Straight Arrow Connector 15"/>
          <p:cNvCxnSpPr/>
          <p:nvPr/>
        </p:nvCxnSpPr>
        <p:spPr>
          <a:xfrm>
            <a:off x="3344203" y="4334149"/>
            <a:ext cx="697574" cy="1247847"/>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2396831" y="5581996"/>
            <a:ext cx="3540265" cy="369332"/>
          </a:xfrm>
          <a:prstGeom prst="rect">
            <a:avLst/>
          </a:prstGeom>
          <a:noFill/>
        </p:spPr>
        <p:txBody>
          <a:bodyPr wrap="none" rtlCol="0">
            <a:spAutoFit/>
          </a:bodyPr>
          <a:lstStyle/>
          <a:p>
            <a:r>
              <a:rPr lang="en-US" dirty="0" smtClean="0"/>
              <a:t>ID14-3 closed in December 2011</a:t>
            </a:r>
            <a:endParaRPr lang="en-GB" dirty="0"/>
          </a:p>
        </p:txBody>
      </p:sp>
      <p:cxnSp>
        <p:nvCxnSpPr>
          <p:cNvPr id="19" name="Straight Arrow Connector 18"/>
          <p:cNvCxnSpPr/>
          <p:nvPr/>
        </p:nvCxnSpPr>
        <p:spPr>
          <a:xfrm>
            <a:off x="3692990" y="4344769"/>
            <a:ext cx="2449187" cy="1471115"/>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21" name="TextBox 20"/>
          <p:cNvSpPr txBox="1"/>
          <p:nvPr/>
        </p:nvSpPr>
        <p:spPr>
          <a:xfrm>
            <a:off x="5749031" y="5824364"/>
            <a:ext cx="3262432" cy="646331"/>
          </a:xfrm>
          <a:prstGeom prst="rect">
            <a:avLst/>
          </a:prstGeom>
          <a:noFill/>
        </p:spPr>
        <p:txBody>
          <a:bodyPr wrap="none" rtlCol="0">
            <a:spAutoFit/>
          </a:bodyPr>
          <a:lstStyle/>
          <a:p>
            <a:r>
              <a:rPr lang="en-US" dirty="0" smtClean="0"/>
              <a:t>First </a:t>
            </a:r>
            <a:r>
              <a:rPr lang="en-US" dirty="0" err="1" smtClean="0"/>
              <a:t>BioSAXS</a:t>
            </a:r>
            <a:r>
              <a:rPr lang="en-US" dirty="0" smtClean="0"/>
              <a:t> users at BM29 </a:t>
            </a:r>
          </a:p>
          <a:p>
            <a:r>
              <a:rPr lang="en-US" dirty="0" smtClean="0"/>
              <a:t>in June 2012</a:t>
            </a:r>
            <a:endParaRPr lang="en-GB" dirty="0"/>
          </a:p>
        </p:txBody>
      </p:sp>
      <p:sp>
        <p:nvSpPr>
          <p:cNvPr id="28" name="TextBox 27"/>
          <p:cNvSpPr txBox="1"/>
          <p:nvPr/>
        </p:nvSpPr>
        <p:spPr>
          <a:xfrm>
            <a:off x="7454925" y="4845670"/>
            <a:ext cx="1257075" cy="923330"/>
          </a:xfrm>
          <a:prstGeom prst="rect">
            <a:avLst/>
          </a:prstGeom>
          <a:noFill/>
        </p:spPr>
        <p:txBody>
          <a:bodyPr wrap="none" rtlCol="0">
            <a:spAutoFit/>
          </a:bodyPr>
          <a:lstStyle/>
          <a:p>
            <a:pPr>
              <a:buFont typeface="Symbol" pitchFamily="18" charset="2"/>
              <a:buChar char="S"/>
            </a:pPr>
            <a:r>
              <a:rPr lang="en-US" sz="1200" baseline="-25000" dirty="0" smtClean="0">
                <a:sym typeface="Symbol"/>
              </a:rPr>
              <a:t>ID14-3</a:t>
            </a:r>
            <a:r>
              <a:rPr lang="en-US" dirty="0" smtClean="0">
                <a:sym typeface="Symbol"/>
              </a:rPr>
              <a:t> = 117</a:t>
            </a:r>
          </a:p>
          <a:p>
            <a:pPr>
              <a:buFont typeface="Symbol" pitchFamily="18" charset="2"/>
              <a:buChar char="S"/>
            </a:pPr>
            <a:r>
              <a:rPr lang="en-US" sz="1200" baseline="-25000" dirty="0" smtClean="0">
                <a:sym typeface="Symbol"/>
              </a:rPr>
              <a:t>BM29</a:t>
            </a:r>
            <a:r>
              <a:rPr lang="en-US" dirty="0" smtClean="0">
                <a:sym typeface="Symbol"/>
              </a:rPr>
              <a:t>  = 324</a:t>
            </a:r>
          </a:p>
          <a:p>
            <a:pPr>
              <a:buFont typeface="Symbol" pitchFamily="18" charset="2"/>
              <a:buChar char="S"/>
            </a:pPr>
            <a:r>
              <a:rPr lang="en-US" sz="1200" baseline="-25000" dirty="0" smtClean="0">
                <a:sym typeface="Symbol"/>
              </a:rPr>
              <a:t>both</a:t>
            </a:r>
            <a:r>
              <a:rPr lang="en-US" dirty="0" smtClean="0">
                <a:sym typeface="Symbol"/>
              </a:rPr>
              <a:t>   = 13</a:t>
            </a:r>
          </a:p>
        </p:txBody>
      </p:sp>
      <p:sp>
        <p:nvSpPr>
          <p:cNvPr id="30" name="TextBox 29"/>
          <p:cNvSpPr txBox="1"/>
          <p:nvPr/>
        </p:nvSpPr>
        <p:spPr>
          <a:xfrm>
            <a:off x="1917898" y="3704780"/>
            <a:ext cx="936730" cy="338554"/>
          </a:xfrm>
          <a:prstGeom prst="rect">
            <a:avLst/>
          </a:prstGeom>
          <a:noFill/>
        </p:spPr>
        <p:txBody>
          <a:bodyPr wrap="square" rtlCol="0">
            <a:spAutoFit/>
          </a:bodyPr>
          <a:lstStyle/>
          <a:p>
            <a:r>
              <a:rPr lang="en-US" sz="1600" dirty="0" smtClean="0">
                <a:solidFill>
                  <a:schemeClr val="accent1">
                    <a:lumMod val="60000"/>
                    <a:lumOff val="40000"/>
                  </a:schemeClr>
                </a:solidFill>
              </a:rPr>
              <a:t>ROBOT</a:t>
            </a:r>
            <a:endParaRPr lang="en-GB" sz="1600" dirty="0">
              <a:solidFill>
                <a:schemeClr val="accent1">
                  <a:lumMod val="60000"/>
                  <a:lumOff val="40000"/>
                </a:schemeClr>
              </a:solidFill>
            </a:endParaRPr>
          </a:p>
        </p:txBody>
      </p:sp>
      <p:sp>
        <p:nvSpPr>
          <p:cNvPr id="31" name="TextBox 30"/>
          <p:cNvSpPr txBox="1"/>
          <p:nvPr/>
        </p:nvSpPr>
        <p:spPr>
          <a:xfrm>
            <a:off x="2571795" y="3372052"/>
            <a:ext cx="1022203" cy="338554"/>
          </a:xfrm>
          <a:prstGeom prst="rect">
            <a:avLst/>
          </a:prstGeom>
          <a:noFill/>
        </p:spPr>
        <p:txBody>
          <a:bodyPr wrap="none" rtlCol="0">
            <a:spAutoFit/>
          </a:bodyPr>
          <a:lstStyle/>
          <a:p>
            <a:r>
              <a:rPr lang="en-US" sz="1600" dirty="0" smtClean="0">
                <a:solidFill>
                  <a:schemeClr val="accent1">
                    <a:lumMod val="60000"/>
                    <a:lumOff val="40000"/>
                  </a:schemeClr>
                </a:solidFill>
              </a:rPr>
              <a:t>PILATUS</a:t>
            </a:r>
            <a:endParaRPr lang="en-GB" sz="1600" dirty="0">
              <a:solidFill>
                <a:schemeClr val="accent1">
                  <a:lumMod val="60000"/>
                  <a:lumOff val="40000"/>
                </a:schemeClr>
              </a:solidFill>
            </a:endParaRPr>
          </a:p>
        </p:txBody>
      </p:sp>
      <p:sp>
        <p:nvSpPr>
          <p:cNvPr id="32" name="TextBox 31"/>
          <p:cNvSpPr txBox="1"/>
          <p:nvPr/>
        </p:nvSpPr>
        <p:spPr>
          <a:xfrm>
            <a:off x="2285259" y="2765822"/>
            <a:ext cx="2117887" cy="338554"/>
          </a:xfrm>
          <a:prstGeom prst="rect">
            <a:avLst/>
          </a:prstGeom>
          <a:noFill/>
        </p:spPr>
        <p:txBody>
          <a:bodyPr wrap="none" rtlCol="0">
            <a:spAutoFit/>
          </a:bodyPr>
          <a:lstStyle/>
          <a:p>
            <a:r>
              <a:rPr lang="en-US" sz="1600" dirty="0" smtClean="0">
                <a:solidFill>
                  <a:schemeClr val="accent1">
                    <a:lumMod val="60000"/>
                    <a:lumOff val="40000"/>
                  </a:schemeClr>
                </a:solidFill>
              </a:rPr>
              <a:t>ADDAPTED OPTICS</a:t>
            </a:r>
            <a:endParaRPr lang="en-GB" sz="1600" dirty="0">
              <a:solidFill>
                <a:schemeClr val="accent1">
                  <a:lumMod val="60000"/>
                  <a:lumOff val="40000"/>
                </a:schemeClr>
              </a:solidFill>
            </a:endParaRPr>
          </a:p>
        </p:txBody>
      </p:sp>
      <p:sp>
        <p:nvSpPr>
          <p:cNvPr id="20" name="TextBox 19"/>
          <p:cNvSpPr txBox="1"/>
          <p:nvPr/>
        </p:nvSpPr>
        <p:spPr>
          <a:xfrm>
            <a:off x="3736938" y="2427268"/>
            <a:ext cx="1332416" cy="338554"/>
          </a:xfrm>
          <a:prstGeom prst="rect">
            <a:avLst/>
          </a:prstGeom>
          <a:noFill/>
        </p:spPr>
        <p:txBody>
          <a:bodyPr wrap="none" rtlCol="0">
            <a:spAutoFit/>
          </a:bodyPr>
          <a:lstStyle/>
          <a:p>
            <a:r>
              <a:rPr lang="en-US" sz="1600" dirty="0" smtClean="0">
                <a:solidFill>
                  <a:schemeClr val="accent1">
                    <a:lumMod val="60000"/>
                    <a:lumOff val="40000"/>
                  </a:schemeClr>
                </a:solidFill>
              </a:rPr>
              <a:t>HPLC online</a:t>
            </a:r>
            <a:endParaRPr lang="en-GB" sz="1600" dirty="0">
              <a:solidFill>
                <a:schemeClr val="accent1">
                  <a:lumMod val="60000"/>
                  <a:lumOff val="40000"/>
                </a:schemeClr>
              </a:solidFill>
            </a:endParaRPr>
          </a:p>
        </p:txBody>
      </p:sp>
      <p:sp>
        <p:nvSpPr>
          <p:cNvPr id="4" name="Footer Placeholder 3"/>
          <p:cNvSpPr>
            <a:spLocks noGrp="1"/>
          </p:cNvSpPr>
          <p:nvPr>
            <p:ph type="ftr" sz="quarter" idx="16"/>
          </p:nvPr>
        </p:nvSpPr>
        <p:spPr/>
        <p:txBody>
          <a:bodyPr/>
          <a:lstStyle/>
          <a:p>
            <a:r>
              <a:rPr lang="en-GB" smtClean="0"/>
              <a:t>Gordon Leonard | SAESRF2019 | 12th November 2019</a:t>
            </a:r>
            <a:endParaRPr lang="fr-FR" dirty="0"/>
          </a:p>
        </p:txBody>
      </p:sp>
      <p:sp>
        <p:nvSpPr>
          <p:cNvPr id="22" name="TextBox 21"/>
          <p:cNvSpPr txBox="1"/>
          <p:nvPr/>
        </p:nvSpPr>
        <p:spPr>
          <a:xfrm>
            <a:off x="1806718" y="2805826"/>
            <a:ext cx="6077763" cy="461665"/>
          </a:xfrm>
          <a:prstGeom prst="rect">
            <a:avLst/>
          </a:prstGeom>
          <a:solidFill>
            <a:schemeClr val="bg2">
              <a:lumMod val="20000"/>
              <a:lumOff val="80000"/>
            </a:schemeClr>
          </a:solidFill>
        </p:spPr>
        <p:txBody>
          <a:bodyPr wrap="square" rtlCol="0">
            <a:spAutoFit/>
          </a:bodyPr>
          <a:lstStyle/>
          <a:p>
            <a:pPr algn="ctr"/>
            <a:r>
              <a:rPr lang="en-US" sz="2400" dirty="0" smtClean="0"/>
              <a:t>Complete refurbishment during ESRF-EBS</a:t>
            </a:r>
            <a:endParaRPr lang="en-GB" sz="2400" dirty="0"/>
          </a:p>
        </p:txBody>
      </p:sp>
    </p:spTree>
    <p:extLst>
      <p:ext uri="{BB962C8B-B14F-4D97-AF65-F5344CB8AC3E}">
        <p14:creationId xmlns:p14="http://schemas.microsoft.com/office/powerpoint/2010/main" val="244012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p:cNvPicPr>
            <a:picLocks noChangeAspect="1"/>
          </p:cNvPicPr>
          <p:nvPr/>
        </p:nvPicPr>
        <p:blipFill>
          <a:blip r:embed="rId2"/>
          <a:stretch>
            <a:fillRect/>
          </a:stretch>
        </p:blipFill>
        <p:spPr>
          <a:xfrm>
            <a:off x="546874" y="2610316"/>
            <a:ext cx="2066549" cy="3653950"/>
          </a:xfrm>
          <a:prstGeom prst="rect">
            <a:avLst/>
          </a:prstGeom>
        </p:spPr>
      </p:pic>
      <p:sp>
        <p:nvSpPr>
          <p:cNvPr id="55" name="TextBox 54"/>
          <p:cNvSpPr txBox="1"/>
          <p:nvPr/>
        </p:nvSpPr>
        <p:spPr>
          <a:xfrm>
            <a:off x="89058" y="746404"/>
            <a:ext cx="3089307" cy="1754326"/>
          </a:xfrm>
          <a:prstGeom prst="rect">
            <a:avLst/>
          </a:prstGeom>
          <a:solidFill>
            <a:schemeClr val="bg1"/>
          </a:solidFill>
        </p:spPr>
        <p:txBody>
          <a:bodyPr wrap="none" rtlCol="0">
            <a:spAutoFit/>
          </a:bodyPr>
          <a:lstStyle/>
          <a:p>
            <a:pPr marL="285750" indent="-285750">
              <a:buFont typeface="Arial" panose="020B0604020202020204" pitchFamily="34" charset="0"/>
              <a:buChar char="•"/>
            </a:pPr>
            <a:r>
              <a:rPr lang="en-US" dirty="0" smtClean="0"/>
              <a:t>Titan </a:t>
            </a:r>
            <a:r>
              <a:rPr lang="en-US" dirty="0" err="1" smtClean="0"/>
              <a:t>Krios</a:t>
            </a:r>
            <a:r>
              <a:rPr lang="en-US" dirty="0" smtClean="0"/>
              <a:t> G3</a:t>
            </a:r>
          </a:p>
          <a:p>
            <a:pPr marL="285750" indent="-285750">
              <a:buFont typeface="Arial" panose="020B0604020202020204" pitchFamily="34" charset="0"/>
              <a:buChar char="•"/>
            </a:pPr>
            <a:r>
              <a:rPr lang="en-US" dirty="0"/>
              <a:t>300 kV</a:t>
            </a:r>
          </a:p>
          <a:p>
            <a:pPr marL="285750" indent="-285750">
              <a:buFont typeface="Arial" panose="020B0604020202020204" pitchFamily="34" charset="0"/>
              <a:buChar char="•"/>
            </a:pPr>
            <a:r>
              <a:rPr lang="en-US" dirty="0" smtClean="0"/>
              <a:t>Quantum LS energy filter</a:t>
            </a:r>
            <a:endParaRPr lang="en-GB" dirty="0" smtClean="0"/>
          </a:p>
          <a:p>
            <a:pPr marL="285750" indent="-285750">
              <a:buFont typeface="Arial" panose="020B0604020202020204" pitchFamily="34" charset="0"/>
              <a:buChar char="•"/>
            </a:pPr>
            <a:r>
              <a:rPr lang="en-US" dirty="0" smtClean="0"/>
              <a:t>K2 summit direct detector</a:t>
            </a:r>
          </a:p>
          <a:p>
            <a:pPr marL="285750" indent="-285750">
              <a:buFont typeface="Arial" panose="020B0604020202020204" pitchFamily="34" charset="0"/>
              <a:buChar char="•"/>
            </a:pPr>
            <a:r>
              <a:rPr lang="en-US" dirty="0" smtClean="0"/>
              <a:t>Volta phase plate</a:t>
            </a:r>
          </a:p>
          <a:p>
            <a:pPr marL="285750" indent="-285750">
              <a:buFont typeface="Arial" panose="020B0604020202020204" pitchFamily="34" charset="0"/>
              <a:buChar char="•"/>
            </a:pPr>
            <a:r>
              <a:rPr lang="en-US" dirty="0" smtClean="0"/>
              <a:t>On-line: November 2017</a:t>
            </a:r>
          </a:p>
        </p:txBody>
      </p:sp>
      <p:sp>
        <p:nvSpPr>
          <p:cNvPr id="4" name="Title 3"/>
          <p:cNvSpPr>
            <a:spLocks noGrp="1"/>
          </p:cNvSpPr>
          <p:nvPr>
            <p:ph type="title"/>
          </p:nvPr>
        </p:nvSpPr>
        <p:spPr/>
        <p:txBody>
          <a:bodyPr/>
          <a:lstStyle/>
          <a:p>
            <a:r>
              <a:rPr lang="en-GB" dirty="0"/>
              <a:t>CM01: BRINGING THE CRYO-EM ‘RESOLUTION REVOLUTION’ TO THE ESRF USER </a:t>
            </a:r>
            <a:r>
              <a:rPr lang="en-GB" dirty="0" smtClean="0"/>
              <a:t>COMMUNITY</a:t>
            </a:r>
            <a:endParaRPr lang="en-GB" dirty="0"/>
          </a:p>
        </p:txBody>
      </p:sp>
      <p:sp>
        <p:nvSpPr>
          <p:cNvPr id="3" name="Footer Placeholder 2"/>
          <p:cNvSpPr>
            <a:spLocks noGrp="1"/>
          </p:cNvSpPr>
          <p:nvPr>
            <p:ph type="ftr" sz="quarter" idx="10"/>
          </p:nvPr>
        </p:nvSpPr>
        <p:spPr/>
        <p:txBody>
          <a:bodyPr/>
          <a:lstStyle/>
          <a:p>
            <a:r>
              <a:rPr lang="en-GB" smtClean="0"/>
              <a:t>Gordon Leonard | SAESRF2019 | 12th November 2019</a:t>
            </a:r>
            <a:endParaRPr lang="fr-FR" dirty="0"/>
          </a:p>
        </p:txBody>
      </p:sp>
      <p:sp>
        <p:nvSpPr>
          <p:cNvPr id="7" name="Slide Number Placeholder 6"/>
          <p:cNvSpPr>
            <a:spLocks noGrp="1"/>
          </p:cNvSpPr>
          <p:nvPr>
            <p:ph type="sldNum" sz="quarter" idx="11"/>
          </p:nvPr>
        </p:nvSpPr>
        <p:spPr/>
        <p:txBody>
          <a:bodyPr/>
          <a:lstStyle/>
          <a:p>
            <a:r>
              <a:rPr lang="fr-FR" smtClean="0"/>
              <a:t>Page </a:t>
            </a:r>
            <a:fld id="{733122C9-A0B9-462F-8757-0847AD287B63}" type="slidenum">
              <a:rPr lang="fr-FR" smtClean="0"/>
              <a:pPr/>
              <a:t>17</a:t>
            </a:fld>
            <a:endParaRPr lang="fr-FR" dirty="0"/>
          </a:p>
        </p:txBody>
      </p:sp>
      <p:grpSp>
        <p:nvGrpSpPr>
          <p:cNvPr id="2" name="Group 1"/>
          <p:cNvGrpSpPr/>
          <p:nvPr/>
        </p:nvGrpSpPr>
        <p:grpSpPr>
          <a:xfrm>
            <a:off x="7049783" y="719389"/>
            <a:ext cx="1802957" cy="5548157"/>
            <a:chOff x="7049783" y="719389"/>
            <a:chExt cx="1802957" cy="5548157"/>
          </a:xfrm>
        </p:grpSpPr>
        <p:pic>
          <p:nvPicPr>
            <p:cNvPr id="14" name="Picture 1"/>
            <p:cNvPicPr>
              <a:picLocks noChangeAspect="1" noChangeArrowheads="1"/>
            </p:cNvPicPr>
            <p:nvPr/>
          </p:nvPicPr>
          <p:blipFill>
            <a:blip r:embed="rId3" cstate="print"/>
            <a:srcRect/>
            <a:stretch>
              <a:fillRect/>
            </a:stretch>
          </p:blipFill>
          <p:spPr bwMode="auto">
            <a:xfrm>
              <a:off x="7049783" y="719389"/>
              <a:ext cx="1800000" cy="1791557"/>
            </a:xfrm>
            <a:prstGeom prst="rect">
              <a:avLst/>
            </a:prstGeom>
            <a:noFill/>
            <a:ln w="9525">
              <a:noFill/>
              <a:miter lim="800000"/>
              <a:headEnd/>
              <a:tailEnd/>
            </a:ln>
          </p:spPr>
        </p:pic>
        <p:pic>
          <p:nvPicPr>
            <p:cNvPr id="15" name="Picture 3"/>
            <p:cNvPicPr>
              <a:picLocks noChangeAspect="1" noChangeArrowheads="1"/>
            </p:cNvPicPr>
            <p:nvPr/>
          </p:nvPicPr>
          <p:blipFill>
            <a:blip r:embed="rId4" cstate="print"/>
            <a:srcRect/>
            <a:stretch>
              <a:fillRect/>
            </a:stretch>
          </p:blipFill>
          <p:spPr bwMode="auto">
            <a:xfrm>
              <a:off x="7049783" y="2578355"/>
              <a:ext cx="1800000" cy="1808145"/>
            </a:xfrm>
            <a:prstGeom prst="rect">
              <a:avLst/>
            </a:prstGeom>
            <a:noFill/>
            <a:ln w="9525">
              <a:noFill/>
              <a:miter lim="800000"/>
              <a:headEnd/>
              <a:tailEnd/>
            </a:ln>
          </p:spPr>
        </p:pic>
        <p:pic>
          <p:nvPicPr>
            <p:cNvPr id="16" name="Picture 2"/>
            <p:cNvPicPr>
              <a:picLocks noChangeAspect="1" noChangeArrowheads="1"/>
            </p:cNvPicPr>
            <p:nvPr/>
          </p:nvPicPr>
          <p:blipFill>
            <a:blip r:embed="rId5" cstate="print"/>
            <a:srcRect/>
            <a:stretch>
              <a:fillRect/>
            </a:stretch>
          </p:blipFill>
          <p:spPr bwMode="auto">
            <a:xfrm>
              <a:off x="7052740" y="4453909"/>
              <a:ext cx="1800000" cy="1813637"/>
            </a:xfrm>
            <a:prstGeom prst="rect">
              <a:avLst/>
            </a:prstGeom>
            <a:noFill/>
            <a:ln w="9525">
              <a:noFill/>
              <a:miter lim="800000"/>
              <a:headEnd/>
              <a:tailEnd/>
            </a:ln>
          </p:spPr>
        </p:pic>
      </p:grpSp>
      <p:grpSp>
        <p:nvGrpSpPr>
          <p:cNvPr id="6" name="Group 5"/>
          <p:cNvGrpSpPr/>
          <p:nvPr/>
        </p:nvGrpSpPr>
        <p:grpSpPr>
          <a:xfrm>
            <a:off x="3059832" y="764704"/>
            <a:ext cx="3828829" cy="5688632"/>
            <a:chOff x="3059832" y="764704"/>
            <a:chExt cx="3828829" cy="5688632"/>
          </a:xfrm>
        </p:grpSpPr>
        <p:grpSp>
          <p:nvGrpSpPr>
            <p:cNvPr id="20" name="Group 19"/>
            <p:cNvGrpSpPr/>
            <p:nvPr/>
          </p:nvGrpSpPr>
          <p:grpSpPr>
            <a:xfrm>
              <a:off x="3059832" y="764704"/>
              <a:ext cx="3828829" cy="5688632"/>
              <a:chOff x="2881636" y="764704"/>
              <a:chExt cx="3828829" cy="5688632"/>
            </a:xfrm>
          </p:grpSpPr>
          <p:sp>
            <p:nvSpPr>
              <p:cNvPr id="21" name="TextBox 20"/>
              <p:cNvSpPr txBox="1"/>
              <p:nvPr/>
            </p:nvSpPr>
            <p:spPr>
              <a:xfrm>
                <a:off x="3563888" y="764704"/>
                <a:ext cx="1838965" cy="369332"/>
              </a:xfrm>
              <a:prstGeom prst="rect">
                <a:avLst/>
              </a:prstGeom>
              <a:noFill/>
            </p:spPr>
            <p:txBody>
              <a:bodyPr wrap="none" rtlCol="0">
                <a:spAutoFit/>
              </a:bodyPr>
              <a:lstStyle/>
              <a:p>
                <a:r>
                  <a:rPr lang="en-US" dirty="0" smtClean="0"/>
                  <a:t>Rolling proposal</a:t>
                </a:r>
                <a:endParaRPr lang="en-GB" dirty="0"/>
              </a:p>
            </p:txBody>
          </p:sp>
          <p:sp>
            <p:nvSpPr>
              <p:cNvPr id="22" name="TextBox 21"/>
              <p:cNvSpPr txBox="1"/>
              <p:nvPr/>
            </p:nvSpPr>
            <p:spPr>
              <a:xfrm>
                <a:off x="3544251" y="1475492"/>
                <a:ext cx="1881797" cy="369332"/>
              </a:xfrm>
              <a:prstGeom prst="rect">
                <a:avLst/>
              </a:prstGeom>
              <a:noFill/>
            </p:spPr>
            <p:txBody>
              <a:bodyPr wrap="none" rtlCol="0">
                <a:spAutoFit/>
              </a:bodyPr>
              <a:lstStyle/>
              <a:p>
                <a:r>
                  <a:rPr lang="en-US" dirty="0" smtClean="0"/>
                  <a:t>BTAP evaluation</a:t>
                </a:r>
                <a:endParaRPr lang="en-GB" dirty="0"/>
              </a:p>
            </p:txBody>
          </p:sp>
          <p:sp>
            <p:nvSpPr>
              <p:cNvPr id="24" name="TextBox 23"/>
              <p:cNvSpPr txBox="1"/>
              <p:nvPr/>
            </p:nvSpPr>
            <p:spPr>
              <a:xfrm>
                <a:off x="3429920" y="2204864"/>
                <a:ext cx="2121093" cy="369332"/>
              </a:xfrm>
              <a:prstGeom prst="rect">
                <a:avLst/>
              </a:prstGeom>
              <a:noFill/>
            </p:spPr>
            <p:txBody>
              <a:bodyPr wrap="none" rtlCol="0">
                <a:spAutoFit/>
              </a:bodyPr>
              <a:lstStyle/>
              <a:p>
                <a:r>
                  <a:rPr lang="en-US" dirty="0" smtClean="0"/>
                  <a:t>Approved proposal</a:t>
                </a:r>
                <a:endParaRPr lang="en-GB" dirty="0"/>
              </a:p>
            </p:txBody>
          </p:sp>
          <p:cxnSp>
            <p:nvCxnSpPr>
              <p:cNvPr id="25" name="Straight Arrow Connector 24"/>
              <p:cNvCxnSpPr>
                <a:stCxn id="21" idx="2"/>
                <a:endCxn id="22" idx="0"/>
              </p:cNvCxnSpPr>
              <p:nvPr/>
            </p:nvCxnSpPr>
            <p:spPr>
              <a:xfrm>
                <a:off x="4483371" y="1134036"/>
                <a:ext cx="1779" cy="34145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2" idx="2"/>
                <a:endCxn id="24" idx="0"/>
              </p:cNvCxnSpPr>
              <p:nvPr/>
            </p:nvCxnSpPr>
            <p:spPr>
              <a:xfrm>
                <a:off x="4485150" y="1844824"/>
                <a:ext cx="5317" cy="36004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4" idx="2"/>
                <a:endCxn id="28" idx="0"/>
              </p:cNvCxnSpPr>
              <p:nvPr/>
            </p:nvCxnSpPr>
            <p:spPr>
              <a:xfrm>
                <a:off x="4490467" y="2574196"/>
                <a:ext cx="16940" cy="49476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241676" y="3068960"/>
                <a:ext cx="2531462" cy="923330"/>
              </a:xfrm>
              <a:prstGeom prst="rect">
                <a:avLst/>
              </a:prstGeom>
              <a:noFill/>
            </p:spPr>
            <p:txBody>
              <a:bodyPr wrap="none" rtlCol="0">
                <a:spAutoFit/>
              </a:bodyPr>
              <a:lstStyle/>
              <a:p>
                <a:pPr algn="ctr"/>
                <a:r>
                  <a:rPr lang="en-US" b="1" dirty="0" smtClean="0"/>
                  <a:t>Pre-evaluated project</a:t>
                </a:r>
              </a:p>
              <a:p>
                <a:pPr algn="ctr"/>
                <a:r>
                  <a:rPr lang="en-US" dirty="0" smtClean="0"/>
                  <a:t>(sample preparation </a:t>
                </a:r>
              </a:p>
              <a:p>
                <a:pPr algn="ctr"/>
                <a:r>
                  <a:rPr lang="en-US" dirty="0" smtClean="0"/>
                  <a:t>established)</a:t>
                </a:r>
                <a:endParaRPr lang="en-GB" dirty="0"/>
              </a:p>
            </p:txBody>
          </p:sp>
          <p:sp>
            <p:nvSpPr>
              <p:cNvPr id="29" name="TextBox 28"/>
              <p:cNvSpPr txBox="1"/>
              <p:nvPr/>
            </p:nvSpPr>
            <p:spPr>
              <a:xfrm>
                <a:off x="2881636" y="4366845"/>
                <a:ext cx="1095172" cy="646331"/>
              </a:xfrm>
              <a:prstGeom prst="rect">
                <a:avLst/>
              </a:prstGeom>
              <a:noFill/>
            </p:spPr>
            <p:txBody>
              <a:bodyPr wrap="none" rtlCol="0">
                <a:spAutoFit/>
              </a:bodyPr>
              <a:lstStyle/>
              <a:p>
                <a:pPr algn="ctr"/>
                <a:r>
                  <a:rPr lang="en-US" dirty="0" smtClean="0"/>
                  <a:t>Grids </a:t>
                </a:r>
              </a:p>
              <a:p>
                <a:pPr algn="ctr"/>
                <a:r>
                  <a:rPr lang="en-US" dirty="0" smtClean="0"/>
                  <a:t>available</a:t>
                </a:r>
              </a:p>
            </p:txBody>
          </p:sp>
          <p:sp>
            <p:nvSpPr>
              <p:cNvPr id="30" name="TextBox 29"/>
              <p:cNvSpPr txBox="1"/>
              <p:nvPr/>
            </p:nvSpPr>
            <p:spPr>
              <a:xfrm>
                <a:off x="4906472" y="4366845"/>
                <a:ext cx="1287532" cy="646331"/>
              </a:xfrm>
              <a:prstGeom prst="rect">
                <a:avLst/>
              </a:prstGeom>
              <a:noFill/>
            </p:spPr>
            <p:txBody>
              <a:bodyPr wrap="none" rtlCol="0">
                <a:spAutoFit/>
              </a:bodyPr>
              <a:lstStyle/>
              <a:p>
                <a:pPr algn="ctr"/>
                <a:r>
                  <a:rPr lang="en-US" dirty="0" smtClean="0"/>
                  <a:t>Grids NOT</a:t>
                </a:r>
              </a:p>
              <a:p>
                <a:pPr algn="ctr"/>
                <a:r>
                  <a:rPr lang="en-US" dirty="0" smtClean="0"/>
                  <a:t>available</a:t>
                </a:r>
              </a:p>
            </p:txBody>
          </p:sp>
          <p:cxnSp>
            <p:nvCxnSpPr>
              <p:cNvPr id="31" name="Straight Arrow Connector 30"/>
              <p:cNvCxnSpPr>
                <a:stCxn id="28" idx="2"/>
                <a:endCxn id="29" idx="0"/>
              </p:cNvCxnSpPr>
              <p:nvPr/>
            </p:nvCxnSpPr>
            <p:spPr>
              <a:xfrm flipH="1">
                <a:off x="3429222" y="3992290"/>
                <a:ext cx="1078185" cy="374555"/>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8" idx="2"/>
                <a:endCxn id="30" idx="0"/>
              </p:cNvCxnSpPr>
              <p:nvPr/>
            </p:nvCxnSpPr>
            <p:spPr>
              <a:xfrm>
                <a:off x="4507407" y="3992290"/>
                <a:ext cx="1042831" cy="37455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30" idx="2"/>
                <a:endCxn id="37" idx="0"/>
              </p:cNvCxnSpPr>
              <p:nvPr/>
            </p:nvCxnSpPr>
            <p:spPr>
              <a:xfrm>
                <a:off x="5550238" y="5013176"/>
                <a:ext cx="1897" cy="21602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9" idx="2"/>
                <a:endCxn id="35" idx="0"/>
              </p:cNvCxnSpPr>
              <p:nvPr/>
            </p:nvCxnSpPr>
            <p:spPr>
              <a:xfrm>
                <a:off x="3429222" y="5013176"/>
                <a:ext cx="928" cy="36004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978744" y="5373216"/>
                <a:ext cx="902811" cy="369332"/>
              </a:xfrm>
              <a:prstGeom prst="rect">
                <a:avLst/>
              </a:prstGeom>
              <a:noFill/>
            </p:spPr>
            <p:txBody>
              <a:bodyPr wrap="none" rtlCol="0">
                <a:spAutoFit/>
              </a:bodyPr>
              <a:lstStyle/>
              <a:p>
                <a:pPr algn="ctr"/>
                <a:r>
                  <a:rPr lang="en-US" dirty="0" smtClean="0"/>
                  <a:t>KRIOS</a:t>
                </a:r>
              </a:p>
            </p:txBody>
          </p:sp>
          <p:sp>
            <p:nvSpPr>
              <p:cNvPr id="36" name="TextBox 35"/>
              <p:cNvSpPr txBox="1"/>
              <p:nvPr/>
            </p:nvSpPr>
            <p:spPr>
              <a:xfrm>
                <a:off x="5103836" y="6084004"/>
                <a:ext cx="902811" cy="369332"/>
              </a:xfrm>
              <a:prstGeom prst="rect">
                <a:avLst/>
              </a:prstGeom>
              <a:noFill/>
            </p:spPr>
            <p:txBody>
              <a:bodyPr wrap="none" rtlCol="0">
                <a:spAutoFit/>
              </a:bodyPr>
              <a:lstStyle/>
              <a:p>
                <a:pPr algn="ctr"/>
                <a:r>
                  <a:rPr lang="en-US" dirty="0" smtClean="0"/>
                  <a:t>KRIOS</a:t>
                </a:r>
              </a:p>
            </p:txBody>
          </p:sp>
          <p:sp>
            <p:nvSpPr>
              <p:cNvPr id="37" name="TextBox 36"/>
              <p:cNvSpPr txBox="1"/>
              <p:nvPr/>
            </p:nvSpPr>
            <p:spPr>
              <a:xfrm>
                <a:off x="4393804" y="5229200"/>
                <a:ext cx="2316661" cy="646331"/>
              </a:xfrm>
              <a:prstGeom prst="rect">
                <a:avLst/>
              </a:prstGeom>
              <a:noFill/>
            </p:spPr>
            <p:txBody>
              <a:bodyPr wrap="none" rtlCol="0">
                <a:spAutoFit/>
              </a:bodyPr>
              <a:lstStyle/>
              <a:p>
                <a:pPr algn="ctr"/>
                <a:r>
                  <a:rPr lang="en-US" dirty="0" smtClean="0"/>
                  <a:t>GRID preparation</a:t>
                </a:r>
              </a:p>
              <a:p>
                <a:pPr algn="ctr"/>
                <a:r>
                  <a:rPr lang="en-US" dirty="0" smtClean="0"/>
                  <a:t>@ ESRF cryoEM lab</a:t>
                </a:r>
              </a:p>
            </p:txBody>
          </p:sp>
          <p:cxnSp>
            <p:nvCxnSpPr>
              <p:cNvPr id="38" name="Straight Arrow Connector 37"/>
              <p:cNvCxnSpPr>
                <a:stCxn id="37" idx="2"/>
                <a:endCxn id="36" idx="0"/>
              </p:cNvCxnSpPr>
              <p:nvPr/>
            </p:nvCxnSpPr>
            <p:spPr>
              <a:xfrm>
                <a:off x="5552135" y="5875531"/>
                <a:ext cx="3107" cy="20847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 name="Oval 4"/>
            <p:cNvSpPr/>
            <p:nvPr/>
          </p:nvSpPr>
          <p:spPr>
            <a:xfrm>
              <a:off x="3178365" y="2842186"/>
              <a:ext cx="3121827" cy="12834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r>
              <a:rPr lang="en-US" cap="small" dirty="0"/>
              <a:t>HOW ACCESS TO CM01 WILL EVOLVE: THE PSB CRYO-EM </a:t>
            </a:r>
            <a:r>
              <a:rPr lang="en-US" cap="small" dirty="0" smtClean="0"/>
              <a:t>PLATFORM</a:t>
            </a:r>
            <a:endParaRPr lang="en-GB" dirty="0"/>
          </a:p>
        </p:txBody>
      </p:sp>
      <p:sp>
        <p:nvSpPr>
          <p:cNvPr id="24" name="Footer Placeholder 5"/>
          <p:cNvSpPr>
            <a:spLocks noGrp="1"/>
          </p:cNvSpPr>
          <p:nvPr>
            <p:ph type="ftr" sz="quarter" idx="10"/>
          </p:nvPr>
        </p:nvSpPr>
        <p:spPr/>
        <p:txBody>
          <a:bodyPr/>
          <a:lstStyle/>
          <a:p>
            <a:r>
              <a:rPr lang="en-GB" smtClean="0"/>
              <a:t>Gordon Leonard | SAESRF2019 | 12th November 2019</a:t>
            </a:r>
            <a:endParaRPr lang="fr-FR" dirty="0"/>
          </a:p>
        </p:txBody>
      </p:sp>
      <p:sp>
        <p:nvSpPr>
          <p:cNvPr id="2" name="Slide Number Placeholder 1"/>
          <p:cNvSpPr>
            <a:spLocks noGrp="1"/>
          </p:cNvSpPr>
          <p:nvPr>
            <p:ph type="sldNum" sz="quarter" idx="11"/>
          </p:nvPr>
        </p:nvSpPr>
        <p:spPr/>
        <p:txBody>
          <a:bodyPr/>
          <a:lstStyle/>
          <a:p>
            <a:r>
              <a:rPr lang="fr-FR" smtClean="0"/>
              <a:t>Page </a:t>
            </a:r>
            <a:fld id="{733122C9-A0B9-462F-8757-0847AD287B63}" type="slidenum">
              <a:rPr lang="fr-FR" smtClean="0"/>
              <a:pPr/>
              <a:t>18</a:t>
            </a:fld>
            <a:endParaRPr lang="fr-FR" dirty="0"/>
          </a:p>
        </p:txBody>
      </p:sp>
      <p:grpSp>
        <p:nvGrpSpPr>
          <p:cNvPr id="35" name="Group 34"/>
          <p:cNvGrpSpPr>
            <a:grpSpLocks noChangeAspect="1"/>
          </p:cNvGrpSpPr>
          <p:nvPr/>
        </p:nvGrpSpPr>
        <p:grpSpPr>
          <a:xfrm>
            <a:off x="6444208" y="856837"/>
            <a:ext cx="2088309" cy="5403088"/>
            <a:chOff x="6292465" y="24754"/>
            <a:chExt cx="2456834" cy="6356574"/>
          </a:xfrm>
        </p:grpSpPr>
        <p:grpSp>
          <p:nvGrpSpPr>
            <p:cNvPr id="31" name="Group 30"/>
            <p:cNvGrpSpPr>
              <a:grpSpLocks noChangeAspect="1"/>
            </p:cNvGrpSpPr>
            <p:nvPr/>
          </p:nvGrpSpPr>
          <p:grpSpPr>
            <a:xfrm>
              <a:off x="6300192" y="1561678"/>
              <a:ext cx="2449107" cy="4819650"/>
              <a:chOff x="3112623" y="714991"/>
              <a:chExt cx="2897652" cy="5702352"/>
            </a:xfrm>
          </p:grpSpPr>
          <p:grpSp>
            <p:nvGrpSpPr>
              <p:cNvPr id="30" name="Group 29"/>
              <p:cNvGrpSpPr/>
              <p:nvPr/>
            </p:nvGrpSpPr>
            <p:grpSpPr>
              <a:xfrm>
                <a:off x="3122347" y="2725561"/>
                <a:ext cx="2887928" cy="3691782"/>
                <a:chOff x="3122347" y="2725561"/>
                <a:chExt cx="2887928" cy="3691782"/>
              </a:xfrm>
            </p:grpSpPr>
            <p:pic>
              <p:nvPicPr>
                <p:cNvPr id="4" name="Picture 3"/>
                <p:cNvPicPr>
                  <a:picLocks noChangeAspect="1"/>
                </p:cNvPicPr>
                <p:nvPr/>
              </p:nvPicPr>
              <p:blipFill>
                <a:blip r:embed="rId2"/>
                <a:stretch>
                  <a:fillRect/>
                </a:stretch>
              </p:blipFill>
              <p:spPr>
                <a:xfrm>
                  <a:off x="4580637" y="2725561"/>
                  <a:ext cx="1371600" cy="1790700"/>
                </a:xfrm>
                <a:prstGeom prst="rect">
                  <a:avLst/>
                </a:prstGeom>
              </p:spPr>
            </p:pic>
            <p:pic>
              <p:nvPicPr>
                <p:cNvPr id="27" name="Picture 26"/>
                <p:cNvPicPr>
                  <a:picLocks noChangeAspect="1"/>
                </p:cNvPicPr>
                <p:nvPr/>
              </p:nvPicPr>
              <p:blipFill>
                <a:blip r:embed="rId3"/>
                <a:stretch>
                  <a:fillRect/>
                </a:stretch>
              </p:blipFill>
              <p:spPr>
                <a:xfrm>
                  <a:off x="3122347" y="2725561"/>
                  <a:ext cx="1314450" cy="1819275"/>
                </a:xfrm>
                <a:prstGeom prst="rect">
                  <a:avLst/>
                </a:prstGeom>
              </p:spPr>
            </p:pic>
            <p:pic>
              <p:nvPicPr>
                <p:cNvPr id="28" name="Picture 27"/>
                <p:cNvPicPr>
                  <a:picLocks noChangeAspect="1"/>
                </p:cNvPicPr>
                <p:nvPr/>
              </p:nvPicPr>
              <p:blipFill>
                <a:blip r:embed="rId4"/>
                <a:stretch>
                  <a:fillRect/>
                </a:stretch>
              </p:blipFill>
              <p:spPr>
                <a:xfrm>
                  <a:off x="3133725" y="4617118"/>
                  <a:ext cx="2876550" cy="1800225"/>
                </a:xfrm>
                <a:prstGeom prst="rect">
                  <a:avLst/>
                </a:prstGeom>
              </p:spPr>
            </p:pic>
          </p:grpSp>
          <p:pic>
            <p:nvPicPr>
              <p:cNvPr id="29" name="Picture 28"/>
              <p:cNvPicPr>
                <a:picLocks noChangeAspect="1"/>
              </p:cNvPicPr>
              <p:nvPr/>
            </p:nvPicPr>
            <p:blipFill>
              <a:blip r:embed="rId5"/>
              <a:stretch>
                <a:fillRect/>
              </a:stretch>
            </p:blipFill>
            <p:spPr>
              <a:xfrm>
                <a:off x="3112623" y="714991"/>
                <a:ext cx="2887200" cy="1928165"/>
              </a:xfrm>
              <a:prstGeom prst="rect">
                <a:avLst/>
              </a:prstGeom>
            </p:spPr>
          </p:pic>
        </p:grpSp>
        <p:grpSp>
          <p:nvGrpSpPr>
            <p:cNvPr id="32" name="Group 31"/>
            <p:cNvGrpSpPr>
              <a:grpSpLocks noChangeAspect="1"/>
            </p:cNvGrpSpPr>
            <p:nvPr/>
          </p:nvGrpSpPr>
          <p:grpSpPr>
            <a:xfrm>
              <a:off x="6292465" y="24754"/>
              <a:ext cx="2448000" cy="1467643"/>
              <a:chOff x="198012" y="775822"/>
              <a:chExt cx="3999565" cy="2397848"/>
            </a:xfrm>
          </p:grpSpPr>
          <p:pic>
            <p:nvPicPr>
              <p:cNvPr id="33" name="Picture 32"/>
              <p:cNvPicPr>
                <a:picLocks noChangeAspect="1"/>
              </p:cNvPicPr>
              <p:nvPr/>
            </p:nvPicPr>
            <p:blipFill>
              <a:blip r:embed="rId6"/>
              <a:stretch>
                <a:fillRect/>
              </a:stretch>
            </p:blipFill>
            <p:spPr>
              <a:xfrm>
                <a:off x="198012" y="775822"/>
                <a:ext cx="3989070" cy="2394585"/>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5532" y="2404526"/>
                <a:ext cx="1122045" cy="769144"/>
              </a:xfrm>
              <a:prstGeom prst="rect">
                <a:avLst/>
              </a:prstGeom>
            </p:spPr>
          </p:pic>
        </p:grpSp>
      </p:grpSp>
      <p:grpSp>
        <p:nvGrpSpPr>
          <p:cNvPr id="37" name="Group 36"/>
          <p:cNvGrpSpPr/>
          <p:nvPr/>
        </p:nvGrpSpPr>
        <p:grpSpPr>
          <a:xfrm>
            <a:off x="99470" y="1582970"/>
            <a:ext cx="6128713" cy="4222293"/>
            <a:chOff x="99470" y="1582970"/>
            <a:chExt cx="6128713" cy="4222293"/>
          </a:xfrm>
        </p:grpSpPr>
        <p:pic>
          <p:nvPicPr>
            <p:cNvPr id="9" name="Picture 8"/>
            <p:cNvPicPr>
              <a:picLocks noChangeAspect="1"/>
            </p:cNvPicPr>
            <p:nvPr/>
          </p:nvPicPr>
          <p:blipFill>
            <a:blip r:embed="rId8"/>
            <a:stretch>
              <a:fillRect/>
            </a:stretch>
          </p:blipFill>
          <p:spPr>
            <a:xfrm>
              <a:off x="99470" y="1582970"/>
              <a:ext cx="5871653" cy="4104456"/>
            </a:xfrm>
            <a:prstGeom prst="rect">
              <a:avLst/>
            </a:prstGeom>
          </p:spPr>
        </p:pic>
        <p:sp>
          <p:nvSpPr>
            <p:cNvPr id="36" name="Oval 35"/>
            <p:cNvSpPr/>
            <p:nvPr/>
          </p:nvSpPr>
          <p:spPr>
            <a:xfrm>
              <a:off x="3419872" y="2921392"/>
              <a:ext cx="2808311" cy="28838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3133811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400" b="0" cap="small" dirty="0"/>
              <a:t>CM01: </a:t>
            </a:r>
            <a:r>
              <a:rPr lang="en-US" sz="1400" b="0" cap="small" dirty="0" smtClean="0"/>
              <a:t>INITIAL RESULTS FROM TOBACCO MOASIC VIRUS</a:t>
            </a:r>
            <a:endParaRPr lang="en-GB" sz="1400" b="0" dirty="0"/>
          </a:p>
        </p:txBody>
      </p:sp>
      <p:sp>
        <p:nvSpPr>
          <p:cNvPr id="3" name="Footer Placeholder 2"/>
          <p:cNvSpPr>
            <a:spLocks noGrp="1"/>
          </p:cNvSpPr>
          <p:nvPr>
            <p:ph type="ftr" sz="quarter" idx="10"/>
          </p:nvPr>
        </p:nvSpPr>
        <p:spPr/>
        <p:txBody>
          <a:bodyPr/>
          <a:lstStyle/>
          <a:p>
            <a:r>
              <a:rPr lang="en-GB" smtClean="0"/>
              <a:t>Gordon Leonard | SAESRF2019 | 12th November 2019</a:t>
            </a:r>
            <a:endParaRPr lang="fr-FR" dirty="0"/>
          </a:p>
        </p:txBody>
      </p:sp>
      <p:grpSp>
        <p:nvGrpSpPr>
          <p:cNvPr id="5" name="Group 4"/>
          <p:cNvGrpSpPr>
            <a:grpSpLocks noChangeAspect="1"/>
          </p:cNvGrpSpPr>
          <p:nvPr/>
        </p:nvGrpSpPr>
        <p:grpSpPr>
          <a:xfrm>
            <a:off x="1187624" y="985674"/>
            <a:ext cx="7128792" cy="5510468"/>
            <a:chOff x="1704975" y="2566987"/>
            <a:chExt cx="5734050" cy="4432350"/>
          </a:xfrm>
          <a:solidFill>
            <a:schemeClr val="bg1"/>
          </a:solidFill>
        </p:grpSpPr>
        <p:pic>
          <p:nvPicPr>
            <p:cNvPr id="6" name="Picture 5"/>
            <p:cNvPicPr>
              <a:picLocks noChangeAspect="1"/>
            </p:cNvPicPr>
            <p:nvPr/>
          </p:nvPicPr>
          <p:blipFill>
            <a:blip r:embed="rId2"/>
            <a:stretch>
              <a:fillRect/>
            </a:stretch>
          </p:blipFill>
          <p:spPr>
            <a:xfrm>
              <a:off x="1704975" y="2566987"/>
              <a:ext cx="5734050" cy="1724025"/>
            </a:xfrm>
            <a:prstGeom prst="rect">
              <a:avLst/>
            </a:prstGeom>
            <a:grpFill/>
          </p:spPr>
        </p:pic>
        <p:pic>
          <p:nvPicPr>
            <p:cNvPr id="7" name="Picture 6"/>
            <p:cNvPicPr>
              <a:picLocks noChangeAspect="1"/>
            </p:cNvPicPr>
            <p:nvPr/>
          </p:nvPicPr>
          <p:blipFill>
            <a:blip r:embed="rId3"/>
            <a:stretch>
              <a:fillRect/>
            </a:stretch>
          </p:blipFill>
          <p:spPr>
            <a:xfrm>
              <a:off x="1704975" y="4437112"/>
              <a:ext cx="5734050" cy="2562225"/>
            </a:xfrm>
            <a:prstGeom prst="rect">
              <a:avLst/>
            </a:prstGeom>
            <a:grpFill/>
          </p:spPr>
        </p:pic>
      </p:grpSp>
      <p:sp>
        <p:nvSpPr>
          <p:cNvPr id="8" name="TextBox 7"/>
          <p:cNvSpPr txBox="1"/>
          <p:nvPr/>
        </p:nvSpPr>
        <p:spPr>
          <a:xfrm>
            <a:off x="1440857" y="3261089"/>
            <a:ext cx="6655989" cy="461665"/>
          </a:xfrm>
          <a:prstGeom prst="rect">
            <a:avLst/>
          </a:prstGeom>
          <a:solidFill>
            <a:schemeClr val="bg2">
              <a:lumMod val="20000"/>
              <a:lumOff val="80000"/>
            </a:schemeClr>
          </a:solidFill>
        </p:spPr>
        <p:txBody>
          <a:bodyPr wrap="none" rtlCol="0">
            <a:spAutoFit/>
          </a:bodyPr>
          <a:lstStyle/>
          <a:p>
            <a:r>
              <a:rPr lang="en-US" sz="2400" dirty="0" smtClean="0"/>
              <a:t>CM01 is operating during ESRF-EBS shutdown</a:t>
            </a:r>
            <a:endParaRPr lang="en-GB" sz="2400" dirty="0"/>
          </a:p>
        </p:txBody>
      </p:sp>
      <p:sp>
        <p:nvSpPr>
          <p:cNvPr id="9" name="Slide Number Placeholder 8"/>
          <p:cNvSpPr>
            <a:spLocks noGrp="1"/>
          </p:cNvSpPr>
          <p:nvPr>
            <p:ph type="sldNum" sz="quarter" idx="11"/>
          </p:nvPr>
        </p:nvSpPr>
        <p:spPr/>
        <p:txBody>
          <a:bodyPr/>
          <a:lstStyle/>
          <a:p>
            <a:r>
              <a:rPr lang="fr-FR" smtClean="0"/>
              <a:t>Page </a:t>
            </a:r>
            <a:fld id="{733122C9-A0B9-462F-8757-0847AD287B63}" type="slidenum">
              <a:rPr lang="fr-FR" smtClean="0"/>
              <a:pPr/>
              <a:t>19</a:t>
            </a:fld>
            <a:endParaRPr lang="fr-FR" dirty="0"/>
          </a:p>
        </p:txBody>
      </p:sp>
    </p:spTree>
    <p:extLst>
      <p:ext uri="{BB962C8B-B14F-4D97-AF65-F5344CB8AC3E}">
        <p14:creationId xmlns:p14="http://schemas.microsoft.com/office/powerpoint/2010/main" val="327154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6"/>
          </p:nvPr>
        </p:nvSpPr>
        <p:spPr/>
        <p:txBody>
          <a:bodyPr/>
          <a:lstStyle/>
          <a:p>
            <a:r>
              <a:rPr lang="en-GB" smtClean="0"/>
              <a:t>Gordon Leonard | SAESRF2019 | 12th November 2019</a:t>
            </a:r>
            <a:endParaRPr lang="fr-FR" dirty="0"/>
          </a:p>
        </p:txBody>
      </p:sp>
      <p:grpSp>
        <p:nvGrpSpPr>
          <p:cNvPr id="2" name="Group 1"/>
          <p:cNvGrpSpPr/>
          <p:nvPr/>
        </p:nvGrpSpPr>
        <p:grpSpPr>
          <a:xfrm>
            <a:off x="1043608" y="2564904"/>
            <a:ext cx="7154803" cy="2343165"/>
            <a:chOff x="1043608" y="2564904"/>
            <a:chExt cx="7154803" cy="2343165"/>
          </a:xfrm>
        </p:grpSpPr>
        <p:sp>
          <p:nvSpPr>
            <p:cNvPr id="7" name="TextBox 6"/>
            <p:cNvSpPr txBox="1"/>
            <p:nvPr/>
          </p:nvSpPr>
          <p:spPr>
            <a:xfrm>
              <a:off x="1043608" y="2564904"/>
              <a:ext cx="7154803" cy="1305165"/>
            </a:xfrm>
            <a:prstGeom prst="rect">
              <a:avLst/>
            </a:prstGeom>
            <a:noFill/>
          </p:spPr>
          <p:txBody>
            <a:bodyPr wrap="square" rtlCol="0">
              <a:spAutoFit/>
            </a:bodyPr>
            <a:lstStyle/>
            <a:p>
              <a:pPr algn="ctr">
                <a:lnSpc>
                  <a:spcPct val="150000"/>
                </a:lnSpc>
              </a:pPr>
              <a:r>
                <a:rPr lang="en-GB" sz="2800" b="1" dirty="0"/>
                <a:t>Structural Biology at the ESRF: present and future</a:t>
              </a:r>
              <a:endParaRPr lang="en-US" sz="2800" b="1" dirty="0" smtClean="0"/>
            </a:p>
          </p:txBody>
        </p:sp>
        <p:sp>
          <p:nvSpPr>
            <p:cNvPr id="8" name="TextBox 7"/>
            <p:cNvSpPr txBox="1"/>
            <p:nvPr/>
          </p:nvSpPr>
          <p:spPr>
            <a:xfrm>
              <a:off x="3001014" y="4077072"/>
              <a:ext cx="3239990" cy="830997"/>
            </a:xfrm>
            <a:prstGeom prst="rect">
              <a:avLst/>
            </a:prstGeom>
            <a:noFill/>
          </p:spPr>
          <p:txBody>
            <a:bodyPr wrap="none" rtlCol="0">
              <a:spAutoFit/>
            </a:bodyPr>
            <a:lstStyle/>
            <a:p>
              <a:pPr algn="ctr"/>
              <a:r>
                <a:rPr lang="en-US" sz="1600" b="1" dirty="0" smtClean="0"/>
                <a:t>Gordon Leonard</a:t>
              </a:r>
            </a:p>
            <a:p>
              <a:pPr algn="ctr"/>
              <a:r>
                <a:rPr lang="en-US" sz="1600" b="1" dirty="0" smtClean="0"/>
                <a:t>(on behalf of)</a:t>
              </a:r>
            </a:p>
            <a:p>
              <a:pPr algn="ctr"/>
              <a:r>
                <a:rPr lang="en-US" sz="1600" b="1" dirty="0" smtClean="0"/>
                <a:t>ESRF Structural Biology Group</a:t>
              </a:r>
            </a:p>
          </p:txBody>
        </p:sp>
      </p:grpSp>
      <p:sp>
        <p:nvSpPr>
          <p:cNvPr id="3" name="Slide Number Placeholder 2"/>
          <p:cNvSpPr>
            <a:spLocks noGrp="1"/>
          </p:cNvSpPr>
          <p:nvPr>
            <p:ph type="sldNum" sz="quarter" idx="15"/>
          </p:nvPr>
        </p:nvSpPr>
        <p:spPr/>
        <p:txBody>
          <a:bodyPr/>
          <a:lstStyle/>
          <a:p>
            <a:r>
              <a:rPr lang="fr-FR" smtClean="0"/>
              <a:t>Page </a:t>
            </a:r>
            <a:fld id="{733122C9-A0B9-462F-8757-0847AD287B63}" type="slidenum">
              <a:rPr lang="fr-FR" smtClean="0"/>
              <a:pPr/>
              <a:t>2</a:t>
            </a:fld>
            <a:endParaRPr lang="fr-F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Gordon Leonard | SAESRF2019 | 12th November 2019</a:t>
            </a:r>
            <a:endParaRPr lang="fr-FR" dirty="0"/>
          </a:p>
        </p:txBody>
      </p:sp>
      <p:sp>
        <p:nvSpPr>
          <p:cNvPr id="5" name="Slide Number Placeholder 4"/>
          <p:cNvSpPr>
            <a:spLocks noGrp="1"/>
          </p:cNvSpPr>
          <p:nvPr>
            <p:ph type="sldNum" sz="quarter" idx="11"/>
          </p:nvPr>
        </p:nvSpPr>
        <p:spPr/>
        <p:txBody>
          <a:bodyPr/>
          <a:lstStyle/>
          <a:p>
            <a:r>
              <a:rPr lang="fr-FR" smtClean="0"/>
              <a:t>Page </a:t>
            </a:r>
            <a:fld id="{733122C9-A0B9-462F-8757-0847AD287B63}" type="slidenum">
              <a:rPr lang="fr-FR" smtClean="0"/>
              <a:pPr/>
              <a:t>20</a:t>
            </a:fld>
            <a:endParaRPr lang="fr-FR" dirty="0"/>
          </a:p>
        </p:txBody>
      </p:sp>
      <p:pic>
        <p:nvPicPr>
          <p:cNvPr id="6" name="Picture 5"/>
          <p:cNvPicPr>
            <a:picLocks noChangeAspect="1"/>
          </p:cNvPicPr>
          <p:nvPr/>
        </p:nvPicPr>
        <p:blipFill>
          <a:blip r:embed="rId3"/>
          <a:stretch>
            <a:fillRect/>
          </a:stretch>
        </p:blipFill>
        <p:spPr>
          <a:xfrm>
            <a:off x="179512" y="1377001"/>
            <a:ext cx="4320000" cy="4508898"/>
          </a:xfrm>
          <a:prstGeom prst="rect">
            <a:avLst/>
          </a:prstGeom>
          <a:ln>
            <a:solidFill>
              <a:schemeClr val="tx1"/>
            </a:solidFill>
          </a:ln>
        </p:spPr>
      </p:pic>
      <p:sp>
        <p:nvSpPr>
          <p:cNvPr id="7" name="Title 6"/>
          <p:cNvSpPr>
            <a:spLocks noGrp="1"/>
          </p:cNvSpPr>
          <p:nvPr>
            <p:ph type="title"/>
          </p:nvPr>
        </p:nvSpPr>
        <p:spPr/>
        <p:txBody>
          <a:bodyPr/>
          <a:lstStyle/>
          <a:p>
            <a:r>
              <a:rPr lang="en-US" dirty="0" smtClean="0"/>
              <a:t>In crystallo optical spectroscopy (</a:t>
            </a:r>
            <a:r>
              <a:rPr lang="en-US" dirty="0" err="1" smtClean="0"/>
              <a:t>Icos</a:t>
            </a:r>
            <a:r>
              <a:rPr lang="en-US" dirty="0" smtClean="0"/>
              <a:t>)</a:t>
            </a:r>
            <a:endParaRPr lang="en-GB" dirty="0"/>
          </a:p>
        </p:txBody>
      </p:sp>
      <p:pic>
        <p:nvPicPr>
          <p:cNvPr id="12" name="Picture 11"/>
          <p:cNvPicPr>
            <a:picLocks noChangeAspect="1"/>
          </p:cNvPicPr>
          <p:nvPr/>
        </p:nvPicPr>
        <p:blipFill>
          <a:blip r:embed="rId4"/>
          <a:stretch>
            <a:fillRect/>
          </a:stretch>
        </p:blipFill>
        <p:spPr>
          <a:xfrm>
            <a:off x="4644000" y="1137479"/>
            <a:ext cx="4320000" cy="2493971"/>
          </a:xfrm>
          <a:prstGeom prst="rect">
            <a:avLst/>
          </a:prstGeom>
          <a:ln>
            <a:solidFill>
              <a:schemeClr val="tx1"/>
            </a:solidFill>
          </a:ln>
        </p:spPr>
      </p:pic>
      <p:pic>
        <p:nvPicPr>
          <p:cNvPr id="13" name="Picture 12"/>
          <p:cNvPicPr>
            <a:picLocks noChangeAspect="1"/>
          </p:cNvPicPr>
          <p:nvPr/>
        </p:nvPicPr>
        <p:blipFill>
          <a:blip r:embed="rId5"/>
          <a:stretch>
            <a:fillRect/>
          </a:stretch>
        </p:blipFill>
        <p:spPr>
          <a:xfrm>
            <a:off x="4644000" y="4437112"/>
            <a:ext cx="4320000" cy="1885864"/>
          </a:xfrm>
          <a:prstGeom prst="rect">
            <a:avLst/>
          </a:prstGeom>
          <a:ln>
            <a:solidFill>
              <a:schemeClr val="tx1"/>
            </a:solidFill>
          </a:ln>
        </p:spPr>
      </p:pic>
    </p:spTree>
    <p:extLst>
      <p:ext uri="{BB962C8B-B14F-4D97-AF65-F5344CB8AC3E}">
        <p14:creationId xmlns:p14="http://schemas.microsoft.com/office/powerpoint/2010/main" val="23726938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GB" smtClean="0"/>
              <a:t>Gordon Leonard | SAESRF2019 | 12th November 2019</a:t>
            </a:r>
            <a:endParaRPr lang="fr-FR" dirty="0"/>
          </a:p>
        </p:txBody>
      </p:sp>
      <p:sp>
        <p:nvSpPr>
          <p:cNvPr id="5" name="Slide Number Placeholder 4"/>
          <p:cNvSpPr>
            <a:spLocks noGrp="1"/>
          </p:cNvSpPr>
          <p:nvPr>
            <p:ph type="sldNum" sz="quarter" idx="11"/>
          </p:nvPr>
        </p:nvSpPr>
        <p:spPr/>
        <p:txBody>
          <a:bodyPr/>
          <a:lstStyle/>
          <a:p>
            <a:r>
              <a:rPr lang="fr-FR" smtClean="0"/>
              <a:t>Page </a:t>
            </a:r>
            <a:fld id="{733122C9-A0B9-462F-8757-0847AD287B63}" type="slidenum">
              <a:rPr lang="fr-FR" smtClean="0"/>
              <a:pPr/>
              <a:t>21</a:t>
            </a:fld>
            <a:endParaRPr lang="fr-FR" dirty="0"/>
          </a:p>
        </p:txBody>
      </p:sp>
      <p:sp>
        <p:nvSpPr>
          <p:cNvPr id="7" name="Title 6"/>
          <p:cNvSpPr>
            <a:spLocks noGrp="1"/>
          </p:cNvSpPr>
          <p:nvPr>
            <p:ph type="title"/>
          </p:nvPr>
        </p:nvSpPr>
        <p:spPr/>
        <p:txBody>
          <a:bodyPr/>
          <a:lstStyle/>
          <a:p>
            <a:r>
              <a:rPr lang="en-US" dirty="0" smtClean="0"/>
              <a:t>In crystallo optical spectroscopy (</a:t>
            </a:r>
            <a:r>
              <a:rPr lang="en-US" dirty="0" err="1" smtClean="0"/>
              <a:t>Icos</a:t>
            </a:r>
            <a:r>
              <a:rPr lang="en-US" dirty="0" smtClean="0"/>
              <a:t>)</a:t>
            </a:r>
            <a:endParaRPr lang="en-GB" dirty="0"/>
          </a:p>
        </p:txBody>
      </p:sp>
      <p:grpSp>
        <p:nvGrpSpPr>
          <p:cNvPr id="8" name="Group 7"/>
          <p:cNvGrpSpPr>
            <a:grpSpLocks noChangeAspect="1"/>
          </p:cNvGrpSpPr>
          <p:nvPr/>
        </p:nvGrpSpPr>
        <p:grpSpPr>
          <a:xfrm>
            <a:off x="0" y="2128050"/>
            <a:ext cx="4323048" cy="2850048"/>
            <a:chOff x="264847" y="748276"/>
            <a:chExt cx="8699153" cy="5735073"/>
          </a:xfrm>
        </p:grpSpPr>
        <p:pic>
          <p:nvPicPr>
            <p:cNvPr id="9" name="Picture 8"/>
            <p:cNvPicPr>
              <a:picLocks noChangeAspect="1"/>
            </p:cNvPicPr>
            <p:nvPr/>
          </p:nvPicPr>
          <p:blipFill>
            <a:blip r:embed="rId3"/>
            <a:stretch>
              <a:fillRect/>
            </a:stretch>
          </p:blipFill>
          <p:spPr>
            <a:xfrm>
              <a:off x="264847" y="2206112"/>
              <a:ext cx="3514725" cy="2819400"/>
            </a:xfrm>
            <a:prstGeom prst="rect">
              <a:avLst/>
            </a:prstGeom>
          </p:spPr>
        </p:pic>
        <p:grpSp>
          <p:nvGrpSpPr>
            <p:cNvPr id="10" name="Group 9"/>
            <p:cNvGrpSpPr/>
            <p:nvPr/>
          </p:nvGrpSpPr>
          <p:grpSpPr>
            <a:xfrm>
              <a:off x="3991207" y="748276"/>
              <a:ext cx="4972793" cy="5735073"/>
              <a:chOff x="3991207" y="748276"/>
              <a:chExt cx="4972793" cy="5735073"/>
            </a:xfrm>
          </p:grpSpPr>
          <p:pic>
            <p:nvPicPr>
              <p:cNvPr id="11" name="Picture 10"/>
              <p:cNvPicPr>
                <a:picLocks noChangeAspect="1"/>
              </p:cNvPicPr>
              <p:nvPr/>
            </p:nvPicPr>
            <p:blipFill>
              <a:blip r:embed="rId4"/>
              <a:stretch>
                <a:fillRect/>
              </a:stretch>
            </p:blipFill>
            <p:spPr>
              <a:xfrm>
                <a:off x="4056720" y="1742848"/>
                <a:ext cx="4907280" cy="3620453"/>
              </a:xfrm>
              <a:prstGeom prst="rect">
                <a:avLst/>
              </a:prstGeom>
            </p:spPr>
          </p:pic>
          <p:pic>
            <p:nvPicPr>
              <p:cNvPr id="14" name="Picture 13"/>
              <p:cNvPicPr>
                <a:picLocks noChangeAspect="1"/>
              </p:cNvPicPr>
              <p:nvPr/>
            </p:nvPicPr>
            <p:blipFill>
              <a:blip r:embed="rId5"/>
              <a:stretch>
                <a:fillRect/>
              </a:stretch>
            </p:blipFill>
            <p:spPr>
              <a:xfrm>
                <a:off x="3991207" y="748276"/>
                <a:ext cx="1708785" cy="1183005"/>
              </a:xfrm>
              <a:prstGeom prst="rect">
                <a:avLst/>
              </a:prstGeom>
            </p:spPr>
          </p:pic>
          <p:pic>
            <p:nvPicPr>
              <p:cNvPr id="15" name="Picture 14"/>
              <p:cNvPicPr>
                <a:picLocks noChangeAspect="1"/>
              </p:cNvPicPr>
              <p:nvPr/>
            </p:nvPicPr>
            <p:blipFill>
              <a:blip r:embed="rId6"/>
              <a:stretch>
                <a:fillRect/>
              </a:stretch>
            </p:blipFill>
            <p:spPr>
              <a:xfrm>
                <a:off x="5655360" y="5395696"/>
                <a:ext cx="1710000" cy="1087653"/>
              </a:xfrm>
              <a:prstGeom prst="rect">
                <a:avLst/>
              </a:prstGeom>
            </p:spPr>
          </p:pic>
        </p:grpSp>
      </p:grpSp>
      <p:pic>
        <p:nvPicPr>
          <p:cNvPr id="2" name="Picture 1"/>
          <p:cNvPicPr>
            <a:picLocks noChangeAspect="1"/>
          </p:cNvPicPr>
          <p:nvPr/>
        </p:nvPicPr>
        <p:blipFill>
          <a:blip r:embed="rId7"/>
          <a:stretch>
            <a:fillRect/>
          </a:stretch>
        </p:blipFill>
        <p:spPr>
          <a:xfrm>
            <a:off x="4289810" y="1484784"/>
            <a:ext cx="4854190" cy="4466185"/>
          </a:xfrm>
          <a:prstGeom prst="rect">
            <a:avLst/>
          </a:prstGeom>
        </p:spPr>
      </p:pic>
    </p:spTree>
    <p:extLst>
      <p:ext uri="{BB962C8B-B14F-4D97-AF65-F5344CB8AC3E}">
        <p14:creationId xmlns:p14="http://schemas.microsoft.com/office/powerpoint/2010/main" val="38956693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5"/>
          </p:nvPr>
        </p:nvSpPr>
        <p:spPr/>
        <p:txBody>
          <a:bodyPr/>
          <a:lstStyle/>
          <a:p>
            <a:r>
              <a:rPr lang="fr-FR" dirty="0" smtClean="0"/>
              <a:t>Page </a:t>
            </a:r>
            <a:fld id="{733122C9-A0B9-462F-8757-0847AD287B63}" type="slidenum">
              <a:rPr lang="fr-FR" smtClean="0"/>
              <a:pPr/>
              <a:t>22</a:t>
            </a:fld>
            <a:endParaRPr lang="fr-FR" dirty="0"/>
          </a:p>
        </p:txBody>
      </p:sp>
      <p:sp>
        <p:nvSpPr>
          <p:cNvPr id="8" name="Title 1"/>
          <p:cNvSpPr>
            <a:spLocks noGrp="1"/>
          </p:cNvSpPr>
          <p:nvPr>
            <p:ph type="title"/>
          </p:nvPr>
        </p:nvSpPr>
        <p:spPr>
          <a:xfrm>
            <a:off x="727200" y="126000"/>
            <a:ext cx="8236800" cy="496800"/>
          </a:xfrm>
        </p:spPr>
        <p:txBody>
          <a:bodyPr/>
          <a:lstStyle/>
          <a:p>
            <a:r>
              <a:rPr lang="en-US" sz="2400" cap="small" dirty="0" smtClean="0"/>
              <a:t> </a:t>
            </a:r>
            <a:r>
              <a:rPr lang="en-US" sz="1200" b="0" cap="small" dirty="0" smtClean="0"/>
              <a:t>HIGH-PRESSURE CRYO-COOLING</a:t>
            </a:r>
            <a:endParaRPr lang="en-GB" sz="1200" b="0" cap="small" dirty="0"/>
          </a:p>
        </p:txBody>
      </p:sp>
      <p:sp>
        <p:nvSpPr>
          <p:cNvPr id="9" name="Text Box 2"/>
          <p:cNvSpPr txBox="1">
            <a:spLocks noChangeArrowheads="1"/>
          </p:cNvSpPr>
          <p:nvPr/>
        </p:nvSpPr>
        <p:spPr bwMode="auto">
          <a:xfrm>
            <a:off x="5508625" y="1484313"/>
            <a:ext cx="3743325" cy="366712"/>
          </a:xfrm>
          <a:prstGeom prst="rect">
            <a:avLst/>
          </a:prstGeom>
          <a:noFill/>
          <a:ln w="9525">
            <a:noFill/>
            <a:miter lim="800000"/>
            <a:headEnd/>
            <a:tailEnd/>
          </a:ln>
        </p:spPr>
        <p:txBody>
          <a:bodyPr>
            <a:spAutoFit/>
          </a:bodyPr>
          <a:lstStyle/>
          <a:p>
            <a:pPr>
              <a:spcBef>
                <a:spcPct val="50000"/>
              </a:spcBef>
            </a:pPr>
            <a:endParaRPr lang="en-US"/>
          </a:p>
        </p:txBody>
      </p:sp>
      <p:sp>
        <p:nvSpPr>
          <p:cNvPr id="10" name="TextBox 9"/>
          <p:cNvSpPr txBox="1"/>
          <p:nvPr/>
        </p:nvSpPr>
        <p:spPr>
          <a:xfrm>
            <a:off x="5638076" y="1421076"/>
            <a:ext cx="3426607" cy="1477328"/>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chemeClr val="tx1"/>
                </a:solidFill>
              </a:rPr>
              <a:t>- </a:t>
            </a:r>
            <a:r>
              <a:rPr lang="en-US" sz="1200" dirty="0" smtClean="0">
                <a:solidFill>
                  <a:schemeClr val="tx1"/>
                </a:solidFill>
              </a:rPr>
              <a:t>Cool crystals without </a:t>
            </a:r>
            <a:r>
              <a:rPr lang="en-US" sz="1200" dirty="0" err="1" smtClean="0">
                <a:solidFill>
                  <a:schemeClr val="tx1"/>
                </a:solidFill>
              </a:rPr>
              <a:t>cryoprotectant</a:t>
            </a:r>
            <a:endParaRPr lang="en-US" sz="1200" dirty="0" smtClean="0">
              <a:solidFill>
                <a:schemeClr val="tx1"/>
              </a:solidFill>
            </a:endParaRPr>
          </a:p>
          <a:p>
            <a:endParaRPr lang="en-US" sz="1200" dirty="0" smtClean="0">
              <a:solidFill>
                <a:schemeClr val="tx1"/>
              </a:solidFill>
            </a:endParaRPr>
          </a:p>
          <a:p>
            <a:r>
              <a:rPr lang="en-US" sz="1200" dirty="0" smtClean="0">
                <a:solidFill>
                  <a:schemeClr val="tx1"/>
                </a:solidFill>
              </a:rPr>
              <a:t>- Improve diffraction quality (lower </a:t>
            </a:r>
            <a:r>
              <a:rPr lang="en-US" sz="1200" dirty="0" err="1" smtClean="0">
                <a:solidFill>
                  <a:schemeClr val="tx1"/>
                </a:solidFill>
              </a:rPr>
              <a:t>mosaicity</a:t>
            </a:r>
            <a:r>
              <a:rPr lang="en-US" sz="1200" dirty="0" smtClean="0">
                <a:solidFill>
                  <a:schemeClr val="tx1"/>
                </a:solidFill>
              </a:rPr>
              <a:t>)</a:t>
            </a:r>
          </a:p>
          <a:p>
            <a:endParaRPr lang="en-US" sz="1200" dirty="0" smtClean="0">
              <a:solidFill>
                <a:schemeClr val="tx1"/>
              </a:solidFill>
            </a:endParaRPr>
          </a:p>
          <a:p>
            <a:r>
              <a:rPr lang="en-US" sz="1200" dirty="0" smtClean="0">
                <a:solidFill>
                  <a:schemeClr val="tx1"/>
                </a:solidFill>
              </a:rPr>
              <a:t>- where do ligands bind?</a:t>
            </a:r>
          </a:p>
          <a:p>
            <a:endParaRPr lang="en-US" sz="1200" dirty="0" smtClean="0">
              <a:solidFill>
                <a:schemeClr val="tx1"/>
              </a:solidFill>
            </a:endParaRPr>
          </a:p>
          <a:p>
            <a:r>
              <a:rPr lang="en-US" sz="1200" dirty="0" smtClean="0">
                <a:solidFill>
                  <a:schemeClr val="tx1"/>
                </a:solidFill>
              </a:rPr>
              <a:t>- where is O</a:t>
            </a:r>
            <a:r>
              <a:rPr lang="en-US" sz="1200" baseline="-25000" dirty="0" smtClean="0">
                <a:solidFill>
                  <a:schemeClr val="tx1"/>
                </a:solidFill>
              </a:rPr>
              <a:t>2</a:t>
            </a:r>
            <a:r>
              <a:rPr lang="en-US" sz="1200" dirty="0" smtClean="0">
                <a:solidFill>
                  <a:schemeClr val="tx1"/>
                </a:solidFill>
              </a:rPr>
              <a:t>/NO/… entering/leaving </a:t>
            </a:r>
            <a:endParaRPr lang="en-GB" sz="1200" dirty="0">
              <a:solidFill>
                <a:schemeClr val="tx1"/>
              </a:solidFill>
            </a:endParaRPr>
          </a:p>
        </p:txBody>
      </p:sp>
      <p:grpSp>
        <p:nvGrpSpPr>
          <p:cNvPr id="3" name="Group 2"/>
          <p:cNvGrpSpPr>
            <a:grpSpLocks noChangeAspect="1"/>
          </p:cNvGrpSpPr>
          <p:nvPr/>
        </p:nvGrpSpPr>
        <p:grpSpPr>
          <a:xfrm>
            <a:off x="107504" y="764704"/>
            <a:ext cx="2138638" cy="2790073"/>
            <a:chOff x="971600" y="746605"/>
            <a:chExt cx="2376264" cy="3100082"/>
          </a:xfrm>
        </p:grpSpPr>
        <p:grpSp>
          <p:nvGrpSpPr>
            <p:cNvPr id="2" name="Group 1"/>
            <p:cNvGrpSpPr/>
            <p:nvPr/>
          </p:nvGrpSpPr>
          <p:grpSpPr>
            <a:xfrm>
              <a:off x="971600" y="746605"/>
              <a:ext cx="1957326" cy="3100082"/>
              <a:chOff x="6516216" y="1988841"/>
              <a:chExt cx="1957326" cy="3100082"/>
            </a:xfrm>
          </p:grpSpPr>
          <p:pic>
            <p:nvPicPr>
              <p:cNvPr id="7" name="Picture 6"/>
              <p:cNvPicPr>
                <a:picLocks noChangeAspect="1" noChangeArrowheads="1"/>
              </p:cNvPicPr>
              <p:nvPr/>
            </p:nvPicPr>
            <p:blipFill>
              <a:blip r:embed="rId2" cstate="print"/>
              <a:srcRect/>
              <a:stretch>
                <a:fillRect/>
              </a:stretch>
            </p:blipFill>
            <p:spPr bwMode="auto">
              <a:xfrm>
                <a:off x="6516216" y="1988841"/>
                <a:ext cx="1957326" cy="3020783"/>
              </a:xfrm>
              <a:prstGeom prst="rect">
                <a:avLst/>
              </a:prstGeom>
              <a:noFill/>
              <a:ln w="9525">
                <a:noFill/>
                <a:miter lim="800000"/>
                <a:headEnd/>
                <a:tailEnd/>
              </a:ln>
            </p:spPr>
          </p:pic>
          <p:cxnSp>
            <p:nvCxnSpPr>
              <p:cNvPr id="11" name="Straight Arrow Connector 10"/>
              <p:cNvCxnSpPr/>
              <p:nvPr/>
            </p:nvCxnSpPr>
            <p:spPr>
              <a:xfrm rot="16200000" flipH="1">
                <a:off x="5313810" y="3537102"/>
                <a:ext cx="3024339" cy="1"/>
              </a:xfrm>
              <a:prstGeom prst="straightConnector1">
                <a:avLst/>
              </a:prstGeom>
              <a:ln w="38100">
                <a:solidFill>
                  <a:srgbClr val="00B0F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6851118" y="2060845"/>
                <a:ext cx="864096" cy="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6226316" y="3574885"/>
                <a:ext cx="3028075" cy="1"/>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14" name="Text Box 24"/>
            <p:cNvSpPr txBox="1">
              <a:spLocks noChangeArrowheads="1"/>
            </p:cNvSpPr>
            <p:nvPr/>
          </p:nvSpPr>
          <p:spPr bwMode="auto">
            <a:xfrm flipH="1">
              <a:off x="2195736" y="3391238"/>
              <a:ext cx="1152128" cy="369332"/>
            </a:xfrm>
            <a:prstGeom prst="rect">
              <a:avLst/>
            </a:prstGeom>
            <a:noFill/>
            <a:ln w="9525" algn="ctr">
              <a:noFill/>
              <a:miter lim="800000"/>
              <a:headEnd/>
              <a:tailEnd/>
            </a:ln>
            <a:effectLst/>
          </p:spPr>
          <p:txBody>
            <a:bodyPr wrap="square">
              <a:spAutoFit/>
            </a:bodyPr>
            <a:lstStyle/>
            <a:p>
              <a:r>
                <a:rPr lang="en-US" dirty="0" smtClean="0">
                  <a:solidFill>
                    <a:srgbClr val="00B050"/>
                  </a:solidFill>
                </a:rPr>
                <a:t>~2 </a:t>
              </a:r>
              <a:r>
                <a:rPr lang="en-US" dirty="0" err="1" smtClean="0">
                  <a:solidFill>
                    <a:srgbClr val="00B050"/>
                  </a:solidFill>
                </a:rPr>
                <a:t>kbar</a:t>
              </a:r>
              <a:endParaRPr lang="en-US" dirty="0">
                <a:solidFill>
                  <a:srgbClr val="00B050"/>
                </a:solidFill>
              </a:endParaRPr>
            </a:p>
          </p:txBody>
        </p:sp>
      </p:grpSp>
      <p:grpSp>
        <p:nvGrpSpPr>
          <p:cNvPr id="16" name="Group 15"/>
          <p:cNvGrpSpPr>
            <a:grpSpLocks noChangeAspect="1"/>
          </p:cNvGrpSpPr>
          <p:nvPr/>
        </p:nvGrpSpPr>
        <p:grpSpPr>
          <a:xfrm>
            <a:off x="1194800" y="3602151"/>
            <a:ext cx="2773608" cy="2825388"/>
            <a:chOff x="3470262" y="4509119"/>
            <a:chExt cx="3455587" cy="3361046"/>
          </a:xfrm>
        </p:grpSpPr>
        <p:pic>
          <p:nvPicPr>
            <p:cNvPr id="17" name="Picture 2" descr="T:\carpentier\hp_hist_image.jpg"/>
            <p:cNvPicPr>
              <a:picLocks noChangeAspect="1" noChangeArrowheads="1"/>
            </p:cNvPicPr>
            <p:nvPr/>
          </p:nvPicPr>
          <p:blipFill>
            <a:blip r:embed="rId3" cstate="print"/>
            <a:srcRect/>
            <a:stretch>
              <a:fillRect/>
            </a:stretch>
          </p:blipFill>
          <p:spPr bwMode="auto">
            <a:xfrm>
              <a:off x="3523273" y="4509119"/>
              <a:ext cx="3402576" cy="3361046"/>
            </a:xfrm>
            <a:prstGeom prst="rect">
              <a:avLst/>
            </a:prstGeom>
            <a:noFill/>
          </p:spPr>
        </p:pic>
        <p:sp>
          <p:nvSpPr>
            <p:cNvPr id="18" name="TextBox 17"/>
            <p:cNvSpPr txBox="1">
              <a:spLocks noChangeAspect="1"/>
            </p:cNvSpPr>
            <p:nvPr/>
          </p:nvSpPr>
          <p:spPr>
            <a:xfrm>
              <a:off x="3470262" y="4509120"/>
              <a:ext cx="1997226" cy="1035967"/>
            </a:xfrm>
            <a:prstGeom prst="rect">
              <a:avLst/>
            </a:prstGeom>
            <a:noFill/>
          </p:spPr>
          <p:txBody>
            <a:bodyPr wrap="square" rtlCol="0">
              <a:spAutoFit/>
            </a:bodyPr>
            <a:lstStyle/>
            <a:p>
              <a:r>
                <a:rPr lang="en-US" sz="1000" dirty="0" smtClean="0"/>
                <a:t>Non-</a:t>
              </a:r>
              <a:r>
                <a:rPr lang="en-US" sz="1000" dirty="0" err="1" smtClean="0"/>
                <a:t>cryprotected</a:t>
              </a:r>
              <a:r>
                <a:rPr lang="en-US" sz="1000" dirty="0" smtClean="0"/>
                <a:t> </a:t>
              </a:r>
              <a:r>
                <a:rPr lang="en-US" sz="1000" dirty="0" err="1" smtClean="0"/>
                <a:t>Trypsin</a:t>
              </a:r>
              <a:r>
                <a:rPr lang="en-US" sz="1000" dirty="0" smtClean="0"/>
                <a:t>  </a:t>
              </a:r>
            </a:p>
            <a:p>
              <a:r>
                <a:rPr lang="en-US" sz="1000" dirty="0" smtClean="0"/>
                <a:t>-No ice rings</a:t>
              </a:r>
            </a:p>
            <a:p>
              <a:r>
                <a:rPr lang="en-US" sz="1000" dirty="0" smtClean="0"/>
                <a:t>-High resolution 1.07Å</a:t>
              </a:r>
            </a:p>
            <a:p>
              <a:pPr>
                <a:buFontTx/>
                <a:buChar char="-"/>
              </a:pPr>
              <a:r>
                <a:rPr lang="en-US" sz="1000" dirty="0" smtClean="0"/>
                <a:t>Low </a:t>
              </a:r>
              <a:r>
                <a:rPr lang="en-US" sz="1000" dirty="0" err="1" smtClean="0"/>
                <a:t>mosaicity</a:t>
              </a:r>
              <a:r>
                <a:rPr lang="en-US" sz="1000" dirty="0" smtClean="0"/>
                <a:t> 0.078</a:t>
              </a:r>
            </a:p>
            <a:p>
              <a:pPr>
                <a:buFontTx/>
                <a:buChar char="-"/>
              </a:pPr>
              <a:r>
                <a:rPr lang="en-US" sz="1000" dirty="0" err="1" smtClean="0"/>
                <a:t>R</a:t>
              </a:r>
              <a:r>
                <a:rPr lang="en-US" sz="1000" baseline="-25000" dirty="0" err="1" smtClean="0"/>
                <a:t>sym</a:t>
              </a:r>
              <a:r>
                <a:rPr lang="en-US" sz="1000" dirty="0" smtClean="0"/>
                <a:t> 5.3% </a:t>
              </a:r>
            </a:p>
            <a:p>
              <a:r>
                <a:rPr lang="en-US" sz="1000" dirty="0" smtClean="0"/>
                <a:t>-</a:t>
              </a:r>
              <a:r>
                <a:rPr lang="en-US" sz="1000" dirty="0" err="1" smtClean="0"/>
                <a:t>R</a:t>
              </a:r>
              <a:r>
                <a:rPr lang="en-US" sz="1000" baseline="-25000" dirty="0" err="1" smtClean="0"/>
                <a:t>work</a:t>
              </a:r>
              <a:r>
                <a:rPr lang="en-US" sz="1000" baseline="-25000" dirty="0" smtClean="0"/>
                <a:t> /free</a:t>
              </a:r>
              <a:r>
                <a:rPr lang="en-US" sz="1000" dirty="0" smtClean="0"/>
                <a:t> 10.9/13.4 </a:t>
              </a:r>
            </a:p>
          </p:txBody>
        </p:sp>
      </p:grpSp>
      <p:grpSp>
        <p:nvGrpSpPr>
          <p:cNvPr id="4" name="Group 3"/>
          <p:cNvGrpSpPr/>
          <p:nvPr/>
        </p:nvGrpSpPr>
        <p:grpSpPr>
          <a:xfrm>
            <a:off x="2144812" y="1462486"/>
            <a:ext cx="3493264" cy="1394509"/>
            <a:chOff x="2144812" y="1694023"/>
            <a:chExt cx="3493264" cy="1394509"/>
          </a:xfrm>
        </p:grpSpPr>
        <p:sp>
          <p:nvSpPr>
            <p:cNvPr id="20" name="TextBox 19"/>
            <p:cNvSpPr txBox="1"/>
            <p:nvPr/>
          </p:nvSpPr>
          <p:spPr>
            <a:xfrm>
              <a:off x="2144812" y="2811533"/>
              <a:ext cx="3493264" cy="276999"/>
            </a:xfrm>
            <a:prstGeom prst="rect">
              <a:avLst/>
            </a:prstGeom>
            <a:noFill/>
          </p:spPr>
          <p:txBody>
            <a:bodyPr wrap="none" rtlCol="0">
              <a:spAutoFit/>
            </a:bodyPr>
            <a:lstStyle/>
            <a:p>
              <a:r>
                <a:rPr lang="en-US" sz="1200" dirty="0" smtClean="0">
                  <a:latin typeface="Arial" pitchFamily="34" charset="0"/>
                  <a:cs typeface="Arial" pitchFamily="34" charset="0"/>
                </a:rPr>
                <a:t>P</a:t>
              </a:r>
              <a:r>
                <a:rPr lang="en-US" sz="1000" dirty="0" smtClean="0">
                  <a:latin typeface="Arial" pitchFamily="34" charset="0"/>
                  <a:cs typeface="Arial" pitchFamily="34" charset="0"/>
                </a:rPr>
                <a:t>. van </a:t>
              </a:r>
              <a:r>
                <a:rPr lang="en-US" sz="1000" dirty="0" err="1" smtClean="0">
                  <a:latin typeface="Arial" pitchFamily="34" charset="0"/>
                  <a:cs typeface="Arial" pitchFamily="34" charset="0"/>
                </a:rPr>
                <a:t>der</a:t>
              </a:r>
              <a:r>
                <a:rPr lang="en-US" sz="1000" dirty="0" smtClean="0">
                  <a:latin typeface="Arial" pitchFamily="34" charset="0"/>
                  <a:cs typeface="Arial" pitchFamily="34" charset="0"/>
                </a:rPr>
                <a:t> Linden </a:t>
              </a:r>
              <a:r>
                <a:rPr lang="en-US" sz="1000" i="1" dirty="0" smtClean="0">
                  <a:latin typeface="Arial" pitchFamily="34" charset="0"/>
                  <a:cs typeface="Arial" pitchFamily="34" charset="0"/>
                </a:rPr>
                <a:t>et al.</a:t>
              </a:r>
              <a:r>
                <a:rPr lang="en-US" sz="1000" dirty="0" smtClean="0">
                  <a:latin typeface="Arial" pitchFamily="34" charset="0"/>
                  <a:cs typeface="Arial" pitchFamily="34" charset="0"/>
                </a:rPr>
                <a:t> (2014) </a:t>
              </a:r>
              <a:r>
                <a:rPr lang="en-US" sz="1000" i="1" dirty="0" smtClean="0">
                  <a:latin typeface="Arial" pitchFamily="34" charset="0"/>
                  <a:cs typeface="Arial" pitchFamily="34" charset="0"/>
                </a:rPr>
                <a:t>J. Appl. </a:t>
              </a:r>
              <a:r>
                <a:rPr lang="en-US" sz="1000" i="1" dirty="0" err="1" smtClean="0">
                  <a:latin typeface="Arial" pitchFamily="34" charset="0"/>
                  <a:cs typeface="Arial" pitchFamily="34" charset="0"/>
                </a:rPr>
                <a:t>Cryst</a:t>
              </a:r>
              <a:r>
                <a:rPr lang="en-US" sz="1000" i="1" dirty="0" smtClean="0">
                  <a:latin typeface="Arial" pitchFamily="34" charset="0"/>
                  <a:cs typeface="Arial" pitchFamily="34" charset="0"/>
                </a:rPr>
                <a:t>.</a:t>
              </a:r>
              <a:r>
                <a:rPr lang="en-US" sz="1000" dirty="0" smtClean="0">
                  <a:latin typeface="Arial" pitchFamily="34" charset="0"/>
                  <a:cs typeface="Arial" pitchFamily="34" charset="0"/>
                </a:rPr>
                <a:t> </a:t>
              </a:r>
              <a:r>
                <a:rPr lang="en-US" sz="1000" b="1" dirty="0" smtClean="0">
                  <a:latin typeface="Arial" pitchFamily="34" charset="0"/>
                  <a:cs typeface="Arial" pitchFamily="34" charset="0"/>
                </a:rPr>
                <a:t>47</a:t>
              </a:r>
              <a:r>
                <a:rPr lang="en-US" sz="1000" dirty="0" smtClean="0">
                  <a:latin typeface="Arial" pitchFamily="34" charset="0"/>
                  <a:cs typeface="Arial" pitchFamily="34" charset="0"/>
                </a:rPr>
                <a:t>, 584-592.</a:t>
              </a:r>
              <a:endParaRPr lang="en-GB" sz="1000" dirty="0">
                <a:latin typeface="Arial" pitchFamily="34" charset="0"/>
                <a:cs typeface="Arial" pitchFamily="34" charset="0"/>
              </a:endParaRPr>
            </a:p>
          </p:txBody>
        </p:sp>
        <p:pic>
          <p:nvPicPr>
            <p:cNvPr id="21" name="Picture 2"/>
            <p:cNvPicPr>
              <a:picLocks noChangeAspect="1" noChangeArrowheads="1"/>
            </p:cNvPicPr>
            <p:nvPr/>
          </p:nvPicPr>
          <p:blipFill>
            <a:blip r:embed="rId4" cstate="print"/>
            <a:srcRect/>
            <a:stretch>
              <a:fillRect/>
            </a:stretch>
          </p:blipFill>
          <p:spPr bwMode="auto">
            <a:xfrm>
              <a:off x="2239996" y="1694023"/>
              <a:ext cx="3185160" cy="1097280"/>
            </a:xfrm>
            <a:prstGeom prst="rect">
              <a:avLst/>
            </a:prstGeom>
            <a:noFill/>
            <a:ln w="9525">
              <a:noFill/>
              <a:miter lim="800000"/>
              <a:headEnd/>
              <a:tailEnd/>
            </a:ln>
          </p:spPr>
        </p:pic>
      </p:grpSp>
      <p:sp>
        <p:nvSpPr>
          <p:cNvPr id="22" name="Footer Placeholder 5"/>
          <p:cNvSpPr>
            <a:spLocks noGrp="1"/>
          </p:cNvSpPr>
          <p:nvPr>
            <p:ph type="ftr" sz="quarter" idx="16"/>
          </p:nvPr>
        </p:nvSpPr>
        <p:spPr>
          <a:xfrm>
            <a:off x="719572" y="6483349"/>
            <a:ext cx="6120000" cy="212489"/>
          </a:xfrm>
        </p:spPr>
        <p:txBody>
          <a:bodyPr/>
          <a:lstStyle/>
          <a:p>
            <a:r>
              <a:rPr lang="en-GB" smtClean="0"/>
              <a:t>Gordon Leonard | SAESRF2019 | 12th November 2019</a:t>
            </a:r>
            <a:endParaRPr lang="fr-FR" dirty="0"/>
          </a:p>
        </p:txBody>
      </p:sp>
      <p:pic>
        <p:nvPicPr>
          <p:cNvPr id="6" name="Picture 5"/>
          <p:cNvPicPr>
            <a:picLocks noChangeAspect="1"/>
          </p:cNvPicPr>
          <p:nvPr/>
        </p:nvPicPr>
        <p:blipFill>
          <a:blip r:embed="rId5"/>
          <a:stretch>
            <a:fillRect/>
          </a:stretch>
        </p:blipFill>
        <p:spPr>
          <a:xfrm>
            <a:off x="5420075" y="3601845"/>
            <a:ext cx="2838993" cy="2826000"/>
          </a:xfrm>
          <a:prstGeom prst="rect">
            <a:avLst/>
          </a:prstGeom>
        </p:spPr>
      </p:pic>
      <p:cxnSp>
        <p:nvCxnSpPr>
          <p:cNvPr id="19" name="Straight Arrow Connector 18"/>
          <p:cNvCxnSpPr/>
          <p:nvPr/>
        </p:nvCxnSpPr>
        <p:spPr>
          <a:xfrm>
            <a:off x="4283968" y="5014845"/>
            <a:ext cx="93610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04157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3706" name="Group 19"/>
          <p:cNvGrpSpPr>
            <a:grpSpLocks noChangeAspect="1"/>
          </p:cNvGrpSpPr>
          <p:nvPr/>
        </p:nvGrpSpPr>
        <p:grpSpPr bwMode="auto">
          <a:xfrm>
            <a:off x="677096" y="3066449"/>
            <a:ext cx="3478737" cy="1620000"/>
            <a:chOff x="69" y="753"/>
            <a:chExt cx="2856" cy="1330"/>
          </a:xfrm>
        </p:grpSpPr>
        <p:sp>
          <p:nvSpPr>
            <p:cNvPr id="1693712" name="Text Box 18"/>
            <p:cNvSpPr txBox="1">
              <a:spLocks noChangeArrowheads="1"/>
            </p:cNvSpPr>
            <p:nvPr/>
          </p:nvSpPr>
          <p:spPr bwMode="auto">
            <a:xfrm>
              <a:off x="430" y="1723"/>
              <a:ext cx="1847" cy="360"/>
            </a:xfrm>
            <a:prstGeom prst="rect">
              <a:avLst/>
            </a:prstGeom>
            <a:noFill/>
            <a:ln w="9525">
              <a:noFill/>
              <a:miter lim="800000"/>
              <a:headEnd/>
              <a:tailEnd/>
            </a:ln>
          </p:spPr>
          <p:txBody>
            <a:bodyPr wrap="none">
              <a:spAutoFit/>
            </a:bodyPr>
            <a:lstStyle/>
            <a:p>
              <a:pPr>
                <a:buFontTx/>
                <a:buChar char="•"/>
              </a:pPr>
              <a:r>
                <a:rPr lang="en-US" sz="1600" dirty="0"/>
                <a:t> </a:t>
              </a:r>
              <a:r>
                <a:rPr lang="en-US" sz="1000" dirty="0"/>
                <a:t>Where? – What? – </a:t>
              </a:r>
              <a:r>
                <a:rPr lang="en-US" sz="1000" dirty="0" err="1"/>
                <a:t>Optimise</a:t>
              </a:r>
              <a:r>
                <a:rPr lang="en-US" sz="1000" dirty="0"/>
                <a:t>? – Trash?</a:t>
              </a:r>
            </a:p>
            <a:p>
              <a:pPr>
                <a:buFontTx/>
                <a:buChar char="•"/>
              </a:pPr>
              <a:r>
                <a:rPr lang="en-US" sz="1000" dirty="0"/>
                <a:t> Smaller beam = finer sampling</a:t>
              </a:r>
            </a:p>
          </p:txBody>
        </p:sp>
        <p:grpSp>
          <p:nvGrpSpPr>
            <p:cNvPr id="1693713" name="Group 20"/>
            <p:cNvGrpSpPr>
              <a:grpSpLocks noChangeAspect="1"/>
            </p:cNvGrpSpPr>
            <p:nvPr/>
          </p:nvGrpSpPr>
          <p:grpSpPr bwMode="auto">
            <a:xfrm>
              <a:off x="69" y="753"/>
              <a:ext cx="2856" cy="999"/>
              <a:chOff x="68" y="663"/>
              <a:chExt cx="3175" cy="1110"/>
            </a:xfrm>
          </p:grpSpPr>
          <p:pic>
            <p:nvPicPr>
              <p:cNvPr id="1693714" name="Picture 2"/>
              <p:cNvPicPr>
                <a:picLocks noChangeAspect="1" noChangeArrowheads="1"/>
              </p:cNvPicPr>
              <p:nvPr/>
            </p:nvPicPr>
            <p:blipFill>
              <a:blip r:embed="rId3"/>
              <a:srcRect/>
              <a:stretch>
                <a:fillRect/>
              </a:stretch>
            </p:blipFill>
            <p:spPr bwMode="auto">
              <a:xfrm>
                <a:off x="113" y="915"/>
                <a:ext cx="1220" cy="712"/>
              </a:xfrm>
              <a:prstGeom prst="rect">
                <a:avLst/>
              </a:prstGeom>
              <a:noFill/>
              <a:ln w="9525">
                <a:noFill/>
                <a:miter lim="800000"/>
                <a:headEnd/>
                <a:tailEnd/>
              </a:ln>
            </p:spPr>
          </p:pic>
          <p:pic>
            <p:nvPicPr>
              <p:cNvPr id="1693715" name="Picture 3"/>
              <p:cNvPicPr>
                <a:picLocks noChangeAspect="1" noChangeArrowheads="1"/>
              </p:cNvPicPr>
              <p:nvPr/>
            </p:nvPicPr>
            <p:blipFill>
              <a:blip r:embed="rId4"/>
              <a:srcRect/>
              <a:stretch>
                <a:fillRect/>
              </a:stretch>
            </p:blipFill>
            <p:spPr bwMode="auto">
              <a:xfrm>
                <a:off x="1632" y="897"/>
                <a:ext cx="1611" cy="876"/>
              </a:xfrm>
              <a:prstGeom prst="rect">
                <a:avLst/>
              </a:prstGeom>
              <a:noFill/>
              <a:ln w="9525">
                <a:noFill/>
                <a:miter lim="800000"/>
                <a:headEnd/>
                <a:tailEnd/>
              </a:ln>
            </p:spPr>
          </p:pic>
          <p:sp>
            <p:nvSpPr>
              <p:cNvPr id="1693716" name="ZoneTexte 10"/>
              <p:cNvSpPr txBox="1">
                <a:spLocks noChangeAspect="1" noChangeArrowheads="1"/>
              </p:cNvSpPr>
              <p:nvPr/>
            </p:nvSpPr>
            <p:spPr bwMode="auto">
              <a:xfrm>
                <a:off x="68" y="663"/>
                <a:ext cx="818" cy="200"/>
              </a:xfrm>
              <a:prstGeom prst="rect">
                <a:avLst/>
              </a:prstGeom>
              <a:noFill/>
              <a:ln w="9525">
                <a:noFill/>
                <a:miter lim="800000"/>
                <a:headEnd/>
                <a:tailEnd/>
              </a:ln>
            </p:spPr>
            <p:txBody>
              <a:bodyPr wrap="none">
                <a:spAutoFit/>
              </a:bodyPr>
              <a:lstStyle/>
              <a:p>
                <a:r>
                  <a:rPr lang="fr-FR" sz="1000" b="1" u="sng" dirty="0" err="1" smtClean="0">
                    <a:cs typeface="Arial" charset="0"/>
                  </a:rPr>
                  <a:t>Microcrystals</a:t>
                </a:r>
                <a:endParaRPr lang="fr-FR" sz="1000" b="1" u="sng" dirty="0">
                  <a:cs typeface="Arial" charset="0"/>
                </a:endParaRPr>
              </a:p>
            </p:txBody>
          </p:sp>
          <p:sp>
            <p:nvSpPr>
              <p:cNvPr id="1693717" name="ZoneTexte 6"/>
              <p:cNvSpPr txBox="1">
                <a:spLocks noChangeAspect="1" noChangeArrowheads="1"/>
              </p:cNvSpPr>
              <p:nvPr/>
            </p:nvSpPr>
            <p:spPr bwMode="auto">
              <a:xfrm>
                <a:off x="112" y="1583"/>
                <a:ext cx="374" cy="150"/>
              </a:xfrm>
              <a:prstGeom prst="rect">
                <a:avLst/>
              </a:prstGeom>
              <a:noFill/>
              <a:ln w="9525">
                <a:noFill/>
                <a:miter lim="800000"/>
                <a:headEnd/>
                <a:tailEnd/>
              </a:ln>
            </p:spPr>
            <p:txBody>
              <a:bodyPr wrap="none">
                <a:spAutoFit/>
              </a:bodyPr>
              <a:lstStyle/>
              <a:p>
                <a:r>
                  <a:rPr lang="fr-FR" sz="800" b="1">
                    <a:latin typeface="Lucida Sans Unicode" pitchFamily="34" charset="0"/>
                    <a:cs typeface="Arial" charset="0"/>
                  </a:rPr>
                  <a:t>100</a:t>
                </a:r>
                <a:r>
                  <a:rPr lang="fr-FR" sz="800" b="1">
                    <a:latin typeface="Symbol" pitchFamily="18" charset="2"/>
                    <a:cs typeface="Arial" charset="0"/>
                  </a:rPr>
                  <a:t>m</a:t>
                </a:r>
                <a:r>
                  <a:rPr lang="fr-FR" sz="800" b="1">
                    <a:latin typeface="Lucida Sans Unicode" pitchFamily="34" charset="0"/>
                    <a:cs typeface="Arial" charset="0"/>
                  </a:rPr>
                  <a:t>m</a:t>
                </a:r>
              </a:p>
            </p:txBody>
          </p:sp>
        </p:grpSp>
      </p:grpSp>
      <p:grpSp>
        <p:nvGrpSpPr>
          <p:cNvPr id="7" name="Group 6"/>
          <p:cNvGrpSpPr>
            <a:grpSpLocks noChangeAspect="1"/>
          </p:cNvGrpSpPr>
          <p:nvPr/>
        </p:nvGrpSpPr>
        <p:grpSpPr>
          <a:xfrm>
            <a:off x="677096" y="4785907"/>
            <a:ext cx="2711677" cy="1755460"/>
            <a:chOff x="107504" y="3528666"/>
            <a:chExt cx="4381947" cy="2836745"/>
          </a:xfrm>
        </p:grpSpPr>
        <p:sp>
          <p:nvSpPr>
            <p:cNvPr id="1693698" name="Rectangle 19"/>
            <p:cNvSpPr>
              <a:spLocks noChangeArrowheads="1"/>
            </p:cNvSpPr>
            <p:nvPr/>
          </p:nvSpPr>
          <p:spPr bwMode="auto">
            <a:xfrm>
              <a:off x="107504" y="6042131"/>
              <a:ext cx="4346019" cy="323280"/>
            </a:xfrm>
            <a:prstGeom prst="rect">
              <a:avLst/>
            </a:prstGeom>
            <a:noFill/>
            <a:ln w="9525">
              <a:noFill/>
              <a:miter lim="800000"/>
              <a:headEnd/>
              <a:tailEnd/>
            </a:ln>
          </p:spPr>
          <p:txBody>
            <a:bodyPr wrap="square">
              <a:spAutoFit/>
            </a:bodyPr>
            <a:lstStyle/>
            <a:p>
              <a:r>
                <a:rPr lang="fr-FR" sz="700" dirty="0" err="1">
                  <a:latin typeface="Myriad Pro SemiCond"/>
                </a:rPr>
                <a:t>Bowler</a:t>
              </a:r>
              <a:r>
                <a:rPr lang="fr-FR" sz="700" dirty="0">
                  <a:latin typeface="Myriad Pro SemiCond"/>
                </a:rPr>
                <a:t> </a:t>
              </a:r>
              <a:r>
                <a:rPr lang="fr-FR" sz="700" i="1" dirty="0">
                  <a:latin typeface="Myriad Pro SemiCond"/>
                </a:rPr>
                <a:t>et al.</a:t>
              </a:r>
              <a:r>
                <a:rPr lang="fr-FR" sz="700" dirty="0">
                  <a:latin typeface="Myriad Pro SemiCond"/>
                </a:rPr>
                <a:t> &amp; Leonard , </a:t>
              </a:r>
              <a:r>
                <a:rPr lang="fr-FR" sz="700" i="1" dirty="0" smtClean="0">
                  <a:latin typeface="Myriad Pro SemiCond"/>
                </a:rPr>
                <a:t>Acta </a:t>
              </a:r>
              <a:r>
                <a:rPr lang="fr-FR" sz="700" i="1" dirty="0" err="1">
                  <a:latin typeface="Myriad Pro SemiCond"/>
                </a:rPr>
                <a:t>Cryst</a:t>
              </a:r>
              <a:r>
                <a:rPr lang="fr-FR" sz="700" i="1" dirty="0">
                  <a:latin typeface="Myriad Pro SemiCond"/>
                </a:rPr>
                <a:t>. </a:t>
              </a:r>
              <a:r>
                <a:rPr lang="fr-FR" sz="700" dirty="0">
                  <a:latin typeface="Myriad Pro SemiCond"/>
                </a:rPr>
                <a:t>(2010). </a:t>
              </a:r>
              <a:r>
                <a:rPr lang="fr-FR" sz="700" b="1" dirty="0">
                  <a:latin typeface="Myriad Pro SemiCond"/>
                </a:rPr>
                <a:t>D66,</a:t>
              </a:r>
              <a:r>
                <a:rPr lang="fr-FR" sz="700" dirty="0">
                  <a:latin typeface="Myriad Pro SemiCond"/>
                </a:rPr>
                <a:t> 855–864</a:t>
              </a:r>
            </a:p>
          </p:txBody>
        </p:sp>
        <p:grpSp>
          <p:nvGrpSpPr>
            <p:cNvPr id="1693707" name="Group 18"/>
            <p:cNvGrpSpPr>
              <a:grpSpLocks/>
            </p:cNvGrpSpPr>
            <p:nvPr/>
          </p:nvGrpSpPr>
          <p:grpSpPr bwMode="auto">
            <a:xfrm>
              <a:off x="179388" y="3528666"/>
              <a:ext cx="4310063" cy="2363788"/>
              <a:chOff x="113" y="2160"/>
              <a:chExt cx="2715" cy="1489"/>
            </a:xfrm>
          </p:grpSpPr>
          <p:grpSp>
            <p:nvGrpSpPr>
              <p:cNvPr id="1693708" name="Group 22"/>
              <p:cNvGrpSpPr>
                <a:grpSpLocks/>
              </p:cNvGrpSpPr>
              <p:nvPr/>
            </p:nvGrpSpPr>
            <p:grpSpPr bwMode="auto">
              <a:xfrm>
                <a:off x="113" y="2160"/>
                <a:ext cx="2715" cy="1195"/>
                <a:chOff x="68" y="1933"/>
                <a:chExt cx="2897" cy="1461"/>
              </a:xfrm>
            </p:grpSpPr>
            <p:pic>
              <p:nvPicPr>
                <p:cNvPr id="1693710" name="Picture 5"/>
                <p:cNvPicPr>
                  <a:picLocks noChangeAspect="1" noChangeArrowheads="1"/>
                </p:cNvPicPr>
                <p:nvPr/>
              </p:nvPicPr>
              <p:blipFill>
                <a:blip r:embed="rId5"/>
                <a:srcRect/>
                <a:stretch>
                  <a:fillRect/>
                </a:stretch>
              </p:blipFill>
              <p:spPr bwMode="auto">
                <a:xfrm>
                  <a:off x="75" y="2295"/>
                  <a:ext cx="2890" cy="1099"/>
                </a:xfrm>
                <a:prstGeom prst="rect">
                  <a:avLst/>
                </a:prstGeom>
                <a:noFill/>
                <a:ln w="9525">
                  <a:noFill/>
                  <a:miter lim="800000"/>
                  <a:headEnd/>
                  <a:tailEnd/>
                </a:ln>
              </p:spPr>
            </p:pic>
            <p:sp>
              <p:nvSpPr>
                <p:cNvPr id="1693711" name="ZoneTexte 18"/>
                <p:cNvSpPr txBox="1">
                  <a:spLocks noChangeArrowheads="1"/>
                </p:cNvSpPr>
                <p:nvPr/>
              </p:nvSpPr>
              <p:spPr bwMode="auto">
                <a:xfrm>
                  <a:off x="68" y="1933"/>
                  <a:ext cx="806" cy="217"/>
                </a:xfrm>
                <a:prstGeom prst="rect">
                  <a:avLst/>
                </a:prstGeom>
                <a:noFill/>
                <a:ln w="9525">
                  <a:noFill/>
                  <a:miter lim="800000"/>
                  <a:headEnd/>
                  <a:tailEnd/>
                </a:ln>
              </p:spPr>
              <p:txBody>
                <a:bodyPr wrap="none">
                  <a:spAutoFit/>
                </a:bodyPr>
                <a:lstStyle/>
                <a:p>
                  <a:r>
                    <a:rPr lang="fr-FR" sz="1000" b="1" u="sng" dirty="0" smtClean="0">
                      <a:cs typeface="Arial" charset="0"/>
                    </a:rPr>
                    <a:t>Large </a:t>
                  </a:r>
                  <a:r>
                    <a:rPr lang="fr-FR" sz="1000" b="1" u="sng" dirty="0" err="1">
                      <a:cs typeface="Arial" charset="0"/>
                    </a:rPr>
                    <a:t>crystals</a:t>
                  </a:r>
                  <a:endParaRPr lang="fr-FR" sz="1000" b="1" u="sng" dirty="0">
                    <a:cs typeface="Arial" charset="0"/>
                  </a:endParaRPr>
                </a:p>
              </p:txBody>
            </p:sp>
          </p:grpSp>
          <p:sp>
            <p:nvSpPr>
              <p:cNvPr id="1693709" name="Text Box 21"/>
              <p:cNvSpPr txBox="1">
                <a:spLocks noChangeArrowheads="1"/>
              </p:cNvSpPr>
              <p:nvPr/>
            </p:nvSpPr>
            <p:spPr bwMode="auto">
              <a:xfrm>
                <a:off x="249" y="3294"/>
                <a:ext cx="1436" cy="355"/>
              </a:xfrm>
              <a:prstGeom prst="rect">
                <a:avLst/>
              </a:prstGeom>
              <a:noFill/>
              <a:ln w="9525">
                <a:noFill/>
                <a:miter lim="800000"/>
                <a:headEnd/>
                <a:tailEnd/>
              </a:ln>
            </p:spPr>
            <p:txBody>
              <a:bodyPr wrap="none">
                <a:spAutoFit/>
              </a:bodyPr>
              <a:lstStyle/>
              <a:p>
                <a:pPr>
                  <a:buFontTx/>
                  <a:buChar char="•"/>
                </a:pPr>
                <a:r>
                  <a:rPr lang="en-US" sz="1600" dirty="0"/>
                  <a:t> </a:t>
                </a:r>
                <a:r>
                  <a:rPr lang="en-US" sz="1000" dirty="0"/>
                  <a:t>Where is ‘sweet spot’?</a:t>
                </a:r>
              </a:p>
              <a:p>
                <a:pPr>
                  <a:buFontTx/>
                  <a:buChar char="•"/>
                </a:pPr>
                <a:r>
                  <a:rPr lang="en-US" sz="1000" dirty="0"/>
                  <a:t> Smaller beam = finer sampling</a:t>
                </a:r>
              </a:p>
            </p:txBody>
          </p:sp>
        </p:grpSp>
      </p:grpSp>
      <p:sp>
        <p:nvSpPr>
          <p:cNvPr id="3" name="Title 2"/>
          <p:cNvSpPr>
            <a:spLocks noGrp="1"/>
          </p:cNvSpPr>
          <p:nvPr>
            <p:ph type="title"/>
          </p:nvPr>
        </p:nvSpPr>
        <p:spPr/>
        <p:txBody>
          <a:bodyPr/>
          <a:lstStyle/>
          <a:p>
            <a:r>
              <a:rPr lang="en-GB" dirty="0" err="1"/>
              <a:t>Esrf-ebs</a:t>
            </a:r>
            <a:r>
              <a:rPr lang="en-GB" dirty="0"/>
              <a:t>: faster &amp; better WITH SMALLER, MORE INTENSE </a:t>
            </a:r>
            <a:r>
              <a:rPr lang="en-GB" dirty="0" err="1"/>
              <a:t>x-RAY</a:t>
            </a:r>
            <a:r>
              <a:rPr lang="en-GB" dirty="0"/>
              <a:t> BEAMS </a:t>
            </a:r>
          </a:p>
        </p:txBody>
      </p:sp>
      <p:sp>
        <p:nvSpPr>
          <p:cNvPr id="4" name="Footer Placeholder 3"/>
          <p:cNvSpPr>
            <a:spLocks noGrp="1"/>
          </p:cNvSpPr>
          <p:nvPr>
            <p:ph type="ftr" sz="quarter" idx="10"/>
          </p:nvPr>
        </p:nvSpPr>
        <p:spPr/>
        <p:txBody>
          <a:bodyPr/>
          <a:lstStyle/>
          <a:p>
            <a:r>
              <a:rPr lang="en-GB" smtClean="0"/>
              <a:t>Gordon Leonard | SAESRF2019 | 12th November 2019</a:t>
            </a:r>
            <a:endParaRPr lang="fr-FR" dirty="0"/>
          </a:p>
        </p:txBody>
      </p:sp>
      <p:sp>
        <p:nvSpPr>
          <p:cNvPr id="5" name="Slide Number Placeholder 4"/>
          <p:cNvSpPr>
            <a:spLocks noGrp="1"/>
          </p:cNvSpPr>
          <p:nvPr>
            <p:ph type="sldNum" sz="quarter" idx="11"/>
          </p:nvPr>
        </p:nvSpPr>
        <p:spPr/>
        <p:txBody>
          <a:bodyPr/>
          <a:lstStyle/>
          <a:p>
            <a:r>
              <a:rPr lang="fr-FR" smtClean="0"/>
              <a:t>Page </a:t>
            </a:r>
            <a:fld id="{733122C9-A0B9-462F-8757-0847AD287B63}" type="slidenum">
              <a:rPr lang="fr-FR" smtClean="0"/>
              <a:pPr/>
              <a:t>23</a:t>
            </a:fld>
            <a:endParaRPr lang="fr-FR" dirty="0"/>
          </a:p>
        </p:txBody>
      </p:sp>
      <p:grpSp>
        <p:nvGrpSpPr>
          <p:cNvPr id="8" name="Group 7"/>
          <p:cNvGrpSpPr>
            <a:grpSpLocks noChangeAspect="1"/>
          </p:cNvGrpSpPr>
          <p:nvPr/>
        </p:nvGrpSpPr>
        <p:grpSpPr>
          <a:xfrm>
            <a:off x="5243034" y="663977"/>
            <a:ext cx="3193076" cy="3060000"/>
            <a:chOff x="5292080" y="878793"/>
            <a:chExt cx="3395162" cy="3253664"/>
          </a:xfrm>
        </p:grpSpPr>
        <p:grpSp>
          <p:nvGrpSpPr>
            <p:cNvPr id="6" name="Group 5"/>
            <p:cNvGrpSpPr>
              <a:grpSpLocks noChangeAspect="1"/>
            </p:cNvGrpSpPr>
            <p:nvPr/>
          </p:nvGrpSpPr>
          <p:grpSpPr>
            <a:xfrm>
              <a:off x="5436096" y="1255048"/>
              <a:ext cx="3251146" cy="2877409"/>
              <a:chOff x="5652120" y="1043985"/>
              <a:chExt cx="3500496" cy="3098094"/>
            </a:xfrm>
          </p:grpSpPr>
          <p:pic>
            <p:nvPicPr>
              <p:cNvPr id="25" name="Picture 2"/>
              <p:cNvPicPr>
                <a:picLocks noChangeAspect="1" noChangeArrowheads="1"/>
              </p:cNvPicPr>
              <p:nvPr/>
            </p:nvPicPr>
            <p:blipFill>
              <a:blip r:embed="rId6" cstate="print"/>
              <a:srcRect/>
              <a:stretch>
                <a:fillRect/>
              </a:stretch>
            </p:blipFill>
            <p:spPr bwMode="auto">
              <a:xfrm>
                <a:off x="5652120" y="1043985"/>
                <a:ext cx="1711150" cy="1563291"/>
              </a:xfrm>
              <a:prstGeom prst="rect">
                <a:avLst/>
              </a:prstGeom>
              <a:noFill/>
              <a:ln w="9525">
                <a:noFill/>
                <a:miter lim="800000"/>
                <a:headEnd/>
                <a:tailEnd/>
              </a:ln>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41466" y="1185571"/>
                <a:ext cx="1711150" cy="1280117"/>
              </a:xfrm>
              <a:prstGeom prst="rect">
                <a:avLst/>
              </a:prstGeom>
            </p:spPr>
          </p:pic>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l="3172" t="16340" r="13176" b="17677"/>
              <a:stretch/>
            </p:blipFill>
            <p:spPr>
              <a:xfrm>
                <a:off x="5652120" y="2718009"/>
                <a:ext cx="1711150" cy="1424070"/>
              </a:xfrm>
              <a:prstGeom prst="rect">
                <a:avLst/>
              </a:prstGeom>
            </p:spPr>
          </p:pic>
          <p:pic>
            <p:nvPicPr>
              <p:cNvPr id="30"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80022" y="2776088"/>
                <a:ext cx="1567641" cy="1307913"/>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ZoneTexte 10"/>
            <p:cNvSpPr txBox="1">
              <a:spLocks noChangeAspect="1" noChangeArrowheads="1"/>
            </p:cNvSpPr>
            <p:nvPr/>
          </p:nvSpPr>
          <p:spPr bwMode="auto">
            <a:xfrm>
              <a:off x="5292080" y="878793"/>
              <a:ext cx="499746" cy="261804"/>
            </a:xfrm>
            <a:prstGeom prst="rect">
              <a:avLst/>
            </a:prstGeom>
            <a:noFill/>
            <a:ln w="9525">
              <a:noFill/>
              <a:miter lim="800000"/>
              <a:headEnd/>
              <a:tailEnd/>
            </a:ln>
          </p:spPr>
          <p:txBody>
            <a:bodyPr wrap="none">
              <a:spAutoFit/>
            </a:bodyPr>
            <a:lstStyle/>
            <a:p>
              <a:r>
                <a:rPr lang="fr-FR" sz="1000" b="1" u="sng" dirty="0" smtClean="0">
                  <a:cs typeface="Arial" charset="0"/>
                </a:rPr>
                <a:t>MDX</a:t>
              </a:r>
              <a:endParaRPr lang="fr-FR" sz="1000" b="1" u="sng" dirty="0">
                <a:cs typeface="Arial" charset="0"/>
              </a:endParaRPr>
            </a:p>
          </p:txBody>
        </p:sp>
      </p:grpSp>
      <p:grpSp>
        <p:nvGrpSpPr>
          <p:cNvPr id="9" name="Group 8"/>
          <p:cNvGrpSpPr/>
          <p:nvPr/>
        </p:nvGrpSpPr>
        <p:grpSpPr>
          <a:xfrm>
            <a:off x="5321658" y="3744654"/>
            <a:ext cx="3299112" cy="2680742"/>
            <a:chOff x="5321658" y="3744654"/>
            <a:chExt cx="3299112" cy="2680742"/>
          </a:xfrm>
        </p:grpSpPr>
        <p:pic>
          <p:nvPicPr>
            <p:cNvPr id="36" name="Screen Shot 2016-11-22 at 6.26.22 PM.png"/>
            <p:cNvPicPr>
              <a:picLocks noChangeAspect="1"/>
            </p:cNvPicPr>
            <p:nvPr/>
          </p:nvPicPr>
          <p:blipFill>
            <a:blip r:embed="rId10">
              <a:extLst/>
            </a:blip>
            <a:stretch>
              <a:fillRect/>
            </a:stretch>
          </p:blipFill>
          <p:spPr>
            <a:xfrm>
              <a:off x="5427570" y="4035517"/>
              <a:ext cx="3193200" cy="2389879"/>
            </a:xfrm>
            <a:prstGeom prst="rect">
              <a:avLst/>
            </a:prstGeom>
            <a:ln w="12700">
              <a:miter lim="400000"/>
            </a:ln>
          </p:spPr>
        </p:pic>
        <p:sp>
          <p:nvSpPr>
            <p:cNvPr id="37" name="ZoneTexte 10"/>
            <p:cNvSpPr txBox="1">
              <a:spLocks noChangeAspect="1" noChangeArrowheads="1"/>
            </p:cNvSpPr>
            <p:nvPr/>
          </p:nvSpPr>
          <p:spPr bwMode="auto">
            <a:xfrm>
              <a:off x="5321658" y="3744654"/>
              <a:ext cx="439544" cy="246221"/>
            </a:xfrm>
            <a:prstGeom prst="rect">
              <a:avLst/>
            </a:prstGeom>
            <a:noFill/>
            <a:ln w="9525">
              <a:noFill/>
              <a:miter lim="800000"/>
              <a:headEnd/>
              <a:tailEnd/>
            </a:ln>
          </p:spPr>
          <p:txBody>
            <a:bodyPr wrap="none">
              <a:spAutoFit/>
            </a:bodyPr>
            <a:lstStyle/>
            <a:p>
              <a:r>
                <a:rPr lang="fr-FR" sz="1000" b="1" u="sng" dirty="0" smtClean="0">
                  <a:cs typeface="Arial" charset="0"/>
                </a:rPr>
                <a:t>SSX</a:t>
              </a:r>
              <a:endParaRPr lang="fr-FR" sz="1000" b="1" u="sng" dirty="0">
                <a:cs typeface="Arial" charset="0"/>
              </a:endParaRPr>
            </a:p>
          </p:txBody>
        </p:sp>
      </p:grpSp>
      <p:grpSp>
        <p:nvGrpSpPr>
          <p:cNvPr id="11" name="Group 10"/>
          <p:cNvGrpSpPr/>
          <p:nvPr/>
        </p:nvGrpSpPr>
        <p:grpSpPr>
          <a:xfrm>
            <a:off x="644484" y="633995"/>
            <a:ext cx="3552383" cy="2434965"/>
            <a:chOff x="644484" y="633995"/>
            <a:chExt cx="3552383" cy="2434965"/>
          </a:xfrm>
        </p:grpSpPr>
        <p:pic>
          <p:nvPicPr>
            <p:cNvPr id="10" name="Picture 9"/>
            <p:cNvPicPr>
              <a:picLocks noChangeAspect="1"/>
            </p:cNvPicPr>
            <p:nvPr/>
          </p:nvPicPr>
          <p:blipFill>
            <a:blip r:embed="rId11"/>
            <a:stretch>
              <a:fillRect/>
            </a:stretch>
          </p:blipFill>
          <p:spPr>
            <a:xfrm>
              <a:off x="719267" y="867662"/>
              <a:ext cx="3477600" cy="2201298"/>
            </a:xfrm>
            <a:prstGeom prst="rect">
              <a:avLst/>
            </a:prstGeom>
          </p:spPr>
        </p:pic>
        <p:sp>
          <p:nvSpPr>
            <p:cNvPr id="40" name="ZoneTexte 10"/>
            <p:cNvSpPr txBox="1">
              <a:spLocks noChangeAspect="1" noChangeArrowheads="1"/>
            </p:cNvSpPr>
            <p:nvPr/>
          </p:nvSpPr>
          <p:spPr bwMode="auto">
            <a:xfrm>
              <a:off x="644484" y="633995"/>
              <a:ext cx="2415348" cy="246221"/>
            </a:xfrm>
            <a:prstGeom prst="rect">
              <a:avLst/>
            </a:prstGeom>
            <a:noFill/>
            <a:ln w="9525">
              <a:noFill/>
              <a:miter lim="800000"/>
              <a:headEnd/>
              <a:tailEnd/>
            </a:ln>
          </p:spPr>
          <p:txBody>
            <a:bodyPr wrap="square">
              <a:spAutoFit/>
            </a:bodyPr>
            <a:lstStyle/>
            <a:p>
              <a:r>
                <a:rPr lang="fr-FR" sz="1000" b="1" u="sng" dirty="0" smtClean="0">
                  <a:cs typeface="Arial" charset="0"/>
                </a:rPr>
                <a:t>‘Standard’ MX / Fragment </a:t>
              </a:r>
              <a:r>
                <a:rPr lang="fr-FR" sz="1000" b="1" u="sng" dirty="0">
                  <a:cs typeface="Arial" charset="0"/>
                </a:rPr>
                <a:t>S</a:t>
              </a:r>
              <a:r>
                <a:rPr lang="fr-FR" sz="1000" b="1" u="sng" dirty="0" smtClean="0">
                  <a:cs typeface="Arial" charset="0"/>
                </a:rPr>
                <a:t>creening</a:t>
              </a:r>
              <a:endParaRPr lang="fr-FR" sz="1000" b="1" u="sng" dirty="0">
                <a:cs typeface="Arial" charset="0"/>
              </a:endParaRPr>
            </a:p>
          </p:txBody>
        </p:sp>
      </p:grpSp>
    </p:spTree>
    <p:extLst>
      <p:ext uri="{BB962C8B-B14F-4D97-AF65-F5344CB8AC3E}">
        <p14:creationId xmlns:p14="http://schemas.microsoft.com/office/powerpoint/2010/main" val="1172662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67544" y="1050070"/>
            <a:ext cx="4067944" cy="5259250"/>
            <a:chOff x="144016" y="1050070"/>
            <a:chExt cx="4067944" cy="5259250"/>
          </a:xfrm>
        </p:grpSpPr>
        <p:sp>
          <p:nvSpPr>
            <p:cNvPr id="3" name="TextBox 2"/>
            <p:cNvSpPr txBox="1"/>
            <p:nvPr/>
          </p:nvSpPr>
          <p:spPr>
            <a:xfrm>
              <a:off x="144016" y="1050070"/>
              <a:ext cx="4067944" cy="1815882"/>
            </a:xfrm>
            <a:prstGeom prst="rect">
              <a:avLst/>
            </a:prstGeom>
            <a:noFill/>
          </p:spPr>
          <p:txBody>
            <a:bodyPr wrap="square" rtlCol="0">
              <a:spAutoFit/>
            </a:bodyPr>
            <a:lstStyle/>
            <a:p>
              <a:r>
                <a:rPr lang="en-US" sz="1600" b="1" dirty="0" smtClean="0"/>
                <a:t>Crystal structures obtained at cryogenic temperatures can obscure functionally important conformations: </a:t>
              </a:r>
              <a:r>
                <a:rPr lang="en-US" sz="1600" dirty="0" smtClean="0"/>
                <a:t>i.e. for small </a:t>
              </a:r>
              <a:r>
                <a:rPr lang="en-US" sz="1600" dirty="0" err="1" smtClean="0"/>
                <a:t>GTPase</a:t>
              </a:r>
              <a:r>
                <a:rPr lang="en-US" sz="1600" dirty="0" smtClean="0"/>
                <a:t> H-</a:t>
              </a:r>
              <a:r>
                <a:rPr lang="en-US" sz="1600" dirty="0" err="1" smtClean="0"/>
                <a:t>ras</a:t>
              </a:r>
              <a:r>
                <a:rPr lang="en-US" sz="1600" dirty="0" smtClean="0"/>
                <a:t> only the RT structure showed the catalytically essential glutamine residue in the conformation that </a:t>
              </a:r>
              <a:r>
                <a:rPr lang="en-US" sz="1600" dirty="0"/>
                <a:t>i</a:t>
              </a:r>
              <a:r>
                <a:rPr lang="en-US" sz="1600" dirty="0" smtClean="0"/>
                <a:t>s required for GTP hydrolysis.</a:t>
              </a:r>
            </a:p>
          </p:txBody>
        </p:sp>
        <p:grpSp>
          <p:nvGrpSpPr>
            <p:cNvPr id="2" name="Group 1"/>
            <p:cNvGrpSpPr/>
            <p:nvPr/>
          </p:nvGrpSpPr>
          <p:grpSpPr>
            <a:xfrm>
              <a:off x="537468" y="3111924"/>
              <a:ext cx="3281040" cy="2120427"/>
              <a:chOff x="374636" y="2904170"/>
              <a:chExt cx="3281040" cy="2120427"/>
            </a:xfrm>
          </p:grpSpPr>
          <p:pic>
            <p:nvPicPr>
              <p:cNvPr id="4" name="Picture 3" descr="ras-H_Fras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291" y="2904170"/>
                <a:ext cx="3269385" cy="1745928"/>
              </a:xfrm>
              <a:prstGeom prst="rect">
                <a:avLst/>
              </a:prstGeom>
            </p:spPr>
          </p:pic>
          <p:sp>
            <p:nvSpPr>
              <p:cNvPr id="5" name="TextBox 4"/>
              <p:cNvSpPr txBox="1"/>
              <p:nvPr/>
            </p:nvSpPr>
            <p:spPr>
              <a:xfrm>
                <a:off x="374636" y="4747598"/>
                <a:ext cx="3281039" cy="276999"/>
              </a:xfrm>
              <a:prstGeom prst="rect">
                <a:avLst/>
              </a:prstGeom>
              <a:noFill/>
            </p:spPr>
            <p:txBody>
              <a:bodyPr wrap="square" rtlCol="0">
                <a:spAutoFit/>
              </a:bodyPr>
              <a:lstStyle/>
              <a:p>
                <a:r>
                  <a:rPr lang="en-US" sz="1200" dirty="0" smtClean="0"/>
                  <a:t>Fraser et al., PNAS 108, 16247-16252,  2011</a:t>
                </a:r>
                <a:endParaRPr lang="en-US" sz="1200" dirty="0"/>
              </a:p>
            </p:txBody>
          </p:sp>
        </p:grpSp>
        <p:sp>
          <p:nvSpPr>
            <p:cNvPr id="6" name="TextBox 5"/>
            <p:cNvSpPr txBox="1"/>
            <p:nvPr/>
          </p:nvSpPr>
          <p:spPr>
            <a:xfrm>
              <a:off x="144016" y="5478323"/>
              <a:ext cx="4067944" cy="830997"/>
            </a:xfrm>
            <a:prstGeom prst="rect">
              <a:avLst/>
            </a:prstGeom>
            <a:noFill/>
          </p:spPr>
          <p:txBody>
            <a:bodyPr wrap="square" rtlCol="0">
              <a:spAutoFit/>
            </a:bodyPr>
            <a:lstStyle/>
            <a:p>
              <a:r>
                <a:rPr lang="en-US" sz="1600" b="1" dirty="0" smtClean="0"/>
                <a:t>Because of radiation damage, serial crystallography is (probably) the only route to obtaining RT structures.</a:t>
              </a:r>
              <a:endParaRPr lang="en-US" sz="1600" b="1" dirty="0"/>
            </a:p>
          </p:txBody>
        </p:sp>
      </p:grpSp>
      <p:grpSp>
        <p:nvGrpSpPr>
          <p:cNvPr id="13" name="Group 12"/>
          <p:cNvGrpSpPr/>
          <p:nvPr/>
        </p:nvGrpSpPr>
        <p:grpSpPr>
          <a:xfrm>
            <a:off x="5212712" y="1124744"/>
            <a:ext cx="3363309" cy="5502710"/>
            <a:chOff x="5212712" y="980728"/>
            <a:chExt cx="3363309" cy="5502710"/>
          </a:xfrm>
        </p:grpSpPr>
        <p:pic>
          <p:nvPicPr>
            <p:cNvPr id="10" name="Picture 9"/>
            <p:cNvPicPr>
              <a:picLocks noChangeAspect="1"/>
            </p:cNvPicPr>
            <p:nvPr/>
          </p:nvPicPr>
          <p:blipFill>
            <a:blip r:embed="rId4"/>
            <a:stretch>
              <a:fillRect/>
            </a:stretch>
          </p:blipFill>
          <p:spPr>
            <a:xfrm>
              <a:off x="5212712" y="980728"/>
              <a:ext cx="3363309" cy="2800036"/>
            </a:xfrm>
            <a:prstGeom prst="rect">
              <a:avLst/>
            </a:prstGeom>
          </p:spPr>
        </p:pic>
        <p:pic>
          <p:nvPicPr>
            <p:cNvPr id="11" name="Picture 10"/>
            <p:cNvPicPr>
              <a:picLocks noChangeAspect="1"/>
            </p:cNvPicPr>
            <p:nvPr/>
          </p:nvPicPr>
          <p:blipFill>
            <a:blip r:embed="rId5"/>
            <a:stretch>
              <a:fillRect/>
            </a:stretch>
          </p:blipFill>
          <p:spPr>
            <a:xfrm>
              <a:off x="5213166" y="4103052"/>
              <a:ext cx="3362400" cy="2350284"/>
            </a:xfrm>
            <a:prstGeom prst="rect">
              <a:avLst/>
            </a:prstGeom>
          </p:spPr>
        </p:pic>
        <p:sp>
          <p:nvSpPr>
            <p:cNvPr id="12" name="Rectangle 11"/>
            <p:cNvSpPr/>
            <p:nvPr/>
          </p:nvSpPr>
          <p:spPr>
            <a:xfrm>
              <a:off x="5212712" y="6252606"/>
              <a:ext cx="1627369" cy="230832"/>
            </a:xfrm>
            <a:prstGeom prst="rect">
              <a:avLst/>
            </a:prstGeom>
          </p:spPr>
          <p:txBody>
            <a:bodyPr wrap="none">
              <a:spAutoFit/>
            </a:bodyPr>
            <a:lstStyle/>
            <a:p>
              <a:r>
                <a:rPr lang="en-US" sz="900" b="1" dirty="0" smtClean="0"/>
                <a:t>A. Pearson, ESRF UM2016</a:t>
              </a:r>
              <a:endParaRPr lang="en-GB" sz="900" b="1" dirty="0"/>
            </a:p>
          </p:txBody>
        </p:sp>
      </p:grpSp>
      <p:sp>
        <p:nvSpPr>
          <p:cNvPr id="14" name="TextBox 13"/>
          <p:cNvSpPr txBox="1"/>
          <p:nvPr/>
        </p:nvSpPr>
        <p:spPr>
          <a:xfrm>
            <a:off x="467544" y="742418"/>
            <a:ext cx="3762905" cy="338554"/>
          </a:xfrm>
          <a:prstGeom prst="rect">
            <a:avLst/>
          </a:prstGeom>
          <a:noFill/>
        </p:spPr>
        <p:txBody>
          <a:bodyPr wrap="square" rtlCol="0">
            <a:spAutoFit/>
          </a:bodyPr>
          <a:lstStyle/>
          <a:p>
            <a:r>
              <a:rPr lang="en-US" sz="1600" u="sng" dirty="0" smtClean="0"/>
              <a:t>Room-temperature Data Collection</a:t>
            </a:r>
            <a:endParaRPr lang="en-GB" sz="1600" u="sng" dirty="0"/>
          </a:p>
        </p:txBody>
      </p:sp>
      <p:sp>
        <p:nvSpPr>
          <p:cNvPr id="15" name="TextBox 14"/>
          <p:cNvSpPr txBox="1"/>
          <p:nvPr/>
        </p:nvSpPr>
        <p:spPr>
          <a:xfrm>
            <a:off x="5076056" y="742418"/>
            <a:ext cx="3762905" cy="338554"/>
          </a:xfrm>
          <a:prstGeom prst="rect">
            <a:avLst/>
          </a:prstGeom>
          <a:noFill/>
        </p:spPr>
        <p:txBody>
          <a:bodyPr wrap="square" rtlCol="0">
            <a:spAutoFit/>
          </a:bodyPr>
          <a:lstStyle/>
          <a:p>
            <a:r>
              <a:rPr lang="en-US" sz="1600" u="sng" dirty="0" smtClean="0"/>
              <a:t>Pump-probe </a:t>
            </a:r>
            <a:r>
              <a:rPr lang="en-US" sz="1600" i="1" u="sng" dirty="0" smtClean="0"/>
              <a:t>in </a:t>
            </a:r>
            <a:r>
              <a:rPr lang="en-US" sz="1600" i="1" u="sng" dirty="0" err="1" smtClean="0"/>
              <a:t>crystallo</a:t>
            </a:r>
            <a:endParaRPr lang="en-GB" sz="1600" i="1" u="sng" dirty="0"/>
          </a:p>
        </p:txBody>
      </p:sp>
      <p:sp>
        <p:nvSpPr>
          <p:cNvPr id="8" name="Title 7"/>
          <p:cNvSpPr>
            <a:spLocks noGrp="1"/>
          </p:cNvSpPr>
          <p:nvPr>
            <p:ph type="title"/>
          </p:nvPr>
        </p:nvSpPr>
        <p:spPr/>
        <p:txBody>
          <a:bodyPr/>
          <a:lstStyle/>
          <a:p>
            <a:r>
              <a:rPr lang="en-GB" dirty="0"/>
              <a:t>Room Temperature Data Collection (SSX/MDX) and Pump-probe investigations</a:t>
            </a:r>
          </a:p>
        </p:txBody>
      </p:sp>
      <p:sp>
        <p:nvSpPr>
          <p:cNvPr id="16" name="Footer Placeholder 15"/>
          <p:cNvSpPr>
            <a:spLocks noGrp="1"/>
          </p:cNvSpPr>
          <p:nvPr>
            <p:ph type="ftr" sz="quarter" idx="10"/>
          </p:nvPr>
        </p:nvSpPr>
        <p:spPr/>
        <p:txBody>
          <a:bodyPr/>
          <a:lstStyle/>
          <a:p>
            <a:r>
              <a:rPr lang="en-GB" smtClean="0"/>
              <a:t>Gordon Leonard | SAESRF2019 | 12th November 2019</a:t>
            </a:r>
            <a:endParaRPr lang="fr-FR" dirty="0"/>
          </a:p>
        </p:txBody>
      </p:sp>
      <p:sp>
        <p:nvSpPr>
          <p:cNvPr id="17" name="Slide Number Placeholder 16"/>
          <p:cNvSpPr>
            <a:spLocks noGrp="1"/>
          </p:cNvSpPr>
          <p:nvPr>
            <p:ph type="sldNum" sz="quarter" idx="11"/>
          </p:nvPr>
        </p:nvSpPr>
        <p:spPr/>
        <p:txBody>
          <a:bodyPr/>
          <a:lstStyle/>
          <a:p>
            <a:r>
              <a:rPr lang="fr-FR" smtClean="0"/>
              <a:t>Page </a:t>
            </a:r>
            <a:fld id="{733122C9-A0B9-462F-8757-0847AD287B63}" type="slidenum">
              <a:rPr lang="fr-FR" smtClean="0"/>
              <a:pPr/>
              <a:t>24</a:t>
            </a:fld>
            <a:endParaRPr lang="fr-FR" dirty="0"/>
          </a:p>
        </p:txBody>
      </p:sp>
    </p:spTree>
    <p:extLst>
      <p:ext uri="{BB962C8B-B14F-4D97-AF65-F5344CB8AC3E}">
        <p14:creationId xmlns:p14="http://schemas.microsoft.com/office/powerpoint/2010/main" val="3836025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EBSL8 - A beamline for (time-resolved)serial crystallography</a:t>
            </a:r>
          </a:p>
        </p:txBody>
      </p:sp>
      <p:sp>
        <p:nvSpPr>
          <p:cNvPr id="3" name="Footer Placeholder 2"/>
          <p:cNvSpPr>
            <a:spLocks noGrp="1"/>
          </p:cNvSpPr>
          <p:nvPr>
            <p:ph type="ftr" sz="quarter" idx="10"/>
          </p:nvPr>
        </p:nvSpPr>
        <p:spPr/>
        <p:txBody>
          <a:bodyPr/>
          <a:lstStyle/>
          <a:p>
            <a:r>
              <a:rPr lang="en-GB" smtClean="0"/>
              <a:t>Gordon Leonard | SAESRF2019 | 12th November 2019</a:t>
            </a:r>
            <a:endParaRPr lang="fr-FR" dirty="0"/>
          </a:p>
        </p:txBody>
      </p:sp>
      <p:sp>
        <p:nvSpPr>
          <p:cNvPr id="5" name="Slide Number Placeholder 4"/>
          <p:cNvSpPr>
            <a:spLocks noGrp="1"/>
          </p:cNvSpPr>
          <p:nvPr>
            <p:ph type="sldNum" sz="quarter" idx="11"/>
          </p:nvPr>
        </p:nvSpPr>
        <p:spPr/>
        <p:txBody>
          <a:bodyPr/>
          <a:lstStyle/>
          <a:p>
            <a:r>
              <a:rPr lang="fr-FR" smtClean="0"/>
              <a:t>Page </a:t>
            </a:r>
            <a:fld id="{733122C9-A0B9-462F-8757-0847AD287B63}" type="slidenum">
              <a:rPr lang="fr-FR" smtClean="0"/>
              <a:pPr/>
              <a:t>25</a:t>
            </a:fld>
            <a:endParaRPr lang="fr-FR" dirty="0"/>
          </a:p>
        </p:txBody>
      </p:sp>
      <p:grpSp>
        <p:nvGrpSpPr>
          <p:cNvPr id="6" name="Group 5"/>
          <p:cNvGrpSpPr/>
          <p:nvPr/>
        </p:nvGrpSpPr>
        <p:grpSpPr>
          <a:xfrm>
            <a:off x="323528" y="836712"/>
            <a:ext cx="8571428" cy="5152304"/>
            <a:chOff x="221599" y="1268760"/>
            <a:chExt cx="8571428" cy="5152304"/>
          </a:xfrm>
        </p:grpSpPr>
        <p:sp>
          <p:nvSpPr>
            <p:cNvPr id="7" name="Rectangle 6"/>
            <p:cNvSpPr/>
            <p:nvPr/>
          </p:nvSpPr>
          <p:spPr>
            <a:xfrm>
              <a:off x="1074494" y="1268760"/>
              <a:ext cx="6865639" cy="1938992"/>
            </a:xfrm>
            <a:prstGeom prst="rect">
              <a:avLst/>
            </a:prstGeom>
          </p:spPr>
          <p:txBody>
            <a:bodyPr wrap="square">
              <a:spAutoFit/>
            </a:bodyPr>
            <a:lstStyle/>
            <a:p>
              <a:pPr marL="342900" indent="-342900">
                <a:buFont typeface="Arial"/>
                <a:buChar char="•"/>
              </a:pPr>
              <a:r>
                <a:rPr lang="en-US" sz="2400" dirty="0"/>
                <a:t>H</a:t>
              </a:r>
              <a:r>
                <a:rPr lang="en-US" sz="2400" dirty="0" smtClean="0"/>
                <a:t>igh </a:t>
              </a:r>
              <a:r>
                <a:rPr lang="en-US" sz="2400" dirty="0"/>
                <a:t>flux (</a:t>
              </a:r>
              <a:r>
                <a:rPr lang="en-US" sz="2400" dirty="0" smtClean="0"/>
                <a:t>10</a:t>
              </a:r>
              <a:r>
                <a:rPr lang="en-US" sz="2400" baseline="30000" dirty="0" smtClean="0"/>
                <a:t>16</a:t>
              </a:r>
              <a:r>
                <a:rPr lang="en-US" sz="2400" dirty="0" smtClean="0"/>
                <a:t> </a:t>
              </a:r>
              <a:r>
                <a:rPr lang="en-US" sz="2400" dirty="0" err="1" smtClean="0"/>
                <a:t>ph</a:t>
              </a:r>
              <a:r>
                <a:rPr lang="en-US" sz="2400" dirty="0" smtClean="0"/>
                <a:t>/s), large bandwidth (~1%)</a:t>
              </a:r>
            </a:p>
            <a:p>
              <a:pPr marL="342900" indent="-342900">
                <a:buFont typeface="Arial"/>
                <a:buChar char="•"/>
              </a:pPr>
              <a:r>
                <a:rPr lang="en-US" sz="2400" dirty="0" err="1" smtClean="0"/>
                <a:t>Beamsize</a:t>
              </a:r>
              <a:r>
                <a:rPr lang="en-US" sz="2400" dirty="0" smtClean="0"/>
                <a:t>: 0.5 </a:t>
              </a:r>
              <a:r>
                <a:rPr lang="en-US" sz="2400" dirty="0" smtClean="0">
                  <a:latin typeface="Symbol" panose="05050102010706020507" pitchFamily="18" charset="2"/>
                </a:rPr>
                <a:t>m</a:t>
              </a:r>
              <a:r>
                <a:rPr lang="en-US" sz="2400" dirty="0" smtClean="0"/>
                <a:t>m – 10 </a:t>
              </a:r>
              <a:r>
                <a:rPr lang="en-US" sz="2400" dirty="0" smtClean="0">
                  <a:latin typeface="Symbol" panose="05050102010706020507" pitchFamily="18" charset="2"/>
                </a:rPr>
                <a:t>m</a:t>
              </a:r>
              <a:r>
                <a:rPr lang="en-US" sz="2400" dirty="0" smtClean="0"/>
                <a:t>m</a:t>
              </a:r>
              <a:endParaRPr lang="en-GB" sz="2400" dirty="0" smtClean="0"/>
            </a:p>
            <a:p>
              <a:pPr marL="342900" lvl="0" indent="-342900">
                <a:buFont typeface="Arial"/>
                <a:buChar char="•"/>
              </a:pPr>
              <a:r>
                <a:rPr lang="en-US" sz="2400" dirty="0" err="1" smtClean="0"/>
                <a:t>Tuneable</a:t>
              </a:r>
              <a:r>
                <a:rPr lang="en-US" sz="2400" dirty="0" smtClean="0"/>
                <a:t>: 10-30 </a:t>
              </a:r>
              <a:r>
                <a:rPr lang="en-US" sz="2400" dirty="0" err="1" smtClean="0"/>
                <a:t>keV</a:t>
              </a:r>
              <a:endParaRPr lang="en-US" sz="2400" dirty="0" smtClean="0"/>
            </a:p>
            <a:p>
              <a:pPr marL="342900" lvl="0" indent="-342900">
                <a:buFont typeface="Arial"/>
                <a:buChar char="•"/>
              </a:pPr>
              <a:r>
                <a:rPr lang="en-US" sz="2400" dirty="0" err="1" smtClean="0"/>
                <a:t>iCOS</a:t>
              </a:r>
              <a:endParaRPr lang="en-US" sz="2400" dirty="0" smtClean="0"/>
            </a:p>
            <a:p>
              <a:pPr marL="342900" lvl="0" indent="-342900">
                <a:buFont typeface="Arial"/>
                <a:buChar char="•"/>
              </a:pPr>
              <a:endParaRPr lang="en-GB" sz="2400" dirty="0"/>
            </a:p>
          </p:txBody>
        </p:sp>
        <p:pic>
          <p:nvPicPr>
            <p:cNvPr id="8" name="Picture 7"/>
            <p:cNvPicPr>
              <a:picLocks noChangeAspect="1"/>
            </p:cNvPicPr>
            <p:nvPr/>
          </p:nvPicPr>
          <p:blipFill>
            <a:blip r:embed="rId2"/>
            <a:stretch>
              <a:fillRect/>
            </a:stretch>
          </p:blipFill>
          <p:spPr>
            <a:xfrm>
              <a:off x="221599" y="3103921"/>
              <a:ext cx="8571428" cy="3317143"/>
            </a:xfrm>
            <a:prstGeom prst="rect">
              <a:avLst/>
            </a:prstGeom>
          </p:spPr>
        </p:pic>
      </p:grpSp>
    </p:spTree>
    <p:extLst>
      <p:ext uri="{BB962C8B-B14F-4D97-AF65-F5344CB8AC3E}">
        <p14:creationId xmlns:p14="http://schemas.microsoft.com/office/powerpoint/2010/main" val="15271182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79512" y="710046"/>
            <a:ext cx="8784488" cy="559769"/>
          </a:xfrm>
          <a:prstGeom prst="rect">
            <a:avLst/>
          </a:prstGeom>
          <a:noFill/>
        </p:spPr>
        <p:txBody>
          <a:bodyPr wrap="square">
            <a:spAutoFit/>
          </a:bodyPr>
          <a:lstStyle/>
          <a:p>
            <a:pPr marL="285750" indent="-285750">
              <a:lnSpc>
                <a:spcPct val="93000"/>
              </a:lnSpc>
              <a:spcAft>
                <a:spcPts val="600"/>
              </a:spcAft>
              <a:buClr>
                <a:srgbClr val="000000"/>
              </a:buClr>
              <a:buSzPct val="100000"/>
              <a:buFont typeface="Arial" panose="020B0604020202020204" pitchFamily="34" charset="0"/>
              <a:buChar char="•"/>
              <a:defRPr/>
            </a:pPr>
            <a:r>
              <a:rPr lang="fr-FR" sz="1633" dirty="0" err="1" smtClean="0"/>
              <a:t>Study</a:t>
            </a:r>
            <a:r>
              <a:rPr lang="fr-FR" sz="1633" dirty="0" smtClean="0"/>
              <a:t> of the </a:t>
            </a:r>
            <a:r>
              <a:rPr lang="fr-FR" sz="1633" dirty="0" err="1" smtClean="0"/>
              <a:t>photocycle</a:t>
            </a:r>
            <a:r>
              <a:rPr lang="fr-FR" sz="1633" dirty="0" smtClean="0"/>
              <a:t> of the membrane </a:t>
            </a:r>
            <a:r>
              <a:rPr lang="fr-FR" sz="1633" dirty="0" err="1" smtClean="0"/>
              <a:t>protein</a:t>
            </a:r>
            <a:r>
              <a:rPr lang="fr-FR" sz="1633" dirty="0" smtClean="0"/>
              <a:t> </a:t>
            </a:r>
            <a:r>
              <a:rPr lang="fr-FR" sz="1633" dirty="0" err="1" smtClean="0"/>
              <a:t>bacteriorhodopsin</a:t>
            </a:r>
            <a:r>
              <a:rPr lang="fr-FR" sz="1633" dirty="0" smtClean="0"/>
              <a:t> (</a:t>
            </a:r>
            <a:r>
              <a:rPr lang="fr-FR" sz="1633" dirty="0" err="1" smtClean="0"/>
              <a:t>Nango</a:t>
            </a:r>
            <a:r>
              <a:rPr lang="fr-FR" sz="1633" dirty="0" smtClean="0"/>
              <a:t>, Royant </a:t>
            </a:r>
            <a:r>
              <a:rPr lang="fr-FR" sz="1633" i="1" dirty="0" smtClean="0"/>
              <a:t>et al.</a:t>
            </a:r>
            <a:r>
              <a:rPr lang="fr-FR" sz="1633" dirty="0" smtClean="0"/>
              <a:t>, </a:t>
            </a:r>
            <a:r>
              <a:rPr lang="en-GB" sz="1600" i="1" dirty="0" smtClean="0"/>
              <a:t>Science, </a:t>
            </a:r>
            <a:r>
              <a:rPr lang="en-GB" sz="1600" dirty="0" smtClean="0"/>
              <a:t>354</a:t>
            </a:r>
            <a:r>
              <a:rPr lang="en-GB" sz="1600" dirty="0"/>
              <a:t>, </a:t>
            </a:r>
            <a:r>
              <a:rPr lang="en-GB" sz="1600" dirty="0" smtClean="0"/>
              <a:t>1552-1557, DOI</a:t>
            </a:r>
            <a:r>
              <a:rPr lang="en-GB" sz="1600" dirty="0"/>
              <a:t>: </a:t>
            </a:r>
            <a:r>
              <a:rPr lang="en-GB" sz="1600" dirty="0" smtClean="0"/>
              <a:t>10.1126/science.aah3497</a:t>
            </a:r>
            <a:r>
              <a:rPr lang="fr-FR" sz="1633" dirty="0" smtClean="0"/>
              <a:t>)</a:t>
            </a:r>
            <a:endParaRPr lang="fr-FR" sz="1633" dirty="0"/>
          </a:p>
        </p:txBody>
      </p:sp>
      <p:pic>
        <p:nvPicPr>
          <p:cNvPr id="2" name="Picture 1"/>
          <p:cNvPicPr>
            <a:picLocks noChangeAspect="1"/>
          </p:cNvPicPr>
          <p:nvPr/>
        </p:nvPicPr>
        <p:blipFill>
          <a:blip r:embed="rId2"/>
          <a:stretch>
            <a:fillRect/>
          </a:stretch>
        </p:blipFill>
        <p:spPr>
          <a:xfrm>
            <a:off x="128366" y="1459632"/>
            <a:ext cx="3200400" cy="4576218"/>
          </a:xfrm>
          <a:prstGeom prst="rect">
            <a:avLst/>
          </a:prstGeom>
        </p:spPr>
      </p:pic>
      <p:pic>
        <p:nvPicPr>
          <p:cNvPr id="3" name="Picture 2"/>
          <p:cNvPicPr>
            <a:picLocks noChangeAspect="1"/>
          </p:cNvPicPr>
          <p:nvPr/>
        </p:nvPicPr>
        <p:blipFill>
          <a:blip r:embed="rId3"/>
          <a:stretch>
            <a:fillRect/>
          </a:stretch>
        </p:blipFill>
        <p:spPr>
          <a:xfrm>
            <a:off x="3709766" y="1916832"/>
            <a:ext cx="5226881" cy="3374248"/>
          </a:xfrm>
          <a:prstGeom prst="rect">
            <a:avLst/>
          </a:prstGeom>
        </p:spPr>
      </p:pic>
      <p:sp>
        <p:nvSpPr>
          <p:cNvPr id="6" name="Rectangle 5"/>
          <p:cNvSpPr/>
          <p:nvPr/>
        </p:nvSpPr>
        <p:spPr>
          <a:xfrm>
            <a:off x="7629236" y="1641424"/>
            <a:ext cx="1334764" cy="3733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p:cNvSpPr>
            <a:spLocks noGrp="1"/>
          </p:cNvSpPr>
          <p:nvPr>
            <p:ph type="title"/>
          </p:nvPr>
        </p:nvSpPr>
        <p:spPr/>
        <p:txBody>
          <a:bodyPr/>
          <a:lstStyle/>
          <a:p>
            <a:r>
              <a:rPr lang="en-US" dirty="0"/>
              <a:t>time-resolved crystallography experiment performed at an XFEL</a:t>
            </a:r>
            <a:endParaRPr lang="en-GB" dirty="0"/>
          </a:p>
        </p:txBody>
      </p:sp>
      <p:sp>
        <p:nvSpPr>
          <p:cNvPr id="4" name="Footer Placeholder 3"/>
          <p:cNvSpPr>
            <a:spLocks noGrp="1"/>
          </p:cNvSpPr>
          <p:nvPr>
            <p:ph type="ftr" sz="quarter" idx="10"/>
          </p:nvPr>
        </p:nvSpPr>
        <p:spPr/>
        <p:txBody>
          <a:bodyPr/>
          <a:lstStyle/>
          <a:p>
            <a:r>
              <a:rPr lang="en-GB" smtClean="0"/>
              <a:t>Gordon Leonard | SAESRF2019 | 12th November 2019</a:t>
            </a:r>
            <a:endParaRPr lang="fr-FR" dirty="0"/>
          </a:p>
        </p:txBody>
      </p:sp>
      <p:sp>
        <p:nvSpPr>
          <p:cNvPr id="5" name="Slide Number Placeholder 4"/>
          <p:cNvSpPr>
            <a:spLocks noGrp="1"/>
          </p:cNvSpPr>
          <p:nvPr>
            <p:ph type="sldNum" sz="quarter" idx="11"/>
          </p:nvPr>
        </p:nvSpPr>
        <p:spPr/>
        <p:txBody>
          <a:bodyPr/>
          <a:lstStyle/>
          <a:p>
            <a:r>
              <a:rPr lang="fr-FR" smtClean="0"/>
              <a:t>Page </a:t>
            </a:r>
            <a:fld id="{733122C9-A0B9-462F-8757-0847AD287B63}" type="slidenum">
              <a:rPr lang="fr-FR" smtClean="0"/>
              <a:pPr/>
              <a:t>26</a:t>
            </a:fld>
            <a:endParaRPr lang="fr-FR" dirty="0"/>
          </a:p>
        </p:txBody>
      </p:sp>
    </p:spTree>
    <p:extLst>
      <p:ext uri="{BB962C8B-B14F-4D97-AF65-F5344CB8AC3E}">
        <p14:creationId xmlns:p14="http://schemas.microsoft.com/office/powerpoint/2010/main" val="31930347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6866703" y="2512039"/>
            <a:ext cx="1695235" cy="1906597"/>
            <a:chOff x="6866703" y="2512039"/>
            <a:chExt cx="1695235" cy="1906597"/>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6703" y="2512039"/>
              <a:ext cx="1682577" cy="1486387"/>
            </a:xfrm>
            <a:prstGeom prst="rect">
              <a:avLst/>
            </a:prstGeom>
          </p:spPr>
        </p:pic>
        <p:sp>
          <p:nvSpPr>
            <p:cNvPr id="16" name="Rectangle 15"/>
            <p:cNvSpPr/>
            <p:nvPr/>
          </p:nvSpPr>
          <p:spPr>
            <a:xfrm>
              <a:off x="7021673" y="3864638"/>
              <a:ext cx="1540265" cy="553998"/>
            </a:xfrm>
            <a:prstGeom prst="rect">
              <a:avLst/>
            </a:prstGeom>
          </p:spPr>
          <p:txBody>
            <a:bodyPr wrap="square">
              <a:spAutoFit/>
            </a:bodyPr>
            <a:lstStyle/>
            <a:p>
              <a:r>
                <a:rPr lang="en-GB" sz="1000" i="1" dirty="0" err="1" smtClean="0"/>
                <a:t>CCcluster</a:t>
              </a:r>
              <a:r>
                <a:rPr lang="en-GB" sz="1000" i="1" dirty="0" smtClean="0"/>
                <a:t>: </a:t>
              </a:r>
              <a:r>
                <a:rPr lang="en-GB" sz="1000" dirty="0" smtClean="0"/>
                <a:t>Santoni</a:t>
              </a:r>
              <a:r>
                <a:rPr lang="en-GB" sz="1000" dirty="0"/>
                <a:t>, G., </a:t>
              </a:r>
              <a:r>
                <a:rPr lang="en-GB" sz="1000" dirty="0" smtClean="0"/>
                <a:t>et al., (2018). </a:t>
              </a:r>
              <a:r>
                <a:rPr lang="en-GB" sz="1000" i="1" dirty="0" smtClean="0"/>
                <a:t>J</a:t>
              </a:r>
              <a:r>
                <a:rPr lang="en-GB" sz="1000" i="1" dirty="0"/>
                <a:t>. Appl. </a:t>
              </a:r>
              <a:r>
                <a:rPr lang="en-GB" sz="1000" i="1" dirty="0" err="1"/>
                <a:t>Cryst</a:t>
              </a:r>
              <a:r>
                <a:rPr lang="en-GB" sz="1000" dirty="0"/>
                <a:t>. </a:t>
              </a:r>
              <a:r>
                <a:rPr lang="en-GB" sz="1000" b="1" dirty="0"/>
                <a:t>50</a:t>
              </a:r>
              <a:r>
                <a:rPr lang="en-GB" sz="1000" dirty="0"/>
                <a:t>, 1844-1851.</a:t>
              </a:r>
            </a:p>
          </p:txBody>
        </p:sp>
      </p:grpSp>
      <p:sp>
        <p:nvSpPr>
          <p:cNvPr id="13" name="TextBox 12"/>
          <p:cNvSpPr txBox="1"/>
          <p:nvPr/>
        </p:nvSpPr>
        <p:spPr>
          <a:xfrm>
            <a:off x="203532" y="2793702"/>
            <a:ext cx="8837125" cy="923330"/>
          </a:xfrm>
          <a:prstGeom prst="rect">
            <a:avLst/>
          </a:prstGeom>
          <a:noFill/>
        </p:spPr>
        <p:txBody>
          <a:bodyPr wrap="square" rtlCol="0">
            <a:spAutoFit/>
          </a:bodyPr>
          <a:lstStyle/>
          <a:p>
            <a:pPr marL="214313" indent="-214313">
              <a:buFontTx/>
              <a:buChar char="-"/>
            </a:pPr>
            <a:r>
              <a:rPr lang="en-US" sz="1350" b="1" dirty="0">
                <a:solidFill>
                  <a:prstClr val="black"/>
                </a:solidFill>
              </a:rPr>
              <a:t>100</a:t>
            </a:r>
            <a:r>
              <a:rPr lang="en-US" sz="1350" dirty="0">
                <a:solidFill>
                  <a:prstClr val="black"/>
                </a:solidFill>
              </a:rPr>
              <a:t> </a:t>
            </a:r>
            <a:r>
              <a:rPr lang="en-US" sz="1350" dirty="0" smtClean="0">
                <a:solidFill>
                  <a:prstClr val="black"/>
                </a:solidFill>
              </a:rPr>
              <a:t>complete data sets (1000 images) from </a:t>
            </a:r>
            <a:r>
              <a:rPr lang="en-US" sz="1350" b="1" dirty="0" smtClean="0">
                <a:solidFill>
                  <a:prstClr val="black"/>
                </a:solidFill>
              </a:rPr>
              <a:t>100 different crystals</a:t>
            </a:r>
          </a:p>
          <a:p>
            <a:pPr marL="214313" indent="-214313">
              <a:buFontTx/>
              <a:buChar char="-"/>
            </a:pPr>
            <a:r>
              <a:rPr lang="en-US" sz="1350" dirty="0" smtClean="0">
                <a:solidFill>
                  <a:prstClr val="black"/>
                </a:solidFill>
              </a:rPr>
              <a:t>Each complete data set divided into </a:t>
            </a:r>
            <a:r>
              <a:rPr lang="en-US" sz="1350" b="1" dirty="0" smtClean="0">
                <a:solidFill>
                  <a:prstClr val="black"/>
                </a:solidFill>
              </a:rPr>
              <a:t>66</a:t>
            </a:r>
            <a:r>
              <a:rPr lang="en-US" sz="1350" dirty="0" smtClean="0">
                <a:solidFill>
                  <a:prstClr val="black"/>
                </a:solidFill>
              </a:rPr>
              <a:t> sub-wedges of 15 images (60msec)</a:t>
            </a:r>
            <a:endParaRPr lang="en-US" sz="1350" b="1" dirty="0">
              <a:solidFill>
                <a:prstClr val="black"/>
              </a:solidFill>
            </a:endParaRPr>
          </a:p>
          <a:p>
            <a:pPr marL="214313" indent="-214313">
              <a:buFontTx/>
              <a:buChar char="-"/>
            </a:pPr>
            <a:r>
              <a:rPr lang="en-US" sz="1350" dirty="0" smtClean="0">
                <a:solidFill>
                  <a:prstClr val="black"/>
                </a:solidFill>
              </a:rPr>
              <a:t>HCA clustering </a:t>
            </a:r>
            <a:r>
              <a:rPr lang="en-US" sz="1350" dirty="0">
                <a:solidFill>
                  <a:prstClr val="black"/>
                </a:solidFill>
              </a:rPr>
              <a:t>of </a:t>
            </a:r>
            <a:r>
              <a:rPr lang="en-US" sz="1350" b="1" dirty="0">
                <a:solidFill>
                  <a:prstClr val="black"/>
                </a:solidFill>
              </a:rPr>
              <a:t>100</a:t>
            </a:r>
            <a:r>
              <a:rPr lang="en-US" sz="1350" dirty="0">
                <a:solidFill>
                  <a:prstClr val="black"/>
                </a:solidFill>
              </a:rPr>
              <a:t> sub-data sets for each time point</a:t>
            </a:r>
          </a:p>
          <a:p>
            <a:pPr marL="214313" indent="-214313">
              <a:buFontTx/>
              <a:buChar char="-"/>
            </a:pPr>
            <a:r>
              <a:rPr lang="en-US" sz="1350" b="1" dirty="0" smtClean="0">
                <a:solidFill>
                  <a:prstClr val="black"/>
                </a:solidFill>
              </a:rPr>
              <a:t>66</a:t>
            </a:r>
            <a:r>
              <a:rPr lang="en-US" sz="1350" dirty="0" smtClean="0">
                <a:solidFill>
                  <a:prstClr val="black"/>
                </a:solidFill>
              </a:rPr>
              <a:t> complete data </a:t>
            </a:r>
            <a:r>
              <a:rPr lang="en-US" sz="1350" dirty="0">
                <a:solidFill>
                  <a:prstClr val="black"/>
                </a:solidFill>
              </a:rPr>
              <a:t>sets </a:t>
            </a:r>
            <a:r>
              <a:rPr lang="en-US" sz="1350" dirty="0" smtClean="0">
                <a:solidFill>
                  <a:prstClr val="black"/>
                </a:solidFill>
              </a:rPr>
              <a:t>(time points) with time resolution of 60 </a:t>
            </a:r>
            <a:r>
              <a:rPr lang="en-US" sz="1350" dirty="0" err="1" smtClean="0">
                <a:solidFill>
                  <a:prstClr val="black"/>
                </a:solidFill>
              </a:rPr>
              <a:t>msec</a:t>
            </a:r>
            <a:endParaRPr lang="en-US" sz="1350" dirty="0">
              <a:solidFill>
                <a:prstClr val="black"/>
              </a:solidFill>
            </a:endParaRPr>
          </a:p>
        </p:txBody>
      </p:sp>
      <p:sp>
        <p:nvSpPr>
          <p:cNvPr id="11" name="Oval 10"/>
          <p:cNvSpPr/>
          <p:nvPr/>
        </p:nvSpPr>
        <p:spPr>
          <a:xfrm>
            <a:off x="7598945" y="3283952"/>
            <a:ext cx="645463" cy="6425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4"/>
          <a:stretch>
            <a:fillRect/>
          </a:stretch>
        </p:blipFill>
        <p:spPr>
          <a:xfrm>
            <a:off x="20228" y="4592001"/>
            <a:ext cx="9039225" cy="1914525"/>
          </a:xfrm>
          <a:prstGeom prst="rect">
            <a:avLst/>
          </a:prstGeom>
        </p:spPr>
      </p:pic>
      <p:sp>
        <p:nvSpPr>
          <p:cNvPr id="121" name="TextBox 120"/>
          <p:cNvSpPr txBox="1"/>
          <p:nvPr/>
        </p:nvSpPr>
        <p:spPr>
          <a:xfrm>
            <a:off x="7510072" y="5549263"/>
            <a:ext cx="1558440" cy="253916"/>
          </a:xfrm>
          <a:prstGeom prst="rect">
            <a:avLst/>
          </a:prstGeom>
          <a:noFill/>
        </p:spPr>
        <p:txBody>
          <a:bodyPr wrap="none" rtlCol="0">
            <a:spAutoFit/>
          </a:bodyPr>
          <a:lstStyle/>
          <a:p>
            <a:r>
              <a:rPr lang="en-US" sz="1050" b="1" dirty="0"/>
              <a:t>time constant ~90 </a:t>
            </a:r>
            <a:r>
              <a:rPr lang="en-US" sz="1050" b="1" dirty="0" err="1"/>
              <a:t>ms</a:t>
            </a:r>
            <a:endParaRPr lang="en-GB" sz="1050" b="1" dirty="0"/>
          </a:p>
        </p:txBody>
      </p:sp>
      <p:sp>
        <p:nvSpPr>
          <p:cNvPr id="4" name="Title 3"/>
          <p:cNvSpPr>
            <a:spLocks noGrp="1"/>
          </p:cNvSpPr>
          <p:nvPr>
            <p:ph type="title"/>
          </p:nvPr>
        </p:nvSpPr>
        <p:spPr/>
        <p:txBody>
          <a:bodyPr/>
          <a:lstStyle/>
          <a:p>
            <a:r>
              <a:rPr lang="en-GB" dirty="0"/>
              <a:t>Time-RESOLVED MX AT </a:t>
            </a:r>
            <a:r>
              <a:rPr lang="en-GB" dirty="0" err="1"/>
              <a:t>esrf</a:t>
            </a:r>
            <a:r>
              <a:rPr lang="en-GB" dirty="0"/>
              <a:t>: A PHOTORECPTOR </a:t>
            </a:r>
            <a:r>
              <a:rPr lang="en-GB" dirty="0" smtClean="0"/>
              <a:t>PHOTOCYCLE (Signalling in Phototropism)</a:t>
            </a:r>
            <a:endParaRPr lang="en-GB" dirty="0"/>
          </a:p>
        </p:txBody>
      </p:sp>
      <p:sp>
        <p:nvSpPr>
          <p:cNvPr id="23" name="Footer Placeholder 22"/>
          <p:cNvSpPr>
            <a:spLocks noGrp="1"/>
          </p:cNvSpPr>
          <p:nvPr>
            <p:ph type="ftr" sz="quarter" idx="10"/>
          </p:nvPr>
        </p:nvSpPr>
        <p:spPr/>
        <p:txBody>
          <a:bodyPr/>
          <a:lstStyle/>
          <a:p>
            <a:r>
              <a:rPr lang="en-GB" smtClean="0"/>
              <a:t>Gordon Leonard | SAESRF2019 | 12th November 2019</a:t>
            </a:r>
            <a:endParaRPr lang="fr-FR" dirty="0"/>
          </a:p>
        </p:txBody>
      </p:sp>
      <p:sp>
        <p:nvSpPr>
          <p:cNvPr id="3" name="Slide Number Placeholder 2"/>
          <p:cNvSpPr>
            <a:spLocks noGrp="1"/>
          </p:cNvSpPr>
          <p:nvPr>
            <p:ph type="sldNum" sz="quarter" idx="11"/>
          </p:nvPr>
        </p:nvSpPr>
        <p:spPr/>
        <p:txBody>
          <a:bodyPr/>
          <a:lstStyle/>
          <a:p>
            <a:r>
              <a:rPr lang="fr-FR" smtClean="0"/>
              <a:t>Page </a:t>
            </a:r>
            <a:fld id="{733122C9-A0B9-462F-8757-0847AD287B63}" type="slidenum">
              <a:rPr lang="fr-FR" smtClean="0"/>
              <a:pPr/>
              <a:t>27</a:t>
            </a:fld>
            <a:endParaRPr lang="fr-FR" dirty="0"/>
          </a:p>
        </p:txBody>
      </p:sp>
      <p:sp>
        <p:nvSpPr>
          <p:cNvPr id="5" name="TextBox 4"/>
          <p:cNvSpPr txBox="1"/>
          <p:nvPr/>
        </p:nvSpPr>
        <p:spPr>
          <a:xfrm>
            <a:off x="107504" y="6228020"/>
            <a:ext cx="4297895" cy="369332"/>
          </a:xfrm>
          <a:prstGeom prst="rect">
            <a:avLst/>
          </a:prstGeom>
          <a:noFill/>
        </p:spPr>
        <p:txBody>
          <a:bodyPr wrap="square" rtlCol="0">
            <a:spAutoFit/>
          </a:bodyPr>
          <a:lstStyle/>
          <a:p>
            <a:r>
              <a:rPr lang="en-US" sz="1000" dirty="0" smtClean="0"/>
              <a:t>S. </a:t>
            </a:r>
            <a:r>
              <a:rPr lang="en-US" sz="1000" dirty="0" err="1" smtClean="0"/>
              <a:t>Aumonier</a:t>
            </a:r>
            <a:r>
              <a:rPr lang="en-US" sz="1000" dirty="0" smtClean="0"/>
              <a:t>, A. Royant. G. </a:t>
            </a:r>
            <a:r>
              <a:rPr lang="en-US" sz="1000" dirty="0" err="1" smtClean="0"/>
              <a:t>Santoni</a:t>
            </a:r>
            <a:r>
              <a:rPr lang="en-US" sz="1000" dirty="0" smtClean="0"/>
              <a:t>, G. Leonard et al. unpublished.</a:t>
            </a:r>
            <a:r>
              <a:rPr lang="en-US" dirty="0" smtClean="0"/>
              <a:t> </a:t>
            </a:r>
            <a:endParaRPr lang="en-GB" dirty="0"/>
          </a:p>
        </p:txBody>
      </p:sp>
      <p:sp>
        <p:nvSpPr>
          <p:cNvPr id="74" name="TextBox 73"/>
          <p:cNvSpPr txBox="1"/>
          <p:nvPr/>
        </p:nvSpPr>
        <p:spPr>
          <a:xfrm>
            <a:off x="203532" y="2852936"/>
            <a:ext cx="8837125" cy="1546577"/>
          </a:xfrm>
          <a:prstGeom prst="rect">
            <a:avLst/>
          </a:prstGeom>
          <a:noFill/>
        </p:spPr>
        <p:txBody>
          <a:bodyPr wrap="square" rtlCol="0">
            <a:spAutoFit/>
          </a:bodyPr>
          <a:lstStyle/>
          <a:p>
            <a:pPr marL="214313" indent="-214313">
              <a:buFontTx/>
              <a:buChar char="-"/>
            </a:pPr>
            <a:endParaRPr lang="en-US" sz="1350" dirty="0" smtClean="0"/>
          </a:p>
          <a:p>
            <a:pPr marL="214313" indent="-214313">
              <a:buFontTx/>
              <a:buChar char="-"/>
            </a:pPr>
            <a:endParaRPr lang="en-US" sz="1350" dirty="0"/>
          </a:p>
          <a:p>
            <a:pPr marL="214313" indent="-214313">
              <a:buFontTx/>
              <a:buChar char="-"/>
            </a:pPr>
            <a:endParaRPr lang="en-US" sz="1350" dirty="0" smtClean="0"/>
          </a:p>
          <a:p>
            <a:pPr marL="214313" indent="-214313">
              <a:buFontTx/>
              <a:buChar char="-"/>
            </a:pPr>
            <a:endParaRPr lang="en-US" sz="1350" dirty="0"/>
          </a:p>
          <a:p>
            <a:pPr marL="214313" indent="-214313">
              <a:buFontTx/>
              <a:buChar char="-"/>
            </a:pPr>
            <a:r>
              <a:rPr lang="en-US" sz="1350" dirty="0" smtClean="0">
                <a:solidFill>
                  <a:schemeClr val="bg2">
                    <a:lumMod val="50000"/>
                  </a:schemeClr>
                </a:solidFill>
              </a:rPr>
              <a:t>Improved experimental set-up (</a:t>
            </a:r>
            <a:r>
              <a:rPr lang="en-US" sz="1350" dirty="0" smtClean="0">
                <a:solidFill>
                  <a:schemeClr val="bg2">
                    <a:lumMod val="50000"/>
                  </a:schemeClr>
                </a:solidFill>
                <a:latin typeface="Symbol" panose="05050102010706020507" pitchFamily="18" charset="2"/>
              </a:rPr>
              <a:t>w</a:t>
            </a:r>
            <a:r>
              <a:rPr lang="en-US" sz="1350" dirty="0" smtClean="0">
                <a:solidFill>
                  <a:schemeClr val="bg2">
                    <a:lumMod val="50000"/>
                  </a:schemeClr>
                </a:solidFill>
              </a:rPr>
              <a:t> axis rotation of 720</a:t>
            </a:r>
            <a:r>
              <a:rPr lang="en-US" sz="1350" baseline="30000" dirty="0" smtClean="0">
                <a:solidFill>
                  <a:schemeClr val="bg2">
                    <a:lumMod val="50000"/>
                  </a:schemeClr>
                </a:solidFill>
              </a:rPr>
              <a:t>o</a:t>
            </a:r>
            <a:r>
              <a:rPr lang="en-US" sz="1350" dirty="0" smtClean="0">
                <a:solidFill>
                  <a:schemeClr val="bg2">
                    <a:lumMod val="50000"/>
                  </a:schemeClr>
                </a:solidFill>
              </a:rPr>
              <a:t>/second)</a:t>
            </a:r>
          </a:p>
          <a:p>
            <a:pPr marL="214313" indent="-214313">
              <a:buFontTx/>
              <a:buChar char="-"/>
            </a:pPr>
            <a:r>
              <a:rPr lang="en-US" sz="1350" dirty="0" smtClean="0">
                <a:solidFill>
                  <a:schemeClr val="bg2">
                    <a:lumMod val="50000"/>
                  </a:schemeClr>
                </a:solidFill>
              </a:rPr>
              <a:t>Different clustering technique (i.e. Genetic Algorithm, (</a:t>
            </a:r>
            <a:r>
              <a:rPr lang="pt-BR" sz="1350" dirty="0" smtClean="0">
                <a:solidFill>
                  <a:schemeClr val="bg2">
                    <a:lumMod val="50000"/>
                  </a:schemeClr>
                </a:solidFill>
              </a:rPr>
              <a:t>Acta Cryst. D72, 1026)).</a:t>
            </a:r>
          </a:p>
          <a:p>
            <a:pPr marL="214313" indent="-214313">
              <a:buFontTx/>
              <a:buChar char="-"/>
            </a:pPr>
            <a:r>
              <a:rPr lang="pt-BR" sz="1350" dirty="0" smtClean="0">
                <a:solidFill>
                  <a:schemeClr val="bg2">
                    <a:lumMod val="50000"/>
                  </a:schemeClr>
                </a:solidFill>
              </a:rPr>
              <a:t>~1msec time resolution?</a:t>
            </a:r>
            <a:endParaRPr lang="pt-BR" sz="1350" dirty="0">
              <a:solidFill>
                <a:schemeClr val="bg2">
                  <a:lumMod val="50000"/>
                </a:schemeClr>
              </a:solidFill>
            </a:endParaRPr>
          </a:p>
        </p:txBody>
      </p:sp>
      <p:pic>
        <p:nvPicPr>
          <p:cNvPr id="6" name="Picture 5"/>
          <p:cNvPicPr>
            <a:picLocks noChangeAspect="1"/>
          </p:cNvPicPr>
          <p:nvPr/>
        </p:nvPicPr>
        <p:blipFill>
          <a:blip r:embed="rId5"/>
          <a:stretch>
            <a:fillRect/>
          </a:stretch>
        </p:blipFill>
        <p:spPr>
          <a:xfrm>
            <a:off x="3491880" y="1183943"/>
            <a:ext cx="5480685" cy="1028700"/>
          </a:xfrm>
          <a:prstGeom prst="rect">
            <a:avLst/>
          </a:prstGeom>
        </p:spPr>
      </p:pic>
      <p:grpSp>
        <p:nvGrpSpPr>
          <p:cNvPr id="76" name="Group 75"/>
          <p:cNvGrpSpPr>
            <a:grpSpLocks noChangeAspect="1"/>
          </p:cNvGrpSpPr>
          <p:nvPr/>
        </p:nvGrpSpPr>
        <p:grpSpPr>
          <a:xfrm>
            <a:off x="264847" y="748277"/>
            <a:ext cx="2882032" cy="1900032"/>
            <a:chOff x="264847" y="748276"/>
            <a:chExt cx="8699153" cy="5735073"/>
          </a:xfrm>
        </p:grpSpPr>
        <p:pic>
          <p:nvPicPr>
            <p:cNvPr id="77" name="Picture 76"/>
            <p:cNvPicPr>
              <a:picLocks noChangeAspect="1"/>
            </p:cNvPicPr>
            <p:nvPr/>
          </p:nvPicPr>
          <p:blipFill>
            <a:blip r:embed="rId6"/>
            <a:stretch>
              <a:fillRect/>
            </a:stretch>
          </p:blipFill>
          <p:spPr>
            <a:xfrm>
              <a:off x="264847" y="2206112"/>
              <a:ext cx="3514725" cy="2819400"/>
            </a:xfrm>
            <a:prstGeom prst="rect">
              <a:avLst/>
            </a:prstGeom>
          </p:spPr>
        </p:pic>
        <p:grpSp>
          <p:nvGrpSpPr>
            <p:cNvPr id="79" name="Group 78"/>
            <p:cNvGrpSpPr/>
            <p:nvPr/>
          </p:nvGrpSpPr>
          <p:grpSpPr>
            <a:xfrm>
              <a:off x="3991207" y="748276"/>
              <a:ext cx="4972793" cy="5735073"/>
              <a:chOff x="3991207" y="748276"/>
              <a:chExt cx="4972793" cy="5735073"/>
            </a:xfrm>
          </p:grpSpPr>
          <p:pic>
            <p:nvPicPr>
              <p:cNvPr id="80" name="Picture 79"/>
              <p:cNvPicPr>
                <a:picLocks noChangeAspect="1"/>
              </p:cNvPicPr>
              <p:nvPr/>
            </p:nvPicPr>
            <p:blipFill>
              <a:blip r:embed="rId7"/>
              <a:stretch>
                <a:fillRect/>
              </a:stretch>
            </p:blipFill>
            <p:spPr>
              <a:xfrm>
                <a:off x="4056720" y="1742848"/>
                <a:ext cx="4907280" cy="3620453"/>
              </a:xfrm>
              <a:prstGeom prst="rect">
                <a:avLst/>
              </a:prstGeom>
            </p:spPr>
          </p:pic>
          <p:pic>
            <p:nvPicPr>
              <p:cNvPr id="81" name="Picture 80"/>
              <p:cNvPicPr>
                <a:picLocks noChangeAspect="1"/>
              </p:cNvPicPr>
              <p:nvPr/>
            </p:nvPicPr>
            <p:blipFill>
              <a:blip r:embed="rId8"/>
              <a:stretch>
                <a:fillRect/>
              </a:stretch>
            </p:blipFill>
            <p:spPr>
              <a:xfrm>
                <a:off x="3991207" y="748276"/>
                <a:ext cx="1708785" cy="1183005"/>
              </a:xfrm>
              <a:prstGeom prst="rect">
                <a:avLst/>
              </a:prstGeom>
            </p:spPr>
          </p:pic>
          <p:pic>
            <p:nvPicPr>
              <p:cNvPr id="91" name="Picture 90"/>
              <p:cNvPicPr>
                <a:picLocks noChangeAspect="1"/>
              </p:cNvPicPr>
              <p:nvPr/>
            </p:nvPicPr>
            <p:blipFill>
              <a:blip r:embed="rId9"/>
              <a:stretch>
                <a:fillRect/>
              </a:stretch>
            </p:blipFill>
            <p:spPr>
              <a:xfrm>
                <a:off x="5655360" y="5395696"/>
                <a:ext cx="1710000" cy="1087653"/>
              </a:xfrm>
              <a:prstGeom prst="rect">
                <a:avLst/>
              </a:prstGeom>
            </p:spPr>
          </p:pic>
        </p:grpSp>
      </p:grpSp>
    </p:spTree>
    <p:extLst>
      <p:ext uri="{BB962C8B-B14F-4D97-AF65-F5344CB8AC3E}">
        <p14:creationId xmlns:p14="http://schemas.microsoft.com/office/powerpoint/2010/main" val="303145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500" fill="hold"/>
                                        <p:tgtEl>
                                          <p:spTgt spid="74"/>
                                        </p:tgtEl>
                                        <p:attrNameLst>
                                          <p:attrName>ppt_x</p:attrName>
                                        </p:attrNameLst>
                                      </p:cBhvr>
                                      <p:tavLst>
                                        <p:tav tm="0">
                                          <p:val>
                                            <p:strVal val="#ppt_x"/>
                                          </p:val>
                                        </p:tav>
                                        <p:tav tm="100000">
                                          <p:val>
                                            <p:strVal val="#ppt_x"/>
                                          </p:val>
                                        </p:tav>
                                      </p:tavLst>
                                    </p:anim>
                                    <p:anim calcmode="lin" valueType="num">
                                      <p:cBhvr additive="base">
                                        <p:cTn id="8"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Movie of adduct formation</a:t>
            </a:r>
            <a:endParaRPr lang="en-GB" dirty="0"/>
          </a:p>
        </p:txBody>
      </p:sp>
      <p:sp>
        <p:nvSpPr>
          <p:cNvPr id="3" name="Footer Placeholder 2"/>
          <p:cNvSpPr>
            <a:spLocks noGrp="1"/>
          </p:cNvSpPr>
          <p:nvPr>
            <p:ph type="ftr" sz="quarter" idx="10"/>
          </p:nvPr>
        </p:nvSpPr>
        <p:spPr/>
        <p:txBody>
          <a:bodyPr/>
          <a:lstStyle/>
          <a:p>
            <a:r>
              <a:rPr lang="en-GB" smtClean="0"/>
              <a:t>Gordon Leonard | SAESRF2019 | 12th November 2019</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28</a:t>
            </a:fld>
            <a:endParaRPr lang="fr-FR" dirty="0"/>
          </a:p>
        </p:txBody>
      </p:sp>
      <p:pic>
        <p:nvPicPr>
          <p:cNvPr id="6" name="Adduct_population_buildu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3608" y="622800"/>
            <a:ext cx="6820852" cy="5358561"/>
          </a:xfrm>
          <a:prstGeom prst="rect">
            <a:avLst/>
          </a:prstGeom>
        </p:spPr>
      </p:pic>
    </p:spTree>
    <p:extLst>
      <p:ext uri="{BB962C8B-B14F-4D97-AF65-F5344CB8AC3E}">
        <p14:creationId xmlns:p14="http://schemas.microsoft.com/office/powerpoint/2010/main" val="24219337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p:cNvGraphicFramePr>
            <a:graphicFrameLocks noGrp="1"/>
          </p:cNvGraphicFramePr>
          <p:nvPr>
            <p:extLst>
              <p:ext uri="{D42A27DB-BD31-4B8C-83A1-F6EECF244321}">
                <p14:modId xmlns:p14="http://schemas.microsoft.com/office/powerpoint/2010/main" val="4060972009"/>
              </p:ext>
            </p:extLst>
          </p:nvPr>
        </p:nvGraphicFramePr>
        <p:xfrm>
          <a:off x="179512" y="912297"/>
          <a:ext cx="8762786" cy="5377408"/>
        </p:xfrm>
        <a:graphic>
          <a:graphicData uri="http://schemas.openxmlformats.org/drawingml/2006/table">
            <a:tbl>
              <a:tblPr firstRow="1" bandRow="1">
                <a:tableStyleId>{5C22544A-7EE6-4342-B048-85BDC9FD1C3A}</a:tableStyleId>
              </a:tblPr>
              <a:tblGrid>
                <a:gridCol w="805723">
                  <a:extLst>
                    <a:ext uri="{9D8B030D-6E8A-4147-A177-3AD203B41FA5}">
                      <a16:colId xmlns:a16="http://schemas.microsoft.com/office/drawing/2014/main" val="20000"/>
                    </a:ext>
                  </a:extLst>
                </a:gridCol>
                <a:gridCol w="1025466">
                  <a:extLst>
                    <a:ext uri="{9D8B030D-6E8A-4147-A177-3AD203B41FA5}">
                      <a16:colId xmlns:a16="http://schemas.microsoft.com/office/drawing/2014/main" val="3703029219"/>
                    </a:ext>
                  </a:extLst>
                </a:gridCol>
                <a:gridCol w="732476">
                  <a:extLst>
                    <a:ext uri="{9D8B030D-6E8A-4147-A177-3AD203B41FA5}">
                      <a16:colId xmlns:a16="http://schemas.microsoft.com/office/drawing/2014/main" val="20001"/>
                    </a:ext>
                  </a:extLst>
                </a:gridCol>
                <a:gridCol w="1144860">
                  <a:extLst>
                    <a:ext uri="{9D8B030D-6E8A-4147-A177-3AD203B41FA5}">
                      <a16:colId xmlns:a16="http://schemas.microsoft.com/office/drawing/2014/main" val="20002"/>
                    </a:ext>
                  </a:extLst>
                </a:gridCol>
                <a:gridCol w="878971">
                  <a:extLst>
                    <a:ext uri="{9D8B030D-6E8A-4147-A177-3AD203B41FA5}">
                      <a16:colId xmlns:a16="http://schemas.microsoft.com/office/drawing/2014/main" val="20003"/>
                    </a:ext>
                  </a:extLst>
                </a:gridCol>
                <a:gridCol w="1171960">
                  <a:extLst>
                    <a:ext uri="{9D8B030D-6E8A-4147-A177-3AD203B41FA5}">
                      <a16:colId xmlns:a16="http://schemas.microsoft.com/office/drawing/2014/main" val="20006"/>
                    </a:ext>
                  </a:extLst>
                </a:gridCol>
                <a:gridCol w="990939">
                  <a:extLst>
                    <a:ext uri="{9D8B030D-6E8A-4147-A177-3AD203B41FA5}">
                      <a16:colId xmlns:a16="http://schemas.microsoft.com/office/drawing/2014/main" val="20004"/>
                    </a:ext>
                  </a:extLst>
                </a:gridCol>
                <a:gridCol w="872036">
                  <a:extLst>
                    <a:ext uri="{9D8B030D-6E8A-4147-A177-3AD203B41FA5}">
                      <a16:colId xmlns:a16="http://schemas.microsoft.com/office/drawing/2014/main" val="20005"/>
                    </a:ext>
                  </a:extLst>
                </a:gridCol>
                <a:gridCol w="1140355">
                  <a:extLst>
                    <a:ext uri="{9D8B030D-6E8A-4147-A177-3AD203B41FA5}">
                      <a16:colId xmlns:a16="http://schemas.microsoft.com/office/drawing/2014/main" val="20007"/>
                    </a:ext>
                  </a:extLst>
                </a:gridCol>
              </a:tblGrid>
              <a:tr h="576064">
                <a:tc>
                  <a:txBody>
                    <a:bodyPr/>
                    <a:lstStyle/>
                    <a:p>
                      <a:pPr algn="ctr"/>
                      <a:endParaRPr lang="en-GB" sz="900" b="1" dirty="0">
                        <a:latin typeface="Arial" pitchFamily="34" charset="0"/>
                        <a:cs typeface="Arial" pitchFamily="34" charset="0"/>
                      </a:endParaRPr>
                    </a:p>
                  </a:txBody>
                  <a:tcPr marL="137160" marR="137160" marT="137160" marB="137160" anchor="ctr">
                    <a:solidFill>
                      <a:schemeClr val="accent1">
                        <a:lumMod val="20000"/>
                        <a:lumOff val="80000"/>
                      </a:schemeClr>
                    </a:solidFill>
                  </a:tcPr>
                </a:tc>
                <a:tc>
                  <a:txBody>
                    <a:bodyPr/>
                    <a:lstStyle/>
                    <a:p>
                      <a:pPr algn="ctr"/>
                      <a:r>
                        <a:rPr lang="en-US" sz="900" b="1" dirty="0" smtClean="0">
                          <a:latin typeface="Arial" pitchFamily="34" charset="0"/>
                          <a:cs typeface="Arial" pitchFamily="34" charset="0"/>
                        </a:rPr>
                        <a:t>1</a:t>
                      </a:r>
                      <a:r>
                        <a:rPr lang="en-US" sz="900" b="1" baseline="30000" dirty="0" smtClean="0">
                          <a:latin typeface="Arial" pitchFamily="34" charset="0"/>
                          <a:cs typeface="Arial" pitchFamily="34" charset="0"/>
                        </a:rPr>
                        <a:t>st</a:t>
                      </a:r>
                      <a:r>
                        <a:rPr lang="en-US" sz="900" b="1" dirty="0" smtClean="0">
                          <a:latin typeface="Arial" pitchFamily="34" charset="0"/>
                          <a:cs typeface="Arial" pitchFamily="34" charset="0"/>
                        </a:rPr>
                        <a:t>  Operation</a:t>
                      </a:r>
                      <a:endParaRPr lang="en-GB" sz="900" b="1" dirty="0">
                        <a:latin typeface="Arial" pitchFamily="34" charset="0"/>
                        <a:cs typeface="Arial" pitchFamily="34" charset="0"/>
                      </a:endParaRPr>
                    </a:p>
                  </a:txBody>
                  <a:tcPr marL="137160" marR="137160" marT="137160" marB="137160" anchor="ctr">
                    <a:solidFill>
                      <a:schemeClr val="accent1">
                        <a:lumMod val="20000"/>
                        <a:lumOff val="80000"/>
                      </a:schemeClr>
                    </a:solidFill>
                  </a:tcPr>
                </a:tc>
                <a:tc>
                  <a:txBody>
                    <a:bodyPr/>
                    <a:lstStyle/>
                    <a:p>
                      <a:pPr algn="ctr"/>
                      <a:r>
                        <a:rPr lang="en-US" sz="900" b="1" dirty="0" smtClean="0">
                          <a:latin typeface="Arial" pitchFamily="34" charset="0"/>
                          <a:cs typeface="Arial" pitchFamily="34" charset="0"/>
                        </a:rPr>
                        <a:t>Energy [</a:t>
                      </a:r>
                      <a:r>
                        <a:rPr lang="en-US" sz="900" b="1" dirty="0" err="1" smtClean="0">
                          <a:latin typeface="Arial" pitchFamily="34" charset="0"/>
                          <a:cs typeface="Arial" pitchFamily="34" charset="0"/>
                        </a:rPr>
                        <a:t>keV</a:t>
                      </a:r>
                      <a:r>
                        <a:rPr lang="en-US" sz="900" b="1" dirty="0" smtClean="0">
                          <a:latin typeface="Arial" pitchFamily="34" charset="0"/>
                          <a:cs typeface="Arial" pitchFamily="34" charset="0"/>
                        </a:rPr>
                        <a:t>]</a:t>
                      </a:r>
                      <a:endParaRPr lang="en-GB" sz="900" b="1" dirty="0">
                        <a:latin typeface="Arial" pitchFamily="34" charset="0"/>
                        <a:cs typeface="Arial" pitchFamily="34" charset="0"/>
                      </a:endParaRPr>
                    </a:p>
                  </a:txBody>
                  <a:tcPr marL="137160" marR="137160" marT="137160" marB="137160" anchor="ctr">
                    <a:solidFill>
                      <a:schemeClr val="accent1">
                        <a:lumMod val="20000"/>
                        <a:lumOff val="80000"/>
                      </a:schemeClr>
                    </a:solidFill>
                  </a:tcPr>
                </a:tc>
                <a:tc>
                  <a:txBody>
                    <a:bodyPr/>
                    <a:lstStyle/>
                    <a:p>
                      <a:pPr algn="ctr"/>
                      <a:r>
                        <a:rPr lang="en-US" sz="900" b="1" dirty="0" smtClean="0">
                          <a:latin typeface="Arial" pitchFamily="34" charset="0"/>
                          <a:cs typeface="Arial" pitchFamily="34" charset="0"/>
                        </a:rPr>
                        <a:t>Beam size</a:t>
                      </a:r>
                      <a:r>
                        <a:rPr lang="en-US" sz="900" b="1" baseline="0" dirty="0" smtClean="0">
                          <a:latin typeface="Arial" pitchFamily="34" charset="0"/>
                          <a:cs typeface="Arial" pitchFamily="34" charset="0"/>
                        </a:rPr>
                        <a:t> </a:t>
                      </a:r>
                      <a:r>
                        <a:rPr lang="en-US" sz="900" b="1" dirty="0" smtClean="0">
                          <a:latin typeface="Arial" pitchFamily="34" charset="0"/>
                          <a:cs typeface="Arial" pitchFamily="34" charset="0"/>
                        </a:rPr>
                        <a:t>[</a:t>
                      </a:r>
                      <a:r>
                        <a:rPr lang="en-US" sz="900" b="1" dirty="0" smtClean="0">
                          <a:latin typeface="Symbol" pitchFamily="18" charset="2"/>
                          <a:cs typeface="Arial" pitchFamily="34" charset="0"/>
                        </a:rPr>
                        <a:t>m</a:t>
                      </a:r>
                      <a:r>
                        <a:rPr lang="en-US" sz="900" b="1" dirty="0" smtClean="0">
                          <a:latin typeface="Arial" pitchFamily="34" charset="0"/>
                          <a:cs typeface="Arial" pitchFamily="34" charset="0"/>
                        </a:rPr>
                        <a:t>m</a:t>
                      </a:r>
                      <a:r>
                        <a:rPr lang="en-US" sz="900" b="1" baseline="30000" dirty="0" smtClean="0">
                          <a:latin typeface="Arial" pitchFamily="34" charset="0"/>
                          <a:cs typeface="Arial" pitchFamily="34" charset="0"/>
                        </a:rPr>
                        <a:t>2</a:t>
                      </a:r>
                      <a:r>
                        <a:rPr lang="en-US" sz="900" b="1" dirty="0" smtClean="0">
                          <a:latin typeface="Arial" pitchFamily="34" charset="0"/>
                          <a:cs typeface="Arial" pitchFamily="34" charset="0"/>
                        </a:rPr>
                        <a:t>]</a:t>
                      </a:r>
                      <a:endParaRPr lang="en-GB" sz="900" b="1" dirty="0">
                        <a:latin typeface="Arial" pitchFamily="34" charset="0"/>
                        <a:cs typeface="Arial" pitchFamily="34" charset="0"/>
                      </a:endParaRPr>
                    </a:p>
                  </a:txBody>
                  <a:tcPr marL="137160" marR="137160" marT="137160" marB="137160" anchor="ctr">
                    <a:solidFill>
                      <a:schemeClr val="accent1">
                        <a:lumMod val="20000"/>
                        <a:lumOff val="80000"/>
                      </a:schemeClr>
                    </a:solidFill>
                  </a:tcPr>
                </a:tc>
                <a:tc>
                  <a:txBody>
                    <a:bodyPr/>
                    <a:lstStyle/>
                    <a:p>
                      <a:pPr algn="ctr"/>
                      <a:r>
                        <a:rPr lang="en-US" sz="900" b="1" dirty="0" smtClean="0">
                          <a:latin typeface="Arial" pitchFamily="34" charset="0"/>
                          <a:cs typeface="Arial" pitchFamily="34" charset="0"/>
                        </a:rPr>
                        <a:t>Flux [ph/s]</a:t>
                      </a:r>
                      <a:endParaRPr lang="en-GB" sz="900" b="1" dirty="0">
                        <a:latin typeface="Arial" pitchFamily="34" charset="0"/>
                        <a:cs typeface="Arial" pitchFamily="34" charset="0"/>
                      </a:endParaRPr>
                    </a:p>
                  </a:txBody>
                  <a:tcPr marL="137160" marR="137160" marT="137160" marB="137160" anchor="ctr">
                    <a:solidFill>
                      <a:schemeClr val="accent1">
                        <a:lumMod val="20000"/>
                        <a:lumOff val="80000"/>
                      </a:schemeClr>
                    </a:solidFill>
                  </a:tcPr>
                </a:tc>
                <a:tc>
                  <a:txBody>
                    <a:bodyPr/>
                    <a:lstStyle/>
                    <a:p>
                      <a:pPr algn="ctr"/>
                      <a:r>
                        <a:rPr lang="en-US" sz="900" b="1" dirty="0" smtClean="0">
                          <a:latin typeface="Arial" pitchFamily="34" charset="0"/>
                          <a:cs typeface="Arial" pitchFamily="34" charset="0"/>
                        </a:rPr>
                        <a:t>Diffractometer</a:t>
                      </a:r>
                      <a:endParaRPr lang="en-GB" sz="900" b="1" dirty="0">
                        <a:latin typeface="Arial" pitchFamily="34" charset="0"/>
                        <a:cs typeface="Arial" pitchFamily="34" charset="0"/>
                      </a:endParaRPr>
                    </a:p>
                  </a:txBody>
                  <a:tcPr marL="137160" marR="137160" marT="137160" marB="137160" anchor="ctr">
                    <a:solidFill>
                      <a:schemeClr val="accent1">
                        <a:lumMod val="20000"/>
                        <a:lumOff val="80000"/>
                      </a:schemeClr>
                    </a:solidFill>
                  </a:tcPr>
                </a:tc>
                <a:tc>
                  <a:txBody>
                    <a:bodyPr/>
                    <a:lstStyle/>
                    <a:p>
                      <a:pPr algn="ctr"/>
                      <a:r>
                        <a:rPr lang="en-US" sz="900" b="1" dirty="0" smtClean="0">
                          <a:latin typeface="Arial" pitchFamily="34" charset="0"/>
                          <a:cs typeface="Arial" pitchFamily="34" charset="0"/>
                        </a:rPr>
                        <a:t>Detector</a:t>
                      </a:r>
                      <a:endParaRPr lang="en-GB" sz="900" b="1" dirty="0">
                        <a:latin typeface="Arial" pitchFamily="34" charset="0"/>
                        <a:cs typeface="Arial" pitchFamily="34" charset="0"/>
                      </a:endParaRPr>
                    </a:p>
                  </a:txBody>
                  <a:tcPr marL="137160" marR="137160" marT="137160" marB="137160" anchor="ctr">
                    <a:solidFill>
                      <a:schemeClr val="accent1">
                        <a:lumMod val="20000"/>
                        <a:lumOff val="80000"/>
                      </a:schemeClr>
                    </a:solidFill>
                  </a:tcPr>
                </a:tc>
                <a:tc>
                  <a:txBody>
                    <a:bodyPr/>
                    <a:lstStyle/>
                    <a:p>
                      <a:pPr algn="ctr"/>
                      <a:r>
                        <a:rPr lang="en-US" sz="900" b="1" dirty="0" smtClean="0">
                          <a:latin typeface="Arial" pitchFamily="34" charset="0"/>
                          <a:cs typeface="Arial" pitchFamily="34" charset="0"/>
                        </a:rPr>
                        <a:t>Sample Changer</a:t>
                      </a:r>
                      <a:endParaRPr lang="en-GB" sz="900" b="1" dirty="0">
                        <a:latin typeface="Arial" pitchFamily="34" charset="0"/>
                        <a:cs typeface="Arial" pitchFamily="34" charset="0"/>
                      </a:endParaRPr>
                    </a:p>
                  </a:txBody>
                  <a:tcPr marL="137160" marR="137160" marT="137160" marB="137160" anchor="ctr">
                    <a:solidFill>
                      <a:schemeClr val="accent1">
                        <a:lumMod val="20000"/>
                        <a:lumOff val="80000"/>
                      </a:schemeClr>
                    </a:solidFill>
                  </a:tcPr>
                </a:tc>
                <a:tc>
                  <a:txBody>
                    <a:bodyPr/>
                    <a:lstStyle/>
                    <a:p>
                      <a:pPr algn="ctr"/>
                      <a:r>
                        <a:rPr lang="en-US" sz="900" b="1" dirty="0" smtClean="0">
                          <a:latin typeface="Arial" pitchFamily="34" charset="0"/>
                          <a:cs typeface="Arial" pitchFamily="34" charset="0"/>
                        </a:rPr>
                        <a:t>Experiments</a:t>
                      </a:r>
                      <a:endParaRPr lang="en-GB" sz="900" b="1" dirty="0">
                        <a:latin typeface="Arial" pitchFamily="34" charset="0"/>
                        <a:cs typeface="Arial" pitchFamily="34" charset="0"/>
                      </a:endParaRPr>
                    </a:p>
                  </a:txBody>
                  <a:tcPr marL="137160" marR="137160" marT="137160" marB="137160" anchor="ctr">
                    <a:solidFill>
                      <a:schemeClr val="accent1">
                        <a:lumMod val="20000"/>
                        <a:lumOff val="80000"/>
                      </a:schemeClr>
                    </a:solidFill>
                  </a:tcPr>
                </a:tc>
                <a:extLst>
                  <a:ext uri="{0D108BD9-81ED-4DB2-BD59-A6C34878D82A}">
                    <a16:rowId xmlns:a16="http://schemas.microsoft.com/office/drawing/2014/main" val="10000"/>
                  </a:ext>
                </a:extLst>
              </a:tr>
              <a:tr h="564624">
                <a:tc>
                  <a:txBody>
                    <a:bodyPr/>
                    <a:lstStyle/>
                    <a:p>
                      <a:pPr algn="ctr"/>
                      <a:r>
                        <a:rPr lang="en-US" sz="800" b="0" dirty="0" smtClean="0"/>
                        <a:t>ID29</a:t>
                      </a:r>
                      <a:endParaRPr lang="en-GB" sz="800" b="0" dirty="0"/>
                    </a:p>
                  </a:txBody>
                  <a:tcPr marL="137160" marR="137160" marT="137160" marB="137160" anchor="ctr">
                    <a:solidFill>
                      <a:srgbClr val="B7B9B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dirty="0" smtClean="0"/>
                        <a:t>2021</a:t>
                      </a:r>
                      <a:endParaRPr lang="en-GB" sz="800" b="0" dirty="0" smtClean="0"/>
                    </a:p>
                  </a:txBody>
                  <a:tcPr marL="137160" marR="137160" marT="137160" marB="137160" anchor="ctr">
                    <a:solidFill>
                      <a:srgbClr val="B7B9BA"/>
                    </a:solidFill>
                  </a:tcPr>
                </a:tc>
                <a:tc>
                  <a:txBody>
                    <a:bodyPr/>
                    <a:lstStyle/>
                    <a:p>
                      <a:pPr algn="ctr"/>
                      <a:r>
                        <a:rPr lang="en-US" sz="800" b="0" dirty="0" smtClean="0"/>
                        <a:t>10-15</a:t>
                      </a:r>
                    </a:p>
                    <a:p>
                      <a:pPr algn="ctr"/>
                      <a:r>
                        <a:rPr lang="en-US" sz="800" b="0" dirty="0" smtClean="0"/>
                        <a:t>[35]</a:t>
                      </a:r>
                      <a:endParaRPr lang="en-GB" sz="800" b="0" dirty="0"/>
                    </a:p>
                  </a:txBody>
                  <a:tcPr marL="137160" marR="137160" marT="137160" marB="137160" anchor="ctr">
                    <a:solidFill>
                      <a:srgbClr val="B7B9BA"/>
                    </a:solidFill>
                  </a:tcPr>
                </a:tc>
                <a:tc>
                  <a:txBody>
                    <a:bodyPr/>
                    <a:lstStyle/>
                    <a:p>
                      <a:pPr algn="ctr"/>
                      <a:r>
                        <a:rPr lang="en-US" sz="800" b="0" dirty="0" smtClean="0"/>
                        <a:t>0.5</a:t>
                      </a:r>
                      <a:r>
                        <a:rPr lang="en-US" sz="800" b="0" baseline="0" dirty="0" smtClean="0"/>
                        <a:t> x 0.5</a:t>
                      </a:r>
                    </a:p>
                    <a:p>
                      <a:pPr algn="ctr"/>
                      <a:r>
                        <a:rPr lang="en-US" sz="800" b="0" baseline="0" dirty="0" smtClean="0"/>
                        <a:t>[10 x 0.5]</a:t>
                      </a:r>
                      <a:endParaRPr lang="en-GB" sz="800" b="0" dirty="0"/>
                    </a:p>
                  </a:txBody>
                  <a:tcPr marL="137160" marR="137160" marT="137160" marB="137160" anchor="ctr">
                    <a:solidFill>
                      <a:srgbClr val="B7B9B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dirty="0" smtClean="0"/>
                        <a:t>1x10</a:t>
                      </a:r>
                      <a:r>
                        <a:rPr lang="en-US" sz="800" b="0" baseline="30000" dirty="0" smtClean="0"/>
                        <a:t>16</a:t>
                      </a:r>
                      <a:endParaRPr lang="en-GB" sz="800" b="0" baseline="30000" dirty="0" smtClean="0"/>
                    </a:p>
                  </a:txBody>
                  <a:tcPr marL="137160" marR="137160" marT="137160" marB="137160" anchor="ctr">
                    <a:solidFill>
                      <a:srgbClr val="B7B9BA"/>
                    </a:solidFill>
                  </a:tcPr>
                </a:tc>
                <a:tc>
                  <a:txBody>
                    <a:bodyPr/>
                    <a:lstStyle/>
                    <a:p>
                      <a:pPr algn="ctr"/>
                      <a:r>
                        <a:rPr lang="en-US" sz="800" b="0" dirty="0" smtClean="0"/>
                        <a:t>MD3Up-SSX</a:t>
                      </a:r>
                      <a:endParaRPr lang="en-GB" sz="800" b="0" dirty="0"/>
                    </a:p>
                  </a:txBody>
                  <a:tcPr marL="137160" marR="137160" marT="137160" marB="137160" anchor="ctr">
                    <a:solidFill>
                      <a:srgbClr val="B7B9BA"/>
                    </a:solidFill>
                  </a:tcPr>
                </a:tc>
                <a:tc>
                  <a:txBody>
                    <a:bodyPr/>
                    <a:lstStyle/>
                    <a:p>
                      <a:pPr algn="ctr"/>
                      <a:r>
                        <a:rPr lang="en-US" sz="800" b="0" dirty="0" err="1" smtClean="0"/>
                        <a:t>JungFrau</a:t>
                      </a:r>
                      <a:r>
                        <a:rPr lang="en-US" sz="800" b="0" baseline="0" dirty="0" smtClean="0"/>
                        <a:t> 4M</a:t>
                      </a:r>
                      <a:endParaRPr lang="en-GB" sz="800" b="0" dirty="0"/>
                    </a:p>
                  </a:txBody>
                  <a:tcPr marL="137160" marR="137160" marT="137160" marB="137160" anchor="ctr">
                    <a:solidFill>
                      <a:srgbClr val="B7B9BA"/>
                    </a:solidFill>
                  </a:tcPr>
                </a:tc>
                <a:tc>
                  <a:txBody>
                    <a:bodyPr/>
                    <a:lstStyle/>
                    <a:p>
                      <a:pPr algn="ctr"/>
                      <a:r>
                        <a:rPr lang="en-US" sz="800" b="0" dirty="0" smtClean="0"/>
                        <a:t>N/A</a:t>
                      </a:r>
                      <a:endParaRPr lang="en-GB" sz="800" b="0" dirty="0"/>
                    </a:p>
                  </a:txBody>
                  <a:tcPr marL="137160" marR="137160" marT="137160" marB="137160" anchor="ctr">
                    <a:solidFill>
                      <a:srgbClr val="B7B9B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dirty="0" smtClean="0"/>
                        <a:t>(TR-)SSX</a:t>
                      </a:r>
                      <a:endParaRPr lang="en-GB" sz="800" b="0" dirty="0" smtClean="0"/>
                    </a:p>
                  </a:txBody>
                  <a:tcPr marL="137160" marR="137160" marT="137160" marB="137160" anchor="ctr">
                    <a:solidFill>
                      <a:srgbClr val="B7B9BA"/>
                    </a:solidFill>
                  </a:tcPr>
                </a:tc>
                <a:extLst>
                  <a:ext uri="{0D108BD9-81ED-4DB2-BD59-A6C34878D82A}">
                    <a16:rowId xmlns:a16="http://schemas.microsoft.com/office/drawing/2014/main" val="4182652229"/>
                  </a:ext>
                </a:extLst>
              </a:tr>
              <a:tr h="468000">
                <a:tc>
                  <a:txBody>
                    <a:bodyPr/>
                    <a:lstStyle/>
                    <a:p>
                      <a:pPr algn="ctr"/>
                      <a:r>
                        <a:rPr lang="en-US" sz="800" b="0" dirty="0" smtClean="0"/>
                        <a:t>ID23-1</a:t>
                      </a:r>
                      <a:endParaRPr lang="en-GB" sz="800" b="0" dirty="0"/>
                    </a:p>
                  </a:txBody>
                  <a:tcPr marL="137160" marR="137160" marT="137160" marB="137160" anchor="ctr">
                    <a:solidFill>
                      <a:srgbClr val="B7B9BA"/>
                    </a:solidFill>
                  </a:tcPr>
                </a:tc>
                <a:tc>
                  <a:txBody>
                    <a:bodyPr/>
                    <a:lstStyle/>
                    <a:p>
                      <a:pPr algn="ctr"/>
                      <a:r>
                        <a:rPr lang="en-US" sz="800" b="0" dirty="0" smtClean="0"/>
                        <a:t>2004</a:t>
                      </a:r>
                    </a:p>
                    <a:p>
                      <a:pPr algn="ctr"/>
                      <a:r>
                        <a:rPr lang="en-US" sz="800" b="0" dirty="0" smtClean="0"/>
                        <a:t>(2021)</a:t>
                      </a:r>
                      <a:endParaRPr lang="en-GB" sz="800" b="0" dirty="0"/>
                    </a:p>
                  </a:txBody>
                  <a:tcPr marL="137160" marR="137160" marT="137160" marB="137160" anchor="ctr">
                    <a:solidFill>
                      <a:srgbClr val="B7B9BA"/>
                    </a:solidFill>
                  </a:tcPr>
                </a:tc>
                <a:tc>
                  <a:txBody>
                    <a:bodyPr/>
                    <a:lstStyle/>
                    <a:p>
                      <a:pPr algn="ctr"/>
                      <a:r>
                        <a:rPr lang="en-US" sz="800" b="0" dirty="0" smtClean="0"/>
                        <a:t>6-20</a:t>
                      </a:r>
                      <a:endParaRPr lang="en-GB" sz="800" b="0" dirty="0"/>
                    </a:p>
                  </a:txBody>
                  <a:tcPr marL="137160" marR="137160" marT="137160" marB="137160" anchor="ctr">
                    <a:solidFill>
                      <a:srgbClr val="B7B9BA"/>
                    </a:solidFill>
                  </a:tcPr>
                </a:tc>
                <a:tc>
                  <a:txBody>
                    <a:bodyPr/>
                    <a:lstStyle/>
                    <a:p>
                      <a:pPr algn="ctr"/>
                      <a:r>
                        <a:rPr lang="en-US" sz="800" b="0" dirty="0" smtClean="0"/>
                        <a:t>10-40</a:t>
                      </a:r>
                      <a:endParaRPr lang="en-GB" sz="800" b="0" dirty="0"/>
                    </a:p>
                  </a:txBody>
                  <a:tcPr marL="137160" marR="137160" marT="137160" marB="137160" anchor="ctr">
                    <a:solidFill>
                      <a:srgbClr val="B7B9B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dirty="0" smtClean="0"/>
                        <a:t>3x10</a:t>
                      </a:r>
                      <a:r>
                        <a:rPr lang="en-US" sz="800" b="0" baseline="30000" dirty="0" smtClean="0"/>
                        <a:t>12</a:t>
                      </a:r>
                      <a:endParaRPr lang="en-GB" sz="800" b="0" baseline="30000" dirty="0" smtClean="0"/>
                    </a:p>
                  </a:txBody>
                  <a:tcPr marL="137160" marR="137160" marT="137160" marB="137160" anchor="ctr">
                    <a:solidFill>
                      <a:srgbClr val="B7B9BA"/>
                    </a:solidFill>
                  </a:tcPr>
                </a:tc>
                <a:tc>
                  <a:txBody>
                    <a:bodyPr/>
                    <a:lstStyle/>
                    <a:p>
                      <a:pPr algn="ctr"/>
                      <a:r>
                        <a:rPr lang="en-US" sz="800" b="0" dirty="0" smtClean="0"/>
                        <a:t>MD2-S</a:t>
                      </a:r>
                      <a:endParaRPr lang="en-GB" sz="800" b="0" dirty="0"/>
                    </a:p>
                  </a:txBody>
                  <a:tcPr marL="137160" marR="137160" marT="137160" marB="137160" anchor="ctr">
                    <a:solidFill>
                      <a:srgbClr val="B7B9BA"/>
                    </a:solidFill>
                  </a:tcPr>
                </a:tc>
                <a:tc>
                  <a:txBody>
                    <a:bodyPr/>
                    <a:lstStyle/>
                    <a:p>
                      <a:pPr algn="ctr"/>
                      <a:r>
                        <a:rPr lang="en-US" sz="800" b="0" dirty="0" err="1" smtClean="0"/>
                        <a:t>Eiger</a:t>
                      </a:r>
                      <a:r>
                        <a:rPr lang="en-US" sz="800" b="0" baseline="0" dirty="0" smtClean="0"/>
                        <a:t> 2 16M </a:t>
                      </a:r>
                      <a:r>
                        <a:rPr lang="en-US" sz="800" b="0" baseline="0" dirty="0" err="1" smtClean="0"/>
                        <a:t>CdTe</a:t>
                      </a:r>
                      <a:endParaRPr lang="en-GB" sz="800" b="0" dirty="0"/>
                    </a:p>
                  </a:txBody>
                  <a:tcPr marL="137160" marR="137160" marT="137160" marB="137160" anchor="ctr">
                    <a:solidFill>
                      <a:srgbClr val="B7B9BA"/>
                    </a:solidFill>
                  </a:tcPr>
                </a:tc>
                <a:tc>
                  <a:txBody>
                    <a:bodyPr/>
                    <a:lstStyle/>
                    <a:p>
                      <a:pPr algn="ctr"/>
                      <a:r>
                        <a:rPr lang="en-US" sz="800" b="0" dirty="0" err="1" smtClean="0"/>
                        <a:t>FlexHCD</a:t>
                      </a:r>
                      <a:endParaRPr lang="en-GB" sz="800" b="0" dirty="0"/>
                    </a:p>
                  </a:txBody>
                  <a:tcPr marL="137160" marR="137160" marT="137160" marB="137160" anchor="ctr">
                    <a:solidFill>
                      <a:srgbClr val="B7B9BA"/>
                    </a:solidFill>
                  </a:tcPr>
                </a:tc>
                <a:tc>
                  <a:txBody>
                    <a:bodyPr/>
                    <a:lstStyle/>
                    <a:p>
                      <a:pPr algn="ctr"/>
                      <a:r>
                        <a:rPr lang="en-US" sz="800" b="0" dirty="0" smtClean="0"/>
                        <a:t>MAD/SAD; MDX;</a:t>
                      </a:r>
                      <a:r>
                        <a:rPr lang="en-US" sz="800" b="0" baseline="0" dirty="0" smtClean="0"/>
                        <a:t> dehydration</a:t>
                      </a:r>
                      <a:endParaRPr lang="en-GB" sz="800" b="0" dirty="0"/>
                    </a:p>
                  </a:txBody>
                  <a:tcPr marL="137160" marR="137160" marT="137160" marB="137160" anchor="ctr">
                    <a:solidFill>
                      <a:srgbClr val="B7B9BA"/>
                    </a:solidFill>
                  </a:tcPr>
                </a:tc>
                <a:extLst>
                  <a:ext uri="{0D108BD9-81ED-4DB2-BD59-A6C34878D82A}">
                    <a16:rowId xmlns:a16="http://schemas.microsoft.com/office/drawing/2014/main" val="10002"/>
                  </a:ext>
                </a:extLst>
              </a:tr>
              <a:tr h="468000">
                <a:tc>
                  <a:txBody>
                    <a:bodyPr/>
                    <a:lstStyle/>
                    <a:p>
                      <a:pPr algn="ctr"/>
                      <a:r>
                        <a:rPr lang="en-US" sz="800" b="0" dirty="0" smtClean="0"/>
                        <a:t>ID30B</a:t>
                      </a:r>
                      <a:endParaRPr lang="en-GB" sz="800" b="0" dirty="0"/>
                    </a:p>
                  </a:txBody>
                  <a:tcPr marL="137160" marR="137160" marT="137160" marB="137160" anchor="ctr">
                    <a:solidFill>
                      <a:srgbClr val="B7B9BA"/>
                    </a:solidFill>
                  </a:tcPr>
                </a:tc>
                <a:tc>
                  <a:txBody>
                    <a:bodyPr/>
                    <a:lstStyle/>
                    <a:p>
                      <a:pPr algn="ctr"/>
                      <a:r>
                        <a:rPr lang="en-US" sz="800" b="0" dirty="0" smtClean="0"/>
                        <a:t>2015</a:t>
                      </a:r>
                      <a:endParaRPr lang="en-GB" sz="800" b="0" dirty="0"/>
                    </a:p>
                  </a:txBody>
                  <a:tcPr marL="137160" marR="137160" marT="137160" marB="137160" anchor="ctr">
                    <a:solidFill>
                      <a:srgbClr val="B7B9BA"/>
                    </a:solidFill>
                  </a:tcPr>
                </a:tc>
                <a:tc>
                  <a:txBody>
                    <a:bodyPr/>
                    <a:lstStyle/>
                    <a:p>
                      <a:pPr algn="ctr"/>
                      <a:r>
                        <a:rPr lang="en-US" sz="800" b="0" dirty="0" smtClean="0"/>
                        <a:t>6-20</a:t>
                      </a:r>
                      <a:endParaRPr lang="en-GB" sz="800" b="0" dirty="0"/>
                    </a:p>
                  </a:txBody>
                  <a:tcPr marL="137160" marR="137160" marT="137160" marB="137160" anchor="ctr">
                    <a:solidFill>
                      <a:srgbClr val="B7B9BA"/>
                    </a:solidFill>
                  </a:tcPr>
                </a:tc>
                <a:tc>
                  <a:txBody>
                    <a:bodyPr/>
                    <a:lstStyle/>
                    <a:p>
                      <a:pPr algn="ctr"/>
                      <a:r>
                        <a:rPr lang="en-US" sz="800" b="0" dirty="0" smtClean="0"/>
                        <a:t>20-200</a:t>
                      </a:r>
                      <a:endParaRPr lang="en-GB" sz="800" b="0" dirty="0"/>
                    </a:p>
                  </a:txBody>
                  <a:tcPr marL="137160" marR="137160" marT="137160" marB="137160" anchor="ctr">
                    <a:solidFill>
                      <a:srgbClr val="B7B9B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dirty="0" smtClean="0"/>
                        <a:t>10</a:t>
                      </a:r>
                      <a:r>
                        <a:rPr lang="en-US" sz="800" b="0" baseline="30000" dirty="0" smtClean="0"/>
                        <a:t>13</a:t>
                      </a:r>
                      <a:endParaRPr lang="en-GB" sz="800" b="0" baseline="30000" dirty="0" smtClean="0"/>
                    </a:p>
                  </a:txBody>
                  <a:tcPr marL="137160" marR="137160" marT="137160" marB="137160" anchor="ctr">
                    <a:solidFill>
                      <a:srgbClr val="B7B9B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dirty="0" smtClean="0"/>
                        <a:t>MD2</a:t>
                      </a:r>
                      <a:r>
                        <a:rPr lang="en-GB" sz="800" b="0" dirty="0" smtClean="0"/>
                        <a:t>-S</a:t>
                      </a:r>
                    </a:p>
                  </a:txBody>
                  <a:tcPr marL="137160" marR="137160" marT="137160" marB="137160" anchor="ctr">
                    <a:solidFill>
                      <a:srgbClr val="B7B9BA"/>
                    </a:solidFill>
                  </a:tcPr>
                </a:tc>
                <a:tc>
                  <a:txBody>
                    <a:bodyPr/>
                    <a:lstStyle/>
                    <a:p>
                      <a:pPr algn="ctr"/>
                      <a:r>
                        <a:rPr lang="en-US" sz="800" b="0" dirty="0" smtClean="0"/>
                        <a:t>Pilatus3 6M</a:t>
                      </a:r>
                      <a:endParaRPr lang="en-GB" sz="800" b="0" dirty="0"/>
                    </a:p>
                  </a:txBody>
                  <a:tcPr marL="137160" marR="137160" marT="137160" marB="137160" anchor="ctr">
                    <a:solidFill>
                      <a:srgbClr val="B7B9BA"/>
                    </a:solidFill>
                  </a:tcPr>
                </a:tc>
                <a:tc>
                  <a:txBody>
                    <a:bodyPr/>
                    <a:lstStyle/>
                    <a:p>
                      <a:pPr algn="ctr"/>
                      <a:r>
                        <a:rPr lang="en-US" sz="800" b="0" dirty="0" err="1" smtClean="0"/>
                        <a:t>FlexHCD</a:t>
                      </a:r>
                      <a:endParaRPr lang="en-GB" sz="800" b="0" dirty="0"/>
                    </a:p>
                  </a:txBody>
                  <a:tcPr marL="137160" marR="137160" marT="137160" marB="137160" anchor="ctr">
                    <a:solidFill>
                      <a:srgbClr val="B7B9B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dirty="0" smtClean="0"/>
                        <a:t>MAD/SAD; MDX;</a:t>
                      </a:r>
                      <a:r>
                        <a:rPr lang="en-US" sz="800" b="0" baseline="0" dirty="0" smtClean="0"/>
                        <a:t> dehydration</a:t>
                      </a:r>
                      <a:r>
                        <a:rPr lang="en-GB" sz="800" b="0" baseline="0" dirty="0" smtClean="0"/>
                        <a:t>; plates</a:t>
                      </a:r>
                      <a:endParaRPr lang="en-GB" sz="800" b="0" dirty="0" smtClean="0"/>
                    </a:p>
                  </a:txBody>
                  <a:tcPr marL="137160" marR="137160" marT="137160" marB="137160" anchor="ctr">
                    <a:solidFill>
                      <a:srgbClr val="B7B9BA"/>
                    </a:solidFill>
                  </a:tcPr>
                </a:tc>
                <a:extLst>
                  <a:ext uri="{0D108BD9-81ED-4DB2-BD59-A6C34878D82A}">
                    <a16:rowId xmlns:a16="http://schemas.microsoft.com/office/drawing/2014/main" val="1419645291"/>
                  </a:ext>
                </a:extLst>
              </a:tr>
              <a:tr h="468000">
                <a:tc>
                  <a:txBody>
                    <a:bodyPr/>
                    <a:lstStyle/>
                    <a:p>
                      <a:pPr algn="ctr"/>
                      <a:r>
                        <a:rPr lang="en-US" sz="800" b="0" dirty="0" smtClean="0"/>
                        <a:t>MASSIF-3</a:t>
                      </a:r>
                      <a:endParaRPr lang="en-GB" sz="800" b="0" dirty="0"/>
                    </a:p>
                  </a:txBody>
                  <a:tcPr marL="137160" marR="137160" marT="137160" marB="137160" anchor="ctr">
                    <a:solidFill>
                      <a:schemeClr val="bg1">
                        <a:lumMod val="95000"/>
                      </a:schemeClr>
                    </a:solidFill>
                  </a:tcPr>
                </a:tc>
                <a:tc>
                  <a:txBody>
                    <a:bodyPr/>
                    <a:lstStyle/>
                    <a:p>
                      <a:pPr algn="ctr"/>
                      <a:r>
                        <a:rPr lang="en-US" sz="800" b="0" dirty="0" smtClean="0"/>
                        <a:t>2015</a:t>
                      </a:r>
                      <a:endParaRPr lang="en-GB" sz="800" b="0" dirty="0"/>
                    </a:p>
                  </a:txBody>
                  <a:tcPr marL="137160" marR="137160" marT="137160" marB="137160" anchor="ctr">
                    <a:solidFill>
                      <a:schemeClr val="bg1">
                        <a:lumMod val="95000"/>
                      </a:schemeClr>
                    </a:solidFill>
                  </a:tcPr>
                </a:tc>
                <a:tc>
                  <a:txBody>
                    <a:bodyPr/>
                    <a:lstStyle/>
                    <a:p>
                      <a:pPr algn="ctr"/>
                      <a:r>
                        <a:rPr lang="en-US" sz="800" b="0" dirty="0" smtClean="0"/>
                        <a:t>12.8</a:t>
                      </a:r>
                      <a:endParaRPr lang="en-GB" sz="800" b="0" dirty="0"/>
                    </a:p>
                  </a:txBody>
                  <a:tcPr marL="137160" marR="137160" marT="137160" marB="137160" anchor="ctr">
                    <a:solidFill>
                      <a:schemeClr val="bg1">
                        <a:lumMod val="95000"/>
                      </a:schemeClr>
                    </a:solidFill>
                  </a:tcPr>
                </a:tc>
                <a:tc>
                  <a:txBody>
                    <a:bodyPr/>
                    <a:lstStyle/>
                    <a:p>
                      <a:pPr algn="ctr"/>
                      <a:r>
                        <a:rPr lang="en-US" sz="800" b="0" dirty="0" smtClean="0"/>
                        <a:t>15</a:t>
                      </a:r>
                      <a:endParaRPr lang="en-GB" sz="800" b="0" dirty="0"/>
                    </a:p>
                  </a:txBody>
                  <a:tcPr marL="137160" marR="137160" marT="137160" marB="137160"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dirty="0" smtClean="0"/>
                        <a:t>&gt;2 x 10</a:t>
                      </a:r>
                      <a:r>
                        <a:rPr lang="en-US" sz="800" b="0" baseline="30000" dirty="0" smtClean="0"/>
                        <a:t>13</a:t>
                      </a:r>
                      <a:endParaRPr lang="en-GB" sz="800" b="0" baseline="30000" dirty="0" smtClean="0"/>
                    </a:p>
                  </a:txBody>
                  <a:tcPr marL="137160" marR="137160" marT="137160" marB="13716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dirty="0" smtClean="0"/>
                        <a:t>MD2</a:t>
                      </a:r>
                      <a:r>
                        <a:rPr lang="en-GB" sz="800" b="0" dirty="0" smtClean="0"/>
                        <a:t>-S</a:t>
                      </a:r>
                    </a:p>
                  </a:txBody>
                  <a:tcPr marL="137160" marR="137160" marT="137160" marB="137160" anchor="ctr">
                    <a:solidFill>
                      <a:schemeClr val="bg1">
                        <a:lumMod val="95000"/>
                      </a:schemeClr>
                    </a:solidFill>
                  </a:tcPr>
                </a:tc>
                <a:tc>
                  <a:txBody>
                    <a:bodyPr/>
                    <a:lstStyle/>
                    <a:p>
                      <a:pPr algn="ctr"/>
                      <a:r>
                        <a:rPr lang="en-US" sz="800" b="0" dirty="0" err="1" smtClean="0"/>
                        <a:t>Eiger</a:t>
                      </a:r>
                      <a:r>
                        <a:rPr lang="en-US" sz="800" b="0" dirty="0" smtClean="0"/>
                        <a:t> 4M</a:t>
                      </a:r>
                      <a:endParaRPr lang="en-GB" sz="800" b="0" dirty="0"/>
                    </a:p>
                  </a:txBody>
                  <a:tcPr marL="137160" marR="137160" marT="137160" marB="137160" anchor="ctr">
                    <a:solidFill>
                      <a:schemeClr val="bg1">
                        <a:lumMod val="95000"/>
                      </a:schemeClr>
                    </a:solidFill>
                  </a:tcPr>
                </a:tc>
                <a:tc>
                  <a:txBody>
                    <a:bodyPr/>
                    <a:lstStyle/>
                    <a:p>
                      <a:pPr algn="ctr"/>
                      <a:r>
                        <a:rPr lang="en-US" sz="800" b="0" dirty="0" err="1" smtClean="0"/>
                        <a:t>FlexHCD</a:t>
                      </a:r>
                      <a:endParaRPr lang="en-GB" sz="800" b="0" dirty="0"/>
                    </a:p>
                  </a:txBody>
                  <a:tcPr marL="137160" marR="137160" marT="137160" marB="13716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dirty="0" smtClean="0"/>
                        <a:t>Mini-focus; MDX; SSX;</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baseline="0" dirty="0" smtClean="0"/>
                        <a:t>on-line UV</a:t>
                      </a:r>
                      <a:r>
                        <a:rPr lang="en-US" sz="800" b="0" dirty="0" smtClean="0"/>
                        <a:t> </a:t>
                      </a:r>
                      <a:endParaRPr lang="en-GB" sz="800" b="0" dirty="0" smtClean="0"/>
                    </a:p>
                  </a:txBody>
                  <a:tcPr marL="137160" marR="137160" marT="137160" marB="137160" anchor="ctr">
                    <a:solidFill>
                      <a:schemeClr val="bg1">
                        <a:lumMod val="95000"/>
                      </a:schemeClr>
                    </a:solidFill>
                  </a:tcPr>
                </a:tc>
                <a:extLst>
                  <a:ext uri="{0D108BD9-81ED-4DB2-BD59-A6C34878D82A}">
                    <a16:rowId xmlns:a16="http://schemas.microsoft.com/office/drawing/2014/main" val="3299073447"/>
                  </a:ext>
                </a:extLst>
              </a:tr>
              <a:tr h="468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dirty="0" smtClean="0"/>
                        <a:t>ID23-2</a:t>
                      </a:r>
                      <a:endParaRPr lang="en-GB" sz="800" b="0" dirty="0" smtClean="0"/>
                    </a:p>
                  </a:txBody>
                  <a:tcPr marL="137160" marR="137160" marT="137160" marB="137160" anchor="ctr">
                    <a:solidFill>
                      <a:schemeClr val="bg1">
                        <a:lumMod val="95000"/>
                      </a:schemeClr>
                    </a:solidFill>
                  </a:tcPr>
                </a:tc>
                <a:tc>
                  <a:txBody>
                    <a:bodyPr/>
                    <a:lstStyle/>
                    <a:p>
                      <a:pPr algn="ctr"/>
                      <a:r>
                        <a:rPr lang="en-US" sz="800" b="0" dirty="0" smtClean="0"/>
                        <a:t>2006</a:t>
                      </a:r>
                    </a:p>
                    <a:p>
                      <a:pPr algn="ctr"/>
                      <a:r>
                        <a:rPr lang="en-US" sz="800" b="0" dirty="0" smtClean="0"/>
                        <a:t>(2017)</a:t>
                      </a:r>
                      <a:endParaRPr lang="en-GB" sz="800" b="0" dirty="0"/>
                    </a:p>
                  </a:txBody>
                  <a:tcPr marL="137160" marR="137160" marT="137160" marB="137160" anchor="ctr">
                    <a:solidFill>
                      <a:schemeClr val="bg1">
                        <a:lumMod val="95000"/>
                      </a:schemeClr>
                    </a:solidFill>
                  </a:tcPr>
                </a:tc>
                <a:tc>
                  <a:txBody>
                    <a:bodyPr/>
                    <a:lstStyle/>
                    <a:p>
                      <a:pPr algn="ctr"/>
                      <a:r>
                        <a:rPr lang="en-US" sz="800" b="0" dirty="0" smtClean="0"/>
                        <a:t>14.2</a:t>
                      </a:r>
                      <a:endParaRPr lang="en-GB" sz="800" b="0" dirty="0"/>
                    </a:p>
                  </a:txBody>
                  <a:tcPr marL="137160" marR="137160" marT="137160" marB="137160" anchor="ctr">
                    <a:solidFill>
                      <a:schemeClr val="bg1">
                        <a:lumMod val="95000"/>
                      </a:schemeClr>
                    </a:solidFill>
                  </a:tcPr>
                </a:tc>
                <a:tc>
                  <a:txBody>
                    <a:bodyPr/>
                    <a:lstStyle/>
                    <a:p>
                      <a:pPr algn="ctr"/>
                      <a:r>
                        <a:rPr lang="en-US" sz="800" b="0" baseline="0" dirty="0" smtClean="0"/>
                        <a:t> (1 x 1)</a:t>
                      </a:r>
                      <a:endParaRPr lang="en-GB" sz="800" b="0" dirty="0"/>
                    </a:p>
                  </a:txBody>
                  <a:tcPr marL="137160" marR="137160" marT="137160" marB="137160" anchor="ctr">
                    <a:solidFill>
                      <a:schemeClr val="bg1">
                        <a:lumMod val="95000"/>
                      </a:schemeClr>
                    </a:solidFill>
                  </a:tcPr>
                </a:tc>
                <a:tc>
                  <a:txBody>
                    <a:bodyPr/>
                    <a:lstStyle/>
                    <a:p>
                      <a:pPr algn="ctr"/>
                      <a:r>
                        <a:rPr lang="en-US" sz="800" b="0" dirty="0" smtClean="0"/>
                        <a:t>1x10</a:t>
                      </a:r>
                      <a:r>
                        <a:rPr lang="en-US" sz="800" b="0" baseline="30000" dirty="0" smtClean="0"/>
                        <a:t>13</a:t>
                      </a:r>
                      <a:endParaRPr lang="en-GB" sz="800" b="0" baseline="30000" dirty="0"/>
                    </a:p>
                  </a:txBody>
                  <a:tcPr marL="137160" marR="137160" marT="137160" marB="137160" anchor="ctr">
                    <a:solidFill>
                      <a:schemeClr val="bg1">
                        <a:lumMod val="95000"/>
                      </a:schemeClr>
                    </a:solidFill>
                  </a:tcPr>
                </a:tc>
                <a:tc>
                  <a:txBody>
                    <a:bodyPr/>
                    <a:lstStyle/>
                    <a:p>
                      <a:pPr algn="ctr"/>
                      <a:r>
                        <a:rPr lang="en-US" sz="800" b="0" dirty="0" smtClean="0"/>
                        <a:t>MD3Up</a:t>
                      </a:r>
                      <a:endParaRPr lang="en-GB" sz="800" b="0" dirty="0"/>
                    </a:p>
                  </a:txBody>
                  <a:tcPr marL="137160" marR="137160" marT="137160" marB="137160" anchor="ctr">
                    <a:solidFill>
                      <a:schemeClr val="bg1">
                        <a:lumMod val="95000"/>
                      </a:schemeClr>
                    </a:solidFill>
                  </a:tcPr>
                </a:tc>
                <a:tc>
                  <a:txBody>
                    <a:bodyPr/>
                    <a:lstStyle/>
                    <a:p>
                      <a:pPr algn="ctr"/>
                      <a:r>
                        <a:rPr lang="en-US" sz="800" b="0" dirty="0" smtClean="0"/>
                        <a:t>Pilatus3 2M</a:t>
                      </a:r>
                      <a:endParaRPr lang="en-GB" sz="800" b="0" dirty="0"/>
                    </a:p>
                  </a:txBody>
                  <a:tcPr marL="137160" marR="137160" marT="137160" marB="137160" anchor="ctr">
                    <a:solidFill>
                      <a:schemeClr val="bg1">
                        <a:lumMod val="95000"/>
                      </a:schemeClr>
                    </a:solidFill>
                  </a:tcPr>
                </a:tc>
                <a:tc>
                  <a:txBody>
                    <a:bodyPr/>
                    <a:lstStyle/>
                    <a:p>
                      <a:pPr algn="ctr"/>
                      <a:r>
                        <a:rPr lang="en-US" sz="800" b="0" dirty="0" err="1" smtClean="0"/>
                        <a:t>FlexHCD</a:t>
                      </a:r>
                      <a:endParaRPr lang="en-GB" sz="800" b="0" dirty="0"/>
                    </a:p>
                  </a:txBody>
                  <a:tcPr marL="137160" marR="137160" marT="137160" marB="137160" anchor="ctr">
                    <a:solidFill>
                      <a:schemeClr val="bg1">
                        <a:lumMod val="95000"/>
                      </a:schemeClr>
                    </a:solidFill>
                  </a:tcPr>
                </a:tc>
                <a:tc>
                  <a:txBody>
                    <a:bodyPr/>
                    <a:lstStyle/>
                    <a:p>
                      <a:pPr algn="ctr"/>
                      <a:r>
                        <a:rPr lang="en-US" sz="800" b="0" dirty="0" smtClean="0"/>
                        <a:t>Microfocus; SSX</a:t>
                      </a:r>
                      <a:endParaRPr lang="en-GB" sz="800" b="0" dirty="0"/>
                    </a:p>
                  </a:txBody>
                  <a:tcPr marL="137160" marR="137160" marT="137160" marB="137160" anchor="ctr">
                    <a:solidFill>
                      <a:schemeClr val="bg1">
                        <a:lumMod val="95000"/>
                      </a:schemeClr>
                    </a:solidFill>
                  </a:tcPr>
                </a:tc>
                <a:extLst>
                  <a:ext uri="{0D108BD9-81ED-4DB2-BD59-A6C34878D82A}">
                    <a16:rowId xmlns:a16="http://schemas.microsoft.com/office/drawing/2014/main" val="10003"/>
                  </a:ext>
                </a:extLst>
              </a:tr>
              <a:tr h="468000">
                <a:tc>
                  <a:txBody>
                    <a:bodyPr/>
                    <a:lstStyle/>
                    <a:p>
                      <a:pPr algn="ctr"/>
                      <a:r>
                        <a:rPr lang="en-US" sz="800" b="0" dirty="0" smtClean="0"/>
                        <a:t>MASSIF-1</a:t>
                      </a:r>
                      <a:endParaRPr lang="en-GB" sz="800" b="0" dirty="0"/>
                    </a:p>
                  </a:txBody>
                  <a:tcPr marL="137160" marR="137160" marT="137160" marB="137160" anchor="ctr">
                    <a:solidFill>
                      <a:srgbClr val="B7B9BA"/>
                    </a:solidFill>
                  </a:tcPr>
                </a:tc>
                <a:tc>
                  <a:txBody>
                    <a:bodyPr/>
                    <a:lstStyle/>
                    <a:p>
                      <a:pPr algn="ctr"/>
                      <a:r>
                        <a:rPr lang="en-US" sz="800" b="0" dirty="0" smtClean="0"/>
                        <a:t>2014</a:t>
                      </a:r>
                    </a:p>
                    <a:p>
                      <a:pPr algn="ctr"/>
                      <a:r>
                        <a:rPr lang="en-US" sz="800" b="0" dirty="0" smtClean="0"/>
                        <a:t>(2021)</a:t>
                      </a:r>
                      <a:endParaRPr lang="en-GB" sz="800" b="0" dirty="0"/>
                    </a:p>
                  </a:txBody>
                  <a:tcPr marL="137160" marR="137160" marT="137160" marB="137160" anchor="ctr">
                    <a:solidFill>
                      <a:srgbClr val="B7B9BA"/>
                    </a:solidFill>
                  </a:tcPr>
                </a:tc>
                <a:tc>
                  <a:txBody>
                    <a:bodyPr/>
                    <a:lstStyle/>
                    <a:p>
                      <a:pPr algn="ctr"/>
                      <a:r>
                        <a:rPr lang="en-US" sz="800" b="0" dirty="0" smtClean="0"/>
                        <a:t>12.8</a:t>
                      </a:r>
                      <a:endParaRPr lang="en-GB" sz="800" b="0" dirty="0"/>
                    </a:p>
                  </a:txBody>
                  <a:tcPr marL="137160" marR="137160" marT="137160" marB="137160" anchor="ctr">
                    <a:solidFill>
                      <a:srgbClr val="B7B9BA"/>
                    </a:solidFill>
                  </a:tcPr>
                </a:tc>
                <a:tc>
                  <a:txBody>
                    <a:bodyPr/>
                    <a:lstStyle/>
                    <a:p>
                      <a:pPr algn="ctr"/>
                      <a:r>
                        <a:rPr lang="en-US" sz="800" b="0" dirty="0" smtClean="0"/>
                        <a:t>50</a:t>
                      </a:r>
                    </a:p>
                    <a:p>
                      <a:pPr algn="ctr"/>
                      <a:r>
                        <a:rPr lang="en-US" sz="800" b="0" dirty="0" smtClean="0"/>
                        <a:t>(10-100)</a:t>
                      </a:r>
                      <a:endParaRPr lang="en-GB" sz="800" b="0" dirty="0"/>
                    </a:p>
                  </a:txBody>
                  <a:tcPr marL="137160" marR="137160" marT="137160" marB="137160" anchor="ctr">
                    <a:solidFill>
                      <a:srgbClr val="B7B9B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dirty="0" smtClean="0"/>
                        <a:t>1x10</a:t>
                      </a:r>
                      <a:r>
                        <a:rPr lang="en-US" sz="800" b="0" baseline="30000" dirty="0" smtClean="0"/>
                        <a:t>13</a:t>
                      </a:r>
                      <a:endParaRPr lang="en-GB" sz="800" b="0" baseline="30000" dirty="0" smtClean="0"/>
                    </a:p>
                  </a:txBody>
                  <a:tcPr marL="137160" marR="137160" marT="137160" marB="137160" anchor="ctr">
                    <a:solidFill>
                      <a:srgbClr val="B7B9B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dirty="0" smtClean="0"/>
                        <a:t>MD2</a:t>
                      </a:r>
                      <a:r>
                        <a:rPr lang="en-GB" sz="800" b="0" dirty="0" smtClean="0"/>
                        <a:t>-S</a:t>
                      </a:r>
                    </a:p>
                  </a:txBody>
                  <a:tcPr marL="137160" marR="137160" marT="137160" marB="137160" anchor="ctr">
                    <a:solidFill>
                      <a:srgbClr val="B7B9BA"/>
                    </a:solidFill>
                  </a:tcPr>
                </a:tc>
                <a:tc>
                  <a:txBody>
                    <a:bodyPr/>
                    <a:lstStyle/>
                    <a:p>
                      <a:pPr algn="ctr"/>
                      <a:r>
                        <a:rPr lang="en-US" sz="800" b="0" dirty="0" smtClean="0"/>
                        <a:t>Pilatus3 2M</a:t>
                      </a:r>
                      <a:endParaRPr lang="en-GB" sz="800" b="0" dirty="0"/>
                    </a:p>
                  </a:txBody>
                  <a:tcPr marL="137160" marR="137160" marT="137160" marB="137160" anchor="ctr">
                    <a:solidFill>
                      <a:srgbClr val="B7B9BA"/>
                    </a:solidFill>
                  </a:tcPr>
                </a:tc>
                <a:tc>
                  <a:txBody>
                    <a:bodyPr/>
                    <a:lstStyle/>
                    <a:p>
                      <a:pPr algn="ctr"/>
                      <a:r>
                        <a:rPr lang="en-US" sz="800" b="0" dirty="0" smtClean="0"/>
                        <a:t>FlexHCD</a:t>
                      </a:r>
                      <a:endParaRPr lang="en-GB" sz="800" b="0" dirty="0"/>
                    </a:p>
                  </a:txBody>
                  <a:tcPr marL="137160" marR="137160" marT="137160" marB="137160" anchor="ctr">
                    <a:solidFill>
                      <a:srgbClr val="B7B9BA"/>
                    </a:solidFill>
                  </a:tcPr>
                </a:tc>
                <a:tc>
                  <a:txBody>
                    <a:bodyPr/>
                    <a:lstStyle/>
                    <a:p>
                      <a:pPr algn="ctr"/>
                      <a:r>
                        <a:rPr lang="en-US" sz="800" b="0" dirty="0" smtClean="0"/>
                        <a:t>Automatic data collection; Mail-in; fragment screening,</a:t>
                      </a:r>
                      <a:r>
                        <a:rPr lang="en-US" sz="800" b="0" baseline="0" dirty="0" smtClean="0"/>
                        <a:t> etc.</a:t>
                      </a:r>
                      <a:endParaRPr lang="en-GB" sz="800" b="0" dirty="0"/>
                    </a:p>
                  </a:txBody>
                  <a:tcPr marL="137160" marR="137160" marT="137160" marB="137160" anchor="ctr">
                    <a:solidFill>
                      <a:srgbClr val="B7B9BA"/>
                    </a:solidFill>
                  </a:tcPr>
                </a:tc>
                <a:extLst>
                  <a:ext uri="{0D108BD9-81ED-4DB2-BD59-A6C34878D82A}">
                    <a16:rowId xmlns:a16="http://schemas.microsoft.com/office/drawing/2014/main" val="10007"/>
                  </a:ext>
                </a:extLst>
              </a:tr>
              <a:tr h="468000">
                <a:tc>
                  <a:txBody>
                    <a:bodyPr/>
                    <a:lstStyle/>
                    <a:p>
                      <a:pPr algn="ctr"/>
                      <a:r>
                        <a:rPr lang="en-US" sz="800" b="0" dirty="0" smtClean="0"/>
                        <a:t>BM29</a:t>
                      </a:r>
                      <a:endParaRPr lang="en-GB" sz="800" b="0" dirty="0"/>
                    </a:p>
                  </a:txBody>
                  <a:tcPr marL="137160" marR="137160" marT="137160" marB="137160" anchor="ctr">
                    <a:solidFill>
                      <a:schemeClr val="bg1">
                        <a:lumMod val="95000"/>
                      </a:schemeClr>
                    </a:solidFill>
                  </a:tcPr>
                </a:tc>
                <a:tc>
                  <a:txBody>
                    <a:bodyPr/>
                    <a:lstStyle/>
                    <a:p>
                      <a:pPr algn="ctr"/>
                      <a:r>
                        <a:rPr lang="en-US" sz="800" b="0" dirty="0" smtClean="0"/>
                        <a:t>2012</a:t>
                      </a:r>
                    </a:p>
                    <a:p>
                      <a:pPr algn="ctr"/>
                      <a:r>
                        <a:rPr lang="en-US" sz="800" b="0" dirty="0" smtClean="0"/>
                        <a:t>(2020)</a:t>
                      </a:r>
                      <a:endParaRPr lang="en-GB" sz="800" b="0" dirty="0"/>
                    </a:p>
                  </a:txBody>
                  <a:tcPr marL="137160" marR="137160" marT="137160" marB="137160" anchor="ctr">
                    <a:solidFill>
                      <a:schemeClr val="bg1">
                        <a:lumMod val="95000"/>
                      </a:schemeClr>
                    </a:solidFill>
                  </a:tcPr>
                </a:tc>
                <a:tc>
                  <a:txBody>
                    <a:bodyPr/>
                    <a:lstStyle/>
                    <a:p>
                      <a:pPr algn="ctr"/>
                      <a:r>
                        <a:rPr lang="en-GB" sz="800" b="0" dirty="0" smtClean="0"/>
                        <a:t>7–15</a:t>
                      </a:r>
                      <a:endParaRPr lang="en-GB" sz="800" b="0" dirty="0"/>
                    </a:p>
                  </a:txBody>
                  <a:tcPr marL="137160" marR="137160" marT="137160" marB="137160" anchor="ctr">
                    <a:solidFill>
                      <a:schemeClr val="bg1">
                        <a:lumMod val="95000"/>
                      </a:schemeClr>
                    </a:solidFill>
                  </a:tcPr>
                </a:tc>
                <a:tc>
                  <a:txBody>
                    <a:bodyPr/>
                    <a:lstStyle/>
                    <a:p>
                      <a:pPr algn="ctr"/>
                      <a:r>
                        <a:rPr lang="en-GB" sz="800" b="0" dirty="0" smtClean="0"/>
                        <a:t>500 × 500 </a:t>
                      </a:r>
                      <a:endParaRPr lang="en-GB" sz="800" b="0" dirty="0"/>
                    </a:p>
                  </a:txBody>
                  <a:tcPr marL="137160" marR="137160" marT="137160" marB="137160"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dirty="0" smtClean="0"/>
                        <a:t>5x10</a:t>
                      </a:r>
                      <a:r>
                        <a:rPr lang="en-US" sz="800" b="0" baseline="30000" dirty="0" smtClean="0"/>
                        <a:t>13</a:t>
                      </a:r>
                      <a:endParaRPr lang="en-GB" sz="800" b="0" baseline="30000" dirty="0" smtClean="0"/>
                    </a:p>
                  </a:txBody>
                  <a:tcPr marL="137160" marR="137160" marT="137160" marB="13716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dirty="0" smtClean="0"/>
                        <a:t>N/A</a:t>
                      </a:r>
                      <a:endParaRPr lang="en-GB" sz="800" b="0" dirty="0" smtClean="0"/>
                    </a:p>
                  </a:txBody>
                  <a:tcPr marL="137160" marR="137160" marT="137160" marB="137160" anchor="ctr">
                    <a:solidFill>
                      <a:schemeClr val="bg1">
                        <a:lumMod val="95000"/>
                      </a:schemeClr>
                    </a:solidFill>
                  </a:tcPr>
                </a:tc>
                <a:tc>
                  <a:txBody>
                    <a:bodyPr/>
                    <a:lstStyle/>
                    <a:p>
                      <a:pPr algn="ctr"/>
                      <a:r>
                        <a:rPr lang="en-US" sz="800" b="0" dirty="0" smtClean="0"/>
                        <a:t>Pilatus 2M </a:t>
                      </a:r>
                      <a:r>
                        <a:rPr lang="en-US" sz="800" b="0" i="1" dirty="0" smtClean="0"/>
                        <a:t>in </a:t>
                      </a:r>
                      <a:r>
                        <a:rPr lang="en-US" sz="800" b="0" i="1" dirty="0" err="1" smtClean="0"/>
                        <a:t>vacuuo</a:t>
                      </a:r>
                      <a:endParaRPr lang="en-GB" sz="800" b="0" i="1" dirty="0"/>
                    </a:p>
                  </a:txBody>
                  <a:tcPr marL="137160" marR="137160" marT="137160" marB="137160" anchor="ctr">
                    <a:solidFill>
                      <a:schemeClr val="bg1">
                        <a:lumMod val="95000"/>
                      </a:schemeClr>
                    </a:solidFill>
                  </a:tcPr>
                </a:tc>
                <a:tc>
                  <a:txBody>
                    <a:bodyPr/>
                    <a:lstStyle/>
                    <a:p>
                      <a:pPr algn="ctr"/>
                      <a:r>
                        <a:rPr lang="en-US" sz="800" b="0" dirty="0" smtClean="0"/>
                        <a:t>ARINAX liquid handler</a:t>
                      </a:r>
                      <a:endParaRPr lang="en-GB" sz="800" b="0" dirty="0"/>
                    </a:p>
                  </a:txBody>
                  <a:tcPr marL="137160" marR="137160" marT="137160" marB="137160" anchor="ctr">
                    <a:solidFill>
                      <a:schemeClr val="bg1">
                        <a:lumMod val="95000"/>
                      </a:schemeClr>
                    </a:solidFill>
                  </a:tcPr>
                </a:tc>
                <a:tc>
                  <a:txBody>
                    <a:bodyPr/>
                    <a:lstStyle/>
                    <a:p>
                      <a:pPr algn="ctr"/>
                      <a:r>
                        <a:rPr lang="en-US" sz="800" b="0" dirty="0" smtClean="0"/>
                        <a:t>(TR-)BioSAXS; SEC-SAXS</a:t>
                      </a:r>
                      <a:endParaRPr lang="en-GB" sz="800" b="0" dirty="0"/>
                    </a:p>
                  </a:txBody>
                  <a:tcPr marL="137160" marR="137160" marT="137160" marB="137160" anchor="ctr">
                    <a:solidFill>
                      <a:schemeClr val="bg1">
                        <a:lumMod val="95000"/>
                      </a:schemeClr>
                    </a:solidFill>
                  </a:tcPr>
                </a:tc>
                <a:extLst>
                  <a:ext uri="{0D108BD9-81ED-4DB2-BD59-A6C34878D82A}">
                    <a16:rowId xmlns:a16="http://schemas.microsoft.com/office/drawing/2014/main" val="3636415930"/>
                  </a:ext>
                </a:extLst>
              </a:tr>
              <a:tr h="468000">
                <a:tc>
                  <a:txBody>
                    <a:bodyPr/>
                    <a:lstStyle/>
                    <a:p>
                      <a:pPr algn="ctr"/>
                      <a:r>
                        <a:rPr lang="en-US" sz="800" b="0" dirty="0" smtClean="0"/>
                        <a:t>CM01</a:t>
                      </a:r>
                      <a:endParaRPr lang="en-GB" sz="800" b="0" dirty="0"/>
                    </a:p>
                  </a:txBody>
                  <a:tcPr marL="137160" marR="137160" marT="137160" marB="137160" anchor="ctr">
                    <a:solidFill>
                      <a:srgbClr val="B7B9BA"/>
                    </a:solidFill>
                  </a:tcPr>
                </a:tc>
                <a:tc>
                  <a:txBody>
                    <a:bodyPr/>
                    <a:lstStyle/>
                    <a:p>
                      <a:pPr algn="ctr"/>
                      <a:r>
                        <a:rPr lang="en-US" sz="800" b="0" dirty="0" smtClean="0"/>
                        <a:t>2017</a:t>
                      </a:r>
                      <a:endParaRPr lang="en-GB" sz="800" b="0" dirty="0"/>
                    </a:p>
                  </a:txBody>
                  <a:tcPr marL="137160" marR="137160" marT="137160" marB="137160" anchor="ctr">
                    <a:solidFill>
                      <a:srgbClr val="B7B9BA"/>
                    </a:solidFill>
                  </a:tcPr>
                </a:tc>
                <a:tc gridSpan="6">
                  <a:txBody>
                    <a:bodyPr/>
                    <a:lstStyle/>
                    <a:p>
                      <a:pPr algn="ctr"/>
                      <a:r>
                        <a:rPr lang="en-US" sz="800" b="0" dirty="0" smtClean="0"/>
                        <a:t>Electron Microscopy</a:t>
                      </a:r>
                      <a:endParaRPr lang="en-GB" sz="800" b="0" dirty="0"/>
                    </a:p>
                  </a:txBody>
                  <a:tcPr marL="137160" marR="137160" marT="137160" marB="137160" anchor="ctr">
                    <a:solidFill>
                      <a:srgbClr val="B7B9BA"/>
                    </a:solidFill>
                  </a:tcPr>
                </a:tc>
                <a:tc hMerge="1">
                  <a:txBody>
                    <a:bodyPr/>
                    <a:lstStyle/>
                    <a:p>
                      <a:pPr algn="ctr"/>
                      <a:endParaRPr lang="en-GB" sz="800" b="0" dirty="0"/>
                    </a:p>
                  </a:txBody>
                  <a:tcPr marL="137160" marR="137160" marT="137160" marB="137160" anchor="ctr">
                    <a:solidFill>
                      <a:srgbClr val="B7B9BA"/>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800" b="0" baseline="30000" dirty="0" smtClean="0"/>
                    </a:p>
                  </a:txBody>
                  <a:tcPr marL="137160" marR="137160" marT="137160" marB="137160" anchor="ctr">
                    <a:solidFill>
                      <a:srgbClr val="B7B9BA"/>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0" dirty="0" smtClean="0"/>
                    </a:p>
                  </a:txBody>
                  <a:tcPr marL="137160" marR="137160" marT="137160" marB="137160" anchor="ctr">
                    <a:solidFill>
                      <a:srgbClr val="B7B9BA"/>
                    </a:solidFill>
                  </a:tcPr>
                </a:tc>
                <a:tc hMerge="1">
                  <a:txBody>
                    <a:bodyPr/>
                    <a:lstStyle/>
                    <a:p>
                      <a:pPr algn="ctr"/>
                      <a:endParaRPr lang="en-GB" sz="800" b="0" dirty="0"/>
                    </a:p>
                  </a:txBody>
                  <a:tcPr marL="137160" marR="137160" marT="137160" marB="137160" anchor="ctr">
                    <a:solidFill>
                      <a:srgbClr val="B7B9BA"/>
                    </a:solidFill>
                  </a:tcPr>
                </a:tc>
                <a:tc hMerge="1">
                  <a:txBody>
                    <a:bodyPr/>
                    <a:lstStyle/>
                    <a:p>
                      <a:pPr algn="ctr"/>
                      <a:endParaRPr lang="en-GB" sz="800" b="0" dirty="0"/>
                    </a:p>
                  </a:txBody>
                  <a:tcPr marL="137160" marR="137160" marT="137160" marB="137160" anchor="ctr">
                    <a:solidFill>
                      <a:srgbClr val="B7B9BA"/>
                    </a:solidFill>
                  </a:tcPr>
                </a:tc>
                <a:tc>
                  <a:txBody>
                    <a:bodyPr/>
                    <a:lstStyle/>
                    <a:p>
                      <a:pPr algn="ctr"/>
                      <a:r>
                        <a:rPr lang="en-US" sz="800" b="0" dirty="0" smtClean="0"/>
                        <a:t>Single</a:t>
                      </a:r>
                      <a:r>
                        <a:rPr lang="en-US" sz="800" b="0" baseline="0" dirty="0" smtClean="0"/>
                        <a:t> particle reconstruction</a:t>
                      </a:r>
                    </a:p>
                    <a:p>
                      <a:pPr algn="ctr"/>
                      <a:r>
                        <a:rPr lang="en-US" sz="800" b="0" baseline="0" dirty="0" smtClean="0"/>
                        <a:t>(tomography, ED)</a:t>
                      </a:r>
                      <a:endParaRPr lang="en-GB" sz="800" b="0" dirty="0"/>
                    </a:p>
                  </a:txBody>
                  <a:tcPr marL="137160" marR="137160" marT="137160" marB="137160" anchor="ctr">
                    <a:solidFill>
                      <a:srgbClr val="B7B9BA"/>
                    </a:solidFill>
                  </a:tcPr>
                </a:tc>
                <a:extLst>
                  <a:ext uri="{0D108BD9-81ED-4DB2-BD59-A6C34878D82A}">
                    <a16:rowId xmlns:a16="http://schemas.microsoft.com/office/drawing/2014/main" val="3128330368"/>
                  </a:ext>
                </a:extLst>
              </a:tr>
            </a:tbl>
          </a:graphicData>
        </a:graphic>
      </p:graphicFrame>
      <p:sp>
        <p:nvSpPr>
          <p:cNvPr id="3" name="Title 2"/>
          <p:cNvSpPr>
            <a:spLocks noGrp="1"/>
          </p:cNvSpPr>
          <p:nvPr>
            <p:ph type="title"/>
          </p:nvPr>
        </p:nvSpPr>
        <p:spPr/>
        <p:txBody>
          <a:bodyPr/>
          <a:lstStyle/>
          <a:p>
            <a:r>
              <a:rPr lang="en-GB" dirty="0" smtClean="0"/>
              <a:t>SB@ESRF POST-EBS: versatile</a:t>
            </a:r>
            <a:r>
              <a:rPr lang="en-GB" dirty="0"/>
              <a:t>, complementary </a:t>
            </a:r>
            <a:r>
              <a:rPr lang="en-GB" dirty="0" smtClean="0"/>
              <a:t>end-stations</a:t>
            </a:r>
            <a:endParaRPr lang="en-GB" dirty="0"/>
          </a:p>
        </p:txBody>
      </p:sp>
      <p:sp>
        <p:nvSpPr>
          <p:cNvPr id="9" name="Footer Placeholder 5"/>
          <p:cNvSpPr>
            <a:spLocks noGrp="1"/>
          </p:cNvSpPr>
          <p:nvPr>
            <p:ph type="ftr" sz="quarter" idx="10"/>
          </p:nvPr>
        </p:nvSpPr>
        <p:spPr/>
        <p:txBody>
          <a:bodyPr/>
          <a:lstStyle/>
          <a:p>
            <a:r>
              <a:rPr lang="en-GB" smtClean="0"/>
              <a:t>Gordon Leonard | SAESRF2019 | 12th November 2019</a:t>
            </a:r>
            <a:endParaRPr lang="fr-FR" dirty="0"/>
          </a:p>
        </p:txBody>
      </p:sp>
      <p:sp>
        <p:nvSpPr>
          <p:cNvPr id="6" name="Slide Number Placeholder 5"/>
          <p:cNvSpPr>
            <a:spLocks noGrp="1"/>
          </p:cNvSpPr>
          <p:nvPr>
            <p:ph type="sldNum" sz="quarter" idx="11"/>
          </p:nvPr>
        </p:nvSpPr>
        <p:spPr/>
        <p:txBody>
          <a:bodyPr/>
          <a:lstStyle/>
          <a:p>
            <a:r>
              <a:rPr lang="fr-FR" smtClean="0"/>
              <a:t>Page </a:t>
            </a:r>
            <a:fld id="{733122C9-A0B9-462F-8757-0847AD287B63}" type="slidenum">
              <a:rPr lang="fr-FR" smtClean="0"/>
              <a:pPr/>
              <a:t>29</a:t>
            </a:fld>
            <a:endParaRPr lang="fr-FR" dirty="0"/>
          </a:p>
        </p:txBody>
      </p:sp>
    </p:spTree>
    <p:extLst>
      <p:ext uri="{BB962C8B-B14F-4D97-AF65-F5344CB8AC3E}">
        <p14:creationId xmlns:p14="http://schemas.microsoft.com/office/powerpoint/2010/main" val="4378844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40737" y="1268760"/>
            <a:ext cx="7198731" cy="4226777"/>
            <a:chOff x="740737" y="1268760"/>
            <a:chExt cx="7198731" cy="4226777"/>
          </a:xfrm>
        </p:grpSpPr>
        <p:grpSp>
          <p:nvGrpSpPr>
            <p:cNvPr id="8" name="Group 7"/>
            <p:cNvGrpSpPr/>
            <p:nvPr/>
          </p:nvGrpSpPr>
          <p:grpSpPr>
            <a:xfrm>
              <a:off x="740737" y="1268760"/>
              <a:ext cx="7198731" cy="4226777"/>
              <a:chOff x="740737" y="1268760"/>
              <a:chExt cx="7198731" cy="4226777"/>
            </a:xfrm>
          </p:grpSpPr>
          <p:pic>
            <p:nvPicPr>
              <p:cNvPr id="5" name="Picture 4"/>
              <p:cNvPicPr>
                <a:picLocks noChangeAspect="1"/>
              </p:cNvPicPr>
              <p:nvPr/>
            </p:nvPicPr>
            <p:blipFill>
              <a:blip r:embed="rId2"/>
              <a:stretch>
                <a:fillRect/>
              </a:stretch>
            </p:blipFill>
            <p:spPr>
              <a:xfrm>
                <a:off x="740737" y="1268760"/>
                <a:ext cx="7198731" cy="4226777"/>
              </a:xfrm>
              <a:prstGeom prst="rect">
                <a:avLst/>
              </a:prstGeom>
            </p:spPr>
          </p:pic>
          <p:sp>
            <p:nvSpPr>
              <p:cNvPr id="7" name="Rectangle 6"/>
              <p:cNvSpPr/>
              <p:nvPr/>
            </p:nvSpPr>
            <p:spPr>
              <a:xfrm>
                <a:off x="1043608" y="1988840"/>
                <a:ext cx="360040" cy="2304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p:cNvSpPr/>
            <p:nvPr/>
          </p:nvSpPr>
          <p:spPr>
            <a:xfrm>
              <a:off x="1835696" y="5229200"/>
              <a:ext cx="5616624" cy="266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p:nvPr>
        </p:nvSpPr>
        <p:spPr/>
        <p:txBody>
          <a:bodyPr/>
          <a:lstStyle/>
          <a:p>
            <a:r>
              <a:rPr lang="en-US" dirty="0" smtClean="0"/>
              <a:t>Hierarchical length scales in biology</a:t>
            </a:r>
            <a:endParaRPr lang="en-GB" dirty="0"/>
          </a:p>
        </p:txBody>
      </p:sp>
      <p:sp>
        <p:nvSpPr>
          <p:cNvPr id="3" name="Footer Placeholder 2"/>
          <p:cNvSpPr>
            <a:spLocks noGrp="1"/>
          </p:cNvSpPr>
          <p:nvPr>
            <p:ph type="ftr" sz="quarter" idx="10"/>
          </p:nvPr>
        </p:nvSpPr>
        <p:spPr/>
        <p:txBody>
          <a:bodyPr/>
          <a:lstStyle/>
          <a:p>
            <a:r>
              <a:rPr lang="en-GB" smtClean="0"/>
              <a:t>Gordon Leonard | SAESRF2019 | 12th November 2019</a:t>
            </a:r>
            <a:endParaRPr lang="fr-FR" dirty="0"/>
          </a:p>
        </p:txBody>
      </p:sp>
      <p:sp>
        <p:nvSpPr>
          <p:cNvPr id="4" name="Slide Number Placeholder 3"/>
          <p:cNvSpPr>
            <a:spLocks noGrp="1"/>
          </p:cNvSpPr>
          <p:nvPr>
            <p:ph type="sldNum" sz="quarter" idx="11"/>
          </p:nvPr>
        </p:nvSpPr>
        <p:spPr/>
        <p:txBody>
          <a:bodyPr/>
          <a:lstStyle/>
          <a:p>
            <a:r>
              <a:rPr lang="fr-FR" smtClean="0"/>
              <a:t>Page </a:t>
            </a:r>
            <a:fld id="{733122C9-A0B9-462F-8757-0847AD287B63}" type="slidenum">
              <a:rPr lang="fr-FR" smtClean="0"/>
              <a:pPr/>
              <a:t>3</a:t>
            </a:fld>
            <a:endParaRPr lang="fr-FR" dirty="0"/>
          </a:p>
        </p:txBody>
      </p:sp>
      <p:sp>
        <p:nvSpPr>
          <p:cNvPr id="6" name="Rectangle 5"/>
          <p:cNvSpPr/>
          <p:nvPr/>
        </p:nvSpPr>
        <p:spPr>
          <a:xfrm>
            <a:off x="386291" y="5643382"/>
            <a:ext cx="8496455" cy="430887"/>
          </a:xfrm>
          <a:prstGeom prst="rect">
            <a:avLst/>
          </a:prstGeom>
        </p:spPr>
        <p:txBody>
          <a:bodyPr wrap="square">
            <a:spAutoFit/>
          </a:bodyPr>
          <a:lstStyle/>
          <a:p>
            <a:r>
              <a:rPr lang="en-GB" sz="1100" dirty="0" smtClean="0"/>
              <a:t>Figure adapted from </a:t>
            </a:r>
            <a:r>
              <a:rPr lang="en-GB" sz="1100" dirty="0" err="1" smtClean="0"/>
              <a:t>Bărbulescu</a:t>
            </a:r>
            <a:r>
              <a:rPr lang="en-GB" sz="1100" dirty="0" smtClean="0"/>
              <a:t>, R. &amp; </a:t>
            </a:r>
            <a:r>
              <a:rPr lang="en-GB" sz="1100" dirty="0" err="1" smtClean="0"/>
              <a:t>Ioan</a:t>
            </a:r>
            <a:r>
              <a:rPr lang="en-GB" sz="1100" dirty="0" smtClean="0"/>
              <a:t>, D. </a:t>
            </a:r>
            <a:r>
              <a:rPr lang="en-GB" sz="1100" dirty="0"/>
              <a:t>(2015). Multi-scale and reduced modelling of biological systems. 9th International Symposium on Advanced Topics in Electrical Engineering (ATEE); DOI: 10.1109/ATEE.2015.7133876 </a:t>
            </a:r>
          </a:p>
        </p:txBody>
      </p:sp>
      <p:sp>
        <p:nvSpPr>
          <p:cNvPr id="9" name="Rectangle 8"/>
          <p:cNvSpPr/>
          <p:nvPr/>
        </p:nvSpPr>
        <p:spPr>
          <a:xfrm>
            <a:off x="1619672" y="3501008"/>
            <a:ext cx="1728192" cy="15841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1100975" y="5200580"/>
            <a:ext cx="2765586" cy="338554"/>
          </a:xfrm>
          <a:prstGeom prst="rect">
            <a:avLst/>
          </a:prstGeom>
          <a:noFill/>
          <a:ln>
            <a:solidFill>
              <a:schemeClr val="tx1"/>
            </a:solidFill>
          </a:ln>
        </p:spPr>
        <p:txBody>
          <a:bodyPr wrap="square" rtlCol="0">
            <a:spAutoFit/>
          </a:bodyPr>
          <a:lstStyle/>
          <a:p>
            <a:pPr algn="just"/>
            <a:r>
              <a:rPr lang="en-US" sz="1600" dirty="0" smtClean="0">
                <a:solidFill>
                  <a:srgbClr val="FF0000"/>
                </a:solidFill>
              </a:rPr>
              <a:t>Structural/Molecular Biology</a:t>
            </a:r>
            <a:endParaRPr lang="en-GB" sz="1600" dirty="0"/>
          </a:p>
        </p:txBody>
      </p:sp>
    </p:spTree>
    <p:extLst>
      <p:ext uri="{BB962C8B-B14F-4D97-AF65-F5344CB8AC3E}">
        <p14:creationId xmlns:p14="http://schemas.microsoft.com/office/powerpoint/2010/main" val="3348230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727200" y="126000"/>
            <a:ext cx="8236800" cy="496800"/>
          </a:xfrm>
        </p:spPr>
        <p:txBody>
          <a:bodyPr/>
          <a:lstStyle/>
          <a:p>
            <a:r>
              <a:rPr lang="en-US" sz="1400" b="0" dirty="0" smtClean="0"/>
              <a:t>Some recent highlights from SB FACILITIES at The ESRF</a:t>
            </a:r>
            <a:endParaRPr lang="en-GB" sz="1400" b="0" dirty="0"/>
          </a:p>
        </p:txBody>
      </p:sp>
      <p:sp>
        <p:nvSpPr>
          <p:cNvPr id="26" name="Footer Placeholder 5"/>
          <p:cNvSpPr>
            <a:spLocks noGrp="1"/>
          </p:cNvSpPr>
          <p:nvPr>
            <p:ph type="ftr" sz="quarter" idx="16"/>
          </p:nvPr>
        </p:nvSpPr>
        <p:spPr>
          <a:xfrm>
            <a:off x="719572" y="6483349"/>
            <a:ext cx="6120000" cy="212489"/>
          </a:xfrm>
        </p:spPr>
        <p:txBody>
          <a:bodyPr/>
          <a:lstStyle/>
          <a:p>
            <a:r>
              <a:rPr lang="en-GB" dirty="0" smtClean="0"/>
              <a:t>Gordon Leonard | SAESRF2019 | 12th November 2019</a:t>
            </a:r>
            <a:endParaRPr lang="fr-FR" dirty="0"/>
          </a:p>
        </p:txBody>
      </p:sp>
      <p:sp>
        <p:nvSpPr>
          <p:cNvPr id="32" name="Slide Number Placeholder 4"/>
          <p:cNvSpPr txBox="1">
            <a:spLocks/>
          </p:cNvSpPr>
          <p:nvPr/>
        </p:nvSpPr>
        <p:spPr>
          <a:xfrm>
            <a:off x="179388" y="6483350"/>
            <a:ext cx="414337" cy="2127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fr-FR" dirty="0"/>
          </a:p>
        </p:txBody>
      </p:sp>
      <p:sp>
        <p:nvSpPr>
          <p:cNvPr id="7" name="Slide Number Placeholder 6"/>
          <p:cNvSpPr>
            <a:spLocks noGrp="1"/>
          </p:cNvSpPr>
          <p:nvPr>
            <p:ph type="sldNum" sz="quarter" idx="15"/>
          </p:nvPr>
        </p:nvSpPr>
        <p:spPr/>
        <p:txBody>
          <a:bodyPr/>
          <a:lstStyle/>
          <a:p>
            <a:r>
              <a:rPr lang="fr-FR" smtClean="0"/>
              <a:t>Page </a:t>
            </a:r>
            <a:fld id="{733122C9-A0B9-462F-8757-0847AD287B63}" type="slidenum">
              <a:rPr lang="fr-FR" smtClean="0"/>
              <a:pPr/>
              <a:t>30</a:t>
            </a:fld>
            <a:endParaRPr lang="fr-FR" dirty="0"/>
          </a:p>
        </p:txBody>
      </p:sp>
      <p:grpSp>
        <p:nvGrpSpPr>
          <p:cNvPr id="12" name="Group 11"/>
          <p:cNvGrpSpPr>
            <a:grpSpLocks noChangeAspect="1"/>
          </p:cNvGrpSpPr>
          <p:nvPr/>
        </p:nvGrpSpPr>
        <p:grpSpPr>
          <a:xfrm>
            <a:off x="107691" y="726991"/>
            <a:ext cx="2755073" cy="2736000"/>
            <a:chOff x="464119" y="818425"/>
            <a:chExt cx="3803214" cy="3776883"/>
          </a:xfrm>
        </p:grpSpPr>
        <p:pic>
          <p:nvPicPr>
            <p:cNvPr id="35" name="Picture 34"/>
            <p:cNvPicPr>
              <a:picLocks noChangeAspect="1"/>
            </p:cNvPicPr>
            <p:nvPr/>
          </p:nvPicPr>
          <p:blipFill>
            <a:blip r:embed="rId2"/>
            <a:stretch>
              <a:fillRect/>
            </a:stretch>
          </p:blipFill>
          <p:spPr>
            <a:xfrm>
              <a:off x="532462" y="818425"/>
              <a:ext cx="3734871" cy="2937600"/>
            </a:xfrm>
            <a:prstGeom prst="rect">
              <a:avLst/>
            </a:prstGeom>
          </p:spPr>
        </p:pic>
        <p:sp>
          <p:nvSpPr>
            <p:cNvPr id="5" name="Rectangle 4"/>
            <p:cNvSpPr/>
            <p:nvPr/>
          </p:nvSpPr>
          <p:spPr>
            <a:xfrm>
              <a:off x="464119" y="3744805"/>
              <a:ext cx="3803214" cy="850503"/>
            </a:xfrm>
            <a:prstGeom prst="rect">
              <a:avLst/>
            </a:prstGeom>
          </p:spPr>
          <p:txBody>
            <a:bodyPr wrap="square">
              <a:spAutoFit/>
            </a:bodyPr>
            <a:lstStyle/>
            <a:p>
              <a:r>
                <a:rPr lang="en-US" sz="1200" dirty="0">
                  <a:latin typeface="Calibri" panose="020F0502020204030204" pitchFamily="34" charset="0"/>
                  <a:ea typeface="Calibri" panose="020F0502020204030204" pitchFamily="34" charset="0"/>
                  <a:cs typeface="Times New Roman" panose="02020603050405020304" pitchFamily="18" charset="0"/>
                </a:rPr>
                <a:t>Molecular basis for high-affinity agonist binding in </a:t>
              </a:r>
              <a:r>
                <a:rPr lang="en-US" sz="1200" dirty="0" smtClean="0">
                  <a:latin typeface="Calibri" panose="020F0502020204030204" pitchFamily="34" charset="0"/>
                  <a:ea typeface="Calibri" panose="020F0502020204030204" pitchFamily="34" charset="0"/>
                  <a:cs typeface="Times New Roman" panose="02020603050405020304" pitchFamily="18" charset="0"/>
                </a:rPr>
                <a:t>GPCRs. </a:t>
              </a:r>
              <a:r>
                <a:rPr lang="en-US" sz="1200" i="1" dirty="0" smtClean="0">
                  <a:latin typeface="Calibri" panose="020F0502020204030204" pitchFamily="34" charset="0"/>
                  <a:ea typeface="Calibri" panose="020F0502020204030204" pitchFamily="34" charset="0"/>
                  <a:cs typeface="Times New Roman" panose="02020603050405020304" pitchFamily="18" charset="0"/>
                </a:rPr>
                <a:t>Science</a:t>
              </a:r>
              <a:r>
                <a:rPr lang="en-US" sz="1200" dirty="0" smtClean="0">
                  <a:latin typeface="Calibri" panose="020F0502020204030204" pitchFamily="34" charset="0"/>
                  <a:ea typeface="Calibri" panose="020F0502020204030204" pitchFamily="34" charset="0"/>
                  <a:cs typeface="Times New Roman" panose="02020603050405020304" pitchFamily="18" charset="0"/>
                </a:rPr>
                <a:t> </a:t>
              </a:r>
              <a:r>
                <a:rPr lang="en-US" sz="1200" b="1" dirty="0">
                  <a:latin typeface="Calibri" panose="020F0502020204030204" pitchFamily="34" charset="0"/>
                  <a:ea typeface="Calibri" panose="020F0502020204030204" pitchFamily="34" charset="0"/>
                  <a:cs typeface="Times New Roman" panose="02020603050405020304" pitchFamily="18" charset="0"/>
                </a:rPr>
                <a:t>364</a:t>
              </a:r>
              <a:r>
                <a:rPr lang="en-US" sz="1200" dirty="0">
                  <a:latin typeface="Calibri" panose="020F0502020204030204" pitchFamily="34" charset="0"/>
                  <a:ea typeface="Calibri" panose="020F0502020204030204" pitchFamily="34" charset="0"/>
                  <a:cs typeface="Times New Roman" panose="02020603050405020304" pitchFamily="18" charset="0"/>
                </a:rPr>
                <a:t>, 775-778 (</a:t>
              </a:r>
              <a:r>
                <a:rPr lang="en-US" sz="1200" dirty="0" smtClean="0">
                  <a:latin typeface="Calibri" panose="020F0502020204030204" pitchFamily="34" charset="0"/>
                  <a:ea typeface="Calibri" panose="020F0502020204030204" pitchFamily="34" charset="0"/>
                  <a:cs typeface="Times New Roman" panose="02020603050405020304" pitchFamily="18" charset="0"/>
                </a:rPr>
                <a:t>2019).</a:t>
              </a:r>
              <a:endParaRPr lang="en-GB" sz="1200" dirty="0"/>
            </a:p>
          </p:txBody>
        </p:sp>
      </p:grpSp>
      <p:grpSp>
        <p:nvGrpSpPr>
          <p:cNvPr id="14" name="Group 13"/>
          <p:cNvGrpSpPr>
            <a:grpSpLocks noChangeAspect="1"/>
          </p:cNvGrpSpPr>
          <p:nvPr/>
        </p:nvGrpSpPr>
        <p:grpSpPr>
          <a:xfrm>
            <a:off x="3089774" y="719341"/>
            <a:ext cx="3226134" cy="2736000"/>
            <a:chOff x="3417568" y="607738"/>
            <a:chExt cx="5019040" cy="4256517"/>
          </a:xfrm>
        </p:grpSpPr>
        <p:pic>
          <p:nvPicPr>
            <p:cNvPr id="39" name="Picture 38"/>
            <p:cNvPicPr/>
            <p:nvPr/>
          </p:nvPicPr>
          <p:blipFill>
            <a:blip r:embed="rId3"/>
            <a:stretch>
              <a:fillRect/>
            </a:stretch>
          </p:blipFill>
          <p:spPr>
            <a:xfrm>
              <a:off x="3417568" y="607738"/>
              <a:ext cx="5019040" cy="3352165"/>
            </a:xfrm>
            <a:prstGeom prst="rect">
              <a:avLst/>
            </a:prstGeom>
          </p:spPr>
        </p:pic>
        <p:sp>
          <p:nvSpPr>
            <p:cNvPr id="13" name="Rectangle 12"/>
            <p:cNvSpPr/>
            <p:nvPr/>
          </p:nvSpPr>
          <p:spPr>
            <a:xfrm>
              <a:off x="3513187" y="3901107"/>
              <a:ext cx="4898446" cy="963148"/>
            </a:xfrm>
            <a:prstGeom prst="rect">
              <a:avLst/>
            </a:prstGeom>
          </p:spPr>
          <p:txBody>
            <a:bodyPr wrap="square">
              <a:spAutoFit/>
            </a:bodyPr>
            <a:lstStyle/>
            <a:p>
              <a:r>
                <a:rPr lang="en-US" sz="1200" dirty="0">
                  <a:latin typeface="Calibri" panose="020F0502020204030204" pitchFamily="34" charset="0"/>
                  <a:ea typeface="Calibri" panose="020F0502020204030204" pitchFamily="34" charset="0"/>
                  <a:cs typeface="Times New Roman" panose="02020603050405020304" pitchFamily="18" charset="0"/>
                </a:rPr>
                <a:t>A class of highly selective inhibitors bind to an active state of </a:t>
              </a:r>
              <a:r>
                <a:rPr lang="en-US" sz="1200" dirty="0" smtClean="0">
                  <a:latin typeface="Calibri" panose="020F0502020204030204" pitchFamily="34" charset="0"/>
                  <a:ea typeface="Calibri" panose="020F0502020204030204" pitchFamily="34" charset="0"/>
                  <a:cs typeface="Times New Roman" panose="02020603050405020304" pitchFamily="18" charset="0"/>
                </a:rPr>
                <a:t>PI3Kγ. </a:t>
              </a:r>
              <a:r>
                <a:rPr lang="en-US" sz="1200" i="1" dirty="0" smtClean="0">
                  <a:latin typeface="Calibri" panose="020F0502020204030204" pitchFamily="34" charset="0"/>
                  <a:ea typeface="Calibri" panose="020F0502020204030204" pitchFamily="34" charset="0"/>
                  <a:cs typeface="Times New Roman" panose="02020603050405020304" pitchFamily="18" charset="0"/>
                </a:rPr>
                <a:t>Nat</a:t>
              </a:r>
              <a:r>
                <a:rPr lang="en-US" sz="1200" i="1" dirty="0">
                  <a:latin typeface="Calibri" panose="020F0502020204030204" pitchFamily="34" charset="0"/>
                  <a:ea typeface="Calibri" panose="020F0502020204030204" pitchFamily="34" charset="0"/>
                  <a:cs typeface="Times New Roman" panose="02020603050405020304" pitchFamily="18" charset="0"/>
                </a:rPr>
                <a:t>. Chem. Biol.</a:t>
              </a:r>
              <a:r>
                <a:rPr lang="en-US" sz="1200" dirty="0">
                  <a:latin typeface="Calibri" panose="020F0502020204030204" pitchFamily="34" charset="0"/>
                  <a:ea typeface="Calibri" panose="020F0502020204030204" pitchFamily="34" charset="0"/>
                  <a:cs typeface="Times New Roman" panose="02020603050405020304" pitchFamily="18" charset="0"/>
                </a:rPr>
                <a:t> </a:t>
              </a:r>
              <a:r>
                <a:rPr lang="en-US" sz="1200" b="1" dirty="0">
                  <a:latin typeface="Calibri" panose="020F0502020204030204" pitchFamily="34" charset="0"/>
                  <a:ea typeface="Calibri" panose="020F0502020204030204" pitchFamily="34" charset="0"/>
                  <a:cs typeface="Times New Roman" panose="02020603050405020304" pitchFamily="18" charset="0"/>
                </a:rPr>
                <a:t>15</a:t>
              </a:r>
              <a:r>
                <a:rPr lang="en-US" sz="1200" dirty="0">
                  <a:latin typeface="Calibri" panose="020F0502020204030204" pitchFamily="34" charset="0"/>
                  <a:ea typeface="Calibri" panose="020F0502020204030204" pitchFamily="34" charset="0"/>
                  <a:cs typeface="Times New Roman" panose="02020603050405020304" pitchFamily="18" charset="0"/>
                </a:rPr>
                <a:t>, 348-357 (2019</a:t>
              </a:r>
              <a:r>
                <a:rPr lang="en-US" sz="1200" dirty="0" smtClean="0">
                  <a:latin typeface="Calibri" panose="020F0502020204030204" pitchFamily="34" charset="0"/>
                  <a:ea typeface="Calibri" panose="020F0502020204030204" pitchFamily="34" charset="0"/>
                  <a:cs typeface="Times New Roman" panose="02020603050405020304" pitchFamily="18" charset="0"/>
                </a:rPr>
                <a:t>).</a:t>
              </a:r>
              <a:endParaRPr lang="en-GB" sz="1200" dirty="0"/>
            </a:p>
          </p:txBody>
        </p:sp>
      </p:grpSp>
      <p:grpSp>
        <p:nvGrpSpPr>
          <p:cNvPr id="30" name="Group 29"/>
          <p:cNvGrpSpPr>
            <a:grpSpLocks noChangeAspect="1"/>
          </p:cNvGrpSpPr>
          <p:nvPr/>
        </p:nvGrpSpPr>
        <p:grpSpPr>
          <a:xfrm>
            <a:off x="6542919" y="710787"/>
            <a:ext cx="2421081" cy="2664685"/>
            <a:chOff x="6270483" y="614365"/>
            <a:chExt cx="4759234" cy="6675247"/>
          </a:xfrm>
        </p:grpSpPr>
        <p:pic>
          <p:nvPicPr>
            <p:cNvPr id="41" name="Picture 40"/>
            <p:cNvPicPr>
              <a:picLocks noChangeAspect="1"/>
            </p:cNvPicPr>
            <p:nvPr/>
          </p:nvPicPr>
          <p:blipFill>
            <a:blip r:embed="rId4"/>
            <a:stretch>
              <a:fillRect/>
            </a:stretch>
          </p:blipFill>
          <p:spPr>
            <a:xfrm>
              <a:off x="6728272" y="614365"/>
              <a:ext cx="3843655" cy="4787267"/>
            </a:xfrm>
            <a:prstGeom prst="rect">
              <a:avLst/>
            </a:prstGeom>
          </p:spPr>
        </p:pic>
        <p:sp>
          <p:nvSpPr>
            <p:cNvPr id="29" name="Rectangle 28"/>
            <p:cNvSpPr/>
            <p:nvPr/>
          </p:nvSpPr>
          <p:spPr>
            <a:xfrm>
              <a:off x="6270483" y="5207899"/>
              <a:ext cx="4759234" cy="2081713"/>
            </a:xfrm>
            <a:prstGeom prst="rect">
              <a:avLst/>
            </a:prstGeom>
          </p:spPr>
          <p:txBody>
            <a:bodyPr wrap="square">
              <a:spAutoFit/>
            </a:bodyPr>
            <a:lstStyle/>
            <a:p>
              <a:r>
                <a:rPr lang="en-US" sz="1200" dirty="0" smtClean="0">
                  <a:latin typeface="Calibri" panose="020F0502020204030204" pitchFamily="34" charset="0"/>
                  <a:ea typeface="Calibri" panose="020F0502020204030204" pitchFamily="34" charset="0"/>
                  <a:cs typeface="Times New Roman" panose="02020603050405020304" pitchFamily="18" charset="0"/>
                </a:rPr>
                <a:t>Structural </a:t>
              </a:r>
              <a:r>
                <a:rPr lang="en-US" sz="1200" dirty="0">
                  <a:latin typeface="Calibri" panose="020F0502020204030204" pitchFamily="34" charset="0"/>
                  <a:ea typeface="Calibri" panose="020F0502020204030204" pitchFamily="34" charset="0"/>
                  <a:cs typeface="Times New Roman" panose="02020603050405020304" pitchFamily="18" charset="0"/>
                </a:rPr>
                <a:t>Basis of Transcription: RNA Polymerase Backtracking and Its Reactivation, </a:t>
              </a:r>
              <a:r>
                <a:rPr lang="en-US" sz="1200" i="1" dirty="0" smtClean="0">
                  <a:latin typeface="Calibri" panose="020F0502020204030204" pitchFamily="34" charset="0"/>
                  <a:ea typeface="Calibri" panose="020F0502020204030204" pitchFamily="34" charset="0"/>
                  <a:cs typeface="Times New Roman" panose="02020603050405020304" pitchFamily="18" charset="0"/>
                </a:rPr>
                <a:t>Molecular Cell</a:t>
              </a:r>
              <a:r>
                <a:rPr lang="en-US" sz="1200" dirty="0" smtClean="0">
                  <a:latin typeface="Calibri" panose="020F0502020204030204" pitchFamily="34" charset="0"/>
                  <a:ea typeface="Calibri" panose="020F0502020204030204" pitchFamily="34" charset="0"/>
                  <a:cs typeface="Times New Roman" panose="02020603050405020304" pitchFamily="18" charset="0"/>
                </a:rPr>
                <a:t>, </a:t>
              </a:r>
              <a:r>
                <a:rPr lang="en-GB" sz="1200" b="1" dirty="0" smtClean="0">
                  <a:latin typeface="Calibri" panose="020F0502020204030204" pitchFamily="34" charset="0"/>
                  <a:ea typeface="Calibri" panose="020F0502020204030204" pitchFamily="34" charset="0"/>
                  <a:cs typeface="Times New Roman" panose="02020603050405020304" pitchFamily="18" charset="0"/>
                </a:rPr>
                <a:t>75</a:t>
              </a:r>
              <a:r>
                <a:rPr lang="en-GB" sz="1200" dirty="0">
                  <a:latin typeface="Calibri" panose="020F0502020204030204" pitchFamily="34" charset="0"/>
                  <a:ea typeface="Calibri" panose="020F0502020204030204" pitchFamily="34" charset="0"/>
                  <a:cs typeface="Times New Roman" panose="02020603050405020304" pitchFamily="18" charset="0"/>
                </a:rPr>
                <a:t>, </a:t>
              </a:r>
              <a:r>
                <a:rPr lang="en-GB" sz="1200" dirty="0" smtClean="0">
                  <a:latin typeface="Calibri" panose="020F0502020204030204" pitchFamily="34" charset="0"/>
                  <a:ea typeface="Calibri" panose="020F0502020204030204" pitchFamily="34" charset="0"/>
                  <a:cs typeface="Times New Roman" panose="02020603050405020304" pitchFamily="18" charset="0"/>
                </a:rPr>
                <a:t>298-309.e4 (2019).</a:t>
              </a:r>
              <a:endParaRPr lang="en-GB" sz="1200"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4" name="Group 33"/>
          <p:cNvGrpSpPr>
            <a:grpSpLocks noChangeAspect="1"/>
          </p:cNvGrpSpPr>
          <p:nvPr/>
        </p:nvGrpSpPr>
        <p:grpSpPr>
          <a:xfrm>
            <a:off x="179388" y="3590512"/>
            <a:ext cx="2440178" cy="2832178"/>
            <a:chOff x="123133" y="2384701"/>
            <a:chExt cx="3540512" cy="4521183"/>
          </a:xfrm>
        </p:grpSpPr>
        <p:pic>
          <p:nvPicPr>
            <p:cNvPr id="57" name="Picture 56"/>
            <p:cNvPicPr/>
            <p:nvPr/>
          </p:nvPicPr>
          <p:blipFill>
            <a:blip r:embed="rId5"/>
            <a:stretch>
              <a:fillRect/>
            </a:stretch>
          </p:blipFill>
          <p:spPr>
            <a:xfrm>
              <a:off x="165872" y="2384701"/>
              <a:ext cx="3455035" cy="3505200"/>
            </a:xfrm>
            <a:prstGeom prst="rect">
              <a:avLst/>
            </a:prstGeom>
          </p:spPr>
        </p:pic>
        <p:sp>
          <p:nvSpPr>
            <p:cNvPr id="33" name="Rectangle 32"/>
            <p:cNvSpPr/>
            <p:nvPr/>
          </p:nvSpPr>
          <p:spPr>
            <a:xfrm>
              <a:off x="123133" y="5874105"/>
              <a:ext cx="3540512" cy="1031779"/>
            </a:xfrm>
            <a:prstGeom prst="rect">
              <a:avLst/>
            </a:prstGeom>
          </p:spPr>
          <p:txBody>
            <a:bodyPr wrap="square">
              <a:spAutoFit/>
            </a:bodyPr>
            <a:lstStyle/>
            <a:p>
              <a:pPr>
                <a:spcAft>
                  <a:spcPts val="0"/>
                </a:spcAft>
              </a:pPr>
              <a:r>
                <a:rPr lang="en-GB" sz="1200" dirty="0" smtClean="0">
                  <a:latin typeface="Calibri" panose="020F0502020204030204" pitchFamily="34" charset="0"/>
                  <a:ea typeface="Calibri" panose="020F0502020204030204" pitchFamily="34" charset="0"/>
                  <a:cs typeface="Calibri" panose="020F0502020204030204" pitchFamily="34" charset="0"/>
                </a:rPr>
                <a:t>Structural Principles in </a:t>
              </a:r>
              <a:r>
                <a:rPr lang="en-GB" sz="1200" dirty="0" err="1" smtClean="0">
                  <a:latin typeface="Calibri" panose="020F0502020204030204" pitchFamily="34" charset="0"/>
                  <a:ea typeface="Calibri" panose="020F0502020204030204" pitchFamily="34" charset="0"/>
                  <a:cs typeface="Calibri" panose="020F0502020204030204" pitchFamily="34" charset="0"/>
                </a:rPr>
                <a:t>Robo</a:t>
              </a:r>
              <a:r>
                <a:rPr lang="en-GB" sz="1200" dirty="0" smtClean="0">
                  <a:latin typeface="Calibri" panose="020F0502020204030204" pitchFamily="34" charset="0"/>
                  <a:ea typeface="Calibri" panose="020F0502020204030204" pitchFamily="34" charset="0"/>
                  <a:cs typeface="Calibri" panose="020F0502020204030204" pitchFamily="34" charset="0"/>
                </a:rPr>
                <a:t> Activation and Auto-inhibition. </a:t>
              </a:r>
              <a:r>
                <a:rPr lang="en-GB" sz="1200" i="1" dirty="0" smtClean="0">
                  <a:latin typeface="Calibri" panose="020F0502020204030204" pitchFamily="34" charset="0"/>
                  <a:ea typeface="Calibri" panose="020F0502020204030204" pitchFamily="34" charset="0"/>
                  <a:cs typeface="Calibri" panose="020F0502020204030204" pitchFamily="34" charset="0"/>
                </a:rPr>
                <a:t>Cell</a:t>
              </a:r>
              <a:r>
                <a:rPr lang="en-GB" sz="1200" dirty="0" smtClean="0">
                  <a:latin typeface="Calibri" panose="020F0502020204030204" pitchFamily="34" charset="0"/>
                  <a:ea typeface="Calibri" panose="020F0502020204030204" pitchFamily="34" charset="0"/>
                  <a:cs typeface="Calibri" panose="020F0502020204030204" pitchFamily="34" charset="0"/>
                </a:rPr>
                <a:t>, </a:t>
              </a:r>
              <a:r>
                <a:rPr lang="en-GB" sz="1200" b="1" dirty="0" smtClean="0">
                  <a:latin typeface="Calibri" panose="020F0502020204030204" pitchFamily="34" charset="0"/>
                  <a:ea typeface="Calibri" panose="020F0502020204030204" pitchFamily="34" charset="0"/>
                  <a:cs typeface="Calibri" panose="020F0502020204030204" pitchFamily="34" charset="0"/>
                </a:rPr>
                <a:t>177</a:t>
              </a:r>
              <a:r>
                <a:rPr lang="en-GB" sz="1200" dirty="0" smtClean="0">
                  <a:latin typeface="Calibri" panose="020F0502020204030204" pitchFamily="34" charset="0"/>
                  <a:ea typeface="Calibri" panose="020F0502020204030204" pitchFamily="34" charset="0"/>
                  <a:cs typeface="Calibri" panose="020F0502020204030204" pitchFamily="34" charset="0"/>
                </a:rPr>
                <a:t>,  272-285.e16 (2019).</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37" name="Group 36"/>
          <p:cNvGrpSpPr>
            <a:grpSpLocks noChangeAspect="1"/>
          </p:cNvGrpSpPr>
          <p:nvPr/>
        </p:nvGrpSpPr>
        <p:grpSpPr>
          <a:xfrm>
            <a:off x="2901566" y="3590001"/>
            <a:ext cx="2700904" cy="2833200"/>
            <a:chOff x="2667695" y="1638617"/>
            <a:chExt cx="3771265" cy="3955990"/>
          </a:xfrm>
        </p:grpSpPr>
        <p:pic>
          <p:nvPicPr>
            <p:cNvPr id="58" name="Picture 57"/>
            <p:cNvPicPr/>
            <p:nvPr/>
          </p:nvPicPr>
          <p:blipFill>
            <a:blip r:embed="rId6"/>
            <a:stretch>
              <a:fillRect/>
            </a:stretch>
          </p:blipFill>
          <p:spPr>
            <a:xfrm>
              <a:off x="2667695" y="1638617"/>
              <a:ext cx="3771265" cy="3580765"/>
            </a:xfrm>
            <a:prstGeom prst="rect">
              <a:avLst/>
            </a:prstGeom>
          </p:spPr>
        </p:pic>
        <p:sp>
          <p:nvSpPr>
            <p:cNvPr id="36" name="Rectangle 35"/>
            <p:cNvSpPr/>
            <p:nvPr/>
          </p:nvSpPr>
          <p:spPr>
            <a:xfrm>
              <a:off x="2719884" y="5132942"/>
              <a:ext cx="3666886" cy="461665"/>
            </a:xfrm>
            <a:prstGeom prst="rect">
              <a:avLst/>
            </a:prstGeom>
          </p:spPr>
          <p:txBody>
            <a:bodyPr wrap="square">
              <a:spAutoFit/>
            </a:bodyPr>
            <a:lstStyle/>
            <a:p>
              <a:r>
                <a:rPr lang="en-US" sz="1200" dirty="0">
                  <a:latin typeface="Calibri" panose="020F0502020204030204" pitchFamily="34" charset="0"/>
                  <a:ea typeface="Calibri" panose="020F0502020204030204" pitchFamily="34" charset="0"/>
                  <a:cs typeface="Times New Roman" panose="02020603050405020304" pitchFamily="18" charset="0"/>
                </a:rPr>
                <a:t>A </a:t>
              </a:r>
              <a:r>
                <a:rPr lang="en-US" sz="1200" dirty="0" err="1">
                  <a:latin typeface="Calibri" panose="020F0502020204030204" pitchFamily="34" charset="0"/>
                  <a:ea typeface="Calibri" panose="020F0502020204030204" pitchFamily="34" charset="0"/>
                  <a:cs typeface="Times New Roman" panose="02020603050405020304" pitchFamily="18" charset="0"/>
                </a:rPr>
                <a:t>kiwellin</a:t>
              </a:r>
              <a:r>
                <a:rPr lang="en-US" sz="1200" dirty="0">
                  <a:latin typeface="Calibri" panose="020F0502020204030204" pitchFamily="34" charset="0"/>
                  <a:ea typeface="Calibri" panose="020F0502020204030204" pitchFamily="34" charset="0"/>
                  <a:cs typeface="Times New Roman" panose="02020603050405020304" pitchFamily="18" charset="0"/>
                </a:rPr>
                <a:t> disarms the metabolic activity of a secreted fungal virulence </a:t>
              </a:r>
              <a:r>
                <a:rPr lang="en-US" sz="1200" dirty="0" smtClean="0">
                  <a:latin typeface="Calibri" panose="020F0502020204030204" pitchFamily="34" charset="0"/>
                  <a:ea typeface="Calibri" panose="020F0502020204030204" pitchFamily="34" charset="0"/>
                  <a:cs typeface="Times New Roman" panose="02020603050405020304" pitchFamily="18" charset="0"/>
                </a:rPr>
                <a:t>factor.</a:t>
              </a:r>
              <a:r>
                <a:rPr lang="en-US" sz="1200" i="1" dirty="0" smtClean="0">
                  <a:latin typeface="Calibri" panose="020F0502020204030204" pitchFamily="34" charset="0"/>
                  <a:ea typeface="Calibri" panose="020F0502020204030204" pitchFamily="34" charset="0"/>
                  <a:cs typeface="Times New Roman" panose="02020603050405020304" pitchFamily="18" charset="0"/>
                </a:rPr>
                <a:t> </a:t>
              </a:r>
              <a:r>
                <a:rPr lang="en-US" sz="1200" i="1" dirty="0">
                  <a:latin typeface="Calibri" panose="020F0502020204030204" pitchFamily="34" charset="0"/>
                  <a:ea typeface="Calibri" panose="020F0502020204030204" pitchFamily="34" charset="0"/>
                  <a:cs typeface="Times New Roman" panose="02020603050405020304" pitchFamily="18" charset="0"/>
                </a:rPr>
                <a:t>Nature</a:t>
              </a:r>
              <a:r>
                <a:rPr lang="en-US" sz="1200" dirty="0">
                  <a:latin typeface="Calibri" panose="020F0502020204030204" pitchFamily="34" charset="0"/>
                  <a:ea typeface="Calibri" panose="020F0502020204030204" pitchFamily="34" charset="0"/>
                  <a:cs typeface="Times New Roman" panose="02020603050405020304" pitchFamily="18" charset="0"/>
                </a:rPr>
                <a:t> </a:t>
              </a:r>
              <a:r>
                <a:rPr lang="en-US" sz="1200" b="1" dirty="0">
                  <a:latin typeface="Calibri" panose="020F0502020204030204" pitchFamily="34" charset="0"/>
                  <a:ea typeface="Calibri" panose="020F0502020204030204" pitchFamily="34" charset="0"/>
                  <a:cs typeface="Times New Roman" panose="02020603050405020304" pitchFamily="18" charset="0"/>
                </a:rPr>
                <a:t>565</a:t>
              </a:r>
              <a:r>
                <a:rPr lang="en-US" sz="1200" dirty="0">
                  <a:latin typeface="Calibri" panose="020F0502020204030204" pitchFamily="34" charset="0"/>
                  <a:ea typeface="Calibri" panose="020F0502020204030204" pitchFamily="34" charset="0"/>
                  <a:cs typeface="Times New Roman" panose="02020603050405020304" pitchFamily="18" charset="0"/>
                </a:rPr>
                <a:t>, 650-653 (2019</a:t>
              </a:r>
              <a:r>
                <a:rPr lang="en-US" sz="1200" dirty="0" smtClean="0">
                  <a:latin typeface="Calibri" panose="020F0502020204030204" pitchFamily="34" charset="0"/>
                  <a:ea typeface="Calibri" panose="020F0502020204030204" pitchFamily="34" charset="0"/>
                  <a:cs typeface="Times New Roman" panose="02020603050405020304" pitchFamily="18" charset="0"/>
                </a:rPr>
                <a:t>).</a:t>
              </a:r>
              <a:endParaRPr lang="en-GB" sz="1200" dirty="0"/>
            </a:p>
          </p:txBody>
        </p:sp>
      </p:grpSp>
      <p:grpSp>
        <p:nvGrpSpPr>
          <p:cNvPr id="60" name="Group 59"/>
          <p:cNvGrpSpPr>
            <a:grpSpLocks noChangeAspect="1"/>
          </p:cNvGrpSpPr>
          <p:nvPr/>
        </p:nvGrpSpPr>
        <p:grpSpPr>
          <a:xfrm>
            <a:off x="5796136" y="3343843"/>
            <a:ext cx="3187854" cy="3325517"/>
            <a:chOff x="3035382" y="58633"/>
            <a:chExt cx="5943600" cy="6200266"/>
          </a:xfrm>
        </p:grpSpPr>
        <p:pic>
          <p:nvPicPr>
            <p:cNvPr id="59" name="Picture 58"/>
            <p:cNvPicPr/>
            <p:nvPr/>
          </p:nvPicPr>
          <p:blipFill>
            <a:blip r:embed="rId7"/>
            <a:stretch>
              <a:fillRect/>
            </a:stretch>
          </p:blipFill>
          <p:spPr>
            <a:xfrm>
              <a:off x="3035382" y="58633"/>
              <a:ext cx="5943600" cy="5126355"/>
            </a:xfrm>
            <a:prstGeom prst="rect">
              <a:avLst/>
            </a:prstGeom>
          </p:spPr>
        </p:pic>
        <p:sp>
          <p:nvSpPr>
            <p:cNvPr id="40" name="Rectangle 39"/>
            <p:cNvSpPr/>
            <p:nvPr/>
          </p:nvSpPr>
          <p:spPr>
            <a:xfrm>
              <a:off x="3107150" y="5053846"/>
              <a:ext cx="5800061" cy="1205053"/>
            </a:xfrm>
            <a:prstGeom prst="rect">
              <a:avLst/>
            </a:prstGeom>
          </p:spPr>
          <p:txBody>
            <a:bodyPr wrap="square">
              <a:spAutoFit/>
            </a:bodyPr>
            <a:lstStyle/>
            <a:p>
              <a:r>
                <a:rPr lang="en-US" sz="1200" dirty="0" smtClean="0">
                  <a:latin typeface="Calibri" panose="020F0502020204030204" pitchFamily="34" charset="0"/>
                  <a:ea typeface="Calibri" panose="020F0502020204030204" pitchFamily="34" charset="0"/>
                  <a:cs typeface="Times New Roman" panose="02020603050405020304" pitchFamily="18" charset="0"/>
                </a:rPr>
                <a:t>Polyclonal </a:t>
              </a:r>
              <a:r>
                <a:rPr lang="en-US" sz="1200" dirty="0">
                  <a:latin typeface="Calibri" panose="020F0502020204030204" pitchFamily="34" charset="0"/>
                  <a:ea typeface="Calibri" panose="020F0502020204030204" pitchFamily="34" charset="0"/>
                  <a:cs typeface="Times New Roman" panose="02020603050405020304" pitchFamily="18" charset="0"/>
                </a:rPr>
                <a:t>and convergent antibody response to Ebola virus vaccine </a:t>
              </a:r>
              <a:r>
                <a:rPr lang="en-US" sz="1200" dirty="0" err="1">
                  <a:latin typeface="Calibri" panose="020F0502020204030204" pitchFamily="34" charset="0"/>
                  <a:ea typeface="Calibri" panose="020F0502020204030204" pitchFamily="34" charset="0"/>
                  <a:cs typeface="Times New Roman" panose="02020603050405020304" pitchFamily="18" charset="0"/>
                </a:rPr>
                <a:t>rVSV</a:t>
              </a:r>
              <a:r>
                <a:rPr lang="en-US" sz="1200" dirty="0">
                  <a:latin typeface="Calibri" panose="020F0502020204030204" pitchFamily="34" charset="0"/>
                  <a:ea typeface="Calibri" panose="020F0502020204030204" pitchFamily="34" charset="0"/>
                  <a:cs typeface="Times New Roman" panose="02020603050405020304" pitchFamily="18" charset="0"/>
                </a:rPr>
                <a:t>-ZEBOV. </a:t>
              </a:r>
              <a:r>
                <a:rPr lang="en-US" sz="1200" i="1" dirty="0">
                  <a:latin typeface="Calibri" panose="020F0502020204030204" pitchFamily="34" charset="0"/>
                  <a:ea typeface="Calibri" panose="020F0502020204030204" pitchFamily="34" charset="0"/>
                  <a:cs typeface="Times New Roman" panose="02020603050405020304" pitchFamily="18" charset="0"/>
                </a:rPr>
                <a:t>Nature </a:t>
              </a:r>
              <a:r>
                <a:rPr lang="en-US" sz="1200" i="1" dirty="0" err="1" smtClean="0">
                  <a:latin typeface="Calibri" panose="020F0502020204030204" pitchFamily="34" charset="0"/>
                  <a:ea typeface="Calibri" panose="020F0502020204030204" pitchFamily="34" charset="0"/>
                  <a:cs typeface="Times New Roman" panose="02020603050405020304" pitchFamily="18" charset="0"/>
                </a:rPr>
                <a:t>MedIcIne</a:t>
              </a:r>
              <a:r>
                <a:rPr lang="en-US" sz="1200" dirty="0" smtClean="0">
                  <a:latin typeface="Calibri" panose="020F0502020204030204" pitchFamily="34" charset="0"/>
                  <a:ea typeface="Calibri" panose="020F0502020204030204" pitchFamily="34" charset="0"/>
                  <a:cs typeface="Times New Roman" panose="02020603050405020304" pitchFamily="18" charset="0"/>
                </a:rPr>
                <a:t> </a:t>
              </a:r>
              <a:r>
                <a:rPr lang="en-US" sz="1200" b="1" dirty="0" smtClean="0">
                  <a:latin typeface="Calibri" panose="020F0502020204030204" pitchFamily="34" charset="0"/>
                  <a:ea typeface="Calibri" panose="020F0502020204030204" pitchFamily="34" charset="0"/>
                  <a:cs typeface="Times New Roman" panose="02020603050405020304" pitchFamily="18" charset="0"/>
                </a:rPr>
                <a:t>25</a:t>
              </a:r>
              <a:r>
                <a:rPr lang="en-US" sz="1200" dirty="0" smtClean="0">
                  <a:latin typeface="Calibri" panose="020F0502020204030204" pitchFamily="34" charset="0"/>
                  <a:ea typeface="Calibri" panose="020F0502020204030204" pitchFamily="34" charset="0"/>
                  <a:cs typeface="Times New Roman" panose="02020603050405020304" pitchFamily="18" charset="0"/>
                </a:rPr>
                <a:t>, 1589–1600 (2019).</a:t>
              </a:r>
              <a:endParaRPr lang="en-GB" sz="1200" dirty="0"/>
            </a:p>
          </p:txBody>
        </p:sp>
      </p:grpSp>
      <p:sp>
        <p:nvSpPr>
          <p:cNvPr id="2" name="Rectangle 1"/>
          <p:cNvSpPr/>
          <p:nvPr/>
        </p:nvSpPr>
        <p:spPr>
          <a:xfrm>
            <a:off x="2344124" y="3232508"/>
            <a:ext cx="4762842" cy="523220"/>
          </a:xfrm>
          <a:prstGeom prst="rect">
            <a:avLst/>
          </a:prstGeom>
          <a:solidFill>
            <a:schemeClr val="bg2">
              <a:lumMod val="20000"/>
              <a:lumOff val="80000"/>
            </a:schemeClr>
          </a:solidFill>
        </p:spPr>
        <p:txBody>
          <a:bodyPr wrap="none">
            <a:spAutoFit/>
          </a:bodyPr>
          <a:lstStyle/>
          <a:p>
            <a:r>
              <a:rPr lang="en-US" sz="2800" dirty="0" smtClean="0">
                <a:cs typeface="Arial" charset="0"/>
              </a:rPr>
              <a:t>Thank you </a:t>
            </a:r>
            <a:r>
              <a:rPr lang="en-US" sz="2800" dirty="0">
                <a:cs typeface="Arial" charset="0"/>
              </a:rPr>
              <a:t>for your </a:t>
            </a:r>
            <a:r>
              <a:rPr lang="en-US" sz="2800" dirty="0" smtClean="0">
                <a:cs typeface="Arial" charset="0"/>
              </a:rPr>
              <a:t>attention!</a:t>
            </a:r>
            <a:endParaRPr lang="en-US" sz="2800" dirty="0">
              <a:cs typeface="Arial" charset="0"/>
            </a:endParaRPr>
          </a:p>
        </p:txBody>
      </p:sp>
    </p:spTree>
    <p:extLst>
      <p:ext uri="{BB962C8B-B14F-4D97-AF65-F5344CB8AC3E}">
        <p14:creationId xmlns:p14="http://schemas.microsoft.com/office/powerpoint/2010/main" val="174544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Acknowledgements</a:t>
            </a:r>
          </a:p>
        </p:txBody>
      </p:sp>
      <p:sp>
        <p:nvSpPr>
          <p:cNvPr id="9" name="Footer Placeholder 5"/>
          <p:cNvSpPr>
            <a:spLocks noGrp="1"/>
          </p:cNvSpPr>
          <p:nvPr>
            <p:ph type="ftr" sz="quarter" idx="10"/>
          </p:nvPr>
        </p:nvSpPr>
        <p:spPr/>
        <p:txBody>
          <a:bodyPr/>
          <a:lstStyle/>
          <a:p>
            <a:r>
              <a:rPr lang="en-GB" smtClean="0"/>
              <a:t>Gordon Leonard | SAESRF2019 | 12th November 2019</a:t>
            </a:r>
            <a:endParaRPr lang="fr-FR" dirty="0"/>
          </a:p>
        </p:txBody>
      </p:sp>
      <p:sp>
        <p:nvSpPr>
          <p:cNvPr id="5" name="Slide Number Placeholder 4"/>
          <p:cNvSpPr>
            <a:spLocks noGrp="1"/>
          </p:cNvSpPr>
          <p:nvPr>
            <p:ph type="sldNum" sz="quarter" idx="11"/>
          </p:nvPr>
        </p:nvSpPr>
        <p:spPr/>
        <p:txBody>
          <a:bodyPr/>
          <a:lstStyle/>
          <a:p>
            <a:r>
              <a:rPr lang="fr-FR" smtClean="0"/>
              <a:t>Page </a:t>
            </a:r>
            <a:fld id="{733122C9-A0B9-462F-8757-0847AD287B63}" type="slidenum">
              <a:rPr lang="fr-FR" smtClean="0"/>
              <a:pPr/>
              <a:t>31</a:t>
            </a:fld>
            <a:endParaRPr lang="fr-FR" dirty="0"/>
          </a:p>
        </p:txBody>
      </p:sp>
      <p:sp>
        <p:nvSpPr>
          <p:cNvPr id="6" name="Text Box 5"/>
          <p:cNvSpPr txBox="1">
            <a:spLocks noChangeArrowheads="1"/>
          </p:cNvSpPr>
          <p:nvPr/>
        </p:nvSpPr>
        <p:spPr bwMode="auto">
          <a:xfrm>
            <a:off x="179512" y="630459"/>
            <a:ext cx="2562696" cy="6188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9pPr>
          </a:lstStyle>
          <a:p>
            <a:r>
              <a:rPr lang="en-GB" altLang="en-US" sz="1400" b="1" dirty="0">
                <a:solidFill>
                  <a:srgbClr val="000000"/>
                </a:solidFill>
              </a:rPr>
              <a:t>ESRF</a:t>
            </a:r>
          </a:p>
          <a:p>
            <a:r>
              <a:rPr lang="en-US" altLang="en-US" sz="1400" dirty="0" smtClean="0">
                <a:solidFill>
                  <a:srgbClr val="000000"/>
                </a:solidFill>
              </a:rPr>
              <a:t>Jean </a:t>
            </a:r>
            <a:r>
              <a:rPr lang="en-US" altLang="en-US" sz="1400" dirty="0" err="1" smtClean="0">
                <a:solidFill>
                  <a:srgbClr val="000000"/>
                </a:solidFill>
              </a:rPr>
              <a:t>Susini</a:t>
            </a:r>
            <a:endParaRPr lang="en-GB" altLang="en-US" sz="1400" dirty="0" smtClean="0">
              <a:solidFill>
                <a:srgbClr val="000000"/>
              </a:solidFill>
            </a:endParaRPr>
          </a:p>
          <a:p>
            <a:r>
              <a:rPr lang="en-US" altLang="en-US" sz="1400" dirty="0" smtClean="0">
                <a:solidFill>
                  <a:srgbClr val="000000"/>
                </a:solidFill>
              </a:rPr>
              <a:t>Harald Reichert</a:t>
            </a:r>
          </a:p>
          <a:p>
            <a:endParaRPr lang="en-GB" altLang="en-US" sz="1400" dirty="0">
              <a:solidFill>
                <a:srgbClr val="000000"/>
              </a:solidFill>
            </a:endParaRPr>
          </a:p>
          <a:p>
            <a:r>
              <a:rPr lang="en-GB" altLang="en-US" sz="1400" dirty="0" smtClean="0">
                <a:solidFill>
                  <a:srgbClr val="000000"/>
                </a:solidFill>
              </a:rPr>
              <a:t>Gordon Leonard</a:t>
            </a:r>
          </a:p>
          <a:p>
            <a:r>
              <a:rPr lang="en-US" altLang="en-US" sz="1400" dirty="0" smtClean="0">
                <a:solidFill>
                  <a:srgbClr val="000000"/>
                </a:solidFill>
              </a:rPr>
              <a:t>Christoph Mueller-</a:t>
            </a:r>
            <a:r>
              <a:rPr lang="en-US" altLang="en-US" sz="1400" dirty="0" err="1" smtClean="0">
                <a:solidFill>
                  <a:srgbClr val="000000"/>
                </a:solidFill>
              </a:rPr>
              <a:t>Dieckmann</a:t>
            </a:r>
            <a:endParaRPr lang="en-GB" altLang="en-US" sz="1400" dirty="0" smtClean="0">
              <a:solidFill>
                <a:srgbClr val="000000"/>
              </a:solidFill>
            </a:endParaRPr>
          </a:p>
          <a:p>
            <a:r>
              <a:rPr lang="en-GB" altLang="en-US" sz="1400" dirty="0">
                <a:solidFill>
                  <a:srgbClr val="000000"/>
                </a:solidFill>
              </a:rPr>
              <a:t>Sasha Popov</a:t>
            </a:r>
          </a:p>
          <a:p>
            <a:r>
              <a:rPr lang="en-GB" altLang="en-US" sz="1400" dirty="0" smtClean="0">
                <a:solidFill>
                  <a:srgbClr val="000000"/>
                </a:solidFill>
              </a:rPr>
              <a:t>Max </a:t>
            </a:r>
            <a:r>
              <a:rPr lang="en-GB" altLang="en-US" sz="1400" dirty="0" err="1">
                <a:solidFill>
                  <a:srgbClr val="000000"/>
                </a:solidFill>
              </a:rPr>
              <a:t>Nanao</a:t>
            </a:r>
            <a:endParaRPr lang="en-GB" altLang="en-US" sz="1400" dirty="0">
              <a:solidFill>
                <a:srgbClr val="000000"/>
              </a:solidFill>
            </a:endParaRPr>
          </a:p>
          <a:p>
            <a:r>
              <a:rPr lang="en-GB" altLang="en-US" sz="1400" dirty="0" smtClean="0">
                <a:solidFill>
                  <a:srgbClr val="000000"/>
                </a:solidFill>
              </a:rPr>
              <a:t>Daniele </a:t>
            </a:r>
            <a:r>
              <a:rPr lang="en-GB" altLang="en-US" sz="1400" dirty="0">
                <a:solidFill>
                  <a:srgbClr val="000000"/>
                </a:solidFill>
              </a:rPr>
              <a:t>de </a:t>
            </a:r>
            <a:r>
              <a:rPr lang="en-GB" altLang="en-US" sz="1400" dirty="0" smtClean="0">
                <a:solidFill>
                  <a:srgbClr val="000000"/>
                </a:solidFill>
              </a:rPr>
              <a:t>Sanctis</a:t>
            </a:r>
          </a:p>
          <a:p>
            <a:r>
              <a:rPr lang="en-US" altLang="en-US" sz="1400" dirty="0" smtClean="0">
                <a:solidFill>
                  <a:srgbClr val="000000"/>
                </a:solidFill>
              </a:rPr>
              <a:t>Petra Pernot</a:t>
            </a:r>
          </a:p>
          <a:p>
            <a:r>
              <a:rPr lang="en-US" altLang="en-US" sz="1400" dirty="0" smtClean="0">
                <a:solidFill>
                  <a:srgbClr val="000000"/>
                </a:solidFill>
              </a:rPr>
              <a:t>Mark Tully</a:t>
            </a:r>
          </a:p>
          <a:p>
            <a:r>
              <a:rPr lang="en-GB" altLang="en-US" sz="1400" dirty="0">
                <a:solidFill>
                  <a:srgbClr val="000000"/>
                </a:solidFill>
              </a:rPr>
              <a:t>Didier </a:t>
            </a:r>
            <a:r>
              <a:rPr lang="en-GB" altLang="en-US" sz="1400" dirty="0" smtClean="0">
                <a:solidFill>
                  <a:srgbClr val="000000"/>
                </a:solidFill>
              </a:rPr>
              <a:t>Nurizzo</a:t>
            </a:r>
          </a:p>
          <a:p>
            <a:r>
              <a:rPr lang="en-GB" altLang="en-US" sz="1400" dirty="0" smtClean="0">
                <a:solidFill>
                  <a:srgbClr val="000000"/>
                </a:solidFill>
              </a:rPr>
              <a:t>(David </a:t>
            </a:r>
            <a:r>
              <a:rPr lang="en-GB" altLang="en-US" sz="1400" dirty="0">
                <a:solidFill>
                  <a:srgbClr val="000000"/>
                </a:solidFill>
              </a:rPr>
              <a:t>von </a:t>
            </a:r>
            <a:r>
              <a:rPr lang="en-GB" altLang="en-US" sz="1400" dirty="0" smtClean="0">
                <a:solidFill>
                  <a:srgbClr val="000000"/>
                </a:solidFill>
              </a:rPr>
              <a:t>Stetten)</a:t>
            </a:r>
          </a:p>
          <a:p>
            <a:r>
              <a:rPr lang="en-US" altLang="en-US" sz="1400" dirty="0" smtClean="0">
                <a:solidFill>
                  <a:srgbClr val="000000"/>
                </a:solidFill>
              </a:rPr>
              <a:t>Isai </a:t>
            </a:r>
            <a:r>
              <a:rPr lang="en-US" altLang="en-US" sz="1400" dirty="0" err="1" smtClean="0">
                <a:solidFill>
                  <a:srgbClr val="000000"/>
                </a:solidFill>
              </a:rPr>
              <a:t>Kandiah</a:t>
            </a:r>
            <a:endParaRPr lang="en-GB" altLang="en-US" sz="1400" dirty="0">
              <a:solidFill>
                <a:srgbClr val="000000"/>
              </a:solidFill>
            </a:endParaRPr>
          </a:p>
          <a:p>
            <a:r>
              <a:rPr lang="en-GB" altLang="en-US" sz="1400" dirty="0" smtClean="0">
                <a:solidFill>
                  <a:srgbClr val="000000"/>
                </a:solidFill>
              </a:rPr>
              <a:t>David </a:t>
            </a:r>
            <a:r>
              <a:rPr lang="en-GB" altLang="en-US" sz="1400" dirty="0" err="1" smtClean="0">
                <a:solidFill>
                  <a:srgbClr val="000000"/>
                </a:solidFill>
              </a:rPr>
              <a:t>Flot</a:t>
            </a:r>
            <a:endParaRPr lang="en-GB" altLang="en-US" sz="1400" dirty="0" smtClean="0">
              <a:solidFill>
                <a:srgbClr val="000000"/>
              </a:solidFill>
            </a:endParaRPr>
          </a:p>
          <a:p>
            <a:r>
              <a:rPr lang="en-GB" altLang="en-US" sz="1400" dirty="0" smtClean="0">
                <a:solidFill>
                  <a:srgbClr val="000000"/>
                </a:solidFill>
              </a:rPr>
              <a:t>(Stephanie Monaco)</a:t>
            </a:r>
          </a:p>
          <a:p>
            <a:r>
              <a:rPr lang="en-US" altLang="en-US" sz="1400" dirty="0" smtClean="0">
                <a:solidFill>
                  <a:srgbClr val="000000"/>
                </a:solidFill>
              </a:rPr>
              <a:t>Montserrat </a:t>
            </a:r>
            <a:r>
              <a:rPr lang="en-US" altLang="en-US" sz="1400" dirty="0" err="1" smtClean="0">
                <a:solidFill>
                  <a:srgbClr val="000000"/>
                </a:solidFill>
              </a:rPr>
              <a:t>Soler</a:t>
            </a:r>
            <a:r>
              <a:rPr lang="en-US" altLang="en-US" sz="1400" dirty="0" smtClean="0">
                <a:solidFill>
                  <a:srgbClr val="000000"/>
                </a:solidFill>
              </a:rPr>
              <a:t> Lopez </a:t>
            </a:r>
            <a:endParaRPr lang="en-GB" altLang="en-US" sz="1400" dirty="0" smtClean="0">
              <a:solidFill>
                <a:srgbClr val="000000"/>
              </a:solidFill>
            </a:endParaRPr>
          </a:p>
          <a:p>
            <a:endParaRPr lang="en-US" altLang="en-US" sz="1400" dirty="0" smtClean="0">
              <a:solidFill>
                <a:srgbClr val="000000"/>
              </a:solidFill>
            </a:endParaRPr>
          </a:p>
          <a:p>
            <a:r>
              <a:rPr lang="en-GB" altLang="en-US" sz="1400" dirty="0" smtClean="0">
                <a:solidFill>
                  <a:srgbClr val="000000"/>
                </a:solidFill>
              </a:rPr>
              <a:t>(Guillaume Gotthard)</a:t>
            </a:r>
          </a:p>
          <a:p>
            <a:r>
              <a:rPr lang="en-GB" altLang="en-US" sz="1400" dirty="0" err="1" smtClean="0">
                <a:solidFill>
                  <a:srgbClr val="000000"/>
                </a:solidFill>
              </a:rPr>
              <a:t>Gianluca</a:t>
            </a:r>
            <a:r>
              <a:rPr lang="en-GB" altLang="en-US" sz="1400" dirty="0" smtClean="0">
                <a:solidFill>
                  <a:srgbClr val="000000"/>
                </a:solidFill>
              </a:rPr>
              <a:t> </a:t>
            </a:r>
            <a:r>
              <a:rPr lang="en-GB" altLang="en-US" sz="1400" dirty="0" err="1" smtClean="0">
                <a:solidFill>
                  <a:srgbClr val="000000"/>
                </a:solidFill>
              </a:rPr>
              <a:t>Santoni</a:t>
            </a:r>
            <a:endParaRPr lang="en-GB" altLang="en-US" sz="1400" dirty="0" smtClean="0">
              <a:solidFill>
                <a:srgbClr val="000000"/>
              </a:solidFill>
            </a:endParaRPr>
          </a:p>
          <a:p>
            <a:r>
              <a:rPr lang="en-GB" altLang="en-US" sz="1400" dirty="0" smtClean="0">
                <a:solidFill>
                  <a:srgbClr val="000000"/>
                </a:solidFill>
              </a:rPr>
              <a:t>(Nicolas </a:t>
            </a:r>
            <a:r>
              <a:rPr lang="en-GB" altLang="en-US" sz="1400" dirty="0" err="1" smtClean="0">
                <a:solidFill>
                  <a:srgbClr val="000000"/>
                </a:solidFill>
              </a:rPr>
              <a:t>Foos</a:t>
            </a:r>
            <a:r>
              <a:rPr lang="en-GB" altLang="en-US" sz="1400" dirty="0" smtClean="0">
                <a:solidFill>
                  <a:srgbClr val="000000"/>
                </a:solidFill>
              </a:rPr>
              <a:t>)</a:t>
            </a:r>
          </a:p>
          <a:p>
            <a:r>
              <a:rPr lang="en-GB" altLang="en-US" sz="1400" dirty="0" smtClean="0">
                <a:solidFill>
                  <a:srgbClr val="000000"/>
                </a:solidFill>
              </a:rPr>
              <a:t>(Gabriele </a:t>
            </a:r>
            <a:r>
              <a:rPr lang="en-GB" altLang="en-US" sz="1400" dirty="0" err="1" smtClean="0">
                <a:solidFill>
                  <a:srgbClr val="000000"/>
                </a:solidFill>
              </a:rPr>
              <a:t>Giachin</a:t>
            </a:r>
            <a:r>
              <a:rPr lang="en-GB" altLang="en-US" sz="1400" dirty="0" smtClean="0">
                <a:solidFill>
                  <a:srgbClr val="000000"/>
                </a:solidFill>
              </a:rPr>
              <a:t>)</a:t>
            </a:r>
          </a:p>
          <a:p>
            <a:r>
              <a:rPr lang="en-US" altLang="en-US" sz="1400" dirty="0" smtClean="0">
                <a:solidFill>
                  <a:srgbClr val="000000"/>
                </a:solidFill>
              </a:rPr>
              <a:t>Igor </a:t>
            </a:r>
            <a:r>
              <a:rPr lang="en-US" altLang="en-US" sz="1400" dirty="0" err="1" smtClean="0">
                <a:solidFill>
                  <a:srgbClr val="000000"/>
                </a:solidFill>
              </a:rPr>
              <a:t>Melnikov</a:t>
            </a:r>
            <a:endParaRPr lang="en-US" altLang="en-US" sz="1400" dirty="0" smtClean="0">
              <a:solidFill>
                <a:srgbClr val="000000"/>
              </a:solidFill>
            </a:endParaRPr>
          </a:p>
          <a:p>
            <a:endParaRPr lang="en-US" altLang="en-US" sz="1400" dirty="0">
              <a:solidFill>
                <a:srgbClr val="000000"/>
              </a:solidFill>
            </a:endParaRPr>
          </a:p>
          <a:p>
            <a:r>
              <a:rPr lang="en-US" altLang="en-US" sz="1400" dirty="0" smtClean="0">
                <a:solidFill>
                  <a:srgbClr val="000000"/>
                </a:solidFill>
              </a:rPr>
              <a:t>(</a:t>
            </a:r>
            <a:r>
              <a:rPr lang="en-US" altLang="en-US" sz="1400" dirty="0" err="1" smtClean="0">
                <a:solidFill>
                  <a:srgbClr val="000000"/>
                </a:solidFill>
              </a:rPr>
              <a:t>Slyvain</a:t>
            </a:r>
            <a:r>
              <a:rPr lang="en-US" altLang="en-US" sz="1400" dirty="0" smtClean="0">
                <a:solidFill>
                  <a:srgbClr val="000000"/>
                </a:solidFill>
              </a:rPr>
              <a:t> </a:t>
            </a:r>
            <a:r>
              <a:rPr lang="en-US" altLang="en-US" sz="1400" dirty="0" err="1" smtClean="0">
                <a:solidFill>
                  <a:srgbClr val="000000"/>
                </a:solidFill>
              </a:rPr>
              <a:t>Aumonier</a:t>
            </a:r>
            <a:r>
              <a:rPr lang="en-US" altLang="en-US" sz="1400" dirty="0" smtClean="0">
                <a:solidFill>
                  <a:srgbClr val="000000"/>
                </a:solidFill>
              </a:rPr>
              <a:t>)</a:t>
            </a:r>
          </a:p>
          <a:p>
            <a:r>
              <a:rPr lang="en-US" altLang="en-US" sz="1400" dirty="0" smtClean="0">
                <a:solidFill>
                  <a:srgbClr val="000000"/>
                </a:solidFill>
              </a:rPr>
              <a:t>Maksim </a:t>
            </a:r>
            <a:r>
              <a:rPr lang="en-US" altLang="en-US" sz="1400" dirty="0" err="1" smtClean="0">
                <a:solidFill>
                  <a:srgbClr val="000000"/>
                </a:solidFill>
              </a:rPr>
              <a:t>Rulev</a:t>
            </a:r>
            <a:endParaRPr lang="en-US" altLang="en-US" sz="1400" dirty="0" smtClean="0">
              <a:solidFill>
                <a:srgbClr val="000000"/>
              </a:solidFill>
            </a:endParaRPr>
          </a:p>
          <a:p>
            <a:r>
              <a:rPr lang="en-US" altLang="en-US" sz="1400" dirty="0" err="1" smtClean="0">
                <a:solidFill>
                  <a:srgbClr val="000000"/>
                </a:solidFill>
              </a:rPr>
              <a:t>Romain</a:t>
            </a:r>
            <a:r>
              <a:rPr lang="en-US" altLang="en-US" sz="1400" dirty="0" smtClean="0">
                <a:solidFill>
                  <a:srgbClr val="000000"/>
                </a:solidFill>
              </a:rPr>
              <a:t> </a:t>
            </a:r>
            <a:r>
              <a:rPr lang="en-US" altLang="en-US" sz="1400" dirty="0" err="1" smtClean="0">
                <a:solidFill>
                  <a:srgbClr val="000000"/>
                </a:solidFill>
              </a:rPr>
              <a:t>Bouverot</a:t>
            </a:r>
            <a:endParaRPr lang="en-US" altLang="en-US" sz="1400" dirty="0" smtClean="0">
              <a:solidFill>
                <a:srgbClr val="000000"/>
              </a:solidFill>
            </a:endParaRPr>
          </a:p>
          <a:p>
            <a:r>
              <a:rPr lang="en-US" altLang="en-US" sz="1400" dirty="0" err="1" smtClean="0">
                <a:solidFill>
                  <a:srgbClr val="000000"/>
                </a:solidFill>
              </a:rPr>
              <a:t>Hadrien</a:t>
            </a:r>
            <a:r>
              <a:rPr lang="en-US" altLang="en-US" sz="1400" dirty="0" smtClean="0">
                <a:solidFill>
                  <a:srgbClr val="000000"/>
                </a:solidFill>
              </a:rPr>
              <a:t> </a:t>
            </a:r>
            <a:r>
              <a:rPr lang="en-US" altLang="en-US" sz="1400" dirty="0" err="1" smtClean="0">
                <a:solidFill>
                  <a:srgbClr val="000000"/>
                </a:solidFill>
              </a:rPr>
              <a:t>Depernet</a:t>
            </a:r>
            <a:endParaRPr lang="en-US" altLang="en-US" sz="1400" dirty="0" smtClean="0">
              <a:solidFill>
                <a:srgbClr val="000000"/>
              </a:solidFill>
            </a:endParaRPr>
          </a:p>
        </p:txBody>
      </p:sp>
      <p:sp>
        <p:nvSpPr>
          <p:cNvPr id="7" name="Rectangle 6"/>
          <p:cNvSpPr>
            <a:spLocks noChangeArrowheads="1"/>
          </p:cNvSpPr>
          <p:nvPr/>
        </p:nvSpPr>
        <p:spPr bwMode="auto">
          <a:xfrm>
            <a:off x="4806680" y="606714"/>
            <a:ext cx="2462704" cy="3972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9pPr>
          </a:lstStyle>
          <a:p>
            <a:r>
              <a:rPr lang="en-GB" altLang="en-US" sz="1400" b="1" dirty="0" smtClean="0">
                <a:solidFill>
                  <a:srgbClr val="000000"/>
                </a:solidFill>
              </a:rPr>
              <a:t>EMBL </a:t>
            </a:r>
            <a:r>
              <a:rPr lang="en-GB" altLang="en-US" sz="1400" b="1" dirty="0">
                <a:solidFill>
                  <a:srgbClr val="000000"/>
                </a:solidFill>
              </a:rPr>
              <a:t>Grenoble</a:t>
            </a:r>
          </a:p>
          <a:p>
            <a:r>
              <a:rPr lang="en-GB" altLang="en-US" sz="1400" dirty="0">
                <a:solidFill>
                  <a:srgbClr val="000000"/>
                </a:solidFill>
              </a:rPr>
              <a:t>Stephen </a:t>
            </a:r>
            <a:r>
              <a:rPr lang="en-GB" altLang="en-US" sz="1400" dirty="0" smtClean="0">
                <a:solidFill>
                  <a:srgbClr val="000000"/>
                </a:solidFill>
              </a:rPr>
              <a:t>Cusack</a:t>
            </a:r>
          </a:p>
          <a:p>
            <a:r>
              <a:rPr lang="en-GB" altLang="en-US" sz="1400" dirty="0" smtClean="0">
                <a:solidFill>
                  <a:srgbClr val="000000"/>
                </a:solidFill>
              </a:rPr>
              <a:t>Andrew McCarthy</a:t>
            </a:r>
          </a:p>
          <a:p>
            <a:r>
              <a:rPr lang="en-GB" altLang="en-US" sz="1400" dirty="0" smtClean="0">
                <a:solidFill>
                  <a:srgbClr val="000000"/>
                </a:solidFill>
              </a:rPr>
              <a:t>Matthew Bowler</a:t>
            </a:r>
          </a:p>
          <a:p>
            <a:r>
              <a:rPr lang="en-GB" altLang="en-US" sz="1400" dirty="0" smtClean="0">
                <a:solidFill>
                  <a:srgbClr val="000000"/>
                </a:solidFill>
              </a:rPr>
              <a:t>(Martha Brennich)</a:t>
            </a:r>
          </a:p>
          <a:p>
            <a:r>
              <a:rPr lang="en-GB" altLang="en-US" sz="1400" dirty="0" smtClean="0">
                <a:solidFill>
                  <a:srgbClr val="000000"/>
                </a:solidFill>
              </a:rPr>
              <a:t>(</a:t>
            </a:r>
            <a:r>
              <a:rPr lang="en-GB" altLang="en-US" sz="1400" dirty="0" err="1" smtClean="0">
                <a:solidFill>
                  <a:srgbClr val="000000"/>
                </a:solidFill>
              </a:rPr>
              <a:t>Uli</a:t>
            </a:r>
            <a:r>
              <a:rPr lang="en-GB" altLang="en-US" sz="1400" dirty="0" smtClean="0">
                <a:solidFill>
                  <a:srgbClr val="000000"/>
                </a:solidFill>
              </a:rPr>
              <a:t> Zander)</a:t>
            </a:r>
          </a:p>
          <a:p>
            <a:r>
              <a:rPr lang="en-US" altLang="en-US" sz="1400" dirty="0" err="1" smtClean="0">
                <a:solidFill>
                  <a:srgbClr val="000000"/>
                </a:solidFill>
              </a:rPr>
              <a:t>Shibom</a:t>
            </a:r>
            <a:r>
              <a:rPr lang="en-US" altLang="en-US" sz="1400" dirty="0" smtClean="0">
                <a:solidFill>
                  <a:srgbClr val="000000"/>
                </a:solidFill>
              </a:rPr>
              <a:t> </a:t>
            </a:r>
            <a:r>
              <a:rPr lang="en-US" altLang="en-US" sz="1400" dirty="0" err="1" smtClean="0">
                <a:solidFill>
                  <a:srgbClr val="000000"/>
                </a:solidFill>
              </a:rPr>
              <a:t>Basu</a:t>
            </a:r>
            <a:endParaRPr lang="en-GB" altLang="en-US" sz="1400" dirty="0" smtClean="0">
              <a:solidFill>
                <a:srgbClr val="000000"/>
              </a:solidFill>
            </a:endParaRPr>
          </a:p>
          <a:p>
            <a:r>
              <a:rPr lang="en-GB" altLang="en-US" sz="1400" dirty="0" err="1" smtClean="0">
                <a:solidFill>
                  <a:srgbClr val="000000"/>
                </a:solidFill>
              </a:rPr>
              <a:t>Florent</a:t>
            </a:r>
            <a:r>
              <a:rPr lang="en-GB" altLang="en-US" sz="1400" dirty="0" smtClean="0">
                <a:solidFill>
                  <a:srgbClr val="000000"/>
                </a:solidFill>
              </a:rPr>
              <a:t> Cipriani</a:t>
            </a:r>
          </a:p>
          <a:p>
            <a:r>
              <a:rPr lang="en-GB" altLang="en-US" sz="1400" dirty="0" smtClean="0">
                <a:solidFill>
                  <a:srgbClr val="000000"/>
                </a:solidFill>
              </a:rPr>
              <a:t>Franck </a:t>
            </a:r>
            <a:r>
              <a:rPr lang="en-GB" altLang="en-US" sz="1400" dirty="0" err="1" smtClean="0">
                <a:solidFill>
                  <a:srgbClr val="000000"/>
                </a:solidFill>
              </a:rPr>
              <a:t>Felisaz</a:t>
            </a:r>
            <a:endParaRPr lang="en-GB" altLang="en-US" sz="1400" dirty="0" smtClean="0">
              <a:solidFill>
                <a:srgbClr val="000000"/>
              </a:solidFill>
            </a:endParaRPr>
          </a:p>
          <a:p>
            <a:r>
              <a:rPr lang="en-GB" altLang="en-US" sz="1400" dirty="0">
                <a:solidFill>
                  <a:srgbClr val="000000"/>
                </a:solidFill>
              </a:rPr>
              <a:t>Robert </a:t>
            </a:r>
            <a:r>
              <a:rPr lang="en-GB" altLang="en-US" sz="1400" dirty="0" err="1">
                <a:solidFill>
                  <a:srgbClr val="000000"/>
                </a:solidFill>
              </a:rPr>
              <a:t>Janocha</a:t>
            </a:r>
            <a:endParaRPr lang="en-GB" altLang="en-US" sz="1400" dirty="0">
              <a:solidFill>
                <a:srgbClr val="000000"/>
              </a:solidFill>
            </a:endParaRPr>
          </a:p>
          <a:p>
            <a:r>
              <a:rPr lang="en-GB" altLang="en-US" sz="1400" dirty="0" smtClean="0">
                <a:solidFill>
                  <a:srgbClr val="000000"/>
                </a:solidFill>
              </a:rPr>
              <a:t>Marcos Lopez-Marrero</a:t>
            </a:r>
            <a:endParaRPr lang="en-GB" altLang="en-US" sz="1400" dirty="0">
              <a:solidFill>
                <a:srgbClr val="000000"/>
              </a:solidFill>
            </a:endParaRPr>
          </a:p>
          <a:p>
            <a:r>
              <a:rPr lang="en-GB" altLang="en-US" sz="1400" dirty="0" err="1" smtClean="0">
                <a:solidFill>
                  <a:srgbClr val="000000"/>
                </a:solidFill>
              </a:rPr>
              <a:t>Gergely</a:t>
            </a:r>
            <a:r>
              <a:rPr lang="en-GB" altLang="en-US" sz="1400" dirty="0" smtClean="0">
                <a:solidFill>
                  <a:srgbClr val="000000"/>
                </a:solidFill>
              </a:rPr>
              <a:t> Papp</a:t>
            </a:r>
          </a:p>
          <a:p>
            <a:r>
              <a:rPr lang="en-GB" altLang="en-US" sz="1400" dirty="0" smtClean="0">
                <a:solidFill>
                  <a:srgbClr val="000000"/>
                </a:solidFill>
              </a:rPr>
              <a:t>Christopher Rossi</a:t>
            </a:r>
          </a:p>
          <a:p>
            <a:r>
              <a:rPr lang="en-GB" altLang="en-US" sz="1400" dirty="0" smtClean="0">
                <a:solidFill>
                  <a:srgbClr val="000000"/>
                </a:solidFill>
              </a:rPr>
              <a:t>Jeremy </a:t>
            </a:r>
            <a:r>
              <a:rPr lang="en-GB" altLang="en-US" sz="1400" dirty="0" err="1" smtClean="0">
                <a:solidFill>
                  <a:srgbClr val="000000"/>
                </a:solidFill>
              </a:rPr>
              <a:t>Sinoir</a:t>
            </a:r>
            <a:endParaRPr lang="en-GB" altLang="en-US" sz="1400" dirty="0" smtClean="0">
              <a:solidFill>
                <a:srgbClr val="000000"/>
              </a:solidFill>
            </a:endParaRPr>
          </a:p>
          <a:p>
            <a:r>
              <a:rPr lang="en-GB" altLang="en-US" sz="1400" dirty="0" smtClean="0">
                <a:solidFill>
                  <a:srgbClr val="000000"/>
                </a:solidFill>
              </a:rPr>
              <a:t>Clement  </a:t>
            </a:r>
            <a:r>
              <a:rPr lang="en-GB" altLang="en-US" sz="1400" dirty="0" err="1" smtClean="0">
                <a:solidFill>
                  <a:srgbClr val="000000"/>
                </a:solidFill>
              </a:rPr>
              <a:t>Sorez</a:t>
            </a:r>
            <a:endParaRPr lang="en-GB" altLang="en-US" sz="1400" dirty="0" smtClean="0">
              <a:solidFill>
                <a:srgbClr val="000000"/>
              </a:solidFill>
            </a:endParaRPr>
          </a:p>
          <a:p>
            <a:endParaRPr lang="en-GB" altLang="en-US" sz="1400" b="1" dirty="0">
              <a:solidFill>
                <a:srgbClr val="000000"/>
              </a:solidFill>
            </a:endParaRPr>
          </a:p>
          <a:p>
            <a:r>
              <a:rPr lang="en-GB" altLang="en-US" sz="1400" b="1" dirty="0">
                <a:solidFill>
                  <a:srgbClr val="000000"/>
                </a:solidFill>
              </a:rPr>
              <a:t>EMBL </a:t>
            </a:r>
            <a:r>
              <a:rPr lang="en-GB" altLang="en-US" sz="1400" b="1" dirty="0" smtClean="0">
                <a:solidFill>
                  <a:srgbClr val="000000"/>
                </a:solidFill>
              </a:rPr>
              <a:t>Hamburg</a:t>
            </a:r>
            <a:endParaRPr lang="en-GB" altLang="en-US" sz="1400" b="1" dirty="0">
              <a:solidFill>
                <a:srgbClr val="000000"/>
              </a:solidFill>
            </a:endParaRPr>
          </a:p>
          <a:p>
            <a:r>
              <a:rPr lang="en-GB" altLang="en-US" sz="1400" dirty="0" err="1" smtClean="0">
                <a:solidFill>
                  <a:srgbClr val="000000"/>
                </a:solidFill>
              </a:rPr>
              <a:t>Gleb</a:t>
            </a:r>
            <a:r>
              <a:rPr lang="en-GB" altLang="en-US" sz="1400" dirty="0" smtClean="0">
                <a:solidFill>
                  <a:srgbClr val="000000"/>
                </a:solidFill>
              </a:rPr>
              <a:t> </a:t>
            </a:r>
            <a:r>
              <a:rPr lang="en-GB" altLang="en-US" sz="1400" dirty="0" err="1" smtClean="0">
                <a:solidFill>
                  <a:srgbClr val="000000"/>
                </a:solidFill>
              </a:rPr>
              <a:t>Bourenkov</a:t>
            </a:r>
            <a:endParaRPr lang="en-GB" altLang="en-US" sz="1400" dirty="0" smtClean="0">
              <a:solidFill>
                <a:srgbClr val="000000"/>
              </a:solidFill>
            </a:endParaRPr>
          </a:p>
        </p:txBody>
      </p:sp>
      <p:sp>
        <p:nvSpPr>
          <p:cNvPr id="8" name="Rectangle 7"/>
          <p:cNvSpPr>
            <a:spLocks noChangeArrowheads="1"/>
          </p:cNvSpPr>
          <p:nvPr/>
        </p:nvSpPr>
        <p:spPr bwMode="auto">
          <a:xfrm>
            <a:off x="7020272" y="634767"/>
            <a:ext cx="2123728" cy="138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9pPr>
          </a:lstStyle>
          <a:p>
            <a:r>
              <a:rPr lang="en-GB" altLang="en-US" sz="1400" b="1" dirty="0" smtClean="0">
                <a:solidFill>
                  <a:srgbClr val="000000"/>
                </a:solidFill>
              </a:rPr>
              <a:t>IBS</a:t>
            </a:r>
            <a:endParaRPr lang="en-GB" altLang="en-US" sz="1400" dirty="0" smtClean="0">
              <a:solidFill>
                <a:srgbClr val="000000"/>
              </a:solidFill>
            </a:endParaRPr>
          </a:p>
          <a:p>
            <a:r>
              <a:rPr lang="en-GB" altLang="en-US" sz="1400" dirty="0" smtClean="0">
                <a:solidFill>
                  <a:srgbClr val="000000"/>
                </a:solidFill>
              </a:rPr>
              <a:t>Winfried </a:t>
            </a:r>
            <a:r>
              <a:rPr lang="en-GB" altLang="en-US" sz="1400" dirty="0" err="1" smtClean="0">
                <a:solidFill>
                  <a:srgbClr val="000000"/>
                </a:solidFill>
              </a:rPr>
              <a:t>Weissenhorn</a:t>
            </a:r>
            <a:endParaRPr lang="en-GB" altLang="en-US" sz="1400" dirty="0" smtClean="0">
              <a:solidFill>
                <a:srgbClr val="000000"/>
              </a:solidFill>
            </a:endParaRPr>
          </a:p>
          <a:p>
            <a:r>
              <a:rPr lang="en-US" altLang="en-US" sz="1400" dirty="0" smtClean="0">
                <a:solidFill>
                  <a:srgbClr val="000000"/>
                </a:solidFill>
              </a:rPr>
              <a:t>Guy Schoen</a:t>
            </a:r>
            <a:endParaRPr lang="en-GB" altLang="en-US" sz="1400" dirty="0" smtClean="0">
              <a:solidFill>
                <a:srgbClr val="000000"/>
              </a:solidFill>
            </a:endParaRPr>
          </a:p>
          <a:p>
            <a:r>
              <a:rPr lang="en-GB" altLang="en-US" sz="1400" dirty="0" smtClean="0">
                <a:solidFill>
                  <a:srgbClr val="000000"/>
                </a:solidFill>
              </a:rPr>
              <a:t>Gregory </a:t>
            </a:r>
            <a:r>
              <a:rPr lang="en-GB" altLang="en-US" sz="1400" dirty="0" err="1" smtClean="0">
                <a:solidFill>
                  <a:srgbClr val="000000"/>
                </a:solidFill>
              </a:rPr>
              <a:t>Effantin</a:t>
            </a:r>
            <a:endParaRPr lang="en-GB" altLang="en-US" sz="1400" dirty="0" smtClean="0">
              <a:solidFill>
                <a:srgbClr val="000000"/>
              </a:solidFill>
            </a:endParaRPr>
          </a:p>
          <a:p>
            <a:r>
              <a:rPr lang="en-US" altLang="en-US" sz="1400" dirty="0" smtClean="0">
                <a:solidFill>
                  <a:srgbClr val="000000"/>
                </a:solidFill>
              </a:rPr>
              <a:t>Philippe </a:t>
            </a:r>
            <a:r>
              <a:rPr lang="en-US" altLang="en-US" sz="1400" dirty="0" err="1" smtClean="0">
                <a:solidFill>
                  <a:srgbClr val="000000"/>
                </a:solidFill>
              </a:rPr>
              <a:t>Carpentier</a:t>
            </a:r>
            <a:endParaRPr lang="en-US" altLang="en-US" sz="1400" dirty="0" smtClean="0">
              <a:solidFill>
                <a:srgbClr val="000000"/>
              </a:solidFill>
            </a:endParaRPr>
          </a:p>
          <a:p>
            <a:r>
              <a:rPr lang="en-US" altLang="en-US" sz="1400" dirty="0" smtClean="0">
                <a:solidFill>
                  <a:srgbClr val="000000"/>
                </a:solidFill>
              </a:rPr>
              <a:t>Antoine Royant</a:t>
            </a:r>
            <a:endParaRPr lang="en-GB" altLang="en-US" sz="1400" dirty="0" smtClean="0">
              <a:solidFill>
                <a:srgbClr val="000000"/>
              </a:solidFill>
            </a:endParaRPr>
          </a:p>
        </p:txBody>
      </p:sp>
      <p:sp>
        <p:nvSpPr>
          <p:cNvPr id="16" name="Text Box 5"/>
          <p:cNvSpPr txBox="1">
            <a:spLocks noChangeArrowheads="1"/>
          </p:cNvSpPr>
          <p:nvPr/>
        </p:nvSpPr>
        <p:spPr bwMode="auto">
          <a:xfrm>
            <a:off x="2585368" y="632845"/>
            <a:ext cx="2562696" cy="4618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2pPr>
            <a:lvl3pPr marL="11430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3pPr>
            <a:lvl4pPr marL="16002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4pPr>
            <a:lvl5pPr marL="2057400" indent="-2286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itchFamily="34" charset="0"/>
                <a:ea typeface="ＭＳ Ｐゴシック" pitchFamily="34" charset="-128"/>
              </a:defRPr>
            </a:lvl9pPr>
          </a:lstStyle>
          <a:p>
            <a:r>
              <a:rPr lang="en-GB" altLang="en-US" sz="1400" b="1" dirty="0" smtClean="0">
                <a:solidFill>
                  <a:srgbClr val="000000"/>
                </a:solidFill>
              </a:rPr>
              <a:t>ESRF</a:t>
            </a:r>
          </a:p>
          <a:p>
            <a:r>
              <a:rPr lang="en-GB" altLang="en-US" sz="1400" dirty="0" smtClean="0">
                <a:solidFill>
                  <a:srgbClr val="000000"/>
                </a:solidFill>
              </a:rPr>
              <a:t>Hugo </a:t>
            </a:r>
            <a:r>
              <a:rPr lang="en-GB" altLang="en-US" sz="1400" dirty="0" err="1">
                <a:solidFill>
                  <a:srgbClr val="000000"/>
                </a:solidFill>
              </a:rPr>
              <a:t>Caserotto</a:t>
            </a:r>
            <a:endParaRPr lang="en-GB" altLang="en-US" sz="1400" dirty="0">
              <a:solidFill>
                <a:srgbClr val="000000"/>
              </a:solidFill>
            </a:endParaRPr>
          </a:p>
          <a:p>
            <a:r>
              <a:rPr lang="en-GB" altLang="en-US" sz="1400" dirty="0">
                <a:solidFill>
                  <a:srgbClr val="000000"/>
                </a:solidFill>
              </a:rPr>
              <a:t>Fabien </a:t>
            </a:r>
            <a:r>
              <a:rPr lang="en-GB" altLang="en-US" sz="1400" dirty="0" err="1">
                <a:solidFill>
                  <a:srgbClr val="000000"/>
                </a:solidFill>
              </a:rPr>
              <a:t>Dobias</a:t>
            </a:r>
            <a:endParaRPr lang="en-GB" altLang="en-US" sz="1400" dirty="0">
              <a:solidFill>
                <a:srgbClr val="000000"/>
              </a:solidFill>
            </a:endParaRPr>
          </a:p>
          <a:p>
            <a:r>
              <a:rPr lang="en-GB" altLang="en-US" sz="1400" dirty="0">
                <a:solidFill>
                  <a:srgbClr val="000000"/>
                </a:solidFill>
              </a:rPr>
              <a:t>Thierry Giraud</a:t>
            </a:r>
          </a:p>
          <a:p>
            <a:r>
              <a:rPr lang="en-GB" altLang="en-US" sz="1400" i="1" dirty="0">
                <a:solidFill>
                  <a:srgbClr val="000000"/>
                </a:solidFill>
              </a:rPr>
              <a:t>Mario </a:t>
            </a:r>
            <a:r>
              <a:rPr lang="en-GB" altLang="en-US" sz="1400" i="1" dirty="0" err="1">
                <a:solidFill>
                  <a:srgbClr val="000000"/>
                </a:solidFill>
              </a:rPr>
              <a:t>Lentini</a:t>
            </a:r>
            <a:endParaRPr lang="en-GB" altLang="en-US" sz="1400" i="1" dirty="0">
              <a:solidFill>
                <a:srgbClr val="000000"/>
              </a:solidFill>
            </a:endParaRPr>
          </a:p>
          <a:p>
            <a:r>
              <a:rPr lang="en-GB" altLang="en-US" sz="1400" dirty="0">
                <a:solidFill>
                  <a:srgbClr val="000000"/>
                </a:solidFill>
              </a:rPr>
              <a:t>John </a:t>
            </a:r>
            <a:r>
              <a:rPr lang="en-GB" altLang="en-US" sz="1400" dirty="0" err="1">
                <a:solidFill>
                  <a:srgbClr val="000000"/>
                </a:solidFill>
              </a:rPr>
              <a:t>Surr</a:t>
            </a:r>
            <a:endParaRPr lang="en-GB" altLang="en-US" sz="1400" dirty="0">
              <a:solidFill>
                <a:srgbClr val="000000"/>
              </a:solidFill>
            </a:endParaRPr>
          </a:p>
          <a:p>
            <a:r>
              <a:rPr lang="en-US" altLang="en-US" sz="1400" dirty="0" smtClean="0">
                <a:solidFill>
                  <a:srgbClr val="000000"/>
                </a:solidFill>
              </a:rPr>
              <a:t>Jonathan </a:t>
            </a:r>
            <a:r>
              <a:rPr lang="en-US" altLang="en-US" sz="1400" dirty="0" err="1" smtClean="0">
                <a:solidFill>
                  <a:srgbClr val="000000"/>
                </a:solidFill>
              </a:rPr>
              <a:t>Gigmes</a:t>
            </a:r>
            <a:endParaRPr lang="en-US" altLang="en-US" sz="1400" dirty="0" smtClean="0">
              <a:solidFill>
                <a:srgbClr val="000000"/>
              </a:solidFill>
            </a:endParaRPr>
          </a:p>
          <a:p>
            <a:r>
              <a:rPr lang="en-US" altLang="en-US" sz="1400" dirty="0" smtClean="0">
                <a:solidFill>
                  <a:srgbClr val="000000"/>
                </a:solidFill>
              </a:rPr>
              <a:t>Samira </a:t>
            </a:r>
            <a:r>
              <a:rPr lang="en-US" altLang="en-US" sz="1400" dirty="0" err="1" smtClean="0">
                <a:solidFill>
                  <a:srgbClr val="000000"/>
                </a:solidFill>
              </a:rPr>
              <a:t>Accajoui</a:t>
            </a:r>
            <a:endParaRPr lang="en-US" altLang="en-US" sz="1400" dirty="0" smtClean="0">
              <a:solidFill>
                <a:srgbClr val="000000"/>
              </a:solidFill>
            </a:endParaRPr>
          </a:p>
          <a:p>
            <a:r>
              <a:rPr lang="en-US" altLang="en-US" sz="1400" dirty="0" smtClean="0">
                <a:solidFill>
                  <a:srgbClr val="000000"/>
                </a:solidFill>
              </a:rPr>
              <a:t>Ulrike </a:t>
            </a:r>
            <a:r>
              <a:rPr lang="en-US" altLang="en-US" sz="1400" dirty="0" err="1" smtClean="0">
                <a:solidFill>
                  <a:srgbClr val="000000"/>
                </a:solidFill>
              </a:rPr>
              <a:t>Kapp</a:t>
            </a:r>
            <a:endParaRPr lang="en-US" altLang="en-US" sz="1400" dirty="0" smtClean="0">
              <a:solidFill>
                <a:srgbClr val="000000"/>
              </a:solidFill>
            </a:endParaRPr>
          </a:p>
          <a:p>
            <a:r>
              <a:rPr lang="en-US" altLang="en-US" sz="1400" dirty="0" smtClean="0">
                <a:solidFill>
                  <a:srgbClr val="000000"/>
                </a:solidFill>
              </a:rPr>
              <a:t>Deborah Davison</a:t>
            </a:r>
          </a:p>
          <a:p>
            <a:endParaRPr lang="en-GB" altLang="en-US" sz="1400" dirty="0" smtClean="0">
              <a:solidFill>
                <a:srgbClr val="000000"/>
              </a:solidFill>
            </a:endParaRPr>
          </a:p>
          <a:p>
            <a:r>
              <a:rPr lang="en-GB" altLang="en-US" sz="1400" dirty="0" smtClean="0">
                <a:solidFill>
                  <a:srgbClr val="000000"/>
                </a:solidFill>
              </a:rPr>
              <a:t>Pascal </a:t>
            </a:r>
            <a:r>
              <a:rPr lang="en-GB" altLang="en-US" sz="1400" dirty="0" err="1" smtClean="0">
                <a:solidFill>
                  <a:srgbClr val="000000"/>
                </a:solidFill>
              </a:rPr>
              <a:t>Theveneau</a:t>
            </a:r>
            <a:endParaRPr lang="en-GB" altLang="en-US" sz="1400" dirty="0" smtClean="0">
              <a:solidFill>
                <a:srgbClr val="000000"/>
              </a:solidFill>
            </a:endParaRPr>
          </a:p>
          <a:p>
            <a:r>
              <a:rPr lang="en-US" altLang="en-US" sz="1400" dirty="0" smtClean="0">
                <a:solidFill>
                  <a:srgbClr val="000000"/>
                </a:solidFill>
              </a:rPr>
              <a:t>Carole </a:t>
            </a:r>
            <a:r>
              <a:rPr lang="en-US" altLang="en-US" sz="1400" dirty="0" err="1" smtClean="0">
                <a:solidFill>
                  <a:srgbClr val="000000"/>
                </a:solidFill>
              </a:rPr>
              <a:t>Clavel</a:t>
            </a:r>
            <a:endParaRPr lang="en-US" altLang="en-US" sz="1400" dirty="0" smtClean="0">
              <a:solidFill>
                <a:srgbClr val="000000"/>
              </a:solidFill>
            </a:endParaRPr>
          </a:p>
          <a:p>
            <a:r>
              <a:rPr lang="en-US" altLang="en-US" sz="1400" dirty="0" smtClean="0">
                <a:solidFill>
                  <a:srgbClr val="000000"/>
                </a:solidFill>
              </a:rPr>
              <a:t>Peter van der Linden</a:t>
            </a:r>
          </a:p>
          <a:p>
            <a:endParaRPr lang="en-GB" altLang="en-US" sz="1400" dirty="0">
              <a:solidFill>
                <a:srgbClr val="000000"/>
              </a:solidFill>
            </a:endParaRPr>
          </a:p>
          <a:p>
            <a:r>
              <a:rPr lang="en-GB" altLang="en-US" sz="1400" dirty="0" smtClean="0">
                <a:solidFill>
                  <a:srgbClr val="000000"/>
                </a:solidFill>
              </a:rPr>
              <a:t>Antonia </a:t>
            </a:r>
            <a:r>
              <a:rPr lang="en-GB" altLang="en-US" sz="1400" dirty="0">
                <a:solidFill>
                  <a:srgbClr val="000000"/>
                </a:solidFill>
              </a:rPr>
              <a:t>Beteva</a:t>
            </a:r>
          </a:p>
          <a:p>
            <a:r>
              <a:rPr lang="en-GB" altLang="en-US" sz="1400" dirty="0" err="1" smtClean="0">
                <a:solidFill>
                  <a:srgbClr val="000000"/>
                </a:solidFill>
              </a:rPr>
              <a:t>Matias</a:t>
            </a:r>
            <a:r>
              <a:rPr lang="en-GB" altLang="en-US" sz="1400" dirty="0" smtClean="0">
                <a:solidFill>
                  <a:srgbClr val="000000"/>
                </a:solidFill>
              </a:rPr>
              <a:t> </a:t>
            </a:r>
            <a:r>
              <a:rPr lang="en-GB" altLang="en-US" sz="1400" dirty="0" err="1" smtClean="0">
                <a:solidFill>
                  <a:srgbClr val="000000"/>
                </a:solidFill>
              </a:rPr>
              <a:t>Guijarro</a:t>
            </a:r>
            <a:endParaRPr lang="en-GB" altLang="en-US" sz="1400" dirty="0" smtClean="0">
              <a:solidFill>
                <a:srgbClr val="000000"/>
              </a:solidFill>
            </a:endParaRPr>
          </a:p>
          <a:p>
            <a:r>
              <a:rPr lang="en-GB" altLang="en-US" sz="1400" dirty="0" err="1" smtClean="0">
                <a:solidFill>
                  <a:srgbClr val="000000"/>
                </a:solidFill>
              </a:rPr>
              <a:t>Olof</a:t>
            </a:r>
            <a:r>
              <a:rPr lang="en-GB" altLang="en-US" sz="1400" dirty="0" smtClean="0">
                <a:solidFill>
                  <a:srgbClr val="000000"/>
                </a:solidFill>
              </a:rPr>
              <a:t> </a:t>
            </a:r>
            <a:r>
              <a:rPr lang="en-GB" altLang="en-US" sz="1400" dirty="0" err="1" smtClean="0">
                <a:solidFill>
                  <a:srgbClr val="000000"/>
                </a:solidFill>
              </a:rPr>
              <a:t>Svensson</a:t>
            </a:r>
            <a:endParaRPr lang="en-GB" altLang="en-US" sz="1400" dirty="0" smtClean="0">
              <a:solidFill>
                <a:srgbClr val="000000"/>
              </a:solidFill>
            </a:endParaRPr>
          </a:p>
          <a:p>
            <a:r>
              <a:rPr lang="en-GB" altLang="en-US" sz="1400" dirty="0">
                <a:solidFill>
                  <a:srgbClr val="000000"/>
                </a:solidFill>
              </a:rPr>
              <a:t>Alejandro de Maria</a:t>
            </a:r>
          </a:p>
          <a:p>
            <a:r>
              <a:rPr lang="en-GB" altLang="en-US" sz="1400" dirty="0" smtClean="0">
                <a:solidFill>
                  <a:srgbClr val="000000"/>
                </a:solidFill>
              </a:rPr>
              <a:t>Solange </a:t>
            </a:r>
            <a:r>
              <a:rPr lang="en-GB" altLang="en-US" sz="1400" dirty="0" err="1" smtClean="0">
                <a:solidFill>
                  <a:srgbClr val="000000"/>
                </a:solidFill>
              </a:rPr>
              <a:t>Delageniere</a:t>
            </a:r>
            <a:endParaRPr lang="en-GB" altLang="en-US" sz="1400" dirty="0" smtClean="0">
              <a:solidFill>
                <a:srgbClr val="000000"/>
              </a:solidFill>
            </a:endParaRPr>
          </a:p>
          <a:p>
            <a:r>
              <a:rPr lang="en-US" altLang="en-US" sz="1400" dirty="0" smtClean="0">
                <a:solidFill>
                  <a:srgbClr val="000000"/>
                </a:solidFill>
              </a:rPr>
              <a:t>Marcus </a:t>
            </a:r>
            <a:r>
              <a:rPr lang="en-US" altLang="en-US" sz="1400" dirty="0" err="1" smtClean="0">
                <a:solidFill>
                  <a:srgbClr val="000000"/>
                </a:solidFill>
              </a:rPr>
              <a:t>Oskarsson</a:t>
            </a:r>
            <a:endParaRPr lang="en-GB" altLang="en-US" sz="1400" dirty="0" smtClean="0">
              <a:solidFill>
                <a:srgbClr val="000000"/>
              </a:solidFill>
            </a:endParaRPr>
          </a:p>
        </p:txBody>
      </p:sp>
      <p:sp>
        <p:nvSpPr>
          <p:cNvPr id="3" name="Rectangle 2"/>
          <p:cNvSpPr/>
          <p:nvPr/>
        </p:nvSpPr>
        <p:spPr>
          <a:xfrm>
            <a:off x="7042689" y="2133325"/>
            <a:ext cx="1921311" cy="738664"/>
          </a:xfrm>
          <a:prstGeom prst="rect">
            <a:avLst/>
          </a:prstGeom>
        </p:spPr>
        <p:txBody>
          <a:bodyPr wrap="square">
            <a:spAutoFit/>
          </a:bodyPr>
          <a:lstStyle/>
          <a:p>
            <a:r>
              <a:rPr lang="en-GB" sz="1400" b="1" dirty="0" smtClean="0"/>
              <a:t>ILL</a:t>
            </a:r>
            <a:endParaRPr lang="en-GB" sz="1400" b="1" dirty="0"/>
          </a:p>
          <a:p>
            <a:r>
              <a:rPr lang="en-GB" sz="1400" dirty="0" smtClean="0"/>
              <a:t>Trevor Forsyth</a:t>
            </a:r>
            <a:endParaRPr lang="en-GB" sz="1400" dirty="0"/>
          </a:p>
          <a:p>
            <a:r>
              <a:rPr lang="en-US" sz="1400" dirty="0" err="1" smtClean="0"/>
              <a:t>Traore</a:t>
            </a:r>
            <a:endParaRPr lang="en-GB" sz="1400" dirty="0"/>
          </a:p>
        </p:txBody>
      </p:sp>
    </p:spTree>
    <p:extLst>
      <p:ext uri="{BB962C8B-B14F-4D97-AF65-F5344CB8AC3E}">
        <p14:creationId xmlns:p14="http://schemas.microsoft.com/office/powerpoint/2010/main" val="22795197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Structural/Molecular Biology</a:t>
            </a:r>
            <a:endParaRPr lang="en-GB" dirty="0"/>
          </a:p>
        </p:txBody>
      </p:sp>
      <p:sp>
        <p:nvSpPr>
          <p:cNvPr id="2" name="Footer Placeholder 1"/>
          <p:cNvSpPr>
            <a:spLocks noGrp="1"/>
          </p:cNvSpPr>
          <p:nvPr>
            <p:ph type="ftr" sz="quarter" idx="10"/>
          </p:nvPr>
        </p:nvSpPr>
        <p:spPr/>
        <p:txBody>
          <a:bodyPr/>
          <a:lstStyle/>
          <a:p>
            <a:pPr>
              <a:defRPr/>
            </a:pPr>
            <a:r>
              <a:rPr lang="en-GB" smtClean="0"/>
              <a:t>Gordon Leonard | SAESRF2019 | 12th November 2019</a:t>
            </a:r>
            <a:endParaRPr lang="fr-FR"/>
          </a:p>
        </p:txBody>
      </p:sp>
      <p:sp>
        <p:nvSpPr>
          <p:cNvPr id="3" name="Slide Number Placeholder 2"/>
          <p:cNvSpPr>
            <a:spLocks noGrp="1"/>
          </p:cNvSpPr>
          <p:nvPr>
            <p:ph type="sldNum" sz="quarter" idx="11"/>
          </p:nvPr>
        </p:nvSpPr>
        <p:spPr/>
        <p:txBody>
          <a:bodyPr/>
          <a:lstStyle/>
          <a:p>
            <a:pPr>
              <a:defRPr/>
            </a:pPr>
            <a:r>
              <a:rPr lang="fr-FR" smtClean="0"/>
              <a:t>Page </a:t>
            </a:r>
            <a:fld id="{8A8E1822-30DF-48A4-838F-9F63869EA226}" type="slidenum">
              <a:rPr lang="fr-FR" smtClean="0"/>
              <a:pPr>
                <a:defRPr/>
              </a:pPr>
              <a:t>4</a:t>
            </a:fld>
            <a:endParaRPr lang="fr-FR" dirty="0"/>
          </a:p>
        </p:txBody>
      </p:sp>
      <p:pic>
        <p:nvPicPr>
          <p:cNvPr id="235523" name="Picture 3" descr="brantooze"/>
          <p:cNvPicPr>
            <a:picLocks noChangeAspect="1" noChangeArrowheads="1"/>
          </p:cNvPicPr>
          <p:nvPr/>
        </p:nvPicPr>
        <p:blipFill>
          <a:blip r:embed="rId2"/>
          <a:srcRect/>
          <a:stretch>
            <a:fillRect/>
          </a:stretch>
        </p:blipFill>
        <p:spPr bwMode="auto">
          <a:xfrm>
            <a:off x="672002" y="1146060"/>
            <a:ext cx="7893421" cy="1974803"/>
          </a:xfrm>
          <a:prstGeom prst="rect">
            <a:avLst/>
          </a:prstGeom>
          <a:noFill/>
        </p:spPr>
      </p:pic>
      <p:sp>
        <p:nvSpPr>
          <p:cNvPr id="235525" name="Text Box 5"/>
          <p:cNvSpPr txBox="1">
            <a:spLocks noChangeArrowheads="1"/>
          </p:cNvSpPr>
          <p:nvPr/>
        </p:nvSpPr>
        <p:spPr bwMode="auto">
          <a:xfrm>
            <a:off x="146689" y="715153"/>
            <a:ext cx="8664875" cy="338554"/>
          </a:xfrm>
          <a:prstGeom prst="rect">
            <a:avLst/>
          </a:prstGeom>
          <a:noFill/>
          <a:ln w="9525">
            <a:noFill/>
            <a:miter lim="800000"/>
            <a:headEnd/>
            <a:tailEnd/>
          </a:ln>
          <a:effectLst/>
        </p:spPr>
        <p:txBody>
          <a:bodyPr wrap="square">
            <a:spAutoFit/>
          </a:bodyPr>
          <a:lstStyle/>
          <a:p>
            <a:pPr algn="ctr" eaLnBrk="0" hangingPunct="0"/>
            <a:r>
              <a:rPr lang="en-US" sz="1600" i="1" dirty="0"/>
              <a:t>Introduction to Protein Structure,</a:t>
            </a:r>
            <a:r>
              <a:rPr lang="en-US" sz="1600" dirty="0"/>
              <a:t> C-I. Branden &amp; John </a:t>
            </a:r>
            <a:r>
              <a:rPr lang="en-US" sz="1600" dirty="0" err="1"/>
              <a:t>Tooze</a:t>
            </a:r>
            <a:r>
              <a:rPr lang="en-US" sz="1600" dirty="0"/>
              <a:t>, Garland Publishing Inc., 1991</a:t>
            </a:r>
          </a:p>
        </p:txBody>
      </p:sp>
      <p:sp>
        <p:nvSpPr>
          <p:cNvPr id="5" name="Rectangle 4"/>
          <p:cNvSpPr/>
          <p:nvPr/>
        </p:nvSpPr>
        <p:spPr>
          <a:xfrm>
            <a:off x="672002" y="2284382"/>
            <a:ext cx="7893421" cy="7920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p:cNvGrpSpPr/>
          <p:nvPr/>
        </p:nvGrpSpPr>
        <p:grpSpPr>
          <a:xfrm>
            <a:off x="542012" y="3263899"/>
            <a:ext cx="8153400" cy="3219450"/>
            <a:chOff x="542012" y="3263899"/>
            <a:chExt cx="8153400" cy="3219450"/>
          </a:xfrm>
        </p:grpSpPr>
        <p:pic>
          <p:nvPicPr>
            <p:cNvPr id="20" name="Picture 19"/>
            <p:cNvPicPr>
              <a:picLocks noChangeAspect="1"/>
            </p:cNvPicPr>
            <p:nvPr/>
          </p:nvPicPr>
          <p:blipFill>
            <a:blip r:embed="rId3"/>
            <a:stretch>
              <a:fillRect/>
            </a:stretch>
          </p:blipFill>
          <p:spPr>
            <a:xfrm>
              <a:off x="542012" y="3263899"/>
              <a:ext cx="8153400" cy="3219450"/>
            </a:xfrm>
            <a:prstGeom prst="rect">
              <a:avLst/>
            </a:prstGeom>
          </p:spPr>
        </p:pic>
        <p:sp>
          <p:nvSpPr>
            <p:cNvPr id="21" name="Rectangle 20"/>
            <p:cNvSpPr/>
            <p:nvPr/>
          </p:nvSpPr>
          <p:spPr>
            <a:xfrm>
              <a:off x="6084168" y="3789040"/>
              <a:ext cx="2611244" cy="12961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6235362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ESRF Facilities for (Integrated) structural Biology</a:t>
            </a:r>
          </a:p>
        </p:txBody>
      </p:sp>
      <p:sp>
        <p:nvSpPr>
          <p:cNvPr id="26" name="Footer Placeholder 5"/>
          <p:cNvSpPr>
            <a:spLocks noGrp="1"/>
          </p:cNvSpPr>
          <p:nvPr>
            <p:ph type="ftr" sz="quarter" idx="10"/>
          </p:nvPr>
        </p:nvSpPr>
        <p:spPr/>
        <p:txBody>
          <a:bodyPr/>
          <a:lstStyle/>
          <a:p>
            <a:r>
              <a:rPr lang="en-GB" smtClean="0"/>
              <a:t>Gordon Leonard | SAESRF2019 | 12th November 2019</a:t>
            </a:r>
            <a:endParaRPr lang="fr-FR" dirty="0"/>
          </a:p>
        </p:txBody>
      </p:sp>
      <p:sp>
        <p:nvSpPr>
          <p:cNvPr id="2" name="Slide Number Placeholder 1"/>
          <p:cNvSpPr>
            <a:spLocks noGrp="1"/>
          </p:cNvSpPr>
          <p:nvPr>
            <p:ph type="sldNum" sz="quarter" idx="11"/>
          </p:nvPr>
        </p:nvSpPr>
        <p:spPr/>
        <p:txBody>
          <a:bodyPr/>
          <a:lstStyle/>
          <a:p>
            <a:r>
              <a:rPr lang="fr-FR" smtClean="0"/>
              <a:t>Page </a:t>
            </a:r>
            <a:fld id="{733122C9-A0B9-462F-8757-0847AD287B63}" type="slidenum">
              <a:rPr lang="fr-FR" smtClean="0"/>
              <a:pPr/>
              <a:t>5</a:t>
            </a:fld>
            <a:endParaRPr lang="fr-FR" dirty="0"/>
          </a:p>
        </p:txBody>
      </p:sp>
      <p:sp>
        <p:nvSpPr>
          <p:cNvPr id="32" name="Slide Number Placeholder 4"/>
          <p:cNvSpPr txBox="1">
            <a:spLocks/>
          </p:cNvSpPr>
          <p:nvPr/>
        </p:nvSpPr>
        <p:spPr>
          <a:xfrm>
            <a:off x="179388" y="6483350"/>
            <a:ext cx="414337" cy="2127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fr-FR" dirty="0"/>
          </a:p>
        </p:txBody>
      </p:sp>
      <p:pic>
        <p:nvPicPr>
          <p:cNvPr id="33" name="Picture 32"/>
          <p:cNvPicPr>
            <a:picLocks noChangeAspect="1"/>
          </p:cNvPicPr>
          <p:nvPr/>
        </p:nvPicPr>
        <p:blipFill>
          <a:blip r:embed="rId3" cstate="print"/>
          <a:stretch>
            <a:fillRect/>
          </a:stretch>
        </p:blipFill>
        <p:spPr>
          <a:xfrm>
            <a:off x="1098093" y="788208"/>
            <a:ext cx="6172200" cy="5772150"/>
          </a:xfrm>
          <a:prstGeom prst="rect">
            <a:avLst/>
          </a:prstGeom>
        </p:spPr>
      </p:pic>
      <p:cxnSp>
        <p:nvCxnSpPr>
          <p:cNvPr id="35" name="Straight Arrow Connector 34"/>
          <p:cNvCxnSpPr>
            <a:stCxn id="36" idx="2"/>
          </p:cNvCxnSpPr>
          <p:nvPr/>
        </p:nvCxnSpPr>
        <p:spPr>
          <a:xfrm>
            <a:off x="760621" y="3376737"/>
            <a:ext cx="913536" cy="48431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5585" y="3068960"/>
            <a:ext cx="1430072" cy="307777"/>
          </a:xfrm>
          <a:prstGeom prst="rect">
            <a:avLst/>
          </a:prstGeom>
          <a:noFill/>
          <a:ln>
            <a:solidFill>
              <a:schemeClr val="tx1"/>
            </a:solidFill>
          </a:ln>
        </p:spPr>
        <p:txBody>
          <a:bodyPr wrap="square" rtlCol="0">
            <a:spAutoFit/>
          </a:bodyPr>
          <a:lstStyle/>
          <a:p>
            <a:r>
              <a:rPr lang="en-US" sz="1400" b="1" dirty="0" smtClean="0"/>
              <a:t>ID23-1, ID23-2</a:t>
            </a:r>
          </a:p>
        </p:txBody>
      </p:sp>
      <p:cxnSp>
        <p:nvCxnSpPr>
          <p:cNvPr id="37" name="Straight Arrow Connector 36"/>
          <p:cNvCxnSpPr>
            <a:stCxn id="40" idx="3"/>
          </p:cNvCxnSpPr>
          <p:nvPr/>
        </p:nvCxnSpPr>
        <p:spPr>
          <a:xfrm>
            <a:off x="1153459" y="1226310"/>
            <a:ext cx="1669273" cy="2258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590484" y="1072421"/>
            <a:ext cx="562975" cy="307777"/>
          </a:xfrm>
          <a:prstGeom prst="rect">
            <a:avLst/>
          </a:prstGeom>
          <a:noFill/>
          <a:ln>
            <a:solidFill>
              <a:schemeClr val="tx1"/>
            </a:solidFill>
          </a:ln>
        </p:spPr>
        <p:txBody>
          <a:bodyPr wrap="none" rtlCol="0">
            <a:spAutoFit/>
          </a:bodyPr>
          <a:lstStyle/>
          <a:p>
            <a:r>
              <a:rPr lang="en-US" sz="1400" b="1" dirty="0" smtClean="0"/>
              <a:t>ID29</a:t>
            </a:r>
            <a:endParaRPr lang="en-GB" sz="1400" b="1" dirty="0"/>
          </a:p>
        </p:txBody>
      </p:sp>
      <p:cxnSp>
        <p:nvCxnSpPr>
          <p:cNvPr id="41" name="Straight Arrow Connector 40"/>
          <p:cNvCxnSpPr>
            <a:stCxn id="44" idx="1"/>
          </p:cNvCxnSpPr>
          <p:nvPr/>
        </p:nvCxnSpPr>
        <p:spPr>
          <a:xfrm flipH="1">
            <a:off x="3899026" y="846585"/>
            <a:ext cx="961006" cy="56807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4860032" y="692696"/>
            <a:ext cx="2565126" cy="307777"/>
          </a:xfrm>
          <a:prstGeom prst="rect">
            <a:avLst/>
          </a:prstGeom>
          <a:noFill/>
          <a:ln>
            <a:solidFill>
              <a:schemeClr val="tx1"/>
            </a:solidFill>
          </a:ln>
        </p:spPr>
        <p:txBody>
          <a:bodyPr wrap="none" rtlCol="0">
            <a:spAutoFit/>
          </a:bodyPr>
          <a:lstStyle/>
          <a:p>
            <a:r>
              <a:rPr lang="en-US" sz="1400" b="1" dirty="0" smtClean="0"/>
              <a:t>MASSIF-1, MASSIF-3, ID30B</a:t>
            </a:r>
          </a:p>
        </p:txBody>
      </p:sp>
      <p:grpSp>
        <p:nvGrpSpPr>
          <p:cNvPr id="15" name="Group 14"/>
          <p:cNvGrpSpPr/>
          <p:nvPr/>
        </p:nvGrpSpPr>
        <p:grpSpPr>
          <a:xfrm>
            <a:off x="1034837" y="620688"/>
            <a:ext cx="2323658" cy="640270"/>
            <a:chOff x="1034837" y="620688"/>
            <a:chExt cx="2323658" cy="640270"/>
          </a:xfrm>
        </p:grpSpPr>
        <p:cxnSp>
          <p:nvCxnSpPr>
            <p:cNvPr id="45" name="Straight Arrow Connector 44"/>
            <p:cNvCxnSpPr/>
            <p:nvPr/>
          </p:nvCxnSpPr>
          <p:spPr>
            <a:xfrm>
              <a:off x="2644573" y="920473"/>
              <a:ext cx="713922" cy="3404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034837" y="620688"/>
              <a:ext cx="1609736" cy="307777"/>
            </a:xfrm>
            <a:prstGeom prst="rect">
              <a:avLst/>
            </a:prstGeom>
            <a:noFill/>
            <a:ln>
              <a:solidFill>
                <a:schemeClr val="accent5">
                  <a:lumMod val="60000"/>
                  <a:lumOff val="40000"/>
                </a:schemeClr>
              </a:solidFill>
            </a:ln>
          </p:spPr>
          <p:txBody>
            <a:bodyPr wrap="none" rtlCol="0">
              <a:spAutoFit/>
            </a:bodyPr>
            <a:lstStyle/>
            <a:p>
              <a:r>
                <a:rPr lang="en-US" sz="1400" b="1" dirty="0" smtClean="0">
                  <a:solidFill>
                    <a:schemeClr val="accent5">
                      <a:lumMod val="60000"/>
                      <a:lumOff val="40000"/>
                    </a:schemeClr>
                  </a:solidFill>
                </a:rPr>
                <a:t>BM29 (BioSAXS)</a:t>
              </a:r>
              <a:endParaRPr lang="en-GB" sz="1400" b="1" dirty="0">
                <a:solidFill>
                  <a:schemeClr val="accent5">
                    <a:lumMod val="60000"/>
                    <a:lumOff val="40000"/>
                  </a:schemeClr>
                </a:solidFill>
              </a:endParaRPr>
            </a:p>
          </p:txBody>
        </p:sp>
      </p:grpSp>
      <p:sp>
        <p:nvSpPr>
          <p:cNvPr id="48" name="TextBox 47"/>
          <p:cNvSpPr txBox="1"/>
          <p:nvPr/>
        </p:nvSpPr>
        <p:spPr>
          <a:xfrm>
            <a:off x="6396852" y="1684477"/>
            <a:ext cx="1631531" cy="338554"/>
          </a:xfrm>
          <a:prstGeom prst="rect">
            <a:avLst/>
          </a:prstGeom>
          <a:noFill/>
          <a:ln>
            <a:solidFill>
              <a:srgbClr val="F4A300"/>
            </a:solidFill>
          </a:ln>
        </p:spPr>
        <p:txBody>
          <a:bodyPr wrap="square" rtlCol="0">
            <a:spAutoFit/>
          </a:bodyPr>
          <a:lstStyle/>
          <a:p>
            <a:r>
              <a:rPr lang="en-US" sz="1600" b="1" dirty="0" smtClean="0">
                <a:solidFill>
                  <a:srgbClr val="F4A300"/>
                </a:solidFill>
              </a:rPr>
              <a:t>CM01 cryo-EM</a:t>
            </a:r>
            <a:endParaRPr lang="en-GB" sz="1600" b="1" dirty="0">
              <a:solidFill>
                <a:srgbClr val="F4A300"/>
              </a:solidFill>
            </a:endParaRPr>
          </a:p>
        </p:txBody>
      </p:sp>
      <p:cxnSp>
        <p:nvCxnSpPr>
          <p:cNvPr id="49" name="Straight Arrow Connector 48"/>
          <p:cNvCxnSpPr>
            <a:stCxn id="48" idx="1"/>
          </p:cNvCxnSpPr>
          <p:nvPr/>
        </p:nvCxnSpPr>
        <p:spPr>
          <a:xfrm flipH="1">
            <a:off x="5460750" y="1853754"/>
            <a:ext cx="936102" cy="26277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593071" y="1033571"/>
            <a:ext cx="6840904" cy="740021"/>
            <a:chOff x="593071" y="1033571"/>
            <a:chExt cx="6840904" cy="740021"/>
          </a:xfrm>
        </p:grpSpPr>
        <p:sp>
          <p:nvSpPr>
            <p:cNvPr id="20" name="TextBox 19"/>
            <p:cNvSpPr txBox="1"/>
            <p:nvPr/>
          </p:nvSpPr>
          <p:spPr>
            <a:xfrm>
              <a:off x="593071" y="1465815"/>
              <a:ext cx="593432" cy="307777"/>
            </a:xfrm>
            <a:prstGeom prst="rect">
              <a:avLst/>
            </a:prstGeom>
            <a:noFill/>
            <a:ln>
              <a:solidFill>
                <a:srgbClr val="FF0000"/>
              </a:solidFill>
            </a:ln>
          </p:spPr>
          <p:txBody>
            <a:bodyPr wrap="none" rtlCol="0">
              <a:spAutoFit/>
            </a:bodyPr>
            <a:lstStyle/>
            <a:p>
              <a:r>
                <a:rPr lang="en-US" sz="1400" b="1" i="1" dirty="0" err="1" smtClean="0">
                  <a:solidFill>
                    <a:srgbClr val="FF0000"/>
                  </a:solidFill>
                </a:rPr>
                <a:t>iCoS</a:t>
              </a:r>
              <a:endParaRPr lang="en-GB" sz="1400" b="1" i="1" dirty="0">
                <a:solidFill>
                  <a:srgbClr val="FF0000"/>
                </a:solidFill>
              </a:endParaRPr>
            </a:p>
          </p:txBody>
        </p:sp>
        <p:cxnSp>
          <p:nvCxnSpPr>
            <p:cNvPr id="22" name="Straight Arrow Connector 21"/>
            <p:cNvCxnSpPr>
              <a:stCxn id="20" idx="3"/>
            </p:cNvCxnSpPr>
            <p:nvPr/>
          </p:nvCxnSpPr>
          <p:spPr>
            <a:xfrm flipV="1">
              <a:off x="1186503" y="1484202"/>
              <a:ext cx="1636229" cy="13550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881673" y="1033571"/>
              <a:ext cx="2552302" cy="523220"/>
            </a:xfrm>
            <a:prstGeom prst="rect">
              <a:avLst/>
            </a:prstGeom>
            <a:noFill/>
            <a:ln>
              <a:solidFill>
                <a:srgbClr val="FF0000"/>
              </a:solidFill>
            </a:ln>
          </p:spPr>
          <p:txBody>
            <a:bodyPr wrap="none" rtlCol="0">
              <a:spAutoFit/>
            </a:bodyPr>
            <a:lstStyle/>
            <a:p>
              <a:r>
                <a:rPr lang="en-US" sz="1400" b="1" dirty="0" smtClean="0">
                  <a:solidFill>
                    <a:srgbClr val="FF0000"/>
                  </a:solidFill>
                </a:rPr>
                <a:t>High Pressure </a:t>
              </a:r>
              <a:r>
                <a:rPr lang="en-US" sz="1400" b="1" dirty="0" err="1">
                  <a:solidFill>
                    <a:srgbClr val="FF0000"/>
                  </a:solidFill>
                </a:rPr>
                <a:t>C</a:t>
              </a:r>
              <a:r>
                <a:rPr lang="en-US" sz="1400" b="1" dirty="0" err="1" smtClean="0">
                  <a:solidFill>
                    <a:srgbClr val="FF0000"/>
                  </a:solidFill>
                </a:rPr>
                <a:t>ryo</a:t>
              </a:r>
              <a:r>
                <a:rPr lang="en-US" sz="1400" b="1" dirty="0" smtClean="0">
                  <a:solidFill>
                    <a:srgbClr val="FF0000"/>
                  </a:solidFill>
                </a:rPr>
                <a:t>-cooling</a:t>
              </a:r>
            </a:p>
            <a:p>
              <a:r>
                <a:rPr lang="en-US" sz="1400" b="1" dirty="0" smtClean="0">
                  <a:solidFill>
                    <a:srgbClr val="FF0000"/>
                  </a:solidFill>
                </a:rPr>
                <a:t>Sample storage</a:t>
              </a:r>
              <a:endParaRPr lang="en-GB" sz="1400" b="1" dirty="0" smtClean="0">
                <a:solidFill>
                  <a:srgbClr val="FF0000"/>
                </a:solidFill>
              </a:endParaRPr>
            </a:p>
          </p:txBody>
        </p:sp>
        <p:cxnSp>
          <p:nvCxnSpPr>
            <p:cNvPr id="27" name="Straight Arrow Connector 26"/>
            <p:cNvCxnSpPr>
              <a:stCxn id="25" idx="1"/>
            </p:cNvCxnSpPr>
            <p:nvPr/>
          </p:nvCxnSpPr>
          <p:spPr>
            <a:xfrm flipH="1">
              <a:off x="3890705" y="1295181"/>
              <a:ext cx="990968" cy="14109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6732240" y="2736654"/>
            <a:ext cx="2304255" cy="2031325"/>
          </a:xfrm>
          <a:prstGeom prst="rect">
            <a:avLst/>
          </a:prstGeom>
          <a:noFill/>
          <a:ln>
            <a:solidFill>
              <a:schemeClr val="tx1"/>
            </a:solidFill>
          </a:ln>
        </p:spPr>
        <p:txBody>
          <a:bodyPr wrap="square" rtlCol="0">
            <a:spAutoFit/>
          </a:bodyPr>
          <a:lstStyle/>
          <a:p>
            <a:r>
              <a:rPr lang="en-US" u="sng" dirty="0" smtClean="0"/>
              <a:t>8 end-stations:</a:t>
            </a:r>
          </a:p>
          <a:p>
            <a:pPr marL="285750" indent="-285750">
              <a:buFont typeface="Arial" panose="020B0604020202020204" pitchFamily="34" charset="0"/>
              <a:buChar char="•"/>
            </a:pPr>
            <a:r>
              <a:rPr lang="en-US" b="1" dirty="0" smtClean="0"/>
              <a:t>6 MX</a:t>
            </a:r>
          </a:p>
          <a:p>
            <a:pPr marL="285750" indent="-285750">
              <a:buFont typeface="Arial" panose="020B0604020202020204" pitchFamily="34" charset="0"/>
              <a:buChar char="•"/>
            </a:pPr>
            <a:r>
              <a:rPr lang="en-US" dirty="0">
                <a:solidFill>
                  <a:srgbClr val="F4A300"/>
                </a:solidFill>
              </a:rPr>
              <a:t>1 </a:t>
            </a:r>
            <a:r>
              <a:rPr lang="en-US" dirty="0" err="1">
                <a:solidFill>
                  <a:srgbClr val="F4A300"/>
                </a:solidFill>
              </a:rPr>
              <a:t>Cryo</a:t>
            </a:r>
            <a:r>
              <a:rPr lang="en-US" dirty="0">
                <a:solidFill>
                  <a:srgbClr val="F4A300"/>
                </a:solidFill>
              </a:rPr>
              <a:t>-EM</a:t>
            </a:r>
          </a:p>
          <a:p>
            <a:pPr marL="285750" indent="-285750">
              <a:buFont typeface="Arial" panose="020B0604020202020204" pitchFamily="34" charset="0"/>
              <a:buChar char="•"/>
            </a:pPr>
            <a:r>
              <a:rPr lang="en-US" dirty="0" smtClean="0">
                <a:solidFill>
                  <a:schemeClr val="accent5">
                    <a:lumMod val="60000"/>
                    <a:lumOff val="40000"/>
                  </a:schemeClr>
                </a:solidFill>
              </a:rPr>
              <a:t>1 BioSAXS</a:t>
            </a:r>
          </a:p>
          <a:p>
            <a:pPr marL="285750" indent="-285750">
              <a:buFont typeface="Arial" panose="020B0604020202020204" pitchFamily="34" charset="0"/>
              <a:buChar char="•"/>
            </a:pPr>
            <a:r>
              <a:rPr lang="en-US" i="1" dirty="0" err="1" smtClean="0">
                <a:solidFill>
                  <a:srgbClr val="FF0000"/>
                </a:solidFill>
              </a:rPr>
              <a:t>iCoS</a:t>
            </a:r>
            <a:endParaRPr lang="en-US" i="1" dirty="0" smtClean="0">
              <a:solidFill>
                <a:srgbClr val="FF0000"/>
              </a:solidFill>
            </a:endParaRPr>
          </a:p>
          <a:p>
            <a:pPr marL="285750" indent="-285750">
              <a:buFont typeface="Arial" panose="020B0604020202020204" pitchFamily="34" charset="0"/>
              <a:buChar char="•"/>
            </a:pPr>
            <a:r>
              <a:rPr lang="en-US" i="1" dirty="0" smtClean="0">
                <a:solidFill>
                  <a:srgbClr val="FF0000"/>
                </a:solidFill>
              </a:rPr>
              <a:t>HP </a:t>
            </a:r>
            <a:r>
              <a:rPr lang="en-US" i="1" dirty="0" err="1" smtClean="0">
                <a:solidFill>
                  <a:srgbClr val="FF0000"/>
                </a:solidFill>
              </a:rPr>
              <a:t>Cryo</a:t>
            </a:r>
            <a:r>
              <a:rPr lang="en-US" i="1" dirty="0" smtClean="0">
                <a:solidFill>
                  <a:srgbClr val="FF0000"/>
                </a:solidFill>
              </a:rPr>
              <a:t>-Cooling</a:t>
            </a:r>
          </a:p>
          <a:p>
            <a:pPr marL="285750" indent="-285750">
              <a:buFont typeface="Arial" panose="020B0604020202020204" pitchFamily="34" charset="0"/>
              <a:buChar char="•"/>
            </a:pPr>
            <a:r>
              <a:rPr lang="en-US" dirty="0" smtClean="0">
                <a:solidFill>
                  <a:schemeClr val="accent1"/>
                </a:solidFill>
              </a:rPr>
              <a:t>CIBB</a:t>
            </a:r>
            <a:endParaRPr lang="en-GB" dirty="0">
              <a:solidFill>
                <a:schemeClr val="accent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p:cNvGraphicFramePr>
            <a:graphicFrameLocks noGrp="1"/>
          </p:cNvGraphicFramePr>
          <p:nvPr>
            <p:extLst>
              <p:ext uri="{D42A27DB-BD31-4B8C-83A1-F6EECF244321}">
                <p14:modId xmlns:p14="http://schemas.microsoft.com/office/powerpoint/2010/main" val="4046209420"/>
              </p:ext>
            </p:extLst>
          </p:nvPr>
        </p:nvGraphicFramePr>
        <p:xfrm>
          <a:off x="179512" y="903060"/>
          <a:ext cx="8784487" cy="5255488"/>
        </p:xfrm>
        <a:graphic>
          <a:graphicData uri="http://schemas.openxmlformats.org/drawingml/2006/table">
            <a:tbl>
              <a:tblPr firstRow="1" bandRow="1">
                <a:tableStyleId>{5C22544A-7EE6-4342-B048-85BDC9FD1C3A}</a:tableStyleId>
              </a:tblPr>
              <a:tblGrid>
                <a:gridCol w="807718">
                  <a:extLst>
                    <a:ext uri="{9D8B030D-6E8A-4147-A177-3AD203B41FA5}">
                      <a16:colId xmlns:a16="http://schemas.microsoft.com/office/drawing/2014/main" val="20000"/>
                    </a:ext>
                  </a:extLst>
                </a:gridCol>
                <a:gridCol w="1028006">
                  <a:extLst>
                    <a:ext uri="{9D8B030D-6E8A-4147-A177-3AD203B41FA5}">
                      <a16:colId xmlns:a16="http://schemas.microsoft.com/office/drawing/2014/main" val="4067818784"/>
                    </a:ext>
                  </a:extLst>
                </a:gridCol>
                <a:gridCol w="734289">
                  <a:extLst>
                    <a:ext uri="{9D8B030D-6E8A-4147-A177-3AD203B41FA5}">
                      <a16:colId xmlns:a16="http://schemas.microsoft.com/office/drawing/2014/main" val="20001"/>
                    </a:ext>
                  </a:extLst>
                </a:gridCol>
                <a:gridCol w="1147695">
                  <a:extLst>
                    <a:ext uri="{9D8B030D-6E8A-4147-A177-3AD203B41FA5}">
                      <a16:colId xmlns:a16="http://schemas.microsoft.com/office/drawing/2014/main" val="20002"/>
                    </a:ext>
                  </a:extLst>
                </a:gridCol>
                <a:gridCol w="881148">
                  <a:extLst>
                    <a:ext uri="{9D8B030D-6E8A-4147-A177-3AD203B41FA5}">
                      <a16:colId xmlns:a16="http://schemas.microsoft.com/office/drawing/2014/main" val="20003"/>
                    </a:ext>
                  </a:extLst>
                </a:gridCol>
                <a:gridCol w="1174863">
                  <a:extLst>
                    <a:ext uri="{9D8B030D-6E8A-4147-A177-3AD203B41FA5}">
                      <a16:colId xmlns:a16="http://schemas.microsoft.com/office/drawing/2014/main" val="20006"/>
                    </a:ext>
                  </a:extLst>
                </a:gridCol>
                <a:gridCol w="993394">
                  <a:extLst>
                    <a:ext uri="{9D8B030D-6E8A-4147-A177-3AD203B41FA5}">
                      <a16:colId xmlns:a16="http://schemas.microsoft.com/office/drawing/2014/main" val="20004"/>
                    </a:ext>
                  </a:extLst>
                </a:gridCol>
                <a:gridCol w="874195">
                  <a:extLst>
                    <a:ext uri="{9D8B030D-6E8A-4147-A177-3AD203B41FA5}">
                      <a16:colId xmlns:a16="http://schemas.microsoft.com/office/drawing/2014/main" val="20005"/>
                    </a:ext>
                  </a:extLst>
                </a:gridCol>
                <a:gridCol w="1143179">
                  <a:extLst>
                    <a:ext uri="{9D8B030D-6E8A-4147-A177-3AD203B41FA5}">
                      <a16:colId xmlns:a16="http://schemas.microsoft.com/office/drawing/2014/main" val="20007"/>
                    </a:ext>
                  </a:extLst>
                </a:gridCol>
              </a:tblGrid>
              <a:tr h="576064">
                <a:tc>
                  <a:txBody>
                    <a:bodyPr/>
                    <a:lstStyle/>
                    <a:p>
                      <a:pPr algn="ctr"/>
                      <a:endParaRPr lang="en-GB" sz="900" b="1" dirty="0">
                        <a:latin typeface="Arial" pitchFamily="34" charset="0"/>
                        <a:cs typeface="Arial" pitchFamily="34" charset="0"/>
                      </a:endParaRPr>
                    </a:p>
                  </a:txBody>
                  <a:tcPr marL="137160" marR="137160" marT="137160" marB="137160" anchor="ctr">
                    <a:solidFill>
                      <a:schemeClr val="accent1">
                        <a:lumMod val="20000"/>
                        <a:lumOff val="80000"/>
                      </a:schemeClr>
                    </a:solidFill>
                  </a:tcPr>
                </a:tc>
                <a:tc>
                  <a:txBody>
                    <a:bodyPr/>
                    <a:lstStyle/>
                    <a:p>
                      <a:pPr algn="ctr"/>
                      <a:r>
                        <a:rPr lang="en-US" sz="900" b="1" dirty="0" smtClean="0">
                          <a:latin typeface="Arial" pitchFamily="34" charset="0"/>
                          <a:cs typeface="Arial" pitchFamily="34" charset="0"/>
                        </a:rPr>
                        <a:t>1</a:t>
                      </a:r>
                      <a:r>
                        <a:rPr lang="en-US" sz="900" b="1" baseline="30000" dirty="0" smtClean="0">
                          <a:latin typeface="Arial" pitchFamily="34" charset="0"/>
                          <a:cs typeface="Arial" pitchFamily="34" charset="0"/>
                        </a:rPr>
                        <a:t>st</a:t>
                      </a:r>
                      <a:r>
                        <a:rPr lang="en-US" sz="900" b="1" dirty="0" smtClean="0">
                          <a:latin typeface="Arial" pitchFamily="34" charset="0"/>
                          <a:cs typeface="Arial" pitchFamily="34" charset="0"/>
                        </a:rPr>
                        <a:t>  Operation</a:t>
                      </a:r>
                      <a:endParaRPr lang="en-GB" sz="900" b="1" dirty="0">
                        <a:latin typeface="Arial" pitchFamily="34" charset="0"/>
                        <a:cs typeface="Arial" pitchFamily="34" charset="0"/>
                      </a:endParaRPr>
                    </a:p>
                  </a:txBody>
                  <a:tcPr marL="137160" marR="137160" marT="137160" marB="137160" anchor="ctr">
                    <a:solidFill>
                      <a:schemeClr val="accent1">
                        <a:lumMod val="20000"/>
                        <a:lumOff val="80000"/>
                      </a:schemeClr>
                    </a:solidFill>
                  </a:tcPr>
                </a:tc>
                <a:tc>
                  <a:txBody>
                    <a:bodyPr/>
                    <a:lstStyle/>
                    <a:p>
                      <a:pPr algn="ctr"/>
                      <a:r>
                        <a:rPr lang="en-US" sz="900" b="1" dirty="0" smtClean="0">
                          <a:latin typeface="Arial" pitchFamily="34" charset="0"/>
                          <a:cs typeface="Arial" pitchFamily="34" charset="0"/>
                        </a:rPr>
                        <a:t>Energy [</a:t>
                      </a:r>
                      <a:r>
                        <a:rPr lang="en-US" sz="900" b="1" dirty="0" err="1" smtClean="0">
                          <a:latin typeface="Arial" pitchFamily="34" charset="0"/>
                          <a:cs typeface="Arial" pitchFamily="34" charset="0"/>
                        </a:rPr>
                        <a:t>keV</a:t>
                      </a:r>
                      <a:r>
                        <a:rPr lang="en-US" sz="900" b="1" dirty="0" smtClean="0">
                          <a:latin typeface="Arial" pitchFamily="34" charset="0"/>
                          <a:cs typeface="Arial" pitchFamily="34" charset="0"/>
                        </a:rPr>
                        <a:t>]</a:t>
                      </a:r>
                      <a:endParaRPr lang="en-GB" sz="900" b="1" dirty="0">
                        <a:latin typeface="Arial" pitchFamily="34" charset="0"/>
                        <a:cs typeface="Arial" pitchFamily="34" charset="0"/>
                      </a:endParaRPr>
                    </a:p>
                  </a:txBody>
                  <a:tcPr marL="137160" marR="137160" marT="137160" marB="137160" anchor="ctr">
                    <a:solidFill>
                      <a:schemeClr val="accent1">
                        <a:lumMod val="20000"/>
                        <a:lumOff val="80000"/>
                      </a:schemeClr>
                    </a:solidFill>
                  </a:tcPr>
                </a:tc>
                <a:tc>
                  <a:txBody>
                    <a:bodyPr/>
                    <a:lstStyle/>
                    <a:p>
                      <a:pPr algn="ctr"/>
                      <a:r>
                        <a:rPr lang="en-US" sz="900" b="1" dirty="0" smtClean="0">
                          <a:latin typeface="Arial" pitchFamily="34" charset="0"/>
                          <a:cs typeface="Arial" pitchFamily="34" charset="0"/>
                        </a:rPr>
                        <a:t>Beam size</a:t>
                      </a:r>
                      <a:r>
                        <a:rPr lang="en-US" sz="900" b="1" baseline="0" dirty="0" smtClean="0">
                          <a:latin typeface="Arial" pitchFamily="34" charset="0"/>
                          <a:cs typeface="Arial" pitchFamily="34" charset="0"/>
                        </a:rPr>
                        <a:t> </a:t>
                      </a:r>
                      <a:r>
                        <a:rPr lang="en-US" sz="900" b="1" dirty="0" smtClean="0">
                          <a:latin typeface="Arial" pitchFamily="34" charset="0"/>
                          <a:cs typeface="Arial" pitchFamily="34" charset="0"/>
                        </a:rPr>
                        <a:t>[</a:t>
                      </a:r>
                      <a:r>
                        <a:rPr lang="en-US" sz="900" b="1" dirty="0" smtClean="0">
                          <a:latin typeface="Symbol" pitchFamily="18" charset="2"/>
                          <a:cs typeface="Arial" pitchFamily="34" charset="0"/>
                        </a:rPr>
                        <a:t>m</a:t>
                      </a:r>
                      <a:r>
                        <a:rPr lang="en-US" sz="900" b="1" dirty="0" smtClean="0">
                          <a:latin typeface="Arial" pitchFamily="34" charset="0"/>
                          <a:cs typeface="Arial" pitchFamily="34" charset="0"/>
                        </a:rPr>
                        <a:t>m</a:t>
                      </a:r>
                      <a:r>
                        <a:rPr lang="en-US" sz="900" b="1" baseline="30000" dirty="0" smtClean="0">
                          <a:latin typeface="Arial" pitchFamily="34" charset="0"/>
                          <a:cs typeface="Arial" pitchFamily="34" charset="0"/>
                        </a:rPr>
                        <a:t>2</a:t>
                      </a:r>
                      <a:r>
                        <a:rPr lang="en-US" sz="900" b="1" dirty="0" smtClean="0">
                          <a:latin typeface="Arial" pitchFamily="34" charset="0"/>
                          <a:cs typeface="Arial" pitchFamily="34" charset="0"/>
                        </a:rPr>
                        <a:t>]</a:t>
                      </a:r>
                      <a:endParaRPr lang="en-GB" sz="900" b="1" dirty="0">
                        <a:latin typeface="Arial" pitchFamily="34" charset="0"/>
                        <a:cs typeface="Arial" pitchFamily="34" charset="0"/>
                      </a:endParaRPr>
                    </a:p>
                  </a:txBody>
                  <a:tcPr marL="137160" marR="137160" marT="137160" marB="137160" anchor="ctr">
                    <a:solidFill>
                      <a:schemeClr val="accent1">
                        <a:lumMod val="20000"/>
                        <a:lumOff val="80000"/>
                      </a:schemeClr>
                    </a:solidFill>
                  </a:tcPr>
                </a:tc>
                <a:tc>
                  <a:txBody>
                    <a:bodyPr/>
                    <a:lstStyle/>
                    <a:p>
                      <a:pPr algn="ctr"/>
                      <a:r>
                        <a:rPr lang="en-US" sz="900" b="1" dirty="0" smtClean="0">
                          <a:latin typeface="Arial" pitchFamily="34" charset="0"/>
                          <a:cs typeface="Arial" pitchFamily="34" charset="0"/>
                        </a:rPr>
                        <a:t>Flux [ph/s]</a:t>
                      </a:r>
                      <a:endParaRPr lang="en-GB" sz="900" b="1" dirty="0">
                        <a:latin typeface="Arial" pitchFamily="34" charset="0"/>
                        <a:cs typeface="Arial" pitchFamily="34" charset="0"/>
                      </a:endParaRPr>
                    </a:p>
                  </a:txBody>
                  <a:tcPr marL="137160" marR="137160" marT="137160" marB="137160" anchor="ctr">
                    <a:solidFill>
                      <a:schemeClr val="accent1">
                        <a:lumMod val="20000"/>
                        <a:lumOff val="80000"/>
                      </a:schemeClr>
                    </a:solidFill>
                  </a:tcPr>
                </a:tc>
                <a:tc>
                  <a:txBody>
                    <a:bodyPr/>
                    <a:lstStyle/>
                    <a:p>
                      <a:pPr algn="ctr"/>
                      <a:r>
                        <a:rPr lang="en-US" sz="900" b="1" dirty="0" smtClean="0">
                          <a:latin typeface="Arial" pitchFamily="34" charset="0"/>
                          <a:cs typeface="Arial" pitchFamily="34" charset="0"/>
                        </a:rPr>
                        <a:t>Diffractometer</a:t>
                      </a:r>
                      <a:endParaRPr lang="en-GB" sz="900" b="1" dirty="0">
                        <a:latin typeface="Arial" pitchFamily="34" charset="0"/>
                        <a:cs typeface="Arial" pitchFamily="34" charset="0"/>
                      </a:endParaRPr>
                    </a:p>
                  </a:txBody>
                  <a:tcPr marL="137160" marR="137160" marT="137160" marB="137160" anchor="ctr">
                    <a:solidFill>
                      <a:schemeClr val="accent1">
                        <a:lumMod val="20000"/>
                        <a:lumOff val="80000"/>
                      </a:schemeClr>
                    </a:solidFill>
                  </a:tcPr>
                </a:tc>
                <a:tc>
                  <a:txBody>
                    <a:bodyPr/>
                    <a:lstStyle/>
                    <a:p>
                      <a:pPr algn="ctr"/>
                      <a:r>
                        <a:rPr lang="en-US" sz="900" b="1" dirty="0" smtClean="0">
                          <a:latin typeface="Arial" pitchFamily="34" charset="0"/>
                          <a:cs typeface="Arial" pitchFamily="34" charset="0"/>
                        </a:rPr>
                        <a:t>Detector</a:t>
                      </a:r>
                      <a:endParaRPr lang="en-GB" sz="900" b="1" dirty="0">
                        <a:latin typeface="Arial" pitchFamily="34" charset="0"/>
                        <a:cs typeface="Arial" pitchFamily="34" charset="0"/>
                      </a:endParaRPr>
                    </a:p>
                  </a:txBody>
                  <a:tcPr marL="137160" marR="137160" marT="137160" marB="137160" anchor="ctr">
                    <a:solidFill>
                      <a:schemeClr val="accent1">
                        <a:lumMod val="20000"/>
                        <a:lumOff val="80000"/>
                      </a:schemeClr>
                    </a:solidFill>
                  </a:tcPr>
                </a:tc>
                <a:tc>
                  <a:txBody>
                    <a:bodyPr/>
                    <a:lstStyle/>
                    <a:p>
                      <a:pPr algn="ctr"/>
                      <a:r>
                        <a:rPr lang="en-US" sz="900" b="1" dirty="0" smtClean="0">
                          <a:latin typeface="Arial" pitchFamily="34" charset="0"/>
                          <a:cs typeface="Arial" pitchFamily="34" charset="0"/>
                        </a:rPr>
                        <a:t>Sample Changer</a:t>
                      </a:r>
                      <a:endParaRPr lang="en-GB" sz="900" b="1" dirty="0">
                        <a:latin typeface="Arial" pitchFamily="34" charset="0"/>
                        <a:cs typeface="Arial" pitchFamily="34" charset="0"/>
                      </a:endParaRPr>
                    </a:p>
                  </a:txBody>
                  <a:tcPr marL="137160" marR="137160" marT="137160" marB="137160" anchor="ctr">
                    <a:solidFill>
                      <a:schemeClr val="accent1">
                        <a:lumMod val="20000"/>
                        <a:lumOff val="80000"/>
                      </a:schemeClr>
                    </a:solidFill>
                  </a:tcPr>
                </a:tc>
                <a:tc>
                  <a:txBody>
                    <a:bodyPr/>
                    <a:lstStyle/>
                    <a:p>
                      <a:pPr algn="ctr"/>
                      <a:r>
                        <a:rPr lang="en-US" sz="900" b="1" dirty="0" smtClean="0">
                          <a:latin typeface="Arial" pitchFamily="34" charset="0"/>
                          <a:cs typeface="Arial" pitchFamily="34" charset="0"/>
                        </a:rPr>
                        <a:t>Experiments</a:t>
                      </a:r>
                      <a:endParaRPr lang="en-GB" sz="900" b="1" dirty="0">
                        <a:latin typeface="Arial" pitchFamily="34" charset="0"/>
                        <a:cs typeface="Arial" pitchFamily="34" charset="0"/>
                      </a:endParaRPr>
                    </a:p>
                  </a:txBody>
                  <a:tcPr marL="137160" marR="137160" marT="137160" marB="137160" anchor="ctr">
                    <a:solidFill>
                      <a:schemeClr val="accent1">
                        <a:lumMod val="20000"/>
                        <a:lumOff val="80000"/>
                      </a:schemeClr>
                    </a:solidFill>
                  </a:tcPr>
                </a:tc>
                <a:extLst>
                  <a:ext uri="{0D108BD9-81ED-4DB2-BD59-A6C34878D82A}">
                    <a16:rowId xmlns:a16="http://schemas.microsoft.com/office/drawing/2014/main" val="10000"/>
                  </a:ext>
                </a:extLst>
              </a:tr>
              <a:tr h="564624">
                <a:tc>
                  <a:txBody>
                    <a:bodyPr/>
                    <a:lstStyle/>
                    <a:p>
                      <a:pPr algn="ctr"/>
                      <a:r>
                        <a:rPr lang="en-US" sz="800" b="0" dirty="0" smtClean="0"/>
                        <a:t>ID29</a:t>
                      </a:r>
                      <a:endParaRPr lang="en-GB" sz="800" b="0" dirty="0"/>
                    </a:p>
                  </a:txBody>
                  <a:tcPr marL="137160" marR="137160" marT="137160" marB="137160" anchor="ctr">
                    <a:solidFill>
                      <a:srgbClr val="B7B9B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dirty="0" smtClean="0"/>
                        <a:t>2000</a:t>
                      </a:r>
                      <a:endParaRPr lang="en-GB" sz="800" b="0" dirty="0" smtClean="0"/>
                    </a:p>
                  </a:txBody>
                  <a:tcPr marL="137160" marR="137160" marT="137160" marB="137160" anchor="ctr">
                    <a:solidFill>
                      <a:srgbClr val="B7B9BA"/>
                    </a:solidFill>
                  </a:tcPr>
                </a:tc>
                <a:tc>
                  <a:txBody>
                    <a:bodyPr/>
                    <a:lstStyle/>
                    <a:p>
                      <a:pPr algn="ctr"/>
                      <a:r>
                        <a:rPr lang="en-US" sz="800" b="0" dirty="0" smtClean="0"/>
                        <a:t>6-20</a:t>
                      </a:r>
                      <a:endParaRPr lang="en-GB" sz="800" b="0" dirty="0"/>
                    </a:p>
                  </a:txBody>
                  <a:tcPr marL="137160" marR="137160" marT="137160" marB="137160" anchor="ctr">
                    <a:solidFill>
                      <a:srgbClr val="B7B9BA"/>
                    </a:solidFill>
                  </a:tcPr>
                </a:tc>
                <a:tc>
                  <a:txBody>
                    <a:bodyPr/>
                    <a:lstStyle/>
                    <a:p>
                      <a:pPr algn="ctr"/>
                      <a:r>
                        <a:rPr lang="en-US" sz="800" b="0" dirty="0" smtClean="0"/>
                        <a:t>10-50</a:t>
                      </a:r>
                      <a:endParaRPr lang="en-GB" sz="800" b="0" dirty="0"/>
                    </a:p>
                  </a:txBody>
                  <a:tcPr marL="137160" marR="137160" marT="137160" marB="137160" anchor="ctr">
                    <a:solidFill>
                      <a:srgbClr val="B7B9B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dirty="0" smtClean="0"/>
                        <a:t>5x10</a:t>
                      </a:r>
                      <a:r>
                        <a:rPr lang="en-US" sz="800" b="0" baseline="30000" dirty="0" smtClean="0"/>
                        <a:t>12</a:t>
                      </a:r>
                      <a:endParaRPr lang="en-GB" sz="800" b="0" baseline="30000" dirty="0" smtClean="0"/>
                    </a:p>
                  </a:txBody>
                  <a:tcPr marL="137160" marR="137160" marT="137160" marB="137160" anchor="ctr">
                    <a:solidFill>
                      <a:srgbClr val="B7B9BA"/>
                    </a:solidFill>
                  </a:tcPr>
                </a:tc>
                <a:tc>
                  <a:txBody>
                    <a:bodyPr/>
                    <a:lstStyle/>
                    <a:p>
                      <a:pPr algn="ctr"/>
                      <a:r>
                        <a:rPr lang="en-US" sz="800" b="0" dirty="0" smtClean="0"/>
                        <a:t>MD2</a:t>
                      </a:r>
                      <a:endParaRPr lang="en-GB" sz="800" b="0" dirty="0"/>
                    </a:p>
                  </a:txBody>
                  <a:tcPr marL="137160" marR="137160" marT="137160" marB="137160" anchor="ctr">
                    <a:solidFill>
                      <a:srgbClr val="B7B9BA"/>
                    </a:solidFill>
                  </a:tcPr>
                </a:tc>
                <a:tc>
                  <a:txBody>
                    <a:bodyPr/>
                    <a:lstStyle/>
                    <a:p>
                      <a:pPr algn="ctr"/>
                      <a:r>
                        <a:rPr lang="en-US" sz="800" b="0" dirty="0" smtClean="0"/>
                        <a:t>Pilatus 6M</a:t>
                      </a:r>
                      <a:endParaRPr lang="en-GB" sz="800" b="0" dirty="0"/>
                    </a:p>
                  </a:txBody>
                  <a:tcPr marL="137160" marR="137160" marT="137160" marB="137160" anchor="ctr">
                    <a:solidFill>
                      <a:srgbClr val="B7B9BA"/>
                    </a:solidFill>
                  </a:tcPr>
                </a:tc>
                <a:tc>
                  <a:txBody>
                    <a:bodyPr/>
                    <a:lstStyle/>
                    <a:p>
                      <a:pPr algn="ctr"/>
                      <a:r>
                        <a:rPr lang="en-US" sz="800" b="0" dirty="0" err="1" smtClean="0"/>
                        <a:t>FlexHCD</a:t>
                      </a:r>
                      <a:endParaRPr lang="en-GB" sz="800" b="0" dirty="0"/>
                    </a:p>
                  </a:txBody>
                  <a:tcPr marL="137160" marR="137160" marT="137160" marB="137160" anchor="ctr">
                    <a:solidFill>
                      <a:srgbClr val="B7B9B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dirty="0" smtClean="0"/>
                        <a:t>MAD/SAD; MDX;</a:t>
                      </a:r>
                      <a:r>
                        <a:rPr lang="en-US" sz="800" b="0" baseline="0" dirty="0" smtClean="0"/>
                        <a:t> on-line Raman, UV</a:t>
                      </a:r>
                      <a:endParaRPr lang="en-GB" sz="800" b="0" dirty="0" smtClean="0"/>
                    </a:p>
                  </a:txBody>
                  <a:tcPr marL="137160" marR="137160" marT="137160" marB="137160" anchor="ctr">
                    <a:solidFill>
                      <a:srgbClr val="B7B9BA"/>
                    </a:solidFill>
                  </a:tcPr>
                </a:tc>
                <a:extLst>
                  <a:ext uri="{0D108BD9-81ED-4DB2-BD59-A6C34878D82A}">
                    <a16:rowId xmlns:a16="http://schemas.microsoft.com/office/drawing/2014/main" val="4182652229"/>
                  </a:ext>
                </a:extLst>
              </a:tr>
              <a:tr h="468000">
                <a:tc>
                  <a:txBody>
                    <a:bodyPr/>
                    <a:lstStyle/>
                    <a:p>
                      <a:pPr algn="ctr"/>
                      <a:r>
                        <a:rPr lang="en-US" sz="800" b="0" dirty="0" smtClean="0"/>
                        <a:t>ID23-1</a:t>
                      </a:r>
                      <a:endParaRPr lang="en-GB" sz="800" b="0" dirty="0"/>
                    </a:p>
                  </a:txBody>
                  <a:tcPr marL="137160" marR="137160" marT="137160" marB="137160" anchor="ctr">
                    <a:solidFill>
                      <a:srgbClr val="B7B9BA"/>
                    </a:solidFill>
                  </a:tcPr>
                </a:tc>
                <a:tc>
                  <a:txBody>
                    <a:bodyPr/>
                    <a:lstStyle/>
                    <a:p>
                      <a:pPr algn="ctr"/>
                      <a:r>
                        <a:rPr lang="en-US" sz="800" b="0" dirty="0" smtClean="0"/>
                        <a:t>2004</a:t>
                      </a:r>
                      <a:endParaRPr lang="en-GB" sz="800" b="0" dirty="0"/>
                    </a:p>
                  </a:txBody>
                  <a:tcPr marL="137160" marR="137160" marT="137160" marB="137160" anchor="ctr">
                    <a:solidFill>
                      <a:srgbClr val="B7B9BA"/>
                    </a:solidFill>
                  </a:tcPr>
                </a:tc>
                <a:tc>
                  <a:txBody>
                    <a:bodyPr/>
                    <a:lstStyle/>
                    <a:p>
                      <a:pPr algn="ctr"/>
                      <a:r>
                        <a:rPr lang="en-US" sz="800" b="0" dirty="0" smtClean="0"/>
                        <a:t>6-20</a:t>
                      </a:r>
                      <a:endParaRPr lang="en-GB" sz="800" b="0" dirty="0"/>
                    </a:p>
                  </a:txBody>
                  <a:tcPr marL="137160" marR="137160" marT="137160" marB="137160" anchor="ctr">
                    <a:solidFill>
                      <a:srgbClr val="B7B9BA"/>
                    </a:solidFill>
                  </a:tcPr>
                </a:tc>
                <a:tc>
                  <a:txBody>
                    <a:bodyPr/>
                    <a:lstStyle/>
                    <a:p>
                      <a:pPr algn="ctr"/>
                      <a:r>
                        <a:rPr lang="en-US" sz="800" b="0" dirty="0" smtClean="0"/>
                        <a:t>10-40</a:t>
                      </a:r>
                      <a:endParaRPr lang="en-GB" sz="800" b="0" dirty="0"/>
                    </a:p>
                  </a:txBody>
                  <a:tcPr marL="137160" marR="137160" marT="137160" marB="137160" anchor="ctr">
                    <a:solidFill>
                      <a:srgbClr val="B7B9B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dirty="0" smtClean="0"/>
                        <a:t>3x10</a:t>
                      </a:r>
                      <a:r>
                        <a:rPr lang="en-US" sz="800" b="0" baseline="30000" dirty="0" smtClean="0"/>
                        <a:t>12</a:t>
                      </a:r>
                      <a:endParaRPr lang="en-GB" sz="800" b="0" baseline="30000" dirty="0" smtClean="0"/>
                    </a:p>
                  </a:txBody>
                  <a:tcPr marL="137160" marR="137160" marT="137160" marB="137160" anchor="ctr">
                    <a:solidFill>
                      <a:srgbClr val="B7B9BA"/>
                    </a:solidFill>
                  </a:tcPr>
                </a:tc>
                <a:tc>
                  <a:txBody>
                    <a:bodyPr/>
                    <a:lstStyle/>
                    <a:p>
                      <a:pPr algn="ctr"/>
                      <a:r>
                        <a:rPr lang="en-US" sz="800" b="0" dirty="0" smtClean="0"/>
                        <a:t>MD2M</a:t>
                      </a:r>
                      <a:endParaRPr lang="en-GB" sz="800" b="0" dirty="0"/>
                    </a:p>
                  </a:txBody>
                  <a:tcPr marL="137160" marR="137160" marT="137160" marB="137160" anchor="ctr">
                    <a:solidFill>
                      <a:srgbClr val="B7B9BA"/>
                    </a:solidFill>
                  </a:tcPr>
                </a:tc>
                <a:tc>
                  <a:txBody>
                    <a:bodyPr/>
                    <a:lstStyle/>
                    <a:p>
                      <a:pPr algn="ctr"/>
                      <a:r>
                        <a:rPr lang="en-US" sz="800" b="0" dirty="0" smtClean="0"/>
                        <a:t>Pilatus 6M</a:t>
                      </a:r>
                      <a:endParaRPr lang="en-GB" sz="800" b="0" dirty="0"/>
                    </a:p>
                  </a:txBody>
                  <a:tcPr marL="137160" marR="137160" marT="137160" marB="137160" anchor="ctr">
                    <a:solidFill>
                      <a:srgbClr val="B7B9BA"/>
                    </a:solidFill>
                  </a:tcPr>
                </a:tc>
                <a:tc>
                  <a:txBody>
                    <a:bodyPr/>
                    <a:lstStyle/>
                    <a:p>
                      <a:pPr algn="ctr"/>
                      <a:r>
                        <a:rPr lang="en-US" sz="800" b="0" dirty="0" err="1" smtClean="0"/>
                        <a:t>FlexHCD</a:t>
                      </a:r>
                      <a:endParaRPr lang="en-GB" sz="800" b="0" dirty="0"/>
                    </a:p>
                  </a:txBody>
                  <a:tcPr marL="137160" marR="137160" marT="137160" marB="137160" anchor="ctr">
                    <a:solidFill>
                      <a:srgbClr val="B7B9BA"/>
                    </a:solidFill>
                  </a:tcPr>
                </a:tc>
                <a:tc>
                  <a:txBody>
                    <a:bodyPr/>
                    <a:lstStyle/>
                    <a:p>
                      <a:pPr algn="ctr"/>
                      <a:r>
                        <a:rPr lang="en-US" sz="800" b="0" dirty="0" smtClean="0"/>
                        <a:t>MAD/SAD; MDX;</a:t>
                      </a:r>
                      <a:r>
                        <a:rPr lang="en-US" sz="800" b="0" baseline="0" dirty="0" smtClean="0"/>
                        <a:t> dehydration</a:t>
                      </a:r>
                      <a:endParaRPr lang="en-GB" sz="800" b="0" dirty="0"/>
                    </a:p>
                  </a:txBody>
                  <a:tcPr marL="137160" marR="137160" marT="137160" marB="137160" anchor="ctr">
                    <a:solidFill>
                      <a:srgbClr val="B7B9BA"/>
                    </a:solidFill>
                  </a:tcPr>
                </a:tc>
                <a:extLst>
                  <a:ext uri="{0D108BD9-81ED-4DB2-BD59-A6C34878D82A}">
                    <a16:rowId xmlns:a16="http://schemas.microsoft.com/office/drawing/2014/main" val="10002"/>
                  </a:ext>
                </a:extLst>
              </a:tr>
              <a:tr h="468000">
                <a:tc>
                  <a:txBody>
                    <a:bodyPr/>
                    <a:lstStyle/>
                    <a:p>
                      <a:pPr algn="ctr"/>
                      <a:r>
                        <a:rPr lang="en-US" sz="800" b="0" dirty="0" smtClean="0"/>
                        <a:t>ID30B</a:t>
                      </a:r>
                      <a:endParaRPr lang="en-GB" sz="800" b="0" dirty="0"/>
                    </a:p>
                  </a:txBody>
                  <a:tcPr marL="137160" marR="137160" marT="137160" marB="137160" anchor="ctr">
                    <a:solidFill>
                      <a:srgbClr val="B7B9BA"/>
                    </a:solidFill>
                  </a:tcPr>
                </a:tc>
                <a:tc>
                  <a:txBody>
                    <a:bodyPr/>
                    <a:lstStyle/>
                    <a:p>
                      <a:pPr algn="ctr"/>
                      <a:r>
                        <a:rPr lang="en-US" sz="800" b="0" dirty="0" smtClean="0"/>
                        <a:t>2015</a:t>
                      </a:r>
                      <a:endParaRPr lang="en-GB" sz="800" b="0" dirty="0"/>
                    </a:p>
                  </a:txBody>
                  <a:tcPr marL="137160" marR="137160" marT="137160" marB="137160" anchor="ctr">
                    <a:solidFill>
                      <a:srgbClr val="B7B9BA"/>
                    </a:solidFill>
                  </a:tcPr>
                </a:tc>
                <a:tc>
                  <a:txBody>
                    <a:bodyPr/>
                    <a:lstStyle/>
                    <a:p>
                      <a:pPr algn="ctr"/>
                      <a:r>
                        <a:rPr lang="en-US" sz="800" b="0" dirty="0" smtClean="0"/>
                        <a:t>6-20</a:t>
                      </a:r>
                      <a:endParaRPr lang="en-GB" sz="800" b="0" dirty="0"/>
                    </a:p>
                  </a:txBody>
                  <a:tcPr marL="137160" marR="137160" marT="137160" marB="137160" anchor="ctr">
                    <a:solidFill>
                      <a:srgbClr val="B7B9BA"/>
                    </a:solidFill>
                  </a:tcPr>
                </a:tc>
                <a:tc>
                  <a:txBody>
                    <a:bodyPr/>
                    <a:lstStyle/>
                    <a:p>
                      <a:pPr algn="ctr"/>
                      <a:r>
                        <a:rPr lang="en-US" sz="800" b="0" dirty="0" smtClean="0"/>
                        <a:t>20-200</a:t>
                      </a:r>
                      <a:endParaRPr lang="en-GB" sz="800" b="0" dirty="0"/>
                    </a:p>
                  </a:txBody>
                  <a:tcPr marL="137160" marR="137160" marT="137160" marB="137160" anchor="ctr">
                    <a:solidFill>
                      <a:srgbClr val="B7B9B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dirty="0" smtClean="0"/>
                        <a:t>10</a:t>
                      </a:r>
                      <a:r>
                        <a:rPr lang="en-US" sz="800" b="0" baseline="30000" dirty="0" smtClean="0"/>
                        <a:t>13</a:t>
                      </a:r>
                      <a:endParaRPr lang="en-GB" sz="800" b="0" baseline="30000" dirty="0" smtClean="0"/>
                    </a:p>
                  </a:txBody>
                  <a:tcPr marL="137160" marR="137160" marT="137160" marB="137160" anchor="ctr">
                    <a:solidFill>
                      <a:srgbClr val="B7B9B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dirty="0" smtClean="0"/>
                        <a:t>MD2</a:t>
                      </a:r>
                      <a:r>
                        <a:rPr lang="en-GB" sz="800" b="0" dirty="0" smtClean="0"/>
                        <a:t>-S</a:t>
                      </a:r>
                    </a:p>
                  </a:txBody>
                  <a:tcPr marL="137160" marR="137160" marT="137160" marB="137160" anchor="ctr">
                    <a:solidFill>
                      <a:srgbClr val="B7B9BA"/>
                    </a:solidFill>
                  </a:tcPr>
                </a:tc>
                <a:tc>
                  <a:txBody>
                    <a:bodyPr/>
                    <a:lstStyle/>
                    <a:p>
                      <a:pPr algn="ctr"/>
                      <a:r>
                        <a:rPr lang="en-US" sz="800" b="0" dirty="0" smtClean="0"/>
                        <a:t>Pilatus3 6M</a:t>
                      </a:r>
                      <a:endParaRPr lang="en-GB" sz="800" b="0" dirty="0"/>
                    </a:p>
                  </a:txBody>
                  <a:tcPr marL="137160" marR="137160" marT="137160" marB="137160" anchor="ctr">
                    <a:solidFill>
                      <a:srgbClr val="B7B9BA"/>
                    </a:solidFill>
                  </a:tcPr>
                </a:tc>
                <a:tc>
                  <a:txBody>
                    <a:bodyPr/>
                    <a:lstStyle/>
                    <a:p>
                      <a:pPr algn="ctr"/>
                      <a:r>
                        <a:rPr lang="en-US" sz="800" b="0" dirty="0" err="1" smtClean="0"/>
                        <a:t>FlexHCD</a:t>
                      </a:r>
                      <a:endParaRPr lang="en-GB" sz="800" b="0" dirty="0"/>
                    </a:p>
                  </a:txBody>
                  <a:tcPr marL="137160" marR="137160" marT="137160" marB="137160" anchor="ctr">
                    <a:solidFill>
                      <a:srgbClr val="B7B9B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dirty="0" smtClean="0"/>
                        <a:t>MAD/SAD; MDX;</a:t>
                      </a:r>
                      <a:r>
                        <a:rPr lang="en-US" sz="800" b="0" baseline="0" dirty="0" smtClean="0"/>
                        <a:t> dehydration</a:t>
                      </a:r>
                      <a:r>
                        <a:rPr lang="en-GB" sz="800" b="0" baseline="0" dirty="0" smtClean="0"/>
                        <a:t>; </a:t>
                      </a:r>
                      <a:r>
                        <a:rPr lang="en-GB" sz="800" b="0" i="1" baseline="0" dirty="0" smtClean="0"/>
                        <a:t>in situ</a:t>
                      </a:r>
                      <a:endParaRPr lang="en-GB" sz="800" b="0" i="1" dirty="0" smtClean="0"/>
                    </a:p>
                  </a:txBody>
                  <a:tcPr marL="137160" marR="137160" marT="137160" marB="137160" anchor="ctr">
                    <a:solidFill>
                      <a:srgbClr val="B7B9BA"/>
                    </a:solidFill>
                  </a:tcPr>
                </a:tc>
                <a:extLst>
                  <a:ext uri="{0D108BD9-81ED-4DB2-BD59-A6C34878D82A}">
                    <a16:rowId xmlns:a16="http://schemas.microsoft.com/office/drawing/2014/main" val="1419645291"/>
                  </a:ext>
                </a:extLst>
              </a:tr>
              <a:tr h="468000">
                <a:tc>
                  <a:txBody>
                    <a:bodyPr/>
                    <a:lstStyle/>
                    <a:p>
                      <a:pPr algn="ctr"/>
                      <a:r>
                        <a:rPr lang="en-US" sz="800" b="0" dirty="0" smtClean="0"/>
                        <a:t>MASSIF-3</a:t>
                      </a:r>
                      <a:endParaRPr lang="en-GB" sz="800" b="0" dirty="0"/>
                    </a:p>
                  </a:txBody>
                  <a:tcPr marL="137160" marR="137160" marT="137160" marB="137160" anchor="ctr">
                    <a:solidFill>
                      <a:schemeClr val="bg1">
                        <a:lumMod val="95000"/>
                      </a:schemeClr>
                    </a:solidFill>
                  </a:tcPr>
                </a:tc>
                <a:tc>
                  <a:txBody>
                    <a:bodyPr/>
                    <a:lstStyle/>
                    <a:p>
                      <a:pPr algn="ctr"/>
                      <a:r>
                        <a:rPr lang="en-US" sz="800" b="0" dirty="0" smtClean="0"/>
                        <a:t>2015</a:t>
                      </a:r>
                      <a:endParaRPr lang="en-GB" sz="800" b="0" dirty="0"/>
                    </a:p>
                  </a:txBody>
                  <a:tcPr marL="137160" marR="137160" marT="137160" marB="137160" anchor="ctr">
                    <a:solidFill>
                      <a:schemeClr val="bg1">
                        <a:lumMod val="95000"/>
                      </a:schemeClr>
                    </a:solidFill>
                  </a:tcPr>
                </a:tc>
                <a:tc>
                  <a:txBody>
                    <a:bodyPr/>
                    <a:lstStyle/>
                    <a:p>
                      <a:pPr algn="ctr"/>
                      <a:r>
                        <a:rPr lang="en-US" sz="800" b="0" dirty="0" smtClean="0"/>
                        <a:t>12.8</a:t>
                      </a:r>
                      <a:endParaRPr lang="en-GB" sz="800" b="0" dirty="0"/>
                    </a:p>
                  </a:txBody>
                  <a:tcPr marL="137160" marR="137160" marT="137160" marB="137160" anchor="ctr">
                    <a:solidFill>
                      <a:schemeClr val="bg1">
                        <a:lumMod val="95000"/>
                      </a:schemeClr>
                    </a:solidFill>
                  </a:tcPr>
                </a:tc>
                <a:tc>
                  <a:txBody>
                    <a:bodyPr/>
                    <a:lstStyle/>
                    <a:p>
                      <a:pPr algn="ctr"/>
                      <a:r>
                        <a:rPr lang="en-US" sz="800" b="0" dirty="0" smtClean="0"/>
                        <a:t>15</a:t>
                      </a:r>
                      <a:endParaRPr lang="en-GB" sz="800" b="0" dirty="0"/>
                    </a:p>
                  </a:txBody>
                  <a:tcPr marL="137160" marR="137160" marT="137160" marB="137160"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dirty="0" smtClean="0"/>
                        <a:t>&gt;2 x 10</a:t>
                      </a:r>
                      <a:r>
                        <a:rPr lang="en-US" sz="800" b="0" baseline="30000" dirty="0" smtClean="0"/>
                        <a:t>13</a:t>
                      </a:r>
                      <a:endParaRPr lang="en-GB" sz="800" b="0" baseline="30000" dirty="0" smtClean="0"/>
                    </a:p>
                  </a:txBody>
                  <a:tcPr marL="137160" marR="137160" marT="137160" marB="13716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dirty="0" smtClean="0"/>
                        <a:t>MD2</a:t>
                      </a:r>
                      <a:r>
                        <a:rPr lang="en-GB" sz="800" b="0" dirty="0" smtClean="0"/>
                        <a:t>-S</a:t>
                      </a:r>
                    </a:p>
                  </a:txBody>
                  <a:tcPr marL="137160" marR="137160" marT="137160" marB="137160" anchor="ctr">
                    <a:solidFill>
                      <a:schemeClr val="bg1">
                        <a:lumMod val="95000"/>
                      </a:schemeClr>
                    </a:solidFill>
                  </a:tcPr>
                </a:tc>
                <a:tc>
                  <a:txBody>
                    <a:bodyPr/>
                    <a:lstStyle/>
                    <a:p>
                      <a:pPr algn="ctr"/>
                      <a:r>
                        <a:rPr lang="en-US" sz="800" b="0" dirty="0" err="1" smtClean="0"/>
                        <a:t>Eiger</a:t>
                      </a:r>
                      <a:r>
                        <a:rPr lang="en-US" sz="800" b="0" dirty="0" smtClean="0"/>
                        <a:t> 4M</a:t>
                      </a:r>
                      <a:endParaRPr lang="en-GB" sz="800" b="0" dirty="0"/>
                    </a:p>
                  </a:txBody>
                  <a:tcPr marL="137160" marR="137160" marT="137160" marB="137160" anchor="ctr">
                    <a:solidFill>
                      <a:schemeClr val="bg1">
                        <a:lumMod val="95000"/>
                      </a:schemeClr>
                    </a:solidFill>
                  </a:tcPr>
                </a:tc>
                <a:tc>
                  <a:txBody>
                    <a:bodyPr/>
                    <a:lstStyle/>
                    <a:p>
                      <a:pPr algn="ctr"/>
                      <a:r>
                        <a:rPr lang="en-US" sz="800" b="0" dirty="0" err="1" smtClean="0"/>
                        <a:t>FlexHCD</a:t>
                      </a:r>
                      <a:endParaRPr lang="en-GB" sz="800" b="0" dirty="0"/>
                    </a:p>
                  </a:txBody>
                  <a:tcPr marL="137160" marR="137160" marT="137160" marB="13716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dirty="0" smtClean="0"/>
                        <a:t>Mini-focus; MDX; SSX;</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baseline="0" dirty="0" smtClean="0"/>
                        <a:t>on-line UV</a:t>
                      </a:r>
                      <a:r>
                        <a:rPr lang="en-US" sz="800" b="0" dirty="0" smtClean="0"/>
                        <a:t> </a:t>
                      </a:r>
                      <a:endParaRPr lang="en-GB" sz="800" b="0" dirty="0" smtClean="0"/>
                    </a:p>
                  </a:txBody>
                  <a:tcPr marL="137160" marR="137160" marT="137160" marB="137160" anchor="ctr">
                    <a:solidFill>
                      <a:schemeClr val="bg1">
                        <a:lumMod val="95000"/>
                      </a:schemeClr>
                    </a:solidFill>
                  </a:tcPr>
                </a:tc>
                <a:extLst>
                  <a:ext uri="{0D108BD9-81ED-4DB2-BD59-A6C34878D82A}">
                    <a16:rowId xmlns:a16="http://schemas.microsoft.com/office/drawing/2014/main" val="3299073447"/>
                  </a:ext>
                </a:extLst>
              </a:tr>
              <a:tr h="468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dirty="0" smtClean="0"/>
                        <a:t>ID23-2</a:t>
                      </a:r>
                      <a:endParaRPr lang="en-GB" sz="800" b="0" dirty="0" smtClean="0"/>
                    </a:p>
                  </a:txBody>
                  <a:tcPr marL="137160" marR="137160" marT="137160" marB="137160" anchor="ctr">
                    <a:solidFill>
                      <a:schemeClr val="bg1">
                        <a:lumMod val="95000"/>
                      </a:schemeClr>
                    </a:solidFill>
                  </a:tcPr>
                </a:tc>
                <a:tc>
                  <a:txBody>
                    <a:bodyPr/>
                    <a:lstStyle/>
                    <a:p>
                      <a:pPr algn="ctr"/>
                      <a:r>
                        <a:rPr lang="en-US" sz="800" b="0" dirty="0" smtClean="0"/>
                        <a:t>2006</a:t>
                      </a:r>
                    </a:p>
                    <a:p>
                      <a:pPr algn="ctr"/>
                      <a:r>
                        <a:rPr lang="en-US" sz="800" b="0" dirty="0" smtClean="0"/>
                        <a:t>(2017)</a:t>
                      </a:r>
                      <a:endParaRPr lang="en-GB" sz="800" b="0" dirty="0"/>
                    </a:p>
                  </a:txBody>
                  <a:tcPr marL="137160" marR="137160" marT="137160" marB="137160" anchor="ctr">
                    <a:solidFill>
                      <a:schemeClr val="bg1">
                        <a:lumMod val="95000"/>
                      </a:schemeClr>
                    </a:solidFill>
                  </a:tcPr>
                </a:tc>
                <a:tc>
                  <a:txBody>
                    <a:bodyPr/>
                    <a:lstStyle/>
                    <a:p>
                      <a:pPr algn="ctr"/>
                      <a:r>
                        <a:rPr lang="en-US" sz="800" b="0" dirty="0" smtClean="0"/>
                        <a:t>14.2</a:t>
                      </a:r>
                      <a:endParaRPr lang="en-GB" sz="800" b="0" dirty="0"/>
                    </a:p>
                  </a:txBody>
                  <a:tcPr marL="137160" marR="137160" marT="137160" marB="137160" anchor="ctr">
                    <a:solidFill>
                      <a:schemeClr val="bg1">
                        <a:lumMod val="95000"/>
                      </a:schemeClr>
                    </a:solidFill>
                  </a:tcPr>
                </a:tc>
                <a:tc>
                  <a:txBody>
                    <a:bodyPr/>
                    <a:lstStyle/>
                    <a:p>
                      <a:pPr algn="ctr"/>
                      <a:r>
                        <a:rPr lang="en-US" sz="800" b="0" dirty="0" smtClean="0"/>
                        <a:t>5 x 7</a:t>
                      </a:r>
                    </a:p>
                    <a:p>
                      <a:pPr algn="ctr"/>
                      <a:r>
                        <a:rPr lang="en-US" sz="800" b="0" baseline="0" dirty="0" smtClean="0"/>
                        <a:t> (2 x 2)</a:t>
                      </a:r>
                      <a:endParaRPr lang="en-GB" sz="800" b="0" dirty="0"/>
                    </a:p>
                  </a:txBody>
                  <a:tcPr marL="137160" marR="137160" marT="137160" marB="137160" anchor="ctr">
                    <a:solidFill>
                      <a:schemeClr val="bg1">
                        <a:lumMod val="95000"/>
                      </a:schemeClr>
                    </a:solidFill>
                  </a:tcPr>
                </a:tc>
                <a:tc>
                  <a:txBody>
                    <a:bodyPr/>
                    <a:lstStyle/>
                    <a:p>
                      <a:pPr algn="ctr"/>
                      <a:r>
                        <a:rPr lang="en-US" sz="800" b="0" dirty="0" smtClean="0"/>
                        <a:t>1x10</a:t>
                      </a:r>
                      <a:r>
                        <a:rPr lang="en-US" sz="800" b="0" baseline="30000" dirty="0" smtClean="0"/>
                        <a:t>12</a:t>
                      </a:r>
                      <a:endParaRPr lang="en-GB" sz="800" b="0" baseline="30000" dirty="0"/>
                    </a:p>
                  </a:txBody>
                  <a:tcPr marL="137160" marR="137160" marT="137160" marB="137160" anchor="ctr">
                    <a:solidFill>
                      <a:schemeClr val="bg1">
                        <a:lumMod val="95000"/>
                      </a:schemeClr>
                    </a:solidFill>
                  </a:tcPr>
                </a:tc>
                <a:tc>
                  <a:txBody>
                    <a:bodyPr/>
                    <a:lstStyle/>
                    <a:p>
                      <a:pPr algn="ctr"/>
                      <a:r>
                        <a:rPr lang="en-US" sz="800" b="0" dirty="0" smtClean="0"/>
                        <a:t>MD3Up</a:t>
                      </a:r>
                      <a:endParaRPr lang="en-GB" sz="800" b="0" dirty="0"/>
                    </a:p>
                  </a:txBody>
                  <a:tcPr marL="137160" marR="137160" marT="137160" marB="137160" anchor="ctr">
                    <a:solidFill>
                      <a:schemeClr val="bg1">
                        <a:lumMod val="95000"/>
                      </a:schemeClr>
                    </a:solidFill>
                  </a:tcPr>
                </a:tc>
                <a:tc>
                  <a:txBody>
                    <a:bodyPr/>
                    <a:lstStyle/>
                    <a:p>
                      <a:pPr algn="ctr"/>
                      <a:r>
                        <a:rPr lang="en-US" sz="800" b="0" dirty="0" smtClean="0"/>
                        <a:t>Pilatus3 2M</a:t>
                      </a:r>
                      <a:endParaRPr lang="en-GB" sz="800" b="0" dirty="0"/>
                    </a:p>
                  </a:txBody>
                  <a:tcPr marL="137160" marR="137160" marT="137160" marB="137160" anchor="ctr">
                    <a:solidFill>
                      <a:schemeClr val="bg1">
                        <a:lumMod val="95000"/>
                      </a:schemeClr>
                    </a:solidFill>
                  </a:tcPr>
                </a:tc>
                <a:tc>
                  <a:txBody>
                    <a:bodyPr/>
                    <a:lstStyle/>
                    <a:p>
                      <a:pPr algn="ctr"/>
                      <a:r>
                        <a:rPr lang="en-US" sz="800" b="0" dirty="0" err="1" smtClean="0"/>
                        <a:t>FlexHCD</a:t>
                      </a:r>
                      <a:endParaRPr lang="en-GB" sz="800" b="0" dirty="0"/>
                    </a:p>
                  </a:txBody>
                  <a:tcPr marL="137160" marR="137160" marT="137160" marB="137160" anchor="ctr">
                    <a:solidFill>
                      <a:schemeClr val="bg1">
                        <a:lumMod val="95000"/>
                      </a:schemeClr>
                    </a:solidFill>
                  </a:tcPr>
                </a:tc>
                <a:tc>
                  <a:txBody>
                    <a:bodyPr/>
                    <a:lstStyle/>
                    <a:p>
                      <a:pPr algn="ctr"/>
                      <a:r>
                        <a:rPr lang="en-US" sz="800" b="0" dirty="0" smtClean="0"/>
                        <a:t>Microfocus; SSX</a:t>
                      </a:r>
                      <a:endParaRPr lang="en-GB" sz="800" b="0" dirty="0"/>
                    </a:p>
                  </a:txBody>
                  <a:tcPr marL="137160" marR="137160" marT="137160" marB="137160" anchor="ctr">
                    <a:solidFill>
                      <a:schemeClr val="bg1">
                        <a:lumMod val="95000"/>
                      </a:schemeClr>
                    </a:solidFill>
                  </a:tcPr>
                </a:tc>
                <a:extLst>
                  <a:ext uri="{0D108BD9-81ED-4DB2-BD59-A6C34878D82A}">
                    <a16:rowId xmlns:a16="http://schemas.microsoft.com/office/drawing/2014/main" val="10003"/>
                  </a:ext>
                </a:extLst>
              </a:tr>
              <a:tr h="468000">
                <a:tc>
                  <a:txBody>
                    <a:bodyPr/>
                    <a:lstStyle/>
                    <a:p>
                      <a:pPr algn="ctr"/>
                      <a:r>
                        <a:rPr lang="en-US" sz="800" b="0" dirty="0" smtClean="0"/>
                        <a:t>MASSIF-1</a:t>
                      </a:r>
                      <a:endParaRPr lang="en-GB" sz="800" b="0" dirty="0"/>
                    </a:p>
                  </a:txBody>
                  <a:tcPr marL="137160" marR="137160" marT="137160" marB="137160" anchor="ctr">
                    <a:solidFill>
                      <a:srgbClr val="B7B9BA"/>
                    </a:solidFill>
                  </a:tcPr>
                </a:tc>
                <a:tc>
                  <a:txBody>
                    <a:bodyPr/>
                    <a:lstStyle/>
                    <a:p>
                      <a:pPr algn="ctr"/>
                      <a:r>
                        <a:rPr lang="en-US" sz="800" b="0" dirty="0" smtClean="0"/>
                        <a:t>2014</a:t>
                      </a:r>
                      <a:endParaRPr lang="en-GB" sz="800" b="0" dirty="0"/>
                    </a:p>
                  </a:txBody>
                  <a:tcPr marL="137160" marR="137160" marT="137160" marB="137160" anchor="ctr">
                    <a:solidFill>
                      <a:srgbClr val="B7B9BA"/>
                    </a:solidFill>
                  </a:tcPr>
                </a:tc>
                <a:tc>
                  <a:txBody>
                    <a:bodyPr/>
                    <a:lstStyle/>
                    <a:p>
                      <a:pPr algn="ctr"/>
                      <a:r>
                        <a:rPr lang="en-US" sz="800" b="0" dirty="0" smtClean="0"/>
                        <a:t>12.8</a:t>
                      </a:r>
                      <a:endParaRPr lang="en-GB" sz="800" b="0" dirty="0"/>
                    </a:p>
                  </a:txBody>
                  <a:tcPr marL="137160" marR="137160" marT="137160" marB="137160" anchor="ctr">
                    <a:solidFill>
                      <a:srgbClr val="B7B9BA"/>
                    </a:solidFill>
                  </a:tcPr>
                </a:tc>
                <a:tc>
                  <a:txBody>
                    <a:bodyPr/>
                    <a:lstStyle/>
                    <a:p>
                      <a:pPr algn="ctr"/>
                      <a:r>
                        <a:rPr lang="en-US" sz="800" b="0" dirty="0" smtClean="0"/>
                        <a:t>50</a:t>
                      </a:r>
                    </a:p>
                    <a:p>
                      <a:pPr algn="ctr"/>
                      <a:r>
                        <a:rPr lang="en-US" sz="800" b="0" dirty="0" smtClean="0"/>
                        <a:t>(20-150)</a:t>
                      </a:r>
                      <a:endParaRPr lang="en-GB" sz="800" b="0" dirty="0"/>
                    </a:p>
                  </a:txBody>
                  <a:tcPr marL="137160" marR="137160" marT="137160" marB="137160" anchor="ctr">
                    <a:solidFill>
                      <a:srgbClr val="B7B9BA"/>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dirty="0" smtClean="0"/>
                        <a:t>2x10</a:t>
                      </a:r>
                      <a:r>
                        <a:rPr lang="en-US" sz="800" b="0" baseline="30000" dirty="0" smtClean="0"/>
                        <a:t>12</a:t>
                      </a:r>
                      <a:endParaRPr lang="en-GB" sz="800" b="0" baseline="30000" dirty="0" smtClean="0"/>
                    </a:p>
                  </a:txBody>
                  <a:tcPr marL="137160" marR="137160" marT="137160" marB="137160" anchor="ctr">
                    <a:solidFill>
                      <a:srgbClr val="B7B9B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dirty="0" smtClean="0"/>
                        <a:t>RoboDiff</a:t>
                      </a:r>
                      <a:endParaRPr lang="en-GB" sz="800" b="0" dirty="0" smtClean="0"/>
                    </a:p>
                  </a:txBody>
                  <a:tcPr marL="137160" marR="137160" marT="137160" marB="137160" anchor="ctr">
                    <a:solidFill>
                      <a:srgbClr val="B7B9BA"/>
                    </a:solidFill>
                  </a:tcPr>
                </a:tc>
                <a:tc>
                  <a:txBody>
                    <a:bodyPr/>
                    <a:lstStyle/>
                    <a:p>
                      <a:pPr algn="ctr"/>
                      <a:r>
                        <a:rPr lang="en-US" sz="800" b="0" dirty="0" smtClean="0"/>
                        <a:t>Pilatus3 2M</a:t>
                      </a:r>
                      <a:endParaRPr lang="en-GB" sz="800" b="0" dirty="0"/>
                    </a:p>
                  </a:txBody>
                  <a:tcPr marL="137160" marR="137160" marT="137160" marB="137160" anchor="ctr">
                    <a:solidFill>
                      <a:srgbClr val="B7B9BA"/>
                    </a:solidFill>
                  </a:tcPr>
                </a:tc>
                <a:tc>
                  <a:txBody>
                    <a:bodyPr/>
                    <a:lstStyle/>
                    <a:p>
                      <a:pPr algn="ctr"/>
                      <a:r>
                        <a:rPr lang="en-US" sz="800" b="0" dirty="0" smtClean="0"/>
                        <a:t>RoboDiff</a:t>
                      </a:r>
                      <a:endParaRPr lang="en-GB" sz="800" b="0" dirty="0"/>
                    </a:p>
                  </a:txBody>
                  <a:tcPr marL="137160" marR="137160" marT="137160" marB="137160" anchor="ctr">
                    <a:solidFill>
                      <a:srgbClr val="B7B9BA"/>
                    </a:solidFill>
                  </a:tcPr>
                </a:tc>
                <a:tc>
                  <a:txBody>
                    <a:bodyPr/>
                    <a:lstStyle/>
                    <a:p>
                      <a:pPr algn="ctr"/>
                      <a:r>
                        <a:rPr lang="en-US" sz="800" b="0" dirty="0" smtClean="0"/>
                        <a:t>Automatic data collection; Mail-in; fragment screening,</a:t>
                      </a:r>
                      <a:r>
                        <a:rPr lang="en-US" sz="800" b="0" baseline="0" dirty="0" smtClean="0"/>
                        <a:t> etc.</a:t>
                      </a:r>
                      <a:endParaRPr lang="en-GB" sz="800" b="0" dirty="0"/>
                    </a:p>
                  </a:txBody>
                  <a:tcPr marL="137160" marR="137160" marT="137160" marB="137160" anchor="ctr">
                    <a:solidFill>
                      <a:srgbClr val="B7B9BA"/>
                    </a:solidFill>
                  </a:tcPr>
                </a:tc>
                <a:extLst>
                  <a:ext uri="{0D108BD9-81ED-4DB2-BD59-A6C34878D82A}">
                    <a16:rowId xmlns:a16="http://schemas.microsoft.com/office/drawing/2014/main" val="10007"/>
                  </a:ext>
                </a:extLst>
              </a:tr>
              <a:tr h="468000">
                <a:tc>
                  <a:txBody>
                    <a:bodyPr/>
                    <a:lstStyle/>
                    <a:p>
                      <a:pPr algn="ctr"/>
                      <a:r>
                        <a:rPr lang="en-US" sz="800" b="0" dirty="0" smtClean="0"/>
                        <a:t>BM29</a:t>
                      </a:r>
                      <a:endParaRPr lang="en-GB" sz="800" b="0" dirty="0"/>
                    </a:p>
                  </a:txBody>
                  <a:tcPr marL="137160" marR="137160" marT="137160" marB="137160" anchor="ctr">
                    <a:solidFill>
                      <a:schemeClr val="bg1">
                        <a:lumMod val="95000"/>
                      </a:schemeClr>
                    </a:solidFill>
                  </a:tcPr>
                </a:tc>
                <a:tc>
                  <a:txBody>
                    <a:bodyPr/>
                    <a:lstStyle/>
                    <a:p>
                      <a:pPr algn="ctr"/>
                      <a:r>
                        <a:rPr lang="en-US" sz="800" b="0" dirty="0" smtClean="0"/>
                        <a:t>2011</a:t>
                      </a:r>
                      <a:endParaRPr lang="en-GB" sz="800" b="0" dirty="0"/>
                    </a:p>
                  </a:txBody>
                  <a:tcPr marL="137160" marR="137160" marT="137160" marB="137160" anchor="ctr">
                    <a:solidFill>
                      <a:schemeClr val="bg1">
                        <a:lumMod val="95000"/>
                      </a:schemeClr>
                    </a:solidFill>
                  </a:tcPr>
                </a:tc>
                <a:tc>
                  <a:txBody>
                    <a:bodyPr/>
                    <a:lstStyle/>
                    <a:p>
                      <a:pPr algn="ctr"/>
                      <a:r>
                        <a:rPr lang="en-GB" sz="800" b="0" dirty="0" smtClean="0"/>
                        <a:t>7–15</a:t>
                      </a:r>
                      <a:endParaRPr lang="en-GB" sz="800" b="0" dirty="0"/>
                    </a:p>
                  </a:txBody>
                  <a:tcPr marL="137160" marR="137160" marT="137160" marB="137160" anchor="ctr">
                    <a:solidFill>
                      <a:schemeClr val="bg1">
                        <a:lumMod val="95000"/>
                      </a:schemeClr>
                    </a:solidFill>
                  </a:tcPr>
                </a:tc>
                <a:tc>
                  <a:txBody>
                    <a:bodyPr/>
                    <a:lstStyle/>
                    <a:p>
                      <a:pPr algn="ctr"/>
                      <a:r>
                        <a:rPr lang="en-GB" sz="800" b="0" dirty="0" smtClean="0"/>
                        <a:t>500 × 500 </a:t>
                      </a:r>
                      <a:endParaRPr lang="en-GB" sz="800" b="0" dirty="0"/>
                    </a:p>
                  </a:txBody>
                  <a:tcPr marL="137160" marR="137160" marT="137160" marB="137160" anchor="c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dirty="0" smtClean="0"/>
                        <a:t>1.3x10</a:t>
                      </a:r>
                      <a:r>
                        <a:rPr lang="en-US" sz="800" b="0" baseline="30000" dirty="0" smtClean="0"/>
                        <a:t>13</a:t>
                      </a:r>
                      <a:endParaRPr lang="en-GB" sz="800" b="0" baseline="30000" dirty="0" smtClean="0"/>
                    </a:p>
                  </a:txBody>
                  <a:tcPr marL="137160" marR="137160" marT="137160" marB="137160"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dirty="0" smtClean="0"/>
                        <a:t>N/A</a:t>
                      </a:r>
                      <a:endParaRPr lang="en-GB" sz="800" b="0" dirty="0" smtClean="0"/>
                    </a:p>
                  </a:txBody>
                  <a:tcPr marL="137160" marR="137160" marT="137160" marB="137160" anchor="ctr">
                    <a:solidFill>
                      <a:schemeClr val="bg1">
                        <a:lumMod val="95000"/>
                      </a:schemeClr>
                    </a:solidFill>
                  </a:tcPr>
                </a:tc>
                <a:tc>
                  <a:txBody>
                    <a:bodyPr/>
                    <a:lstStyle/>
                    <a:p>
                      <a:pPr algn="ctr"/>
                      <a:r>
                        <a:rPr lang="en-US" sz="800" b="0" dirty="0" smtClean="0"/>
                        <a:t>Pilatus 1M</a:t>
                      </a:r>
                      <a:endParaRPr lang="en-GB" sz="800" b="0" dirty="0"/>
                    </a:p>
                  </a:txBody>
                  <a:tcPr marL="137160" marR="137160" marT="137160" marB="137160" anchor="ctr">
                    <a:solidFill>
                      <a:schemeClr val="bg1">
                        <a:lumMod val="95000"/>
                      </a:schemeClr>
                    </a:solidFill>
                  </a:tcPr>
                </a:tc>
                <a:tc>
                  <a:txBody>
                    <a:bodyPr/>
                    <a:lstStyle/>
                    <a:p>
                      <a:pPr algn="ctr"/>
                      <a:r>
                        <a:rPr lang="en-US" sz="800" b="0" dirty="0" smtClean="0"/>
                        <a:t>ARINAX liquid handler</a:t>
                      </a:r>
                      <a:endParaRPr lang="en-GB" sz="800" b="0" dirty="0"/>
                    </a:p>
                  </a:txBody>
                  <a:tcPr marL="137160" marR="137160" marT="137160" marB="137160" anchor="ctr">
                    <a:solidFill>
                      <a:schemeClr val="bg1">
                        <a:lumMod val="95000"/>
                      </a:schemeClr>
                    </a:solidFill>
                  </a:tcPr>
                </a:tc>
                <a:tc>
                  <a:txBody>
                    <a:bodyPr/>
                    <a:lstStyle/>
                    <a:p>
                      <a:pPr algn="ctr"/>
                      <a:r>
                        <a:rPr lang="en-US" sz="800" b="0" dirty="0" smtClean="0"/>
                        <a:t>BioSAXS; SEC-SAXS</a:t>
                      </a:r>
                      <a:endParaRPr lang="en-GB" sz="800" b="0" dirty="0"/>
                    </a:p>
                  </a:txBody>
                  <a:tcPr marL="137160" marR="137160" marT="137160" marB="137160" anchor="ctr">
                    <a:solidFill>
                      <a:schemeClr val="bg1">
                        <a:lumMod val="95000"/>
                      </a:schemeClr>
                    </a:solidFill>
                  </a:tcPr>
                </a:tc>
                <a:extLst>
                  <a:ext uri="{0D108BD9-81ED-4DB2-BD59-A6C34878D82A}">
                    <a16:rowId xmlns:a16="http://schemas.microsoft.com/office/drawing/2014/main" val="3636415930"/>
                  </a:ext>
                </a:extLst>
              </a:tr>
              <a:tr h="468000">
                <a:tc>
                  <a:txBody>
                    <a:bodyPr/>
                    <a:lstStyle/>
                    <a:p>
                      <a:pPr algn="ctr"/>
                      <a:r>
                        <a:rPr lang="en-US" sz="800" b="0" dirty="0" smtClean="0"/>
                        <a:t>CM01</a:t>
                      </a:r>
                      <a:endParaRPr lang="en-GB" sz="800" b="0" dirty="0"/>
                    </a:p>
                  </a:txBody>
                  <a:tcPr marL="137160" marR="137160" marT="137160" marB="137160" anchor="ctr">
                    <a:solidFill>
                      <a:srgbClr val="B7B9BA"/>
                    </a:solidFill>
                  </a:tcPr>
                </a:tc>
                <a:tc>
                  <a:txBody>
                    <a:bodyPr/>
                    <a:lstStyle/>
                    <a:p>
                      <a:pPr algn="ctr"/>
                      <a:r>
                        <a:rPr lang="en-US" sz="900" b="0" dirty="0" smtClean="0">
                          <a:latin typeface="Arial" pitchFamily="34" charset="0"/>
                          <a:cs typeface="Arial" pitchFamily="34" charset="0"/>
                        </a:rPr>
                        <a:t>2017</a:t>
                      </a:r>
                      <a:endParaRPr lang="en-GB" sz="900" b="0" dirty="0">
                        <a:latin typeface="Arial" pitchFamily="34" charset="0"/>
                        <a:cs typeface="Arial" pitchFamily="34" charset="0"/>
                      </a:endParaRPr>
                    </a:p>
                  </a:txBody>
                  <a:tcPr marL="137160" marR="137160" marT="137160" marB="137160" anchor="ctr">
                    <a:solidFill>
                      <a:srgbClr val="B7B9BA"/>
                    </a:solidFill>
                  </a:tcPr>
                </a:tc>
                <a:tc gridSpan="6">
                  <a:txBody>
                    <a:bodyPr/>
                    <a:lstStyle/>
                    <a:p>
                      <a:pPr algn="ctr"/>
                      <a:r>
                        <a:rPr lang="en-US" sz="800" b="0" dirty="0" smtClean="0"/>
                        <a:t>Electron Microscopy</a:t>
                      </a:r>
                      <a:endParaRPr lang="en-GB" sz="800" b="0" dirty="0"/>
                    </a:p>
                  </a:txBody>
                  <a:tcPr marL="137160" marR="137160" marT="137160" marB="137160" anchor="ctr">
                    <a:solidFill>
                      <a:srgbClr val="B7B9BA"/>
                    </a:solidFill>
                  </a:tcPr>
                </a:tc>
                <a:tc hMerge="1">
                  <a:txBody>
                    <a:bodyPr/>
                    <a:lstStyle/>
                    <a:p>
                      <a:pPr algn="ctr"/>
                      <a:endParaRPr lang="en-GB" sz="800" b="0" dirty="0"/>
                    </a:p>
                  </a:txBody>
                  <a:tcPr marL="137160" marR="137160" marT="137160" marB="137160" anchor="ctr">
                    <a:solidFill>
                      <a:srgbClr val="B7B9BA"/>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800" b="0" baseline="30000" dirty="0" smtClean="0"/>
                    </a:p>
                  </a:txBody>
                  <a:tcPr marL="137160" marR="137160" marT="137160" marB="137160" anchor="ctr">
                    <a:solidFill>
                      <a:srgbClr val="B7B9BA"/>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0" dirty="0" smtClean="0"/>
                    </a:p>
                  </a:txBody>
                  <a:tcPr marL="137160" marR="137160" marT="137160" marB="137160" anchor="ctr">
                    <a:solidFill>
                      <a:srgbClr val="B7B9BA"/>
                    </a:solidFill>
                  </a:tcPr>
                </a:tc>
                <a:tc hMerge="1">
                  <a:txBody>
                    <a:bodyPr/>
                    <a:lstStyle/>
                    <a:p>
                      <a:pPr algn="ctr"/>
                      <a:endParaRPr lang="en-GB" sz="800" b="0" dirty="0"/>
                    </a:p>
                  </a:txBody>
                  <a:tcPr marL="137160" marR="137160" marT="137160" marB="137160" anchor="ctr">
                    <a:solidFill>
                      <a:srgbClr val="B7B9BA"/>
                    </a:solidFill>
                  </a:tcPr>
                </a:tc>
                <a:tc hMerge="1">
                  <a:txBody>
                    <a:bodyPr/>
                    <a:lstStyle/>
                    <a:p>
                      <a:pPr algn="ctr"/>
                      <a:endParaRPr lang="en-GB" sz="800" b="0" dirty="0"/>
                    </a:p>
                  </a:txBody>
                  <a:tcPr marL="137160" marR="137160" marT="137160" marB="137160" anchor="ctr">
                    <a:solidFill>
                      <a:srgbClr val="B7B9BA"/>
                    </a:solidFill>
                  </a:tcPr>
                </a:tc>
                <a:tc>
                  <a:txBody>
                    <a:bodyPr/>
                    <a:lstStyle/>
                    <a:p>
                      <a:pPr algn="ctr"/>
                      <a:r>
                        <a:rPr lang="en-US" sz="800" b="0" dirty="0" smtClean="0"/>
                        <a:t>Single</a:t>
                      </a:r>
                      <a:r>
                        <a:rPr lang="en-US" sz="800" b="0" baseline="0" dirty="0" smtClean="0"/>
                        <a:t> particle reconstruction</a:t>
                      </a:r>
                      <a:endParaRPr lang="en-GB" sz="800" b="0" dirty="0"/>
                    </a:p>
                  </a:txBody>
                  <a:tcPr marL="137160" marR="137160" marT="137160" marB="137160" anchor="ctr">
                    <a:solidFill>
                      <a:srgbClr val="B7B9BA"/>
                    </a:solidFill>
                  </a:tcPr>
                </a:tc>
                <a:extLst>
                  <a:ext uri="{0D108BD9-81ED-4DB2-BD59-A6C34878D82A}">
                    <a16:rowId xmlns:a16="http://schemas.microsoft.com/office/drawing/2014/main" val="3128330368"/>
                  </a:ext>
                </a:extLst>
              </a:tr>
            </a:tbl>
          </a:graphicData>
        </a:graphic>
      </p:graphicFrame>
      <p:sp>
        <p:nvSpPr>
          <p:cNvPr id="3" name="Title 2"/>
          <p:cNvSpPr>
            <a:spLocks noGrp="1"/>
          </p:cNvSpPr>
          <p:nvPr>
            <p:ph type="title"/>
          </p:nvPr>
        </p:nvSpPr>
        <p:spPr/>
        <p:txBody>
          <a:bodyPr/>
          <a:lstStyle/>
          <a:p>
            <a:r>
              <a:rPr lang="en-GB" dirty="0" smtClean="0"/>
              <a:t>SB@ESRF PRE-EBS: versatile</a:t>
            </a:r>
            <a:r>
              <a:rPr lang="en-GB" dirty="0"/>
              <a:t>, complementary </a:t>
            </a:r>
            <a:r>
              <a:rPr lang="en-GB" dirty="0" smtClean="0"/>
              <a:t>end-stations</a:t>
            </a:r>
            <a:endParaRPr lang="en-GB" dirty="0"/>
          </a:p>
        </p:txBody>
      </p:sp>
      <p:sp>
        <p:nvSpPr>
          <p:cNvPr id="9" name="Footer Placeholder 5"/>
          <p:cNvSpPr>
            <a:spLocks noGrp="1"/>
          </p:cNvSpPr>
          <p:nvPr>
            <p:ph type="ftr" sz="quarter" idx="10"/>
          </p:nvPr>
        </p:nvSpPr>
        <p:spPr/>
        <p:txBody>
          <a:bodyPr/>
          <a:lstStyle/>
          <a:p>
            <a:r>
              <a:rPr lang="en-GB" smtClean="0"/>
              <a:t>Gordon Leonard | SAESRF2019 | 12th November 2019</a:t>
            </a:r>
            <a:endParaRPr lang="fr-FR" dirty="0"/>
          </a:p>
        </p:txBody>
      </p:sp>
      <p:sp>
        <p:nvSpPr>
          <p:cNvPr id="6" name="Slide Number Placeholder 5"/>
          <p:cNvSpPr>
            <a:spLocks noGrp="1"/>
          </p:cNvSpPr>
          <p:nvPr>
            <p:ph type="sldNum" sz="quarter" idx="11"/>
          </p:nvPr>
        </p:nvSpPr>
        <p:spPr/>
        <p:txBody>
          <a:bodyPr/>
          <a:lstStyle/>
          <a:p>
            <a:r>
              <a:rPr lang="fr-FR" smtClean="0"/>
              <a:t>Page </a:t>
            </a:r>
            <a:fld id="{733122C9-A0B9-462F-8757-0847AD287B63}" type="slidenum">
              <a:rPr lang="fr-FR" smtClean="0"/>
              <a:pPr/>
              <a:t>6</a:t>
            </a:fld>
            <a:endParaRPr lang="fr-FR" dirty="0"/>
          </a:p>
        </p:txBody>
      </p:sp>
    </p:spTree>
    <p:extLst>
      <p:ext uri="{BB962C8B-B14F-4D97-AF65-F5344CB8AC3E}">
        <p14:creationId xmlns:p14="http://schemas.microsoft.com/office/powerpoint/2010/main" val="14357500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smtClean="0"/>
              <a:t>Gordon Leonard | SAESRF2019 | 12th November 2019</a:t>
            </a:r>
            <a:endParaRPr lang="fr-FR" dirty="0"/>
          </a:p>
        </p:txBody>
      </p:sp>
      <p:sp>
        <p:nvSpPr>
          <p:cNvPr id="14" name="TextBox 13"/>
          <p:cNvSpPr txBox="1"/>
          <p:nvPr/>
        </p:nvSpPr>
        <p:spPr>
          <a:xfrm>
            <a:off x="719064" y="829252"/>
            <a:ext cx="8244936" cy="5663089"/>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1600" b="1" dirty="0" smtClean="0"/>
              <a:t>User-friendly</a:t>
            </a:r>
          </a:p>
          <a:p>
            <a:pPr marL="800100" lvl="1" indent="-342900">
              <a:buFont typeface="Arial" panose="020B0604020202020204" pitchFamily="34" charset="0"/>
              <a:buChar char="•"/>
            </a:pPr>
            <a:r>
              <a:rPr lang="en-US" sz="1600" dirty="0" smtClean="0"/>
              <a:t>Web-based MXCuBE3 </a:t>
            </a:r>
            <a:r>
              <a:rPr lang="en-US" sz="1600" dirty="0"/>
              <a:t>User </a:t>
            </a:r>
            <a:r>
              <a:rPr lang="en-US" sz="1600" dirty="0" smtClean="0"/>
              <a:t>Interface</a:t>
            </a:r>
          </a:p>
          <a:p>
            <a:pPr marL="1257300" lvl="2" indent="-342900">
              <a:buFont typeface="Arial" panose="020B0604020202020204" pitchFamily="34" charset="0"/>
              <a:buChar char="•"/>
            </a:pPr>
            <a:r>
              <a:rPr lang="en-US" sz="1400" dirty="0" smtClean="0"/>
              <a:t>MXCuBE Collaboration</a:t>
            </a:r>
            <a:endParaRPr lang="en-US" sz="1400" dirty="0"/>
          </a:p>
          <a:p>
            <a:pPr lvl="2"/>
            <a:endParaRPr lang="en-US" sz="1600" dirty="0"/>
          </a:p>
          <a:p>
            <a:pPr marL="342900" indent="-342900">
              <a:buFont typeface="Arial" panose="020B0604020202020204" pitchFamily="34" charset="0"/>
              <a:buChar char="•"/>
            </a:pPr>
            <a:r>
              <a:rPr lang="en-US" sz="1600" b="1" dirty="0" smtClean="0"/>
              <a:t>Very high level of automation</a:t>
            </a:r>
          </a:p>
          <a:p>
            <a:pPr marL="800100" lvl="1" indent="-342900">
              <a:buFont typeface="Arial" panose="020B0604020202020204" pitchFamily="34" charset="0"/>
              <a:buChar char="•"/>
            </a:pPr>
            <a:r>
              <a:rPr lang="en-US" sz="1600" dirty="0" smtClean="0"/>
              <a:t>MD2 </a:t>
            </a:r>
            <a:r>
              <a:rPr lang="en-US" sz="1600" dirty="0" err="1" smtClean="0"/>
              <a:t>diffractometeters</a:t>
            </a:r>
            <a:endParaRPr lang="en-US" sz="1600" dirty="0" smtClean="0"/>
          </a:p>
          <a:p>
            <a:pPr marL="800100" lvl="1" indent="-342900">
              <a:buFont typeface="Arial" panose="020B0604020202020204" pitchFamily="34" charset="0"/>
              <a:buChar char="•"/>
            </a:pPr>
            <a:r>
              <a:rPr lang="en-US" sz="1600" dirty="0" smtClean="0"/>
              <a:t>Flex-HCD sample changers</a:t>
            </a:r>
          </a:p>
          <a:p>
            <a:pPr marL="800100" lvl="1" indent="-342900">
              <a:buFont typeface="Arial" panose="020B0604020202020204" pitchFamily="34" charset="0"/>
              <a:buChar char="•"/>
            </a:pPr>
            <a:r>
              <a:rPr lang="en-US" sz="1600" dirty="0"/>
              <a:t>Constant monitoring of flux </a:t>
            </a:r>
            <a:r>
              <a:rPr lang="en-US" sz="1600" dirty="0" smtClean="0"/>
              <a:t>on sample allows proper experiment design (radiation damage)</a:t>
            </a:r>
          </a:p>
          <a:p>
            <a:pPr marL="800100" lvl="1" indent="-342900">
              <a:buFont typeface="Arial" panose="020B0604020202020204" pitchFamily="34" charset="0"/>
              <a:buChar char="•"/>
            </a:pPr>
            <a:r>
              <a:rPr lang="en-US" sz="1600" dirty="0"/>
              <a:t>Beamline expert system</a:t>
            </a:r>
          </a:p>
          <a:p>
            <a:pPr marL="1257300" lvl="2" indent="-342900">
              <a:buFont typeface="Arial" panose="020B0604020202020204" pitchFamily="34" charset="0"/>
              <a:buChar char="•"/>
            </a:pPr>
            <a:r>
              <a:rPr lang="en-US" sz="1400" b="1" dirty="0" smtClean="0"/>
              <a:t>Workflows (beamline ‘Wizards’)</a:t>
            </a:r>
          </a:p>
          <a:p>
            <a:pPr marL="1714500" lvl="3" indent="-342900">
              <a:buFont typeface="Arial" panose="020B0604020202020204" pitchFamily="34" charset="0"/>
              <a:buChar char="•"/>
            </a:pPr>
            <a:r>
              <a:rPr lang="en-US" sz="1400" dirty="0" err="1" smtClean="0"/>
              <a:t>MXPress</a:t>
            </a:r>
            <a:r>
              <a:rPr lang="en-US" sz="1400" dirty="0" smtClean="0"/>
              <a:t> workflows</a:t>
            </a:r>
          </a:p>
          <a:p>
            <a:pPr marL="1714500" lvl="3" indent="-342900">
              <a:buFont typeface="Arial" panose="020B0604020202020204" pitchFamily="34" charset="0"/>
              <a:buChar char="•"/>
            </a:pPr>
            <a:r>
              <a:rPr lang="en-US" sz="1400" dirty="0" smtClean="0"/>
              <a:t>X-ray centering of samples</a:t>
            </a:r>
          </a:p>
          <a:p>
            <a:pPr marL="1714500" lvl="3" indent="-342900">
              <a:buFont typeface="Arial" panose="020B0604020202020204" pitchFamily="34" charset="0"/>
              <a:buChar char="•"/>
            </a:pPr>
            <a:r>
              <a:rPr lang="en-US" sz="1400" dirty="0" smtClean="0"/>
              <a:t>Diffraction cartography</a:t>
            </a:r>
          </a:p>
          <a:p>
            <a:pPr marL="1714500" lvl="3" indent="-342900">
              <a:buFont typeface="Arial" panose="020B0604020202020204" pitchFamily="34" charset="0"/>
              <a:buChar char="•"/>
            </a:pPr>
            <a:r>
              <a:rPr lang="en-US" sz="1400" dirty="0" smtClean="0"/>
              <a:t>Set up and execution of helical data collections</a:t>
            </a:r>
          </a:p>
          <a:p>
            <a:pPr marL="1714500" lvl="3" indent="-342900">
              <a:buFont typeface="Arial" panose="020B0604020202020204" pitchFamily="34" charset="0"/>
              <a:buChar char="•"/>
            </a:pPr>
            <a:r>
              <a:rPr lang="en-US" sz="1400" dirty="0" smtClean="0"/>
              <a:t>Multi-crystal data collection (i.e. </a:t>
            </a:r>
            <a:r>
              <a:rPr lang="en-US" sz="1400" dirty="0" err="1" smtClean="0"/>
              <a:t>MeshandCollect</a:t>
            </a:r>
            <a:r>
              <a:rPr lang="en-US" sz="1400" dirty="0" smtClean="0"/>
              <a:t>)</a:t>
            </a:r>
          </a:p>
          <a:p>
            <a:pPr marL="1714500" lvl="3" indent="-342900">
              <a:buFont typeface="Arial" panose="020B0604020202020204" pitchFamily="34" charset="0"/>
              <a:buChar char="•"/>
            </a:pPr>
            <a:r>
              <a:rPr lang="en-US" sz="1400" dirty="0" smtClean="0"/>
              <a:t>Dehydration protocols</a:t>
            </a:r>
          </a:p>
          <a:p>
            <a:pPr marL="1714500" lvl="3" indent="-342900">
              <a:buFont typeface="Arial" panose="020B0604020202020204" pitchFamily="34" charset="0"/>
              <a:buChar char="•"/>
            </a:pPr>
            <a:r>
              <a:rPr lang="en-US" sz="1400" dirty="0" smtClean="0"/>
              <a:t>Radiation damage</a:t>
            </a:r>
          </a:p>
          <a:p>
            <a:pPr marL="1257300" lvl="2" indent="-342900">
              <a:buFont typeface="Arial" panose="020B0604020202020204" pitchFamily="34" charset="0"/>
              <a:buChar char="•"/>
            </a:pPr>
            <a:r>
              <a:rPr lang="en-US" sz="1400" dirty="0" smtClean="0"/>
              <a:t>…..</a:t>
            </a:r>
          </a:p>
          <a:p>
            <a:pPr marL="342900" indent="-342900">
              <a:buFont typeface="Arial" panose="020B0604020202020204" pitchFamily="34" charset="0"/>
              <a:buChar char="•"/>
            </a:pPr>
            <a:r>
              <a:rPr lang="en-US" sz="1600" b="1" dirty="0"/>
              <a:t>Display and download of results at </a:t>
            </a:r>
            <a:r>
              <a:rPr lang="en-US" sz="1600" b="1" u="sng" dirty="0"/>
              <a:t>all</a:t>
            </a:r>
            <a:r>
              <a:rPr lang="en-US" sz="1600" b="1" dirty="0"/>
              <a:t> stages of experiment</a:t>
            </a:r>
          </a:p>
          <a:p>
            <a:pPr marL="800100" lvl="1" indent="-342900">
              <a:buFont typeface="Arial" panose="020B0604020202020204" pitchFamily="34" charset="0"/>
              <a:buChar char="•"/>
            </a:pPr>
            <a:r>
              <a:rPr lang="en-US" sz="1600" dirty="0" smtClean="0"/>
              <a:t>ISPyB/</a:t>
            </a:r>
            <a:r>
              <a:rPr lang="en-US" sz="1600" dirty="0" err="1" smtClean="0"/>
              <a:t>Exi</a:t>
            </a:r>
            <a:endParaRPr lang="en-US" sz="1600" dirty="0" smtClean="0"/>
          </a:p>
          <a:p>
            <a:pPr marL="1257300" lvl="2" indent="-342900">
              <a:buFont typeface="Arial" panose="020B0604020202020204" pitchFamily="34" charset="0"/>
              <a:buChar char="•"/>
            </a:pPr>
            <a:r>
              <a:rPr lang="en-US" sz="1600" dirty="0" smtClean="0"/>
              <a:t>Automatic data processing</a:t>
            </a:r>
          </a:p>
          <a:p>
            <a:pPr marL="1257300" lvl="2" indent="-342900">
              <a:buFont typeface="Arial" panose="020B0604020202020204" pitchFamily="34" charset="0"/>
              <a:buChar char="•"/>
            </a:pPr>
            <a:r>
              <a:rPr lang="en-US" sz="1600" dirty="0" smtClean="0"/>
              <a:t>Automatic structure solution (SAD, Molecular Replacement)</a:t>
            </a:r>
          </a:p>
          <a:p>
            <a:pPr marL="1714500" lvl="3" indent="-342900">
              <a:buFont typeface="Arial" panose="020B0604020202020204" pitchFamily="34" charset="0"/>
              <a:buChar char="•"/>
            </a:pPr>
            <a:r>
              <a:rPr lang="en-US" sz="1400" dirty="0" smtClean="0"/>
              <a:t>ISPyB Collaboration</a:t>
            </a:r>
            <a:endParaRPr lang="en-GB" sz="1400" dirty="0"/>
          </a:p>
        </p:txBody>
      </p:sp>
      <p:sp>
        <p:nvSpPr>
          <p:cNvPr id="5" name="Slide Number Placeholder 4"/>
          <p:cNvSpPr>
            <a:spLocks noGrp="1"/>
          </p:cNvSpPr>
          <p:nvPr>
            <p:ph type="sldNum" sz="quarter" idx="11"/>
          </p:nvPr>
        </p:nvSpPr>
        <p:spPr/>
        <p:txBody>
          <a:bodyPr/>
          <a:lstStyle/>
          <a:p>
            <a:r>
              <a:rPr lang="fr-FR" smtClean="0"/>
              <a:t>Page </a:t>
            </a:r>
            <a:fld id="{733122C9-A0B9-462F-8757-0847AD287B63}" type="slidenum">
              <a:rPr lang="fr-FR" smtClean="0"/>
              <a:pPr/>
              <a:t>7</a:t>
            </a:fld>
            <a:endParaRPr lang="fr-FR" dirty="0"/>
          </a:p>
        </p:txBody>
      </p:sp>
      <p:sp>
        <p:nvSpPr>
          <p:cNvPr id="4" name="Title 3"/>
          <p:cNvSpPr>
            <a:spLocks noGrp="1"/>
          </p:cNvSpPr>
          <p:nvPr>
            <p:ph type="title"/>
          </p:nvPr>
        </p:nvSpPr>
        <p:spPr/>
        <p:txBody>
          <a:bodyPr/>
          <a:lstStyle/>
          <a:p>
            <a:r>
              <a:rPr lang="en-GB" dirty="0" smtClean="0"/>
              <a:t>MX Beamlines: Diffraction </a:t>
            </a:r>
            <a:r>
              <a:rPr lang="en-GB" dirty="0"/>
              <a:t>data for more than 15,000 PDB Depositions: How?</a:t>
            </a:r>
          </a:p>
        </p:txBody>
      </p:sp>
    </p:spTree>
    <p:extLst>
      <p:ext uri="{BB962C8B-B14F-4D97-AF65-F5344CB8AC3E}">
        <p14:creationId xmlns:p14="http://schemas.microsoft.com/office/powerpoint/2010/main" val="29943180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GB" dirty="0" smtClean="0"/>
              <a:t>Automation + </a:t>
            </a:r>
            <a:r>
              <a:rPr lang="en-GB" dirty="0" err="1" smtClean="0"/>
              <a:t>MxCuBE</a:t>
            </a:r>
            <a:r>
              <a:rPr lang="en-GB" dirty="0" smtClean="0"/>
              <a:t> + ISPyB = Remote Access/Mail-in</a:t>
            </a:r>
            <a:endParaRPr lang="en-GB" dirty="0"/>
          </a:p>
        </p:txBody>
      </p:sp>
      <p:sp>
        <p:nvSpPr>
          <p:cNvPr id="6" name="Footer Placeholder 5"/>
          <p:cNvSpPr>
            <a:spLocks noGrp="1"/>
          </p:cNvSpPr>
          <p:nvPr>
            <p:ph type="ftr" sz="quarter" idx="10"/>
          </p:nvPr>
        </p:nvSpPr>
        <p:spPr/>
        <p:txBody>
          <a:bodyPr/>
          <a:lstStyle/>
          <a:p>
            <a:r>
              <a:rPr lang="en-GB" smtClean="0"/>
              <a:t>Gordon Leonard | SAESRF2019 | 12th November 2019</a:t>
            </a:r>
            <a:endParaRPr lang="en-GB"/>
          </a:p>
        </p:txBody>
      </p:sp>
      <p:sp>
        <p:nvSpPr>
          <p:cNvPr id="7" name="Slide Number Placeholder 6"/>
          <p:cNvSpPr>
            <a:spLocks noGrp="1"/>
          </p:cNvSpPr>
          <p:nvPr>
            <p:ph type="sldNum" sz="quarter" idx="11"/>
          </p:nvPr>
        </p:nvSpPr>
        <p:spPr/>
        <p:txBody>
          <a:bodyPr/>
          <a:lstStyle/>
          <a:p>
            <a:fld id="{3764A4F9-9CFA-4165-B04F-80B53FA76C5E}" type="slidenum">
              <a:rPr lang="en-GB" smtClean="0"/>
              <a:pPr/>
              <a:t>8</a:t>
            </a:fld>
            <a:endParaRPr lang="en-GB"/>
          </a:p>
        </p:txBody>
      </p:sp>
      <p:pic>
        <p:nvPicPr>
          <p:cNvPr id="8"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9827" y="837295"/>
            <a:ext cx="4670771" cy="208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822704" y="3023516"/>
            <a:ext cx="8045792" cy="369332"/>
          </a:xfrm>
          <a:prstGeom prst="rect">
            <a:avLst/>
          </a:prstGeom>
          <a:solidFill>
            <a:schemeClr val="bg2">
              <a:lumMod val="20000"/>
              <a:lumOff val="80000"/>
            </a:schemeClr>
          </a:solidFill>
        </p:spPr>
        <p:txBody>
          <a:bodyPr wrap="none" rtlCol="0">
            <a:spAutoFit/>
          </a:bodyPr>
          <a:lstStyle/>
          <a:p>
            <a:r>
              <a:rPr lang="en-US" dirty="0" smtClean="0"/>
              <a:t>For mail-in/remote access ESRF pays for sample transport to/from Grenoble </a:t>
            </a:r>
            <a:endParaRPr lang="en-GB" dirty="0"/>
          </a:p>
        </p:txBody>
      </p:sp>
      <p:pic>
        <p:nvPicPr>
          <p:cNvPr id="2" name="Picture 1"/>
          <p:cNvPicPr>
            <a:picLocks noChangeAspect="1"/>
          </p:cNvPicPr>
          <p:nvPr/>
        </p:nvPicPr>
        <p:blipFill>
          <a:blip r:embed="rId4"/>
          <a:stretch>
            <a:fillRect/>
          </a:stretch>
        </p:blipFill>
        <p:spPr>
          <a:xfrm>
            <a:off x="873675" y="3493469"/>
            <a:ext cx="3971925" cy="2981325"/>
          </a:xfrm>
          <a:prstGeom prst="rect">
            <a:avLst/>
          </a:prstGeom>
        </p:spPr>
      </p:pic>
      <p:pic>
        <p:nvPicPr>
          <p:cNvPr id="4" name="Picture 3"/>
          <p:cNvPicPr>
            <a:picLocks noChangeAspect="1"/>
          </p:cNvPicPr>
          <p:nvPr/>
        </p:nvPicPr>
        <p:blipFill>
          <a:blip r:embed="rId5"/>
          <a:stretch>
            <a:fillRect/>
          </a:stretch>
        </p:blipFill>
        <p:spPr>
          <a:xfrm>
            <a:off x="5341920" y="3493469"/>
            <a:ext cx="3324225" cy="2981325"/>
          </a:xfrm>
          <a:prstGeom prst="rect">
            <a:avLst/>
          </a:prstGeom>
        </p:spPr>
      </p:pic>
    </p:spTree>
    <p:extLst>
      <p:ext uri="{BB962C8B-B14F-4D97-AF65-F5344CB8AC3E}">
        <p14:creationId xmlns:p14="http://schemas.microsoft.com/office/powerpoint/2010/main" val="38004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smtClean="0"/>
              <a:t>Gordon Leonard | SAESRF2019 | 12th November 2019</a:t>
            </a:r>
            <a:endParaRPr lang="fr-FR" dirty="0"/>
          </a:p>
        </p:txBody>
      </p:sp>
      <p:grpSp>
        <p:nvGrpSpPr>
          <p:cNvPr id="6" name="Group 5"/>
          <p:cNvGrpSpPr/>
          <p:nvPr/>
        </p:nvGrpSpPr>
        <p:grpSpPr>
          <a:xfrm>
            <a:off x="190026" y="2336326"/>
            <a:ext cx="8766000" cy="2171660"/>
            <a:chOff x="206747" y="2704087"/>
            <a:chExt cx="8766000" cy="2171660"/>
          </a:xfrm>
        </p:grpSpPr>
        <p:pic>
          <p:nvPicPr>
            <p:cNvPr id="8" name="Picture 7"/>
            <p:cNvPicPr>
              <a:picLocks noChangeAspect="1"/>
            </p:cNvPicPr>
            <p:nvPr/>
          </p:nvPicPr>
          <p:blipFill>
            <a:blip r:embed="rId2"/>
            <a:stretch>
              <a:fillRect/>
            </a:stretch>
          </p:blipFill>
          <p:spPr>
            <a:xfrm>
              <a:off x="206747" y="2704087"/>
              <a:ext cx="8766000" cy="2171660"/>
            </a:xfrm>
            <a:prstGeom prst="rect">
              <a:avLst/>
            </a:prstGeom>
          </p:spPr>
        </p:pic>
        <p:sp>
          <p:nvSpPr>
            <p:cNvPr id="9" name="Rectangle 8"/>
            <p:cNvSpPr/>
            <p:nvPr/>
          </p:nvSpPr>
          <p:spPr>
            <a:xfrm>
              <a:off x="237096" y="2893449"/>
              <a:ext cx="2124830" cy="99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p:cNvGrpSpPr/>
          <p:nvPr/>
        </p:nvGrpSpPr>
        <p:grpSpPr>
          <a:xfrm>
            <a:off x="190026" y="693561"/>
            <a:ext cx="8766667" cy="1652381"/>
            <a:chOff x="323528" y="2964222"/>
            <a:chExt cx="8766667" cy="1652381"/>
          </a:xfrm>
        </p:grpSpPr>
        <p:pic>
          <p:nvPicPr>
            <p:cNvPr id="11" name="Picture 10"/>
            <p:cNvPicPr>
              <a:picLocks noChangeAspect="1"/>
            </p:cNvPicPr>
            <p:nvPr/>
          </p:nvPicPr>
          <p:blipFill>
            <a:blip r:embed="rId3"/>
            <a:stretch>
              <a:fillRect/>
            </a:stretch>
          </p:blipFill>
          <p:spPr>
            <a:xfrm>
              <a:off x="323528" y="2964222"/>
              <a:ext cx="8766667" cy="1652381"/>
            </a:xfrm>
            <a:prstGeom prst="rect">
              <a:avLst/>
            </a:prstGeom>
          </p:spPr>
        </p:pic>
        <p:sp>
          <p:nvSpPr>
            <p:cNvPr id="12" name="Rectangle 11"/>
            <p:cNvSpPr/>
            <p:nvPr/>
          </p:nvSpPr>
          <p:spPr>
            <a:xfrm>
              <a:off x="420362" y="3087974"/>
              <a:ext cx="1343326" cy="106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p:cNvGrpSpPr/>
          <p:nvPr/>
        </p:nvGrpSpPr>
        <p:grpSpPr>
          <a:xfrm>
            <a:off x="190026" y="4498370"/>
            <a:ext cx="8766000" cy="1919904"/>
            <a:chOff x="190026" y="4498370"/>
            <a:chExt cx="8766000" cy="1919904"/>
          </a:xfrm>
        </p:grpSpPr>
        <p:pic>
          <p:nvPicPr>
            <p:cNvPr id="15" name="Picture 14"/>
            <p:cNvPicPr>
              <a:picLocks noChangeAspect="1"/>
            </p:cNvPicPr>
            <p:nvPr/>
          </p:nvPicPr>
          <p:blipFill>
            <a:blip r:embed="rId4"/>
            <a:stretch>
              <a:fillRect/>
            </a:stretch>
          </p:blipFill>
          <p:spPr>
            <a:xfrm>
              <a:off x="190026" y="4498370"/>
              <a:ext cx="8766000" cy="1919904"/>
            </a:xfrm>
            <a:prstGeom prst="rect">
              <a:avLst/>
            </a:prstGeom>
          </p:spPr>
        </p:pic>
        <p:sp>
          <p:nvSpPr>
            <p:cNvPr id="16" name="Rectangle 15"/>
            <p:cNvSpPr/>
            <p:nvPr/>
          </p:nvSpPr>
          <p:spPr>
            <a:xfrm>
              <a:off x="286527" y="4703805"/>
              <a:ext cx="2058678" cy="165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 name="Slide Number Placeholder 4"/>
          <p:cNvSpPr>
            <a:spLocks noGrp="1"/>
          </p:cNvSpPr>
          <p:nvPr>
            <p:ph type="sldNum" sz="quarter" idx="11"/>
          </p:nvPr>
        </p:nvSpPr>
        <p:spPr/>
        <p:txBody>
          <a:bodyPr/>
          <a:lstStyle/>
          <a:p>
            <a:r>
              <a:rPr lang="fr-FR" smtClean="0"/>
              <a:t>Page </a:t>
            </a:r>
            <a:fld id="{733122C9-A0B9-462F-8757-0847AD287B63}" type="slidenum">
              <a:rPr lang="fr-FR" smtClean="0"/>
              <a:pPr/>
              <a:t>9</a:t>
            </a:fld>
            <a:endParaRPr lang="fr-FR" dirty="0"/>
          </a:p>
        </p:txBody>
      </p:sp>
      <p:sp>
        <p:nvSpPr>
          <p:cNvPr id="4" name="Title 3"/>
          <p:cNvSpPr>
            <a:spLocks noGrp="1"/>
          </p:cNvSpPr>
          <p:nvPr>
            <p:ph type="title"/>
          </p:nvPr>
        </p:nvSpPr>
        <p:spPr/>
        <p:txBody>
          <a:bodyPr/>
          <a:lstStyle/>
          <a:p>
            <a:r>
              <a:rPr lang="en-GB" dirty="0"/>
              <a:t>ISPyB/</a:t>
            </a:r>
            <a:r>
              <a:rPr lang="en-GB" dirty="0" err="1"/>
              <a:t>Exi</a:t>
            </a:r>
            <a:r>
              <a:rPr lang="en-GB" dirty="0"/>
              <a:t> Display and download of results (MXPRESSE Workflow)</a:t>
            </a:r>
          </a:p>
        </p:txBody>
      </p:sp>
      <p:sp>
        <p:nvSpPr>
          <p:cNvPr id="14" name="TextBox 13"/>
          <p:cNvSpPr txBox="1"/>
          <p:nvPr/>
        </p:nvSpPr>
        <p:spPr>
          <a:xfrm>
            <a:off x="2222510" y="5517232"/>
            <a:ext cx="5246180" cy="461665"/>
          </a:xfrm>
          <a:prstGeom prst="rect">
            <a:avLst/>
          </a:prstGeom>
          <a:solidFill>
            <a:schemeClr val="bg2">
              <a:lumMod val="20000"/>
              <a:lumOff val="80000"/>
            </a:schemeClr>
          </a:solidFill>
        </p:spPr>
        <p:txBody>
          <a:bodyPr wrap="none" rtlCol="0">
            <a:spAutoFit/>
          </a:bodyPr>
          <a:lstStyle/>
          <a:p>
            <a:r>
              <a:rPr lang="en-US" sz="2400" dirty="0" smtClean="0"/>
              <a:t>Off-line reprocessing coming soon….</a:t>
            </a:r>
            <a:endParaRPr lang="en-GB" sz="2400" dirty="0"/>
          </a:p>
        </p:txBody>
      </p:sp>
    </p:spTree>
    <p:extLst>
      <p:ext uri="{BB962C8B-B14F-4D97-AF65-F5344CB8AC3E}">
        <p14:creationId xmlns:p14="http://schemas.microsoft.com/office/powerpoint/2010/main" val="210815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Blank">
  <a:themeElements>
    <a:clrScheme name="ESRF-LightBlue">
      <a:dk1>
        <a:sysClr val="windowText" lastClr="000000"/>
      </a:dk1>
      <a:lt1>
        <a:sysClr val="window" lastClr="FFFFFF"/>
      </a:lt1>
      <a:dk2>
        <a:srgbClr val="132577"/>
      </a:dk2>
      <a:lt2>
        <a:srgbClr val="51A026"/>
      </a:lt2>
      <a:accent1>
        <a:srgbClr val="132577"/>
      </a:accent1>
      <a:accent2>
        <a:srgbClr val="ED7703"/>
      </a:accent2>
      <a:accent3>
        <a:srgbClr val="F4A300"/>
      </a:accent3>
      <a:accent4>
        <a:srgbClr val="FFDD00"/>
      </a:accent4>
      <a:accent5>
        <a:srgbClr val="AF007C"/>
      </a:accent5>
      <a:accent6>
        <a:srgbClr val="0098D4"/>
      </a:accent6>
      <a:hlink>
        <a:srgbClr val="000000"/>
      </a:hlink>
      <a:folHlink>
        <a:srgbClr val="000000"/>
      </a:folHlink>
    </a:clrScheme>
    <a:fontScheme name="Solocal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lank.potx" id="{67C11CAC-9023-4D7C-A201-0E73168C1C5C}" vid="{657381B9-D2A2-47F3-8C63-832BC456550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0</TotalTime>
  <Words>2222</Words>
  <Application>Microsoft Office PowerPoint</Application>
  <PresentationFormat>On-screen Show (4:3)</PresentationFormat>
  <Paragraphs>503</Paragraphs>
  <Slides>31</Slides>
  <Notes>9</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ＭＳ Ｐゴシック</vt:lpstr>
      <vt:lpstr>Arial</vt:lpstr>
      <vt:lpstr>Calibri</vt:lpstr>
      <vt:lpstr>ITCOfficinaSans LT Book</vt:lpstr>
      <vt:lpstr>Lucida Sans Unicode</vt:lpstr>
      <vt:lpstr>Myriad Pro SemiCond</vt:lpstr>
      <vt:lpstr>Symbol</vt:lpstr>
      <vt:lpstr>Times New Roman</vt:lpstr>
      <vt:lpstr>WenQuanYi Micro Hei</vt:lpstr>
      <vt:lpstr>Wingdings</vt:lpstr>
      <vt:lpstr>Blank</vt:lpstr>
      <vt:lpstr>PowerPoint Presentation</vt:lpstr>
      <vt:lpstr>PowerPoint Presentation</vt:lpstr>
      <vt:lpstr>Hierarchical length scales in biology</vt:lpstr>
      <vt:lpstr>Structural/Molecular Biology</vt:lpstr>
      <vt:lpstr>ESRF Facilities for (Integrated) structural Biology</vt:lpstr>
      <vt:lpstr>SB@ESRF PRE-EBS: versatile, complementary end-stations</vt:lpstr>
      <vt:lpstr>MX Beamlines: Diffraction data for more than 15,000 PDB Depositions: How?</vt:lpstr>
      <vt:lpstr>Automation + MxCuBE + ISPyB = Remote Access/Mail-in</vt:lpstr>
      <vt:lpstr>ISPyB/Exi Display and download of results (MXPRESSE Workflow)</vt:lpstr>
      <vt:lpstr>Automatic Structure determination</vt:lpstr>
      <vt:lpstr>A versatile sample environment Allows less standard experiments</vt:lpstr>
      <vt:lpstr>small crystals require Multi-crystal data collection: MDX &amp; SSX:</vt:lpstr>
      <vt:lpstr>SSX &amp; MDX at the ESRF: Room and Cryo-temperatures</vt:lpstr>
      <vt:lpstr>PowerPoint Presentation</vt:lpstr>
      <vt:lpstr>BM29 Biosaxs: Sample changer + HPLC system</vt:lpstr>
      <vt:lpstr>THE RISE OF BIOSAXS</vt:lpstr>
      <vt:lpstr>CM01: BRINGING THE CRYO-EM ‘RESOLUTION REVOLUTION’ TO THE ESRF USER COMMUNITY</vt:lpstr>
      <vt:lpstr>HOW ACCESS TO CM01 WILL EVOLVE: THE PSB CRYO-EM PLATFORM</vt:lpstr>
      <vt:lpstr>CM01: INITIAL RESULTS FROM TOBACCO MOASIC VIRUS</vt:lpstr>
      <vt:lpstr>In crystallo optical spectroscopy (Icos)</vt:lpstr>
      <vt:lpstr>In crystallo optical spectroscopy (Icos)</vt:lpstr>
      <vt:lpstr> HIGH-PRESSURE CRYO-COOLING</vt:lpstr>
      <vt:lpstr>Esrf-ebs: faster &amp; better WITH SMALLER, MORE INTENSE x-RAY BEAMS </vt:lpstr>
      <vt:lpstr>Room Temperature Data Collection (SSX/MDX) and Pump-probe investigations</vt:lpstr>
      <vt:lpstr>EBSL8 - A beamline for (time-resolved)serial crystallography</vt:lpstr>
      <vt:lpstr>time-resolved crystallography experiment performed at an XFEL</vt:lpstr>
      <vt:lpstr>Time-RESOLVED MX AT esrf: A PHOTORECPTOR PHOTOCYCLE (Signalling in Phototropism)</vt:lpstr>
      <vt:lpstr>Movie of adduct formation</vt:lpstr>
      <vt:lpstr>SB@ESRF POST-EBS: versatile, complementary end-stations</vt:lpstr>
      <vt:lpstr>Some recent highlights from SB FACILITIES at The ESRF</vt:lpstr>
      <vt:lpstr>Acknowledgements</vt:lpstr>
    </vt:vector>
  </TitlesOfParts>
  <Company>ESRF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MUELLER DIECKMANN Christoph</dc:creator>
  <cp:lastModifiedBy>LEONARD Gordon</cp:lastModifiedBy>
  <cp:revision>1857</cp:revision>
  <cp:lastPrinted>2017-10-27T05:42:00Z</cp:lastPrinted>
  <dcterms:created xsi:type="dcterms:W3CDTF">2014-03-13T11:30:49Z</dcterms:created>
  <dcterms:modified xsi:type="dcterms:W3CDTF">2019-11-12T10:23:55Z</dcterms:modified>
</cp:coreProperties>
</file>