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9" r:id="rId3"/>
    <p:sldId id="260" r:id="rId4"/>
    <p:sldId id="261" r:id="rId5"/>
    <p:sldId id="262" r:id="rId6"/>
    <p:sldId id="264" r:id="rId7"/>
    <p:sldId id="265" r:id="rId8"/>
    <p:sldId id="266" r:id="rId9"/>
    <p:sldId id="267" r:id="rId10"/>
    <p:sldId id="268" r:id="rId11"/>
    <p:sldId id="269" r:id="rId12"/>
    <p:sldId id="270" r:id="rId13"/>
    <p:sldId id="271" r:id="rId14"/>
    <p:sldId id="273" r:id="rId15"/>
    <p:sldId id="274" r:id="rId16"/>
    <p:sldId id="275" r:id="rId17"/>
    <p:sldId id="298" r:id="rId18"/>
    <p:sldId id="299" r:id="rId19"/>
    <p:sldId id="276" r:id="rId20"/>
    <p:sldId id="277" r:id="rId21"/>
    <p:sldId id="278" r:id="rId22"/>
    <p:sldId id="279" r:id="rId23"/>
    <p:sldId id="280" r:id="rId24"/>
    <p:sldId id="282" r:id="rId25"/>
    <p:sldId id="283" r:id="rId26"/>
    <p:sldId id="288" r:id="rId27"/>
    <p:sldId id="290" r:id="rId28"/>
    <p:sldId id="291" r:id="rId29"/>
    <p:sldId id="295" r:id="rId30"/>
    <p:sldId id="296" r:id="rId31"/>
    <p:sldId id="29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7C1D"/>
    <a:srgbClr val="B53C0B"/>
    <a:srgbClr val="944606"/>
    <a:srgbClr val="642F04"/>
    <a:srgbClr val="FAB88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E425AE-F668-45C2-8C52-C1260ED11CA8}" type="datetimeFigureOut">
              <a:rPr lang="en-US" smtClean="0"/>
              <a:pPr/>
              <a:t>7/10/2012</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0EA205-3EA3-456B-BED4-76B40C1232D9}" type="slidenum">
              <a:rPr lang="en-ZA" smtClean="0"/>
              <a:pPr/>
              <a:t>‹#›</a:t>
            </a:fld>
            <a:endParaRPr lang="en-Z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10EA205-3EA3-456B-BED4-76B40C1232D9}" type="slidenum">
              <a:rPr lang="en-ZA" smtClean="0"/>
              <a:pPr/>
              <a:t>1</a:t>
            </a:fld>
            <a:endParaRPr lang="en-Z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0FF5B879-E307-4D4F-A4B2-E55B39FB94E9}" type="datetime1">
              <a:rPr lang="en-US" smtClean="0"/>
              <a:pPr/>
              <a:t>7/10/2012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3DDEEB2-7AB4-4AA4-9A83-46C23743621C}"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FE4926D-6EBB-41DA-A183-B59EED1DD484}" type="datetime1">
              <a:rPr lang="en-US" smtClean="0"/>
              <a:pPr/>
              <a:t>7/10/2012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3DDEEB2-7AB4-4AA4-9A83-46C23743621C}"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4160375-883D-4D2F-8926-E585F429B425}" type="datetime1">
              <a:rPr lang="en-US" smtClean="0"/>
              <a:pPr/>
              <a:t>7/10/2012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3DDEEB2-7AB4-4AA4-9A83-46C23743621C}"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244D588-F0FA-454A-AED6-C8C2D92671B4}" type="datetime1">
              <a:rPr lang="en-US" smtClean="0"/>
              <a:pPr/>
              <a:t>7/10/2012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3DDEEB2-7AB4-4AA4-9A83-46C23743621C}" type="slidenum">
              <a:rPr lang="en-ZA" smtClean="0"/>
              <a:pPr/>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178471-5C5C-440D-AB5D-6A7CE194BECB}" type="datetime1">
              <a:rPr lang="en-US" smtClean="0"/>
              <a:pPr/>
              <a:t>7/10/2012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3DDEEB2-7AB4-4AA4-9A83-46C23743621C}" type="slidenum">
              <a:rPr lang="en-ZA" smtClean="0"/>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2A3366C2-175A-4A21-B31A-4BAB84814428}" type="datetime1">
              <a:rPr lang="en-US" smtClean="0"/>
              <a:pPr/>
              <a:t>7/10/2012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3DDEEB2-7AB4-4AA4-9A83-46C23743621C}"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A59DB932-35A8-4648-B7FD-4580F5CEA048}" type="datetime1">
              <a:rPr lang="en-US" smtClean="0"/>
              <a:pPr/>
              <a:t>7/10/2012</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F3DDEEB2-7AB4-4AA4-9A83-46C23743621C}"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463F9800-3F8C-43C8-B8A7-2E8C8F7D5B63}" type="datetime1">
              <a:rPr lang="en-US" smtClean="0"/>
              <a:pPr/>
              <a:t>7/10/2012</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F3DDEEB2-7AB4-4AA4-9A83-46C23743621C}"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E2EA03-0024-4540-A00E-51AA2F2D1461}" type="datetime1">
              <a:rPr lang="en-US" smtClean="0"/>
              <a:pPr/>
              <a:t>7/10/2012</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F3DDEEB2-7AB4-4AA4-9A83-46C23743621C}"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6C4558-98C1-452C-9360-E334EFA51323}" type="datetime1">
              <a:rPr lang="en-US" smtClean="0"/>
              <a:pPr/>
              <a:t>7/10/2012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3DDEEB2-7AB4-4AA4-9A83-46C23743621C}"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F207F6-3B08-44F3-A619-CBFF6E1E4635}" type="datetime1">
              <a:rPr lang="en-US" smtClean="0"/>
              <a:pPr/>
              <a:t>7/10/2012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3DDEEB2-7AB4-4AA4-9A83-46C23743621C}"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05CD0-4A19-4B09-B518-5E7700D32F42}" type="datetime1">
              <a:rPr lang="en-US" smtClean="0"/>
              <a:pPr/>
              <a:t>7/10/2012</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DDEEB2-7AB4-4AA4-9A83-46C23743621C}"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6.gif"/><Relationship Id="rId7" Type="http://schemas.openxmlformats.org/officeDocument/2006/relationships/image" Target="../media/image39.pn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0.jpe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57.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30.jpeg"/><Relationship Id="rId7" Type="http://schemas.openxmlformats.org/officeDocument/2006/relationships/image" Target="../media/image62.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15.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 Id="rId9" Type="http://schemas.openxmlformats.org/officeDocument/2006/relationships/image" Target="../media/image72.png"/></Relationships>
</file>

<file path=ppt/slides/_rels/slide1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17.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1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71.png"/><Relationship Id="rId7" Type="http://schemas.openxmlformats.org/officeDocument/2006/relationships/image" Target="../media/image63.pn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72.png"/><Relationship Id="rId9" Type="http://schemas.openxmlformats.org/officeDocument/2006/relationships/image" Target="../media/image65.png"/></Relationships>
</file>

<file path=ppt/slides/_rels/slide1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2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87.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93.pn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6" name="Group 2"/>
          <p:cNvGrpSpPr>
            <a:grpSpLocks/>
          </p:cNvGrpSpPr>
          <p:nvPr/>
        </p:nvGrpSpPr>
        <p:grpSpPr bwMode="auto">
          <a:xfrm>
            <a:off x="6121400" y="0"/>
            <a:ext cx="3022600" cy="6858000"/>
            <a:chOff x="7329" y="0"/>
            <a:chExt cx="4911" cy="15840"/>
          </a:xfrm>
        </p:grpSpPr>
        <p:grpSp>
          <p:nvGrpSpPr>
            <p:cNvPr id="1027" name="Group 3"/>
            <p:cNvGrpSpPr>
              <a:grpSpLocks/>
            </p:cNvGrpSpPr>
            <p:nvPr/>
          </p:nvGrpSpPr>
          <p:grpSpPr bwMode="auto">
            <a:xfrm>
              <a:off x="7344" y="0"/>
              <a:ext cx="4896" cy="15840"/>
              <a:chOff x="7560" y="0"/>
              <a:chExt cx="4700" cy="15840"/>
            </a:xfrm>
          </p:grpSpPr>
          <p:sp>
            <p:nvSpPr>
              <p:cNvPr id="1028" name="Rectangle 4"/>
              <p:cNvSpPr>
                <a:spLocks noChangeArrowheads="1"/>
              </p:cNvSpPr>
              <p:nvPr/>
            </p:nvSpPr>
            <p:spPr bwMode="auto">
              <a:xfrm>
                <a:off x="7755" y="0"/>
                <a:ext cx="4505" cy="15840"/>
              </a:xfrm>
              <a:prstGeom prst="rect">
                <a:avLst/>
              </a:prstGeom>
              <a:gradFill rotWithShape="1">
                <a:gsLst>
                  <a:gs pos="0">
                    <a:srgbClr val="404040"/>
                  </a:gs>
                  <a:gs pos="100000">
                    <a:srgbClr val="404040">
                      <a:gamma/>
                      <a:shade val="46275"/>
                      <a:invGamma/>
                    </a:srgbClr>
                  </a:gs>
                </a:gsLst>
                <a:lin ang="5400000" scaled="1"/>
              </a:gradFill>
              <a:ln w="9525">
                <a:noFill/>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1029" name="Rectangle 5" descr="Light vertical"/>
              <p:cNvSpPr>
                <a:spLocks noChangeArrowheads="1"/>
              </p:cNvSpPr>
              <p:nvPr/>
            </p:nvSpPr>
            <p:spPr bwMode="auto">
              <a:xfrm>
                <a:off x="7560" y="8"/>
                <a:ext cx="195" cy="15825"/>
              </a:xfrm>
              <a:prstGeom prst="rect">
                <a:avLst/>
              </a:prstGeom>
              <a:pattFill prst="ltVert">
                <a:fgClr>
                  <a:srgbClr val="272727">
                    <a:alpha val="80000"/>
                  </a:srgbClr>
                </a:fgClr>
                <a:bgClr>
                  <a:srgbClr val="FFFFFF">
                    <a:alpha val="80000"/>
                  </a:srgbClr>
                </a:bgClr>
              </a:pattFill>
              <a:ln w="12700">
                <a:noFill/>
                <a:miter lim="800000"/>
                <a:headEnd/>
                <a:tailEnd/>
              </a:ln>
              <a:effectLst/>
            </p:spPr>
            <p:txBody>
              <a:bodyPr vert="horz" wrap="square" lIns="91440" tIns="45720" rIns="91440" bIns="45720" numCol="1" anchor="ctr" anchorCtr="0" compatLnSpc="1">
                <a:prstTxWarp prst="textNoShape">
                  <a:avLst/>
                </a:prstTxWarp>
              </a:bodyPr>
              <a:lstStyle/>
              <a:p>
                <a:endParaRPr lang="en-ZA"/>
              </a:p>
            </p:txBody>
          </p:sp>
        </p:grpSp>
        <p:sp>
          <p:nvSpPr>
            <p:cNvPr id="1030" name="Rectangle 6"/>
            <p:cNvSpPr>
              <a:spLocks noChangeArrowheads="1"/>
            </p:cNvSpPr>
            <p:nvPr/>
          </p:nvSpPr>
          <p:spPr bwMode="auto">
            <a:xfrm>
              <a:off x="7344" y="0"/>
              <a:ext cx="4896" cy="3958"/>
            </a:xfrm>
            <a:prstGeom prst="rect">
              <a:avLst/>
            </a:prstGeom>
            <a:noFill/>
            <a:ln w="12700">
              <a:noFill/>
              <a:miter lim="800000"/>
              <a:headEnd/>
              <a:tailEnd/>
            </a:ln>
            <a:effectLst/>
          </p:spPr>
          <p:txBody>
            <a:bodyPr vert="horz" wrap="square" lIns="365760" tIns="182880" rIns="182880" bIns="18288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1" name="Rectangle 7"/>
            <p:cNvSpPr>
              <a:spLocks noChangeArrowheads="1"/>
            </p:cNvSpPr>
            <p:nvPr/>
          </p:nvSpPr>
          <p:spPr bwMode="auto">
            <a:xfrm>
              <a:off x="7329" y="5280"/>
              <a:ext cx="4889" cy="4125"/>
            </a:xfrm>
            <a:prstGeom prst="rect">
              <a:avLst/>
            </a:prstGeom>
            <a:noFill/>
            <a:ln w="12700">
              <a:noFill/>
              <a:miter lim="800000"/>
              <a:headEnd/>
              <a:tailEnd/>
            </a:ln>
            <a:effectLst/>
          </p:spPr>
          <p:txBody>
            <a:bodyPr vert="horz" wrap="square" lIns="365760" tIns="182880" rIns="182880" bIns="18288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2000" b="0" i="0" u="none" strike="noStrike" cap="none" normalizeH="0" baseline="0" dirty="0" smtClean="0">
                  <a:ln>
                    <a:noFill/>
                  </a:ln>
                  <a:solidFill>
                    <a:srgbClr val="FFFFFF"/>
                  </a:solidFill>
                  <a:effectLst/>
                  <a:latin typeface="Book Antiqua" pitchFamily="18" charset="0"/>
                </a:rPr>
                <a:t>Paul </a:t>
              </a:r>
              <a:r>
                <a:rPr kumimoji="0" lang="en-ZA" sz="2000" b="0" i="0" u="none" strike="noStrike" cap="none" normalizeH="0" baseline="0" dirty="0" err="1" smtClean="0">
                  <a:ln>
                    <a:noFill/>
                  </a:ln>
                  <a:solidFill>
                    <a:srgbClr val="FFFFFF"/>
                  </a:solidFill>
                  <a:effectLst/>
                  <a:latin typeface="Book Antiqua" pitchFamily="18" charset="0"/>
                </a:rPr>
                <a:t>Vaandrager</a:t>
              </a:r>
              <a:endParaRPr kumimoji="0" lang="en-ZA" sz="2000" b="0" i="0" u="none" strike="noStrike" cap="none" normalizeH="0" baseline="0" dirty="0" smtClean="0">
                <a:ln>
                  <a:noFill/>
                </a:ln>
                <a:solidFill>
                  <a:srgbClr val="FFFFFF"/>
                </a:solidFill>
                <a:effectLst/>
                <a:latin typeface="Book Antiqua"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sz="2000" dirty="0" smtClean="0">
                <a:solidFill>
                  <a:srgbClr val="FFFFFF"/>
                </a:solidFill>
                <a:latin typeface="Book Antiqua"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ZA" sz="2000" dirty="0" smtClean="0">
                  <a:solidFill>
                    <a:srgbClr val="FFFFFF"/>
                  </a:solidFill>
                  <a:latin typeface="Book Antiqua" pitchFamily="18" charset="0"/>
                </a:rPr>
                <a:t>Supervisor:</a:t>
              </a:r>
            </a:p>
            <a:p>
              <a:pPr marL="0" marR="0" lvl="0" indent="0" algn="l" defTabSz="914400" rtl="0" eaLnBrk="1" fontAlgn="base" latinLnBrk="0" hangingPunct="1">
                <a:lnSpc>
                  <a:spcPct val="100000"/>
                </a:lnSpc>
                <a:spcBef>
                  <a:spcPct val="0"/>
                </a:spcBef>
                <a:spcAft>
                  <a:spcPct val="0"/>
                </a:spcAft>
                <a:buClrTx/>
                <a:buSzTx/>
                <a:buFontTx/>
                <a:buNone/>
                <a:tabLst/>
              </a:pPr>
              <a:r>
                <a:rPr kumimoji="0" lang="en-ZA" sz="2000" b="0" i="0" u="none" strike="noStrike" cap="none" normalizeH="0" baseline="0" dirty="0" smtClean="0">
                  <a:ln>
                    <a:noFill/>
                  </a:ln>
                  <a:solidFill>
                    <a:srgbClr val="FFFFFF"/>
                  </a:solidFill>
                  <a:effectLst/>
                  <a:latin typeface="Book Antiqua" pitchFamily="18" charset="0"/>
                </a:rPr>
                <a:t>Prof</a:t>
              </a:r>
              <a:r>
                <a:rPr kumimoji="0" lang="en-ZA" sz="2000" b="0" i="0" u="none" strike="noStrike" cap="none" normalizeH="0" dirty="0" smtClean="0">
                  <a:ln>
                    <a:noFill/>
                  </a:ln>
                  <a:solidFill>
                    <a:srgbClr val="FFFFFF"/>
                  </a:solidFill>
                  <a:effectLst/>
                  <a:latin typeface="Book Antiqua" pitchFamily="18" charset="0"/>
                </a:rPr>
                <a:t> S. </a:t>
              </a:r>
              <a:r>
                <a:rPr kumimoji="0" lang="en-ZA" sz="2000" b="0" i="0" u="none" strike="noStrike" cap="none" normalizeH="0" dirty="0" err="1" smtClean="0">
                  <a:ln>
                    <a:noFill/>
                  </a:ln>
                  <a:solidFill>
                    <a:srgbClr val="FFFFFF"/>
                  </a:solidFill>
                  <a:effectLst/>
                  <a:latin typeface="Book Antiqua" pitchFamily="18" charset="0"/>
                </a:rPr>
                <a:t>Rakitianski</a:t>
              </a:r>
              <a:r>
                <a:rPr kumimoji="0" lang="en-ZA" sz="2000" b="0" i="0" u="none" strike="noStrike" cap="none" normalizeH="0" dirty="0" smtClean="0">
                  <a:ln>
                    <a:noFill/>
                  </a:ln>
                  <a:solidFill>
                    <a:srgbClr val="FFFFFF"/>
                  </a:solidFill>
                  <a:effectLst/>
                  <a:latin typeface="Book Antiqua" pitchFamily="18" charset="0"/>
                </a:rPr>
                <a:t> </a:t>
              </a:r>
              <a:endParaRPr kumimoji="0" lang="en-US" sz="2000" b="0" i="0" u="none" strike="noStrike" cap="none" normalizeH="0" baseline="0" dirty="0" smtClean="0">
                <a:ln>
                  <a:noFill/>
                </a:ln>
                <a:solidFill>
                  <a:srgbClr val="FFFFFF"/>
                </a:solidFill>
                <a:effectLst/>
                <a:latin typeface="Book Antiqua"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latin typeface="Book Antiqua"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2000" dirty="0" smtClean="0">
                  <a:solidFill>
                    <a:srgbClr val="FFFFFF"/>
                  </a:solidFill>
                  <a:latin typeface="Book Antiqua" pitchFamily="18" charset="0"/>
                </a:rPr>
                <a:t>10</a:t>
              </a:r>
              <a:r>
                <a:rPr lang="en-US" sz="2000" dirty="0" smtClean="0">
                  <a:solidFill>
                    <a:srgbClr val="FFFFFF"/>
                  </a:solidFill>
                  <a:latin typeface="Book Antiqua" pitchFamily="18" charset="0"/>
                </a:rPr>
                <a:t> July</a:t>
              </a:r>
              <a:r>
                <a:rPr kumimoji="0" lang="en-US" sz="2000" b="0" i="0" u="none" strike="noStrike" cap="none" normalizeH="0" baseline="0" dirty="0" smtClean="0">
                  <a:ln>
                    <a:noFill/>
                  </a:ln>
                  <a:solidFill>
                    <a:srgbClr val="FFFFFF"/>
                  </a:solidFill>
                  <a:effectLst/>
                  <a:latin typeface="Book Antiqua" pitchFamily="18" charset="0"/>
                </a:rPr>
                <a:t> 2012</a:t>
              </a:r>
              <a:endParaRPr kumimoji="0" lang="en-US" sz="2000" b="0" i="0" u="none" strike="noStrike" cap="none" normalizeH="0" baseline="0" dirty="0" smtClean="0">
                <a:ln>
                  <a:noFill/>
                </a:ln>
                <a:solidFill>
                  <a:schemeClr val="tx1"/>
                </a:solidFill>
                <a:effectLst/>
                <a:latin typeface="Arial" pitchFamily="34" charset="0"/>
              </a:endParaRPr>
            </a:p>
          </p:txBody>
        </p:sp>
      </p:grpSp>
      <p:sp>
        <p:nvSpPr>
          <p:cNvPr id="1032" name="Rectangle 8"/>
          <p:cNvSpPr>
            <a:spLocks noChangeArrowheads="1"/>
          </p:cNvSpPr>
          <p:nvPr/>
        </p:nvSpPr>
        <p:spPr bwMode="auto">
          <a:xfrm>
            <a:off x="428596" y="5072074"/>
            <a:ext cx="8358214" cy="1143008"/>
          </a:xfrm>
          <a:prstGeom prst="rect">
            <a:avLst/>
          </a:prstGeom>
          <a:gradFill rotWithShape="1">
            <a:gsLst>
              <a:gs pos="0">
                <a:srgbClr val="E36C0A"/>
              </a:gs>
              <a:gs pos="100000">
                <a:srgbClr val="FFC000"/>
              </a:gs>
            </a:gsLst>
            <a:lin ang="0" scaled="1"/>
          </a:gradFill>
          <a:ln w="12700">
            <a:solidFill>
              <a:srgbClr val="FFFFFF"/>
            </a:solidFill>
            <a:miter lim="800000"/>
            <a:headEnd/>
            <a:tailEnd/>
          </a:ln>
          <a:effectLst/>
        </p:spPr>
        <p:txBody>
          <a:bodyPr vert="horz" wrap="square" lIns="182880" tIns="45720" rIns="18288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Baskerville Old Face" pitchFamily="18" charset="0"/>
              </a:rPr>
              <a:t>A Study of Resonant- and Bound-State Dependence on the Variables of a Step-Potential for a Quantum Mechanical System by making use of Jost Functions</a:t>
            </a:r>
            <a:endParaRPr kumimoji="0" lang="en-US" sz="1800" b="0" i="0" u="none" strike="noStrike" cap="none" normalizeH="0" baseline="0" dirty="0" smtClean="0">
              <a:ln>
                <a:noFill/>
              </a:ln>
              <a:solidFill>
                <a:schemeClr val="tx1"/>
              </a:solidFill>
              <a:effectLst/>
              <a:latin typeface="Arial" pitchFamily="34" charset="0"/>
            </a:endParaRPr>
          </a:p>
        </p:txBody>
      </p:sp>
      <p:pic>
        <p:nvPicPr>
          <p:cNvPr id="11" name="Picture 10" descr="motion.jpg"/>
          <p:cNvPicPr/>
          <p:nvPr/>
        </p:nvPicPr>
        <p:blipFill>
          <a:blip r:embed="rId3" cstate="print"/>
          <a:srcRect t="5268" b="12977"/>
          <a:stretch>
            <a:fillRect/>
          </a:stretch>
        </p:blipFill>
        <p:spPr>
          <a:xfrm>
            <a:off x="500034" y="357166"/>
            <a:ext cx="4130079" cy="4500594"/>
          </a:xfrm>
          <a:prstGeom prst="rect">
            <a:avLst/>
          </a:prstGeom>
          <a:ln w="12700">
            <a:solidFill>
              <a:schemeClr val="bg1"/>
            </a:solidFill>
          </a:ln>
        </p:spPr>
      </p:pic>
      <p:pic>
        <p:nvPicPr>
          <p:cNvPr id="13" name="Picture 12" descr="3 Languages UP LOGO 17APRIL07.jpg"/>
          <p:cNvPicPr>
            <a:picLocks noChangeAspect="1"/>
          </p:cNvPicPr>
          <p:nvPr/>
        </p:nvPicPr>
        <p:blipFill>
          <a:blip r:embed="rId4" cstate="print"/>
          <a:stretch>
            <a:fillRect/>
          </a:stretch>
        </p:blipFill>
        <p:spPr>
          <a:xfrm>
            <a:off x="5056632" y="428604"/>
            <a:ext cx="4087368" cy="1085088"/>
          </a:xfrm>
          <a:prstGeom prst="rect">
            <a:avLst/>
          </a:prstGeom>
        </p:spPr>
      </p:pic>
      <p:sp>
        <p:nvSpPr>
          <p:cNvPr id="12" name="Slide Number Placeholder 11"/>
          <p:cNvSpPr>
            <a:spLocks noGrp="1"/>
          </p:cNvSpPr>
          <p:nvPr>
            <p:ph type="sldNum" sz="quarter" idx="12"/>
          </p:nvPr>
        </p:nvSpPr>
        <p:spPr/>
        <p:txBody>
          <a:bodyPr/>
          <a:lstStyle/>
          <a:p>
            <a:fld id="{F3DDEEB2-7AB4-4AA4-9A83-46C23743621C}" type="slidenum">
              <a:rPr lang="en-ZA" smtClean="0"/>
              <a:pPr/>
              <a:t>1</a:t>
            </a:fld>
            <a:endParaRPr lang="en-ZA"/>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motion.jpg"/>
          <p:cNvPicPr/>
          <p:nvPr/>
        </p:nvPicPr>
        <p:blipFill>
          <a:blip r:embed="rId2" cstate="print">
            <a:lum bright="59000" contrast="-56000"/>
          </a:blip>
          <a:srcRect t="5268" b="12977"/>
          <a:stretch>
            <a:fillRect/>
          </a:stretch>
        </p:blipFill>
        <p:spPr>
          <a:xfrm>
            <a:off x="7286644" y="4929231"/>
            <a:ext cx="1857356" cy="1928769"/>
          </a:xfrm>
          <a:prstGeom prst="rect">
            <a:avLst/>
          </a:prstGeom>
          <a:ln>
            <a:noFill/>
          </a:ln>
          <a:effectLst>
            <a:softEdge rad="112500"/>
          </a:effectLst>
        </p:spPr>
      </p:pic>
      <p:sp>
        <p:nvSpPr>
          <p:cNvPr id="12" name="Rectangle 11"/>
          <p:cNvSpPr/>
          <p:nvPr/>
        </p:nvSpPr>
        <p:spPr>
          <a:xfrm>
            <a:off x="785786" y="474345"/>
            <a:ext cx="7429552" cy="6370975"/>
          </a:xfrm>
          <a:prstGeom prst="rect">
            <a:avLst/>
          </a:prstGeom>
        </p:spPr>
        <p:txBody>
          <a:bodyPr wrap="square">
            <a:spAutoFit/>
          </a:bodyPr>
          <a:lstStyle/>
          <a:p>
            <a:pPr marL="0" lvl="2" algn="just">
              <a:buBlip>
                <a:blip r:embed="rId3"/>
              </a:buBlip>
            </a:pPr>
            <a:r>
              <a:rPr lang="en-ZA" sz="2400" dirty="0">
                <a:latin typeface="Book Antiqua" pitchFamily="18" charset="0"/>
              </a:rPr>
              <a:t> </a:t>
            </a:r>
            <a:r>
              <a:rPr lang="en-ZA" sz="2400" dirty="0" smtClean="0">
                <a:latin typeface="Book Antiqua" pitchFamily="18" charset="0"/>
              </a:rPr>
              <a:t>	Decay law:</a:t>
            </a:r>
          </a:p>
          <a:p>
            <a:pPr marL="0" lvl="2"/>
            <a:endParaRPr lang="en-ZA" sz="2400" dirty="0" smtClean="0">
              <a:latin typeface="Book Antiqua" pitchFamily="18" charset="0"/>
            </a:endParaRPr>
          </a:p>
          <a:p>
            <a:pPr marL="0" lvl="2" algn="just">
              <a:buBlip>
                <a:blip r:embed="rId3"/>
              </a:buBlip>
            </a:pPr>
            <a:r>
              <a:rPr lang="en-ZA" sz="2400" dirty="0" smtClean="0">
                <a:latin typeface="Book Antiqua" pitchFamily="18" charset="0"/>
              </a:rPr>
              <a:t> 	</a:t>
            </a:r>
          </a:p>
          <a:p>
            <a:pPr marL="0" lvl="2" algn="just"/>
            <a:endParaRPr lang="en-ZA" sz="2400" dirty="0" smtClean="0">
              <a:latin typeface="Book Antiqua" pitchFamily="18" charset="0"/>
            </a:endParaRPr>
          </a:p>
          <a:p>
            <a:pPr marL="0" lvl="2"/>
            <a:endParaRPr lang="en-ZA" sz="2400" dirty="0" smtClean="0">
              <a:latin typeface="Book Antiqua" pitchFamily="18" charset="0"/>
            </a:endParaRPr>
          </a:p>
          <a:p>
            <a:pPr marL="0" lvl="2">
              <a:buBlip>
                <a:blip r:embed="rId3"/>
              </a:buBlip>
            </a:pPr>
            <a:r>
              <a:rPr lang="en-ZA" sz="2400" dirty="0" smtClean="0">
                <a:latin typeface="Book Antiqua" pitchFamily="18" charset="0"/>
              </a:rPr>
              <a:t> 	For some </a:t>
            </a:r>
            <a:r>
              <a:rPr lang="en-ZA" sz="2400" i="1" dirty="0" smtClean="0">
                <a:latin typeface="Book Antiqua" pitchFamily="18" charset="0"/>
              </a:rPr>
              <a:t>K</a:t>
            </a:r>
            <a:r>
              <a:rPr lang="en-ZA" sz="2400" dirty="0" smtClean="0">
                <a:latin typeface="Book Antiqua" pitchFamily="18" charset="0"/>
              </a:rPr>
              <a:t>, we can write:</a:t>
            </a:r>
          </a:p>
          <a:p>
            <a:pPr marL="0" lvl="2" algn="just"/>
            <a:endParaRPr lang="en-ZA" sz="2400" dirty="0" smtClean="0">
              <a:latin typeface="Book Antiqua" pitchFamily="18" charset="0"/>
            </a:endParaRPr>
          </a:p>
          <a:p>
            <a:pPr marL="0" lvl="2" algn="just">
              <a:buBlip>
                <a:blip r:embed="rId3"/>
              </a:buBlip>
            </a:pPr>
            <a:r>
              <a:rPr lang="en-ZA" sz="2400" dirty="0" smtClean="0">
                <a:latin typeface="Book Antiqua" pitchFamily="18" charset="0"/>
              </a:rPr>
              <a:t> 	Result: </a:t>
            </a:r>
          </a:p>
          <a:p>
            <a:pPr marL="0" lvl="2" algn="just">
              <a:buBlip>
                <a:blip r:embed="rId3"/>
              </a:buBlip>
            </a:pPr>
            <a:endParaRPr lang="en-US" sz="2400" dirty="0" smtClean="0">
              <a:latin typeface="Book Antiqua" pitchFamily="18" charset="0"/>
            </a:endParaRPr>
          </a:p>
          <a:p>
            <a:pPr marL="0" lvl="2" algn="just">
              <a:buBlip>
                <a:blip r:embed="rId3"/>
              </a:buBlip>
            </a:pPr>
            <a:r>
              <a:rPr lang="en-US" sz="2400" dirty="0" smtClean="0">
                <a:latin typeface="Book Antiqua" pitchFamily="18" charset="0"/>
              </a:rPr>
              <a:t> 	</a:t>
            </a:r>
            <a:endParaRPr lang="en-ZA" sz="2400" dirty="0" smtClean="0">
              <a:latin typeface="Book Antiqua" pitchFamily="18" charset="0"/>
            </a:endParaRPr>
          </a:p>
          <a:p>
            <a:pPr marL="0" lvl="2" algn="just"/>
            <a:endParaRPr lang="en-ZA" sz="2400" dirty="0" smtClean="0">
              <a:latin typeface="Book Antiqua" pitchFamily="18" charset="0"/>
            </a:endParaRPr>
          </a:p>
          <a:p>
            <a:pPr marL="0" lvl="2" algn="just">
              <a:buBlip>
                <a:blip r:embed="rId3"/>
              </a:buBlip>
            </a:pPr>
            <a:r>
              <a:rPr lang="en-ZA" sz="2400" dirty="0" smtClean="0">
                <a:latin typeface="Book Antiqua" pitchFamily="18" charset="0"/>
              </a:rPr>
              <a:t>  	Resonant states thus correspond with 	complex </a:t>
            </a:r>
            <a:r>
              <a:rPr lang="en-ZA" sz="2400" i="1" dirty="0" smtClean="0">
                <a:latin typeface="Book Antiqua" pitchFamily="18" charset="0"/>
              </a:rPr>
              <a:t>E</a:t>
            </a:r>
            <a:r>
              <a:rPr lang="en-ZA" sz="2400" dirty="0" smtClean="0">
                <a:latin typeface="Book Antiqua" pitchFamily="18" charset="0"/>
              </a:rPr>
              <a:t> with negative imaginary part such 	that </a:t>
            </a:r>
            <a:r>
              <a:rPr lang="en-ZA" sz="2400" i="1" dirty="0" smtClean="0">
                <a:latin typeface="Book Antiqua" pitchFamily="18" charset="0"/>
                <a:ea typeface="Cambria Math"/>
                <a:cs typeface="Arial" pitchFamily="34" charset="0"/>
              </a:rPr>
              <a:t>f</a:t>
            </a:r>
            <a:r>
              <a:rPr lang="en-ZA" sz="2400" i="1" baseline="-25000" dirty="0" smtClean="0">
                <a:latin typeface="Book Antiqua" pitchFamily="18" charset="0"/>
                <a:ea typeface="Cambria Math"/>
                <a:cs typeface="Arial" pitchFamily="34" charset="0"/>
              </a:rPr>
              <a:t>l</a:t>
            </a:r>
            <a:r>
              <a:rPr lang="en-ZA" sz="2400" i="1" baseline="30000" dirty="0" smtClean="0">
                <a:latin typeface="Book Antiqua" pitchFamily="18" charset="0"/>
                <a:ea typeface="Cambria Math"/>
                <a:cs typeface="Arial" pitchFamily="34" charset="0"/>
              </a:rPr>
              <a:t>(in)</a:t>
            </a:r>
            <a:r>
              <a:rPr lang="en-ZA" sz="2400" i="1" dirty="0" smtClean="0">
                <a:latin typeface="Book Antiqua" pitchFamily="18" charset="0"/>
                <a:ea typeface="Cambria Math"/>
                <a:cs typeface="Arial" pitchFamily="34" charset="0"/>
              </a:rPr>
              <a:t>(E) </a:t>
            </a:r>
            <a:r>
              <a:rPr lang="en-ZA" sz="2400" dirty="0" smtClean="0">
                <a:latin typeface="Book Antiqua" pitchFamily="18" charset="0"/>
                <a:ea typeface="Cambria Math"/>
                <a:cs typeface="Arial" pitchFamily="34" charset="0"/>
              </a:rPr>
              <a:t>is zero.</a:t>
            </a:r>
            <a:r>
              <a:rPr lang="en-ZA" sz="2400" i="1" dirty="0" smtClean="0">
                <a:latin typeface="Book Antiqua" pitchFamily="18" charset="0"/>
                <a:ea typeface="Cambria Math"/>
                <a:cs typeface="Arial" pitchFamily="34" charset="0"/>
              </a:rPr>
              <a:t> </a:t>
            </a:r>
            <a:endParaRPr lang="en-US" sz="2400" i="1" dirty="0" smtClean="0">
              <a:latin typeface="Book Antiqua" pitchFamily="18" charset="0"/>
              <a:cs typeface="Arial" pitchFamily="34" charset="0"/>
            </a:endParaRPr>
          </a:p>
          <a:p>
            <a:pPr algn="just"/>
            <a:endParaRPr lang="en-ZA" sz="2400" dirty="0" smtClean="0">
              <a:solidFill>
                <a:schemeClr val="bg1"/>
              </a:solidFill>
              <a:latin typeface="Book Antiqua" pitchFamily="18" charset="0"/>
            </a:endParaRPr>
          </a:p>
          <a:p>
            <a:pPr marL="0" lvl="2"/>
            <a:endParaRPr lang="en-ZA" sz="2400" dirty="0" smtClean="0">
              <a:solidFill>
                <a:schemeClr val="bg1"/>
              </a:solidFill>
            </a:endParaRPr>
          </a:p>
          <a:p>
            <a:endParaRPr lang="en-ZA" sz="2400" dirty="0"/>
          </a:p>
        </p:txBody>
      </p:sp>
      <p:sp>
        <p:nvSpPr>
          <p:cNvPr id="215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1507" name="Rectangle 3"/>
          <p:cNvSpPr>
            <a:spLocks noChangeArrowheads="1"/>
          </p:cNvSpPr>
          <p:nvPr/>
        </p:nvSpPr>
        <p:spPr bwMode="auto">
          <a:xfrm>
            <a:off x="99060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25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2531" name="Rectangle 3"/>
          <p:cNvSpPr>
            <a:spLocks noChangeArrowheads="1"/>
          </p:cNvSpPr>
          <p:nvPr/>
        </p:nvSpPr>
        <p:spPr bwMode="auto">
          <a:xfrm>
            <a:off x="0" y="981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25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253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253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2538" name="Rectangle 10"/>
          <p:cNvSpPr>
            <a:spLocks noChangeArrowheads="1"/>
          </p:cNvSpPr>
          <p:nvPr/>
        </p:nvSpPr>
        <p:spPr bwMode="auto">
          <a:xfrm>
            <a:off x="0" y="742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35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355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3557" name="Rectangle 5"/>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355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3560" name="Rectangle 8"/>
          <p:cNvSpPr>
            <a:spLocks noChangeArrowheads="1"/>
          </p:cNvSpPr>
          <p:nvPr/>
        </p:nvSpPr>
        <p:spPr bwMode="auto">
          <a:xfrm>
            <a:off x="0" y="657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356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pic>
        <p:nvPicPr>
          <p:cNvPr id="7170" name="Picture 2"/>
          <p:cNvPicPr>
            <a:picLocks noChangeAspect="1" noChangeArrowheads="1"/>
          </p:cNvPicPr>
          <p:nvPr/>
        </p:nvPicPr>
        <p:blipFill>
          <a:blip r:embed="rId4" cstate="print"/>
          <a:srcRect/>
          <a:stretch>
            <a:fillRect/>
          </a:stretch>
        </p:blipFill>
        <p:spPr bwMode="auto">
          <a:xfrm>
            <a:off x="3428992" y="285728"/>
            <a:ext cx="2009775" cy="781050"/>
          </a:xfrm>
          <a:prstGeom prst="rect">
            <a:avLst/>
          </a:prstGeom>
          <a:noFill/>
          <a:ln w="9525">
            <a:noFill/>
            <a:miter lim="800000"/>
            <a:headEnd/>
            <a:tailEnd/>
          </a:ln>
          <a:effectLst/>
        </p:spPr>
      </p:pic>
      <p:pic>
        <p:nvPicPr>
          <p:cNvPr id="7171" name="Picture 3"/>
          <p:cNvPicPr>
            <a:picLocks noChangeAspect="1" noChangeArrowheads="1"/>
          </p:cNvPicPr>
          <p:nvPr/>
        </p:nvPicPr>
        <p:blipFill>
          <a:blip r:embed="rId5" cstate="print"/>
          <a:srcRect/>
          <a:stretch>
            <a:fillRect/>
          </a:stretch>
        </p:blipFill>
        <p:spPr bwMode="auto">
          <a:xfrm>
            <a:off x="1643042" y="1142984"/>
            <a:ext cx="6029325" cy="847725"/>
          </a:xfrm>
          <a:prstGeom prst="rect">
            <a:avLst/>
          </a:prstGeom>
          <a:noFill/>
          <a:ln w="9525">
            <a:noFill/>
            <a:miter lim="800000"/>
            <a:headEnd/>
            <a:tailEnd/>
          </a:ln>
          <a:effectLst/>
        </p:spPr>
      </p:pic>
      <p:pic>
        <p:nvPicPr>
          <p:cNvPr id="7172" name="Picture 4"/>
          <p:cNvPicPr>
            <a:picLocks noChangeAspect="1" noChangeArrowheads="1"/>
          </p:cNvPicPr>
          <p:nvPr/>
        </p:nvPicPr>
        <p:blipFill>
          <a:blip r:embed="rId6" cstate="print"/>
          <a:srcRect/>
          <a:stretch>
            <a:fillRect/>
          </a:stretch>
        </p:blipFill>
        <p:spPr bwMode="auto">
          <a:xfrm>
            <a:off x="5286380" y="2256366"/>
            <a:ext cx="3286148" cy="601125"/>
          </a:xfrm>
          <a:prstGeom prst="rect">
            <a:avLst/>
          </a:prstGeom>
          <a:noFill/>
          <a:ln w="9525">
            <a:noFill/>
            <a:miter lim="800000"/>
            <a:headEnd/>
            <a:tailEnd/>
          </a:ln>
          <a:effectLst/>
        </p:spPr>
      </p:pic>
      <p:pic>
        <p:nvPicPr>
          <p:cNvPr id="7173" name="Picture 5"/>
          <p:cNvPicPr>
            <a:picLocks noChangeAspect="1" noChangeArrowheads="1"/>
          </p:cNvPicPr>
          <p:nvPr/>
        </p:nvPicPr>
        <p:blipFill>
          <a:blip r:embed="rId7" cstate="print"/>
          <a:srcRect/>
          <a:stretch>
            <a:fillRect/>
          </a:stretch>
        </p:blipFill>
        <p:spPr bwMode="auto">
          <a:xfrm>
            <a:off x="2928926" y="2928934"/>
            <a:ext cx="1905000" cy="714375"/>
          </a:xfrm>
          <a:prstGeom prst="rect">
            <a:avLst/>
          </a:prstGeom>
          <a:noFill/>
          <a:ln w="9525">
            <a:noFill/>
            <a:miter lim="800000"/>
            <a:headEnd/>
            <a:tailEnd/>
          </a:ln>
          <a:effectLst/>
        </p:spPr>
      </p:pic>
      <p:pic>
        <p:nvPicPr>
          <p:cNvPr id="7174" name="Picture 6"/>
          <p:cNvPicPr>
            <a:picLocks noChangeAspect="1" noChangeArrowheads="1"/>
          </p:cNvPicPr>
          <p:nvPr/>
        </p:nvPicPr>
        <p:blipFill>
          <a:blip r:embed="rId8" cstate="print"/>
          <a:srcRect/>
          <a:stretch>
            <a:fillRect/>
          </a:stretch>
        </p:blipFill>
        <p:spPr bwMode="auto">
          <a:xfrm>
            <a:off x="1643042" y="3711222"/>
            <a:ext cx="1643074" cy="732192"/>
          </a:xfrm>
          <a:prstGeom prst="rect">
            <a:avLst/>
          </a:prstGeom>
          <a:noFill/>
          <a:ln w="9525">
            <a:noFill/>
            <a:miter lim="800000"/>
            <a:headEnd/>
            <a:tailEnd/>
          </a:ln>
          <a:effectLst/>
        </p:spPr>
      </p:pic>
      <p:sp>
        <p:nvSpPr>
          <p:cNvPr id="33" name="Slide Number Placeholder 32"/>
          <p:cNvSpPr>
            <a:spLocks noGrp="1"/>
          </p:cNvSpPr>
          <p:nvPr>
            <p:ph type="sldNum" sz="quarter" idx="12"/>
          </p:nvPr>
        </p:nvSpPr>
        <p:spPr/>
        <p:txBody>
          <a:bodyPr/>
          <a:lstStyle/>
          <a:p>
            <a:fld id="{F3DDEEB2-7AB4-4AA4-9A83-46C23743621C}" type="slidenum">
              <a:rPr lang="en-ZA" smtClean="0"/>
              <a:pPr/>
              <a:t>10</a:t>
            </a:fld>
            <a:endParaRPr lang="en-ZA"/>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srcRect/>
          <a:stretch>
            <a:fillRect/>
          </a:stretch>
        </p:blipFill>
        <p:spPr bwMode="auto">
          <a:xfrm>
            <a:off x="3929058" y="428604"/>
            <a:ext cx="4600575" cy="904875"/>
          </a:xfrm>
          <a:prstGeom prst="rect">
            <a:avLst/>
          </a:prstGeom>
          <a:noFill/>
          <a:ln w="9525">
            <a:noFill/>
            <a:miter lim="800000"/>
            <a:headEnd/>
            <a:tailEnd/>
          </a:ln>
          <a:effectLst/>
        </p:spPr>
      </p:pic>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75" name="Rectangle 3"/>
          <p:cNvSpPr>
            <a:spLocks noChangeArrowheads="1"/>
          </p:cNvSpPr>
          <p:nvPr/>
        </p:nvSpPr>
        <p:spPr bwMode="auto">
          <a:xfrm>
            <a:off x="99060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78" name="Rectangle 6"/>
          <p:cNvSpPr>
            <a:spLocks noChangeArrowheads="1"/>
          </p:cNvSpPr>
          <p:nvPr/>
        </p:nvSpPr>
        <p:spPr bwMode="auto">
          <a:xfrm>
            <a:off x="99060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8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8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3" name="TextBox 22"/>
          <p:cNvSpPr txBox="1"/>
          <p:nvPr/>
        </p:nvSpPr>
        <p:spPr>
          <a:xfrm>
            <a:off x="4143372" y="142852"/>
            <a:ext cx="2071702" cy="400110"/>
          </a:xfrm>
          <a:prstGeom prst="rect">
            <a:avLst/>
          </a:prstGeom>
          <a:noFill/>
        </p:spPr>
        <p:txBody>
          <a:bodyPr wrap="square" rtlCol="0">
            <a:spAutoFit/>
          </a:bodyPr>
          <a:lstStyle/>
          <a:p>
            <a:r>
              <a:rPr lang="en-US" sz="2000" dirty="0" smtClean="0">
                <a:latin typeface="Book Antiqua" pitchFamily="18" charset="0"/>
              </a:rPr>
              <a:t>Radial Equation:</a:t>
            </a:r>
            <a:endParaRPr lang="en-ZA" sz="2000" dirty="0">
              <a:latin typeface="Book Antiqua" pitchFamily="18" charset="0"/>
            </a:endParaRPr>
          </a:p>
        </p:txBody>
      </p:sp>
      <p:sp>
        <p:nvSpPr>
          <p:cNvPr id="3089"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90" name="Rectangle 18"/>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100" b="0" i="0" u="none" strike="noStrike" cap="none" normalizeH="0" baseline="0" smtClean="0">
                <a:ln>
                  <a:noFill/>
                </a:ln>
                <a:solidFill>
                  <a:schemeClr val="tx1"/>
                </a:solidFill>
                <a:effectLst/>
                <a:latin typeface="Bookman Old Style" pitchFamily="18" charset="0"/>
                <a:ea typeface="Calibri" pitchFamily="34" charset="0"/>
                <a:cs typeface="Times New Roman" pitchFamily="18" charset="0"/>
              </a:rPr>
              <a:t>. </a:t>
            </a:r>
            <a:endParaRPr kumimoji="0" lang="en-ZA" sz="1800" b="0" i="0" u="none" strike="noStrike" cap="none" normalizeH="0" baseline="0" smtClean="0">
              <a:ln>
                <a:noFill/>
              </a:ln>
              <a:solidFill>
                <a:schemeClr val="tx1"/>
              </a:solidFill>
              <a:effectLst/>
              <a:latin typeface="Arial" pitchFamily="34" charset="0"/>
            </a:endParaRPr>
          </a:p>
        </p:txBody>
      </p:sp>
      <p:sp>
        <p:nvSpPr>
          <p:cNvPr id="3092"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95"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96" name="Rectangle 2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6" name="TextBox 25"/>
          <p:cNvSpPr txBox="1"/>
          <p:nvPr/>
        </p:nvSpPr>
        <p:spPr>
          <a:xfrm>
            <a:off x="785786" y="1500174"/>
            <a:ext cx="2500330" cy="400110"/>
          </a:xfrm>
          <a:prstGeom prst="rect">
            <a:avLst/>
          </a:prstGeom>
          <a:noFill/>
        </p:spPr>
        <p:txBody>
          <a:bodyPr wrap="square" rtlCol="0">
            <a:spAutoFit/>
          </a:bodyPr>
          <a:lstStyle/>
          <a:p>
            <a:r>
              <a:rPr lang="en-US" sz="2000" dirty="0" smtClean="0">
                <a:latin typeface="Book Antiqua" pitchFamily="18" charset="0"/>
              </a:rPr>
              <a:t>Solution of form:</a:t>
            </a:r>
            <a:endParaRPr lang="en-ZA" sz="2000" dirty="0">
              <a:latin typeface="Book Antiqua" pitchFamily="18" charset="0"/>
            </a:endParaRPr>
          </a:p>
        </p:txBody>
      </p:sp>
      <p:sp>
        <p:nvSpPr>
          <p:cNvPr id="33" name="TextBox 32"/>
          <p:cNvSpPr txBox="1"/>
          <p:nvPr/>
        </p:nvSpPr>
        <p:spPr>
          <a:xfrm>
            <a:off x="428596" y="4071942"/>
            <a:ext cx="4071966" cy="400110"/>
          </a:xfrm>
          <a:prstGeom prst="rect">
            <a:avLst/>
          </a:prstGeom>
          <a:noFill/>
        </p:spPr>
        <p:txBody>
          <a:bodyPr wrap="square" rtlCol="0">
            <a:spAutoFit/>
          </a:bodyPr>
          <a:lstStyle/>
          <a:p>
            <a:r>
              <a:rPr lang="en-US" sz="2000" dirty="0" smtClean="0">
                <a:latin typeface="Book Antiqua" pitchFamily="18" charset="0"/>
              </a:rPr>
              <a:t>Lagrange condition</a:t>
            </a:r>
            <a:endParaRPr lang="en-ZA" sz="2000" dirty="0">
              <a:latin typeface="Book Antiqua" pitchFamily="18"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27" name="Rectangle 3"/>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30" name="Rectangle 6"/>
          <p:cNvSpPr>
            <a:spLocks noChangeArrowheads="1"/>
          </p:cNvSpPr>
          <p:nvPr/>
        </p:nvSpPr>
        <p:spPr bwMode="auto">
          <a:xfrm>
            <a:off x="99060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33" name="Rectangle 9"/>
          <p:cNvSpPr>
            <a:spLocks noChangeArrowheads="1"/>
          </p:cNvSpPr>
          <p:nvPr/>
        </p:nvSpPr>
        <p:spPr bwMode="auto">
          <a:xfrm>
            <a:off x="99060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3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ZA"/>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42" name="Rectangle 18"/>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pic>
        <p:nvPicPr>
          <p:cNvPr id="44" name="Picture 43" descr="motion.jpg"/>
          <p:cNvPicPr/>
          <p:nvPr/>
        </p:nvPicPr>
        <p:blipFill>
          <a:blip r:embed="rId3" cstate="print">
            <a:lum bright="59000" contrast="-56000"/>
          </a:blip>
          <a:srcRect t="5268" b="12977"/>
          <a:stretch>
            <a:fillRect/>
          </a:stretch>
        </p:blipFill>
        <p:spPr>
          <a:xfrm>
            <a:off x="785786" y="0"/>
            <a:ext cx="1143008" cy="1186955"/>
          </a:xfrm>
          <a:prstGeom prst="rect">
            <a:avLst/>
          </a:prstGeom>
          <a:ln>
            <a:noFill/>
          </a:ln>
          <a:effectLst>
            <a:softEdge rad="112500"/>
          </a:effectLst>
        </p:spPr>
      </p:pic>
      <p:sp>
        <p:nvSpPr>
          <p:cNvPr id="35" name="Rectangle 34"/>
          <p:cNvSpPr/>
          <p:nvPr/>
        </p:nvSpPr>
        <p:spPr>
          <a:xfrm>
            <a:off x="1000100" y="214290"/>
            <a:ext cx="2928958" cy="1077218"/>
          </a:xfrm>
          <a:prstGeom prst="rect">
            <a:avLst/>
          </a:prstGeom>
        </p:spPr>
        <p:txBody>
          <a:bodyPr wrap="square">
            <a:spAutoFit/>
          </a:bodyPr>
          <a:lstStyle/>
          <a:p>
            <a:r>
              <a:rPr lang="en-US" sz="3200" dirty="0" smtClean="0">
                <a:latin typeface="Book Antiqua" pitchFamily="18" charset="0"/>
              </a:rPr>
              <a:t>Calculating Jost Functions</a:t>
            </a:r>
            <a:endParaRPr lang="en-ZA" sz="3200" dirty="0">
              <a:latin typeface="Book Antiqua" pitchFamily="18" charset="0"/>
            </a:endParaRPr>
          </a:p>
        </p:txBody>
      </p:sp>
      <p:pic>
        <p:nvPicPr>
          <p:cNvPr id="8196" name="Picture 4"/>
          <p:cNvPicPr>
            <a:picLocks noChangeAspect="1" noChangeArrowheads="1"/>
          </p:cNvPicPr>
          <p:nvPr/>
        </p:nvPicPr>
        <p:blipFill>
          <a:blip r:embed="rId4" cstate="print"/>
          <a:srcRect/>
          <a:stretch>
            <a:fillRect/>
          </a:stretch>
        </p:blipFill>
        <p:spPr bwMode="auto">
          <a:xfrm>
            <a:off x="2857488" y="1357298"/>
            <a:ext cx="5876925" cy="647700"/>
          </a:xfrm>
          <a:prstGeom prst="rect">
            <a:avLst/>
          </a:prstGeom>
          <a:noFill/>
          <a:ln w="9525">
            <a:noFill/>
            <a:miter lim="800000"/>
            <a:headEnd/>
            <a:tailEnd/>
          </a:ln>
          <a:effectLst/>
        </p:spPr>
      </p:pic>
      <p:pic>
        <p:nvPicPr>
          <p:cNvPr id="8197" name="Picture 5"/>
          <p:cNvPicPr>
            <a:picLocks noChangeAspect="1" noChangeArrowheads="1"/>
          </p:cNvPicPr>
          <p:nvPr/>
        </p:nvPicPr>
        <p:blipFill>
          <a:blip r:embed="rId5" cstate="print"/>
          <a:srcRect/>
          <a:stretch>
            <a:fillRect/>
          </a:stretch>
        </p:blipFill>
        <p:spPr bwMode="auto">
          <a:xfrm>
            <a:off x="2714612" y="2143116"/>
            <a:ext cx="3200400" cy="1114425"/>
          </a:xfrm>
          <a:prstGeom prst="rect">
            <a:avLst/>
          </a:prstGeom>
          <a:noFill/>
          <a:ln w="9525">
            <a:noFill/>
            <a:miter lim="800000"/>
            <a:headEnd/>
            <a:tailEnd/>
          </a:ln>
          <a:effectLst/>
        </p:spPr>
      </p:pic>
      <p:pic>
        <p:nvPicPr>
          <p:cNvPr id="8198" name="Picture 6"/>
          <p:cNvPicPr>
            <a:picLocks noChangeAspect="1" noChangeArrowheads="1"/>
          </p:cNvPicPr>
          <p:nvPr/>
        </p:nvPicPr>
        <p:blipFill>
          <a:blip r:embed="rId6" cstate="print"/>
          <a:srcRect/>
          <a:stretch>
            <a:fillRect/>
          </a:stretch>
        </p:blipFill>
        <p:spPr bwMode="auto">
          <a:xfrm>
            <a:off x="1285852" y="3214686"/>
            <a:ext cx="6534150" cy="628650"/>
          </a:xfrm>
          <a:prstGeom prst="rect">
            <a:avLst/>
          </a:prstGeom>
          <a:noFill/>
          <a:ln w="9525">
            <a:noFill/>
            <a:miter lim="800000"/>
            <a:headEnd/>
            <a:tailEnd/>
          </a:ln>
          <a:effectLst/>
        </p:spPr>
      </p:pic>
      <p:pic>
        <p:nvPicPr>
          <p:cNvPr id="8199" name="Picture 7"/>
          <p:cNvPicPr>
            <a:picLocks noChangeAspect="1" noChangeArrowheads="1"/>
          </p:cNvPicPr>
          <p:nvPr/>
        </p:nvPicPr>
        <p:blipFill>
          <a:blip r:embed="rId7" cstate="print"/>
          <a:srcRect/>
          <a:stretch>
            <a:fillRect/>
          </a:stretch>
        </p:blipFill>
        <p:spPr bwMode="auto">
          <a:xfrm>
            <a:off x="2714612" y="3929066"/>
            <a:ext cx="6076950" cy="533400"/>
          </a:xfrm>
          <a:prstGeom prst="rect">
            <a:avLst/>
          </a:prstGeom>
          <a:noFill/>
          <a:ln w="9525">
            <a:noFill/>
            <a:miter lim="800000"/>
            <a:headEnd/>
            <a:tailEnd/>
          </a:ln>
          <a:effectLst/>
        </p:spPr>
      </p:pic>
      <p:pic>
        <p:nvPicPr>
          <p:cNvPr id="8200" name="Picture 8"/>
          <p:cNvPicPr>
            <a:picLocks noChangeAspect="1" noChangeArrowheads="1"/>
          </p:cNvPicPr>
          <p:nvPr/>
        </p:nvPicPr>
        <p:blipFill>
          <a:blip r:embed="rId8" cstate="print"/>
          <a:srcRect/>
          <a:stretch>
            <a:fillRect/>
          </a:stretch>
        </p:blipFill>
        <p:spPr bwMode="auto">
          <a:xfrm>
            <a:off x="180975" y="4929198"/>
            <a:ext cx="8963025" cy="838200"/>
          </a:xfrm>
          <a:prstGeom prst="rect">
            <a:avLst/>
          </a:prstGeom>
          <a:noFill/>
          <a:ln w="9525">
            <a:noFill/>
            <a:miter lim="800000"/>
            <a:headEnd/>
            <a:tailEnd/>
          </a:ln>
          <a:effectLst/>
        </p:spPr>
      </p:pic>
      <p:pic>
        <p:nvPicPr>
          <p:cNvPr id="8201" name="Picture 9"/>
          <p:cNvPicPr>
            <a:picLocks noChangeAspect="1" noChangeArrowheads="1"/>
          </p:cNvPicPr>
          <p:nvPr/>
        </p:nvPicPr>
        <p:blipFill>
          <a:blip r:embed="rId9" cstate="print"/>
          <a:srcRect/>
          <a:stretch>
            <a:fillRect/>
          </a:stretch>
        </p:blipFill>
        <p:spPr bwMode="auto">
          <a:xfrm>
            <a:off x="57150" y="5715016"/>
            <a:ext cx="9086850" cy="809625"/>
          </a:xfrm>
          <a:prstGeom prst="rect">
            <a:avLst/>
          </a:prstGeom>
          <a:noFill/>
          <a:ln w="9525">
            <a:noFill/>
            <a:miter lim="800000"/>
            <a:headEnd/>
            <a:tailEnd/>
          </a:ln>
          <a:effectLst/>
        </p:spPr>
      </p:pic>
      <p:sp>
        <p:nvSpPr>
          <p:cNvPr id="53" name="Rectangle 52"/>
          <p:cNvSpPr/>
          <p:nvPr/>
        </p:nvSpPr>
        <p:spPr>
          <a:xfrm>
            <a:off x="1214414" y="2143116"/>
            <a:ext cx="6786610" cy="1714512"/>
          </a:xfrm>
          <a:prstGeom prst="rect">
            <a:avLst/>
          </a:prstGeom>
          <a:noFill/>
          <a:ln w="12700" cmpd="tri">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4" name="Rectangle 53"/>
          <p:cNvSpPr/>
          <p:nvPr/>
        </p:nvSpPr>
        <p:spPr>
          <a:xfrm>
            <a:off x="142844" y="4929198"/>
            <a:ext cx="8858312" cy="1785950"/>
          </a:xfrm>
          <a:prstGeom prst="rect">
            <a:avLst/>
          </a:prstGeom>
          <a:noFill/>
          <a:ln w="12700" cmpd="tri">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5" name="Slide Number Placeholder 54"/>
          <p:cNvSpPr>
            <a:spLocks noGrp="1"/>
          </p:cNvSpPr>
          <p:nvPr>
            <p:ph type="sldNum" sz="quarter" idx="12"/>
          </p:nvPr>
        </p:nvSpPr>
        <p:spPr/>
        <p:txBody>
          <a:bodyPr/>
          <a:lstStyle/>
          <a:p>
            <a:fld id="{F3DDEEB2-7AB4-4AA4-9A83-46C23743621C}" type="slidenum">
              <a:rPr lang="en-ZA" smtClean="0"/>
              <a:pPr/>
              <a:t>11</a:t>
            </a:fld>
            <a:endParaRPr lang="en-ZA"/>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75" name="Rectangle 3"/>
          <p:cNvSpPr>
            <a:spLocks noChangeArrowheads="1"/>
          </p:cNvSpPr>
          <p:nvPr/>
        </p:nvSpPr>
        <p:spPr bwMode="auto">
          <a:xfrm>
            <a:off x="99060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78" name="Rectangle 6"/>
          <p:cNvSpPr>
            <a:spLocks noChangeArrowheads="1"/>
          </p:cNvSpPr>
          <p:nvPr/>
        </p:nvSpPr>
        <p:spPr bwMode="auto">
          <a:xfrm>
            <a:off x="99060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8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8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89"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90" name="Rectangle 18"/>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100" b="0" i="0" u="none" strike="noStrike" cap="none" normalizeH="0" baseline="0" smtClean="0">
                <a:ln>
                  <a:noFill/>
                </a:ln>
                <a:solidFill>
                  <a:schemeClr val="tx1"/>
                </a:solidFill>
                <a:effectLst/>
                <a:latin typeface="Bookman Old Style" pitchFamily="18" charset="0"/>
                <a:ea typeface="Calibri" pitchFamily="34" charset="0"/>
                <a:cs typeface="Times New Roman" pitchFamily="18" charset="0"/>
              </a:rPr>
              <a:t>. </a:t>
            </a:r>
            <a:endParaRPr kumimoji="0" lang="en-ZA" sz="1800" b="0" i="0" u="none" strike="noStrike" cap="none" normalizeH="0" baseline="0" smtClean="0">
              <a:ln>
                <a:noFill/>
              </a:ln>
              <a:solidFill>
                <a:schemeClr val="tx1"/>
              </a:solidFill>
              <a:effectLst/>
              <a:latin typeface="Arial" pitchFamily="34" charset="0"/>
            </a:endParaRPr>
          </a:p>
        </p:txBody>
      </p:sp>
      <p:sp>
        <p:nvSpPr>
          <p:cNvPr id="3092"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95"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96" name="Rectangle 2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27" name="Rectangle 3"/>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30" name="Rectangle 6"/>
          <p:cNvSpPr>
            <a:spLocks noChangeArrowheads="1"/>
          </p:cNvSpPr>
          <p:nvPr/>
        </p:nvSpPr>
        <p:spPr bwMode="auto">
          <a:xfrm>
            <a:off x="99060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33" name="Rectangle 9"/>
          <p:cNvSpPr>
            <a:spLocks noChangeArrowheads="1"/>
          </p:cNvSpPr>
          <p:nvPr/>
        </p:nvSpPr>
        <p:spPr bwMode="auto">
          <a:xfrm>
            <a:off x="99060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3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ZA"/>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42" name="Rectangle 18"/>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45" name="TextBox 44"/>
          <p:cNvSpPr txBox="1"/>
          <p:nvPr/>
        </p:nvSpPr>
        <p:spPr>
          <a:xfrm>
            <a:off x="714348" y="1214422"/>
            <a:ext cx="7715304" cy="923330"/>
          </a:xfrm>
          <a:prstGeom prst="rect">
            <a:avLst/>
          </a:prstGeom>
          <a:noFill/>
        </p:spPr>
        <p:txBody>
          <a:bodyPr wrap="square" rtlCol="0">
            <a:spAutoFit/>
          </a:bodyPr>
          <a:lstStyle/>
          <a:p>
            <a:pPr algn="just"/>
            <a:r>
              <a:rPr lang="en-ZA" dirty="0" smtClean="0">
                <a:latin typeface="Book Antiqua" pitchFamily="18" charset="0"/>
              </a:rPr>
              <a:t>Assume </a:t>
            </a:r>
            <a:r>
              <a:rPr lang="en-ZA" i="1" dirty="0" smtClean="0">
                <a:latin typeface="Book Antiqua" pitchFamily="18" charset="0"/>
              </a:rPr>
              <a:t>l = 0</a:t>
            </a:r>
            <a:r>
              <a:rPr lang="en-ZA" dirty="0" smtClean="0">
                <a:latin typeface="Book Antiqua" pitchFamily="18" charset="0"/>
              </a:rPr>
              <a:t>. This is because, for most systems, the S-wave contribution is by far greater than the higher partial waves. Then:</a:t>
            </a:r>
          </a:p>
          <a:p>
            <a:endParaRPr lang="en-ZA" dirty="0"/>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051" name="Rectangle 3"/>
          <p:cNvSpPr>
            <a:spLocks noChangeArrowheads="1"/>
          </p:cNvSpPr>
          <p:nvPr/>
        </p:nvSpPr>
        <p:spPr bwMode="auto">
          <a:xfrm>
            <a:off x="990600"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054" name="Rectangle 6"/>
          <p:cNvSpPr>
            <a:spLocks noChangeArrowheads="1"/>
          </p:cNvSpPr>
          <p:nvPr/>
        </p:nvSpPr>
        <p:spPr bwMode="auto">
          <a:xfrm>
            <a:off x="0"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54" name="TextBox 53"/>
          <p:cNvSpPr txBox="1"/>
          <p:nvPr/>
        </p:nvSpPr>
        <p:spPr>
          <a:xfrm>
            <a:off x="714348" y="2571744"/>
            <a:ext cx="7286676" cy="369332"/>
          </a:xfrm>
          <a:prstGeom prst="rect">
            <a:avLst/>
          </a:prstGeom>
          <a:noFill/>
        </p:spPr>
        <p:txBody>
          <a:bodyPr wrap="square" rtlCol="0">
            <a:spAutoFit/>
          </a:bodyPr>
          <a:lstStyle/>
          <a:p>
            <a:r>
              <a:rPr lang="en-US" dirty="0" smtClean="0">
                <a:latin typeface="Book Antiqua" pitchFamily="18" charset="0"/>
              </a:rPr>
              <a:t>Also, assume </a:t>
            </a:r>
            <a:r>
              <a:rPr lang="en-US" i="1" dirty="0" smtClean="0">
                <a:latin typeface="Book Antiqua" pitchFamily="18" charset="0"/>
              </a:rPr>
              <a:t>V(r) = V</a:t>
            </a:r>
            <a:r>
              <a:rPr lang="en-US" dirty="0" smtClean="0">
                <a:latin typeface="Book Antiqua" pitchFamily="18" charset="0"/>
              </a:rPr>
              <a:t>. Solving analytically, we obtain:</a:t>
            </a:r>
            <a:endParaRPr lang="en-ZA" dirty="0">
              <a:latin typeface="Book Antiqua" pitchFamily="18" charset="0"/>
            </a:endParaRPr>
          </a:p>
        </p:txBody>
      </p:sp>
      <p:sp>
        <p:nvSpPr>
          <p:cNvPr id="55" name="TextBox 54"/>
          <p:cNvSpPr txBox="1"/>
          <p:nvPr/>
        </p:nvSpPr>
        <p:spPr>
          <a:xfrm>
            <a:off x="785786" y="4786322"/>
            <a:ext cx="6000792" cy="369332"/>
          </a:xfrm>
          <a:prstGeom prst="rect">
            <a:avLst/>
          </a:prstGeom>
          <a:noFill/>
        </p:spPr>
        <p:txBody>
          <a:bodyPr wrap="square" rtlCol="0">
            <a:spAutoFit/>
          </a:bodyPr>
          <a:lstStyle/>
          <a:p>
            <a:r>
              <a:rPr lang="en-US" dirty="0" smtClean="0">
                <a:latin typeface="Book Antiqua" pitchFamily="18" charset="0"/>
              </a:rPr>
              <a:t>P1 and P2 are constants, and K is defined as:</a:t>
            </a:r>
            <a:endParaRPr lang="en-ZA" dirty="0">
              <a:latin typeface="Book Antiqua" pitchFamily="18" charset="0"/>
            </a:endParaRPr>
          </a:p>
        </p:txBody>
      </p:sp>
      <p:sp>
        <p:nvSpPr>
          <p:cNvPr id="2058"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059" name="Rectangle 11"/>
          <p:cNvSpPr>
            <a:spLocks noChangeArrowheads="1"/>
          </p:cNvSpPr>
          <p:nvPr/>
        </p:nvSpPr>
        <p:spPr bwMode="auto">
          <a:xfrm>
            <a:off x="99060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41" name="Picture 40" descr="motion.jpg"/>
          <p:cNvPicPr/>
          <p:nvPr/>
        </p:nvPicPr>
        <p:blipFill>
          <a:blip r:embed="rId2" cstate="print">
            <a:lum bright="59000" contrast="-56000"/>
          </a:blip>
          <a:srcRect t="5268" b="12977"/>
          <a:stretch>
            <a:fillRect/>
          </a:stretch>
        </p:blipFill>
        <p:spPr>
          <a:xfrm>
            <a:off x="785786" y="0"/>
            <a:ext cx="1143008" cy="1186955"/>
          </a:xfrm>
          <a:prstGeom prst="rect">
            <a:avLst/>
          </a:prstGeom>
          <a:ln>
            <a:noFill/>
          </a:ln>
          <a:effectLst>
            <a:softEdge rad="112500"/>
          </a:effectLst>
        </p:spPr>
      </p:pic>
      <p:sp>
        <p:nvSpPr>
          <p:cNvPr id="35" name="Rectangle 34"/>
          <p:cNvSpPr/>
          <p:nvPr/>
        </p:nvSpPr>
        <p:spPr>
          <a:xfrm>
            <a:off x="1000100" y="285728"/>
            <a:ext cx="3786214" cy="584775"/>
          </a:xfrm>
          <a:prstGeom prst="rect">
            <a:avLst/>
          </a:prstGeom>
        </p:spPr>
        <p:txBody>
          <a:bodyPr wrap="square">
            <a:spAutoFit/>
          </a:bodyPr>
          <a:lstStyle/>
          <a:p>
            <a:r>
              <a:rPr lang="en-US" sz="3200" dirty="0" smtClean="0">
                <a:latin typeface="Book Antiqua" pitchFamily="18" charset="0"/>
              </a:rPr>
              <a:t>Calculating </a:t>
            </a:r>
            <a:r>
              <a:rPr lang="en-ZA" sz="3200" i="1" dirty="0" smtClean="0">
                <a:latin typeface="Book Antiqua" pitchFamily="18" charset="0"/>
                <a:ea typeface="Cambria Math"/>
                <a:cs typeface="Arial" pitchFamily="34" charset="0"/>
              </a:rPr>
              <a:t>F</a:t>
            </a:r>
            <a:r>
              <a:rPr lang="en-ZA" sz="3200" i="1" baseline="-25000" dirty="0" smtClean="0">
                <a:latin typeface="Book Antiqua" pitchFamily="18" charset="0"/>
                <a:ea typeface="Cambria Math"/>
                <a:cs typeface="Arial" pitchFamily="34" charset="0"/>
              </a:rPr>
              <a:t>l</a:t>
            </a:r>
            <a:r>
              <a:rPr lang="en-ZA" sz="3200" i="1" baseline="30000" dirty="0" smtClean="0">
                <a:latin typeface="Book Antiqua" pitchFamily="18" charset="0"/>
                <a:ea typeface="Cambria Math"/>
                <a:cs typeface="Arial" pitchFamily="34" charset="0"/>
              </a:rPr>
              <a:t>(in)</a:t>
            </a:r>
            <a:r>
              <a:rPr lang="en-ZA" sz="3200" i="1" dirty="0" smtClean="0">
                <a:latin typeface="Book Antiqua" pitchFamily="18" charset="0"/>
                <a:ea typeface="Cambria Math"/>
                <a:cs typeface="Arial" pitchFamily="34" charset="0"/>
              </a:rPr>
              <a:t>(E)</a:t>
            </a:r>
            <a:r>
              <a:rPr lang="en-US" sz="3200" dirty="0" smtClean="0">
                <a:latin typeface="Book Antiqua" pitchFamily="18" charset="0"/>
              </a:rPr>
              <a:t> </a:t>
            </a:r>
            <a:endParaRPr lang="en-ZA" sz="3200" dirty="0">
              <a:latin typeface="Book Antiqua" pitchFamily="18" charset="0"/>
            </a:endParaRPr>
          </a:p>
        </p:txBody>
      </p:sp>
      <p:pic>
        <p:nvPicPr>
          <p:cNvPr id="9218" name="Picture 2"/>
          <p:cNvPicPr>
            <a:picLocks noChangeAspect="1" noChangeArrowheads="1"/>
          </p:cNvPicPr>
          <p:nvPr/>
        </p:nvPicPr>
        <p:blipFill>
          <a:blip r:embed="rId3" cstate="print"/>
          <a:srcRect/>
          <a:stretch>
            <a:fillRect/>
          </a:stretch>
        </p:blipFill>
        <p:spPr bwMode="auto">
          <a:xfrm>
            <a:off x="1142976" y="1857364"/>
            <a:ext cx="3505200" cy="657225"/>
          </a:xfrm>
          <a:prstGeom prst="rect">
            <a:avLst/>
          </a:prstGeom>
          <a:noFill/>
          <a:ln w="9525">
            <a:noFill/>
            <a:miter lim="800000"/>
            <a:headEnd/>
            <a:tailEnd/>
          </a:ln>
          <a:effectLst/>
        </p:spPr>
      </p:pic>
      <p:pic>
        <p:nvPicPr>
          <p:cNvPr id="9219" name="Picture 3"/>
          <p:cNvPicPr>
            <a:picLocks noChangeAspect="1" noChangeArrowheads="1"/>
          </p:cNvPicPr>
          <p:nvPr/>
        </p:nvPicPr>
        <p:blipFill>
          <a:blip r:embed="rId4" cstate="print"/>
          <a:srcRect/>
          <a:stretch>
            <a:fillRect/>
          </a:stretch>
        </p:blipFill>
        <p:spPr bwMode="auto">
          <a:xfrm>
            <a:off x="4786314" y="1857364"/>
            <a:ext cx="3362325" cy="590550"/>
          </a:xfrm>
          <a:prstGeom prst="rect">
            <a:avLst/>
          </a:prstGeom>
          <a:noFill/>
          <a:ln w="9525">
            <a:noFill/>
            <a:miter lim="800000"/>
            <a:headEnd/>
            <a:tailEnd/>
          </a:ln>
          <a:effectLst/>
        </p:spPr>
      </p:pic>
      <p:pic>
        <p:nvPicPr>
          <p:cNvPr id="9220" name="Picture 4"/>
          <p:cNvPicPr>
            <a:picLocks noChangeAspect="1" noChangeArrowheads="1"/>
          </p:cNvPicPr>
          <p:nvPr/>
        </p:nvPicPr>
        <p:blipFill>
          <a:blip r:embed="rId5" cstate="print"/>
          <a:srcRect/>
          <a:stretch>
            <a:fillRect/>
          </a:stretch>
        </p:blipFill>
        <p:spPr bwMode="auto">
          <a:xfrm>
            <a:off x="1071538" y="3071810"/>
            <a:ext cx="4895850" cy="561975"/>
          </a:xfrm>
          <a:prstGeom prst="rect">
            <a:avLst/>
          </a:prstGeom>
          <a:noFill/>
          <a:ln w="9525">
            <a:noFill/>
            <a:miter lim="800000"/>
            <a:headEnd/>
            <a:tailEnd/>
          </a:ln>
          <a:effectLst/>
        </p:spPr>
      </p:pic>
      <p:pic>
        <p:nvPicPr>
          <p:cNvPr id="9221" name="Picture 5"/>
          <p:cNvPicPr>
            <a:picLocks noChangeAspect="1" noChangeArrowheads="1"/>
          </p:cNvPicPr>
          <p:nvPr/>
        </p:nvPicPr>
        <p:blipFill>
          <a:blip r:embed="rId6" cstate="print"/>
          <a:srcRect/>
          <a:stretch>
            <a:fillRect/>
          </a:stretch>
        </p:blipFill>
        <p:spPr bwMode="auto">
          <a:xfrm>
            <a:off x="142844" y="3714752"/>
            <a:ext cx="8786842" cy="825431"/>
          </a:xfrm>
          <a:prstGeom prst="rect">
            <a:avLst/>
          </a:prstGeom>
          <a:noFill/>
          <a:ln w="9525">
            <a:noFill/>
            <a:miter lim="800000"/>
            <a:headEnd/>
            <a:tailEnd/>
          </a:ln>
          <a:effectLst/>
        </p:spPr>
      </p:pic>
      <p:pic>
        <p:nvPicPr>
          <p:cNvPr id="9222" name="Picture 6"/>
          <p:cNvPicPr>
            <a:picLocks noChangeAspect="1" noChangeArrowheads="1"/>
          </p:cNvPicPr>
          <p:nvPr/>
        </p:nvPicPr>
        <p:blipFill>
          <a:blip r:embed="rId7" cstate="print"/>
          <a:srcRect/>
          <a:stretch>
            <a:fillRect/>
          </a:stretch>
        </p:blipFill>
        <p:spPr bwMode="auto">
          <a:xfrm>
            <a:off x="1142976" y="5286388"/>
            <a:ext cx="1971675" cy="638175"/>
          </a:xfrm>
          <a:prstGeom prst="rect">
            <a:avLst/>
          </a:prstGeom>
          <a:noFill/>
          <a:ln w="9525">
            <a:noFill/>
            <a:miter lim="800000"/>
            <a:headEnd/>
            <a:tailEnd/>
          </a:ln>
          <a:effectLst/>
        </p:spPr>
      </p:pic>
      <p:sp>
        <p:nvSpPr>
          <p:cNvPr id="47" name="Slide Number Placeholder 46"/>
          <p:cNvSpPr>
            <a:spLocks noGrp="1"/>
          </p:cNvSpPr>
          <p:nvPr>
            <p:ph type="sldNum" sz="quarter" idx="12"/>
          </p:nvPr>
        </p:nvSpPr>
        <p:spPr/>
        <p:txBody>
          <a:bodyPr/>
          <a:lstStyle/>
          <a:p>
            <a:fld id="{F3DDEEB2-7AB4-4AA4-9A83-46C23743621C}" type="slidenum">
              <a:rPr lang="en-ZA" smtClean="0"/>
              <a:pPr/>
              <a:t>12</a:t>
            </a:fld>
            <a:endParaRPr lang="en-ZA"/>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75" name="Rectangle 3"/>
          <p:cNvSpPr>
            <a:spLocks noChangeArrowheads="1"/>
          </p:cNvSpPr>
          <p:nvPr/>
        </p:nvSpPr>
        <p:spPr bwMode="auto">
          <a:xfrm>
            <a:off x="99060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78" name="Rectangle 6"/>
          <p:cNvSpPr>
            <a:spLocks noChangeArrowheads="1"/>
          </p:cNvSpPr>
          <p:nvPr/>
        </p:nvSpPr>
        <p:spPr bwMode="auto">
          <a:xfrm>
            <a:off x="99060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8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8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89"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90" name="Rectangle 18"/>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100" b="0" i="0" u="none" strike="noStrike" cap="none" normalizeH="0" baseline="0" smtClean="0">
                <a:ln>
                  <a:noFill/>
                </a:ln>
                <a:solidFill>
                  <a:schemeClr val="tx1"/>
                </a:solidFill>
                <a:effectLst/>
                <a:latin typeface="Bookman Old Style" pitchFamily="18" charset="0"/>
                <a:ea typeface="Calibri" pitchFamily="34" charset="0"/>
                <a:cs typeface="Times New Roman" pitchFamily="18" charset="0"/>
              </a:rPr>
              <a:t>. </a:t>
            </a:r>
            <a:endParaRPr kumimoji="0" lang="en-ZA" sz="1800" b="0" i="0" u="none" strike="noStrike" cap="none" normalizeH="0" baseline="0" smtClean="0">
              <a:ln>
                <a:noFill/>
              </a:ln>
              <a:solidFill>
                <a:schemeClr val="tx1"/>
              </a:solidFill>
              <a:effectLst/>
              <a:latin typeface="Arial" pitchFamily="34" charset="0"/>
            </a:endParaRPr>
          </a:p>
        </p:txBody>
      </p:sp>
      <p:sp>
        <p:nvSpPr>
          <p:cNvPr id="3092"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95"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96" name="Rectangle 2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27" name="Rectangle 3"/>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30" name="Rectangle 6"/>
          <p:cNvSpPr>
            <a:spLocks noChangeArrowheads="1"/>
          </p:cNvSpPr>
          <p:nvPr/>
        </p:nvSpPr>
        <p:spPr bwMode="auto">
          <a:xfrm>
            <a:off x="99060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33" name="Rectangle 9"/>
          <p:cNvSpPr>
            <a:spLocks noChangeArrowheads="1"/>
          </p:cNvSpPr>
          <p:nvPr/>
        </p:nvSpPr>
        <p:spPr bwMode="auto">
          <a:xfrm>
            <a:off x="99060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3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ZA"/>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42" name="Rectangle 18"/>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 name="Rectangle 3"/>
          <p:cNvSpPr>
            <a:spLocks noChangeArrowheads="1"/>
          </p:cNvSpPr>
          <p:nvPr/>
        </p:nvSpPr>
        <p:spPr bwMode="auto">
          <a:xfrm>
            <a:off x="990600" y="1019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5"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7" name="Rectangle 9"/>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7" name="TextBox 36"/>
          <p:cNvSpPr txBox="1"/>
          <p:nvPr/>
        </p:nvSpPr>
        <p:spPr>
          <a:xfrm>
            <a:off x="4857752" y="4286256"/>
            <a:ext cx="3714776" cy="923330"/>
          </a:xfrm>
          <a:prstGeom prst="rect">
            <a:avLst/>
          </a:prstGeom>
          <a:noFill/>
        </p:spPr>
        <p:txBody>
          <a:bodyPr wrap="square" rtlCol="0">
            <a:spAutoFit/>
          </a:bodyPr>
          <a:lstStyle/>
          <a:p>
            <a:r>
              <a:rPr lang="en-ZA" dirty="0" smtClean="0">
                <a:latin typeface="Book Antiqua" pitchFamily="18" charset="0"/>
              </a:rPr>
              <a:t>Assumed that </a:t>
            </a:r>
            <a:r>
              <a:rPr lang="en-ZA" i="1" dirty="0" smtClean="0">
                <a:latin typeface="Book Antiqua" pitchFamily="18" charset="0"/>
              </a:rPr>
              <a:t>V(r) = V  </a:t>
            </a:r>
            <a:r>
              <a:rPr lang="en-ZA" dirty="0" smtClean="0">
                <a:latin typeface="Book Antiqua" pitchFamily="18" charset="0"/>
              </a:rPr>
              <a:t>in the calculations. We will simply let:</a:t>
            </a:r>
          </a:p>
          <a:p>
            <a:endParaRPr lang="en-ZA" dirty="0"/>
          </a:p>
        </p:txBody>
      </p:sp>
      <p:sp>
        <p:nvSpPr>
          <p:cNvPr id="8"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pic>
        <p:nvPicPr>
          <p:cNvPr id="6145" name="Picture 1"/>
          <p:cNvPicPr>
            <a:picLocks noChangeAspect="1" noChangeArrowheads="1"/>
          </p:cNvPicPr>
          <p:nvPr/>
        </p:nvPicPr>
        <p:blipFill>
          <a:blip r:embed="rId2" cstate="print"/>
          <a:srcRect/>
          <a:stretch>
            <a:fillRect/>
          </a:stretch>
        </p:blipFill>
        <p:spPr bwMode="auto">
          <a:xfrm>
            <a:off x="357158" y="1714488"/>
            <a:ext cx="4357718" cy="4504443"/>
          </a:xfrm>
          <a:prstGeom prst="rect">
            <a:avLst/>
          </a:prstGeom>
          <a:noFill/>
          <a:ln w="9525">
            <a:noFill/>
            <a:miter lim="800000"/>
            <a:headEnd/>
            <a:tailEnd/>
          </a:ln>
          <a:effectLst/>
        </p:spPr>
      </p:pic>
      <p:pic>
        <p:nvPicPr>
          <p:cNvPr id="40" name="Picture 39" descr="motion.jpg"/>
          <p:cNvPicPr/>
          <p:nvPr/>
        </p:nvPicPr>
        <p:blipFill>
          <a:blip r:embed="rId3" cstate="print">
            <a:lum bright="59000" contrast="-56000"/>
          </a:blip>
          <a:srcRect t="5268" b="12977"/>
          <a:stretch>
            <a:fillRect/>
          </a:stretch>
        </p:blipFill>
        <p:spPr>
          <a:xfrm>
            <a:off x="785786" y="0"/>
            <a:ext cx="1143008" cy="1186955"/>
          </a:xfrm>
          <a:prstGeom prst="rect">
            <a:avLst/>
          </a:prstGeom>
          <a:ln>
            <a:noFill/>
          </a:ln>
          <a:effectLst>
            <a:softEdge rad="112500"/>
          </a:effectLst>
        </p:spPr>
      </p:pic>
      <p:sp>
        <p:nvSpPr>
          <p:cNvPr id="35" name="Rectangle 34"/>
          <p:cNvSpPr/>
          <p:nvPr/>
        </p:nvSpPr>
        <p:spPr>
          <a:xfrm>
            <a:off x="1000100" y="357166"/>
            <a:ext cx="3071834" cy="584775"/>
          </a:xfrm>
          <a:prstGeom prst="rect">
            <a:avLst/>
          </a:prstGeom>
        </p:spPr>
        <p:txBody>
          <a:bodyPr wrap="square">
            <a:spAutoFit/>
          </a:bodyPr>
          <a:lstStyle/>
          <a:p>
            <a:r>
              <a:rPr lang="en-US" sz="3200" dirty="0" smtClean="0">
                <a:latin typeface="Book Antiqua" pitchFamily="18" charset="0"/>
              </a:rPr>
              <a:t>The Potential</a:t>
            </a:r>
            <a:endParaRPr lang="en-ZA" sz="3200" dirty="0">
              <a:latin typeface="Book Antiqua" pitchFamily="18" charset="0"/>
            </a:endParaRPr>
          </a:p>
        </p:txBody>
      </p:sp>
      <p:pic>
        <p:nvPicPr>
          <p:cNvPr id="10242" name="Picture 2"/>
          <p:cNvPicPr>
            <a:picLocks noChangeAspect="1" noChangeArrowheads="1"/>
          </p:cNvPicPr>
          <p:nvPr/>
        </p:nvPicPr>
        <p:blipFill>
          <a:blip r:embed="rId4" cstate="print"/>
          <a:srcRect/>
          <a:stretch>
            <a:fillRect/>
          </a:stretch>
        </p:blipFill>
        <p:spPr bwMode="auto">
          <a:xfrm>
            <a:off x="4572000" y="214290"/>
            <a:ext cx="3867150" cy="137160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5" cstate="print"/>
          <a:srcRect/>
          <a:stretch>
            <a:fillRect/>
          </a:stretch>
        </p:blipFill>
        <p:spPr bwMode="auto">
          <a:xfrm>
            <a:off x="4429124" y="1500174"/>
            <a:ext cx="2152650" cy="933450"/>
          </a:xfrm>
          <a:prstGeom prst="rect">
            <a:avLst/>
          </a:prstGeom>
          <a:noFill/>
          <a:ln w="9525">
            <a:noFill/>
            <a:miter lim="800000"/>
            <a:headEnd/>
            <a:tailEnd/>
          </a:ln>
          <a:effectLst/>
        </p:spPr>
      </p:pic>
      <p:pic>
        <p:nvPicPr>
          <p:cNvPr id="10244" name="Picture 4"/>
          <p:cNvPicPr>
            <a:picLocks noChangeAspect="1" noChangeArrowheads="1"/>
          </p:cNvPicPr>
          <p:nvPr/>
        </p:nvPicPr>
        <p:blipFill>
          <a:blip r:embed="rId6" cstate="print"/>
          <a:srcRect/>
          <a:stretch>
            <a:fillRect/>
          </a:stretch>
        </p:blipFill>
        <p:spPr bwMode="auto">
          <a:xfrm>
            <a:off x="4500562" y="2428868"/>
            <a:ext cx="4229100" cy="1800225"/>
          </a:xfrm>
          <a:prstGeom prst="rect">
            <a:avLst/>
          </a:prstGeom>
          <a:noFill/>
          <a:ln w="9525">
            <a:noFill/>
            <a:miter lim="800000"/>
            <a:headEnd/>
            <a:tailEnd/>
          </a:ln>
          <a:effectLst/>
        </p:spPr>
      </p:pic>
      <p:pic>
        <p:nvPicPr>
          <p:cNvPr id="10245" name="Picture 5"/>
          <p:cNvPicPr>
            <a:picLocks noChangeAspect="1" noChangeArrowheads="1"/>
          </p:cNvPicPr>
          <p:nvPr/>
        </p:nvPicPr>
        <p:blipFill>
          <a:blip r:embed="rId7" cstate="print"/>
          <a:srcRect/>
          <a:stretch>
            <a:fillRect/>
          </a:stretch>
        </p:blipFill>
        <p:spPr bwMode="auto">
          <a:xfrm>
            <a:off x="4643438" y="5143512"/>
            <a:ext cx="3371850" cy="1171575"/>
          </a:xfrm>
          <a:prstGeom prst="rect">
            <a:avLst/>
          </a:prstGeom>
          <a:noFill/>
          <a:ln w="9525">
            <a:noFill/>
            <a:miter lim="800000"/>
            <a:headEnd/>
            <a:tailEnd/>
          </a:ln>
          <a:effectLst/>
        </p:spPr>
      </p:pic>
      <p:sp>
        <p:nvSpPr>
          <p:cNvPr id="45" name="Slide Number Placeholder 44"/>
          <p:cNvSpPr>
            <a:spLocks noGrp="1"/>
          </p:cNvSpPr>
          <p:nvPr>
            <p:ph type="sldNum" sz="quarter" idx="12"/>
          </p:nvPr>
        </p:nvSpPr>
        <p:spPr/>
        <p:txBody>
          <a:bodyPr/>
          <a:lstStyle/>
          <a:p>
            <a:fld id="{F3DDEEB2-7AB4-4AA4-9A83-46C23743621C}" type="slidenum">
              <a:rPr lang="en-ZA" smtClean="0"/>
              <a:pPr/>
              <a:t>13</a:t>
            </a:fld>
            <a:endParaRPr lang="en-ZA"/>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p:cNvPicPr>
            <a:picLocks noChangeAspect="1" noChangeArrowheads="1"/>
          </p:cNvPicPr>
          <p:nvPr/>
        </p:nvPicPr>
        <p:blipFill>
          <a:blip r:embed="rId2" cstate="print"/>
          <a:srcRect/>
          <a:stretch>
            <a:fillRect/>
          </a:stretch>
        </p:blipFill>
        <p:spPr bwMode="auto">
          <a:xfrm>
            <a:off x="3071802" y="3286124"/>
            <a:ext cx="2581275" cy="638175"/>
          </a:xfrm>
          <a:prstGeom prst="rect">
            <a:avLst/>
          </a:prstGeom>
          <a:noFill/>
          <a:ln w="9525">
            <a:noFill/>
            <a:miter lim="800000"/>
            <a:headEnd/>
            <a:tailEnd/>
          </a:ln>
          <a:effectLst/>
        </p:spPr>
      </p:pic>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75" name="Rectangle 3"/>
          <p:cNvSpPr>
            <a:spLocks noChangeArrowheads="1"/>
          </p:cNvSpPr>
          <p:nvPr/>
        </p:nvSpPr>
        <p:spPr bwMode="auto">
          <a:xfrm>
            <a:off x="99060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78" name="Rectangle 6"/>
          <p:cNvSpPr>
            <a:spLocks noChangeArrowheads="1"/>
          </p:cNvSpPr>
          <p:nvPr/>
        </p:nvSpPr>
        <p:spPr bwMode="auto">
          <a:xfrm>
            <a:off x="99060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8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8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89"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90" name="Rectangle 18"/>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100" b="0" i="0" u="none" strike="noStrike" cap="none" normalizeH="0" baseline="0" smtClean="0">
                <a:ln>
                  <a:noFill/>
                </a:ln>
                <a:solidFill>
                  <a:schemeClr val="tx1"/>
                </a:solidFill>
                <a:effectLst/>
                <a:latin typeface="Bookman Old Style" pitchFamily="18" charset="0"/>
                <a:ea typeface="Calibri" pitchFamily="34" charset="0"/>
                <a:cs typeface="Times New Roman" pitchFamily="18" charset="0"/>
              </a:rPr>
              <a:t>. </a:t>
            </a:r>
            <a:endParaRPr kumimoji="0" lang="en-ZA" sz="1800" b="0" i="0" u="none" strike="noStrike" cap="none" normalizeH="0" baseline="0" smtClean="0">
              <a:ln>
                <a:noFill/>
              </a:ln>
              <a:solidFill>
                <a:schemeClr val="tx1"/>
              </a:solidFill>
              <a:effectLst/>
              <a:latin typeface="Arial" pitchFamily="34" charset="0"/>
            </a:endParaRPr>
          </a:p>
        </p:txBody>
      </p:sp>
      <p:sp>
        <p:nvSpPr>
          <p:cNvPr id="3092"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95"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96" name="Rectangle 2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27" name="Rectangle 3"/>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30" name="Rectangle 6"/>
          <p:cNvSpPr>
            <a:spLocks noChangeArrowheads="1"/>
          </p:cNvSpPr>
          <p:nvPr/>
        </p:nvSpPr>
        <p:spPr bwMode="auto">
          <a:xfrm>
            <a:off x="99060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33" name="Rectangle 9"/>
          <p:cNvSpPr>
            <a:spLocks noChangeArrowheads="1"/>
          </p:cNvSpPr>
          <p:nvPr/>
        </p:nvSpPr>
        <p:spPr bwMode="auto">
          <a:xfrm>
            <a:off x="99060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3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ZA"/>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42" name="Rectangle 18"/>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 name="Rectangle 3"/>
          <p:cNvSpPr>
            <a:spLocks noChangeArrowheads="1"/>
          </p:cNvSpPr>
          <p:nvPr/>
        </p:nvSpPr>
        <p:spPr bwMode="auto">
          <a:xfrm>
            <a:off x="990600" y="1019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5"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7" name="Rectangle 9"/>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8"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86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8677" name="Rectangle 5"/>
          <p:cNvSpPr>
            <a:spLocks noChangeArrowheads="1"/>
          </p:cNvSpPr>
          <p:nvPr/>
        </p:nvSpPr>
        <p:spPr bwMode="auto">
          <a:xfrm>
            <a:off x="990600"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867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8680" name="Rectangle 8"/>
          <p:cNvSpPr>
            <a:spLocks noChangeArrowheads="1"/>
          </p:cNvSpPr>
          <p:nvPr/>
        </p:nvSpPr>
        <p:spPr bwMode="auto">
          <a:xfrm>
            <a:off x="0"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868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8683" name="Rectangle 11"/>
          <p:cNvSpPr>
            <a:spLocks noChangeArrowheads="1"/>
          </p:cNvSpPr>
          <p:nvPr/>
        </p:nvSpPr>
        <p:spPr bwMode="auto">
          <a:xfrm>
            <a:off x="99060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8685"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8686" name="Rectangle 14"/>
          <p:cNvSpPr>
            <a:spLocks noChangeArrowheads="1"/>
          </p:cNvSpPr>
          <p:nvPr/>
        </p:nvSpPr>
        <p:spPr bwMode="auto">
          <a:xfrm>
            <a:off x="99060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8688"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8689" name="Rectangle 17"/>
          <p:cNvSpPr>
            <a:spLocks noChangeArrowheads="1"/>
          </p:cNvSpPr>
          <p:nvPr/>
        </p:nvSpPr>
        <p:spPr bwMode="auto">
          <a:xfrm>
            <a:off x="99060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8691"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56" name="Rectangle 55"/>
          <p:cNvSpPr/>
          <p:nvPr/>
        </p:nvSpPr>
        <p:spPr>
          <a:xfrm>
            <a:off x="2214546" y="4214818"/>
            <a:ext cx="4572000" cy="400110"/>
          </a:xfrm>
          <a:prstGeom prst="rect">
            <a:avLst/>
          </a:prstGeom>
        </p:spPr>
        <p:txBody>
          <a:bodyPr>
            <a:spAutoFit/>
          </a:bodyPr>
          <a:lstStyle/>
          <a:p>
            <a:r>
              <a:rPr lang="en-US" sz="2000" dirty="0" smtClean="0">
                <a:latin typeface="Book Antiqua" pitchFamily="18" charset="0"/>
              </a:rPr>
              <a:t>Applying the above condition yields:</a:t>
            </a:r>
            <a:endParaRPr lang="en-ZA" sz="2000" dirty="0">
              <a:latin typeface="Book Antiqua" pitchFamily="18" charset="0"/>
            </a:endParaRPr>
          </a:p>
        </p:txBody>
      </p:sp>
      <p:sp>
        <p:nvSpPr>
          <p:cNvPr id="57" name="Rectangle 56"/>
          <p:cNvSpPr/>
          <p:nvPr/>
        </p:nvSpPr>
        <p:spPr>
          <a:xfrm>
            <a:off x="3428992" y="5643578"/>
            <a:ext cx="1357322" cy="369332"/>
          </a:xfrm>
          <a:prstGeom prst="rect">
            <a:avLst/>
          </a:prstGeom>
        </p:spPr>
        <p:txBody>
          <a:bodyPr wrap="square">
            <a:spAutoFit/>
          </a:bodyPr>
          <a:lstStyle/>
          <a:p>
            <a:r>
              <a:rPr lang="en-US" dirty="0" smtClean="0">
                <a:latin typeface="Book Antiqua" pitchFamily="18" charset="0"/>
              </a:rPr>
              <a:t>With:</a:t>
            </a:r>
            <a:endParaRPr lang="en-ZA" dirty="0">
              <a:latin typeface="Book Antiqua" pitchFamily="18" charset="0"/>
            </a:endParaRPr>
          </a:p>
        </p:txBody>
      </p:sp>
      <p:sp>
        <p:nvSpPr>
          <p:cNvPr id="58" name="Rectangle 57"/>
          <p:cNvSpPr/>
          <p:nvPr/>
        </p:nvSpPr>
        <p:spPr>
          <a:xfrm>
            <a:off x="2071670" y="2214554"/>
            <a:ext cx="4643470" cy="1785950"/>
          </a:xfrm>
          <a:prstGeom prst="rect">
            <a:avLst/>
          </a:prstGeom>
          <a:noFill/>
          <a:ln w="12700" cmpd="tri">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9" name="Picture 58" descr="motion.jpg"/>
          <p:cNvPicPr/>
          <p:nvPr/>
        </p:nvPicPr>
        <p:blipFill>
          <a:blip r:embed="rId3" cstate="print">
            <a:lum bright="59000" contrast="-56000"/>
          </a:blip>
          <a:srcRect t="5268" b="12977"/>
          <a:stretch>
            <a:fillRect/>
          </a:stretch>
        </p:blipFill>
        <p:spPr>
          <a:xfrm>
            <a:off x="785786" y="0"/>
            <a:ext cx="1143008" cy="1186955"/>
          </a:xfrm>
          <a:prstGeom prst="rect">
            <a:avLst/>
          </a:prstGeom>
          <a:ln>
            <a:noFill/>
          </a:ln>
          <a:effectLst>
            <a:softEdge rad="112500"/>
          </a:effectLst>
        </p:spPr>
      </p:pic>
      <p:sp>
        <p:nvSpPr>
          <p:cNvPr id="35" name="Rectangle 34"/>
          <p:cNvSpPr/>
          <p:nvPr/>
        </p:nvSpPr>
        <p:spPr>
          <a:xfrm>
            <a:off x="1071538" y="285728"/>
            <a:ext cx="4714908" cy="584775"/>
          </a:xfrm>
          <a:prstGeom prst="rect">
            <a:avLst/>
          </a:prstGeom>
        </p:spPr>
        <p:txBody>
          <a:bodyPr wrap="square">
            <a:spAutoFit/>
          </a:bodyPr>
          <a:lstStyle/>
          <a:p>
            <a:r>
              <a:rPr lang="en-US" sz="3200" dirty="0" smtClean="0">
                <a:latin typeface="Book Antiqua" pitchFamily="18" charset="0"/>
              </a:rPr>
              <a:t>First Region: 0 &lt; r &lt; R</a:t>
            </a:r>
            <a:r>
              <a:rPr lang="en-US" sz="3200" baseline="-25000" dirty="0" smtClean="0">
                <a:latin typeface="Book Antiqua" pitchFamily="18" charset="0"/>
              </a:rPr>
              <a:t>1</a:t>
            </a:r>
            <a:endParaRPr lang="en-ZA" sz="3200" dirty="0">
              <a:latin typeface="Book Antiqua" pitchFamily="18" charset="0"/>
            </a:endParaRPr>
          </a:p>
        </p:txBody>
      </p:sp>
      <p:sp>
        <p:nvSpPr>
          <p:cNvPr id="53" name="TextBox 52"/>
          <p:cNvSpPr txBox="1"/>
          <p:nvPr/>
        </p:nvSpPr>
        <p:spPr>
          <a:xfrm>
            <a:off x="642910" y="857232"/>
            <a:ext cx="3357586" cy="707886"/>
          </a:xfrm>
          <a:prstGeom prst="rect">
            <a:avLst/>
          </a:prstGeom>
          <a:noFill/>
        </p:spPr>
        <p:txBody>
          <a:bodyPr wrap="square" rtlCol="0">
            <a:spAutoFit/>
          </a:bodyPr>
          <a:lstStyle/>
          <a:p>
            <a:r>
              <a:rPr lang="en-US" sz="2000" dirty="0" smtClean="0">
                <a:latin typeface="Book Antiqua" pitchFamily="18" charset="0"/>
              </a:rPr>
              <a:t>It is known from the boundary conditions that:</a:t>
            </a:r>
            <a:endParaRPr lang="en-ZA" sz="2000" dirty="0">
              <a:latin typeface="Book Antiqua" pitchFamily="18" charset="0"/>
            </a:endParaRPr>
          </a:p>
        </p:txBody>
      </p:sp>
      <p:pic>
        <p:nvPicPr>
          <p:cNvPr id="11266" name="Picture 2"/>
          <p:cNvPicPr>
            <a:picLocks noChangeAspect="1" noChangeArrowheads="1"/>
          </p:cNvPicPr>
          <p:nvPr/>
        </p:nvPicPr>
        <p:blipFill>
          <a:blip r:embed="rId4" cstate="print"/>
          <a:srcRect/>
          <a:stretch>
            <a:fillRect/>
          </a:stretch>
        </p:blipFill>
        <p:spPr bwMode="auto">
          <a:xfrm>
            <a:off x="4071934" y="857232"/>
            <a:ext cx="1632110" cy="547688"/>
          </a:xfrm>
          <a:prstGeom prst="rect">
            <a:avLst/>
          </a:prstGeom>
          <a:noFill/>
          <a:ln w="9525">
            <a:noFill/>
            <a:miter lim="800000"/>
            <a:headEnd/>
            <a:tailEnd/>
          </a:ln>
          <a:effectLst/>
        </p:spPr>
      </p:pic>
      <p:pic>
        <p:nvPicPr>
          <p:cNvPr id="11267" name="Picture 3"/>
          <p:cNvPicPr>
            <a:picLocks noChangeAspect="1" noChangeArrowheads="1"/>
          </p:cNvPicPr>
          <p:nvPr/>
        </p:nvPicPr>
        <p:blipFill>
          <a:blip r:embed="rId5" cstate="print"/>
          <a:srcRect/>
          <a:stretch>
            <a:fillRect/>
          </a:stretch>
        </p:blipFill>
        <p:spPr bwMode="auto">
          <a:xfrm>
            <a:off x="1285852" y="1571612"/>
            <a:ext cx="6448425" cy="638175"/>
          </a:xfrm>
          <a:prstGeom prst="rect">
            <a:avLst/>
          </a:prstGeom>
          <a:noFill/>
          <a:ln w="9525">
            <a:noFill/>
            <a:miter lim="800000"/>
            <a:headEnd/>
            <a:tailEnd/>
          </a:ln>
          <a:effectLst/>
        </p:spPr>
      </p:pic>
      <p:pic>
        <p:nvPicPr>
          <p:cNvPr id="11269" name="Picture 5"/>
          <p:cNvPicPr>
            <a:picLocks noChangeAspect="1" noChangeArrowheads="1"/>
          </p:cNvPicPr>
          <p:nvPr/>
        </p:nvPicPr>
        <p:blipFill>
          <a:blip r:embed="rId6" cstate="print"/>
          <a:srcRect/>
          <a:stretch>
            <a:fillRect/>
          </a:stretch>
        </p:blipFill>
        <p:spPr bwMode="auto">
          <a:xfrm>
            <a:off x="2214546" y="2714620"/>
            <a:ext cx="4371975" cy="666750"/>
          </a:xfrm>
          <a:prstGeom prst="rect">
            <a:avLst/>
          </a:prstGeom>
          <a:noFill/>
          <a:ln w="9525">
            <a:noFill/>
            <a:miter lim="800000"/>
            <a:headEnd/>
            <a:tailEnd/>
          </a:ln>
          <a:effectLst/>
        </p:spPr>
      </p:pic>
      <p:pic>
        <p:nvPicPr>
          <p:cNvPr id="11268" name="Picture 4"/>
          <p:cNvPicPr>
            <a:picLocks noChangeAspect="1" noChangeArrowheads="1"/>
          </p:cNvPicPr>
          <p:nvPr/>
        </p:nvPicPr>
        <p:blipFill>
          <a:blip r:embed="rId7" cstate="print"/>
          <a:srcRect/>
          <a:stretch>
            <a:fillRect/>
          </a:stretch>
        </p:blipFill>
        <p:spPr bwMode="auto">
          <a:xfrm>
            <a:off x="2786050" y="2357430"/>
            <a:ext cx="3419475" cy="600075"/>
          </a:xfrm>
          <a:prstGeom prst="rect">
            <a:avLst/>
          </a:prstGeom>
          <a:noFill/>
          <a:ln w="9525">
            <a:noFill/>
            <a:miter lim="800000"/>
            <a:headEnd/>
            <a:tailEnd/>
          </a:ln>
          <a:effectLst/>
        </p:spPr>
      </p:pic>
      <p:pic>
        <p:nvPicPr>
          <p:cNvPr id="11271" name="Picture 7"/>
          <p:cNvPicPr>
            <a:picLocks noChangeAspect="1" noChangeArrowheads="1"/>
          </p:cNvPicPr>
          <p:nvPr/>
        </p:nvPicPr>
        <p:blipFill>
          <a:blip r:embed="rId8" cstate="print"/>
          <a:srcRect/>
          <a:stretch>
            <a:fillRect/>
          </a:stretch>
        </p:blipFill>
        <p:spPr bwMode="auto">
          <a:xfrm>
            <a:off x="1357290" y="4714884"/>
            <a:ext cx="2628900" cy="904875"/>
          </a:xfrm>
          <a:prstGeom prst="rect">
            <a:avLst/>
          </a:prstGeom>
          <a:noFill/>
          <a:ln w="9525">
            <a:noFill/>
            <a:miter lim="800000"/>
            <a:headEnd/>
            <a:tailEnd/>
          </a:ln>
          <a:effectLst/>
        </p:spPr>
      </p:pic>
      <p:pic>
        <p:nvPicPr>
          <p:cNvPr id="11272" name="Picture 8"/>
          <p:cNvPicPr>
            <a:picLocks noChangeAspect="1" noChangeArrowheads="1"/>
          </p:cNvPicPr>
          <p:nvPr/>
        </p:nvPicPr>
        <p:blipFill>
          <a:blip r:embed="rId9" cstate="print"/>
          <a:srcRect/>
          <a:stretch>
            <a:fillRect/>
          </a:stretch>
        </p:blipFill>
        <p:spPr bwMode="auto">
          <a:xfrm>
            <a:off x="4500562" y="4643446"/>
            <a:ext cx="2590800" cy="914400"/>
          </a:xfrm>
          <a:prstGeom prst="rect">
            <a:avLst/>
          </a:prstGeom>
          <a:noFill/>
          <a:ln w="9525">
            <a:noFill/>
            <a:miter lim="800000"/>
            <a:headEnd/>
            <a:tailEnd/>
          </a:ln>
          <a:effectLst/>
        </p:spPr>
      </p:pic>
      <p:pic>
        <p:nvPicPr>
          <p:cNvPr id="11273" name="Picture 9"/>
          <p:cNvPicPr>
            <a:picLocks noChangeAspect="1" noChangeArrowheads="1"/>
          </p:cNvPicPr>
          <p:nvPr/>
        </p:nvPicPr>
        <p:blipFill>
          <a:blip r:embed="rId10" cstate="print"/>
          <a:srcRect/>
          <a:stretch>
            <a:fillRect/>
          </a:stretch>
        </p:blipFill>
        <p:spPr bwMode="auto">
          <a:xfrm>
            <a:off x="4286248" y="5500702"/>
            <a:ext cx="1943100" cy="619125"/>
          </a:xfrm>
          <a:prstGeom prst="rect">
            <a:avLst/>
          </a:prstGeom>
          <a:noFill/>
          <a:ln w="9525">
            <a:noFill/>
            <a:miter lim="800000"/>
            <a:headEnd/>
            <a:tailEnd/>
          </a:ln>
          <a:effectLst/>
        </p:spPr>
      </p:pic>
      <p:sp>
        <p:nvSpPr>
          <p:cNvPr id="67" name="Slide Number Placeholder 66"/>
          <p:cNvSpPr>
            <a:spLocks noGrp="1"/>
          </p:cNvSpPr>
          <p:nvPr>
            <p:ph type="sldNum" sz="quarter" idx="12"/>
          </p:nvPr>
        </p:nvSpPr>
        <p:spPr/>
        <p:txBody>
          <a:bodyPr/>
          <a:lstStyle/>
          <a:p>
            <a:fld id="{F3DDEEB2-7AB4-4AA4-9A83-46C23743621C}" type="slidenum">
              <a:rPr lang="en-ZA" smtClean="0"/>
              <a:pPr/>
              <a:t>14</a:t>
            </a:fld>
            <a:endParaRPr lang="en-ZA"/>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75" name="Rectangle 3"/>
          <p:cNvSpPr>
            <a:spLocks noChangeArrowheads="1"/>
          </p:cNvSpPr>
          <p:nvPr/>
        </p:nvSpPr>
        <p:spPr bwMode="auto">
          <a:xfrm>
            <a:off x="99060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78" name="Rectangle 6"/>
          <p:cNvSpPr>
            <a:spLocks noChangeArrowheads="1"/>
          </p:cNvSpPr>
          <p:nvPr/>
        </p:nvSpPr>
        <p:spPr bwMode="auto">
          <a:xfrm>
            <a:off x="99060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8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8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89"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90" name="Rectangle 18"/>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100" b="0" i="0" u="none" strike="noStrike" cap="none" normalizeH="0" baseline="0" smtClean="0">
                <a:ln>
                  <a:noFill/>
                </a:ln>
                <a:solidFill>
                  <a:schemeClr val="tx1"/>
                </a:solidFill>
                <a:effectLst/>
                <a:latin typeface="Bookman Old Style" pitchFamily="18" charset="0"/>
                <a:ea typeface="Calibri" pitchFamily="34" charset="0"/>
                <a:cs typeface="Times New Roman" pitchFamily="18" charset="0"/>
              </a:rPr>
              <a:t>. </a:t>
            </a:r>
            <a:endParaRPr kumimoji="0" lang="en-ZA" sz="1800" b="0" i="0" u="none" strike="noStrike" cap="none" normalizeH="0" baseline="0" smtClean="0">
              <a:ln>
                <a:noFill/>
              </a:ln>
              <a:solidFill>
                <a:schemeClr val="tx1"/>
              </a:solidFill>
              <a:effectLst/>
              <a:latin typeface="Arial" pitchFamily="34" charset="0"/>
            </a:endParaRPr>
          </a:p>
        </p:txBody>
      </p:sp>
      <p:sp>
        <p:nvSpPr>
          <p:cNvPr id="3092"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95"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96" name="Rectangle 2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27" name="Rectangle 3"/>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30" name="Rectangle 6"/>
          <p:cNvSpPr>
            <a:spLocks noChangeArrowheads="1"/>
          </p:cNvSpPr>
          <p:nvPr/>
        </p:nvSpPr>
        <p:spPr bwMode="auto">
          <a:xfrm>
            <a:off x="99060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33" name="Rectangle 9"/>
          <p:cNvSpPr>
            <a:spLocks noChangeArrowheads="1"/>
          </p:cNvSpPr>
          <p:nvPr/>
        </p:nvSpPr>
        <p:spPr bwMode="auto">
          <a:xfrm>
            <a:off x="99060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3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ZA"/>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42" name="Rectangle 18"/>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 name="Rectangle 3"/>
          <p:cNvSpPr>
            <a:spLocks noChangeArrowheads="1"/>
          </p:cNvSpPr>
          <p:nvPr/>
        </p:nvSpPr>
        <p:spPr bwMode="auto">
          <a:xfrm>
            <a:off x="990600" y="1019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5"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7" name="Rectangle 9"/>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8"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86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8677" name="Rectangle 5"/>
          <p:cNvSpPr>
            <a:spLocks noChangeArrowheads="1"/>
          </p:cNvSpPr>
          <p:nvPr/>
        </p:nvSpPr>
        <p:spPr bwMode="auto">
          <a:xfrm>
            <a:off x="990600"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867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8680" name="Rectangle 8"/>
          <p:cNvSpPr>
            <a:spLocks noChangeArrowheads="1"/>
          </p:cNvSpPr>
          <p:nvPr/>
        </p:nvSpPr>
        <p:spPr bwMode="auto">
          <a:xfrm>
            <a:off x="0"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868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8683" name="Rectangle 11"/>
          <p:cNvSpPr>
            <a:spLocks noChangeArrowheads="1"/>
          </p:cNvSpPr>
          <p:nvPr/>
        </p:nvSpPr>
        <p:spPr bwMode="auto">
          <a:xfrm>
            <a:off x="99060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8685"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8686" name="Rectangle 14"/>
          <p:cNvSpPr>
            <a:spLocks noChangeArrowheads="1"/>
          </p:cNvSpPr>
          <p:nvPr/>
        </p:nvSpPr>
        <p:spPr bwMode="auto">
          <a:xfrm>
            <a:off x="99060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8688"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8689" name="Rectangle 17"/>
          <p:cNvSpPr>
            <a:spLocks noChangeArrowheads="1"/>
          </p:cNvSpPr>
          <p:nvPr/>
        </p:nvSpPr>
        <p:spPr bwMode="auto">
          <a:xfrm>
            <a:off x="99060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8691"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96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9699" name="Rectangle 3"/>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970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9702" name="Rectangle 6"/>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97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970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970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9710"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9711" name="Rectangle 15"/>
          <p:cNvSpPr>
            <a:spLocks noChangeArrowheads="1"/>
          </p:cNvSpPr>
          <p:nvPr/>
        </p:nvSpPr>
        <p:spPr bwMode="auto">
          <a:xfrm>
            <a:off x="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9713"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70" name="TextBox 69"/>
          <p:cNvSpPr txBox="1"/>
          <p:nvPr/>
        </p:nvSpPr>
        <p:spPr>
          <a:xfrm>
            <a:off x="785786" y="1071546"/>
            <a:ext cx="3500462" cy="369332"/>
          </a:xfrm>
          <a:prstGeom prst="rect">
            <a:avLst/>
          </a:prstGeom>
          <a:noFill/>
        </p:spPr>
        <p:txBody>
          <a:bodyPr wrap="square" rtlCol="0">
            <a:spAutoFit/>
          </a:bodyPr>
          <a:lstStyle/>
          <a:p>
            <a:r>
              <a:rPr lang="en-US" dirty="0" smtClean="0">
                <a:latin typeface="Book Antiqua" pitchFamily="18" charset="0"/>
              </a:rPr>
              <a:t>At boundary where </a:t>
            </a:r>
            <a:r>
              <a:rPr lang="en-US" i="1" dirty="0" smtClean="0">
                <a:latin typeface="Book Antiqua" pitchFamily="18" charset="0"/>
              </a:rPr>
              <a:t>r = R</a:t>
            </a:r>
            <a:r>
              <a:rPr lang="en-US" i="1" baseline="-25000" dirty="0" smtClean="0">
                <a:latin typeface="Book Antiqua" pitchFamily="18" charset="0"/>
              </a:rPr>
              <a:t>1</a:t>
            </a:r>
            <a:endParaRPr lang="en-ZA" i="1" dirty="0">
              <a:latin typeface="Book Antiqua" pitchFamily="18" charset="0"/>
            </a:endParaRPr>
          </a:p>
        </p:txBody>
      </p:sp>
      <p:sp>
        <p:nvSpPr>
          <p:cNvPr id="67" name="Rectangle 66"/>
          <p:cNvSpPr/>
          <p:nvPr/>
        </p:nvSpPr>
        <p:spPr>
          <a:xfrm>
            <a:off x="2428860" y="2928934"/>
            <a:ext cx="4395755" cy="400110"/>
          </a:xfrm>
          <a:prstGeom prst="rect">
            <a:avLst/>
          </a:prstGeom>
        </p:spPr>
        <p:txBody>
          <a:bodyPr wrap="none">
            <a:spAutoFit/>
          </a:bodyPr>
          <a:lstStyle/>
          <a:p>
            <a:r>
              <a:rPr lang="en-US" sz="2000" dirty="0" smtClean="0">
                <a:latin typeface="Book Antiqua" pitchFamily="18" charset="0"/>
              </a:rPr>
              <a:t>Applying the above condition yields:</a:t>
            </a:r>
            <a:endParaRPr lang="en-ZA" sz="2000" dirty="0">
              <a:latin typeface="Book Antiqua" pitchFamily="18" charset="0"/>
            </a:endParaRPr>
          </a:p>
        </p:txBody>
      </p:sp>
      <p:sp>
        <p:nvSpPr>
          <p:cNvPr id="68" name="Rectangle 67"/>
          <p:cNvSpPr/>
          <p:nvPr/>
        </p:nvSpPr>
        <p:spPr>
          <a:xfrm>
            <a:off x="3643306" y="6072206"/>
            <a:ext cx="750526" cy="369332"/>
          </a:xfrm>
          <a:prstGeom prst="rect">
            <a:avLst/>
          </a:prstGeom>
        </p:spPr>
        <p:txBody>
          <a:bodyPr wrap="none">
            <a:spAutoFit/>
          </a:bodyPr>
          <a:lstStyle/>
          <a:p>
            <a:r>
              <a:rPr lang="en-US" dirty="0" smtClean="0">
                <a:latin typeface="Book Antiqua" pitchFamily="18" charset="0"/>
              </a:rPr>
              <a:t>With:</a:t>
            </a:r>
            <a:endParaRPr lang="en-ZA" dirty="0">
              <a:latin typeface="Book Antiqua" pitchFamily="18" charset="0"/>
            </a:endParaRPr>
          </a:p>
        </p:txBody>
      </p:sp>
      <p:sp>
        <p:nvSpPr>
          <p:cNvPr id="69" name="Rectangle 68"/>
          <p:cNvSpPr/>
          <p:nvPr/>
        </p:nvSpPr>
        <p:spPr>
          <a:xfrm>
            <a:off x="357158" y="2786058"/>
            <a:ext cx="8358246" cy="3786214"/>
          </a:xfrm>
          <a:prstGeom prst="rect">
            <a:avLst/>
          </a:prstGeom>
          <a:noFill/>
          <a:ln w="25400" cmpd="tri">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1" name="Picture 70" descr="motion.jpg"/>
          <p:cNvPicPr/>
          <p:nvPr/>
        </p:nvPicPr>
        <p:blipFill>
          <a:blip r:embed="rId2" cstate="print">
            <a:lum bright="59000" contrast="-56000"/>
          </a:blip>
          <a:srcRect t="5268" b="12977"/>
          <a:stretch>
            <a:fillRect/>
          </a:stretch>
        </p:blipFill>
        <p:spPr>
          <a:xfrm>
            <a:off x="785786" y="0"/>
            <a:ext cx="1143008" cy="1186955"/>
          </a:xfrm>
          <a:prstGeom prst="rect">
            <a:avLst/>
          </a:prstGeom>
          <a:ln>
            <a:noFill/>
          </a:ln>
          <a:effectLst>
            <a:softEdge rad="112500"/>
          </a:effectLst>
        </p:spPr>
      </p:pic>
      <p:sp>
        <p:nvSpPr>
          <p:cNvPr id="35" name="Rectangle 34"/>
          <p:cNvSpPr/>
          <p:nvPr/>
        </p:nvSpPr>
        <p:spPr>
          <a:xfrm>
            <a:off x="1142976" y="285728"/>
            <a:ext cx="5500726" cy="584775"/>
          </a:xfrm>
          <a:prstGeom prst="rect">
            <a:avLst/>
          </a:prstGeom>
        </p:spPr>
        <p:txBody>
          <a:bodyPr wrap="square">
            <a:spAutoFit/>
          </a:bodyPr>
          <a:lstStyle/>
          <a:p>
            <a:r>
              <a:rPr lang="en-US" sz="3200" dirty="0" smtClean="0">
                <a:latin typeface="Book Antiqua" pitchFamily="18" charset="0"/>
              </a:rPr>
              <a:t>Second Region: R</a:t>
            </a:r>
            <a:r>
              <a:rPr lang="en-US" sz="3200" baseline="-25000" dirty="0" smtClean="0">
                <a:latin typeface="Book Antiqua" pitchFamily="18" charset="0"/>
              </a:rPr>
              <a:t>1</a:t>
            </a:r>
            <a:r>
              <a:rPr lang="en-US" sz="3200" dirty="0" smtClean="0">
                <a:latin typeface="Book Antiqua" pitchFamily="18" charset="0"/>
              </a:rPr>
              <a:t>&lt; r &lt; R</a:t>
            </a:r>
            <a:r>
              <a:rPr lang="en-US" sz="3200" baseline="-25000" dirty="0" smtClean="0">
                <a:latin typeface="Book Antiqua" pitchFamily="18" charset="0"/>
              </a:rPr>
              <a:t>2</a:t>
            </a:r>
            <a:endParaRPr lang="en-ZA" sz="3200" dirty="0">
              <a:latin typeface="Book Antiqua" pitchFamily="18" charset="0"/>
            </a:endParaRPr>
          </a:p>
        </p:txBody>
      </p:sp>
      <p:pic>
        <p:nvPicPr>
          <p:cNvPr id="12291" name="Picture 3"/>
          <p:cNvPicPr>
            <a:picLocks noChangeAspect="1" noChangeArrowheads="1"/>
          </p:cNvPicPr>
          <p:nvPr/>
        </p:nvPicPr>
        <p:blipFill>
          <a:blip r:embed="rId3" cstate="print"/>
          <a:srcRect/>
          <a:stretch>
            <a:fillRect/>
          </a:stretch>
        </p:blipFill>
        <p:spPr bwMode="auto">
          <a:xfrm>
            <a:off x="4357686" y="6000768"/>
            <a:ext cx="2019300" cy="504825"/>
          </a:xfrm>
          <a:prstGeom prst="rect">
            <a:avLst/>
          </a:prstGeom>
          <a:noFill/>
          <a:ln w="9525">
            <a:noFill/>
            <a:miter lim="800000"/>
            <a:headEnd/>
            <a:tailEnd/>
          </a:ln>
          <a:effectLst/>
        </p:spPr>
      </p:pic>
      <p:pic>
        <p:nvPicPr>
          <p:cNvPr id="12292" name="Picture 4"/>
          <p:cNvPicPr>
            <a:picLocks noChangeAspect="1" noChangeArrowheads="1"/>
          </p:cNvPicPr>
          <p:nvPr/>
        </p:nvPicPr>
        <p:blipFill>
          <a:blip r:embed="rId4" cstate="print"/>
          <a:srcRect/>
          <a:stretch>
            <a:fillRect/>
          </a:stretch>
        </p:blipFill>
        <p:spPr bwMode="auto">
          <a:xfrm>
            <a:off x="785786" y="1428736"/>
            <a:ext cx="2876550" cy="533400"/>
          </a:xfrm>
          <a:prstGeom prst="rect">
            <a:avLst/>
          </a:prstGeom>
          <a:noFill/>
          <a:ln w="9525">
            <a:noFill/>
            <a:miter lim="800000"/>
            <a:headEnd/>
            <a:tailEnd/>
          </a:ln>
          <a:effectLst/>
        </p:spPr>
      </p:pic>
      <p:pic>
        <p:nvPicPr>
          <p:cNvPr id="12293" name="Picture 5"/>
          <p:cNvPicPr>
            <a:picLocks noChangeAspect="1" noChangeArrowheads="1"/>
          </p:cNvPicPr>
          <p:nvPr/>
        </p:nvPicPr>
        <p:blipFill>
          <a:blip r:embed="rId5" cstate="print"/>
          <a:srcRect/>
          <a:stretch>
            <a:fillRect/>
          </a:stretch>
        </p:blipFill>
        <p:spPr bwMode="auto">
          <a:xfrm>
            <a:off x="500034" y="1857364"/>
            <a:ext cx="3390900" cy="590550"/>
          </a:xfrm>
          <a:prstGeom prst="rect">
            <a:avLst/>
          </a:prstGeom>
          <a:noFill/>
          <a:ln w="9525">
            <a:noFill/>
            <a:miter lim="800000"/>
            <a:headEnd/>
            <a:tailEnd/>
          </a:ln>
          <a:effectLst/>
        </p:spPr>
      </p:pic>
      <p:pic>
        <p:nvPicPr>
          <p:cNvPr id="12294" name="Picture 6"/>
          <p:cNvPicPr>
            <a:picLocks noChangeAspect="1" noChangeArrowheads="1"/>
          </p:cNvPicPr>
          <p:nvPr/>
        </p:nvPicPr>
        <p:blipFill>
          <a:blip r:embed="rId6" cstate="print"/>
          <a:srcRect/>
          <a:stretch>
            <a:fillRect/>
          </a:stretch>
        </p:blipFill>
        <p:spPr bwMode="auto">
          <a:xfrm>
            <a:off x="4929190" y="1857364"/>
            <a:ext cx="3571875" cy="600075"/>
          </a:xfrm>
          <a:prstGeom prst="rect">
            <a:avLst/>
          </a:prstGeom>
          <a:noFill/>
          <a:ln w="9525">
            <a:noFill/>
            <a:miter lim="800000"/>
            <a:headEnd/>
            <a:tailEnd/>
          </a:ln>
          <a:effectLst/>
        </p:spPr>
      </p:pic>
      <p:pic>
        <p:nvPicPr>
          <p:cNvPr id="12295" name="Picture 7"/>
          <p:cNvPicPr>
            <a:picLocks noChangeAspect="1" noChangeArrowheads="1"/>
          </p:cNvPicPr>
          <p:nvPr/>
        </p:nvPicPr>
        <p:blipFill>
          <a:blip r:embed="rId7" cstate="print"/>
          <a:srcRect t="24457" r="8783"/>
          <a:stretch>
            <a:fillRect/>
          </a:stretch>
        </p:blipFill>
        <p:spPr bwMode="auto">
          <a:xfrm>
            <a:off x="5000628" y="1285860"/>
            <a:ext cx="3214710" cy="661986"/>
          </a:xfrm>
          <a:prstGeom prst="rect">
            <a:avLst/>
          </a:prstGeom>
          <a:noFill/>
          <a:ln w="9525">
            <a:noFill/>
            <a:miter lim="800000"/>
            <a:headEnd/>
            <a:tailEnd/>
          </a:ln>
          <a:effectLst/>
        </p:spPr>
      </p:pic>
      <p:sp>
        <p:nvSpPr>
          <p:cNvPr id="65" name="TextBox 64"/>
          <p:cNvSpPr txBox="1"/>
          <p:nvPr/>
        </p:nvSpPr>
        <p:spPr>
          <a:xfrm>
            <a:off x="4857752" y="1000108"/>
            <a:ext cx="3786214" cy="400110"/>
          </a:xfrm>
          <a:prstGeom prst="rect">
            <a:avLst/>
          </a:prstGeom>
          <a:noFill/>
        </p:spPr>
        <p:txBody>
          <a:bodyPr wrap="square" rtlCol="0">
            <a:spAutoFit/>
          </a:bodyPr>
          <a:lstStyle/>
          <a:p>
            <a:r>
              <a:rPr lang="en-US" sz="2000" dirty="0" smtClean="0">
                <a:latin typeface="Book Antiqua" pitchFamily="18" charset="0"/>
              </a:rPr>
              <a:t>It can be rigorously shown that:</a:t>
            </a:r>
            <a:endParaRPr lang="en-ZA" sz="2000" dirty="0">
              <a:latin typeface="Book Antiqua" pitchFamily="18" charset="0"/>
            </a:endParaRPr>
          </a:p>
        </p:txBody>
      </p:sp>
      <p:pic>
        <p:nvPicPr>
          <p:cNvPr id="12296" name="Picture 8"/>
          <p:cNvPicPr>
            <a:picLocks noChangeAspect="1" noChangeArrowheads="1"/>
          </p:cNvPicPr>
          <p:nvPr/>
        </p:nvPicPr>
        <p:blipFill>
          <a:blip r:embed="rId8" cstate="print"/>
          <a:srcRect/>
          <a:stretch>
            <a:fillRect/>
          </a:stretch>
        </p:blipFill>
        <p:spPr bwMode="auto">
          <a:xfrm>
            <a:off x="1142976" y="3286124"/>
            <a:ext cx="7000924" cy="1443490"/>
          </a:xfrm>
          <a:prstGeom prst="rect">
            <a:avLst/>
          </a:prstGeom>
          <a:noFill/>
          <a:ln w="9525">
            <a:noFill/>
            <a:miter lim="800000"/>
            <a:headEnd/>
            <a:tailEnd/>
          </a:ln>
          <a:effectLst/>
        </p:spPr>
      </p:pic>
      <p:pic>
        <p:nvPicPr>
          <p:cNvPr id="12297" name="Picture 9"/>
          <p:cNvPicPr>
            <a:picLocks noChangeAspect="1" noChangeArrowheads="1"/>
          </p:cNvPicPr>
          <p:nvPr/>
        </p:nvPicPr>
        <p:blipFill>
          <a:blip r:embed="rId9" cstate="print"/>
          <a:srcRect/>
          <a:stretch>
            <a:fillRect/>
          </a:stretch>
        </p:blipFill>
        <p:spPr bwMode="auto">
          <a:xfrm>
            <a:off x="928662" y="4643446"/>
            <a:ext cx="7319987" cy="1213074"/>
          </a:xfrm>
          <a:prstGeom prst="rect">
            <a:avLst/>
          </a:prstGeom>
          <a:noFill/>
          <a:ln w="9525">
            <a:noFill/>
            <a:miter lim="800000"/>
            <a:headEnd/>
            <a:tailEnd/>
          </a:ln>
          <a:effectLst/>
        </p:spPr>
      </p:pic>
      <p:sp>
        <p:nvSpPr>
          <p:cNvPr id="79" name="Slide Number Placeholder 78"/>
          <p:cNvSpPr>
            <a:spLocks noGrp="1"/>
          </p:cNvSpPr>
          <p:nvPr>
            <p:ph type="sldNum" sz="quarter" idx="12"/>
          </p:nvPr>
        </p:nvSpPr>
        <p:spPr/>
        <p:txBody>
          <a:bodyPr/>
          <a:lstStyle/>
          <a:p>
            <a:fld id="{F3DDEEB2-7AB4-4AA4-9A83-46C23743621C}" type="slidenum">
              <a:rPr lang="en-ZA" smtClean="0"/>
              <a:pPr/>
              <a:t>15</a:t>
            </a:fld>
            <a:endParaRPr lang="en-ZA"/>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75" name="Rectangle 3"/>
          <p:cNvSpPr>
            <a:spLocks noChangeArrowheads="1"/>
          </p:cNvSpPr>
          <p:nvPr/>
        </p:nvSpPr>
        <p:spPr bwMode="auto">
          <a:xfrm>
            <a:off x="99060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78" name="Rectangle 6"/>
          <p:cNvSpPr>
            <a:spLocks noChangeArrowheads="1"/>
          </p:cNvSpPr>
          <p:nvPr/>
        </p:nvSpPr>
        <p:spPr bwMode="auto">
          <a:xfrm>
            <a:off x="99060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8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8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89"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90" name="Rectangle 18"/>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100" b="0" i="0" u="none" strike="noStrike" cap="none" normalizeH="0" baseline="0" smtClean="0">
                <a:ln>
                  <a:noFill/>
                </a:ln>
                <a:solidFill>
                  <a:schemeClr val="tx1"/>
                </a:solidFill>
                <a:effectLst/>
                <a:latin typeface="Bookman Old Style" pitchFamily="18" charset="0"/>
                <a:ea typeface="Calibri" pitchFamily="34" charset="0"/>
                <a:cs typeface="Times New Roman" pitchFamily="18" charset="0"/>
              </a:rPr>
              <a:t>. </a:t>
            </a:r>
            <a:endParaRPr kumimoji="0" lang="en-ZA" sz="1800" b="0" i="0" u="none" strike="noStrike" cap="none" normalizeH="0" baseline="0" smtClean="0">
              <a:ln>
                <a:noFill/>
              </a:ln>
              <a:solidFill>
                <a:schemeClr val="tx1"/>
              </a:solidFill>
              <a:effectLst/>
              <a:latin typeface="Arial" pitchFamily="34" charset="0"/>
            </a:endParaRPr>
          </a:p>
        </p:txBody>
      </p:sp>
      <p:sp>
        <p:nvSpPr>
          <p:cNvPr id="3092"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95"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96" name="Rectangle 2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27" name="Rectangle 3"/>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30" name="Rectangle 6"/>
          <p:cNvSpPr>
            <a:spLocks noChangeArrowheads="1"/>
          </p:cNvSpPr>
          <p:nvPr/>
        </p:nvSpPr>
        <p:spPr bwMode="auto">
          <a:xfrm>
            <a:off x="99060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33" name="Rectangle 9"/>
          <p:cNvSpPr>
            <a:spLocks noChangeArrowheads="1"/>
          </p:cNvSpPr>
          <p:nvPr/>
        </p:nvSpPr>
        <p:spPr bwMode="auto">
          <a:xfrm>
            <a:off x="99060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3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ZA"/>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42" name="Rectangle 18"/>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 name="Rectangle 3"/>
          <p:cNvSpPr>
            <a:spLocks noChangeArrowheads="1"/>
          </p:cNvSpPr>
          <p:nvPr/>
        </p:nvSpPr>
        <p:spPr bwMode="auto">
          <a:xfrm>
            <a:off x="990600" y="1019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5"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7" name="Rectangle 9"/>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8"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86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8677" name="Rectangle 5"/>
          <p:cNvSpPr>
            <a:spLocks noChangeArrowheads="1"/>
          </p:cNvSpPr>
          <p:nvPr/>
        </p:nvSpPr>
        <p:spPr bwMode="auto">
          <a:xfrm>
            <a:off x="990600"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867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8680" name="Rectangle 8"/>
          <p:cNvSpPr>
            <a:spLocks noChangeArrowheads="1"/>
          </p:cNvSpPr>
          <p:nvPr/>
        </p:nvSpPr>
        <p:spPr bwMode="auto">
          <a:xfrm>
            <a:off x="0"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868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8683" name="Rectangle 11"/>
          <p:cNvSpPr>
            <a:spLocks noChangeArrowheads="1"/>
          </p:cNvSpPr>
          <p:nvPr/>
        </p:nvSpPr>
        <p:spPr bwMode="auto">
          <a:xfrm>
            <a:off x="99060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8685"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8686" name="Rectangle 14"/>
          <p:cNvSpPr>
            <a:spLocks noChangeArrowheads="1"/>
          </p:cNvSpPr>
          <p:nvPr/>
        </p:nvSpPr>
        <p:spPr bwMode="auto">
          <a:xfrm>
            <a:off x="99060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8688"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8689" name="Rectangle 17"/>
          <p:cNvSpPr>
            <a:spLocks noChangeArrowheads="1"/>
          </p:cNvSpPr>
          <p:nvPr/>
        </p:nvSpPr>
        <p:spPr bwMode="auto">
          <a:xfrm>
            <a:off x="99060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8691"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96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9699" name="Rectangle 3"/>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970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9702" name="Rectangle 6"/>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97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970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970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9710"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9711" name="Rectangle 15"/>
          <p:cNvSpPr>
            <a:spLocks noChangeArrowheads="1"/>
          </p:cNvSpPr>
          <p:nvPr/>
        </p:nvSpPr>
        <p:spPr bwMode="auto">
          <a:xfrm>
            <a:off x="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9713"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63" name="TextBox 62"/>
          <p:cNvSpPr txBox="1"/>
          <p:nvPr/>
        </p:nvSpPr>
        <p:spPr>
          <a:xfrm>
            <a:off x="500034" y="1071546"/>
            <a:ext cx="8215370" cy="369332"/>
          </a:xfrm>
          <a:prstGeom prst="rect">
            <a:avLst/>
          </a:prstGeom>
          <a:noFill/>
        </p:spPr>
        <p:txBody>
          <a:bodyPr wrap="square" rtlCol="0">
            <a:spAutoFit/>
          </a:bodyPr>
          <a:lstStyle/>
          <a:p>
            <a:r>
              <a:rPr lang="en-US" dirty="0" smtClean="0">
                <a:latin typeface="Book Antiqua" pitchFamily="18" charset="0"/>
              </a:rPr>
              <a:t>At boundary where </a:t>
            </a:r>
            <a:r>
              <a:rPr lang="en-US" i="1" dirty="0" smtClean="0">
                <a:latin typeface="Book Antiqua" pitchFamily="18" charset="0"/>
              </a:rPr>
              <a:t>r = R</a:t>
            </a:r>
            <a:r>
              <a:rPr lang="en-US" i="1" baseline="-25000" dirty="0" smtClean="0">
                <a:latin typeface="Book Antiqua" pitchFamily="18" charset="0"/>
              </a:rPr>
              <a:t>2</a:t>
            </a:r>
            <a:r>
              <a:rPr lang="en-US" baseline="-25000" dirty="0" smtClean="0">
                <a:latin typeface="Book Antiqua" pitchFamily="18" charset="0"/>
              </a:rPr>
              <a:t>,</a:t>
            </a:r>
            <a:r>
              <a:rPr lang="en-US" dirty="0" smtClean="0">
                <a:latin typeface="Book Antiqua" pitchFamily="18" charset="0"/>
              </a:rPr>
              <a:t> a result is obtained similar to border where </a:t>
            </a:r>
            <a:r>
              <a:rPr lang="en-US" i="1" dirty="0" smtClean="0">
                <a:latin typeface="Book Antiqua" pitchFamily="18" charset="0"/>
              </a:rPr>
              <a:t>r = R</a:t>
            </a:r>
            <a:r>
              <a:rPr lang="en-US" i="1" baseline="-25000" dirty="0" smtClean="0">
                <a:latin typeface="Book Antiqua" pitchFamily="18" charset="0"/>
              </a:rPr>
              <a:t>1</a:t>
            </a:r>
            <a:r>
              <a:rPr lang="en-US" dirty="0" smtClean="0">
                <a:latin typeface="Book Antiqua" pitchFamily="18" charset="0"/>
              </a:rPr>
              <a:t> </a:t>
            </a:r>
            <a:endParaRPr lang="en-ZA" dirty="0">
              <a:latin typeface="Book Antiqua" pitchFamily="18" charset="0"/>
            </a:endParaRPr>
          </a:p>
        </p:txBody>
      </p:sp>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7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7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728" name="Rectangle 8"/>
          <p:cNvSpPr>
            <a:spLocks noChangeArrowheads="1"/>
          </p:cNvSpPr>
          <p:nvPr/>
        </p:nvSpPr>
        <p:spPr bwMode="auto">
          <a:xfrm>
            <a:off x="142844"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729" name="Rectangle 9"/>
          <p:cNvSpPr>
            <a:spLocks noChangeArrowheads="1"/>
          </p:cNvSpPr>
          <p:nvPr/>
        </p:nvSpPr>
        <p:spPr bwMode="auto">
          <a:xfrm>
            <a:off x="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73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733"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734" name="Rectangle 14"/>
          <p:cNvSpPr>
            <a:spLocks noChangeArrowheads="1"/>
          </p:cNvSpPr>
          <p:nvPr/>
        </p:nvSpPr>
        <p:spPr bwMode="auto">
          <a:xfrm>
            <a:off x="99060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736"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737" name="Rectangle 17"/>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739"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740" name="Rectangle 20"/>
          <p:cNvSpPr>
            <a:spLocks noChangeArrowheads="1"/>
          </p:cNvSpPr>
          <p:nvPr/>
        </p:nvSpPr>
        <p:spPr bwMode="auto">
          <a:xfrm>
            <a:off x="990600"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742"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743" name="Rectangle 23"/>
          <p:cNvSpPr>
            <a:spLocks noChangeArrowheads="1"/>
          </p:cNvSpPr>
          <p:nvPr/>
        </p:nvSpPr>
        <p:spPr bwMode="auto">
          <a:xfrm>
            <a:off x="990600"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83" name="Picture 82" descr="motion.jpg"/>
          <p:cNvPicPr/>
          <p:nvPr/>
        </p:nvPicPr>
        <p:blipFill>
          <a:blip r:embed="rId2" cstate="print">
            <a:lum bright="59000" contrast="-56000"/>
          </a:blip>
          <a:srcRect t="5268" b="12977"/>
          <a:stretch>
            <a:fillRect/>
          </a:stretch>
        </p:blipFill>
        <p:spPr>
          <a:xfrm>
            <a:off x="785786" y="0"/>
            <a:ext cx="1143008" cy="1186955"/>
          </a:xfrm>
          <a:prstGeom prst="rect">
            <a:avLst/>
          </a:prstGeom>
          <a:ln>
            <a:noFill/>
          </a:ln>
          <a:effectLst>
            <a:softEdge rad="112500"/>
          </a:effectLst>
        </p:spPr>
      </p:pic>
      <p:sp>
        <p:nvSpPr>
          <p:cNvPr id="35" name="Rectangle 34"/>
          <p:cNvSpPr/>
          <p:nvPr/>
        </p:nvSpPr>
        <p:spPr>
          <a:xfrm>
            <a:off x="1071538" y="285728"/>
            <a:ext cx="5500726" cy="584775"/>
          </a:xfrm>
          <a:prstGeom prst="rect">
            <a:avLst/>
          </a:prstGeom>
        </p:spPr>
        <p:txBody>
          <a:bodyPr wrap="square">
            <a:spAutoFit/>
          </a:bodyPr>
          <a:lstStyle/>
          <a:p>
            <a:r>
              <a:rPr lang="en-US" sz="3200" dirty="0" smtClean="0">
                <a:latin typeface="Book Antiqua" pitchFamily="18" charset="0"/>
              </a:rPr>
              <a:t>Third Region: R</a:t>
            </a:r>
            <a:r>
              <a:rPr lang="en-US" sz="3200" baseline="-25000" dirty="0" smtClean="0">
                <a:latin typeface="Book Antiqua" pitchFamily="18" charset="0"/>
              </a:rPr>
              <a:t>2</a:t>
            </a:r>
            <a:r>
              <a:rPr lang="en-US" sz="3200" dirty="0" smtClean="0">
                <a:latin typeface="Book Antiqua" pitchFamily="18" charset="0"/>
              </a:rPr>
              <a:t>&lt; r &lt; </a:t>
            </a:r>
            <a:r>
              <a:rPr lang="en-US" sz="3200" dirty="0" smtClean="0">
                <a:latin typeface="Baskerville Old Face"/>
              </a:rPr>
              <a:t>∞</a:t>
            </a:r>
            <a:endParaRPr lang="en-ZA" sz="3200" dirty="0">
              <a:latin typeface="Book Antiqua" pitchFamily="18" charset="0"/>
            </a:endParaRPr>
          </a:p>
        </p:txBody>
      </p:sp>
      <p:pic>
        <p:nvPicPr>
          <p:cNvPr id="13318" name="Picture 6"/>
          <p:cNvPicPr>
            <a:picLocks noChangeAspect="1" noChangeArrowheads="1"/>
          </p:cNvPicPr>
          <p:nvPr/>
        </p:nvPicPr>
        <p:blipFill>
          <a:blip r:embed="rId3" cstate="print"/>
          <a:srcRect/>
          <a:stretch>
            <a:fillRect/>
          </a:stretch>
        </p:blipFill>
        <p:spPr bwMode="auto">
          <a:xfrm>
            <a:off x="1071538" y="1714488"/>
            <a:ext cx="7687401" cy="1500198"/>
          </a:xfrm>
          <a:prstGeom prst="rect">
            <a:avLst/>
          </a:prstGeom>
          <a:noFill/>
          <a:ln w="9525">
            <a:noFill/>
            <a:miter lim="800000"/>
            <a:headEnd/>
            <a:tailEnd/>
          </a:ln>
          <a:effectLst/>
        </p:spPr>
      </p:pic>
      <p:pic>
        <p:nvPicPr>
          <p:cNvPr id="13319" name="Picture 7"/>
          <p:cNvPicPr>
            <a:picLocks noChangeAspect="1" noChangeArrowheads="1"/>
          </p:cNvPicPr>
          <p:nvPr/>
        </p:nvPicPr>
        <p:blipFill>
          <a:blip r:embed="rId4" cstate="print"/>
          <a:srcRect/>
          <a:stretch>
            <a:fillRect/>
          </a:stretch>
        </p:blipFill>
        <p:spPr bwMode="auto">
          <a:xfrm>
            <a:off x="928662" y="3286124"/>
            <a:ext cx="7520241" cy="1428760"/>
          </a:xfrm>
          <a:prstGeom prst="rect">
            <a:avLst/>
          </a:prstGeom>
          <a:noFill/>
          <a:ln w="9525">
            <a:noFill/>
            <a:miter lim="800000"/>
            <a:headEnd/>
            <a:tailEnd/>
          </a:ln>
          <a:effectLst/>
        </p:spPr>
      </p:pic>
      <p:pic>
        <p:nvPicPr>
          <p:cNvPr id="92" name="Picture 2"/>
          <p:cNvPicPr>
            <a:picLocks noChangeAspect="1" noChangeArrowheads="1"/>
          </p:cNvPicPr>
          <p:nvPr/>
        </p:nvPicPr>
        <p:blipFill>
          <a:blip r:embed="rId5" cstate="print"/>
          <a:srcRect/>
          <a:stretch>
            <a:fillRect/>
          </a:stretch>
        </p:blipFill>
        <p:spPr bwMode="auto">
          <a:xfrm>
            <a:off x="2214546" y="5357826"/>
            <a:ext cx="1357322" cy="616965"/>
          </a:xfrm>
          <a:prstGeom prst="rect">
            <a:avLst/>
          </a:prstGeom>
          <a:noFill/>
          <a:ln w="9525">
            <a:noFill/>
            <a:miter lim="800000"/>
            <a:headEnd/>
            <a:tailEnd/>
          </a:ln>
          <a:effectLst/>
        </p:spPr>
      </p:pic>
      <p:pic>
        <p:nvPicPr>
          <p:cNvPr id="93" name="Picture 3"/>
          <p:cNvPicPr>
            <a:picLocks noChangeAspect="1" noChangeArrowheads="1"/>
          </p:cNvPicPr>
          <p:nvPr/>
        </p:nvPicPr>
        <p:blipFill>
          <a:blip r:embed="rId6" cstate="print"/>
          <a:srcRect/>
          <a:stretch>
            <a:fillRect/>
          </a:stretch>
        </p:blipFill>
        <p:spPr bwMode="auto">
          <a:xfrm>
            <a:off x="4143372" y="5286388"/>
            <a:ext cx="1952625" cy="647700"/>
          </a:xfrm>
          <a:prstGeom prst="rect">
            <a:avLst/>
          </a:prstGeom>
          <a:noFill/>
          <a:ln w="9525">
            <a:noFill/>
            <a:miter lim="800000"/>
            <a:headEnd/>
            <a:tailEnd/>
          </a:ln>
          <a:effectLst/>
        </p:spPr>
      </p:pic>
      <p:sp>
        <p:nvSpPr>
          <p:cNvPr id="94" name="Rectangle 93"/>
          <p:cNvSpPr/>
          <p:nvPr/>
        </p:nvSpPr>
        <p:spPr>
          <a:xfrm>
            <a:off x="1500166" y="5143512"/>
            <a:ext cx="5214974" cy="928694"/>
          </a:xfrm>
          <a:prstGeom prst="rect">
            <a:avLst/>
          </a:prstGeom>
          <a:noFill/>
          <a:ln w="25400" cmpd="tri">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5" name="Slide Number Placeholder 94"/>
          <p:cNvSpPr>
            <a:spLocks noGrp="1"/>
          </p:cNvSpPr>
          <p:nvPr>
            <p:ph type="sldNum" sz="quarter" idx="12"/>
          </p:nvPr>
        </p:nvSpPr>
        <p:spPr/>
        <p:txBody>
          <a:bodyPr/>
          <a:lstStyle/>
          <a:p>
            <a:fld id="{F3DDEEB2-7AB4-4AA4-9A83-46C23743621C}" type="slidenum">
              <a:rPr lang="en-ZA" smtClean="0"/>
              <a:pPr/>
              <a:t>16</a:t>
            </a:fld>
            <a:endParaRPr lang="en-ZA"/>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75" name="Rectangle 3"/>
          <p:cNvSpPr>
            <a:spLocks noChangeArrowheads="1"/>
          </p:cNvSpPr>
          <p:nvPr/>
        </p:nvSpPr>
        <p:spPr bwMode="auto">
          <a:xfrm>
            <a:off x="99060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78" name="Rectangle 6"/>
          <p:cNvSpPr>
            <a:spLocks noChangeArrowheads="1"/>
          </p:cNvSpPr>
          <p:nvPr/>
        </p:nvSpPr>
        <p:spPr bwMode="auto">
          <a:xfrm>
            <a:off x="99060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8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8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89"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90" name="Rectangle 18"/>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100" b="0" i="0" u="none" strike="noStrike" cap="none" normalizeH="0" baseline="0" smtClean="0">
                <a:ln>
                  <a:noFill/>
                </a:ln>
                <a:solidFill>
                  <a:schemeClr val="tx1"/>
                </a:solidFill>
                <a:effectLst/>
                <a:latin typeface="Bookman Old Style" pitchFamily="18" charset="0"/>
                <a:ea typeface="Calibri" pitchFamily="34" charset="0"/>
                <a:cs typeface="Times New Roman" pitchFamily="18" charset="0"/>
              </a:rPr>
              <a:t>. </a:t>
            </a:r>
            <a:endParaRPr kumimoji="0" lang="en-ZA" sz="1800" b="0" i="0" u="none" strike="noStrike" cap="none" normalizeH="0" baseline="0" smtClean="0">
              <a:ln>
                <a:noFill/>
              </a:ln>
              <a:solidFill>
                <a:schemeClr val="tx1"/>
              </a:solidFill>
              <a:effectLst/>
              <a:latin typeface="Arial" pitchFamily="34" charset="0"/>
            </a:endParaRPr>
          </a:p>
        </p:txBody>
      </p:sp>
      <p:sp>
        <p:nvSpPr>
          <p:cNvPr id="3092"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95"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96" name="Rectangle 2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27" name="Rectangle 3"/>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30" name="Rectangle 6"/>
          <p:cNvSpPr>
            <a:spLocks noChangeArrowheads="1"/>
          </p:cNvSpPr>
          <p:nvPr/>
        </p:nvSpPr>
        <p:spPr bwMode="auto">
          <a:xfrm>
            <a:off x="99060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33" name="Rectangle 9"/>
          <p:cNvSpPr>
            <a:spLocks noChangeArrowheads="1"/>
          </p:cNvSpPr>
          <p:nvPr/>
        </p:nvSpPr>
        <p:spPr bwMode="auto">
          <a:xfrm>
            <a:off x="99060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3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ZA"/>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42" name="Rectangle 18"/>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 name="Rectangle 3"/>
          <p:cNvSpPr>
            <a:spLocks noChangeArrowheads="1"/>
          </p:cNvSpPr>
          <p:nvPr/>
        </p:nvSpPr>
        <p:spPr bwMode="auto">
          <a:xfrm>
            <a:off x="990600" y="1019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5"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7" name="Rectangle 9"/>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8"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86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8677" name="Rectangle 5"/>
          <p:cNvSpPr>
            <a:spLocks noChangeArrowheads="1"/>
          </p:cNvSpPr>
          <p:nvPr/>
        </p:nvSpPr>
        <p:spPr bwMode="auto">
          <a:xfrm>
            <a:off x="990600"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867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8680" name="Rectangle 8"/>
          <p:cNvSpPr>
            <a:spLocks noChangeArrowheads="1"/>
          </p:cNvSpPr>
          <p:nvPr/>
        </p:nvSpPr>
        <p:spPr bwMode="auto">
          <a:xfrm>
            <a:off x="0"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868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8683" name="Rectangle 11"/>
          <p:cNvSpPr>
            <a:spLocks noChangeArrowheads="1"/>
          </p:cNvSpPr>
          <p:nvPr/>
        </p:nvSpPr>
        <p:spPr bwMode="auto">
          <a:xfrm>
            <a:off x="99060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8685"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8686" name="Rectangle 14"/>
          <p:cNvSpPr>
            <a:spLocks noChangeArrowheads="1"/>
          </p:cNvSpPr>
          <p:nvPr/>
        </p:nvSpPr>
        <p:spPr bwMode="auto">
          <a:xfrm>
            <a:off x="99060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8688"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8689" name="Rectangle 17"/>
          <p:cNvSpPr>
            <a:spLocks noChangeArrowheads="1"/>
          </p:cNvSpPr>
          <p:nvPr/>
        </p:nvSpPr>
        <p:spPr bwMode="auto">
          <a:xfrm>
            <a:off x="99060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8691"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96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9699" name="Rectangle 3"/>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970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9702" name="Rectangle 6"/>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97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970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970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9710"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9711" name="Rectangle 15"/>
          <p:cNvSpPr>
            <a:spLocks noChangeArrowheads="1"/>
          </p:cNvSpPr>
          <p:nvPr/>
        </p:nvSpPr>
        <p:spPr bwMode="auto">
          <a:xfrm>
            <a:off x="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9713"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7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7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728" name="Rectangle 8"/>
          <p:cNvSpPr>
            <a:spLocks noChangeArrowheads="1"/>
          </p:cNvSpPr>
          <p:nvPr/>
        </p:nvSpPr>
        <p:spPr bwMode="auto">
          <a:xfrm>
            <a:off x="142844"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729" name="Rectangle 9"/>
          <p:cNvSpPr>
            <a:spLocks noChangeArrowheads="1"/>
          </p:cNvSpPr>
          <p:nvPr/>
        </p:nvSpPr>
        <p:spPr bwMode="auto">
          <a:xfrm>
            <a:off x="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73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733"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734" name="Rectangle 14"/>
          <p:cNvSpPr>
            <a:spLocks noChangeArrowheads="1"/>
          </p:cNvSpPr>
          <p:nvPr/>
        </p:nvSpPr>
        <p:spPr bwMode="auto">
          <a:xfrm>
            <a:off x="99060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736"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737" name="Rectangle 17"/>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739"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740" name="Rectangle 20"/>
          <p:cNvSpPr>
            <a:spLocks noChangeArrowheads="1"/>
          </p:cNvSpPr>
          <p:nvPr/>
        </p:nvSpPr>
        <p:spPr bwMode="auto">
          <a:xfrm>
            <a:off x="990600"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742"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743" name="Rectangle 23"/>
          <p:cNvSpPr>
            <a:spLocks noChangeArrowheads="1"/>
          </p:cNvSpPr>
          <p:nvPr/>
        </p:nvSpPr>
        <p:spPr bwMode="auto">
          <a:xfrm>
            <a:off x="990600"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14338" name="Picture 2"/>
          <p:cNvPicPr>
            <a:picLocks noChangeAspect="1" noChangeArrowheads="1"/>
          </p:cNvPicPr>
          <p:nvPr/>
        </p:nvPicPr>
        <p:blipFill>
          <a:blip r:embed="rId2" cstate="print"/>
          <a:srcRect/>
          <a:stretch>
            <a:fillRect/>
          </a:stretch>
        </p:blipFill>
        <p:spPr bwMode="auto">
          <a:xfrm>
            <a:off x="928662" y="357166"/>
            <a:ext cx="7200900" cy="733425"/>
          </a:xfrm>
          <a:prstGeom prst="rect">
            <a:avLst/>
          </a:prstGeom>
          <a:noFill/>
          <a:ln w="9525">
            <a:noFill/>
            <a:miter lim="800000"/>
            <a:headEnd/>
            <a:tailEnd/>
          </a:ln>
          <a:effectLst/>
        </p:spPr>
      </p:pic>
      <p:pic>
        <p:nvPicPr>
          <p:cNvPr id="14341" name="Picture 5"/>
          <p:cNvPicPr>
            <a:picLocks noChangeAspect="1" noChangeArrowheads="1"/>
          </p:cNvPicPr>
          <p:nvPr/>
        </p:nvPicPr>
        <p:blipFill>
          <a:blip r:embed="rId3" cstate="print"/>
          <a:srcRect/>
          <a:stretch>
            <a:fillRect/>
          </a:stretch>
        </p:blipFill>
        <p:spPr bwMode="auto">
          <a:xfrm>
            <a:off x="1500166" y="1000108"/>
            <a:ext cx="5772150" cy="2238375"/>
          </a:xfrm>
          <a:prstGeom prst="rect">
            <a:avLst/>
          </a:prstGeom>
          <a:noFill/>
          <a:ln w="9525">
            <a:noFill/>
            <a:miter lim="800000"/>
            <a:headEnd/>
            <a:tailEnd/>
          </a:ln>
          <a:effectLst/>
        </p:spPr>
      </p:pic>
      <p:pic>
        <p:nvPicPr>
          <p:cNvPr id="88" name="Picture 4"/>
          <p:cNvPicPr>
            <a:picLocks noChangeAspect="1" noChangeArrowheads="1"/>
          </p:cNvPicPr>
          <p:nvPr/>
        </p:nvPicPr>
        <p:blipFill>
          <a:blip r:embed="rId4" cstate="print"/>
          <a:srcRect/>
          <a:stretch>
            <a:fillRect/>
          </a:stretch>
        </p:blipFill>
        <p:spPr bwMode="auto">
          <a:xfrm>
            <a:off x="1928794" y="3571876"/>
            <a:ext cx="4981575" cy="571500"/>
          </a:xfrm>
          <a:prstGeom prst="rect">
            <a:avLst/>
          </a:prstGeom>
          <a:noFill/>
          <a:ln w="9525">
            <a:noFill/>
            <a:miter lim="800000"/>
            <a:headEnd/>
            <a:tailEnd/>
          </a:ln>
          <a:effectLst/>
        </p:spPr>
      </p:pic>
      <p:pic>
        <p:nvPicPr>
          <p:cNvPr id="89" name="Picture 5"/>
          <p:cNvPicPr>
            <a:picLocks noChangeAspect="1" noChangeArrowheads="1"/>
          </p:cNvPicPr>
          <p:nvPr/>
        </p:nvPicPr>
        <p:blipFill>
          <a:blip r:embed="rId5" cstate="print"/>
          <a:srcRect/>
          <a:stretch>
            <a:fillRect/>
          </a:stretch>
        </p:blipFill>
        <p:spPr bwMode="auto">
          <a:xfrm>
            <a:off x="3929058" y="4143380"/>
            <a:ext cx="1152525" cy="381000"/>
          </a:xfrm>
          <a:prstGeom prst="rect">
            <a:avLst/>
          </a:prstGeom>
          <a:noFill/>
          <a:ln w="9525">
            <a:noFill/>
            <a:miter lim="800000"/>
            <a:headEnd/>
            <a:tailEnd/>
          </a:ln>
          <a:effectLst/>
        </p:spPr>
      </p:pic>
      <p:sp>
        <p:nvSpPr>
          <p:cNvPr id="91" name="Rectangle 90"/>
          <p:cNvSpPr/>
          <p:nvPr/>
        </p:nvSpPr>
        <p:spPr>
          <a:xfrm>
            <a:off x="1643042" y="3500438"/>
            <a:ext cx="5429288" cy="1143008"/>
          </a:xfrm>
          <a:prstGeom prst="rect">
            <a:avLst/>
          </a:prstGeom>
          <a:noFill/>
          <a:ln w="25400" cmpd="tri">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3" name="Picture 8"/>
          <p:cNvPicPr>
            <a:picLocks noChangeAspect="1" noChangeArrowheads="1"/>
          </p:cNvPicPr>
          <p:nvPr/>
        </p:nvPicPr>
        <p:blipFill>
          <a:blip r:embed="rId6" cstate="print"/>
          <a:srcRect/>
          <a:stretch>
            <a:fillRect/>
          </a:stretch>
        </p:blipFill>
        <p:spPr bwMode="auto">
          <a:xfrm>
            <a:off x="785786" y="4786322"/>
            <a:ext cx="7534194" cy="857256"/>
          </a:xfrm>
          <a:prstGeom prst="rect">
            <a:avLst/>
          </a:prstGeom>
          <a:noFill/>
          <a:ln w="9525">
            <a:noFill/>
            <a:miter lim="800000"/>
            <a:headEnd/>
            <a:tailEnd/>
          </a:ln>
          <a:effectLst/>
        </p:spPr>
      </p:pic>
      <p:pic>
        <p:nvPicPr>
          <p:cNvPr id="94" name="Picture 9"/>
          <p:cNvPicPr>
            <a:picLocks noChangeAspect="1" noChangeArrowheads="1"/>
          </p:cNvPicPr>
          <p:nvPr/>
        </p:nvPicPr>
        <p:blipFill>
          <a:blip r:embed="rId7" cstate="print"/>
          <a:srcRect/>
          <a:stretch>
            <a:fillRect/>
          </a:stretch>
        </p:blipFill>
        <p:spPr bwMode="auto">
          <a:xfrm>
            <a:off x="357158" y="5572140"/>
            <a:ext cx="8435987" cy="785818"/>
          </a:xfrm>
          <a:prstGeom prst="rect">
            <a:avLst/>
          </a:prstGeom>
          <a:noFill/>
          <a:ln w="9525">
            <a:noFill/>
            <a:miter lim="800000"/>
            <a:headEnd/>
            <a:tailEnd/>
          </a:ln>
          <a:effectLst/>
        </p:spPr>
      </p:pic>
      <p:sp>
        <p:nvSpPr>
          <p:cNvPr id="95" name="Slide Number Placeholder 94"/>
          <p:cNvSpPr>
            <a:spLocks noGrp="1"/>
          </p:cNvSpPr>
          <p:nvPr>
            <p:ph type="sldNum" sz="quarter" idx="12"/>
          </p:nvPr>
        </p:nvSpPr>
        <p:spPr/>
        <p:txBody>
          <a:bodyPr/>
          <a:lstStyle/>
          <a:p>
            <a:fld id="{F3DDEEB2-7AB4-4AA4-9A83-46C23743621C}" type="slidenum">
              <a:rPr lang="en-ZA" smtClean="0"/>
              <a:pPr/>
              <a:t>17</a:t>
            </a:fld>
            <a:endParaRPr lang="en-ZA"/>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4857752" y="5786454"/>
            <a:ext cx="2305052" cy="576263"/>
          </a:xfrm>
          <a:prstGeom prst="rect">
            <a:avLst/>
          </a:prstGeom>
          <a:noFill/>
          <a:ln w="9525">
            <a:noFill/>
            <a:miter lim="800000"/>
            <a:headEnd/>
            <a:tailEnd/>
          </a:ln>
          <a:effectLst/>
        </p:spPr>
      </p:pic>
      <p:pic>
        <p:nvPicPr>
          <p:cNvPr id="9" name="Picture 8"/>
          <p:cNvPicPr>
            <a:picLocks noChangeAspect="1" noChangeArrowheads="1"/>
          </p:cNvPicPr>
          <p:nvPr/>
        </p:nvPicPr>
        <p:blipFill>
          <a:blip r:embed="rId3" cstate="print"/>
          <a:srcRect/>
          <a:stretch>
            <a:fillRect/>
          </a:stretch>
        </p:blipFill>
        <p:spPr bwMode="auto">
          <a:xfrm>
            <a:off x="1142976" y="1785926"/>
            <a:ext cx="7000924" cy="1443490"/>
          </a:xfrm>
          <a:prstGeom prst="rect">
            <a:avLst/>
          </a:prstGeom>
          <a:noFill/>
          <a:ln w="9525">
            <a:noFill/>
            <a:miter lim="800000"/>
            <a:headEnd/>
            <a:tailEnd/>
          </a:ln>
          <a:effectLst/>
        </p:spPr>
      </p:pic>
      <p:pic>
        <p:nvPicPr>
          <p:cNvPr id="10" name="Picture 9"/>
          <p:cNvPicPr>
            <a:picLocks noChangeAspect="1" noChangeArrowheads="1"/>
          </p:cNvPicPr>
          <p:nvPr/>
        </p:nvPicPr>
        <p:blipFill>
          <a:blip r:embed="rId4" cstate="print"/>
          <a:srcRect/>
          <a:stretch>
            <a:fillRect/>
          </a:stretch>
        </p:blipFill>
        <p:spPr bwMode="auto">
          <a:xfrm>
            <a:off x="928662" y="3143248"/>
            <a:ext cx="7319987" cy="1213074"/>
          </a:xfrm>
          <a:prstGeom prst="rect">
            <a:avLst/>
          </a:prstGeom>
          <a:noFill/>
          <a:ln w="9525">
            <a:noFill/>
            <a:miter lim="800000"/>
            <a:headEnd/>
            <a:tailEnd/>
          </a:ln>
          <a:effectLst/>
        </p:spPr>
      </p:pic>
      <p:sp>
        <p:nvSpPr>
          <p:cNvPr id="2" name="Rectangle 1"/>
          <p:cNvSpPr/>
          <p:nvPr/>
        </p:nvSpPr>
        <p:spPr>
          <a:xfrm>
            <a:off x="214282" y="214290"/>
            <a:ext cx="8715436" cy="6286544"/>
          </a:xfrm>
          <a:prstGeom prst="rect">
            <a:avLst/>
          </a:prstGeom>
          <a:noFill/>
          <a:ln w="25400" cmpd="tri">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 name="Picture 8"/>
          <p:cNvPicPr>
            <a:picLocks noChangeAspect="1" noChangeArrowheads="1"/>
          </p:cNvPicPr>
          <p:nvPr/>
        </p:nvPicPr>
        <p:blipFill>
          <a:blip r:embed="rId5" cstate="print"/>
          <a:srcRect/>
          <a:stretch>
            <a:fillRect/>
          </a:stretch>
        </p:blipFill>
        <p:spPr bwMode="auto">
          <a:xfrm>
            <a:off x="785786" y="357166"/>
            <a:ext cx="7534194" cy="857256"/>
          </a:xfrm>
          <a:prstGeom prst="rect">
            <a:avLst/>
          </a:prstGeom>
          <a:noFill/>
          <a:ln w="9525">
            <a:noFill/>
            <a:miter lim="800000"/>
            <a:headEnd/>
            <a:tailEnd/>
          </a:ln>
          <a:effectLst/>
        </p:spPr>
      </p:pic>
      <p:pic>
        <p:nvPicPr>
          <p:cNvPr id="6" name="Picture 9"/>
          <p:cNvPicPr>
            <a:picLocks noChangeAspect="1" noChangeArrowheads="1"/>
          </p:cNvPicPr>
          <p:nvPr/>
        </p:nvPicPr>
        <p:blipFill>
          <a:blip r:embed="rId6" cstate="print"/>
          <a:srcRect/>
          <a:stretch>
            <a:fillRect/>
          </a:stretch>
        </p:blipFill>
        <p:spPr bwMode="auto">
          <a:xfrm>
            <a:off x="357158" y="1000108"/>
            <a:ext cx="8435987" cy="785818"/>
          </a:xfrm>
          <a:prstGeom prst="rect">
            <a:avLst/>
          </a:prstGeom>
          <a:noFill/>
          <a:ln w="9525">
            <a:noFill/>
            <a:miter lim="800000"/>
            <a:headEnd/>
            <a:tailEnd/>
          </a:ln>
          <a:effectLst/>
        </p:spPr>
      </p:pic>
      <p:sp>
        <p:nvSpPr>
          <p:cNvPr id="7" name="TextBox 6"/>
          <p:cNvSpPr txBox="1"/>
          <p:nvPr/>
        </p:nvSpPr>
        <p:spPr>
          <a:xfrm>
            <a:off x="3929058" y="1714488"/>
            <a:ext cx="1214446" cy="369332"/>
          </a:xfrm>
          <a:prstGeom prst="rect">
            <a:avLst/>
          </a:prstGeom>
          <a:noFill/>
        </p:spPr>
        <p:txBody>
          <a:bodyPr wrap="square" rtlCol="0">
            <a:spAutoFit/>
          </a:bodyPr>
          <a:lstStyle/>
          <a:p>
            <a:r>
              <a:rPr lang="en-US" dirty="0" smtClean="0">
                <a:latin typeface="Book Antiqua" pitchFamily="18" charset="0"/>
              </a:rPr>
              <a:t>With:</a:t>
            </a:r>
            <a:endParaRPr lang="en-ZA" dirty="0">
              <a:latin typeface="Book Antiqua" pitchFamily="18" charset="0"/>
            </a:endParaRPr>
          </a:p>
        </p:txBody>
      </p:sp>
      <p:pic>
        <p:nvPicPr>
          <p:cNvPr id="11" name="Picture 7"/>
          <p:cNvPicPr>
            <a:picLocks noChangeAspect="1" noChangeArrowheads="1"/>
          </p:cNvPicPr>
          <p:nvPr/>
        </p:nvPicPr>
        <p:blipFill>
          <a:blip r:embed="rId7" cstate="print"/>
          <a:srcRect/>
          <a:stretch>
            <a:fillRect/>
          </a:stretch>
        </p:blipFill>
        <p:spPr bwMode="auto">
          <a:xfrm>
            <a:off x="1714480" y="4572008"/>
            <a:ext cx="2628900" cy="904875"/>
          </a:xfrm>
          <a:prstGeom prst="rect">
            <a:avLst/>
          </a:prstGeom>
          <a:noFill/>
          <a:ln w="9525">
            <a:noFill/>
            <a:miter lim="800000"/>
            <a:headEnd/>
            <a:tailEnd/>
          </a:ln>
          <a:effectLst/>
        </p:spPr>
      </p:pic>
      <p:pic>
        <p:nvPicPr>
          <p:cNvPr id="12" name="Picture 8"/>
          <p:cNvPicPr>
            <a:picLocks noChangeAspect="1" noChangeArrowheads="1"/>
          </p:cNvPicPr>
          <p:nvPr/>
        </p:nvPicPr>
        <p:blipFill>
          <a:blip r:embed="rId8" cstate="print"/>
          <a:srcRect/>
          <a:stretch>
            <a:fillRect/>
          </a:stretch>
        </p:blipFill>
        <p:spPr bwMode="auto">
          <a:xfrm>
            <a:off x="4643438" y="4500570"/>
            <a:ext cx="2590800" cy="914400"/>
          </a:xfrm>
          <a:prstGeom prst="rect">
            <a:avLst/>
          </a:prstGeom>
          <a:noFill/>
          <a:ln w="9525">
            <a:noFill/>
            <a:miter lim="800000"/>
            <a:headEnd/>
            <a:tailEnd/>
          </a:ln>
          <a:effectLst/>
        </p:spPr>
      </p:pic>
      <p:pic>
        <p:nvPicPr>
          <p:cNvPr id="13" name="Picture 9"/>
          <p:cNvPicPr>
            <a:picLocks noChangeAspect="1" noChangeArrowheads="1"/>
          </p:cNvPicPr>
          <p:nvPr/>
        </p:nvPicPr>
        <p:blipFill>
          <a:blip r:embed="rId9" cstate="print"/>
          <a:srcRect/>
          <a:stretch>
            <a:fillRect/>
          </a:stretch>
        </p:blipFill>
        <p:spPr bwMode="auto">
          <a:xfrm>
            <a:off x="2428860" y="5786454"/>
            <a:ext cx="1943100" cy="619125"/>
          </a:xfrm>
          <a:prstGeom prst="rect">
            <a:avLst/>
          </a:prstGeom>
          <a:noFill/>
          <a:ln w="9525">
            <a:noFill/>
            <a:miter lim="800000"/>
            <a:headEnd/>
            <a:tailEnd/>
          </a:ln>
          <a:effectLst/>
        </p:spPr>
      </p:pic>
      <p:sp>
        <p:nvSpPr>
          <p:cNvPr id="14" name="Slide Number Placeholder 13"/>
          <p:cNvSpPr>
            <a:spLocks noGrp="1"/>
          </p:cNvSpPr>
          <p:nvPr>
            <p:ph type="sldNum" sz="quarter" idx="12"/>
          </p:nvPr>
        </p:nvSpPr>
        <p:spPr/>
        <p:txBody>
          <a:bodyPr/>
          <a:lstStyle/>
          <a:p>
            <a:fld id="{F3DDEEB2-7AB4-4AA4-9A83-46C23743621C}" type="slidenum">
              <a:rPr lang="en-ZA" smtClean="0"/>
              <a:pPr/>
              <a:t>18</a:t>
            </a:fld>
            <a:endParaRPr lang="en-ZA"/>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75" name="Rectangle 3"/>
          <p:cNvSpPr>
            <a:spLocks noChangeArrowheads="1"/>
          </p:cNvSpPr>
          <p:nvPr/>
        </p:nvSpPr>
        <p:spPr bwMode="auto">
          <a:xfrm>
            <a:off x="99060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78" name="Rectangle 6"/>
          <p:cNvSpPr>
            <a:spLocks noChangeArrowheads="1"/>
          </p:cNvSpPr>
          <p:nvPr/>
        </p:nvSpPr>
        <p:spPr bwMode="auto">
          <a:xfrm>
            <a:off x="99060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8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8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89"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90" name="Rectangle 18"/>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100" b="0" i="0" u="none" strike="noStrike" cap="none" normalizeH="0" baseline="0" smtClean="0">
                <a:ln>
                  <a:noFill/>
                </a:ln>
                <a:solidFill>
                  <a:schemeClr val="tx1"/>
                </a:solidFill>
                <a:effectLst/>
                <a:latin typeface="Bookman Old Style" pitchFamily="18" charset="0"/>
                <a:ea typeface="Calibri" pitchFamily="34" charset="0"/>
                <a:cs typeface="Times New Roman" pitchFamily="18" charset="0"/>
              </a:rPr>
              <a:t>. </a:t>
            </a:r>
            <a:endParaRPr kumimoji="0" lang="en-ZA" sz="1800" b="0" i="0" u="none" strike="noStrike" cap="none" normalizeH="0" baseline="0" smtClean="0">
              <a:ln>
                <a:noFill/>
              </a:ln>
              <a:solidFill>
                <a:schemeClr val="tx1"/>
              </a:solidFill>
              <a:effectLst/>
              <a:latin typeface="Arial" pitchFamily="34" charset="0"/>
            </a:endParaRPr>
          </a:p>
        </p:txBody>
      </p:sp>
      <p:sp>
        <p:nvSpPr>
          <p:cNvPr id="3092"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95"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96" name="Rectangle 2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27" name="Rectangle 3"/>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30" name="Rectangle 6"/>
          <p:cNvSpPr>
            <a:spLocks noChangeArrowheads="1"/>
          </p:cNvSpPr>
          <p:nvPr/>
        </p:nvSpPr>
        <p:spPr bwMode="auto">
          <a:xfrm>
            <a:off x="99060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33" name="Rectangle 9"/>
          <p:cNvSpPr>
            <a:spLocks noChangeArrowheads="1"/>
          </p:cNvSpPr>
          <p:nvPr/>
        </p:nvSpPr>
        <p:spPr bwMode="auto">
          <a:xfrm>
            <a:off x="99060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3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ZA"/>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42" name="Rectangle 18"/>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051" name="Rectangle 3"/>
          <p:cNvSpPr>
            <a:spLocks noChangeArrowheads="1"/>
          </p:cNvSpPr>
          <p:nvPr/>
        </p:nvSpPr>
        <p:spPr bwMode="auto">
          <a:xfrm>
            <a:off x="990600"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054" name="Rectangle 6"/>
          <p:cNvSpPr>
            <a:spLocks noChangeArrowheads="1"/>
          </p:cNvSpPr>
          <p:nvPr/>
        </p:nvSpPr>
        <p:spPr bwMode="auto">
          <a:xfrm>
            <a:off x="0"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058"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059" name="Rectangle 11"/>
          <p:cNvSpPr>
            <a:spLocks noChangeArrowheads="1"/>
          </p:cNvSpPr>
          <p:nvPr/>
        </p:nvSpPr>
        <p:spPr bwMode="auto">
          <a:xfrm>
            <a:off x="99060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 name="Rectangle 3"/>
          <p:cNvSpPr>
            <a:spLocks noChangeArrowheads="1"/>
          </p:cNvSpPr>
          <p:nvPr/>
        </p:nvSpPr>
        <p:spPr bwMode="auto">
          <a:xfrm>
            <a:off x="0" y="752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6" name="Rectangle 8"/>
          <p:cNvSpPr>
            <a:spLocks noChangeArrowheads="1"/>
          </p:cNvSpPr>
          <p:nvPr/>
        </p:nvSpPr>
        <p:spPr bwMode="auto">
          <a:xfrm>
            <a:off x="990600"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44" name="Oval 43"/>
          <p:cNvSpPr/>
          <p:nvPr/>
        </p:nvSpPr>
        <p:spPr>
          <a:xfrm>
            <a:off x="1000100" y="3143248"/>
            <a:ext cx="6858048" cy="3000396"/>
          </a:xfrm>
          <a:prstGeom prst="ellipse">
            <a:avLst/>
          </a:prstGeom>
          <a:noFill/>
          <a:ln w="69850" cmpd="tri">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6" name="Picture 45" descr="motion.jpg"/>
          <p:cNvPicPr/>
          <p:nvPr/>
        </p:nvPicPr>
        <p:blipFill>
          <a:blip r:embed="rId2" cstate="print">
            <a:lum bright="59000" contrast="-56000"/>
          </a:blip>
          <a:srcRect t="5268" b="12977"/>
          <a:stretch>
            <a:fillRect/>
          </a:stretch>
        </p:blipFill>
        <p:spPr>
          <a:xfrm>
            <a:off x="785786" y="0"/>
            <a:ext cx="1143008" cy="1186955"/>
          </a:xfrm>
          <a:prstGeom prst="rect">
            <a:avLst/>
          </a:prstGeom>
          <a:ln>
            <a:noFill/>
          </a:ln>
          <a:effectLst>
            <a:softEdge rad="112500"/>
          </a:effectLst>
        </p:spPr>
      </p:pic>
      <p:sp>
        <p:nvSpPr>
          <p:cNvPr id="35" name="Rectangle 34"/>
          <p:cNvSpPr/>
          <p:nvPr/>
        </p:nvSpPr>
        <p:spPr>
          <a:xfrm>
            <a:off x="1071538" y="285728"/>
            <a:ext cx="3786214" cy="584775"/>
          </a:xfrm>
          <a:prstGeom prst="rect">
            <a:avLst/>
          </a:prstGeom>
        </p:spPr>
        <p:txBody>
          <a:bodyPr wrap="square">
            <a:spAutoFit/>
          </a:bodyPr>
          <a:lstStyle/>
          <a:p>
            <a:r>
              <a:rPr lang="en-US" sz="3200" dirty="0" smtClean="0">
                <a:latin typeface="Book Antiqua" pitchFamily="18" charset="0"/>
              </a:rPr>
              <a:t>Calculating </a:t>
            </a:r>
            <a:r>
              <a:rPr lang="en-ZA" sz="3200" i="1" dirty="0" smtClean="0">
                <a:latin typeface="Book Antiqua" pitchFamily="18" charset="0"/>
                <a:ea typeface="Cambria Math"/>
                <a:cs typeface="Arial" pitchFamily="34" charset="0"/>
              </a:rPr>
              <a:t>f</a:t>
            </a:r>
            <a:r>
              <a:rPr lang="en-ZA" sz="3200" i="1" baseline="-25000" dirty="0" smtClean="0">
                <a:latin typeface="Book Antiqua" pitchFamily="18" charset="0"/>
                <a:ea typeface="Cambria Math"/>
                <a:cs typeface="Arial" pitchFamily="34" charset="0"/>
              </a:rPr>
              <a:t>l</a:t>
            </a:r>
            <a:r>
              <a:rPr lang="en-ZA" sz="3200" i="1" baseline="30000" dirty="0" smtClean="0">
                <a:latin typeface="Book Antiqua" pitchFamily="18" charset="0"/>
                <a:ea typeface="Cambria Math"/>
                <a:cs typeface="Arial" pitchFamily="34" charset="0"/>
              </a:rPr>
              <a:t>(in)</a:t>
            </a:r>
            <a:r>
              <a:rPr lang="en-ZA" sz="3200" i="1" dirty="0" smtClean="0">
                <a:latin typeface="Book Antiqua" pitchFamily="18" charset="0"/>
                <a:ea typeface="Cambria Math"/>
                <a:cs typeface="Arial" pitchFamily="34" charset="0"/>
              </a:rPr>
              <a:t>(E)</a:t>
            </a:r>
            <a:r>
              <a:rPr lang="en-US" sz="3200" dirty="0" smtClean="0">
                <a:latin typeface="Book Antiqua" pitchFamily="18" charset="0"/>
              </a:rPr>
              <a:t> </a:t>
            </a:r>
            <a:endParaRPr lang="en-ZA" sz="3200" dirty="0">
              <a:latin typeface="Book Antiqua" pitchFamily="18" charset="0"/>
            </a:endParaRPr>
          </a:p>
        </p:txBody>
      </p:sp>
      <p:pic>
        <p:nvPicPr>
          <p:cNvPr id="15362" name="Picture 2"/>
          <p:cNvPicPr>
            <a:picLocks noChangeAspect="1" noChangeArrowheads="1"/>
          </p:cNvPicPr>
          <p:nvPr/>
        </p:nvPicPr>
        <p:blipFill>
          <a:blip r:embed="rId3" cstate="print"/>
          <a:srcRect/>
          <a:stretch>
            <a:fillRect/>
          </a:stretch>
        </p:blipFill>
        <p:spPr bwMode="auto">
          <a:xfrm>
            <a:off x="785786" y="1500174"/>
            <a:ext cx="7467600" cy="1447800"/>
          </a:xfrm>
          <a:prstGeom prst="rect">
            <a:avLst/>
          </a:prstGeom>
          <a:noFill/>
          <a:ln w="9525">
            <a:noFill/>
            <a:miter lim="800000"/>
            <a:headEnd/>
            <a:tailEnd/>
          </a:ln>
          <a:effectLst/>
        </p:spPr>
      </p:pic>
      <p:pic>
        <p:nvPicPr>
          <p:cNvPr id="15363" name="Picture 3"/>
          <p:cNvPicPr>
            <a:picLocks noChangeAspect="1" noChangeArrowheads="1"/>
          </p:cNvPicPr>
          <p:nvPr/>
        </p:nvPicPr>
        <p:blipFill>
          <a:blip r:embed="rId4" cstate="print"/>
          <a:srcRect/>
          <a:stretch>
            <a:fillRect/>
          </a:stretch>
        </p:blipFill>
        <p:spPr bwMode="auto">
          <a:xfrm>
            <a:off x="1643042" y="3907250"/>
            <a:ext cx="5500726" cy="1398178"/>
          </a:xfrm>
          <a:prstGeom prst="rect">
            <a:avLst/>
          </a:prstGeom>
          <a:noFill/>
          <a:ln w="9525">
            <a:noFill/>
            <a:miter lim="800000"/>
            <a:headEnd/>
            <a:tailEnd/>
          </a:ln>
          <a:effectLst/>
        </p:spPr>
      </p:pic>
      <p:sp>
        <p:nvSpPr>
          <p:cNvPr id="50" name="Slide Number Placeholder 49"/>
          <p:cNvSpPr>
            <a:spLocks noGrp="1"/>
          </p:cNvSpPr>
          <p:nvPr>
            <p:ph type="sldNum" sz="quarter" idx="12"/>
          </p:nvPr>
        </p:nvSpPr>
        <p:spPr/>
        <p:txBody>
          <a:bodyPr/>
          <a:lstStyle/>
          <a:p>
            <a:fld id="{F3DDEEB2-7AB4-4AA4-9A83-46C23743621C}" type="slidenum">
              <a:rPr lang="en-ZA" smtClean="0"/>
              <a:pPr/>
              <a:t>19</a:t>
            </a:fld>
            <a:endParaRPr lang="en-ZA"/>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928662" y="2786058"/>
            <a:ext cx="2214578" cy="461665"/>
          </a:xfrm>
          <a:prstGeom prst="rect">
            <a:avLst/>
          </a:prstGeom>
          <a:noFill/>
        </p:spPr>
        <p:txBody>
          <a:bodyPr wrap="square" rtlCol="0">
            <a:spAutoFit/>
          </a:bodyPr>
          <a:lstStyle/>
          <a:p>
            <a:r>
              <a:rPr lang="en-US" sz="2400" dirty="0" smtClean="0">
                <a:solidFill>
                  <a:schemeClr val="bg1"/>
                </a:solidFill>
                <a:latin typeface="Book Antiqua" pitchFamily="18" charset="0"/>
              </a:rPr>
              <a:t>Bound State:</a:t>
            </a:r>
            <a:endParaRPr lang="en-ZA" sz="2400" dirty="0">
              <a:solidFill>
                <a:schemeClr val="bg1"/>
              </a:solidFill>
              <a:latin typeface="Book Antiqua" pitchFamily="18" charset="0"/>
            </a:endParaRPr>
          </a:p>
        </p:txBody>
      </p:sp>
      <p:sp>
        <p:nvSpPr>
          <p:cNvPr id="14" name="TextBox 13"/>
          <p:cNvSpPr txBox="1"/>
          <p:nvPr/>
        </p:nvSpPr>
        <p:spPr>
          <a:xfrm>
            <a:off x="4929190" y="2786058"/>
            <a:ext cx="2928958" cy="461665"/>
          </a:xfrm>
          <a:prstGeom prst="rect">
            <a:avLst/>
          </a:prstGeom>
          <a:noFill/>
        </p:spPr>
        <p:txBody>
          <a:bodyPr wrap="square" rtlCol="0">
            <a:spAutoFit/>
          </a:bodyPr>
          <a:lstStyle/>
          <a:p>
            <a:r>
              <a:rPr lang="en-US" sz="2400" dirty="0" smtClean="0">
                <a:solidFill>
                  <a:schemeClr val="bg1"/>
                </a:solidFill>
                <a:latin typeface="Book Antiqua" pitchFamily="18" charset="0"/>
              </a:rPr>
              <a:t>Resonance State:</a:t>
            </a:r>
            <a:endParaRPr lang="en-ZA" sz="2400" dirty="0">
              <a:solidFill>
                <a:schemeClr val="bg1"/>
              </a:solidFill>
              <a:latin typeface="Book Antiqua" pitchFamily="18" charset="0"/>
            </a:endParaRPr>
          </a:p>
        </p:txBody>
      </p:sp>
      <p:pic>
        <p:nvPicPr>
          <p:cNvPr id="2051" name="Picture 3"/>
          <p:cNvPicPr>
            <a:picLocks noChangeAspect="1" noChangeArrowheads="1"/>
          </p:cNvPicPr>
          <p:nvPr/>
        </p:nvPicPr>
        <p:blipFill>
          <a:blip r:embed="rId2" cstate="print"/>
          <a:srcRect/>
          <a:stretch>
            <a:fillRect/>
          </a:stretch>
        </p:blipFill>
        <p:spPr bwMode="auto">
          <a:xfrm>
            <a:off x="928662" y="3500438"/>
            <a:ext cx="2963656" cy="2786081"/>
          </a:xfrm>
          <a:prstGeom prst="rect">
            <a:avLst/>
          </a:prstGeom>
          <a:noFill/>
          <a:ln w="63500">
            <a:solidFill>
              <a:schemeClr val="accent6">
                <a:lumMod val="75000"/>
              </a:schemeClr>
            </a:solidFill>
            <a:miter lim="800000"/>
            <a:headEnd/>
            <a:tailEnd/>
          </a:ln>
          <a:effectLst/>
        </p:spPr>
      </p:pic>
      <p:pic>
        <p:nvPicPr>
          <p:cNvPr id="2050" name="Picture 2"/>
          <p:cNvPicPr>
            <a:picLocks noChangeAspect="1" noChangeArrowheads="1"/>
          </p:cNvPicPr>
          <p:nvPr/>
        </p:nvPicPr>
        <p:blipFill>
          <a:blip r:embed="rId3" cstate="print"/>
          <a:srcRect/>
          <a:stretch>
            <a:fillRect/>
          </a:stretch>
        </p:blipFill>
        <p:spPr bwMode="auto">
          <a:xfrm>
            <a:off x="5000628" y="3357562"/>
            <a:ext cx="3659917" cy="3071810"/>
          </a:xfrm>
          <a:prstGeom prst="rect">
            <a:avLst/>
          </a:prstGeom>
          <a:noFill/>
          <a:ln w="63500">
            <a:solidFill>
              <a:schemeClr val="accent6">
                <a:lumMod val="75000"/>
              </a:schemeClr>
            </a:solidFill>
            <a:miter lim="800000"/>
            <a:headEnd/>
            <a:tailEnd/>
          </a:ln>
          <a:effectLst/>
        </p:spPr>
      </p:pic>
      <p:pic>
        <p:nvPicPr>
          <p:cNvPr id="9" name="Picture 8" descr="motion.jpg"/>
          <p:cNvPicPr/>
          <p:nvPr/>
        </p:nvPicPr>
        <p:blipFill>
          <a:blip r:embed="rId4" cstate="print">
            <a:lum bright="59000" contrast="-56000"/>
          </a:blip>
          <a:srcRect t="5268" b="12977"/>
          <a:stretch>
            <a:fillRect/>
          </a:stretch>
        </p:blipFill>
        <p:spPr>
          <a:xfrm>
            <a:off x="1000100" y="500042"/>
            <a:ext cx="1857388" cy="1928802"/>
          </a:xfrm>
          <a:prstGeom prst="rect">
            <a:avLst/>
          </a:prstGeom>
          <a:ln>
            <a:noFill/>
          </a:ln>
          <a:effectLst>
            <a:softEdge rad="112500"/>
          </a:effectLst>
        </p:spPr>
      </p:pic>
      <p:sp>
        <p:nvSpPr>
          <p:cNvPr id="11" name="TextBox 10"/>
          <p:cNvSpPr txBox="1"/>
          <p:nvPr/>
        </p:nvSpPr>
        <p:spPr>
          <a:xfrm>
            <a:off x="2357422" y="642918"/>
            <a:ext cx="5929354" cy="1569660"/>
          </a:xfrm>
          <a:prstGeom prst="rect">
            <a:avLst/>
          </a:prstGeom>
          <a:noFill/>
        </p:spPr>
        <p:txBody>
          <a:bodyPr wrap="square" rtlCol="0">
            <a:spAutoFit/>
          </a:bodyPr>
          <a:lstStyle/>
          <a:p>
            <a:r>
              <a:rPr lang="en-US" sz="3200" dirty="0" smtClean="0">
                <a:latin typeface="Book Antiqua" pitchFamily="18" charset="0"/>
              </a:rPr>
              <a:t>An easy classical analogy to understand bound- and resonant states:</a:t>
            </a:r>
            <a:endParaRPr lang="en-ZA" sz="3200" dirty="0">
              <a:latin typeface="Book Antiqua" pitchFamily="18" charset="0"/>
            </a:endParaRPr>
          </a:p>
        </p:txBody>
      </p:sp>
      <p:sp>
        <p:nvSpPr>
          <p:cNvPr id="10" name="Slide Number Placeholder 9"/>
          <p:cNvSpPr>
            <a:spLocks noGrp="1"/>
          </p:cNvSpPr>
          <p:nvPr>
            <p:ph type="sldNum" sz="quarter" idx="12"/>
          </p:nvPr>
        </p:nvSpPr>
        <p:spPr/>
        <p:txBody>
          <a:bodyPr/>
          <a:lstStyle/>
          <a:p>
            <a:fld id="{F3DDEEB2-7AB4-4AA4-9A83-46C23743621C}" type="slidenum">
              <a:rPr lang="en-ZA" smtClean="0"/>
              <a:pPr/>
              <a:t>2</a:t>
            </a:fld>
            <a:endParaRPr lang="en-ZA"/>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85786" y="928669"/>
            <a:ext cx="7429552" cy="7109639"/>
          </a:xfrm>
          <a:prstGeom prst="rect">
            <a:avLst/>
          </a:prstGeom>
        </p:spPr>
        <p:txBody>
          <a:bodyPr wrap="square">
            <a:spAutoFit/>
          </a:bodyPr>
          <a:lstStyle/>
          <a:p>
            <a:pPr marL="0" lvl="2" algn="just">
              <a:buBlip>
                <a:blip r:embed="rId2"/>
              </a:buBlip>
            </a:pPr>
            <a:r>
              <a:rPr lang="en-ZA" sz="2400" dirty="0">
                <a:latin typeface="Book Antiqua" pitchFamily="18" charset="0"/>
              </a:rPr>
              <a:t> </a:t>
            </a:r>
            <a:r>
              <a:rPr lang="en-ZA" sz="2400" dirty="0" smtClean="0">
                <a:latin typeface="Book Antiqua" pitchFamily="18" charset="0"/>
              </a:rPr>
              <a:t>	</a:t>
            </a:r>
            <a:r>
              <a:rPr lang="en-ZA" sz="2400" i="1" dirty="0" smtClean="0">
                <a:latin typeface="Book Antiqua" pitchFamily="18" charset="0"/>
                <a:ea typeface="Cambria Math"/>
                <a:cs typeface="Arial" pitchFamily="34" charset="0"/>
              </a:rPr>
              <a:t>f</a:t>
            </a:r>
            <a:r>
              <a:rPr lang="en-ZA" sz="2400" i="1" baseline="-25000" dirty="0" smtClean="0">
                <a:latin typeface="Book Antiqua" pitchFamily="18" charset="0"/>
                <a:ea typeface="Cambria Math"/>
                <a:cs typeface="Arial" pitchFamily="34" charset="0"/>
              </a:rPr>
              <a:t>l</a:t>
            </a:r>
            <a:r>
              <a:rPr lang="en-ZA" sz="2400" i="1" baseline="30000" dirty="0" smtClean="0">
                <a:latin typeface="Book Antiqua" pitchFamily="18" charset="0"/>
                <a:ea typeface="Cambria Math"/>
                <a:cs typeface="Arial" pitchFamily="34" charset="0"/>
              </a:rPr>
              <a:t>(in)</a:t>
            </a:r>
            <a:r>
              <a:rPr lang="en-ZA" sz="2400" i="1" dirty="0" smtClean="0">
                <a:latin typeface="Book Antiqua" pitchFamily="18" charset="0"/>
                <a:ea typeface="Cambria Math"/>
                <a:cs typeface="Arial" pitchFamily="34" charset="0"/>
              </a:rPr>
              <a:t> </a:t>
            </a:r>
            <a:r>
              <a:rPr lang="en-ZA" sz="2400" dirty="0" smtClean="0">
                <a:latin typeface="Book Antiqua" pitchFamily="18" charset="0"/>
                <a:ea typeface="Cambria Math"/>
                <a:cs typeface="Arial" pitchFamily="34" charset="0"/>
              </a:rPr>
              <a:t>is dependant on </a:t>
            </a:r>
            <a:r>
              <a:rPr lang="en-ZA" sz="2400" i="1" dirty="0" smtClean="0">
                <a:latin typeface="Book Antiqua" pitchFamily="18" charset="0"/>
                <a:ea typeface="Cambria Math"/>
                <a:cs typeface="Arial" pitchFamily="34" charset="0"/>
              </a:rPr>
              <a:t>E</a:t>
            </a:r>
            <a:r>
              <a:rPr lang="en-ZA" sz="2400" dirty="0" smtClean="0">
                <a:latin typeface="Book Antiqua" pitchFamily="18" charset="0"/>
                <a:ea typeface="Cambria Math"/>
                <a:cs typeface="Arial" pitchFamily="34" charset="0"/>
              </a:rPr>
              <a:t>, but </a:t>
            </a:r>
            <a:r>
              <a:rPr lang="en-ZA" sz="2400" i="1" dirty="0" smtClean="0">
                <a:latin typeface="Book Antiqua" pitchFamily="18" charset="0"/>
                <a:ea typeface="Cambria Math"/>
                <a:cs typeface="Arial" pitchFamily="34" charset="0"/>
              </a:rPr>
              <a:t>E</a:t>
            </a:r>
            <a:r>
              <a:rPr lang="en-ZA" sz="2400" dirty="0" smtClean="0">
                <a:latin typeface="Book Antiqua" pitchFamily="18" charset="0"/>
                <a:ea typeface="Cambria Math"/>
                <a:cs typeface="Arial" pitchFamily="34" charset="0"/>
              </a:rPr>
              <a:t> is related to </a:t>
            </a:r>
            <a:r>
              <a:rPr lang="en-ZA" sz="2400" i="1" dirty="0" smtClean="0">
                <a:latin typeface="Book Antiqua" pitchFamily="18" charset="0"/>
                <a:ea typeface="Cambria Math"/>
                <a:cs typeface="Arial" pitchFamily="34" charset="0"/>
              </a:rPr>
              <a:t>k. </a:t>
            </a:r>
            <a:r>
              <a:rPr lang="en-ZA" sz="2400" dirty="0" smtClean="0">
                <a:latin typeface="Book Antiqua" pitchFamily="18" charset="0"/>
                <a:ea typeface="Cambria Math"/>
                <a:cs typeface="Arial" pitchFamily="34" charset="0"/>
              </a:rPr>
              <a:t> </a:t>
            </a:r>
            <a:endParaRPr lang="en-ZA" sz="2400" dirty="0" smtClean="0"/>
          </a:p>
          <a:p>
            <a:pPr marL="0" lvl="2" algn="just">
              <a:buBlip>
                <a:blip r:embed="rId2"/>
              </a:buBlip>
            </a:pPr>
            <a:endParaRPr lang="en-ZA" sz="2400" dirty="0" smtClean="0">
              <a:latin typeface="Book Antiqua" pitchFamily="18" charset="0"/>
            </a:endParaRPr>
          </a:p>
          <a:p>
            <a:pPr marL="0" lvl="2"/>
            <a:r>
              <a:rPr lang="en-ZA" sz="2400" dirty="0" smtClean="0"/>
              <a:t> </a:t>
            </a:r>
            <a:endParaRPr lang="en-ZA" sz="2400" dirty="0" smtClean="0">
              <a:latin typeface="Book Antiqua" pitchFamily="18" charset="0"/>
            </a:endParaRPr>
          </a:p>
          <a:p>
            <a:pPr marL="0" lvl="2" algn="just">
              <a:buBlip>
                <a:blip r:embed="rId2"/>
              </a:buBlip>
            </a:pPr>
            <a:r>
              <a:rPr lang="en-ZA" sz="2400" dirty="0" smtClean="0">
                <a:latin typeface="Book Antiqua" pitchFamily="18" charset="0"/>
              </a:rPr>
              <a:t> 	</a:t>
            </a:r>
          </a:p>
          <a:p>
            <a:pPr marL="0" lvl="2" algn="just">
              <a:buBlip>
                <a:blip r:embed="rId2"/>
              </a:buBlip>
            </a:pPr>
            <a:endParaRPr lang="en-ZA" sz="2400" dirty="0" smtClean="0">
              <a:latin typeface="Book Antiqua" pitchFamily="18" charset="0"/>
            </a:endParaRPr>
          </a:p>
          <a:p>
            <a:pPr marL="0" lvl="2" algn="just">
              <a:buBlip>
                <a:blip r:embed="rId2"/>
              </a:buBlip>
            </a:pPr>
            <a:r>
              <a:rPr lang="en-ZA" sz="2400" dirty="0" smtClean="0">
                <a:latin typeface="Book Antiqua" pitchFamily="18" charset="0"/>
              </a:rPr>
              <a:t> 	</a:t>
            </a:r>
            <a:r>
              <a:rPr lang="en-US" sz="2400" dirty="0" smtClean="0">
                <a:latin typeface="Book Antiqua" pitchFamily="18" charset="0"/>
              </a:rPr>
              <a:t>Spectral points that are purely imaginary in 	the </a:t>
            </a:r>
            <a:r>
              <a:rPr lang="en-US" sz="2400" i="1" dirty="0" smtClean="0">
                <a:latin typeface="Book Antiqua" pitchFamily="18" charset="0"/>
              </a:rPr>
              <a:t>k</a:t>
            </a:r>
            <a:r>
              <a:rPr lang="en-US" sz="2400" dirty="0" smtClean="0">
                <a:latin typeface="Book Antiqua" pitchFamily="18" charset="0"/>
              </a:rPr>
              <a:t> plane become real in the </a:t>
            </a:r>
            <a:r>
              <a:rPr lang="en-US" sz="2400" i="1" dirty="0" smtClean="0">
                <a:latin typeface="Book Antiqua" pitchFamily="18" charset="0"/>
              </a:rPr>
              <a:t>E</a:t>
            </a:r>
            <a:r>
              <a:rPr lang="en-US" sz="2400" dirty="0" smtClean="0">
                <a:latin typeface="Book Antiqua" pitchFamily="18" charset="0"/>
              </a:rPr>
              <a:t> plane. </a:t>
            </a:r>
          </a:p>
          <a:p>
            <a:pPr marL="0" lvl="2" algn="just"/>
            <a:endParaRPr lang="en-US" sz="2400" dirty="0" smtClean="0">
              <a:latin typeface="Book Antiqua" pitchFamily="18" charset="0"/>
            </a:endParaRPr>
          </a:p>
          <a:p>
            <a:pPr marL="0" lvl="2" algn="just">
              <a:buBlip>
                <a:blip r:embed="rId2"/>
              </a:buBlip>
            </a:pPr>
            <a:r>
              <a:rPr lang="en-US" sz="2400" dirty="0" smtClean="0">
                <a:latin typeface="Book Antiqua" pitchFamily="18" charset="0"/>
              </a:rPr>
              <a:t> 	Negative, imaginary </a:t>
            </a:r>
            <a:r>
              <a:rPr lang="en-US" sz="2400" i="1" dirty="0" smtClean="0">
                <a:latin typeface="Book Antiqua" pitchFamily="18" charset="0"/>
              </a:rPr>
              <a:t>k </a:t>
            </a:r>
            <a:r>
              <a:rPr lang="en-US" sz="2400" dirty="0" smtClean="0">
                <a:latin typeface="Book Antiqua" pitchFamily="18" charset="0"/>
              </a:rPr>
              <a:t>values resulting in real 	</a:t>
            </a:r>
            <a:r>
              <a:rPr lang="en-US" sz="2400" i="1" dirty="0" smtClean="0">
                <a:latin typeface="Book Antiqua" pitchFamily="18" charset="0"/>
              </a:rPr>
              <a:t>E </a:t>
            </a:r>
            <a:r>
              <a:rPr lang="en-US" sz="2400" dirty="0" smtClean="0">
                <a:latin typeface="Book Antiqua" pitchFamily="18" charset="0"/>
              </a:rPr>
              <a:t>values are dubbed </a:t>
            </a:r>
            <a:r>
              <a:rPr lang="en-US" sz="2400" i="1" dirty="0" smtClean="0">
                <a:latin typeface="Book Antiqua" pitchFamily="18" charset="0"/>
              </a:rPr>
              <a:t>virtual</a:t>
            </a:r>
            <a:r>
              <a:rPr lang="en-US" sz="2400" dirty="0" smtClean="0">
                <a:latin typeface="Book Antiqua" pitchFamily="18" charset="0"/>
              </a:rPr>
              <a:t> states, since such 	energies cannot exist in a physical sense. </a:t>
            </a:r>
            <a:endParaRPr lang="en-ZA" sz="2400" dirty="0" smtClean="0">
              <a:latin typeface="Book Antiqua" pitchFamily="18" charset="0"/>
            </a:endParaRPr>
          </a:p>
          <a:p>
            <a:pPr marL="0" lvl="2" algn="just"/>
            <a:endParaRPr lang="en-ZA" sz="2400" dirty="0" smtClean="0">
              <a:latin typeface="Book Antiqua" pitchFamily="18" charset="0"/>
            </a:endParaRPr>
          </a:p>
          <a:p>
            <a:pPr marL="0" lvl="2" algn="just">
              <a:buBlip>
                <a:blip r:embed="rId2"/>
              </a:buBlip>
            </a:pPr>
            <a:r>
              <a:rPr lang="en-ZA" sz="2400" dirty="0" smtClean="0">
                <a:latin typeface="Book Antiqua" pitchFamily="18" charset="0"/>
              </a:rPr>
              <a:t> 	</a:t>
            </a:r>
            <a:r>
              <a:rPr lang="en-US" sz="2400" dirty="0" smtClean="0">
                <a:latin typeface="Book Antiqua" pitchFamily="18" charset="0"/>
              </a:rPr>
              <a:t>Resonances may be calculated in the </a:t>
            </a:r>
            <a:r>
              <a:rPr lang="en-US" sz="2400" i="1" dirty="0" smtClean="0">
                <a:latin typeface="Book Antiqua" pitchFamily="18" charset="0"/>
              </a:rPr>
              <a:t>E</a:t>
            </a:r>
            <a:r>
              <a:rPr lang="en-US" sz="2400" dirty="0" smtClean="0">
                <a:latin typeface="Book Antiqua" pitchFamily="18" charset="0"/>
              </a:rPr>
              <a:t> plane 	that cannot be considered true resonances, for 	the same reasons.</a:t>
            </a:r>
            <a:endParaRPr lang="en-ZA" sz="2400" dirty="0" smtClean="0">
              <a:latin typeface="Book Antiqua" pitchFamily="18" charset="0"/>
            </a:endParaRPr>
          </a:p>
          <a:p>
            <a:pPr marL="0" lvl="2" algn="just"/>
            <a:endParaRPr lang="en-ZA" sz="2400" dirty="0" smtClean="0">
              <a:solidFill>
                <a:schemeClr val="bg1"/>
              </a:solidFill>
              <a:latin typeface="Book Antiqua" pitchFamily="18" charset="0"/>
            </a:endParaRPr>
          </a:p>
          <a:p>
            <a:pPr algn="just"/>
            <a:endParaRPr lang="en-ZA" sz="2400" dirty="0" smtClean="0">
              <a:solidFill>
                <a:schemeClr val="bg1"/>
              </a:solidFill>
              <a:latin typeface="Book Antiqua" pitchFamily="18" charset="0"/>
            </a:endParaRPr>
          </a:p>
          <a:p>
            <a:pPr marL="0" lvl="2"/>
            <a:endParaRPr lang="en-ZA" sz="2400" dirty="0" smtClean="0">
              <a:solidFill>
                <a:schemeClr val="bg1"/>
              </a:solidFill>
            </a:endParaRPr>
          </a:p>
          <a:p>
            <a:endParaRPr lang="en-ZA" sz="2400" dirty="0"/>
          </a:p>
        </p:txBody>
      </p:sp>
      <p:sp>
        <p:nvSpPr>
          <p:cNvPr id="215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1507" name="Rectangle 3"/>
          <p:cNvSpPr>
            <a:spLocks noChangeArrowheads="1"/>
          </p:cNvSpPr>
          <p:nvPr/>
        </p:nvSpPr>
        <p:spPr bwMode="auto">
          <a:xfrm>
            <a:off x="99060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25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2531" name="Rectangle 3"/>
          <p:cNvSpPr>
            <a:spLocks noChangeArrowheads="1"/>
          </p:cNvSpPr>
          <p:nvPr/>
        </p:nvSpPr>
        <p:spPr bwMode="auto">
          <a:xfrm>
            <a:off x="0" y="981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25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253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253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2538" name="Rectangle 10"/>
          <p:cNvSpPr>
            <a:spLocks noChangeArrowheads="1"/>
          </p:cNvSpPr>
          <p:nvPr/>
        </p:nvSpPr>
        <p:spPr bwMode="auto">
          <a:xfrm>
            <a:off x="0" y="742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2771" name="Rectangle 3"/>
          <p:cNvSpPr>
            <a:spLocks noChangeArrowheads="1"/>
          </p:cNvSpPr>
          <p:nvPr/>
        </p:nvSpPr>
        <p:spPr bwMode="auto">
          <a:xfrm>
            <a:off x="0" y="257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100" b="0" i="0" u="none" strike="noStrike" cap="none" normalizeH="0" baseline="0" smtClean="0">
                <a:ln>
                  <a:noFill/>
                </a:ln>
                <a:solidFill>
                  <a:srgbClr val="FFFFFF"/>
                </a:solidFill>
                <a:effectLst/>
                <a:latin typeface="Bookman Old Style" pitchFamily="18" charset="0"/>
                <a:ea typeface="Times New Roman" pitchFamily="18" charset="0"/>
                <a:cs typeface="Times New Roman" pitchFamily="18" charset="0"/>
              </a:rPr>
              <a:t> </a:t>
            </a:r>
            <a:r>
              <a:rPr kumimoji="0" lang="en-ZA" sz="1100" b="0" i="0" u="none" strike="noStrike" cap="none" normalizeH="0" baseline="0" smtClean="0">
                <a:ln>
                  <a:noFill/>
                </a:ln>
                <a:solidFill>
                  <a:schemeClr val="tx1"/>
                </a:solidFill>
                <a:effectLst/>
                <a:latin typeface="Arial" pitchFamily="34" charset="0"/>
              </a:rPr>
              <a:t> </a:t>
            </a:r>
            <a:endParaRPr kumimoji="0" lang="en-ZA" sz="1800" b="0" i="0" u="none" strike="noStrike" cap="none" normalizeH="0" baseline="0" smtClean="0">
              <a:ln>
                <a:noFill/>
              </a:ln>
              <a:solidFill>
                <a:schemeClr val="tx1"/>
              </a:solidFill>
              <a:effectLst/>
              <a:latin typeface="Arial" pitchFamily="34" charset="0"/>
            </a:endParaRPr>
          </a:p>
        </p:txBody>
      </p:sp>
      <p:sp>
        <p:nvSpPr>
          <p:cNvPr id="3277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2774" name="Rectangle 6"/>
          <p:cNvSpPr>
            <a:spLocks noChangeArrowheads="1"/>
          </p:cNvSpPr>
          <p:nvPr/>
        </p:nvSpPr>
        <p:spPr bwMode="auto">
          <a:xfrm>
            <a:off x="0" y="257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100" b="0" i="0" u="none" strike="noStrike" cap="none" normalizeH="0" baseline="0" smtClean="0">
                <a:ln>
                  <a:noFill/>
                </a:ln>
                <a:solidFill>
                  <a:srgbClr val="FFFFFF"/>
                </a:solidFill>
                <a:effectLst/>
                <a:latin typeface="Bookman Old Style" pitchFamily="18" charset="0"/>
                <a:ea typeface="Times New Roman" pitchFamily="18" charset="0"/>
                <a:cs typeface="Times New Roman" pitchFamily="18" charset="0"/>
              </a:rPr>
              <a:t> </a:t>
            </a:r>
            <a:r>
              <a:rPr kumimoji="0" lang="en-ZA" sz="1100" b="0" i="0" u="none" strike="noStrike" cap="none" normalizeH="0" baseline="0" smtClean="0">
                <a:ln>
                  <a:noFill/>
                </a:ln>
                <a:solidFill>
                  <a:schemeClr val="tx1"/>
                </a:solidFill>
                <a:effectLst/>
                <a:latin typeface="Arial" pitchFamily="34" charset="0"/>
              </a:rPr>
              <a:t> </a:t>
            </a:r>
            <a:endParaRPr kumimoji="0" lang="en-ZA" sz="1800" b="0" i="0" u="none" strike="noStrike" cap="none" normalizeH="0" baseline="0" smtClean="0">
              <a:ln>
                <a:noFill/>
              </a:ln>
              <a:solidFill>
                <a:schemeClr val="tx1"/>
              </a:solidFill>
              <a:effectLst/>
              <a:latin typeface="Arial" pitchFamily="34" charset="0"/>
            </a:endParaRPr>
          </a:p>
        </p:txBody>
      </p:sp>
      <p:sp>
        <p:nvSpPr>
          <p:cNvPr id="327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pic>
        <p:nvPicPr>
          <p:cNvPr id="22" name="Picture 21" descr="motion.jpg"/>
          <p:cNvPicPr/>
          <p:nvPr/>
        </p:nvPicPr>
        <p:blipFill>
          <a:blip r:embed="rId3" cstate="print">
            <a:lum bright="59000" contrast="-56000"/>
          </a:blip>
          <a:srcRect t="5268" b="12977"/>
          <a:stretch>
            <a:fillRect/>
          </a:stretch>
        </p:blipFill>
        <p:spPr>
          <a:xfrm>
            <a:off x="785786" y="0"/>
            <a:ext cx="1143008" cy="1186955"/>
          </a:xfrm>
          <a:prstGeom prst="rect">
            <a:avLst/>
          </a:prstGeom>
          <a:ln>
            <a:noFill/>
          </a:ln>
          <a:effectLst>
            <a:softEdge rad="112500"/>
          </a:effectLst>
        </p:spPr>
      </p:pic>
      <p:sp>
        <p:nvSpPr>
          <p:cNvPr id="14" name="Rectangle 13"/>
          <p:cNvSpPr/>
          <p:nvPr/>
        </p:nvSpPr>
        <p:spPr>
          <a:xfrm>
            <a:off x="1071538" y="285728"/>
            <a:ext cx="5368777" cy="584775"/>
          </a:xfrm>
          <a:prstGeom prst="rect">
            <a:avLst/>
          </a:prstGeom>
        </p:spPr>
        <p:txBody>
          <a:bodyPr wrap="none">
            <a:spAutoFit/>
          </a:bodyPr>
          <a:lstStyle/>
          <a:p>
            <a:r>
              <a:rPr lang="en-US" sz="3200" dirty="0" smtClean="0">
                <a:latin typeface="Book Antiqua" pitchFamily="18" charset="0"/>
              </a:rPr>
              <a:t>Spectral Points (Zero Points)</a:t>
            </a:r>
            <a:endParaRPr lang="en-ZA" sz="3200" dirty="0">
              <a:latin typeface="Book Antiqua" pitchFamily="18" charset="0"/>
            </a:endParaRPr>
          </a:p>
        </p:txBody>
      </p:sp>
      <p:pic>
        <p:nvPicPr>
          <p:cNvPr id="16386" name="Picture 2"/>
          <p:cNvPicPr>
            <a:picLocks noChangeAspect="1" noChangeArrowheads="1"/>
          </p:cNvPicPr>
          <p:nvPr/>
        </p:nvPicPr>
        <p:blipFill>
          <a:blip r:embed="rId4" cstate="print"/>
          <a:srcRect/>
          <a:stretch>
            <a:fillRect/>
          </a:stretch>
        </p:blipFill>
        <p:spPr bwMode="auto">
          <a:xfrm>
            <a:off x="1714480" y="1714488"/>
            <a:ext cx="1343025" cy="885825"/>
          </a:xfrm>
          <a:prstGeom prst="rect">
            <a:avLst/>
          </a:prstGeom>
          <a:noFill/>
          <a:ln w="9525">
            <a:noFill/>
            <a:miter lim="800000"/>
            <a:headEnd/>
            <a:tailEnd/>
          </a:ln>
          <a:effectLst/>
        </p:spPr>
      </p:pic>
      <p:sp>
        <p:nvSpPr>
          <p:cNvPr id="24" name="Slide Number Placeholder 23"/>
          <p:cNvSpPr>
            <a:spLocks noGrp="1"/>
          </p:cNvSpPr>
          <p:nvPr>
            <p:ph type="sldNum" sz="quarter" idx="12"/>
          </p:nvPr>
        </p:nvSpPr>
        <p:spPr/>
        <p:txBody>
          <a:bodyPr/>
          <a:lstStyle/>
          <a:p>
            <a:fld id="{F3DDEEB2-7AB4-4AA4-9A83-46C23743621C}" type="slidenum">
              <a:rPr lang="en-ZA" smtClean="0"/>
              <a:pPr/>
              <a:t>20</a:t>
            </a:fld>
            <a:endParaRPr lang="en-ZA"/>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85786" y="285728"/>
            <a:ext cx="7429552" cy="7109639"/>
          </a:xfrm>
          <a:prstGeom prst="rect">
            <a:avLst/>
          </a:prstGeom>
        </p:spPr>
        <p:txBody>
          <a:bodyPr wrap="square">
            <a:spAutoFit/>
          </a:bodyPr>
          <a:lstStyle/>
          <a:p>
            <a:pPr marL="0" lvl="2" algn="just">
              <a:buBlip>
                <a:blip r:embed="rId2"/>
              </a:buBlip>
            </a:pPr>
            <a:r>
              <a:rPr lang="en-ZA" sz="2400" dirty="0">
                <a:latin typeface="Book Antiqua" pitchFamily="18" charset="0"/>
              </a:rPr>
              <a:t> </a:t>
            </a:r>
            <a:r>
              <a:rPr lang="en-ZA" sz="2400" dirty="0" smtClean="0">
                <a:latin typeface="Book Antiqua" pitchFamily="18" charset="0"/>
              </a:rPr>
              <a:t>	Sub-Threshold resonances behave in the same 	way as resonances, thus we will not concern 	ourselves overly with them.</a:t>
            </a:r>
            <a:endParaRPr lang="en-ZA" sz="2400" dirty="0" smtClean="0"/>
          </a:p>
          <a:p>
            <a:pPr marL="0" lvl="2"/>
            <a:endParaRPr lang="en-ZA" sz="2400" dirty="0" smtClean="0">
              <a:solidFill>
                <a:schemeClr val="bg1"/>
              </a:solidFill>
              <a:latin typeface="Book Antiqua" pitchFamily="18" charset="0"/>
            </a:endParaRPr>
          </a:p>
          <a:p>
            <a:pPr marL="0" lvl="2" algn="just"/>
            <a:r>
              <a:rPr lang="en-ZA" sz="2400" dirty="0" smtClean="0">
                <a:solidFill>
                  <a:schemeClr val="bg1"/>
                </a:solidFill>
                <a:latin typeface="Book Antiqua" pitchFamily="18" charset="0"/>
              </a:rPr>
              <a:t>	</a:t>
            </a:r>
          </a:p>
          <a:p>
            <a:pPr marL="0" lvl="2" algn="just">
              <a:buBlip>
                <a:blip r:embed="rId2"/>
              </a:buBlip>
            </a:pPr>
            <a:endParaRPr lang="en-ZA" sz="2400" dirty="0" smtClean="0">
              <a:solidFill>
                <a:schemeClr val="bg1"/>
              </a:solidFill>
              <a:latin typeface="Book Antiqua" pitchFamily="18" charset="0"/>
              <a:ea typeface="Cambria Math"/>
              <a:cs typeface="Arial" pitchFamily="34" charset="0"/>
            </a:endParaRPr>
          </a:p>
          <a:p>
            <a:pPr marL="0" lvl="2" algn="just">
              <a:buBlip>
                <a:blip r:embed="rId2"/>
              </a:buBlip>
            </a:pPr>
            <a:endParaRPr lang="en-ZA" sz="2400" dirty="0" smtClean="0">
              <a:solidFill>
                <a:schemeClr val="bg1"/>
              </a:solidFill>
              <a:latin typeface="Book Antiqua" pitchFamily="18" charset="0"/>
              <a:ea typeface="Cambria Math"/>
              <a:cs typeface="Arial" pitchFamily="34" charset="0"/>
            </a:endParaRPr>
          </a:p>
          <a:p>
            <a:pPr marL="0" lvl="2" algn="just">
              <a:buBlip>
                <a:blip r:embed="rId2"/>
              </a:buBlip>
            </a:pPr>
            <a:endParaRPr lang="en-ZA" sz="2400" dirty="0" smtClean="0">
              <a:solidFill>
                <a:schemeClr val="bg1"/>
              </a:solidFill>
              <a:latin typeface="Book Antiqua" pitchFamily="18" charset="0"/>
              <a:ea typeface="Cambria Math"/>
              <a:cs typeface="Arial" pitchFamily="34" charset="0"/>
            </a:endParaRPr>
          </a:p>
          <a:p>
            <a:pPr marL="0" lvl="2" algn="just">
              <a:buBlip>
                <a:blip r:embed="rId2"/>
              </a:buBlip>
            </a:pPr>
            <a:endParaRPr lang="en-ZA" sz="2400" dirty="0" smtClean="0">
              <a:solidFill>
                <a:schemeClr val="bg1"/>
              </a:solidFill>
              <a:latin typeface="Book Antiqua" pitchFamily="18" charset="0"/>
              <a:ea typeface="Cambria Math"/>
              <a:cs typeface="Arial" pitchFamily="34" charset="0"/>
            </a:endParaRPr>
          </a:p>
          <a:p>
            <a:pPr marL="0" lvl="2" algn="just">
              <a:buBlip>
                <a:blip r:embed="rId2"/>
              </a:buBlip>
            </a:pPr>
            <a:endParaRPr lang="en-ZA" sz="2400" dirty="0" smtClean="0">
              <a:solidFill>
                <a:schemeClr val="bg1"/>
              </a:solidFill>
              <a:latin typeface="Book Antiqua" pitchFamily="18" charset="0"/>
              <a:ea typeface="Cambria Math"/>
              <a:cs typeface="Arial" pitchFamily="34" charset="0"/>
            </a:endParaRPr>
          </a:p>
          <a:p>
            <a:pPr marL="0" lvl="2" algn="just">
              <a:buBlip>
                <a:blip r:embed="rId2"/>
              </a:buBlip>
            </a:pPr>
            <a:endParaRPr lang="en-ZA" sz="2400" dirty="0" smtClean="0">
              <a:solidFill>
                <a:schemeClr val="bg1"/>
              </a:solidFill>
              <a:latin typeface="Book Antiqua" pitchFamily="18" charset="0"/>
              <a:ea typeface="Cambria Math"/>
              <a:cs typeface="Arial" pitchFamily="34" charset="0"/>
            </a:endParaRPr>
          </a:p>
          <a:p>
            <a:pPr marL="0" lvl="2" algn="just">
              <a:buBlip>
                <a:blip r:embed="rId2"/>
              </a:buBlip>
            </a:pPr>
            <a:endParaRPr lang="en-ZA" sz="2400" dirty="0" smtClean="0">
              <a:solidFill>
                <a:schemeClr val="bg1"/>
              </a:solidFill>
              <a:latin typeface="Book Antiqua" pitchFamily="18" charset="0"/>
              <a:ea typeface="Cambria Math"/>
              <a:cs typeface="Arial" pitchFamily="34" charset="0"/>
            </a:endParaRPr>
          </a:p>
          <a:p>
            <a:pPr marL="0" lvl="2" algn="just">
              <a:buBlip>
                <a:blip r:embed="rId2"/>
              </a:buBlip>
            </a:pPr>
            <a:endParaRPr lang="en-ZA" sz="2400" dirty="0" smtClean="0">
              <a:solidFill>
                <a:schemeClr val="bg1"/>
              </a:solidFill>
              <a:latin typeface="Book Antiqua" pitchFamily="18" charset="0"/>
              <a:ea typeface="Cambria Math"/>
              <a:cs typeface="Arial" pitchFamily="34" charset="0"/>
            </a:endParaRPr>
          </a:p>
          <a:p>
            <a:pPr marL="0" lvl="2" algn="just">
              <a:buBlip>
                <a:blip r:embed="rId2"/>
              </a:buBlip>
            </a:pPr>
            <a:endParaRPr lang="en-ZA" sz="2400" dirty="0" smtClean="0">
              <a:solidFill>
                <a:schemeClr val="bg1"/>
              </a:solidFill>
              <a:latin typeface="Book Antiqua" pitchFamily="18" charset="0"/>
              <a:ea typeface="Cambria Math"/>
              <a:cs typeface="Arial" pitchFamily="34" charset="0"/>
            </a:endParaRPr>
          </a:p>
          <a:p>
            <a:pPr marL="0" lvl="2" algn="just"/>
            <a:endParaRPr lang="en-ZA" sz="2400" dirty="0" smtClean="0">
              <a:solidFill>
                <a:schemeClr val="bg1"/>
              </a:solidFill>
              <a:latin typeface="Book Antiqua" pitchFamily="18" charset="0"/>
            </a:endParaRPr>
          </a:p>
          <a:p>
            <a:pPr marL="0" lvl="2" algn="just"/>
            <a:endParaRPr lang="en-ZA" sz="2400" dirty="0" smtClean="0">
              <a:solidFill>
                <a:schemeClr val="bg1"/>
              </a:solidFill>
              <a:latin typeface="Book Antiqua" pitchFamily="18" charset="0"/>
            </a:endParaRPr>
          </a:p>
          <a:p>
            <a:pPr algn="just"/>
            <a:endParaRPr lang="en-ZA" sz="2400" dirty="0" smtClean="0">
              <a:solidFill>
                <a:schemeClr val="bg1"/>
              </a:solidFill>
              <a:latin typeface="Book Antiqua" pitchFamily="18" charset="0"/>
            </a:endParaRPr>
          </a:p>
          <a:p>
            <a:pPr marL="0" lvl="2"/>
            <a:endParaRPr lang="en-ZA" sz="2400" dirty="0" smtClean="0">
              <a:solidFill>
                <a:schemeClr val="bg1"/>
              </a:solidFill>
            </a:endParaRPr>
          </a:p>
          <a:p>
            <a:endParaRPr lang="en-ZA" sz="2400" dirty="0"/>
          </a:p>
        </p:txBody>
      </p:sp>
      <p:sp>
        <p:nvSpPr>
          <p:cNvPr id="215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1507" name="Rectangle 3"/>
          <p:cNvSpPr>
            <a:spLocks noChangeArrowheads="1"/>
          </p:cNvSpPr>
          <p:nvPr/>
        </p:nvSpPr>
        <p:spPr bwMode="auto">
          <a:xfrm>
            <a:off x="99060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25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2531" name="Rectangle 3"/>
          <p:cNvSpPr>
            <a:spLocks noChangeArrowheads="1"/>
          </p:cNvSpPr>
          <p:nvPr/>
        </p:nvSpPr>
        <p:spPr bwMode="auto">
          <a:xfrm>
            <a:off x="0" y="981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25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253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253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2538" name="Rectangle 10"/>
          <p:cNvSpPr>
            <a:spLocks noChangeArrowheads="1"/>
          </p:cNvSpPr>
          <p:nvPr/>
        </p:nvSpPr>
        <p:spPr bwMode="auto">
          <a:xfrm>
            <a:off x="0" y="742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2771" name="Rectangle 3"/>
          <p:cNvSpPr>
            <a:spLocks noChangeArrowheads="1"/>
          </p:cNvSpPr>
          <p:nvPr/>
        </p:nvSpPr>
        <p:spPr bwMode="auto">
          <a:xfrm>
            <a:off x="0" y="257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100" b="0" i="0" u="none" strike="noStrike" cap="none" normalizeH="0" baseline="0" smtClean="0">
                <a:ln>
                  <a:noFill/>
                </a:ln>
                <a:solidFill>
                  <a:srgbClr val="FFFFFF"/>
                </a:solidFill>
                <a:effectLst/>
                <a:latin typeface="Bookman Old Style" pitchFamily="18" charset="0"/>
                <a:ea typeface="Times New Roman" pitchFamily="18" charset="0"/>
                <a:cs typeface="Times New Roman" pitchFamily="18" charset="0"/>
              </a:rPr>
              <a:t> </a:t>
            </a:r>
            <a:r>
              <a:rPr kumimoji="0" lang="en-ZA" sz="1100" b="0" i="0" u="none" strike="noStrike" cap="none" normalizeH="0" baseline="0" smtClean="0">
                <a:ln>
                  <a:noFill/>
                </a:ln>
                <a:solidFill>
                  <a:schemeClr val="tx1"/>
                </a:solidFill>
                <a:effectLst/>
                <a:latin typeface="Arial" pitchFamily="34" charset="0"/>
              </a:rPr>
              <a:t> </a:t>
            </a:r>
            <a:endParaRPr kumimoji="0" lang="en-ZA" sz="1800" b="0" i="0" u="none" strike="noStrike" cap="none" normalizeH="0" baseline="0" smtClean="0">
              <a:ln>
                <a:noFill/>
              </a:ln>
              <a:solidFill>
                <a:schemeClr val="tx1"/>
              </a:solidFill>
              <a:effectLst/>
              <a:latin typeface="Arial" pitchFamily="34" charset="0"/>
            </a:endParaRPr>
          </a:p>
        </p:txBody>
      </p:sp>
      <p:sp>
        <p:nvSpPr>
          <p:cNvPr id="3277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2774" name="Rectangle 6"/>
          <p:cNvSpPr>
            <a:spLocks noChangeArrowheads="1"/>
          </p:cNvSpPr>
          <p:nvPr/>
        </p:nvSpPr>
        <p:spPr bwMode="auto">
          <a:xfrm>
            <a:off x="0" y="257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100" b="0" i="0" u="none" strike="noStrike" cap="none" normalizeH="0" baseline="0" smtClean="0">
                <a:ln>
                  <a:noFill/>
                </a:ln>
                <a:solidFill>
                  <a:srgbClr val="FFFFFF"/>
                </a:solidFill>
                <a:effectLst/>
                <a:latin typeface="Bookman Old Style" pitchFamily="18" charset="0"/>
                <a:ea typeface="Times New Roman" pitchFamily="18" charset="0"/>
                <a:cs typeface="Times New Roman" pitchFamily="18" charset="0"/>
              </a:rPr>
              <a:t> </a:t>
            </a:r>
            <a:r>
              <a:rPr kumimoji="0" lang="en-ZA" sz="1100" b="0" i="0" u="none" strike="noStrike" cap="none" normalizeH="0" baseline="0" smtClean="0">
                <a:ln>
                  <a:noFill/>
                </a:ln>
                <a:solidFill>
                  <a:schemeClr val="tx1"/>
                </a:solidFill>
                <a:effectLst/>
                <a:latin typeface="Arial" pitchFamily="34" charset="0"/>
              </a:rPr>
              <a:t> </a:t>
            </a:r>
            <a:endParaRPr kumimoji="0" lang="en-ZA" sz="1800" b="0" i="0" u="none" strike="noStrike" cap="none" normalizeH="0" baseline="0" smtClean="0">
              <a:ln>
                <a:noFill/>
              </a:ln>
              <a:solidFill>
                <a:schemeClr val="tx1"/>
              </a:solidFill>
              <a:effectLst/>
              <a:latin typeface="Arial" pitchFamily="34" charset="0"/>
            </a:endParaRPr>
          </a:p>
        </p:txBody>
      </p:sp>
      <p:sp>
        <p:nvSpPr>
          <p:cNvPr id="327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pic>
        <p:nvPicPr>
          <p:cNvPr id="33794" name="Picture 2"/>
          <p:cNvPicPr>
            <a:picLocks noChangeAspect="1" noChangeArrowheads="1"/>
          </p:cNvPicPr>
          <p:nvPr/>
        </p:nvPicPr>
        <p:blipFill>
          <a:blip r:embed="rId3" cstate="print"/>
          <a:srcRect/>
          <a:stretch>
            <a:fillRect/>
          </a:stretch>
        </p:blipFill>
        <p:spPr bwMode="auto">
          <a:xfrm>
            <a:off x="285720" y="1857364"/>
            <a:ext cx="3942570" cy="3857652"/>
          </a:xfrm>
          <a:prstGeom prst="rect">
            <a:avLst/>
          </a:prstGeom>
          <a:noFill/>
          <a:ln w="63500">
            <a:solidFill>
              <a:schemeClr val="accent6">
                <a:lumMod val="75000"/>
              </a:schemeClr>
            </a:solidFill>
            <a:miter lim="800000"/>
            <a:headEnd/>
            <a:tailEnd/>
          </a:ln>
          <a:effectLst/>
        </p:spPr>
      </p:pic>
      <p:sp>
        <p:nvSpPr>
          <p:cNvPr id="19" name="TextBox 18"/>
          <p:cNvSpPr txBox="1"/>
          <p:nvPr/>
        </p:nvSpPr>
        <p:spPr>
          <a:xfrm>
            <a:off x="4572000" y="1500174"/>
            <a:ext cx="4357718" cy="4801314"/>
          </a:xfrm>
          <a:prstGeom prst="rect">
            <a:avLst/>
          </a:prstGeom>
          <a:noFill/>
        </p:spPr>
        <p:txBody>
          <a:bodyPr wrap="square" rtlCol="0">
            <a:spAutoFit/>
          </a:bodyPr>
          <a:lstStyle/>
          <a:p>
            <a:pPr marL="0" lvl="2" algn="just">
              <a:buBlip>
                <a:blip r:embed="rId2"/>
              </a:buBlip>
            </a:pPr>
            <a:r>
              <a:rPr lang="en-ZA" sz="2400" dirty="0" smtClean="0">
                <a:latin typeface="Book Antiqua" pitchFamily="18" charset="0"/>
              </a:rPr>
              <a:t> 	</a:t>
            </a:r>
            <a:r>
              <a:rPr lang="en-US" sz="2400" dirty="0" smtClean="0">
                <a:latin typeface="Book Antiqua" pitchFamily="18" charset="0"/>
              </a:rPr>
              <a:t>Resonances and sub-threshold resonances have a mirror-image partner point relative to the real axis in the </a:t>
            </a:r>
            <a:r>
              <a:rPr lang="en-US" sz="2400" i="1" dirty="0" smtClean="0">
                <a:latin typeface="Book Antiqua" pitchFamily="18" charset="0"/>
              </a:rPr>
              <a:t>E</a:t>
            </a:r>
            <a:r>
              <a:rPr lang="en-US" sz="2400" dirty="0" smtClean="0">
                <a:latin typeface="Book Antiqua" pitchFamily="18" charset="0"/>
              </a:rPr>
              <a:t> plane, and relative to the imaginary axis in the k plane. </a:t>
            </a:r>
          </a:p>
          <a:p>
            <a:pPr marL="0" lvl="2" algn="just"/>
            <a:r>
              <a:rPr lang="en-US" sz="2400" dirty="0" smtClean="0">
                <a:latin typeface="Book Antiqua" pitchFamily="18" charset="0"/>
              </a:rPr>
              <a:t> 	</a:t>
            </a:r>
            <a:endParaRPr lang="en-ZA" sz="2400" dirty="0" smtClean="0">
              <a:latin typeface="Book Antiqua" pitchFamily="18" charset="0"/>
            </a:endParaRPr>
          </a:p>
          <a:p>
            <a:pPr marL="0" lvl="2" algn="just">
              <a:buBlip>
                <a:blip r:embed="rId2"/>
              </a:buBlip>
            </a:pPr>
            <a:r>
              <a:rPr lang="en-ZA" sz="2400" dirty="0" smtClean="0">
                <a:latin typeface="Book Antiqua" pitchFamily="18" charset="0"/>
              </a:rPr>
              <a:t> 	</a:t>
            </a:r>
            <a:r>
              <a:rPr lang="en-US" sz="2400" dirty="0" smtClean="0">
                <a:latin typeface="Book Antiqua" pitchFamily="18" charset="0"/>
              </a:rPr>
              <a:t>There can be infinitely many resonant states, but there is a finite number of bound states - there can even be no bound states. </a:t>
            </a:r>
          </a:p>
          <a:p>
            <a:endParaRPr lang="en-ZA" dirty="0"/>
          </a:p>
        </p:txBody>
      </p:sp>
      <p:sp>
        <p:nvSpPr>
          <p:cNvPr id="20" name="Slide Number Placeholder 19"/>
          <p:cNvSpPr>
            <a:spLocks noGrp="1"/>
          </p:cNvSpPr>
          <p:nvPr>
            <p:ph type="sldNum" sz="quarter" idx="12"/>
          </p:nvPr>
        </p:nvSpPr>
        <p:spPr/>
        <p:txBody>
          <a:bodyPr/>
          <a:lstStyle/>
          <a:p>
            <a:fld id="{F3DDEEB2-7AB4-4AA4-9A83-46C23743621C}" type="slidenum">
              <a:rPr lang="en-ZA" smtClean="0"/>
              <a:pPr/>
              <a:t>21</a:t>
            </a:fld>
            <a:endParaRPr lang="en-ZA"/>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57224" y="142852"/>
            <a:ext cx="7429552" cy="7109639"/>
          </a:xfrm>
          <a:prstGeom prst="rect">
            <a:avLst/>
          </a:prstGeom>
        </p:spPr>
        <p:txBody>
          <a:bodyPr wrap="square">
            <a:spAutoFit/>
          </a:bodyPr>
          <a:lstStyle/>
          <a:p>
            <a:pPr marL="0" lvl="2" algn="just"/>
            <a:endParaRPr lang="en-US" sz="2400" dirty="0" smtClean="0">
              <a:latin typeface="Book Antiqua" pitchFamily="18" charset="0"/>
            </a:endParaRPr>
          </a:p>
          <a:p>
            <a:pPr marL="0" lvl="2" algn="just">
              <a:buBlip>
                <a:blip r:embed="rId2"/>
              </a:buBlip>
            </a:pPr>
            <a:r>
              <a:rPr lang="en-US" sz="2400" dirty="0" smtClean="0">
                <a:latin typeface="Book Antiqua" pitchFamily="18" charset="0"/>
              </a:rPr>
              <a:t> 	The spectral points of the system will be found  	in the </a:t>
            </a:r>
            <a:r>
              <a:rPr lang="en-US" sz="2400" i="1" dirty="0" smtClean="0">
                <a:latin typeface="Book Antiqua" pitchFamily="18" charset="0"/>
              </a:rPr>
              <a:t>k</a:t>
            </a:r>
            <a:r>
              <a:rPr lang="en-US" sz="2400" dirty="0" smtClean="0">
                <a:latin typeface="Book Antiqua" pitchFamily="18" charset="0"/>
              </a:rPr>
              <a:t>-plane. </a:t>
            </a:r>
          </a:p>
          <a:p>
            <a:pPr marL="0" lvl="2" algn="just"/>
            <a:endParaRPr lang="en-US" sz="2400" dirty="0" smtClean="0">
              <a:latin typeface="Book Antiqua" pitchFamily="18" charset="0"/>
            </a:endParaRPr>
          </a:p>
          <a:p>
            <a:pPr marL="0" lvl="2" algn="just">
              <a:buBlip>
                <a:blip r:embed="rId2"/>
              </a:buBlip>
            </a:pPr>
            <a:r>
              <a:rPr lang="en-US" sz="2400" dirty="0" smtClean="0">
                <a:latin typeface="Book Antiqua" pitchFamily="18" charset="0"/>
              </a:rPr>
              <a:t> 	This is to avoid confusion with the virtual and 	sub-threshold states that cannot be 	distinguished from true bound and resonant 	states in the </a:t>
            </a:r>
            <a:r>
              <a:rPr lang="en-US" sz="2400" i="1" dirty="0" smtClean="0">
                <a:latin typeface="Book Antiqua" pitchFamily="18" charset="0"/>
              </a:rPr>
              <a:t>E</a:t>
            </a:r>
            <a:r>
              <a:rPr lang="en-US" sz="2400" dirty="0" smtClean="0">
                <a:latin typeface="Book Antiqua" pitchFamily="18" charset="0"/>
              </a:rPr>
              <a:t> plane. </a:t>
            </a:r>
          </a:p>
          <a:p>
            <a:pPr marL="0" lvl="2" algn="just">
              <a:buBlip>
                <a:blip r:embed="rId2"/>
              </a:buBlip>
            </a:pPr>
            <a:endParaRPr lang="en-US" sz="2400" dirty="0" smtClean="0">
              <a:latin typeface="Book Antiqua" pitchFamily="18" charset="0"/>
            </a:endParaRPr>
          </a:p>
          <a:p>
            <a:pPr marL="0" lvl="2" algn="just">
              <a:buBlip>
                <a:blip r:embed="rId2"/>
              </a:buBlip>
            </a:pPr>
            <a:r>
              <a:rPr lang="en-US" sz="2400" dirty="0" smtClean="0">
                <a:latin typeface="Book Antiqua" pitchFamily="18" charset="0"/>
              </a:rPr>
              <a:t> 	Also, since we are only interested in bound 	and resonant state dependence on the 	variables of the system, and not necessarily on 	the actual values of the energies, </a:t>
            </a:r>
            <a:r>
              <a:rPr lang="en-US" sz="2400" i="1" dirty="0" smtClean="0">
                <a:latin typeface="Book Antiqua" pitchFamily="18" charset="0"/>
              </a:rPr>
              <a:t>k</a:t>
            </a:r>
            <a:r>
              <a:rPr lang="en-US" sz="2400" dirty="0" smtClean="0">
                <a:latin typeface="Book Antiqua" pitchFamily="18" charset="0"/>
              </a:rPr>
              <a:t>-plane 	spectral points are more than suitable.</a:t>
            </a:r>
            <a:endParaRPr lang="en-ZA" sz="2400" dirty="0" smtClean="0">
              <a:latin typeface="Book Antiqua" pitchFamily="18" charset="0"/>
            </a:endParaRPr>
          </a:p>
          <a:p>
            <a:pPr marL="0" lvl="2" algn="just">
              <a:buBlip>
                <a:blip r:embed="rId2"/>
              </a:buBlip>
            </a:pPr>
            <a:endParaRPr lang="en-ZA" sz="2400" dirty="0" smtClean="0">
              <a:solidFill>
                <a:schemeClr val="bg1"/>
              </a:solidFill>
              <a:latin typeface="Book Antiqua" pitchFamily="18" charset="0"/>
            </a:endParaRPr>
          </a:p>
          <a:p>
            <a:pPr marL="0" lvl="2" algn="just"/>
            <a:endParaRPr lang="en-ZA" sz="2400" dirty="0" smtClean="0">
              <a:solidFill>
                <a:schemeClr val="bg1"/>
              </a:solidFill>
              <a:latin typeface="Book Antiqua" pitchFamily="18" charset="0"/>
            </a:endParaRPr>
          </a:p>
          <a:p>
            <a:pPr algn="just"/>
            <a:endParaRPr lang="en-ZA" sz="2400" dirty="0" smtClean="0">
              <a:solidFill>
                <a:schemeClr val="bg1"/>
              </a:solidFill>
              <a:latin typeface="Book Antiqua" pitchFamily="18" charset="0"/>
            </a:endParaRPr>
          </a:p>
          <a:p>
            <a:pPr marL="0" lvl="2"/>
            <a:endParaRPr lang="en-ZA" sz="2400" dirty="0" smtClean="0">
              <a:solidFill>
                <a:schemeClr val="bg1"/>
              </a:solidFill>
            </a:endParaRPr>
          </a:p>
          <a:p>
            <a:endParaRPr lang="en-ZA" sz="2400" dirty="0"/>
          </a:p>
        </p:txBody>
      </p:sp>
      <p:sp>
        <p:nvSpPr>
          <p:cNvPr id="215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1507" name="Rectangle 3"/>
          <p:cNvSpPr>
            <a:spLocks noChangeArrowheads="1"/>
          </p:cNvSpPr>
          <p:nvPr/>
        </p:nvSpPr>
        <p:spPr bwMode="auto">
          <a:xfrm>
            <a:off x="99060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25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2531" name="Rectangle 3"/>
          <p:cNvSpPr>
            <a:spLocks noChangeArrowheads="1"/>
          </p:cNvSpPr>
          <p:nvPr/>
        </p:nvSpPr>
        <p:spPr bwMode="auto">
          <a:xfrm>
            <a:off x="0" y="981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25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253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253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2538" name="Rectangle 10"/>
          <p:cNvSpPr>
            <a:spLocks noChangeArrowheads="1"/>
          </p:cNvSpPr>
          <p:nvPr/>
        </p:nvSpPr>
        <p:spPr bwMode="auto">
          <a:xfrm>
            <a:off x="0" y="742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2771" name="Rectangle 3"/>
          <p:cNvSpPr>
            <a:spLocks noChangeArrowheads="1"/>
          </p:cNvSpPr>
          <p:nvPr/>
        </p:nvSpPr>
        <p:spPr bwMode="auto">
          <a:xfrm>
            <a:off x="0" y="257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100" b="0" i="0" u="none" strike="noStrike" cap="none" normalizeH="0" baseline="0" smtClean="0">
                <a:ln>
                  <a:noFill/>
                </a:ln>
                <a:solidFill>
                  <a:srgbClr val="FFFFFF"/>
                </a:solidFill>
                <a:effectLst/>
                <a:latin typeface="Bookman Old Style" pitchFamily="18" charset="0"/>
                <a:ea typeface="Times New Roman" pitchFamily="18" charset="0"/>
                <a:cs typeface="Times New Roman" pitchFamily="18" charset="0"/>
              </a:rPr>
              <a:t> </a:t>
            </a:r>
            <a:r>
              <a:rPr kumimoji="0" lang="en-ZA" sz="1100" b="0" i="0" u="none" strike="noStrike" cap="none" normalizeH="0" baseline="0" smtClean="0">
                <a:ln>
                  <a:noFill/>
                </a:ln>
                <a:solidFill>
                  <a:schemeClr val="tx1"/>
                </a:solidFill>
                <a:effectLst/>
                <a:latin typeface="Arial" pitchFamily="34" charset="0"/>
              </a:rPr>
              <a:t> </a:t>
            </a:r>
            <a:endParaRPr kumimoji="0" lang="en-ZA" sz="1800" b="0" i="0" u="none" strike="noStrike" cap="none" normalizeH="0" baseline="0" smtClean="0">
              <a:ln>
                <a:noFill/>
              </a:ln>
              <a:solidFill>
                <a:schemeClr val="tx1"/>
              </a:solidFill>
              <a:effectLst/>
              <a:latin typeface="Arial" pitchFamily="34" charset="0"/>
            </a:endParaRPr>
          </a:p>
        </p:txBody>
      </p:sp>
      <p:sp>
        <p:nvSpPr>
          <p:cNvPr id="3277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2774" name="Rectangle 6"/>
          <p:cNvSpPr>
            <a:spLocks noChangeArrowheads="1"/>
          </p:cNvSpPr>
          <p:nvPr/>
        </p:nvSpPr>
        <p:spPr bwMode="auto">
          <a:xfrm>
            <a:off x="0" y="257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100" b="0" i="0" u="none" strike="noStrike" cap="none" normalizeH="0" baseline="0" smtClean="0">
                <a:ln>
                  <a:noFill/>
                </a:ln>
                <a:solidFill>
                  <a:srgbClr val="FFFFFF"/>
                </a:solidFill>
                <a:effectLst/>
                <a:latin typeface="Bookman Old Style" pitchFamily="18" charset="0"/>
                <a:ea typeface="Times New Roman" pitchFamily="18" charset="0"/>
                <a:cs typeface="Times New Roman" pitchFamily="18" charset="0"/>
              </a:rPr>
              <a:t> </a:t>
            </a:r>
            <a:r>
              <a:rPr kumimoji="0" lang="en-ZA" sz="1100" b="0" i="0" u="none" strike="noStrike" cap="none" normalizeH="0" baseline="0" smtClean="0">
                <a:ln>
                  <a:noFill/>
                </a:ln>
                <a:solidFill>
                  <a:schemeClr val="tx1"/>
                </a:solidFill>
                <a:effectLst/>
                <a:latin typeface="Arial" pitchFamily="34" charset="0"/>
              </a:rPr>
              <a:t> </a:t>
            </a:r>
            <a:endParaRPr kumimoji="0" lang="en-ZA" sz="1800" b="0" i="0" u="none" strike="noStrike" cap="none" normalizeH="0" baseline="0" smtClean="0">
              <a:ln>
                <a:noFill/>
              </a:ln>
              <a:solidFill>
                <a:schemeClr val="tx1"/>
              </a:solidFill>
              <a:effectLst/>
              <a:latin typeface="Arial" pitchFamily="34" charset="0"/>
            </a:endParaRPr>
          </a:p>
        </p:txBody>
      </p:sp>
      <p:sp>
        <p:nvSpPr>
          <p:cNvPr id="327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pic>
        <p:nvPicPr>
          <p:cNvPr id="18" name="Picture 17" descr="motion.jpg"/>
          <p:cNvPicPr/>
          <p:nvPr/>
        </p:nvPicPr>
        <p:blipFill>
          <a:blip r:embed="rId3" cstate="print">
            <a:lum bright="59000" contrast="-56000"/>
          </a:blip>
          <a:srcRect t="5268" b="12977"/>
          <a:stretch>
            <a:fillRect/>
          </a:stretch>
        </p:blipFill>
        <p:spPr>
          <a:xfrm>
            <a:off x="7286644" y="4929231"/>
            <a:ext cx="1857356" cy="1928769"/>
          </a:xfrm>
          <a:prstGeom prst="rect">
            <a:avLst/>
          </a:prstGeom>
          <a:ln>
            <a:noFill/>
          </a:ln>
          <a:effectLst>
            <a:softEdge rad="112500"/>
          </a:effectLst>
        </p:spPr>
      </p:pic>
      <p:sp>
        <p:nvSpPr>
          <p:cNvPr id="20" name="Slide Number Placeholder 19"/>
          <p:cNvSpPr>
            <a:spLocks noGrp="1"/>
          </p:cNvSpPr>
          <p:nvPr>
            <p:ph type="sldNum" sz="quarter" idx="12"/>
          </p:nvPr>
        </p:nvSpPr>
        <p:spPr/>
        <p:txBody>
          <a:bodyPr/>
          <a:lstStyle/>
          <a:p>
            <a:fld id="{F3DDEEB2-7AB4-4AA4-9A83-46C23743621C}" type="slidenum">
              <a:rPr lang="en-ZA" smtClean="0"/>
              <a:pPr/>
              <a:t>22</a:t>
            </a:fld>
            <a:endParaRPr lang="en-ZA"/>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1507" name="Rectangle 3"/>
          <p:cNvSpPr>
            <a:spLocks noChangeArrowheads="1"/>
          </p:cNvSpPr>
          <p:nvPr/>
        </p:nvSpPr>
        <p:spPr bwMode="auto">
          <a:xfrm>
            <a:off x="99060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25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2531" name="Rectangle 3"/>
          <p:cNvSpPr>
            <a:spLocks noChangeArrowheads="1"/>
          </p:cNvSpPr>
          <p:nvPr/>
        </p:nvSpPr>
        <p:spPr bwMode="auto">
          <a:xfrm>
            <a:off x="0" y="981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25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253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253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2538" name="Rectangle 10"/>
          <p:cNvSpPr>
            <a:spLocks noChangeArrowheads="1"/>
          </p:cNvSpPr>
          <p:nvPr/>
        </p:nvSpPr>
        <p:spPr bwMode="auto">
          <a:xfrm>
            <a:off x="0" y="742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2771" name="Rectangle 3"/>
          <p:cNvSpPr>
            <a:spLocks noChangeArrowheads="1"/>
          </p:cNvSpPr>
          <p:nvPr/>
        </p:nvSpPr>
        <p:spPr bwMode="auto">
          <a:xfrm>
            <a:off x="0" y="257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100" b="0" i="0" u="none" strike="noStrike" cap="none" normalizeH="0" baseline="0" smtClean="0">
                <a:ln>
                  <a:noFill/>
                </a:ln>
                <a:solidFill>
                  <a:srgbClr val="FFFFFF"/>
                </a:solidFill>
                <a:effectLst/>
                <a:latin typeface="Bookman Old Style" pitchFamily="18" charset="0"/>
                <a:ea typeface="Times New Roman" pitchFamily="18" charset="0"/>
                <a:cs typeface="Times New Roman" pitchFamily="18" charset="0"/>
              </a:rPr>
              <a:t> </a:t>
            </a:r>
            <a:r>
              <a:rPr kumimoji="0" lang="en-ZA" sz="1100" b="0" i="0" u="none" strike="noStrike" cap="none" normalizeH="0" baseline="0" smtClean="0">
                <a:ln>
                  <a:noFill/>
                </a:ln>
                <a:solidFill>
                  <a:schemeClr val="tx1"/>
                </a:solidFill>
                <a:effectLst/>
                <a:latin typeface="Arial" pitchFamily="34" charset="0"/>
              </a:rPr>
              <a:t> </a:t>
            </a:r>
            <a:endParaRPr kumimoji="0" lang="en-ZA" sz="1800" b="0" i="0" u="none" strike="noStrike" cap="none" normalizeH="0" baseline="0" smtClean="0">
              <a:ln>
                <a:noFill/>
              </a:ln>
              <a:solidFill>
                <a:schemeClr val="tx1"/>
              </a:solidFill>
              <a:effectLst/>
              <a:latin typeface="Arial" pitchFamily="34" charset="0"/>
            </a:endParaRPr>
          </a:p>
        </p:txBody>
      </p:sp>
      <p:sp>
        <p:nvSpPr>
          <p:cNvPr id="3277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2774" name="Rectangle 6"/>
          <p:cNvSpPr>
            <a:spLocks noChangeArrowheads="1"/>
          </p:cNvSpPr>
          <p:nvPr/>
        </p:nvSpPr>
        <p:spPr bwMode="auto">
          <a:xfrm>
            <a:off x="0" y="257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100" b="0" i="0" u="none" strike="noStrike" cap="none" normalizeH="0" baseline="0" smtClean="0">
                <a:ln>
                  <a:noFill/>
                </a:ln>
                <a:solidFill>
                  <a:srgbClr val="FFFFFF"/>
                </a:solidFill>
                <a:effectLst/>
                <a:latin typeface="Bookman Old Style" pitchFamily="18" charset="0"/>
                <a:ea typeface="Times New Roman" pitchFamily="18" charset="0"/>
                <a:cs typeface="Times New Roman" pitchFamily="18" charset="0"/>
              </a:rPr>
              <a:t> </a:t>
            </a:r>
            <a:r>
              <a:rPr kumimoji="0" lang="en-ZA" sz="1100" b="0" i="0" u="none" strike="noStrike" cap="none" normalizeH="0" baseline="0" smtClean="0">
                <a:ln>
                  <a:noFill/>
                </a:ln>
                <a:solidFill>
                  <a:schemeClr val="tx1"/>
                </a:solidFill>
                <a:effectLst/>
                <a:latin typeface="Arial" pitchFamily="34" charset="0"/>
              </a:rPr>
              <a:t> </a:t>
            </a:r>
            <a:endParaRPr kumimoji="0" lang="en-ZA" sz="1800" b="0" i="0" u="none" strike="noStrike" cap="none" normalizeH="0" baseline="0" smtClean="0">
              <a:ln>
                <a:noFill/>
              </a:ln>
              <a:solidFill>
                <a:schemeClr val="tx1"/>
              </a:solidFill>
              <a:effectLst/>
              <a:latin typeface="Arial" pitchFamily="34" charset="0"/>
            </a:endParaRPr>
          </a:p>
        </p:txBody>
      </p:sp>
      <p:sp>
        <p:nvSpPr>
          <p:cNvPr id="327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pic>
        <p:nvPicPr>
          <p:cNvPr id="18" name="Picture 17" descr="motion.jpg"/>
          <p:cNvPicPr/>
          <p:nvPr/>
        </p:nvPicPr>
        <p:blipFill>
          <a:blip r:embed="rId2" cstate="print">
            <a:lum bright="59000" contrast="-56000"/>
          </a:blip>
          <a:srcRect t="5268" b="12977"/>
          <a:stretch>
            <a:fillRect/>
          </a:stretch>
        </p:blipFill>
        <p:spPr>
          <a:xfrm>
            <a:off x="7286644" y="4929231"/>
            <a:ext cx="1857356" cy="1928769"/>
          </a:xfrm>
          <a:prstGeom prst="rect">
            <a:avLst/>
          </a:prstGeom>
          <a:ln>
            <a:noFill/>
          </a:ln>
          <a:effectLst>
            <a:softEdge rad="112500"/>
          </a:effectLst>
        </p:spPr>
      </p:pic>
      <p:sp>
        <p:nvSpPr>
          <p:cNvPr id="12" name="Rectangle 11"/>
          <p:cNvSpPr/>
          <p:nvPr/>
        </p:nvSpPr>
        <p:spPr>
          <a:xfrm>
            <a:off x="857224" y="142852"/>
            <a:ext cx="7429552" cy="7848302"/>
          </a:xfrm>
          <a:prstGeom prst="rect">
            <a:avLst/>
          </a:prstGeom>
        </p:spPr>
        <p:txBody>
          <a:bodyPr wrap="square">
            <a:spAutoFit/>
          </a:bodyPr>
          <a:lstStyle/>
          <a:p>
            <a:pPr marL="0" lvl="2" algn="just"/>
            <a:endParaRPr lang="en-US" sz="2400" dirty="0" smtClean="0">
              <a:latin typeface="Book Antiqua" pitchFamily="18" charset="0"/>
            </a:endParaRPr>
          </a:p>
          <a:p>
            <a:pPr marL="0" lvl="2" algn="just">
              <a:buBlip>
                <a:blip r:embed="rId3"/>
              </a:buBlip>
            </a:pPr>
            <a:r>
              <a:rPr lang="en-US" sz="2400" dirty="0" smtClean="0">
                <a:latin typeface="Book Antiqua" pitchFamily="18" charset="0"/>
              </a:rPr>
              <a:t> 	In the </a:t>
            </a:r>
            <a:r>
              <a:rPr lang="en-US" sz="2400" i="1" dirty="0" smtClean="0">
                <a:latin typeface="Book Antiqua" pitchFamily="18" charset="0"/>
              </a:rPr>
              <a:t>k</a:t>
            </a:r>
            <a:r>
              <a:rPr lang="en-US" sz="2400" dirty="0" smtClean="0">
                <a:latin typeface="Book Antiqua" pitchFamily="18" charset="0"/>
              </a:rPr>
              <a:t>-plane, purely imaginary positive 	spectral points </a:t>
            </a:r>
            <a:r>
              <a:rPr lang="en-US" sz="2400" dirty="0" smtClean="0">
                <a:latin typeface="Arial"/>
                <a:cs typeface="Arial"/>
              </a:rPr>
              <a:t>→ </a:t>
            </a:r>
            <a:r>
              <a:rPr lang="en-US" sz="2400" dirty="0" smtClean="0">
                <a:latin typeface="Book Antiqua" pitchFamily="18" charset="0"/>
              </a:rPr>
              <a:t>negative real points in the </a:t>
            </a:r>
            <a:r>
              <a:rPr lang="en-US" sz="2400" i="1" dirty="0" smtClean="0">
                <a:latin typeface="Book Antiqua" pitchFamily="18" charset="0"/>
              </a:rPr>
              <a:t>E-	</a:t>
            </a:r>
            <a:r>
              <a:rPr lang="en-US" sz="2400" dirty="0" smtClean="0">
                <a:latin typeface="Book Antiqua" pitchFamily="18" charset="0"/>
              </a:rPr>
              <a:t>plane </a:t>
            </a:r>
            <a:r>
              <a:rPr lang="en-US" sz="2400" dirty="0" smtClean="0">
                <a:latin typeface="Arial"/>
                <a:cs typeface="Arial"/>
              </a:rPr>
              <a:t>→</a:t>
            </a:r>
            <a:r>
              <a:rPr lang="en-US" sz="2400" dirty="0" smtClean="0">
                <a:latin typeface="Book Antiqua" pitchFamily="18" charset="0"/>
                <a:cs typeface="Arial"/>
              </a:rPr>
              <a:t> </a:t>
            </a:r>
            <a:r>
              <a:rPr lang="en-US" sz="2400" dirty="0" smtClean="0">
                <a:latin typeface="Book Antiqua" pitchFamily="18" charset="0"/>
              </a:rPr>
              <a:t>bound states. </a:t>
            </a:r>
          </a:p>
          <a:p>
            <a:pPr marL="0" lvl="2" algn="just"/>
            <a:endParaRPr lang="en-US" sz="2400" dirty="0" smtClean="0">
              <a:latin typeface="Book Antiqua" pitchFamily="18" charset="0"/>
            </a:endParaRPr>
          </a:p>
          <a:p>
            <a:pPr marL="0" lvl="2" algn="just">
              <a:buBlip>
                <a:blip r:embed="rId3"/>
              </a:buBlip>
            </a:pPr>
            <a:r>
              <a:rPr lang="en-US" sz="2400" dirty="0" smtClean="0">
                <a:latin typeface="Book Antiqua" pitchFamily="18" charset="0"/>
              </a:rPr>
              <a:t> 	Purely imaginary negative spectral points </a:t>
            </a:r>
            <a:r>
              <a:rPr lang="en-US" sz="2400" dirty="0" smtClean="0">
                <a:latin typeface="Arial"/>
                <a:cs typeface="Arial"/>
              </a:rPr>
              <a:t>→ 	</a:t>
            </a:r>
            <a:r>
              <a:rPr lang="en-US" sz="2400" dirty="0" smtClean="0">
                <a:latin typeface="Book Antiqua" pitchFamily="18" charset="0"/>
              </a:rPr>
              <a:t>virtual states. </a:t>
            </a:r>
          </a:p>
          <a:p>
            <a:pPr marL="0" lvl="2" algn="just"/>
            <a:endParaRPr lang="en-ZA" sz="2400" dirty="0" smtClean="0">
              <a:latin typeface="Book Antiqua" pitchFamily="18" charset="0"/>
            </a:endParaRPr>
          </a:p>
          <a:p>
            <a:pPr marL="0" lvl="2" algn="just">
              <a:buBlip>
                <a:blip r:embed="rId3"/>
              </a:buBlip>
            </a:pPr>
            <a:r>
              <a:rPr lang="en-ZA" sz="2400" dirty="0" smtClean="0">
                <a:latin typeface="Book Antiqua" pitchFamily="18" charset="0"/>
              </a:rPr>
              <a:t> 	</a:t>
            </a:r>
            <a:r>
              <a:rPr lang="en-US" sz="2400" dirty="0" smtClean="0">
                <a:latin typeface="Book Antiqua" pitchFamily="18" charset="0"/>
              </a:rPr>
              <a:t>Complex spectral points </a:t>
            </a:r>
            <a:r>
              <a:rPr lang="en-US" sz="2400" dirty="0" smtClean="0">
                <a:latin typeface="Arial"/>
                <a:cs typeface="Arial"/>
              </a:rPr>
              <a:t>→ </a:t>
            </a:r>
            <a:r>
              <a:rPr lang="en-US" sz="2400" dirty="0" smtClean="0">
                <a:latin typeface="Book Antiqua" pitchFamily="18" charset="0"/>
              </a:rPr>
              <a:t>resonant states 	and sub threshold resonances.</a:t>
            </a:r>
            <a:r>
              <a:rPr lang="en-US" sz="2400" dirty="0" smtClean="0">
                <a:latin typeface="Arial"/>
                <a:cs typeface="Arial"/>
              </a:rPr>
              <a:t> </a:t>
            </a:r>
            <a:endParaRPr lang="en-US" sz="2400" dirty="0" smtClean="0">
              <a:latin typeface="Book Antiqua" pitchFamily="18" charset="0"/>
            </a:endParaRPr>
          </a:p>
          <a:p>
            <a:pPr marL="0" lvl="2" algn="just"/>
            <a:endParaRPr lang="en-US" sz="2400" dirty="0" smtClean="0">
              <a:latin typeface="Book Antiqua" pitchFamily="18" charset="0"/>
            </a:endParaRPr>
          </a:p>
          <a:p>
            <a:pPr marL="0" lvl="2" algn="just">
              <a:buBlip>
                <a:blip r:embed="rId3"/>
              </a:buBlip>
            </a:pPr>
            <a:r>
              <a:rPr lang="en-US" sz="2400" dirty="0" smtClean="0">
                <a:latin typeface="Book Antiqua" pitchFamily="18" charset="0"/>
              </a:rPr>
              <a:t> 	Since all spectral points have mirror images in 	the other quadrants, all complex spectral 	points are shown in the data, and are all pretty 	much thought of as resonant states or sub 	threshold resonances. </a:t>
            </a:r>
          </a:p>
          <a:p>
            <a:pPr marL="0" lvl="2" algn="just">
              <a:buBlip>
                <a:blip r:embed="rId3"/>
              </a:buBlip>
            </a:pPr>
            <a:endParaRPr lang="en-ZA" sz="2400" dirty="0" smtClean="0">
              <a:solidFill>
                <a:schemeClr val="bg1"/>
              </a:solidFill>
              <a:latin typeface="Book Antiqua" pitchFamily="18" charset="0"/>
            </a:endParaRPr>
          </a:p>
          <a:p>
            <a:pPr marL="0" lvl="2" algn="just"/>
            <a:endParaRPr lang="en-ZA" sz="2400" dirty="0" smtClean="0">
              <a:solidFill>
                <a:schemeClr val="bg1"/>
              </a:solidFill>
              <a:latin typeface="Book Antiqua" pitchFamily="18" charset="0"/>
            </a:endParaRPr>
          </a:p>
          <a:p>
            <a:pPr algn="just"/>
            <a:endParaRPr lang="en-ZA" sz="2400" dirty="0" smtClean="0">
              <a:solidFill>
                <a:schemeClr val="bg1"/>
              </a:solidFill>
              <a:latin typeface="Book Antiqua" pitchFamily="18" charset="0"/>
            </a:endParaRPr>
          </a:p>
          <a:p>
            <a:pPr marL="0" lvl="2"/>
            <a:endParaRPr lang="en-ZA" sz="2400" dirty="0" smtClean="0">
              <a:solidFill>
                <a:schemeClr val="bg1"/>
              </a:solidFill>
            </a:endParaRPr>
          </a:p>
          <a:p>
            <a:endParaRPr lang="en-ZA" sz="2400" dirty="0"/>
          </a:p>
        </p:txBody>
      </p:sp>
      <p:sp>
        <p:nvSpPr>
          <p:cNvPr id="20" name="Slide Number Placeholder 19"/>
          <p:cNvSpPr>
            <a:spLocks noGrp="1"/>
          </p:cNvSpPr>
          <p:nvPr>
            <p:ph type="sldNum" sz="quarter" idx="12"/>
          </p:nvPr>
        </p:nvSpPr>
        <p:spPr/>
        <p:txBody>
          <a:bodyPr/>
          <a:lstStyle/>
          <a:p>
            <a:fld id="{F3DDEEB2-7AB4-4AA4-9A83-46C23743621C}" type="slidenum">
              <a:rPr lang="en-ZA" smtClean="0"/>
              <a:pPr/>
              <a:t>23</a:t>
            </a:fld>
            <a:endParaRPr lang="en-ZA"/>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75" name="Rectangle 3"/>
          <p:cNvSpPr>
            <a:spLocks noChangeArrowheads="1"/>
          </p:cNvSpPr>
          <p:nvPr/>
        </p:nvSpPr>
        <p:spPr bwMode="auto">
          <a:xfrm>
            <a:off x="99060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78" name="Rectangle 6"/>
          <p:cNvSpPr>
            <a:spLocks noChangeArrowheads="1"/>
          </p:cNvSpPr>
          <p:nvPr/>
        </p:nvSpPr>
        <p:spPr bwMode="auto">
          <a:xfrm>
            <a:off x="99060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8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8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89"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90" name="Rectangle 18"/>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100" b="0" i="0" u="none" strike="noStrike" cap="none" normalizeH="0" baseline="0" smtClean="0">
                <a:ln>
                  <a:noFill/>
                </a:ln>
                <a:solidFill>
                  <a:schemeClr val="tx1"/>
                </a:solidFill>
                <a:effectLst/>
                <a:latin typeface="Bookman Old Style" pitchFamily="18" charset="0"/>
                <a:ea typeface="Calibri" pitchFamily="34" charset="0"/>
                <a:cs typeface="Times New Roman" pitchFamily="18" charset="0"/>
              </a:rPr>
              <a:t>. </a:t>
            </a:r>
            <a:endParaRPr kumimoji="0" lang="en-ZA" sz="1800" b="0" i="0" u="none" strike="noStrike" cap="none" normalizeH="0" baseline="0" smtClean="0">
              <a:ln>
                <a:noFill/>
              </a:ln>
              <a:solidFill>
                <a:schemeClr val="tx1"/>
              </a:solidFill>
              <a:effectLst/>
              <a:latin typeface="Arial" pitchFamily="34" charset="0"/>
            </a:endParaRPr>
          </a:p>
        </p:txBody>
      </p:sp>
      <p:sp>
        <p:nvSpPr>
          <p:cNvPr id="3092"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95"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96" name="Rectangle 2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27" name="Rectangle 3"/>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30" name="Rectangle 6"/>
          <p:cNvSpPr>
            <a:spLocks noChangeArrowheads="1"/>
          </p:cNvSpPr>
          <p:nvPr/>
        </p:nvSpPr>
        <p:spPr bwMode="auto">
          <a:xfrm>
            <a:off x="99060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33" name="Rectangle 9"/>
          <p:cNvSpPr>
            <a:spLocks noChangeArrowheads="1"/>
          </p:cNvSpPr>
          <p:nvPr/>
        </p:nvSpPr>
        <p:spPr bwMode="auto">
          <a:xfrm>
            <a:off x="99060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3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ZA"/>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42" name="Rectangle 18"/>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051" name="Rectangle 3"/>
          <p:cNvSpPr>
            <a:spLocks noChangeArrowheads="1"/>
          </p:cNvSpPr>
          <p:nvPr/>
        </p:nvSpPr>
        <p:spPr bwMode="auto">
          <a:xfrm>
            <a:off x="990600"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054" name="Rectangle 6"/>
          <p:cNvSpPr>
            <a:spLocks noChangeArrowheads="1"/>
          </p:cNvSpPr>
          <p:nvPr/>
        </p:nvSpPr>
        <p:spPr bwMode="auto">
          <a:xfrm>
            <a:off x="0"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058"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059" name="Rectangle 11"/>
          <p:cNvSpPr>
            <a:spLocks noChangeArrowheads="1"/>
          </p:cNvSpPr>
          <p:nvPr/>
        </p:nvSpPr>
        <p:spPr bwMode="auto">
          <a:xfrm>
            <a:off x="99060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68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6870" name="Rectangle 6"/>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800" b="0" i="0" u="none" strike="noStrike" cap="none" normalizeH="0" baseline="0" smtClean="0">
                <a:ln>
                  <a:noFill/>
                </a:ln>
                <a:solidFill>
                  <a:schemeClr val="tx1"/>
                </a:solidFill>
                <a:effectLst/>
                <a:latin typeface="Arial" pitchFamily="34" charset="0"/>
              </a:rPr>
              <a:t/>
            </a:r>
            <a:br>
              <a:rPr kumimoji="0" lang="en-ZA" sz="1800" b="0" i="0" u="none" strike="noStrike" cap="none" normalizeH="0" baseline="0" smtClean="0">
                <a:ln>
                  <a:noFill/>
                </a:ln>
                <a:solidFill>
                  <a:schemeClr val="tx1"/>
                </a:solidFill>
                <a:effectLst/>
                <a:latin typeface="Arial" pitchFamily="34" charset="0"/>
              </a:rPr>
            </a:br>
            <a:endParaRPr kumimoji="0" lang="en-ZA" sz="1800" b="0" i="0" u="none" strike="noStrike" cap="none" normalizeH="0" baseline="0" smtClean="0">
              <a:ln>
                <a:noFill/>
              </a:ln>
              <a:solidFill>
                <a:schemeClr val="tx1"/>
              </a:solidFill>
              <a:effectLst/>
              <a:latin typeface="Arial" pitchFamily="34" charset="0"/>
            </a:endParaRPr>
          </a:p>
        </p:txBody>
      </p:sp>
      <p:sp>
        <p:nvSpPr>
          <p:cNvPr id="36871" name="Rectangle 7"/>
          <p:cNvSpPr>
            <a:spLocks noChangeArrowheads="1"/>
          </p:cNvSpPr>
          <p:nvPr/>
        </p:nvSpPr>
        <p:spPr bwMode="auto">
          <a:xfrm>
            <a:off x="0" y="381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800" b="0" i="0" u="none" strike="noStrike" cap="none" normalizeH="0" baseline="0" smtClean="0">
                <a:ln>
                  <a:noFill/>
                </a:ln>
                <a:solidFill>
                  <a:schemeClr val="tx1"/>
                </a:solidFill>
                <a:effectLst/>
                <a:latin typeface="Arial" pitchFamily="34" charset="0"/>
              </a:rPr>
              <a:t/>
            </a:r>
            <a:br>
              <a:rPr kumimoji="0" lang="en-ZA" sz="1800" b="0" i="0" u="none" strike="noStrike" cap="none" normalizeH="0" baseline="0" smtClean="0">
                <a:ln>
                  <a:noFill/>
                </a:ln>
                <a:solidFill>
                  <a:schemeClr val="tx1"/>
                </a:solidFill>
                <a:effectLst/>
                <a:latin typeface="Arial" pitchFamily="34" charset="0"/>
              </a:rPr>
            </a:br>
            <a:endParaRPr kumimoji="0" lang="en-ZA" sz="1800" b="0" i="0" u="none" strike="noStrike" cap="none" normalizeH="0" baseline="0" smtClean="0">
              <a:ln>
                <a:noFill/>
              </a:ln>
              <a:solidFill>
                <a:schemeClr val="tx1"/>
              </a:solidFill>
              <a:effectLst/>
              <a:latin typeface="Arial" pitchFamily="34" charset="0"/>
            </a:endParaRPr>
          </a:p>
        </p:txBody>
      </p:sp>
      <p:sp>
        <p:nvSpPr>
          <p:cNvPr id="36872" name="Rectangle 8"/>
          <p:cNvSpPr>
            <a:spLocks noChangeArrowheads="1"/>
          </p:cNvSpPr>
          <p:nvPr/>
        </p:nvSpPr>
        <p:spPr bwMode="auto">
          <a:xfrm>
            <a:off x="0" y="571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800" b="0" i="0" u="none" strike="noStrike" cap="none" normalizeH="0" baseline="0" smtClean="0">
                <a:ln>
                  <a:noFill/>
                </a:ln>
                <a:solidFill>
                  <a:schemeClr val="tx1"/>
                </a:solidFill>
                <a:effectLst/>
                <a:latin typeface="Arial" pitchFamily="34" charset="0"/>
              </a:rPr>
              <a:t/>
            </a:r>
            <a:br>
              <a:rPr kumimoji="0" lang="en-ZA" sz="1800" b="0" i="0" u="none" strike="noStrike" cap="none" normalizeH="0" baseline="0" smtClean="0">
                <a:ln>
                  <a:noFill/>
                </a:ln>
                <a:solidFill>
                  <a:schemeClr val="tx1"/>
                </a:solidFill>
                <a:effectLst/>
                <a:latin typeface="Arial" pitchFamily="34" charset="0"/>
              </a:rPr>
            </a:br>
            <a:endParaRPr kumimoji="0" lang="en-ZA" sz="1800" b="0" i="0" u="none" strike="noStrike" cap="none" normalizeH="0" baseline="0" smtClean="0">
              <a:ln>
                <a:noFill/>
              </a:ln>
              <a:solidFill>
                <a:schemeClr val="tx1"/>
              </a:solidFill>
              <a:effectLst/>
              <a:latin typeface="Arial" pitchFamily="34" charset="0"/>
            </a:endParaRPr>
          </a:p>
        </p:txBody>
      </p:sp>
      <p:pic>
        <p:nvPicPr>
          <p:cNvPr id="50" name="Picture 49"/>
          <p:cNvPicPr/>
          <p:nvPr/>
        </p:nvPicPr>
        <p:blipFill>
          <a:blip r:embed="rId2" cstate="print"/>
          <a:srcRect/>
          <a:stretch>
            <a:fillRect/>
          </a:stretch>
        </p:blipFill>
        <p:spPr bwMode="auto">
          <a:xfrm>
            <a:off x="285720" y="1000108"/>
            <a:ext cx="7094266" cy="5643578"/>
          </a:xfrm>
          <a:prstGeom prst="rect">
            <a:avLst/>
          </a:prstGeom>
          <a:noFill/>
          <a:ln w="9525">
            <a:noFill/>
            <a:miter lim="800000"/>
            <a:headEnd/>
            <a:tailEnd/>
          </a:ln>
        </p:spPr>
      </p:pic>
      <p:pic>
        <p:nvPicPr>
          <p:cNvPr id="43" name="Picture 42" descr="motion.jpg"/>
          <p:cNvPicPr/>
          <p:nvPr/>
        </p:nvPicPr>
        <p:blipFill>
          <a:blip r:embed="rId3" cstate="print">
            <a:lum bright="59000" contrast="-56000"/>
          </a:blip>
          <a:srcRect t="5268" b="12977"/>
          <a:stretch>
            <a:fillRect/>
          </a:stretch>
        </p:blipFill>
        <p:spPr>
          <a:xfrm>
            <a:off x="785786" y="0"/>
            <a:ext cx="1143008" cy="1186955"/>
          </a:xfrm>
          <a:prstGeom prst="rect">
            <a:avLst/>
          </a:prstGeom>
          <a:ln>
            <a:noFill/>
          </a:ln>
          <a:effectLst>
            <a:softEdge rad="112500"/>
          </a:effectLst>
        </p:spPr>
      </p:pic>
      <p:sp>
        <p:nvSpPr>
          <p:cNvPr id="35" name="Rectangle 34"/>
          <p:cNvSpPr/>
          <p:nvPr/>
        </p:nvSpPr>
        <p:spPr>
          <a:xfrm>
            <a:off x="1071538" y="285728"/>
            <a:ext cx="6215106" cy="584775"/>
          </a:xfrm>
          <a:prstGeom prst="rect">
            <a:avLst/>
          </a:prstGeom>
        </p:spPr>
        <p:txBody>
          <a:bodyPr wrap="square">
            <a:spAutoFit/>
          </a:bodyPr>
          <a:lstStyle/>
          <a:p>
            <a:r>
              <a:rPr lang="en-US" sz="3200" dirty="0" smtClean="0">
                <a:latin typeface="Book Antiqua" pitchFamily="18" charset="0"/>
              </a:rPr>
              <a:t>Results: Change in µ </a:t>
            </a:r>
            <a:endParaRPr lang="en-ZA" sz="3200" dirty="0">
              <a:latin typeface="Book Antiqua" pitchFamily="18" charset="0"/>
            </a:endParaRPr>
          </a:p>
        </p:txBody>
      </p:sp>
      <p:pic>
        <p:nvPicPr>
          <p:cNvPr id="17410" name="Picture 2"/>
          <p:cNvPicPr>
            <a:picLocks noChangeAspect="1" noChangeArrowheads="1"/>
          </p:cNvPicPr>
          <p:nvPr/>
        </p:nvPicPr>
        <p:blipFill>
          <a:blip r:embed="rId4" cstate="print"/>
          <a:srcRect/>
          <a:stretch>
            <a:fillRect/>
          </a:stretch>
        </p:blipFill>
        <p:spPr bwMode="auto">
          <a:xfrm>
            <a:off x="6286512" y="2285992"/>
            <a:ext cx="2114550" cy="1552575"/>
          </a:xfrm>
          <a:prstGeom prst="rect">
            <a:avLst/>
          </a:prstGeom>
          <a:noFill/>
          <a:ln w="25400">
            <a:solidFill>
              <a:schemeClr val="accent6">
                <a:lumMod val="75000"/>
              </a:schemeClr>
            </a:solidFill>
            <a:miter lim="800000"/>
            <a:headEnd/>
            <a:tailEnd/>
          </a:ln>
          <a:effectLst/>
        </p:spPr>
      </p:pic>
      <p:sp>
        <p:nvSpPr>
          <p:cNvPr id="45" name="Slide Number Placeholder 44"/>
          <p:cNvSpPr>
            <a:spLocks noGrp="1"/>
          </p:cNvSpPr>
          <p:nvPr>
            <p:ph type="sldNum" sz="quarter" idx="12"/>
          </p:nvPr>
        </p:nvSpPr>
        <p:spPr/>
        <p:txBody>
          <a:bodyPr/>
          <a:lstStyle/>
          <a:p>
            <a:fld id="{F3DDEEB2-7AB4-4AA4-9A83-46C23743621C}" type="slidenum">
              <a:rPr lang="en-ZA" smtClean="0"/>
              <a:pPr/>
              <a:t>24</a:t>
            </a:fld>
            <a:endParaRPr lang="en-ZA"/>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75" name="Rectangle 3"/>
          <p:cNvSpPr>
            <a:spLocks noChangeArrowheads="1"/>
          </p:cNvSpPr>
          <p:nvPr/>
        </p:nvSpPr>
        <p:spPr bwMode="auto">
          <a:xfrm>
            <a:off x="99060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78" name="Rectangle 6"/>
          <p:cNvSpPr>
            <a:spLocks noChangeArrowheads="1"/>
          </p:cNvSpPr>
          <p:nvPr/>
        </p:nvSpPr>
        <p:spPr bwMode="auto">
          <a:xfrm>
            <a:off x="99060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8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8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89"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90" name="Rectangle 18"/>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100" b="0" i="0" u="none" strike="noStrike" cap="none" normalizeH="0" baseline="0" smtClean="0">
                <a:ln>
                  <a:noFill/>
                </a:ln>
                <a:solidFill>
                  <a:schemeClr val="tx1"/>
                </a:solidFill>
                <a:effectLst/>
                <a:latin typeface="Bookman Old Style" pitchFamily="18" charset="0"/>
                <a:ea typeface="Calibri" pitchFamily="34" charset="0"/>
                <a:cs typeface="Times New Roman" pitchFamily="18" charset="0"/>
              </a:rPr>
              <a:t>. </a:t>
            </a:r>
            <a:endParaRPr kumimoji="0" lang="en-ZA" sz="1800" b="0" i="0" u="none" strike="noStrike" cap="none" normalizeH="0" baseline="0" smtClean="0">
              <a:ln>
                <a:noFill/>
              </a:ln>
              <a:solidFill>
                <a:schemeClr val="tx1"/>
              </a:solidFill>
              <a:effectLst/>
              <a:latin typeface="Arial" pitchFamily="34" charset="0"/>
            </a:endParaRPr>
          </a:p>
        </p:txBody>
      </p:sp>
      <p:sp>
        <p:nvSpPr>
          <p:cNvPr id="3092"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95"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96" name="Rectangle 2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27" name="Rectangle 3"/>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30" name="Rectangle 6"/>
          <p:cNvSpPr>
            <a:spLocks noChangeArrowheads="1"/>
          </p:cNvSpPr>
          <p:nvPr/>
        </p:nvSpPr>
        <p:spPr bwMode="auto">
          <a:xfrm>
            <a:off x="99060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33" name="Rectangle 9"/>
          <p:cNvSpPr>
            <a:spLocks noChangeArrowheads="1"/>
          </p:cNvSpPr>
          <p:nvPr/>
        </p:nvSpPr>
        <p:spPr bwMode="auto">
          <a:xfrm>
            <a:off x="99060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3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ZA"/>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42" name="Rectangle 18"/>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051" name="Rectangle 3"/>
          <p:cNvSpPr>
            <a:spLocks noChangeArrowheads="1"/>
          </p:cNvSpPr>
          <p:nvPr/>
        </p:nvSpPr>
        <p:spPr bwMode="auto">
          <a:xfrm>
            <a:off x="990600"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054" name="Rectangle 6"/>
          <p:cNvSpPr>
            <a:spLocks noChangeArrowheads="1"/>
          </p:cNvSpPr>
          <p:nvPr/>
        </p:nvSpPr>
        <p:spPr bwMode="auto">
          <a:xfrm>
            <a:off x="0"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058"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059" name="Rectangle 11"/>
          <p:cNvSpPr>
            <a:spLocks noChangeArrowheads="1"/>
          </p:cNvSpPr>
          <p:nvPr/>
        </p:nvSpPr>
        <p:spPr bwMode="auto">
          <a:xfrm>
            <a:off x="99060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68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6870" name="Rectangle 6"/>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800" b="0" i="0" u="none" strike="noStrike" cap="none" normalizeH="0" baseline="0" smtClean="0">
                <a:ln>
                  <a:noFill/>
                </a:ln>
                <a:solidFill>
                  <a:schemeClr val="tx1"/>
                </a:solidFill>
                <a:effectLst/>
                <a:latin typeface="Arial" pitchFamily="34" charset="0"/>
              </a:rPr>
              <a:t/>
            </a:r>
            <a:br>
              <a:rPr kumimoji="0" lang="en-ZA" sz="1800" b="0" i="0" u="none" strike="noStrike" cap="none" normalizeH="0" baseline="0" smtClean="0">
                <a:ln>
                  <a:noFill/>
                </a:ln>
                <a:solidFill>
                  <a:schemeClr val="tx1"/>
                </a:solidFill>
                <a:effectLst/>
                <a:latin typeface="Arial" pitchFamily="34" charset="0"/>
              </a:rPr>
            </a:br>
            <a:endParaRPr kumimoji="0" lang="en-ZA" sz="1800" b="0" i="0" u="none" strike="noStrike" cap="none" normalizeH="0" baseline="0" smtClean="0">
              <a:ln>
                <a:noFill/>
              </a:ln>
              <a:solidFill>
                <a:schemeClr val="tx1"/>
              </a:solidFill>
              <a:effectLst/>
              <a:latin typeface="Arial" pitchFamily="34" charset="0"/>
            </a:endParaRPr>
          </a:p>
        </p:txBody>
      </p:sp>
      <p:sp>
        <p:nvSpPr>
          <p:cNvPr id="36871" name="Rectangle 7"/>
          <p:cNvSpPr>
            <a:spLocks noChangeArrowheads="1"/>
          </p:cNvSpPr>
          <p:nvPr/>
        </p:nvSpPr>
        <p:spPr bwMode="auto">
          <a:xfrm>
            <a:off x="0" y="381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800" b="0" i="0" u="none" strike="noStrike" cap="none" normalizeH="0" baseline="0" smtClean="0">
                <a:ln>
                  <a:noFill/>
                </a:ln>
                <a:solidFill>
                  <a:schemeClr val="tx1"/>
                </a:solidFill>
                <a:effectLst/>
                <a:latin typeface="Arial" pitchFamily="34" charset="0"/>
              </a:rPr>
              <a:t/>
            </a:r>
            <a:br>
              <a:rPr kumimoji="0" lang="en-ZA" sz="1800" b="0" i="0" u="none" strike="noStrike" cap="none" normalizeH="0" baseline="0" smtClean="0">
                <a:ln>
                  <a:noFill/>
                </a:ln>
                <a:solidFill>
                  <a:schemeClr val="tx1"/>
                </a:solidFill>
                <a:effectLst/>
                <a:latin typeface="Arial" pitchFamily="34" charset="0"/>
              </a:rPr>
            </a:br>
            <a:endParaRPr kumimoji="0" lang="en-ZA" sz="1800" b="0" i="0" u="none" strike="noStrike" cap="none" normalizeH="0" baseline="0" smtClean="0">
              <a:ln>
                <a:noFill/>
              </a:ln>
              <a:solidFill>
                <a:schemeClr val="tx1"/>
              </a:solidFill>
              <a:effectLst/>
              <a:latin typeface="Arial" pitchFamily="34" charset="0"/>
            </a:endParaRPr>
          </a:p>
        </p:txBody>
      </p:sp>
      <p:sp>
        <p:nvSpPr>
          <p:cNvPr id="36872" name="Rectangle 8"/>
          <p:cNvSpPr>
            <a:spLocks noChangeArrowheads="1"/>
          </p:cNvSpPr>
          <p:nvPr/>
        </p:nvSpPr>
        <p:spPr bwMode="auto">
          <a:xfrm>
            <a:off x="0" y="571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800" b="0" i="0" u="none" strike="noStrike" cap="none" normalizeH="0" baseline="0" smtClean="0">
                <a:ln>
                  <a:noFill/>
                </a:ln>
                <a:solidFill>
                  <a:schemeClr val="tx1"/>
                </a:solidFill>
                <a:effectLst/>
                <a:latin typeface="Arial" pitchFamily="34" charset="0"/>
              </a:rPr>
              <a:t/>
            </a:r>
            <a:br>
              <a:rPr kumimoji="0" lang="en-ZA" sz="1800" b="0" i="0" u="none" strike="noStrike" cap="none" normalizeH="0" baseline="0" smtClean="0">
                <a:ln>
                  <a:noFill/>
                </a:ln>
                <a:solidFill>
                  <a:schemeClr val="tx1"/>
                </a:solidFill>
                <a:effectLst/>
                <a:latin typeface="Arial" pitchFamily="34" charset="0"/>
              </a:rPr>
            </a:br>
            <a:endParaRPr kumimoji="0" lang="en-ZA" sz="1800" b="0" i="0" u="none" strike="noStrike" cap="none" normalizeH="0" baseline="0" smtClean="0">
              <a:ln>
                <a:noFill/>
              </a:ln>
              <a:solidFill>
                <a:schemeClr val="tx1"/>
              </a:solidFill>
              <a:effectLst/>
              <a:latin typeface="Arial" pitchFamily="34" charset="0"/>
            </a:endParaRPr>
          </a:p>
        </p:txBody>
      </p:sp>
      <p:sp>
        <p:nvSpPr>
          <p:cNvPr id="37893" name="Rectangle 5"/>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ZA"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ZA"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ZA" sz="1800" b="0" i="0" u="none" strike="noStrike" cap="none" normalizeH="0" baseline="0" smtClean="0">
              <a:ln>
                <a:noFill/>
              </a:ln>
              <a:solidFill>
                <a:schemeClr val="tx1"/>
              </a:solidFill>
              <a:effectLst/>
              <a:latin typeface="Arial" pitchFamily="34" charset="0"/>
            </a:endParaRPr>
          </a:p>
        </p:txBody>
      </p:sp>
      <p:sp>
        <p:nvSpPr>
          <p:cNvPr id="37894" name="Rectangle 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ZA"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ZA"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ZA" sz="1800" b="0" i="0" u="none" strike="noStrike" cap="none" normalizeH="0" baseline="0" smtClean="0">
              <a:ln>
                <a:noFill/>
              </a:ln>
              <a:solidFill>
                <a:schemeClr val="tx1"/>
              </a:solidFill>
              <a:effectLst/>
              <a:latin typeface="Arial" pitchFamily="34" charset="0"/>
            </a:endParaRPr>
          </a:p>
        </p:txBody>
      </p:sp>
      <p:sp>
        <p:nvSpPr>
          <p:cNvPr id="37895" name="Rectangle 7"/>
          <p:cNvSpPr>
            <a:spLocks noChangeArrowheads="1"/>
          </p:cNvSpPr>
          <p:nvPr/>
        </p:nvSpPr>
        <p:spPr bwMode="auto">
          <a:xfrm>
            <a:off x="0"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51" name="Picture 50"/>
          <p:cNvPicPr/>
          <p:nvPr/>
        </p:nvPicPr>
        <p:blipFill>
          <a:blip r:embed="rId2" cstate="print"/>
          <a:srcRect/>
          <a:stretch>
            <a:fillRect/>
          </a:stretch>
        </p:blipFill>
        <p:spPr bwMode="auto">
          <a:xfrm>
            <a:off x="285720" y="1571612"/>
            <a:ext cx="8488003" cy="5286388"/>
          </a:xfrm>
          <a:prstGeom prst="rect">
            <a:avLst/>
          </a:prstGeom>
          <a:noFill/>
          <a:ln w="9525">
            <a:noFill/>
            <a:miter lim="800000"/>
            <a:headEnd/>
            <a:tailEnd/>
          </a:ln>
        </p:spPr>
      </p:pic>
      <p:pic>
        <p:nvPicPr>
          <p:cNvPr id="45" name="Picture 44" descr="motion.jpg"/>
          <p:cNvPicPr/>
          <p:nvPr/>
        </p:nvPicPr>
        <p:blipFill>
          <a:blip r:embed="rId3" cstate="print">
            <a:lum bright="59000" contrast="-56000"/>
          </a:blip>
          <a:srcRect t="5268" b="12977"/>
          <a:stretch>
            <a:fillRect/>
          </a:stretch>
        </p:blipFill>
        <p:spPr>
          <a:xfrm>
            <a:off x="785786" y="0"/>
            <a:ext cx="1143008" cy="1186955"/>
          </a:xfrm>
          <a:prstGeom prst="rect">
            <a:avLst/>
          </a:prstGeom>
          <a:ln>
            <a:noFill/>
          </a:ln>
          <a:effectLst>
            <a:softEdge rad="112500"/>
          </a:effectLst>
        </p:spPr>
      </p:pic>
      <p:sp>
        <p:nvSpPr>
          <p:cNvPr id="56" name="Rectangle 55"/>
          <p:cNvSpPr/>
          <p:nvPr/>
        </p:nvSpPr>
        <p:spPr>
          <a:xfrm>
            <a:off x="1071538" y="285728"/>
            <a:ext cx="6215106" cy="584775"/>
          </a:xfrm>
          <a:prstGeom prst="rect">
            <a:avLst/>
          </a:prstGeom>
        </p:spPr>
        <p:txBody>
          <a:bodyPr wrap="square">
            <a:spAutoFit/>
          </a:bodyPr>
          <a:lstStyle/>
          <a:p>
            <a:r>
              <a:rPr lang="en-US" sz="3200" dirty="0" smtClean="0">
                <a:latin typeface="Book Antiqua" pitchFamily="18" charset="0"/>
              </a:rPr>
              <a:t>Results: Change in R </a:t>
            </a:r>
            <a:endParaRPr lang="en-ZA" sz="3200" dirty="0">
              <a:latin typeface="Book Antiqua" pitchFamily="18" charset="0"/>
            </a:endParaRPr>
          </a:p>
        </p:txBody>
      </p:sp>
      <p:pic>
        <p:nvPicPr>
          <p:cNvPr id="18434" name="Picture 2"/>
          <p:cNvPicPr>
            <a:picLocks noChangeAspect="1" noChangeArrowheads="1"/>
          </p:cNvPicPr>
          <p:nvPr/>
        </p:nvPicPr>
        <p:blipFill>
          <a:blip r:embed="rId4" cstate="print"/>
          <a:srcRect/>
          <a:stretch>
            <a:fillRect/>
          </a:stretch>
        </p:blipFill>
        <p:spPr bwMode="auto">
          <a:xfrm>
            <a:off x="714348" y="1228712"/>
            <a:ext cx="1628775" cy="342900"/>
          </a:xfrm>
          <a:prstGeom prst="rect">
            <a:avLst/>
          </a:prstGeom>
          <a:noFill/>
          <a:ln w="9525">
            <a:noFill/>
            <a:miter lim="800000"/>
            <a:headEnd/>
            <a:tailEnd/>
          </a:ln>
          <a:effectLst/>
        </p:spPr>
      </p:pic>
      <p:pic>
        <p:nvPicPr>
          <p:cNvPr id="18435" name="Picture 3"/>
          <p:cNvPicPr>
            <a:picLocks noChangeAspect="1" noChangeArrowheads="1"/>
          </p:cNvPicPr>
          <p:nvPr/>
        </p:nvPicPr>
        <p:blipFill>
          <a:blip r:embed="rId5" cstate="print"/>
          <a:srcRect/>
          <a:stretch>
            <a:fillRect/>
          </a:stretch>
        </p:blipFill>
        <p:spPr bwMode="auto">
          <a:xfrm>
            <a:off x="2500298" y="1214422"/>
            <a:ext cx="2071702" cy="322482"/>
          </a:xfrm>
          <a:prstGeom prst="rect">
            <a:avLst/>
          </a:prstGeom>
          <a:noFill/>
          <a:ln w="9525">
            <a:noFill/>
            <a:miter lim="800000"/>
            <a:headEnd/>
            <a:tailEnd/>
          </a:ln>
          <a:effectLst/>
        </p:spPr>
      </p:pic>
      <p:pic>
        <p:nvPicPr>
          <p:cNvPr id="18436" name="Picture 4"/>
          <p:cNvPicPr>
            <a:picLocks noChangeAspect="1" noChangeArrowheads="1"/>
          </p:cNvPicPr>
          <p:nvPr/>
        </p:nvPicPr>
        <p:blipFill>
          <a:blip r:embed="rId6" cstate="print"/>
          <a:srcRect/>
          <a:stretch>
            <a:fillRect/>
          </a:stretch>
        </p:blipFill>
        <p:spPr bwMode="auto">
          <a:xfrm>
            <a:off x="4929190" y="1214422"/>
            <a:ext cx="1781175" cy="371475"/>
          </a:xfrm>
          <a:prstGeom prst="rect">
            <a:avLst/>
          </a:prstGeom>
          <a:noFill/>
          <a:ln w="9525">
            <a:noFill/>
            <a:miter lim="800000"/>
            <a:headEnd/>
            <a:tailEnd/>
          </a:ln>
          <a:effectLst/>
        </p:spPr>
      </p:pic>
      <p:sp>
        <p:nvSpPr>
          <p:cNvPr id="49" name="Slide Number Placeholder 48"/>
          <p:cNvSpPr>
            <a:spLocks noGrp="1"/>
          </p:cNvSpPr>
          <p:nvPr>
            <p:ph type="sldNum" sz="quarter" idx="12"/>
          </p:nvPr>
        </p:nvSpPr>
        <p:spPr/>
        <p:txBody>
          <a:bodyPr/>
          <a:lstStyle/>
          <a:p>
            <a:fld id="{F3DDEEB2-7AB4-4AA4-9A83-46C23743621C}" type="slidenum">
              <a:rPr lang="en-ZA" smtClean="0"/>
              <a:pPr/>
              <a:t>25</a:t>
            </a:fld>
            <a:endParaRPr lang="en-ZA"/>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75" name="Rectangle 3"/>
          <p:cNvSpPr>
            <a:spLocks noChangeArrowheads="1"/>
          </p:cNvSpPr>
          <p:nvPr/>
        </p:nvSpPr>
        <p:spPr bwMode="auto">
          <a:xfrm>
            <a:off x="99060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78" name="Rectangle 6"/>
          <p:cNvSpPr>
            <a:spLocks noChangeArrowheads="1"/>
          </p:cNvSpPr>
          <p:nvPr/>
        </p:nvSpPr>
        <p:spPr bwMode="auto">
          <a:xfrm>
            <a:off x="99060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8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8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89"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90" name="Rectangle 18"/>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100" b="0" i="0" u="none" strike="noStrike" cap="none" normalizeH="0" baseline="0" smtClean="0">
                <a:ln>
                  <a:noFill/>
                </a:ln>
                <a:solidFill>
                  <a:schemeClr val="tx1"/>
                </a:solidFill>
                <a:effectLst/>
                <a:latin typeface="Bookman Old Style" pitchFamily="18" charset="0"/>
                <a:ea typeface="Calibri" pitchFamily="34" charset="0"/>
                <a:cs typeface="Times New Roman" pitchFamily="18" charset="0"/>
              </a:rPr>
              <a:t>. </a:t>
            </a:r>
            <a:endParaRPr kumimoji="0" lang="en-ZA" sz="1800" b="0" i="0" u="none" strike="noStrike" cap="none" normalizeH="0" baseline="0" smtClean="0">
              <a:ln>
                <a:noFill/>
              </a:ln>
              <a:solidFill>
                <a:schemeClr val="tx1"/>
              </a:solidFill>
              <a:effectLst/>
              <a:latin typeface="Arial" pitchFamily="34" charset="0"/>
            </a:endParaRPr>
          </a:p>
        </p:txBody>
      </p:sp>
      <p:sp>
        <p:nvSpPr>
          <p:cNvPr id="3092"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95"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96" name="Rectangle 2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27" name="Rectangle 3"/>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30" name="Rectangle 6"/>
          <p:cNvSpPr>
            <a:spLocks noChangeArrowheads="1"/>
          </p:cNvSpPr>
          <p:nvPr/>
        </p:nvSpPr>
        <p:spPr bwMode="auto">
          <a:xfrm>
            <a:off x="99060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33" name="Rectangle 9"/>
          <p:cNvSpPr>
            <a:spLocks noChangeArrowheads="1"/>
          </p:cNvSpPr>
          <p:nvPr/>
        </p:nvSpPr>
        <p:spPr bwMode="auto">
          <a:xfrm>
            <a:off x="99060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3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ZA"/>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42" name="Rectangle 18"/>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051" name="Rectangle 3"/>
          <p:cNvSpPr>
            <a:spLocks noChangeArrowheads="1"/>
          </p:cNvSpPr>
          <p:nvPr/>
        </p:nvSpPr>
        <p:spPr bwMode="auto">
          <a:xfrm>
            <a:off x="990600"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054" name="Rectangle 6"/>
          <p:cNvSpPr>
            <a:spLocks noChangeArrowheads="1"/>
          </p:cNvSpPr>
          <p:nvPr/>
        </p:nvSpPr>
        <p:spPr bwMode="auto">
          <a:xfrm>
            <a:off x="0"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058"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059" name="Rectangle 11"/>
          <p:cNvSpPr>
            <a:spLocks noChangeArrowheads="1"/>
          </p:cNvSpPr>
          <p:nvPr/>
        </p:nvSpPr>
        <p:spPr bwMode="auto">
          <a:xfrm>
            <a:off x="99060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68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6870" name="Rectangle 6"/>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800" b="0" i="0" u="none" strike="noStrike" cap="none" normalizeH="0" baseline="0" smtClean="0">
                <a:ln>
                  <a:noFill/>
                </a:ln>
                <a:solidFill>
                  <a:schemeClr val="tx1"/>
                </a:solidFill>
                <a:effectLst/>
                <a:latin typeface="Arial" pitchFamily="34" charset="0"/>
              </a:rPr>
              <a:t/>
            </a:r>
            <a:br>
              <a:rPr kumimoji="0" lang="en-ZA" sz="1800" b="0" i="0" u="none" strike="noStrike" cap="none" normalizeH="0" baseline="0" smtClean="0">
                <a:ln>
                  <a:noFill/>
                </a:ln>
                <a:solidFill>
                  <a:schemeClr val="tx1"/>
                </a:solidFill>
                <a:effectLst/>
                <a:latin typeface="Arial" pitchFamily="34" charset="0"/>
              </a:rPr>
            </a:br>
            <a:endParaRPr kumimoji="0" lang="en-ZA" sz="1800" b="0" i="0" u="none" strike="noStrike" cap="none" normalizeH="0" baseline="0" smtClean="0">
              <a:ln>
                <a:noFill/>
              </a:ln>
              <a:solidFill>
                <a:schemeClr val="tx1"/>
              </a:solidFill>
              <a:effectLst/>
              <a:latin typeface="Arial" pitchFamily="34" charset="0"/>
            </a:endParaRPr>
          </a:p>
        </p:txBody>
      </p:sp>
      <p:sp>
        <p:nvSpPr>
          <p:cNvPr id="36871" name="Rectangle 7"/>
          <p:cNvSpPr>
            <a:spLocks noChangeArrowheads="1"/>
          </p:cNvSpPr>
          <p:nvPr/>
        </p:nvSpPr>
        <p:spPr bwMode="auto">
          <a:xfrm>
            <a:off x="0" y="381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800" b="0" i="0" u="none" strike="noStrike" cap="none" normalizeH="0" baseline="0" smtClean="0">
                <a:ln>
                  <a:noFill/>
                </a:ln>
                <a:solidFill>
                  <a:schemeClr val="tx1"/>
                </a:solidFill>
                <a:effectLst/>
                <a:latin typeface="Arial" pitchFamily="34" charset="0"/>
              </a:rPr>
              <a:t/>
            </a:r>
            <a:br>
              <a:rPr kumimoji="0" lang="en-ZA" sz="1800" b="0" i="0" u="none" strike="noStrike" cap="none" normalizeH="0" baseline="0" smtClean="0">
                <a:ln>
                  <a:noFill/>
                </a:ln>
                <a:solidFill>
                  <a:schemeClr val="tx1"/>
                </a:solidFill>
                <a:effectLst/>
                <a:latin typeface="Arial" pitchFamily="34" charset="0"/>
              </a:rPr>
            </a:br>
            <a:endParaRPr kumimoji="0" lang="en-ZA" sz="1800" b="0" i="0" u="none" strike="noStrike" cap="none" normalizeH="0" baseline="0" smtClean="0">
              <a:ln>
                <a:noFill/>
              </a:ln>
              <a:solidFill>
                <a:schemeClr val="tx1"/>
              </a:solidFill>
              <a:effectLst/>
              <a:latin typeface="Arial" pitchFamily="34" charset="0"/>
            </a:endParaRPr>
          </a:p>
        </p:txBody>
      </p:sp>
      <p:sp>
        <p:nvSpPr>
          <p:cNvPr id="36872" name="Rectangle 8"/>
          <p:cNvSpPr>
            <a:spLocks noChangeArrowheads="1"/>
          </p:cNvSpPr>
          <p:nvPr/>
        </p:nvSpPr>
        <p:spPr bwMode="auto">
          <a:xfrm>
            <a:off x="0" y="571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800" b="0" i="0" u="none" strike="noStrike" cap="none" normalizeH="0" baseline="0" smtClean="0">
                <a:ln>
                  <a:noFill/>
                </a:ln>
                <a:solidFill>
                  <a:schemeClr val="tx1"/>
                </a:solidFill>
                <a:effectLst/>
                <a:latin typeface="Arial" pitchFamily="34" charset="0"/>
              </a:rPr>
              <a:t/>
            </a:r>
            <a:br>
              <a:rPr kumimoji="0" lang="en-ZA" sz="1800" b="0" i="0" u="none" strike="noStrike" cap="none" normalizeH="0" baseline="0" smtClean="0">
                <a:ln>
                  <a:noFill/>
                </a:ln>
                <a:solidFill>
                  <a:schemeClr val="tx1"/>
                </a:solidFill>
                <a:effectLst/>
                <a:latin typeface="Arial" pitchFamily="34" charset="0"/>
              </a:rPr>
            </a:br>
            <a:endParaRPr kumimoji="0" lang="en-ZA" sz="1800" b="0" i="0" u="none" strike="noStrike" cap="none" normalizeH="0" baseline="0" smtClean="0">
              <a:ln>
                <a:noFill/>
              </a:ln>
              <a:solidFill>
                <a:schemeClr val="tx1"/>
              </a:solidFill>
              <a:effectLst/>
              <a:latin typeface="Arial" pitchFamily="34" charset="0"/>
            </a:endParaRPr>
          </a:p>
        </p:txBody>
      </p:sp>
      <p:sp>
        <p:nvSpPr>
          <p:cNvPr id="37893" name="Rectangle 5"/>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ZA"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ZA"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ZA" sz="1800" b="0" i="0" u="none" strike="noStrike" cap="none" normalizeH="0" baseline="0" smtClean="0">
              <a:ln>
                <a:noFill/>
              </a:ln>
              <a:solidFill>
                <a:schemeClr val="tx1"/>
              </a:solidFill>
              <a:effectLst/>
              <a:latin typeface="Arial" pitchFamily="34" charset="0"/>
            </a:endParaRPr>
          </a:p>
        </p:txBody>
      </p:sp>
      <p:sp>
        <p:nvSpPr>
          <p:cNvPr id="37894" name="Rectangle 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ZA"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ZA"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ZA" sz="1800" b="0" i="0" u="none" strike="noStrike" cap="none" normalizeH="0" baseline="0" smtClean="0">
              <a:ln>
                <a:noFill/>
              </a:ln>
              <a:solidFill>
                <a:schemeClr val="tx1"/>
              </a:solidFill>
              <a:effectLst/>
              <a:latin typeface="Arial" pitchFamily="34" charset="0"/>
            </a:endParaRPr>
          </a:p>
        </p:txBody>
      </p:sp>
      <p:sp>
        <p:nvSpPr>
          <p:cNvPr id="37895" name="Rectangle 7"/>
          <p:cNvSpPr>
            <a:spLocks noChangeArrowheads="1"/>
          </p:cNvSpPr>
          <p:nvPr/>
        </p:nvSpPr>
        <p:spPr bwMode="auto">
          <a:xfrm>
            <a:off x="0"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891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89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892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4096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40965" name="Rectangle 5"/>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ZA"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ZA"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ZA" sz="1800" b="0" i="0" u="none" strike="noStrike" cap="none" normalizeH="0" baseline="0" smtClean="0">
              <a:ln>
                <a:noFill/>
              </a:ln>
              <a:solidFill>
                <a:schemeClr val="tx1"/>
              </a:solidFill>
              <a:effectLst/>
              <a:latin typeface="Arial" pitchFamily="34" charset="0"/>
            </a:endParaRPr>
          </a:p>
        </p:txBody>
      </p:sp>
      <p:sp>
        <p:nvSpPr>
          <p:cNvPr id="40966" name="Rectangle 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ZA"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ZA"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ZA" sz="1800" b="0" i="0" u="none" strike="noStrike" cap="none" normalizeH="0" baseline="0" smtClean="0">
              <a:ln>
                <a:noFill/>
              </a:ln>
              <a:solidFill>
                <a:schemeClr val="tx1"/>
              </a:solidFill>
              <a:effectLst/>
              <a:latin typeface="Arial" pitchFamily="34" charset="0"/>
            </a:endParaRPr>
          </a:p>
        </p:txBody>
      </p:sp>
      <p:sp>
        <p:nvSpPr>
          <p:cNvPr id="40967" name="Rectangle 7"/>
          <p:cNvSpPr>
            <a:spLocks noChangeArrowheads="1"/>
          </p:cNvSpPr>
          <p:nvPr/>
        </p:nvSpPr>
        <p:spPr bwMode="auto">
          <a:xfrm>
            <a:off x="0"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53" name="Picture 52"/>
          <p:cNvPicPr/>
          <p:nvPr/>
        </p:nvPicPr>
        <p:blipFill>
          <a:blip r:embed="rId2" cstate="print"/>
          <a:srcRect/>
          <a:stretch>
            <a:fillRect/>
          </a:stretch>
        </p:blipFill>
        <p:spPr bwMode="auto">
          <a:xfrm>
            <a:off x="0" y="1058349"/>
            <a:ext cx="6930092" cy="5799651"/>
          </a:xfrm>
          <a:prstGeom prst="rect">
            <a:avLst/>
          </a:prstGeom>
          <a:noFill/>
          <a:ln w="9525">
            <a:noFill/>
            <a:miter lim="800000"/>
            <a:headEnd/>
            <a:tailEnd/>
          </a:ln>
        </p:spPr>
      </p:pic>
      <p:pic>
        <p:nvPicPr>
          <p:cNvPr id="54" name="Picture 53" descr="motion.jpg"/>
          <p:cNvPicPr/>
          <p:nvPr/>
        </p:nvPicPr>
        <p:blipFill>
          <a:blip r:embed="rId3" cstate="print">
            <a:lum bright="59000" contrast="-56000"/>
          </a:blip>
          <a:srcRect t="5268" b="12977"/>
          <a:stretch>
            <a:fillRect/>
          </a:stretch>
        </p:blipFill>
        <p:spPr>
          <a:xfrm>
            <a:off x="785786" y="0"/>
            <a:ext cx="1143008" cy="1186955"/>
          </a:xfrm>
          <a:prstGeom prst="rect">
            <a:avLst/>
          </a:prstGeom>
          <a:ln>
            <a:noFill/>
          </a:ln>
          <a:effectLst>
            <a:softEdge rad="112500"/>
          </a:effectLst>
        </p:spPr>
      </p:pic>
      <p:sp>
        <p:nvSpPr>
          <p:cNvPr id="52" name="Rectangle 51"/>
          <p:cNvSpPr/>
          <p:nvPr/>
        </p:nvSpPr>
        <p:spPr>
          <a:xfrm>
            <a:off x="1071538" y="285728"/>
            <a:ext cx="6215106" cy="584775"/>
          </a:xfrm>
          <a:prstGeom prst="rect">
            <a:avLst/>
          </a:prstGeom>
        </p:spPr>
        <p:txBody>
          <a:bodyPr wrap="square">
            <a:spAutoFit/>
          </a:bodyPr>
          <a:lstStyle/>
          <a:p>
            <a:r>
              <a:rPr lang="en-US" sz="3200" dirty="0" smtClean="0">
                <a:latin typeface="Book Antiqua" pitchFamily="18" charset="0"/>
              </a:rPr>
              <a:t>Results: Change in U </a:t>
            </a:r>
            <a:endParaRPr lang="en-ZA" sz="3200" dirty="0">
              <a:latin typeface="Book Antiqua" pitchFamily="18" charset="0"/>
            </a:endParaRPr>
          </a:p>
        </p:txBody>
      </p:sp>
      <p:pic>
        <p:nvPicPr>
          <p:cNvPr id="19459" name="Picture 3"/>
          <p:cNvPicPr>
            <a:picLocks noChangeAspect="1" noChangeArrowheads="1"/>
          </p:cNvPicPr>
          <p:nvPr/>
        </p:nvPicPr>
        <p:blipFill>
          <a:blip r:embed="rId4" cstate="print"/>
          <a:srcRect/>
          <a:stretch>
            <a:fillRect/>
          </a:stretch>
        </p:blipFill>
        <p:spPr bwMode="auto">
          <a:xfrm>
            <a:off x="6500826" y="3643314"/>
            <a:ext cx="1685925" cy="1095375"/>
          </a:xfrm>
          <a:prstGeom prst="rect">
            <a:avLst/>
          </a:prstGeom>
          <a:noFill/>
          <a:ln w="25400">
            <a:solidFill>
              <a:schemeClr val="accent6">
                <a:lumMod val="75000"/>
              </a:schemeClr>
            </a:solidFill>
            <a:miter lim="800000"/>
            <a:headEnd/>
            <a:tailEnd/>
          </a:ln>
          <a:effectLst/>
        </p:spPr>
      </p:pic>
      <p:sp>
        <p:nvSpPr>
          <p:cNvPr id="55" name="Slide Number Placeholder 54"/>
          <p:cNvSpPr>
            <a:spLocks noGrp="1"/>
          </p:cNvSpPr>
          <p:nvPr>
            <p:ph type="sldNum" sz="quarter" idx="12"/>
          </p:nvPr>
        </p:nvSpPr>
        <p:spPr/>
        <p:txBody>
          <a:bodyPr/>
          <a:lstStyle/>
          <a:p>
            <a:fld id="{F3DDEEB2-7AB4-4AA4-9A83-46C23743621C}" type="slidenum">
              <a:rPr lang="en-ZA" smtClean="0"/>
              <a:pPr/>
              <a:t>26</a:t>
            </a:fld>
            <a:endParaRPr lang="en-ZA"/>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srcRect/>
          <a:stretch>
            <a:fillRect/>
          </a:stretch>
        </p:blipFill>
        <p:spPr bwMode="auto">
          <a:xfrm>
            <a:off x="285720" y="214290"/>
            <a:ext cx="8670606" cy="6455050"/>
          </a:xfrm>
          <a:prstGeom prst="rect">
            <a:avLst/>
          </a:prstGeom>
          <a:noFill/>
        </p:spPr>
      </p:pic>
      <p:sp>
        <p:nvSpPr>
          <p:cNvPr id="6" name="Slide Number Placeholder 5"/>
          <p:cNvSpPr>
            <a:spLocks noGrp="1"/>
          </p:cNvSpPr>
          <p:nvPr>
            <p:ph type="sldNum" sz="quarter" idx="12"/>
          </p:nvPr>
        </p:nvSpPr>
        <p:spPr/>
        <p:txBody>
          <a:bodyPr/>
          <a:lstStyle/>
          <a:p>
            <a:fld id="{F3DDEEB2-7AB4-4AA4-9A83-46C23743621C}" type="slidenum">
              <a:rPr lang="en-ZA" smtClean="0"/>
              <a:pPr/>
              <a:t>27</a:t>
            </a:fld>
            <a:endParaRPr lang="en-ZA"/>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srcRect t="14576" b="2130"/>
          <a:stretch>
            <a:fillRect/>
          </a:stretch>
        </p:blipFill>
        <p:spPr bwMode="auto">
          <a:xfrm>
            <a:off x="571472" y="9"/>
            <a:ext cx="3857620" cy="6857991"/>
          </a:xfrm>
          <a:prstGeom prst="rect">
            <a:avLst/>
          </a:prstGeom>
          <a:noFill/>
        </p:spPr>
      </p:pic>
      <p:sp>
        <p:nvSpPr>
          <p:cNvPr id="7" name="TextBox 6"/>
          <p:cNvSpPr txBox="1"/>
          <p:nvPr/>
        </p:nvSpPr>
        <p:spPr>
          <a:xfrm>
            <a:off x="2643174" y="285728"/>
            <a:ext cx="3571900" cy="1200329"/>
          </a:xfrm>
          <a:prstGeom prst="rect">
            <a:avLst/>
          </a:prstGeom>
          <a:solidFill>
            <a:schemeClr val="bg1"/>
          </a:solidFill>
        </p:spPr>
        <p:txBody>
          <a:bodyPr wrap="square" rtlCol="0">
            <a:spAutoFit/>
          </a:bodyPr>
          <a:lstStyle/>
          <a:p>
            <a:r>
              <a:rPr lang="en-US" sz="2400" dirty="0" smtClean="0"/>
              <a:t>Movement of Bound and Virtual State due to Change in Potential Magnitude</a:t>
            </a:r>
            <a:endParaRPr lang="en-ZA" sz="2400" dirty="0"/>
          </a:p>
        </p:txBody>
      </p:sp>
      <p:pic>
        <p:nvPicPr>
          <p:cNvPr id="5" name="Picture 4" descr="motion.jpg"/>
          <p:cNvPicPr/>
          <p:nvPr/>
        </p:nvPicPr>
        <p:blipFill>
          <a:blip r:embed="rId3" cstate="print">
            <a:lum bright="59000" contrast="-56000"/>
          </a:blip>
          <a:srcRect t="5268" b="12977"/>
          <a:stretch>
            <a:fillRect/>
          </a:stretch>
        </p:blipFill>
        <p:spPr>
          <a:xfrm>
            <a:off x="7286644" y="4929231"/>
            <a:ext cx="1857356" cy="1928769"/>
          </a:xfrm>
          <a:prstGeom prst="rect">
            <a:avLst/>
          </a:prstGeom>
          <a:ln>
            <a:noFill/>
          </a:ln>
          <a:effectLst>
            <a:softEdge rad="112500"/>
          </a:effectLst>
        </p:spPr>
      </p:pic>
      <p:sp>
        <p:nvSpPr>
          <p:cNvPr id="8" name="Slide Number Placeholder 7"/>
          <p:cNvSpPr>
            <a:spLocks noGrp="1"/>
          </p:cNvSpPr>
          <p:nvPr>
            <p:ph type="sldNum" sz="quarter" idx="12"/>
          </p:nvPr>
        </p:nvSpPr>
        <p:spPr/>
        <p:txBody>
          <a:bodyPr/>
          <a:lstStyle/>
          <a:p>
            <a:fld id="{F3DDEEB2-7AB4-4AA4-9A83-46C23743621C}" type="slidenum">
              <a:rPr lang="en-ZA" smtClean="0"/>
              <a:pPr/>
              <a:t>28</a:t>
            </a:fld>
            <a:endParaRPr lang="en-ZA"/>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1507" name="Rectangle 3"/>
          <p:cNvSpPr>
            <a:spLocks noChangeArrowheads="1"/>
          </p:cNvSpPr>
          <p:nvPr/>
        </p:nvSpPr>
        <p:spPr bwMode="auto">
          <a:xfrm>
            <a:off x="99060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9" name="Picture 8" descr="motion.jpg"/>
          <p:cNvPicPr/>
          <p:nvPr/>
        </p:nvPicPr>
        <p:blipFill>
          <a:blip r:embed="rId2" cstate="print">
            <a:lum bright="59000" contrast="-56000"/>
          </a:blip>
          <a:srcRect t="5268" b="12977"/>
          <a:stretch>
            <a:fillRect/>
          </a:stretch>
        </p:blipFill>
        <p:spPr>
          <a:xfrm>
            <a:off x="785786" y="0"/>
            <a:ext cx="1143008" cy="1186955"/>
          </a:xfrm>
          <a:prstGeom prst="rect">
            <a:avLst/>
          </a:prstGeom>
          <a:ln>
            <a:noFill/>
          </a:ln>
          <a:effectLst>
            <a:softEdge rad="112500"/>
          </a:effectLst>
        </p:spPr>
      </p:pic>
      <p:sp>
        <p:nvSpPr>
          <p:cNvPr id="13" name="Rectangle 12"/>
          <p:cNvSpPr/>
          <p:nvPr/>
        </p:nvSpPr>
        <p:spPr>
          <a:xfrm>
            <a:off x="1142976" y="214290"/>
            <a:ext cx="2141933" cy="584775"/>
          </a:xfrm>
          <a:prstGeom prst="rect">
            <a:avLst/>
          </a:prstGeom>
        </p:spPr>
        <p:txBody>
          <a:bodyPr wrap="none">
            <a:spAutoFit/>
          </a:bodyPr>
          <a:lstStyle/>
          <a:p>
            <a:r>
              <a:rPr lang="en-US" sz="3200" dirty="0" smtClean="0">
                <a:latin typeface="Book Antiqua" pitchFamily="18" charset="0"/>
              </a:rPr>
              <a:t>References</a:t>
            </a:r>
            <a:endParaRPr lang="en-ZA" sz="3200" dirty="0">
              <a:latin typeface="Book Antiqua" pitchFamily="18" charset="0"/>
            </a:endParaRPr>
          </a:p>
        </p:txBody>
      </p:sp>
      <p:sp>
        <p:nvSpPr>
          <p:cNvPr id="12" name="Rectangle 11"/>
          <p:cNvSpPr/>
          <p:nvPr/>
        </p:nvSpPr>
        <p:spPr>
          <a:xfrm>
            <a:off x="500034" y="785794"/>
            <a:ext cx="8072462" cy="6617196"/>
          </a:xfrm>
          <a:prstGeom prst="rect">
            <a:avLst/>
          </a:prstGeom>
        </p:spPr>
        <p:txBody>
          <a:bodyPr wrap="square">
            <a:spAutoFit/>
          </a:bodyPr>
          <a:lstStyle/>
          <a:p>
            <a:r>
              <a:rPr lang="en-ZA" dirty="0" smtClean="0">
                <a:latin typeface="Book Antiqua" pitchFamily="18" charset="0"/>
              </a:rPr>
              <a:t>[</a:t>
            </a:r>
            <a:r>
              <a:rPr lang="en-ZA" sz="1600" dirty="0" smtClean="0">
                <a:latin typeface="Book Antiqua" pitchFamily="18" charset="0"/>
              </a:rPr>
              <a:t>1]	S. A. Rakityansky, </a:t>
            </a:r>
            <a:r>
              <a:rPr lang="en-ZA" sz="1600" i="1" dirty="0" smtClean="0">
                <a:latin typeface="Book Antiqua" pitchFamily="18" charset="0"/>
              </a:rPr>
              <a:t>Jost functions in Quantum Mechanics: Theory and Guide to 	Applications</a:t>
            </a:r>
            <a:r>
              <a:rPr lang="en-ZA" sz="1600" dirty="0" smtClean="0">
                <a:latin typeface="Book Antiqua" pitchFamily="18" charset="0"/>
              </a:rPr>
              <a:t> (University of South Africa, Pretoria)</a:t>
            </a:r>
          </a:p>
          <a:p>
            <a:endParaRPr lang="en-ZA" sz="1600" dirty="0" smtClean="0">
              <a:latin typeface="Book Antiqua" pitchFamily="18" charset="0"/>
            </a:endParaRPr>
          </a:p>
          <a:p>
            <a:r>
              <a:rPr lang="en-ZA" sz="1600" dirty="0" smtClean="0">
                <a:latin typeface="Book Antiqua" pitchFamily="18" charset="0"/>
              </a:rPr>
              <a:t>[2]	S. A. Rakityansky, S. A. </a:t>
            </a:r>
            <a:r>
              <a:rPr lang="en-ZA" sz="1600" dirty="0" err="1" smtClean="0">
                <a:latin typeface="Book Antiqua" pitchFamily="18" charset="0"/>
              </a:rPr>
              <a:t>Sofianos</a:t>
            </a:r>
            <a:r>
              <a:rPr lang="en-ZA" sz="1600" dirty="0" smtClean="0">
                <a:latin typeface="Book Antiqua" pitchFamily="18" charset="0"/>
              </a:rPr>
              <a:t>, K. Amos, </a:t>
            </a:r>
            <a:r>
              <a:rPr lang="en-ZA" sz="1600" i="1" dirty="0" smtClean="0">
                <a:latin typeface="Book Antiqua" pitchFamily="18" charset="0"/>
              </a:rPr>
              <a:t>A Method of Calculating the 	Jost 	Function  for Analytic Potentials </a:t>
            </a:r>
            <a:r>
              <a:rPr lang="en-ZA" sz="1600" dirty="0" smtClean="0">
                <a:latin typeface="Book Antiqua" pitchFamily="18" charset="0"/>
              </a:rPr>
              <a:t>(University of South Africa, 1995)</a:t>
            </a:r>
          </a:p>
          <a:p>
            <a:endParaRPr lang="en-ZA" sz="1600" dirty="0" smtClean="0">
              <a:latin typeface="Book Antiqua" pitchFamily="18" charset="0"/>
            </a:endParaRPr>
          </a:p>
          <a:p>
            <a:r>
              <a:rPr lang="en-ZA" sz="1600" dirty="0" smtClean="0">
                <a:latin typeface="Book Antiqua" pitchFamily="18" charset="0"/>
              </a:rPr>
              <a:t>[3]	</a:t>
            </a:r>
            <a:r>
              <a:rPr lang="en-ZA" sz="1600" i="1" dirty="0" smtClean="0">
                <a:latin typeface="Book Antiqua" pitchFamily="18" charset="0"/>
              </a:rPr>
              <a:t>Lecture Notes: Jost functions in Quantum Mechanics,</a:t>
            </a:r>
            <a:r>
              <a:rPr lang="en-ZA" sz="1600" dirty="0" smtClean="0">
                <a:latin typeface="Book Antiqua" pitchFamily="18" charset="0"/>
              </a:rPr>
              <a:t> Compiled by S. A. 	Rakityansky (University of South Africa, Pretoria, 2007)</a:t>
            </a:r>
          </a:p>
          <a:p>
            <a:endParaRPr lang="en-ZA" sz="1600" dirty="0" smtClean="0">
              <a:latin typeface="Book Antiqua" pitchFamily="18" charset="0"/>
            </a:endParaRPr>
          </a:p>
          <a:p>
            <a:r>
              <a:rPr lang="en-ZA" sz="1600" dirty="0" smtClean="0">
                <a:latin typeface="Book Antiqua" pitchFamily="18" charset="0"/>
              </a:rPr>
              <a:t>[4]	</a:t>
            </a:r>
            <a:r>
              <a:rPr lang="en-ZA" sz="1600" i="1" dirty="0" smtClean="0">
                <a:latin typeface="Book Antiqua" pitchFamily="18" charset="0"/>
              </a:rPr>
              <a:t>Lecture Notes: PHY703 Quantum Mechanics Lectures 1-15,</a:t>
            </a:r>
            <a:r>
              <a:rPr lang="en-ZA" sz="1600" dirty="0" smtClean="0">
                <a:latin typeface="Book Antiqua" pitchFamily="18" charset="0"/>
              </a:rPr>
              <a:t> Compiled by S. A. 	Rakityanski (University of Pretoria, 2010)</a:t>
            </a:r>
          </a:p>
          <a:p>
            <a:endParaRPr lang="en-ZA" sz="1600" dirty="0" smtClean="0">
              <a:latin typeface="Book Antiqua" pitchFamily="18" charset="0"/>
            </a:endParaRPr>
          </a:p>
          <a:p>
            <a:r>
              <a:rPr lang="en-ZA" sz="1600" dirty="0" smtClean="0">
                <a:latin typeface="Book Antiqua" pitchFamily="18" charset="0"/>
              </a:rPr>
              <a:t>[5]	N. </a:t>
            </a:r>
            <a:r>
              <a:rPr lang="en-ZA" sz="1600" dirty="0" err="1" smtClean="0">
                <a:latin typeface="Book Antiqua" pitchFamily="18" charset="0"/>
              </a:rPr>
              <a:t>Zettili</a:t>
            </a:r>
            <a:r>
              <a:rPr lang="en-ZA" sz="1600" dirty="0" smtClean="0">
                <a:latin typeface="Book Antiqua" pitchFamily="18" charset="0"/>
              </a:rPr>
              <a:t>, </a:t>
            </a:r>
            <a:r>
              <a:rPr lang="en-ZA" sz="1600" i="1" dirty="0" smtClean="0">
                <a:latin typeface="Book Antiqua" pitchFamily="18" charset="0"/>
              </a:rPr>
              <a:t>Quantum Mechanics</a:t>
            </a:r>
            <a:r>
              <a:rPr lang="en-ZA" sz="1600" dirty="0" smtClean="0">
                <a:latin typeface="Book Antiqua" pitchFamily="18" charset="0"/>
              </a:rPr>
              <a:t> (John Wiley &amp; Sons, Ltd., 3</a:t>
            </a:r>
            <a:r>
              <a:rPr lang="en-ZA" sz="1600" baseline="30000" dirty="0" smtClean="0">
                <a:latin typeface="Book Antiqua" pitchFamily="18" charset="0"/>
              </a:rPr>
              <a:t>rd</a:t>
            </a:r>
            <a:r>
              <a:rPr lang="en-ZA" sz="1600" dirty="0" smtClean="0">
                <a:latin typeface="Book Antiqua" pitchFamily="18" charset="0"/>
              </a:rPr>
              <a:t> edition, New 	York, 2001)</a:t>
            </a:r>
          </a:p>
          <a:p>
            <a:endParaRPr lang="en-ZA" sz="1600" dirty="0" smtClean="0">
              <a:latin typeface="Book Antiqua" pitchFamily="18" charset="0"/>
            </a:endParaRPr>
          </a:p>
          <a:p>
            <a:r>
              <a:rPr lang="en-ZA" sz="1600" dirty="0" smtClean="0">
                <a:latin typeface="Book Antiqua" pitchFamily="18" charset="0"/>
              </a:rPr>
              <a:t>[6] 	J. R. Taylor, C. D. </a:t>
            </a:r>
            <a:r>
              <a:rPr lang="en-ZA" sz="1600" dirty="0" err="1" smtClean="0">
                <a:latin typeface="Book Antiqua" pitchFamily="18" charset="0"/>
              </a:rPr>
              <a:t>Zafiratos</a:t>
            </a:r>
            <a:r>
              <a:rPr lang="en-ZA" sz="1600" dirty="0" smtClean="0">
                <a:latin typeface="Book Antiqua" pitchFamily="18" charset="0"/>
              </a:rPr>
              <a:t>, M. A. </a:t>
            </a:r>
            <a:r>
              <a:rPr lang="en-ZA" sz="1600" dirty="0" err="1" smtClean="0">
                <a:latin typeface="Book Antiqua" pitchFamily="18" charset="0"/>
              </a:rPr>
              <a:t>Dubson</a:t>
            </a:r>
            <a:r>
              <a:rPr lang="en-ZA" sz="1600" dirty="0" smtClean="0">
                <a:latin typeface="Book Antiqua" pitchFamily="18" charset="0"/>
              </a:rPr>
              <a:t>, </a:t>
            </a:r>
            <a:r>
              <a:rPr lang="en-ZA" sz="1600" i="1" dirty="0" smtClean="0">
                <a:latin typeface="Book Antiqua" pitchFamily="18" charset="0"/>
              </a:rPr>
              <a:t>Modern Physics for Scientists 	and 	Engineers</a:t>
            </a:r>
            <a:r>
              <a:rPr lang="en-ZA" sz="1600" dirty="0" smtClean="0">
                <a:latin typeface="Book Antiqua" pitchFamily="18" charset="0"/>
              </a:rPr>
              <a:t>, (Prentice Hall, Inc.,2</a:t>
            </a:r>
            <a:r>
              <a:rPr lang="en-ZA" sz="1600" baseline="30000" dirty="0" smtClean="0">
                <a:latin typeface="Book Antiqua" pitchFamily="18" charset="0"/>
              </a:rPr>
              <a:t>nd</a:t>
            </a:r>
            <a:r>
              <a:rPr lang="en-ZA" sz="1600" dirty="0" smtClean="0">
                <a:latin typeface="Book Antiqua" pitchFamily="18" charset="0"/>
              </a:rPr>
              <a:t> edition, New Jersey, 2004)</a:t>
            </a:r>
          </a:p>
          <a:p>
            <a:endParaRPr lang="en-ZA" sz="1600" dirty="0" smtClean="0">
              <a:latin typeface="Book Antiqua" pitchFamily="18" charset="0"/>
            </a:endParaRPr>
          </a:p>
          <a:p>
            <a:r>
              <a:rPr lang="en-ZA" sz="1600" dirty="0" smtClean="0">
                <a:latin typeface="Book Antiqua" pitchFamily="18" charset="0"/>
              </a:rPr>
              <a:t>[7]	K. F. Riley, M. P. Hobson, S. J. Bence, </a:t>
            </a:r>
            <a:r>
              <a:rPr lang="en-ZA" sz="1600" i="1" dirty="0" smtClean="0">
                <a:latin typeface="Book Antiqua" pitchFamily="18" charset="0"/>
              </a:rPr>
              <a:t>Mathematical Methods for Physics  and	Engineering, </a:t>
            </a:r>
            <a:r>
              <a:rPr lang="en-ZA" sz="1600" dirty="0" smtClean="0">
                <a:latin typeface="Book Antiqua" pitchFamily="18" charset="0"/>
              </a:rPr>
              <a:t>(Cambridge University Press, 1998)</a:t>
            </a:r>
          </a:p>
          <a:p>
            <a:endParaRPr lang="en-ZA" sz="1600" dirty="0" smtClean="0">
              <a:latin typeface="Book Antiqua" pitchFamily="18" charset="0"/>
            </a:endParaRPr>
          </a:p>
          <a:p>
            <a:r>
              <a:rPr lang="en-ZA" sz="1600" dirty="0" smtClean="0">
                <a:latin typeface="Book Antiqua" pitchFamily="18" charset="0"/>
              </a:rPr>
              <a:t>[8]	J. S. De </a:t>
            </a:r>
            <a:r>
              <a:rPr lang="en-ZA" sz="1600" dirty="0" err="1" smtClean="0">
                <a:latin typeface="Book Antiqua" pitchFamily="18" charset="0"/>
              </a:rPr>
              <a:t>Villiers</a:t>
            </a:r>
            <a:r>
              <a:rPr lang="en-ZA" sz="1600" dirty="0" smtClean="0">
                <a:latin typeface="Book Antiqua" pitchFamily="18" charset="0"/>
              </a:rPr>
              <a:t>, </a:t>
            </a:r>
            <a:r>
              <a:rPr lang="en-ZA" sz="1600" i="1" dirty="0" smtClean="0">
                <a:latin typeface="Book Antiqua" pitchFamily="18" charset="0"/>
              </a:rPr>
              <a:t>Interaction of the </a:t>
            </a:r>
            <a:r>
              <a:rPr lang="en-ZA" sz="1600" i="1" dirty="0" err="1" smtClean="0">
                <a:latin typeface="Book Antiqua" pitchFamily="18" charset="0"/>
              </a:rPr>
              <a:t>Eta</a:t>
            </a:r>
            <a:r>
              <a:rPr lang="en-ZA" sz="1600" i="1" dirty="0" smtClean="0">
                <a:latin typeface="Book Antiqua" pitchFamily="18" charset="0"/>
              </a:rPr>
              <a:t>-Meson with Light Nuclei</a:t>
            </a:r>
            <a:r>
              <a:rPr lang="en-ZA" sz="1600" dirty="0" smtClean="0">
                <a:latin typeface="Book Antiqua" pitchFamily="18" charset="0"/>
              </a:rPr>
              <a:t>, (University of 	South Africa, 2005)</a:t>
            </a:r>
          </a:p>
          <a:p>
            <a:pPr algn="just"/>
            <a:endParaRPr lang="en-ZA" dirty="0" smtClean="0">
              <a:solidFill>
                <a:schemeClr val="bg1"/>
              </a:solidFill>
              <a:latin typeface="Book Antiqua" pitchFamily="18" charset="0"/>
            </a:endParaRPr>
          </a:p>
          <a:p>
            <a:pPr marL="0" lvl="2"/>
            <a:endParaRPr lang="en-ZA" dirty="0" smtClean="0">
              <a:solidFill>
                <a:schemeClr val="bg1"/>
              </a:solidFill>
              <a:latin typeface="Book Antiqua" pitchFamily="18" charset="0"/>
            </a:endParaRPr>
          </a:p>
          <a:p>
            <a:endParaRPr lang="en-ZA" dirty="0">
              <a:solidFill>
                <a:schemeClr val="bg1"/>
              </a:solidFill>
              <a:latin typeface="Book Antiqua" pitchFamily="18" charset="0"/>
            </a:endParaRPr>
          </a:p>
        </p:txBody>
      </p:sp>
      <p:sp>
        <p:nvSpPr>
          <p:cNvPr id="15" name="Slide Number Placeholder 14"/>
          <p:cNvSpPr>
            <a:spLocks noGrp="1"/>
          </p:cNvSpPr>
          <p:nvPr>
            <p:ph type="sldNum" sz="quarter" idx="12"/>
          </p:nvPr>
        </p:nvSpPr>
        <p:spPr/>
        <p:txBody>
          <a:bodyPr/>
          <a:lstStyle/>
          <a:p>
            <a:fld id="{F3DDEEB2-7AB4-4AA4-9A83-46C23743621C}" type="slidenum">
              <a:rPr lang="en-ZA" smtClean="0"/>
              <a:pPr/>
              <a:t>29</a:t>
            </a:fld>
            <a:endParaRPr lang="en-ZA"/>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85786" y="1000108"/>
            <a:ext cx="7715304" cy="6370975"/>
          </a:xfrm>
          <a:prstGeom prst="rect">
            <a:avLst/>
          </a:prstGeom>
        </p:spPr>
        <p:txBody>
          <a:bodyPr wrap="square">
            <a:spAutoFit/>
          </a:bodyPr>
          <a:lstStyle/>
          <a:p>
            <a:pPr marL="0" lvl="2" algn="just">
              <a:buBlip>
                <a:blip r:embed="rId2"/>
              </a:buBlip>
            </a:pPr>
            <a:r>
              <a:rPr lang="en-ZA" sz="2400" dirty="0"/>
              <a:t> </a:t>
            </a:r>
            <a:r>
              <a:rPr lang="en-ZA" sz="2400" dirty="0" smtClean="0"/>
              <a:t>	</a:t>
            </a:r>
            <a:r>
              <a:rPr lang="en-ZA" sz="2400" dirty="0" smtClean="0">
                <a:latin typeface="Book Antiqua" pitchFamily="18" charset="0"/>
              </a:rPr>
              <a:t>System stability is a fundamental concept in 	understanding nature. </a:t>
            </a:r>
          </a:p>
          <a:p>
            <a:pPr marL="0" lvl="2" algn="just"/>
            <a:endParaRPr lang="en-ZA" sz="2400" dirty="0" smtClean="0">
              <a:latin typeface="Book Antiqua" pitchFamily="18" charset="0"/>
            </a:endParaRPr>
          </a:p>
          <a:p>
            <a:pPr marL="0" lvl="2" algn="just">
              <a:buBlip>
                <a:blip r:embed="rId2"/>
              </a:buBlip>
            </a:pPr>
            <a:r>
              <a:rPr lang="en-ZA" sz="2400" dirty="0" smtClean="0">
                <a:latin typeface="Book Antiqua" pitchFamily="18" charset="0"/>
              </a:rPr>
              <a:t> 	Can a system of particles in a specific scenario 	exist indefinitely, or will some sort of decay 	take place? </a:t>
            </a:r>
          </a:p>
          <a:p>
            <a:pPr marL="0" lvl="2" algn="just"/>
            <a:endParaRPr lang="en-ZA" sz="2400" dirty="0" smtClean="0">
              <a:latin typeface="Book Antiqua" pitchFamily="18" charset="0"/>
            </a:endParaRPr>
          </a:p>
          <a:p>
            <a:pPr marL="0" lvl="2" algn="just">
              <a:buBlip>
                <a:blip r:embed="rId2"/>
              </a:buBlip>
            </a:pPr>
            <a:r>
              <a:rPr lang="en-ZA" sz="2400" dirty="0" smtClean="0">
                <a:latin typeface="Book Antiqua" pitchFamily="18" charset="0"/>
              </a:rPr>
              <a:t> 	This can provide information on, among other 	things, nuclear and chemical reactions, nuclear 	decay, and specifically particle scattering. </a:t>
            </a:r>
          </a:p>
          <a:p>
            <a:pPr marL="0" lvl="2" algn="just"/>
            <a:endParaRPr lang="en-ZA" sz="2400" dirty="0" smtClean="0">
              <a:latin typeface="Book Antiqua" pitchFamily="18" charset="0"/>
            </a:endParaRPr>
          </a:p>
          <a:p>
            <a:pPr marL="0" lvl="2" algn="just">
              <a:buBlip>
                <a:blip r:embed="rId2"/>
              </a:buBlip>
            </a:pPr>
            <a:r>
              <a:rPr lang="en-ZA" sz="2400" dirty="0" smtClean="0">
                <a:latin typeface="Book Antiqua" pitchFamily="18" charset="0"/>
              </a:rPr>
              <a:t> 	For this project, resonant and bound state 	energies for a system of particles with a given 	step-potential are calculated by making use of 	Jost functions. </a:t>
            </a:r>
          </a:p>
          <a:p>
            <a:pPr marL="0" lvl="2"/>
            <a:endParaRPr lang="en-ZA" sz="2400" dirty="0" smtClean="0">
              <a:solidFill>
                <a:schemeClr val="bg1"/>
              </a:solidFill>
            </a:endParaRPr>
          </a:p>
          <a:p>
            <a:endParaRPr lang="en-ZA" sz="2400" dirty="0"/>
          </a:p>
        </p:txBody>
      </p:sp>
      <p:pic>
        <p:nvPicPr>
          <p:cNvPr id="7" name="Picture 6" descr="motion.jpg"/>
          <p:cNvPicPr/>
          <p:nvPr/>
        </p:nvPicPr>
        <p:blipFill>
          <a:blip r:embed="rId3" cstate="print">
            <a:lum bright="59000" contrast="-56000"/>
          </a:blip>
          <a:srcRect t="5268" b="12977"/>
          <a:stretch>
            <a:fillRect/>
          </a:stretch>
        </p:blipFill>
        <p:spPr>
          <a:xfrm>
            <a:off x="785786" y="0"/>
            <a:ext cx="1100688" cy="1143008"/>
          </a:xfrm>
          <a:prstGeom prst="rect">
            <a:avLst/>
          </a:prstGeom>
          <a:ln>
            <a:noFill/>
          </a:ln>
          <a:effectLst>
            <a:softEdge rad="112500"/>
          </a:effectLst>
        </p:spPr>
      </p:pic>
      <p:sp>
        <p:nvSpPr>
          <p:cNvPr id="6" name="Rectangle 5"/>
          <p:cNvSpPr/>
          <p:nvPr/>
        </p:nvSpPr>
        <p:spPr>
          <a:xfrm>
            <a:off x="1071538" y="285728"/>
            <a:ext cx="2714644" cy="584775"/>
          </a:xfrm>
          <a:prstGeom prst="rect">
            <a:avLst/>
          </a:prstGeom>
        </p:spPr>
        <p:txBody>
          <a:bodyPr wrap="square">
            <a:spAutoFit/>
          </a:bodyPr>
          <a:lstStyle/>
          <a:p>
            <a:r>
              <a:rPr lang="en-US" sz="3200" dirty="0" smtClean="0">
                <a:latin typeface="Book Antiqua" pitchFamily="18" charset="0"/>
              </a:rPr>
              <a:t>Introduction</a:t>
            </a:r>
            <a:endParaRPr lang="en-ZA" sz="3200" dirty="0">
              <a:latin typeface="Book Antiqua" pitchFamily="18" charset="0"/>
            </a:endParaRPr>
          </a:p>
        </p:txBody>
      </p:sp>
      <p:sp>
        <p:nvSpPr>
          <p:cNvPr id="9" name="Slide Number Placeholder 8"/>
          <p:cNvSpPr>
            <a:spLocks noGrp="1"/>
          </p:cNvSpPr>
          <p:nvPr>
            <p:ph type="sldNum" sz="quarter" idx="12"/>
          </p:nvPr>
        </p:nvSpPr>
        <p:spPr/>
        <p:txBody>
          <a:bodyPr/>
          <a:lstStyle/>
          <a:p>
            <a:fld id="{F3DDEEB2-7AB4-4AA4-9A83-46C23743621C}" type="slidenum">
              <a:rPr lang="en-ZA" smtClean="0"/>
              <a:pPr/>
              <a:t>3</a:t>
            </a:fld>
            <a:endParaRPr lang="en-ZA"/>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1507" name="Rectangle 3"/>
          <p:cNvSpPr>
            <a:spLocks noChangeArrowheads="1"/>
          </p:cNvSpPr>
          <p:nvPr/>
        </p:nvSpPr>
        <p:spPr bwMode="auto">
          <a:xfrm>
            <a:off x="99060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9" name="Picture 8" descr="C:\DOCUME~1\PAULVA~1\LOCALS~1\Temp\msohtmlclip1\01\clip_image001.jpg"/>
          <p:cNvPicPr/>
          <p:nvPr/>
        </p:nvPicPr>
        <p:blipFill>
          <a:blip r:embed="rId2" cstate="print"/>
          <a:srcRect l="8702" t="5998" r="12293" b="14286"/>
          <a:stretch>
            <a:fillRect/>
          </a:stretch>
        </p:blipFill>
        <p:spPr bwMode="auto">
          <a:xfrm>
            <a:off x="4286248" y="-40714"/>
            <a:ext cx="4857752" cy="6898714"/>
          </a:xfrm>
          <a:prstGeom prst="rect">
            <a:avLst/>
          </a:prstGeom>
          <a:noFill/>
          <a:ln w="9525">
            <a:noFill/>
            <a:miter lim="800000"/>
            <a:headEnd/>
            <a:tailEnd/>
          </a:ln>
        </p:spPr>
      </p:pic>
      <p:pic>
        <p:nvPicPr>
          <p:cNvPr id="15" name="Picture 14" descr="motion.jpg"/>
          <p:cNvPicPr/>
          <p:nvPr/>
        </p:nvPicPr>
        <p:blipFill>
          <a:blip r:embed="rId3" cstate="print">
            <a:lum bright="59000" contrast="-56000"/>
          </a:blip>
          <a:srcRect t="5268" b="12977"/>
          <a:stretch>
            <a:fillRect/>
          </a:stretch>
        </p:blipFill>
        <p:spPr>
          <a:xfrm>
            <a:off x="785786" y="0"/>
            <a:ext cx="1143008" cy="1186955"/>
          </a:xfrm>
          <a:prstGeom prst="rect">
            <a:avLst/>
          </a:prstGeom>
          <a:ln>
            <a:noFill/>
          </a:ln>
          <a:effectLst>
            <a:softEdge rad="112500"/>
          </a:effectLst>
        </p:spPr>
      </p:pic>
      <p:sp>
        <p:nvSpPr>
          <p:cNvPr id="13" name="Rectangle 12"/>
          <p:cNvSpPr/>
          <p:nvPr/>
        </p:nvSpPr>
        <p:spPr>
          <a:xfrm>
            <a:off x="1285853" y="214290"/>
            <a:ext cx="2714644" cy="1077218"/>
          </a:xfrm>
          <a:prstGeom prst="rect">
            <a:avLst/>
          </a:prstGeom>
        </p:spPr>
        <p:txBody>
          <a:bodyPr wrap="square">
            <a:spAutoFit/>
          </a:bodyPr>
          <a:lstStyle/>
          <a:p>
            <a:r>
              <a:rPr lang="en-US" sz="3200" dirty="0" smtClean="0">
                <a:latin typeface="Book Antiqua" pitchFamily="18" charset="0"/>
              </a:rPr>
              <a:t>Appendix: Maple Code</a:t>
            </a:r>
            <a:endParaRPr lang="en-ZA" sz="3200" dirty="0">
              <a:latin typeface="Book Antiqua" pitchFamily="18" charset="0"/>
            </a:endParaRPr>
          </a:p>
        </p:txBody>
      </p:sp>
      <p:pic>
        <p:nvPicPr>
          <p:cNvPr id="16" name="Picture 15" descr="motion.jpg"/>
          <p:cNvPicPr/>
          <p:nvPr/>
        </p:nvPicPr>
        <p:blipFill>
          <a:blip r:embed="rId3" cstate="print">
            <a:lum bright="59000" contrast="-56000"/>
          </a:blip>
          <a:srcRect t="5268" b="12977"/>
          <a:stretch>
            <a:fillRect/>
          </a:stretch>
        </p:blipFill>
        <p:spPr>
          <a:xfrm>
            <a:off x="1071538" y="1714488"/>
            <a:ext cx="1788618" cy="1857388"/>
          </a:xfrm>
          <a:prstGeom prst="rect">
            <a:avLst/>
          </a:prstGeom>
          <a:ln>
            <a:noFill/>
          </a:ln>
          <a:effectLst>
            <a:softEdge rad="112500"/>
          </a:effectLst>
        </p:spPr>
      </p:pic>
      <p:pic>
        <p:nvPicPr>
          <p:cNvPr id="17" name="Picture 16" descr="motion.jpg"/>
          <p:cNvPicPr/>
          <p:nvPr/>
        </p:nvPicPr>
        <p:blipFill>
          <a:blip r:embed="rId3" cstate="print">
            <a:lum bright="59000" contrast="-56000"/>
          </a:blip>
          <a:srcRect t="5268" b="12977"/>
          <a:stretch>
            <a:fillRect/>
          </a:stretch>
        </p:blipFill>
        <p:spPr>
          <a:xfrm>
            <a:off x="1643042" y="4071942"/>
            <a:ext cx="2286016" cy="2373910"/>
          </a:xfrm>
          <a:prstGeom prst="rect">
            <a:avLst/>
          </a:prstGeom>
          <a:ln>
            <a:noFill/>
          </a:ln>
          <a:effectLst>
            <a:softEdge rad="112500"/>
          </a:effectLst>
        </p:spPr>
      </p:pic>
      <p:sp>
        <p:nvSpPr>
          <p:cNvPr id="18" name="Slide Number Placeholder 17"/>
          <p:cNvSpPr>
            <a:spLocks noGrp="1"/>
          </p:cNvSpPr>
          <p:nvPr>
            <p:ph type="sldNum" sz="quarter" idx="12"/>
          </p:nvPr>
        </p:nvSpPr>
        <p:spPr/>
        <p:txBody>
          <a:bodyPr/>
          <a:lstStyle/>
          <a:p>
            <a:fld id="{F3DDEEB2-7AB4-4AA4-9A83-46C23743621C}" type="slidenum">
              <a:rPr lang="en-ZA" smtClean="0"/>
              <a:pPr/>
              <a:t>30</a:t>
            </a:fld>
            <a:endParaRPr lang="en-ZA"/>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tion.jpg"/>
          <p:cNvPicPr/>
          <p:nvPr/>
        </p:nvPicPr>
        <p:blipFill>
          <a:blip r:embed="rId2" cstate="print">
            <a:lum bright="59000" contrast="-56000"/>
          </a:blip>
          <a:srcRect t="5268" b="12977"/>
          <a:stretch>
            <a:fillRect/>
          </a:stretch>
        </p:blipFill>
        <p:spPr>
          <a:xfrm>
            <a:off x="0" y="0"/>
            <a:ext cx="9144000" cy="6858000"/>
          </a:xfrm>
          <a:prstGeom prst="rect">
            <a:avLst/>
          </a:prstGeom>
          <a:ln>
            <a:noFill/>
          </a:ln>
          <a:effectLst>
            <a:softEdge rad="112500"/>
          </a:effectLst>
        </p:spPr>
      </p:pic>
      <p:sp>
        <p:nvSpPr>
          <p:cNvPr id="5" name="Rectangle 4"/>
          <p:cNvSpPr/>
          <p:nvPr/>
        </p:nvSpPr>
        <p:spPr>
          <a:xfrm>
            <a:off x="1000100" y="2714620"/>
            <a:ext cx="6192130" cy="1323439"/>
          </a:xfrm>
          <a:prstGeom prst="rect">
            <a:avLst/>
          </a:prstGeom>
          <a:noFill/>
        </p:spPr>
        <p:txBody>
          <a:bodyPr wrap="square" lIns="91440" tIns="45720" rIns="91440" bIns="45720">
            <a:spAutoFit/>
          </a:bodyPr>
          <a:lstStyle/>
          <a:p>
            <a:pPr algn="ctr"/>
            <a:r>
              <a:rPr lang="en-US" sz="8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Edwardian Script ITC" pitchFamily="66" charset="0"/>
              </a:rPr>
              <a:t>The End</a:t>
            </a:r>
            <a:endParaRPr lang="en-US" sz="8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Edwardian Script ITC" pitchFamily="66" charset="0"/>
            </a:endParaRPr>
          </a:p>
        </p:txBody>
      </p:sp>
      <p:sp>
        <p:nvSpPr>
          <p:cNvPr id="6" name="Slide Number Placeholder 5"/>
          <p:cNvSpPr>
            <a:spLocks noGrp="1"/>
          </p:cNvSpPr>
          <p:nvPr>
            <p:ph type="sldNum" sz="quarter" idx="12"/>
          </p:nvPr>
        </p:nvSpPr>
        <p:spPr/>
        <p:txBody>
          <a:bodyPr/>
          <a:lstStyle/>
          <a:p>
            <a:fld id="{F3DDEEB2-7AB4-4AA4-9A83-46C23743621C}" type="slidenum">
              <a:rPr lang="en-ZA" smtClean="0"/>
              <a:pPr/>
              <a:t>31</a:t>
            </a:fld>
            <a:endParaRPr lang="en-ZA"/>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cstate="print"/>
          <a:srcRect/>
          <a:stretch>
            <a:fillRect/>
          </a:stretch>
        </p:blipFill>
        <p:spPr bwMode="auto">
          <a:xfrm>
            <a:off x="4214810" y="4000504"/>
            <a:ext cx="3457575" cy="81915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cstate="print"/>
          <a:srcRect/>
          <a:stretch>
            <a:fillRect/>
          </a:stretch>
        </p:blipFill>
        <p:spPr bwMode="auto">
          <a:xfrm>
            <a:off x="4357686" y="1928802"/>
            <a:ext cx="3272393" cy="890588"/>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4714876" y="642918"/>
            <a:ext cx="2714644" cy="584164"/>
          </a:xfrm>
          <a:prstGeom prst="rect">
            <a:avLst/>
          </a:prstGeom>
          <a:noFill/>
          <a:ln w="9525">
            <a:noFill/>
            <a:miter lim="800000"/>
            <a:headEnd/>
            <a:tailEnd/>
          </a:ln>
          <a:effectLst/>
        </p:spPr>
      </p:pic>
      <p:pic>
        <p:nvPicPr>
          <p:cNvPr id="49" name="Picture 48" descr="motion.jpg"/>
          <p:cNvPicPr/>
          <p:nvPr/>
        </p:nvPicPr>
        <p:blipFill>
          <a:blip r:embed="rId5" cstate="print">
            <a:lum bright="59000" contrast="-56000"/>
          </a:blip>
          <a:srcRect t="5268" b="12977"/>
          <a:stretch>
            <a:fillRect/>
          </a:stretch>
        </p:blipFill>
        <p:spPr>
          <a:xfrm>
            <a:off x="500034" y="0"/>
            <a:ext cx="1071570" cy="1000108"/>
          </a:xfrm>
          <a:prstGeom prst="rect">
            <a:avLst/>
          </a:prstGeom>
          <a:ln>
            <a:noFill/>
          </a:ln>
          <a:effectLst>
            <a:softEdge rad="112500"/>
          </a:effectLst>
        </p:spPr>
      </p:pic>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75" name="Rectangle 3"/>
          <p:cNvSpPr>
            <a:spLocks noChangeArrowheads="1"/>
          </p:cNvSpPr>
          <p:nvPr/>
        </p:nvSpPr>
        <p:spPr bwMode="auto">
          <a:xfrm>
            <a:off x="99060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78" name="Rectangle 6"/>
          <p:cNvSpPr>
            <a:spLocks noChangeArrowheads="1"/>
          </p:cNvSpPr>
          <p:nvPr/>
        </p:nvSpPr>
        <p:spPr bwMode="auto">
          <a:xfrm>
            <a:off x="99060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8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8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3" name="TextBox 22"/>
          <p:cNvSpPr txBox="1"/>
          <p:nvPr/>
        </p:nvSpPr>
        <p:spPr>
          <a:xfrm>
            <a:off x="4000496" y="357166"/>
            <a:ext cx="4357718" cy="400110"/>
          </a:xfrm>
          <a:prstGeom prst="rect">
            <a:avLst/>
          </a:prstGeom>
          <a:noFill/>
        </p:spPr>
        <p:txBody>
          <a:bodyPr wrap="square" rtlCol="0">
            <a:spAutoFit/>
          </a:bodyPr>
          <a:lstStyle/>
          <a:p>
            <a:r>
              <a:rPr lang="en-US" sz="2000" dirty="0" smtClean="0">
                <a:latin typeface="Book Antiqua" pitchFamily="18" charset="0"/>
              </a:rPr>
              <a:t>Set of conserving quantum numbers:</a:t>
            </a:r>
            <a:endParaRPr lang="en-ZA" sz="2000" dirty="0">
              <a:latin typeface="Book Antiqua" pitchFamily="18" charset="0"/>
            </a:endParaRPr>
          </a:p>
        </p:txBody>
      </p:sp>
      <p:sp>
        <p:nvSpPr>
          <p:cNvPr id="3089"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90" name="Rectangle 18"/>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100" b="0" i="0" u="none" strike="noStrike" cap="none" normalizeH="0" baseline="0" smtClean="0">
                <a:ln>
                  <a:noFill/>
                </a:ln>
                <a:solidFill>
                  <a:schemeClr val="tx1"/>
                </a:solidFill>
                <a:effectLst/>
                <a:latin typeface="Bookman Old Style" pitchFamily="18" charset="0"/>
                <a:ea typeface="Calibri" pitchFamily="34" charset="0"/>
                <a:cs typeface="Times New Roman" pitchFamily="18" charset="0"/>
              </a:rPr>
              <a:t>. </a:t>
            </a:r>
            <a:endParaRPr kumimoji="0" lang="en-ZA" sz="1800" b="0" i="0" u="none" strike="noStrike" cap="none" normalizeH="0" baseline="0" smtClean="0">
              <a:ln>
                <a:noFill/>
              </a:ln>
              <a:solidFill>
                <a:schemeClr val="tx1"/>
              </a:solidFill>
              <a:effectLst/>
              <a:latin typeface="Arial" pitchFamily="34" charset="0"/>
            </a:endParaRPr>
          </a:p>
        </p:txBody>
      </p:sp>
      <p:sp>
        <p:nvSpPr>
          <p:cNvPr id="3092"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95"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96" name="Rectangle 2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6" name="TextBox 25"/>
          <p:cNvSpPr txBox="1"/>
          <p:nvPr/>
        </p:nvSpPr>
        <p:spPr>
          <a:xfrm>
            <a:off x="1142976" y="1714488"/>
            <a:ext cx="2500330" cy="400110"/>
          </a:xfrm>
          <a:prstGeom prst="rect">
            <a:avLst/>
          </a:prstGeom>
          <a:noFill/>
        </p:spPr>
        <p:txBody>
          <a:bodyPr wrap="square" rtlCol="0">
            <a:spAutoFit/>
          </a:bodyPr>
          <a:lstStyle/>
          <a:p>
            <a:r>
              <a:rPr lang="en-US" sz="2000" dirty="0" smtClean="0">
                <a:latin typeface="Book Antiqua" pitchFamily="18" charset="0"/>
              </a:rPr>
              <a:t>Wave function:</a:t>
            </a:r>
            <a:endParaRPr lang="en-ZA" sz="2000" dirty="0">
              <a:latin typeface="Book Antiqua" pitchFamily="18" charset="0"/>
            </a:endParaRPr>
          </a:p>
        </p:txBody>
      </p:sp>
      <p:sp>
        <p:nvSpPr>
          <p:cNvPr id="24" name="TextBox 23"/>
          <p:cNvSpPr txBox="1"/>
          <p:nvPr/>
        </p:nvSpPr>
        <p:spPr>
          <a:xfrm>
            <a:off x="4572000" y="1714488"/>
            <a:ext cx="3500462" cy="400110"/>
          </a:xfrm>
          <a:prstGeom prst="rect">
            <a:avLst/>
          </a:prstGeom>
          <a:noFill/>
        </p:spPr>
        <p:txBody>
          <a:bodyPr wrap="square" rtlCol="0">
            <a:spAutoFit/>
          </a:bodyPr>
          <a:lstStyle/>
          <a:p>
            <a:r>
              <a:rPr lang="en-US" sz="2000" dirty="0" smtClean="0">
                <a:latin typeface="Book Antiqua" pitchFamily="18" charset="0"/>
              </a:rPr>
              <a:t>Schrödinger's Equation:</a:t>
            </a:r>
            <a:endParaRPr lang="en-ZA" sz="2000" dirty="0">
              <a:latin typeface="Book Antiqua" pitchFamily="18" charset="0"/>
            </a:endParaRPr>
          </a:p>
        </p:txBody>
      </p:sp>
      <p:sp>
        <p:nvSpPr>
          <p:cNvPr id="33" name="TextBox 32"/>
          <p:cNvSpPr txBox="1"/>
          <p:nvPr/>
        </p:nvSpPr>
        <p:spPr>
          <a:xfrm>
            <a:off x="642910" y="3214686"/>
            <a:ext cx="4071966" cy="400110"/>
          </a:xfrm>
          <a:prstGeom prst="rect">
            <a:avLst/>
          </a:prstGeom>
          <a:noFill/>
        </p:spPr>
        <p:txBody>
          <a:bodyPr wrap="square" rtlCol="0">
            <a:spAutoFit/>
          </a:bodyPr>
          <a:lstStyle/>
          <a:p>
            <a:r>
              <a:rPr lang="en-US" sz="2000" dirty="0" smtClean="0">
                <a:latin typeface="Book Antiqua" pitchFamily="18" charset="0"/>
              </a:rPr>
              <a:t>Apply Separation of variables:</a:t>
            </a:r>
            <a:endParaRPr lang="en-ZA" sz="2000" dirty="0">
              <a:latin typeface="Book Antiqua" pitchFamily="18" charset="0"/>
            </a:endParaRPr>
          </a:p>
        </p:txBody>
      </p:sp>
      <p:sp>
        <p:nvSpPr>
          <p:cNvPr id="38" name="TextBox 37"/>
          <p:cNvSpPr txBox="1"/>
          <p:nvPr/>
        </p:nvSpPr>
        <p:spPr>
          <a:xfrm>
            <a:off x="785786" y="4143380"/>
            <a:ext cx="3500462" cy="400110"/>
          </a:xfrm>
          <a:prstGeom prst="rect">
            <a:avLst/>
          </a:prstGeom>
          <a:noFill/>
        </p:spPr>
        <p:txBody>
          <a:bodyPr wrap="square" rtlCol="0">
            <a:spAutoFit/>
          </a:bodyPr>
          <a:lstStyle/>
          <a:p>
            <a:r>
              <a:rPr lang="en-US" sz="2000" dirty="0" smtClean="0">
                <a:latin typeface="Book Antiqua" pitchFamily="18" charset="0"/>
              </a:rPr>
              <a:t>Wave function becomes:</a:t>
            </a:r>
            <a:endParaRPr lang="en-ZA" sz="2000" dirty="0">
              <a:latin typeface="Book Antiqua" pitchFamily="18" charset="0"/>
            </a:endParaRPr>
          </a:p>
        </p:txBody>
      </p:sp>
      <p:sp>
        <p:nvSpPr>
          <p:cNvPr id="39" name="TextBox 38"/>
          <p:cNvSpPr txBox="1"/>
          <p:nvPr/>
        </p:nvSpPr>
        <p:spPr>
          <a:xfrm>
            <a:off x="642910" y="5072074"/>
            <a:ext cx="5214974" cy="400110"/>
          </a:xfrm>
          <a:prstGeom prst="rect">
            <a:avLst/>
          </a:prstGeom>
          <a:noFill/>
        </p:spPr>
        <p:txBody>
          <a:bodyPr wrap="square" rtlCol="0">
            <a:spAutoFit/>
          </a:bodyPr>
          <a:lstStyle/>
          <a:p>
            <a:r>
              <a:rPr lang="en-US" sz="2000" dirty="0" smtClean="0">
                <a:latin typeface="Book Antiqua" pitchFamily="18" charset="0"/>
              </a:rPr>
              <a:t>Time independent Schrödinger's Equation:</a:t>
            </a:r>
            <a:endParaRPr lang="en-ZA" sz="2000" dirty="0">
              <a:latin typeface="Book Antiqua" pitchFamily="18" charset="0"/>
            </a:endParaRPr>
          </a:p>
        </p:txBody>
      </p:sp>
      <p:sp>
        <p:nvSpPr>
          <p:cNvPr id="50" name="TextBox 49"/>
          <p:cNvSpPr txBox="1"/>
          <p:nvPr/>
        </p:nvSpPr>
        <p:spPr>
          <a:xfrm>
            <a:off x="785786" y="5786454"/>
            <a:ext cx="1928826" cy="400110"/>
          </a:xfrm>
          <a:prstGeom prst="rect">
            <a:avLst/>
          </a:prstGeom>
          <a:noFill/>
        </p:spPr>
        <p:txBody>
          <a:bodyPr wrap="square" rtlCol="0">
            <a:spAutoFit/>
          </a:bodyPr>
          <a:lstStyle/>
          <a:p>
            <a:r>
              <a:rPr lang="en-US" sz="2000" dirty="0" smtClean="0">
                <a:latin typeface="Book Antiqua" pitchFamily="18" charset="0"/>
              </a:rPr>
              <a:t>Hamiltonian:</a:t>
            </a:r>
            <a:endParaRPr lang="en-ZA" sz="2000" dirty="0">
              <a:latin typeface="Book Antiqua" pitchFamily="18" charset="0"/>
            </a:endParaRPr>
          </a:p>
        </p:txBody>
      </p:sp>
      <p:sp>
        <p:nvSpPr>
          <p:cNvPr id="35" name="Rectangle 34"/>
          <p:cNvSpPr/>
          <p:nvPr/>
        </p:nvSpPr>
        <p:spPr>
          <a:xfrm>
            <a:off x="714348" y="214290"/>
            <a:ext cx="3071834" cy="1077218"/>
          </a:xfrm>
          <a:prstGeom prst="rect">
            <a:avLst/>
          </a:prstGeom>
        </p:spPr>
        <p:txBody>
          <a:bodyPr wrap="square">
            <a:spAutoFit/>
          </a:bodyPr>
          <a:lstStyle/>
          <a:p>
            <a:r>
              <a:rPr lang="en-US" sz="3200" dirty="0" smtClean="0">
                <a:latin typeface="Book Antiqua" pitchFamily="18" charset="0"/>
              </a:rPr>
              <a:t>Basic Quantum Mechanics</a:t>
            </a:r>
            <a:endParaRPr lang="en-ZA" sz="3200" dirty="0">
              <a:latin typeface="Book Antiqua" pitchFamily="18" charset="0"/>
            </a:endParaRPr>
          </a:p>
        </p:txBody>
      </p:sp>
      <p:pic>
        <p:nvPicPr>
          <p:cNvPr id="1028" name="Picture 4"/>
          <p:cNvPicPr>
            <a:picLocks noChangeAspect="1" noChangeArrowheads="1"/>
          </p:cNvPicPr>
          <p:nvPr/>
        </p:nvPicPr>
        <p:blipFill>
          <a:blip r:embed="rId6" cstate="print"/>
          <a:srcRect/>
          <a:stretch>
            <a:fillRect/>
          </a:stretch>
        </p:blipFill>
        <p:spPr bwMode="auto">
          <a:xfrm>
            <a:off x="1357290" y="2143116"/>
            <a:ext cx="1395165" cy="576264"/>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cstate="print"/>
          <a:srcRect/>
          <a:stretch>
            <a:fillRect/>
          </a:stretch>
        </p:blipFill>
        <p:spPr bwMode="auto">
          <a:xfrm>
            <a:off x="4286248" y="3143248"/>
            <a:ext cx="3489886" cy="552453"/>
          </a:xfrm>
          <a:prstGeom prst="rect">
            <a:avLst/>
          </a:prstGeom>
          <a:noFill/>
          <a:ln w="9525">
            <a:noFill/>
            <a:miter lim="800000"/>
            <a:headEnd/>
            <a:tailEnd/>
          </a:ln>
          <a:effectLst/>
        </p:spPr>
      </p:pic>
      <p:pic>
        <p:nvPicPr>
          <p:cNvPr id="1032" name="Picture 8"/>
          <p:cNvPicPr>
            <a:picLocks noChangeAspect="1" noChangeArrowheads="1"/>
          </p:cNvPicPr>
          <p:nvPr/>
        </p:nvPicPr>
        <p:blipFill>
          <a:blip r:embed="rId8" cstate="print"/>
          <a:srcRect/>
          <a:stretch>
            <a:fillRect/>
          </a:stretch>
        </p:blipFill>
        <p:spPr bwMode="auto">
          <a:xfrm>
            <a:off x="5643570" y="5000636"/>
            <a:ext cx="2409825" cy="571500"/>
          </a:xfrm>
          <a:prstGeom prst="rect">
            <a:avLst/>
          </a:prstGeom>
          <a:noFill/>
          <a:ln w="9525">
            <a:noFill/>
            <a:miter lim="800000"/>
            <a:headEnd/>
            <a:tailEnd/>
          </a:ln>
          <a:effectLst/>
        </p:spPr>
      </p:pic>
      <p:pic>
        <p:nvPicPr>
          <p:cNvPr id="1033" name="Picture 9"/>
          <p:cNvPicPr>
            <a:picLocks noChangeAspect="1" noChangeArrowheads="1"/>
          </p:cNvPicPr>
          <p:nvPr/>
        </p:nvPicPr>
        <p:blipFill>
          <a:blip r:embed="rId9" cstate="print"/>
          <a:srcRect/>
          <a:stretch>
            <a:fillRect/>
          </a:stretch>
        </p:blipFill>
        <p:spPr bwMode="auto">
          <a:xfrm>
            <a:off x="5500694" y="5500702"/>
            <a:ext cx="2390775" cy="819150"/>
          </a:xfrm>
          <a:prstGeom prst="rect">
            <a:avLst/>
          </a:prstGeom>
          <a:noFill/>
          <a:ln w="9525">
            <a:noFill/>
            <a:miter lim="800000"/>
            <a:headEnd/>
            <a:tailEnd/>
          </a:ln>
          <a:effectLst/>
        </p:spPr>
      </p:pic>
      <p:pic>
        <p:nvPicPr>
          <p:cNvPr id="1034" name="Picture 10"/>
          <p:cNvPicPr>
            <a:picLocks noChangeAspect="1" noChangeArrowheads="1"/>
          </p:cNvPicPr>
          <p:nvPr/>
        </p:nvPicPr>
        <p:blipFill>
          <a:blip r:embed="rId10" cstate="print"/>
          <a:srcRect/>
          <a:stretch>
            <a:fillRect/>
          </a:stretch>
        </p:blipFill>
        <p:spPr bwMode="auto">
          <a:xfrm>
            <a:off x="2714612" y="5572140"/>
            <a:ext cx="2019300" cy="733425"/>
          </a:xfrm>
          <a:prstGeom prst="rect">
            <a:avLst/>
          </a:prstGeom>
          <a:noFill/>
          <a:ln w="9525">
            <a:noFill/>
            <a:miter lim="800000"/>
            <a:headEnd/>
            <a:tailEnd/>
          </a:ln>
          <a:effectLst/>
        </p:spPr>
      </p:pic>
      <p:sp>
        <p:nvSpPr>
          <p:cNvPr id="44" name="Rectangle 43"/>
          <p:cNvSpPr/>
          <p:nvPr/>
        </p:nvSpPr>
        <p:spPr>
          <a:xfrm>
            <a:off x="4929190" y="5715016"/>
            <a:ext cx="402674" cy="369332"/>
          </a:xfrm>
          <a:prstGeom prst="rect">
            <a:avLst/>
          </a:prstGeom>
        </p:spPr>
        <p:txBody>
          <a:bodyPr wrap="square">
            <a:spAutoFit/>
          </a:bodyPr>
          <a:lstStyle/>
          <a:p>
            <a:r>
              <a:rPr lang="en-US" dirty="0" smtClean="0">
                <a:latin typeface="Book Antiqua" pitchFamily="18" charset="0"/>
              </a:rPr>
              <a:t>or</a:t>
            </a:r>
            <a:endParaRPr lang="en-ZA" dirty="0">
              <a:latin typeface="Book Antiqua" pitchFamily="18" charset="0"/>
            </a:endParaRPr>
          </a:p>
        </p:txBody>
      </p:sp>
      <p:sp>
        <p:nvSpPr>
          <p:cNvPr id="45" name="Slide Number Placeholder 44"/>
          <p:cNvSpPr>
            <a:spLocks noGrp="1"/>
          </p:cNvSpPr>
          <p:nvPr>
            <p:ph type="sldNum" sz="quarter" idx="12"/>
          </p:nvPr>
        </p:nvSpPr>
        <p:spPr/>
        <p:txBody>
          <a:bodyPr/>
          <a:lstStyle/>
          <a:p>
            <a:fld id="{F3DDEEB2-7AB4-4AA4-9A83-46C23743621C}" type="slidenum">
              <a:rPr lang="en-ZA" smtClean="0"/>
              <a:pPr/>
              <a:t>4</a:t>
            </a:fld>
            <a:endParaRPr lang="en-ZA"/>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cstate="print"/>
          <a:srcRect/>
          <a:stretch>
            <a:fillRect/>
          </a:stretch>
        </p:blipFill>
        <p:spPr bwMode="auto">
          <a:xfrm>
            <a:off x="214282" y="4857760"/>
            <a:ext cx="3219450" cy="904875"/>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cstate="print"/>
          <a:srcRect/>
          <a:stretch>
            <a:fillRect/>
          </a:stretch>
        </p:blipFill>
        <p:spPr bwMode="auto">
          <a:xfrm>
            <a:off x="3571868" y="285728"/>
            <a:ext cx="3171825" cy="742950"/>
          </a:xfrm>
          <a:prstGeom prst="rect">
            <a:avLst/>
          </a:prstGeom>
          <a:noFill/>
          <a:ln w="9525">
            <a:noFill/>
            <a:miter lim="800000"/>
            <a:headEnd/>
            <a:tailEnd/>
          </a:ln>
          <a:effectLst/>
        </p:spPr>
      </p:pic>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75" name="Rectangle 3"/>
          <p:cNvSpPr>
            <a:spLocks noChangeArrowheads="1"/>
          </p:cNvSpPr>
          <p:nvPr/>
        </p:nvSpPr>
        <p:spPr bwMode="auto">
          <a:xfrm>
            <a:off x="99060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78" name="Rectangle 6"/>
          <p:cNvSpPr>
            <a:spLocks noChangeArrowheads="1"/>
          </p:cNvSpPr>
          <p:nvPr/>
        </p:nvSpPr>
        <p:spPr bwMode="auto">
          <a:xfrm>
            <a:off x="99060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8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81" name="Rectangle 9"/>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8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89"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90" name="Rectangle 18"/>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100" b="0" i="0" u="none" strike="noStrike" cap="none" normalizeH="0" baseline="0" smtClean="0">
                <a:ln>
                  <a:noFill/>
                </a:ln>
                <a:solidFill>
                  <a:schemeClr val="tx1"/>
                </a:solidFill>
                <a:effectLst/>
                <a:latin typeface="Bookman Old Style" pitchFamily="18" charset="0"/>
                <a:ea typeface="Calibri" pitchFamily="34" charset="0"/>
                <a:cs typeface="Times New Roman" pitchFamily="18" charset="0"/>
              </a:rPr>
              <a:t>. </a:t>
            </a:r>
            <a:endParaRPr kumimoji="0" lang="en-ZA" sz="1800" b="0" i="0" u="none" strike="noStrike" cap="none" normalizeH="0" baseline="0" smtClean="0">
              <a:ln>
                <a:noFill/>
              </a:ln>
              <a:solidFill>
                <a:schemeClr val="tx1"/>
              </a:solidFill>
              <a:effectLst/>
              <a:latin typeface="Arial" pitchFamily="34" charset="0"/>
            </a:endParaRPr>
          </a:p>
        </p:txBody>
      </p:sp>
      <p:sp>
        <p:nvSpPr>
          <p:cNvPr id="3092"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93" name="Rectangle 21"/>
          <p:cNvSpPr>
            <a:spLocks noChangeArrowheads="1"/>
          </p:cNvSpPr>
          <p:nvPr/>
        </p:nvSpPr>
        <p:spPr bwMode="auto">
          <a:xfrm>
            <a:off x="109538"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95"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96" name="Rectangle 2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0483" name="Rectangle 3"/>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48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0486" name="Rectangle 6"/>
          <p:cNvSpPr>
            <a:spLocks noChangeArrowheads="1"/>
          </p:cNvSpPr>
          <p:nvPr/>
        </p:nvSpPr>
        <p:spPr bwMode="auto">
          <a:xfrm>
            <a:off x="99060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48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0489" name="Rectangle 9"/>
          <p:cNvSpPr>
            <a:spLocks noChangeArrowheads="1"/>
          </p:cNvSpPr>
          <p:nvPr/>
        </p:nvSpPr>
        <p:spPr bwMode="auto">
          <a:xfrm>
            <a:off x="99060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49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0492" name="Rectangle 12"/>
          <p:cNvSpPr>
            <a:spLocks noChangeArrowheads="1"/>
          </p:cNvSpPr>
          <p:nvPr/>
        </p:nvSpPr>
        <p:spPr bwMode="auto">
          <a:xfrm>
            <a:off x="99060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494"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0495" name="Rectangle 15"/>
          <p:cNvSpPr>
            <a:spLocks noChangeArrowheads="1"/>
          </p:cNvSpPr>
          <p:nvPr/>
        </p:nvSpPr>
        <p:spPr bwMode="auto">
          <a:xfrm>
            <a:off x="99060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497"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0498" name="Rectangle 18"/>
          <p:cNvSpPr>
            <a:spLocks noChangeArrowheads="1"/>
          </p:cNvSpPr>
          <p:nvPr/>
        </p:nvSpPr>
        <p:spPr bwMode="auto">
          <a:xfrm>
            <a:off x="99060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6" name="TextBox 45"/>
          <p:cNvSpPr txBox="1"/>
          <p:nvPr/>
        </p:nvSpPr>
        <p:spPr>
          <a:xfrm>
            <a:off x="928662" y="2643182"/>
            <a:ext cx="1928826" cy="400110"/>
          </a:xfrm>
          <a:prstGeom prst="rect">
            <a:avLst/>
          </a:prstGeom>
          <a:noFill/>
        </p:spPr>
        <p:txBody>
          <a:bodyPr wrap="square" rtlCol="0">
            <a:spAutoFit/>
          </a:bodyPr>
          <a:lstStyle/>
          <a:p>
            <a:r>
              <a:rPr lang="en-US" sz="2000" dirty="0" smtClean="0">
                <a:latin typeface="Book Antiqua" pitchFamily="18" charset="0"/>
              </a:rPr>
              <a:t>Substitutions:</a:t>
            </a:r>
            <a:endParaRPr lang="en-ZA" sz="2000" dirty="0">
              <a:latin typeface="Book Antiqua" pitchFamily="18" charset="0"/>
            </a:endParaRPr>
          </a:p>
        </p:txBody>
      </p:sp>
      <p:sp>
        <p:nvSpPr>
          <p:cNvPr id="59" name="TextBox 58"/>
          <p:cNvSpPr txBox="1"/>
          <p:nvPr/>
        </p:nvSpPr>
        <p:spPr>
          <a:xfrm>
            <a:off x="3929058" y="2571744"/>
            <a:ext cx="4214842" cy="707886"/>
          </a:xfrm>
          <a:prstGeom prst="rect">
            <a:avLst/>
          </a:prstGeom>
          <a:noFill/>
        </p:spPr>
        <p:txBody>
          <a:bodyPr wrap="square" rtlCol="0">
            <a:spAutoFit/>
          </a:bodyPr>
          <a:lstStyle/>
          <a:p>
            <a:r>
              <a:rPr lang="en-US" sz="2000" dirty="0" smtClean="0">
                <a:latin typeface="Book Antiqua" pitchFamily="18" charset="0"/>
              </a:rPr>
              <a:t>Property of Spherical Harmonics:</a:t>
            </a:r>
            <a:endParaRPr lang="en-ZA" sz="2000" dirty="0" smtClean="0">
              <a:latin typeface="Book Antiqua" pitchFamily="18" charset="0"/>
            </a:endParaRPr>
          </a:p>
          <a:p>
            <a:r>
              <a:rPr lang="en-US" sz="2000" dirty="0" smtClean="0">
                <a:latin typeface="Book Antiqua" pitchFamily="18" charset="0"/>
              </a:rPr>
              <a:t> </a:t>
            </a:r>
            <a:endParaRPr lang="en-ZA" sz="2000" dirty="0">
              <a:latin typeface="Book Antiqua" pitchFamily="18" charset="0"/>
            </a:endParaRPr>
          </a:p>
        </p:txBody>
      </p:sp>
      <p:sp>
        <p:nvSpPr>
          <p:cNvPr id="20500"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0501" name="Rectangle 21"/>
          <p:cNvSpPr>
            <a:spLocks noChangeArrowheads="1"/>
          </p:cNvSpPr>
          <p:nvPr/>
        </p:nvSpPr>
        <p:spPr bwMode="auto">
          <a:xfrm>
            <a:off x="99060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5" name="TextBox 64"/>
          <p:cNvSpPr txBox="1"/>
          <p:nvPr/>
        </p:nvSpPr>
        <p:spPr>
          <a:xfrm>
            <a:off x="4786314" y="4357694"/>
            <a:ext cx="2714676" cy="707886"/>
          </a:xfrm>
          <a:prstGeom prst="rect">
            <a:avLst/>
          </a:prstGeom>
          <a:noFill/>
        </p:spPr>
        <p:txBody>
          <a:bodyPr wrap="square" rtlCol="0">
            <a:spAutoFit/>
          </a:bodyPr>
          <a:lstStyle/>
          <a:p>
            <a:r>
              <a:rPr lang="en-US" sz="2000" dirty="0" smtClean="0">
                <a:latin typeface="Book Antiqua" pitchFamily="18" charset="0"/>
              </a:rPr>
              <a:t>Radial equation:</a:t>
            </a:r>
            <a:endParaRPr lang="en-ZA" sz="2000" dirty="0" smtClean="0">
              <a:latin typeface="Book Antiqua" pitchFamily="18" charset="0"/>
            </a:endParaRPr>
          </a:p>
          <a:p>
            <a:r>
              <a:rPr lang="en-US" sz="2000" dirty="0" smtClean="0">
                <a:latin typeface="Book Antiqua" pitchFamily="18" charset="0"/>
              </a:rPr>
              <a:t> </a:t>
            </a:r>
            <a:endParaRPr lang="en-ZA" sz="2000" dirty="0">
              <a:latin typeface="Book Antiqua" pitchFamily="18" charset="0"/>
            </a:endParaRPr>
          </a:p>
        </p:txBody>
      </p:sp>
      <p:sp>
        <p:nvSpPr>
          <p:cNvPr id="42" name="TextBox 41"/>
          <p:cNvSpPr txBox="1"/>
          <p:nvPr/>
        </p:nvSpPr>
        <p:spPr>
          <a:xfrm>
            <a:off x="1928794" y="428604"/>
            <a:ext cx="1643074" cy="400110"/>
          </a:xfrm>
          <a:prstGeom prst="rect">
            <a:avLst/>
          </a:prstGeom>
          <a:noFill/>
        </p:spPr>
        <p:txBody>
          <a:bodyPr wrap="square" rtlCol="0">
            <a:spAutoFit/>
          </a:bodyPr>
          <a:lstStyle/>
          <a:p>
            <a:r>
              <a:rPr lang="en-US" sz="2000" dirty="0" smtClean="0">
                <a:latin typeface="Book Antiqua" pitchFamily="18" charset="0"/>
              </a:rPr>
              <a:t>Laplacian:</a:t>
            </a:r>
            <a:endParaRPr lang="en-ZA" sz="2000" dirty="0">
              <a:latin typeface="Book Antiqua" pitchFamily="18" charset="0"/>
            </a:endParaRPr>
          </a:p>
        </p:txBody>
      </p:sp>
      <p:sp>
        <p:nvSpPr>
          <p:cNvPr id="67" name="Rectangle 66"/>
          <p:cNvSpPr/>
          <p:nvPr/>
        </p:nvSpPr>
        <p:spPr>
          <a:xfrm>
            <a:off x="642910" y="1214422"/>
            <a:ext cx="1714512" cy="923330"/>
          </a:xfrm>
          <a:prstGeom prst="rect">
            <a:avLst/>
          </a:prstGeom>
        </p:spPr>
        <p:txBody>
          <a:bodyPr wrap="square">
            <a:spAutoFit/>
          </a:bodyPr>
          <a:lstStyle/>
          <a:p>
            <a:r>
              <a:rPr lang="en-US" dirty="0" smtClean="0">
                <a:latin typeface="Book Antiqua" pitchFamily="18" charset="0"/>
              </a:rPr>
              <a:t>Schrödinger's Equation becomes:</a:t>
            </a:r>
            <a:endParaRPr lang="en-ZA" dirty="0"/>
          </a:p>
        </p:txBody>
      </p:sp>
      <p:sp>
        <p:nvSpPr>
          <p:cNvPr id="55" name="Rectangle 54"/>
          <p:cNvSpPr/>
          <p:nvPr/>
        </p:nvSpPr>
        <p:spPr>
          <a:xfrm>
            <a:off x="357158" y="2428868"/>
            <a:ext cx="2928958" cy="3980379"/>
          </a:xfrm>
          <a:prstGeom prst="rect">
            <a:avLst/>
          </a:prstGeom>
          <a:noFill/>
          <a:ln w="12700" cmpd="tri">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051" name="Picture 3"/>
          <p:cNvPicPr>
            <a:picLocks noChangeAspect="1" noChangeArrowheads="1"/>
          </p:cNvPicPr>
          <p:nvPr/>
        </p:nvPicPr>
        <p:blipFill>
          <a:blip r:embed="rId4" cstate="print"/>
          <a:srcRect/>
          <a:stretch>
            <a:fillRect/>
          </a:stretch>
        </p:blipFill>
        <p:spPr bwMode="auto">
          <a:xfrm>
            <a:off x="2285984" y="1214422"/>
            <a:ext cx="6276975" cy="885825"/>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a:stretch>
            <a:fillRect/>
          </a:stretch>
        </p:blipFill>
        <p:spPr bwMode="auto">
          <a:xfrm>
            <a:off x="857224" y="3071810"/>
            <a:ext cx="1819275" cy="857250"/>
          </a:xfrm>
          <a:prstGeom prst="rect">
            <a:avLst/>
          </a:prstGeom>
          <a:noFill/>
          <a:ln w="9525">
            <a:noFill/>
            <a:miter lim="800000"/>
            <a:headEnd/>
            <a:tailEnd/>
          </a:ln>
          <a:effectLst/>
        </p:spPr>
      </p:pic>
      <p:pic>
        <p:nvPicPr>
          <p:cNvPr id="2053" name="Picture 5"/>
          <p:cNvPicPr>
            <a:picLocks noChangeAspect="1" noChangeArrowheads="1"/>
          </p:cNvPicPr>
          <p:nvPr/>
        </p:nvPicPr>
        <p:blipFill>
          <a:blip r:embed="rId6" cstate="print"/>
          <a:srcRect/>
          <a:stretch>
            <a:fillRect/>
          </a:stretch>
        </p:blipFill>
        <p:spPr bwMode="auto">
          <a:xfrm>
            <a:off x="785786" y="3929066"/>
            <a:ext cx="2124075" cy="828675"/>
          </a:xfrm>
          <a:prstGeom prst="rect">
            <a:avLst/>
          </a:prstGeom>
          <a:noFill/>
          <a:ln w="9525">
            <a:noFill/>
            <a:miter lim="800000"/>
            <a:headEnd/>
            <a:tailEnd/>
          </a:ln>
          <a:effectLst/>
        </p:spPr>
      </p:pic>
      <p:sp>
        <p:nvSpPr>
          <p:cNvPr id="52" name="Rectangle 51"/>
          <p:cNvSpPr/>
          <p:nvPr/>
        </p:nvSpPr>
        <p:spPr>
          <a:xfrm>
            <a:off x="3286116" y="2428869"/>
            <a:ext cx="5214974" cy="1500198"/>
          </a:xfrm>
          <a:prstGeom prst="rect">
            <a:avLst/>
          </a:prstGeom>
          <a:noFill/>
          <a:ln w="12700" cmpd="tri">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055" name="Picture 7"/>
          <p:cNvPicPr>
            <a:picLocks noChangeAspect="1" noChangeArrowheads="1"/>
          </p:cNvPicPr>
          <p:nvPr/>
        </p:nvPicPr>
        <p:blipFill>
          <a:blip r:embed="rId7" cstate="print"/>
          <a:srcRect/>
          <a:stretch>
            <a:fillRect/>
          </a:stretch>
        </p:blipFill>
        <p:spPr bwMode="auto">
          <a:xfrm>
            <a:off x="3786182" y="3143248"/>
            <a:ext cx="4048125" cy="600075"/>
          </a:xfrm>
          <a:prstGeom prst="rect">
            <a:avLst/>
          </a:prstGeom>
          <a:noFill/>
          <a:ln w="9525">
            <a:noFill/>
            <a:miter lim="800000"/>
            <a:headEnd/>
            <a:tailEnd/>
          </a:ln>
          <a:effectLst/>
        </p:spPr>
      </p:pic>
      <p:pic>
        <p:nvPicPr>
          <p:cNvPr id="2056" name="Picture 8"/>
          <p:cNvPicPr>
            <a:picLocks noChangeAspect="1" noChangeArrowheads="1"/>
          </p:cNvPicPr>
          <p:nvPr/>
        </p:nvPicPr>
        <p:blipFill>
          <a:blip r:embed="rId8" cstate="print"/>
          <a:srcRect/>
          <a:stretch>
            <a:fillRect/>
          </a:stretch>
        </p:blipFill>
        <p:spPr bwMode="auto">
          <a:xfrm>
            <a:off x="3571868" y="4786322"/>
            <a:ext cx="4929222" cy="1103255"/>
          </a:xfrm>
          <a:prstGeom prst="rect">
            <a:avLst/>
          </a:prstGeom>
          <a:noFill/>
          <a:ln w="9525">
            <a:noFill/>
            <a:miter lim="800000"/>
            <a:headEnd/>
            <a:tailEnd/>
          </a:ln>
          <a:effectLst/>
        </p:spPr>
      </p:pic>
      <p:sp>
        <p:nvSpPr>
          <p:cNvPr id="57" name="Slide Number Placeholder 56"/>
          <p:cNvSpPr>
            <a:spLocks noGrp="1"/>
          </p:cNvSpPr>
          <p:nvPr>
            <p:ph type="sldNum" sz="quarter" idx="12"/>
          </p:nvPr>
        </p:nvSpPr>
        <p:spPr/>
        <p:txBody>
          <a:bodyPr/>
          <a:lstStyle/>
          <a:p>
            <a:fld id="{F3DDEEB2-7AB4-4AA4-9A83-46C23743621C}" type="slidenum">
              <a:rPr lang="en-ZA" smtClean="0"/>
              <a:pPr/>
              <a:t>5</a:t>
            </a:fld>
            <a:endParaRPr lang="en-ZA"/>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2" cstate="print"/>
          <a:srcRect/>
          <a:stretch>
            <a:fillRect/>
          </a:stretch>
        </p:blipFill>
        <p:spPr bwMode="auto">
          <a:xfrm>
            <a:off x="1357290" y="4500570"/>
            <a:ext cx="6524625" cy="657225"/>
          </a:xfrm>
          <a:prstGeom prst="rect">
            <a:avLst/>
          </a:prstGeom>
          <a:noFill/>
          <a:ln w="9525">
            <a:noFill/>
            <a:miter lim="800000"/>
            <a:headEnd/>
            <a:tailEnd/>
          </a:ln>
          <a:effectLst/>
        </p:spPr>
      </p:pic>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75" name="Rectangle 3"/>
          <p:cNvSpPr>
            <a:spLocks noChangeArrowheads="1"/>
          </p:cNvSpPr>
          <p:nvPr/>
        </p:nvSpPr>
        <p:spPr bwMode="auto">
          <a:xfrm>
            <a:off x="99060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78" name="Rectangle 6"/>
          <p:cNvSpPr>
            <a:spLocks noChangeArrowheads="1"/>
          </p:cNvSpPr>
          <p:nvPr/>
        </p:nvSpPr>
        <p:spPr bwMode="auto">
          <a:xfrm>
            <a:off x="99060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8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8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89"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90" name="Rectangle 18"/>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100" b="0" i="0" u="none" strike="noStrike" cap="none" normalizeH="0" baseline="0" smtClean="0">
                <a:ln>
                  <a:noFill/>
                </a:ln>
                <a:solidFill>
                  <a:schemeClr val="tx1"/>
                </a:solidFill>
                <a:effectLst/>
                <a:latin typeface="Bookman Old Style" pitchFamily="18" charset="0"/>
                <a:ea typeface="Calibri" pitchFamily="34" charset="0"/>
                <a:cs typeface="Times New Roman" pitchFamily="18" charset="0"/>
              </a:rPr>
              <a:t>. </a:t>
            </a:r>
            <a:endParaRPr kumimoji="0" lang="en-ZA" sz="1800" b="0" i="0" u="none" strike="noStrike" cap="none" normalizeH="0" baseline="0" smtClean="0">
              <a:ln>
                <a:noFill/>
              </a:ln>
              <a:solidFill>
                <a:schemeClr val="tx1"/>
              </a:solidFill>
              <a:effectLst/>
              <a:latin typeface="Arial" pitchFamily="34" charset="0"/>
            </a:endParaRPr>
          </a:p>
        </p:txBody>
      </p:sp>
      <p:sp>
        <p:nvSpPr>
          <p:cNvPr id="3092"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95"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3096" name="Rectangle 2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048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0486" name="Rectangle 6"/>
          <p:cNvSpPr>
            <a:spLocks noChangeArrowheads="1"/>
          </p:cNvSpPr>
          <p:nvPr/>
        </p:nvSpPr>
        <p:spPr bwMode="auto">
          <a:xfrm>
            <a:off x="99060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48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0489" name="Rectangle 9"/>
          <p:cNvSpPr>
            <a:spLocks noChangeArrowheads="1"/>
          </p:cNvSpPr>
          <p:nvPr/>
        </p:nvSpPr>
        <p:spPr bwMode="auto">
          <a:xfrm>
            <a:off x="99060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49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0492" name="Rectangle 12"/>
          <p:cNvSpPr>
            <a:spLocks noChangeArrowheads="1"/>
          </p:cNvSpPr>
          <p:nvPr/>
        </p:nvSpPr>
        <p:spPr bwMode="auto">
          <a:xfrm>
            <a:off x="99060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494"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0495" name="Rectangle 15"/>
          <p:cNvSpPr>
            <a:spLocks noChangeArrowheads="1"/>
          </p:cNvSpPr>
          <p:nvPr/>
        </p:nvSpPr>
        <p:spPr bwMode="auto">
          <a:xfrm>
            <a:off x="99060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497"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0498" name="Rectangle 18"/>
          <p:cNvSpPr>
            <a:spLocks noChangeArrowheads="1"/>
          </p:cNvSpPr>
          <p:nvPr/>
        </p:nvSpPr>
        <p:spPr bwMode="auto">
          <a:xfrm>
            <a:off x="99060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500"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0501" name="Rectangle 21"/>
          <p:cNvSpPr>
            <a:spLocks noChangeArrowheads="1"/>
          </p:cNvSpPr>
          <p:nvPr/>
        </p:nvSpPr>
        <p:spPr bwMode="auto">
          <a:xfrm>
            <a:off x="99060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2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42" name="TextBox 41"/>
          <p:cNvSpPr txBox="1"/>
          <p:nvPr/>
        </p:nvSpPr>
        <p:spPr>
          <a:xfrm>
            <a:off x="1785918" y="500042"/>
            <a:ext cx="5643602" cy="1015663"/>
          </a:xfrm>
          <a:prstGeom prst="rect">
            <a:avLst/>
          </a:prstGeom>
          <a:noFill/>
        </p:spPr>
        <p:txBody>
          <a:bodyPr wrap="square" rtlCol="0">
            <a:spAutoFit/>
          </a:bodyPr>
          <a:lstStyle/>
          <a:p>
            <a:r>
              <a:rPr lang="en-US" sz="2000" dirty="0" smtClean="0">
                <a:latin typeface="Book Antiqua" pitchFamily="18" charset="0"/>
              </a:rPr>
              <a:t>Boundary conditions on interval                   : </a:t>
            </a:r>
          </a:p>
          <a:p>
            <a:endParaRPr lang="en-US" sz="2000" dirty="0">
              <a:latin typeface="Book Antiqua" pitchFamily="18" charset="0"/>
            </a:endParaRPr>
          </a:p>
          <a:p>
            <a:endParaRPr lang="en-ZA" sz="2000" dirty="0">
              <a:latin typeface="Book Antiqua" pitchFamily="18" charset="0"/>
            </a:endParaRPr>
          </a:p>
        </p:txBody>
      </p:sp>
      <p:sp>
        <p:nvSpPr>
          <p:cNvPr id="225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253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59" name="TextBox 58"/>
          <p:cNvSpPr txBox="1"/>
          <p:nvPr/>
        </p:nvSpPr>
        <p:spPr>
          <a:xfrm>
            <a:off x="500034" y="2928934"/>
            <a:ext cx="3571900" cy="1015663"/>
          </a:xfrm>
          <a:prstGeom prst="rect">
            <a:avLst/>
          </a:prstGeom>
          <a:noFill/>
        </p:spPr>
        <p:txBody>
          <a:bodyPr wrap="square" rtlCol="0">
            <a:spAutoFit/>
          </a:bodyPr>
          <a:lstStyle/>
          <a:p>
            <a:r>
              <a:rPr lang="en-US" sz="2000" dirty="0" smtClean="0">
                <a:latin typeface="Book Antiqua" pitchFamily="18" charset="0"/>
              </a:rPr>
              <a:t>Solutions are Riccati-Hankel functions:</a:t>
            </a:r>
            <a:endParaRPr lang="en-ZA" sz="2000" dirty="0" smtClean="0">
              <a:latin typeface="Book Antiqua" pitchFamily="18" charset="0"/>
            </a:endParaRPr>
          </a:p>
          <a:p>
            <a:r>
              <a:rPr lang="en-US" sz="2000" dirty="0" smtClean="0">
                <a:latin typeface="Book Antiqua" pitchFamily="18" charset="0"/>
              </a:rPr>
              <a:t> </a:t>
            </a:r>
            <a:endParaRPr lang="en-ZA" sz="2000" dirty="0">
              <a:latin typeface="Book Antiqua" pitchFamily="18" charset="0"/>
            </a:endParaRPr>
          </a:p>
        </p:txBody>
      </p:sp>
      <p:sp>
        <p:nvSpPr>
          <p:cNvPr id="2253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253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46" name="TextBox 45"/>
          <p:cNvSpPr txBox="1"/>
          <p:nvPr/>
        </p:nvSpPr>
        <p:spPr>
          <a:xfrm>
            <a:off x="1285852" y="4071942"/>
            <a:ext cx="6786610" cy="400110"/>
          </a:xfrm>
          <a:prstGeom prst="rect">
            <a:avLst/>
          </a:prstGeom>
          <a:noFill/>
        </p:spPr>
        <p:txBody>
          <a:bodyPr wrap="square" rtlCol="0">
            <a:spAutoFit/>
          </a:bodyPr>
          <a:lstStyle/>
          <a:p>
            <a:r>
              <a:rPr lang="en-US" sz="2000" dirty="0" smtClean="0">
                <a:latin typeface="Book Antiqua" pitchFamily="18" charset="0"/>
              </a:rPr>
              <a:t>          is a linear combination of these two functions:</a:t>
            </a:r>
            <a:endParaRPr lang="en-ZA" sz="2000" dirty="0">
              <a:latin typeface="Book Antiqua" pitchFamily="18" charset="0"/>
            </a:endParaRPr>
          </a:p>
        </p:txBody>
      </p:sp>
      <p:sp>
        <p:nvSpPr>
          <p:cNvPr id="22540"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2541" name="Rectangle 13"/>
          <p:cNvSpPr>
            <a:spLocks noChangeArrowheads="1"/>
          </p:cNvSpPr>
          <p:nvPr/>
        </p:nvSpPr>
        <p:spPr bwMode="auto">
          <a:xfrm>
            <a:off x="99060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71" name="Rectangle 70"/>
          <p:cNvSpPr/>
          <p:nvPr/>
        </p:nvSpPr>
        <p:spPr>
          <a:xfrm>
            <a:off x="1428728" y="5214950"/>
            <a:ext cx="3214710" cy="1285860"/>
          </a:xfrm>
          <a:prstGeom prst="rect">
            <a:avLst/>
          </a:prstGeom>
          <a:ln w="12700"/>
          <a:effectLst>
            <a:softEdge rad="317500"/>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smtClean="0">
                <a:latin typeface="Book Antiqua" pitchFamily="18" charset="0"/>
              </a:rPr>
              <a:t>Jost Functions</a:t>
            </a:r>
            <a:endParaRPr lang="en-ZA" sz="3200" dirty="0">
              <a:latin typeface="Book Antiqua" pitchFamily="18" charset="0"/>
            </a:endParaRPr>
          </a:p>
        </p:txBody>
      </p:sp>
      <p:cxnSp>
        <p:nvCxnSpPr>
          <p:cNvPr id="76" name="Straight Arrow Connector 75"/>
          <p:cNvCxnSpPr/>
          <p:nvPr/>
        </p:nvCxnSpPr>
        <p:spPr>
          <a:xfrm rot="10800000">
            <a:off x="2571740" y="5000660"/>
            <a:ext cx="714377" cy="500042"/>
          </a:xfrm>
          <a:prstGeom prst="straightConnector1">
            <a:avLst/>
          </a:prstGeom>
          <a:ln w="25400">
            <a:solidFill>
              <a:srgbClr val="EF7C1D"/>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3286116" y="5072074"/>
            <a:ext cx="1357322" cy="428628"/>
          </a:xfrm>
          <a:prstGeom prst="straightConnector1">
            <a:avLst/>
          </a:prstGeom>
          <a:ln w="25400">
            <a:solidFill>
              <a:srgbClr val="B53C0B"/>
            </a:solidFill>
            <a:tailEnd type="arrow"/>
          </a:ln>
        </p:spPr>
        <p:style>
          <a:lnRef idx="1">
            <a:schemeClr val="accent1"/>
          </a:lnRef>
          <a:fillRef idx="0">
            <a:schemeClr val="accent1"/>
          </a:fillRef>
          <a:effectRef idx="0">
            <a:schemeClr val="accent1"/>
          </a:effectRef>
          <a:fontRef idx="minor">
            <a:schemeClr val="tx1"/>
          </a:fontRef>
        </p:style>
      </p:cxn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051" name="Rectangle 3"/>
          <p:cNvSpPr>
            <a:spLocks noChangeArrowheads="1"/>
          </p:cNvSpPr>
          <p:nvPr/>
        </p:nvSpPr>
        <p:spPr bwMode="auto">
          <a:xfrm>
            <a:off x="990600" y="742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2" name="Picture 2"/>
          <p:cNvPicPr>
            <a:picLocks noChangeAspect="1" noChangeArrowheads="1"/>
          </p:cNvPicPr>
          <p:nvPr/>
        </p:nvPicPr>
        <p:blipFill>
          <a:blip r:embed="rId3" cstate="print"/>
          <a:srcRect/>
          <a:stretch>
            <a:fillRect/>
          </a:stretch>
        </p:blipFill>
        <p:spPr bwMode="auto">
          <a:xfrm>
            <a:off x="5572132" y="571480"/>
            <a:ext cx="1071570" cy="286877"/>
          </a:xfrm>
          <a:prstGeom prst="rect">
            <a:avLst/>
          </a:prstGeom>
          <a:noFill/>
          <a:ln w="9525">
            <a:noFill/>
            <a:miter lim="800000"/>
            <a:headEnd/>
            <a:tailEnd/>
          </a:ln>
          <a:effectLst/>
        </p:spPr>
      </p:pic>
      <p:pic>
        <p:nvPicPr>
          <p:cNvPr id="3" name="Picture 3"/>
          <p:cNvPicPr>
            <a:picLocks noChangeAspect="1" noChangeArrowheads="1"/>
          </p:cNvPicPr>
          <p:nvPr/>
        </p:nvPicPr>
        <p:blipFill>
          <a:blip r:embed="rId4" cstate="print"/>
          <a:srcRect/>
          <a:stretch>
            <a:fillRect/>
          </a:stretch>
        </p:blipFill>
        <p:spPr bwMode="auto">
          <a:xfrm>
            <a:off x="3571868" y="1000108"/>
            <a:ext cx="1285884" cy="357190"/>
          </a:xfrm>
          <a:prstGeom prst="rect">
            <a:avLst/>
          </a:prstGeom>
          <a:noFill/>
          <a:ln w="9525">
            <a:noFill/>
            <a:miter lim="800000"/>
            <a:headEnd/>
            <a:tailEnd/>
          </a:ln>
          <a:effectLst/>
        </p:spPr>
      </p:pic>
      <p:pic>
        <p:nvPicPr>
          <p:cNvPr id="3076" name="Picture 4"/>
          <p:cNvPicPr>
            <a:picLocks noChangeAspect="1" noChangeArrowheads="1"/>
          </p:cNvPicPr>
          <p:nvPr/>
        </p:nvPicPr>
        <p:blipFill>
          <a:blip r:embed="rId5" cstate="print"/>
          <a:srcRect/>
          <a:stretch>
            <a:fillRect/>
          </a:stretch>
        </p:blipFill>
        <p:spPr bwMode="auto">
          <a:xfrm>
            <a:off x="1928794" y="1500174"/>
            <a:ext cx="5086350" cy="914400"/>
          </a:xfrm>
          <a:prstGeom prst="rect">
            <a:avLst/>
          </a:prstGeom>
          <a:noFill/>
          <a:ln w="9525">
            <a:noFill/>
            <a:miter lim="800000"/>
            <a:headEnd/>
            <a:tailEnd/>
          </a:ln>
          <a:effectLst/>
        </p:spPr>
      </p:pic>
      <p:pic>
        <p:nvPicPr>
          <p:cNvPr id="4" name="Picture 5"/>
          <p:cNvPicPr>
            <a:picLocks noChangeAspect="1" noChangeArrowheads="1"/>
          </p:cNvPicPr>
          <p:nvPr/>
        </p:nvPicPr>
        <p:blipFill>
          <a:blip r:embed="rId6" cstate="print"/>
          <a:srcRect/>
          <a:stretch>
            <a:fillRect/>
          </a:stretch>
        </p:blipFill>
        <p:spPr bwMode="auto">
          <a:xfrm>
            <a:off x="4000496" y="2786058"/>
            <a:ext cx="4587965" cy="938213"/>
          </a:xfrm>
          <a:prstGeom prst="rect">
            <a:avLst/>
          </a:prstGeom>
          <a:noFill/>
          <a:ln w="9525">
            <a:noFill/>
            <a:miter lim="800000"/>
            <a:headEnd/>
            <a:tailEnd/>
          </a:ln>
          <a:effectLst/>
        </p:spPr>
      </p:pic>
      <p:pic>
        <p:nvPicPr>
          <p:cNvPr id="5" name="Picture 6"/>
          <p:cNvPicPr>
            <a:picLocks noChangeAspect="1" noChangeArrowheads="1"/>
          </p:cNvPicPr>
          <p:nvPr/>
        </p:nvPicPr>
        <p:blipFill>
          <a:blip r:embed="rId7" cstate="print"/>
          <a:srcRect/>
          <a:stretch>
            <a:fillRect/>
          </a:stretch>
        </p:blipFill>
        <p:spPr bwMode="auto">
          <a:xfrm>
            <a:off x="1357290" y="4021414"/>
            <a:ext cx="642942" cy="454764"/>
          </a:xfrm>
          <a:prstGeom prst="rect">
            <a:avLst/>
          </a:prstGeom>
          <a:noFill/>
          <a:ln w="9525">
            <a:noFill/>
            <a:miter lim="800000"/>
            <a:headEnd/>
            <a:tailEnd/>
          </a:ln>
          <a:effectLst/>
        </p:spPr>
      </p:pic>
      <p:pic>
        <p:nvPicPr>
          <p:cNvPr id="80" name="Picture 79" descr="motion.jpg"/>
          <p:cNvPicPr/>
          <p:nvPr/>
        </p:nvPicPr>
        <p:blipFill>
          <a:blip r:embed="rId8" cstate="print">
            <a:lum bright="59000" contrast="-56000"/>
          </a:blip>
          <a:srcRect t="5268" b="12977"/>
          <a:stretch>
            <a:fillRect/>
          </a:stretch>
        </p:blipFill>
        <p:spPr>
          <a:xfrm>
            <a:off x="7286644" y="4929231"/>
            <a:ext cx="1857356" cy="1928769"/>
          </a:xfrm>
          <a:prstGeom prst="rect">
            <a:avLst/>
          </a:prstGeom>
          <a:ln>
            <a:noFill/>
          </a:ln>
          <a:effectLst>
            <a:softEdge rad="112500"/>
          </a:effectLst>
        </p:spPr>
      </p:pic>
      <p:sp>
        <p:nvSpPr>
          <p:cNvPr id="81" name="Rectangle 80"/>
          <p:cNvSpPr/>
          <p:nvPr/>
        </p:nvSpPr>
        <p:spPr>
          <a:xfrm>
            <a:off x="2000232" y="6072206"/>
            <a:ext cx="2071702" cy="71438"/>
          </a:xfrm>
          <a:prstGeom prst="rect">
            <a:avLst/>
          </a:prstGeom>
          <a:gradFill>
            <a:gsLst>
              <a:gs pos="0">
                <a:srgbClr val="FFF200"/>
              </a:gs>
              <a:gs pos="45000">
                <a:srgbClr val="FF7A00"/>
              </a:gs>
              <a:gs pos="70000">
                <a:srgbClr val="FF0300"/>
              </a:gs>
              <a:gs pos="100000">
                <a:srgbClr val="4D080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2" name="Slide Number Placeholder 81"/>
          <p:cNvSpPr>
            <a:spLocks noGrp="1"/>
          </p:cNvSpPr>
          <p:nvPr>
            <p:ph type="sldNum" sz="quarter" idx="12"/>
          </p:nvPr>
        </p:nvSpPr>
        <p:spPr/>
        <p:txBody>
          <a:bodyPr/>
          <a:lstStyle/>
          <a:p>
            <a:fld id="{F3DDEEB2-7AB4-4AA4-9A83-46C23743621C}" type="slidenum">
              <a:rPr lang="en-ZA" smtClean="0"/>
              <a:pPr/>
              <a:t>6</a:t>
            </a:fld>
            <a:endParaRPr lang="en-ZA"/>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85786" y="928670"/>
            <a:ext cx="7429552" cy="6370975"/>
          </a:xfrm>
          <a:prstGeom prst="rect">
            <a:avLst/>
          </a:prstGeom>
        </p:spPr>
        <p:txBody>
          <a:bodyPr wrap="square">
            <a:spAutoFit/>
          </a:bodyPr>
          <a:lstStyle/>
          <a:p>
            <a:pPr marL="0" lvl="2">
              <a:buBlip>
                <a:blip r:embed="rId2"/>
              </a:buBlip>
            </a:pPr>
            <a:r>
              <a:rPr lang="en-ZA" sz="2400" dirty="0"/>
              <a:t> </a:t>
            </a:r>
            <a:r>
              <a:rPr lang="en-ZA" sz="2400" dirty="0" smtClean="0"/>
              <a:t>	</a:t>
            </a:r>
            <a:r>
              <a:rPr lang="en-ZA" sz="2400" dirty="0" smtClean="0">
                <a:latin typeface="Book Antiqua" pitchFamily="18" charset="0"/>
              </a:rPr>
              <a:t>The particle cannot leave the source of the 	attractive field in the bound state. </a:t>
            </a:r>
          </a:p>
          <a:p>
            <a:pPr marL="0" lvl="2"/>
            <a:endParaRPr lang="en-ZA" sz="2400" dirty="0" smtClean="0">
              <a:latin typeface="Book Antiqua" pitchFamily="18" charset="0"/>
            </a:endParaRPr>
          </a:p>
          <a:p>
            <a:pPr marL="0" lvl="2" algn="just">
              <a:buBlip>
                <a:blip r:embed="rId2"/>
              </a:buBlip>
            </a:pPr>
            <a:r>
              <a:rPr lang="en-ZA" sz="2400" dirty="0" smtClean="0">
                <a:latin typeface="Book Antiqua" pitchFamily="18" charset="0"/>
              </a:rPr>
              <a:t> 	</a:t>
            </a:r>
            <a:r>
              <a:rPr lang="en-ZA" sz="2400" dirty="0" smtClean="0">
                <a:latin typeface="Book Antiqua" pitchFamily="18" charset="0"/>
                <a:ea typeface="Calibri" pitchFamily="34" charset="0"/>
                <a:cs typeface="CMR12"/>
              </a:rPr>
              <a:t>The probability of finding the particle when 	</a:t>
            </a:r>
            <a:r>
              <a:rPr lang="en-ZA" sz="2400" i="1" dirty="0" smtClean="0">
                <a:latin typeface="Book Antiqua" pitchFamily="18" charset="0"/>
                <a:ea typeface="Calibri" pitchFamily="34" charset="0"/>
                <a:cs typeface="CMR12"/>
              </a:rPr>
              <a:t>r </a:t>
            </a:r>
            <a:r>
              <a:rPr lang="en-ZA" sz="2400" i="1" dirty="0" smtClean="0">
                <a:latin typeface="Book Antiqua" pitchFamily="18" charset="0"/>
                <a:ea typeface="Calibri" pitchFamily="34" charset="0"/>
                <a:cs typeface="Arial"/>
              </a:rPr>
              <a:t>→ </a:t>
            </a:r>
            <a:r>
              <a:rPr lang="en-ZA" sz="2400" i="1" dirty="0" smtClean="0">
                <a:latin typeface="Book Antiqua" pitchFamily="18" charset="0"/>
                <a:ea typeface="Calibri" pitchFamily="34" charset="0"/>
                <a:cs typeface="CMR12"/>
              </a:rPr>
              <a:t>∞ </a:t>
            </a:r>
            <a:r>
              <a:rPr lang="en-ZA" sz="2400" dirty="0" smtClean="0">
                <a:latin typeface="Book Antiqua" pitchFamily="18" charset="0"/>
                <a:ea typeface="Calibri" pitchFamily="34" charset="0"/>
                <a:cs typeface="CMR12"/>
              </a:rPr>
              <a:t>thus tends to zero.</a:t>
            </a:r>
            <a:r>
              <a:rPr lang="en-ZA" sz="2400" dirty="0" smtClean="0">
                <a:latin typeface="Book Antiqua" pitchFamily="18" charset="0"/>
              </a:rPr>
              <a:t> </a:t>
            </a:r>
          </a:p>
          <a:p>
            <a:pPr marL="0" lvl="2"/>
            <a:endParaRPr lang="en-ZA" sz="2400" dirty="0" smtClean="0">
              <a:latin typeface="Book Antiqua" pitchFamily="18" charset="0"/>
            </a:endParaRPr>
          </a:p>
          <a:p>
            <a:pPr marL="0" lvl="2">
              <a:buBlip>
                <a:blip r:embed="rId2"/>
              </a:buBlip>
            </a:pPr>
            <a:r>
              <a:rPr lang="en-ZA" sz="2400" dirty="0" smtClean="0">
                <a:latin typeface="Book Antiqua" pitchFamily="18" charset="0"/>
              </a:rPr>
              <a:t> 	Thus:</a:t>
            </a:r>
          </a:p>
          <a:p>
            <a:pPr marL="0" lvl="2">
              <a:buBlip>
                <a:blip r:embed="rId2"/>
              </a:buBlip>
            </a:pPr>
            <a:endParaRPr lang="en-US" sz="2400" dirty="0" smtClean="0">
              <a:latin typeface="Book Antiqua" pitchFamily="18" charset="0"/>
            </a:endParaRPr>
          </a:p>
          <a:p>
            <a:pPr marL="0" lvl="2" algn="just">
              <a:buBlip>
                <a:blip r:embed="rId2"/>
              </a:buBlip>
            </a:pPr>
            <a:r>
              <a:rPr lang="en-ZA" sz="2400" dirty="0" smtClean="0">
                <a:latin typeface="Book Antiqua" pitchFamily="18" charset="0"/>
              </a:rPr>
              <a:t> 	The total probability of finding the particle 	somewhere around the source of</a:t>
            </a:r>
          </a:p>
          <a:p>
            <a:pPr algn="just"/>
            <a:r>
              <a:rPr lang="en-ZA" sz="2400" dirty="0" smtClean="0">
                <a:latin typeface="Book Antiqua" pitchFamily="18" charset="0"/>
              </a:rPr>
              <a:t>	the potential is 1.</a:t>
            </a:r>
          </a:p>
          <a:p>
            <a:pPr marL="0" lvl="2" algn="just"/>
            <a:endParaRPr lang="en-ZA" sz="2400" dirty="0" smtClean="0">
              <a:latin typeface="Book Antiqua" pitchFamily="18" charset="0"/>
            </a:endParaRPr>
          </a:p>
          <a:p>
            <a:pPr marL="0" lvl="2" algn="just">
              <a:buBlip>
                <a:blip r:embed="rId2"/>
              </a:buBlip>
            </a:pPr>
            <a:r>
              <a:rPr lang="en-ZA" sz="2400" dirty="0" smtClean="0">
                <a:latin typeface="Book Antiqua" pitchFamily="18" charset="0"/>
              </a:rPr>
              <a:t>  	This implies that </a:t>
            </a:r>
            <a:r>
              <a:rPr lang="en-ZA" sz="2400" dirty="0" smtClean="0">
                <a:latin typeface="Book Antiqua" pitchFamily="18" charset="0"/>
                <a:ea typeface="Cambria Math"/>
                <a:cs typeface="Arial" pitchFamily="34" charset="0"/>
              </a:rPr>
              <a:t>𝝍</a:t>
            </a:r>
            <a:r>
              <a:rPr lang="en-ZA" sz="2400" i="1" baseline="-25000" dirty="0" smtClean="0">
                <a:latin typeface="Book Antiqua" pitchFamily="18" charset="0"/>
                <a:ea typeface="Cambria Math"/>
                <a:cs typeface="Arial" pitchFamily="34" charset="0"/>
              </a:rPr>
              <a:t>a</a:t>
            </a:r>
            <a:r>
              <a:rPr lang="en-ZA" sz="2400" i="1" dirty="0" smtClean="0">
                <a:latin typeface="Book Antiqua" pitchFamily="18" charset="0"/>
                <a:ea typeface="Cambria Math"/>
                <a:cs typeface="Arial" pitchFamily="34" charset="0"/>
              </a:rPr>
              <a:t>(r) </a:t>
            </a:r>
            <a:r>
              <a:rPr lang="en-ZA" sz="2400" dirty="0" smtClean="0">
                <a:latin typeface="Book Antiqua" pitchFamily="18" charset="0"/>
                <a:ea typeface="Cambria Math"/>
                <a:cs typeface="Arial" pitchFamily="34" charset="0"/>
              </a:rPr>
              <a:t>is square integrable, 	which is the case if  </a:t>
            </a:r>
            <a:r>
              <a:rPr lang="en-ZA" sz="2400" i="1" dirty="0" smtClean="0">
                <a:latin typeface="Book Antiqua" pitchFamily="18" charset="0"/>
                <a:ea typeface="Cambria Math"/>
                <a:cs typeface="Arial" pitchFamily="34" charset="0"/>
              </a:rPr>
              <a:t>f</a:t>
            </a:r>
            <a:r>
              <a:rPr lang="en-ZA" sz="2400" i="1" baseline="-25000" dirty="0" smtClean="0">
                <a:latin typeface="Book Antiqua" pitchFamily="18" charset="0"/>
                <a:ea typeface="Cambria Math"/>
                <a:cs typeface="Arial" pitchFamily="34" charset="0"/>
              </a:rPr>
              <a:t>l</a:t>
            </a:r>
            <a:r>
              <a:rPr lang="en-ZA" sz="2400" i="1" baseline="30000" dirty="0" smtClean="0">
                <a:latin typeface="Book Antiqua" pitchFamily="18" charset="0"/>
                <a:ea typeface="Cambria Math"/>
                <a:cs typeface="Arial" pitchFamily="34" charset="0"/>
              </a:rPr>
              <a:t>(in)</a:t>
            </a:r>
            <a:r>
              <a:rPr lang="en-ZA" sz="2400" i="1" dirty="0" smtClean="0">
                <a:latin typeface="Book Antiqua" pitchFamily="18" charset="0"/>
                <a:ea typeface="Cambria Math"/>
                <a:cs typeface="Arial" pitchFamily="34" charset="0"/>
              </a:rPr>
              <a:t>(E) </a:t>
            </a:r>
            <a:r>
              <a:rPr lang="en-ZA" sz="2400" dirty="0" smtClean="0">
                <a:latin typeface="Book Antiqua" pitchFamily="18" charset="0"/>
                <a:ea typeface="Cambria Math"/>
                <a:cs typeface="Arial" pitchFamily="34" charset="0"/>
              </a:rPr>
              <a:t>is zero.</a:t>
            </a:r>
            <a:endParaRPr lang="en-US" sz="2400" i="1" dirty="0" smtClean="0">
              <a:latin typeface="Book Antiqua" pitchFamily="18" charset="0"/>
              <a:cs typeface="Arial" pitchFamily="34" charset="0"/>
            </a:endParaRPr>
          </a:p>
          <a:p>
            <a:pPr algn="just"/>
            <a:endParaRPr lang="en-ZA" sz="2400" dirty="0" smtClean="0">
              <a:solidFill>
                <a:schemeClr val="bg1"/>
              </a:solidFill>
              <a:latin typeface="Book Antiqua" pitchFamily="18" charset="0"/>
            </a:endParaRPr>
          </a:p>
          <a:p>
            <a:pPr marL="0" lvl="2"/>
            <a:endParaRPr lang="en-ZA" sz="2400" dirty="0" smtClean="0">
              <a:solidFill>
                <a:schemeClr val="bg1"/>
              </a:solidFill>
            </a:endParaRPr>
          </a:p>
          <a:p>
            <a:endParaRPr lang="en-ZA" sz="2400" dirty="0"/>
          </a:p>
        </p:txBody>
      </p:sp>
      <p:sp>
        <p:nvSpPr>
          <p:cNvPr id="215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1507" name="Rectangle 3"/>
          <p:cNvSpPr>
            <a:spLocks noChangeArrowheads="1"/>
          </p:cNvSpPr>
          <p:nvPr/>
        </p:nvSpPr>
        <p:spPr bwMode="auto">
          <a:xfrm>
            <a:off x="99060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15" name="Picture 14" descr="motion.jpg"/>
          <p:cNvPicPr/>
          <p:nvPr/>
        </p:nvPicPr>
        <p:blipFill>
          <a:blip r:embed="rId3" cstate="print">
            <a:lum bright="59000" contrast="-56000"/>
          </a:blip>
          <a:srcRect t="5268" b="12977"/>
          <a:stretch>
            <a:fillRect/>
          </a:stretch>
        </p:blipFill>
        <p:spPr>
          <a:xfrm>
            <a:off x="785786" y="0"/>
            <a:ext cx="1143008" cy="1186955"/>
          </a:xfrm>
          <a:prstGeom prst="rect">
            <a:avLst/>
          </a:prstGeom>
          <a:ln>
            <a:noFill/>
          </a:ln>
          <a:effectLst>
            <a:softEdge rad="112500"/>
          </a:effectLst>
        </p:spPr>
      </p:pic>
      <p:sp>
        <p:nvSpPr>
          <p:cNvPr id="13" name="Rectangle 12"/>
          <p:cNvSpPr/>
          <p:nvPr/>
        </p:nvSpPr>
        <p:spPr>
          <a:xfrm>
            <a:off x="1071538" y="285728"/>
            <a:ext cx="2558714" cy="584775"/>
          </a:xfrm>
          <a:prstGeom prst="rect">
            <a:avLst/>
          </a:prstGeom>
        </p:spPr>
        <p:txBody>
          <a:bodyPr wrap="none">
            <a:spAutoFit/>
          </a:bodyPr>
          <a:lstStyle/>
          <a:p>
            <a:r>
              <a:rPr lang="en-US" sz="3200" dirty="0" smtClean="0">
                <a:latin typeface="Book Antiqua" pitchFamily="18" charset="0"/>
              </a:rPr>
              <a:t>Bound States</a:t>
            </a:r>
            <a:endParaRPr lang="en-ZA" sz="3200" dirty="0">
              <a:latin typeface="Book Antiqua" pitchFamily="18" charset="0"/>
            </a:endParaRPr>
          </a:p>
        </p:txBody>
      </p:sp>
      <p:pic>
        <p:nvPicPr>
          <p:cNvPr id="4098" name="Picture 2"/>
          <p:cNvPicPr>
            <a:picLocks noChangeAspect="1" noChangeArrowheads="1"/>
          </p:cNvPicPr>
          <p:nvPr/>
        </p:nvPicPr>
        <p:blipFill>
          <a:blip r:embed="rId4" cstate="print"/>
          <a:srcRect/>
          <a:stretch>
            <a:fillRect/>
          </a:stretch>
        </p:blipFill>
        <p:spPr bwMode="auto">
          <a:xfrm>
            <a:off x="2571736" y="3071810"/>
            <a:ext cx="3929090" cy="582510"/>
          </a:xfrm>
          <a:prstGeom prst="rect">
            <a:avLst/>
          </a:prstGeom>
          <a:noFill/>
          <a:ln w="9525">
            <a:noFill/>
            <a:miter lim="800000"/>
            <a:headEnd/>
            <a:tailEnd/>
          </a:ln>
          <a:effectLst/>
        </p:spPr>
      </p:pic>
      <p:sp>
        <p:nvSpPr>
          <p:cNvPr id="17" name="Slide Number Placeholder 16"/>
          <p:cNvSpPr>
            <a:spLocks noGrp="1"/>
          </p:cNvSpPr>
          <p:nvPr>
            <p:ph type="sldNum" sz="quarter" idx="12"/>
          </p:nvPr>
        </p:nvSpPr>
        <p:spPr/>
        <p:txBody>
          <a:bodyPr/>
          <a:lstStyle/>
          <a:p>
            <a:fld id="{F3DDEEB2-7AB4-4AA4-9A83-46C23743621C}" type="slidenum">
              <a:rPr lang="en-ZA" smtClean="0"/>
              <a:pPr/>
              <a:t>7</a:t>
            </a:fld>
            <a:endParaRPr lang="en-ZA"/>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motion.jpg"/>
          <p:cNvPicPr/>
          <p:nvPr/>
        </p:nvPicPr>
        <p:blipFill>
          <a:blip r:embed="rId2" cstate="print">
            <a:lum bright="59000" contrast="-56000"/>
          </a:blip>
          <a:srcRect t="5268" b="12977"/>
          <a:stretch>
            <a:fillRect/>
          </a:stretch>
        </p:blipFill>
        <p:spPr>
          <a:xfrm>
            <a:off x="7286644" y="4929231"/>
            <a:ext cx="1857356" cy="1928769"/>
          </a:xfrm>
          <a:prstGeom prst="rect">
            <a:avLst/>
          </a:prstGeom>
          <a:ln>
            <a:noFill/>
          </a:ln>
          <a:effectLst>
            <a:softEdge rad="112500"/>
          </a:effectLst>
        </p:spPr>
      </p:pic>
      <p:sp>
        <p:nvSpPr>
          <p:cNvPr id="12" name="Rectangle 11"/>
          <p:cNvSpPr/>
          <p:nvPr/>
        </p:nvSpPr>
        <p:spPr>
          <a:xfrm>
            <a:off x="785786" y="474345"/>
            <a:ext cx="7429552" cy="6740307"/>
          </a:xfrm>
          <a:prstGeom prst="rect">
            <a:avLst/>
          </a:prstGeom>
        </p:spPr>
        <p:txBody>
          <a:bodyPr wrap="square">
            <a:spAutoFit/>
          </a:bodyPr>
          <a:lstStyle/>
          <a:p>
            <a:pPr marL="0" lvl="2">
              <a:buBlip>
                <a:blip r:embed="rId3"/>
              </a:buBlip>
            </a:pPr>
            <a:r>
              <a:rPr lang="en-ZA" sz="2400" dirty="0">
                <a:latin typeface="Book Antiqua" pitchFamily="18" charset="0"/>
              </a:rPr>
              <a:t> </a:t>
            </a:r>
            <a:r>
              <a:rPr lang="en-ZA" sz="2400" dirty="0" smtClean="0">
                <a:latin typeface="Book Antiqua" pitchFamily="18" charset="0"/>
              </a:rPr>
              <a:t>	Since the potential vanishes at large </a:t>
            </a:r>
            <a:r>
              <a:rPr lang="en-ZA" sz="2400" i="1" dirty="0" smtClean="0">
                <a:latin typeface="Book Antiqua" pitchFamily="18" charset="0"/>
              </a:rPr>
              <a:t>r</a:t>
            </a:r>
            <a:r>
              <a:rPr lang="en-ZA" sz="2400" dirty="0" smtClean="0">
                <a:latin typeface="Book Antiqua" pitchFamily="18" charset="0"/>
              </a:rPr>
              <a:t> values, </a:t>
            </a:r>
            <a:r>
              <a:rPr lang="en-ZA" sz="2400" i="1" dirty="0" smtClean="0">
                <a:latin typeface="Book Antiqua" pitchFamily="18" charset="0"/>
              </a:rPr>
              <a:t>E</a:t>
            </a:r>
            <a:r>
              <a:rPr lang="en-ZA" sz="2400" dirty="0" smtClean="0">
                <a:latin typeface="Book Antiqua" pitchFamily="18" charset="0"/>
              </a:rPr>
              <a:t> 	must be negative. </a:t>
            </a:r>
          </a:p>
          <a:p>
            <a:pPr marL="0" lvl="2"/>
            <a:endParaRPr lang="en-ZA" sz="2400" dirty="0" smtClean="0">
              <a:latin typeface="Book Antiqua" pitchFamily="18" charset="0"/>
            </a:endParaRPr>
          </a:p>
          <a:p>
            <a:pPr marL="0" lvl="2" algn="just">
              <a:buBlip>
                <a:blip r:embed="rId3"/>
              </a:buBlip>
            </a:pPr>
            <a:r>
              <a:rPr lang="en-ZA" sz="2400" dirty="0" smtClean="0">
                <a:latin typeface="Book Antiqua" pitchFamily="18" charset="0"/>
              </a:rPr>
              <a:t> 		         or </a:t>
            </a:r>
          </a:p>
          <a:p>
            <a:pPr marL="0" lvl="2"/>
            <a:endParaRPr lang="en-ZA" sz="2400" dirty="0" smtClean="0">
              <a:latin typeface="Book Antiqua" pitchFamily="18" charset="0"/>
            </a:endParaRPr>
          </a:p>
          <a:p>
            <a:pPr marL="0" lvl="2"/>
            <a:endParaRPr lang="en-ZA" sz="2400" dirty="0" smtClean="0">
              <a:latin typeface="Book Antiqua" pitchFamily="18" charset="0"/>
            </a:endParaRPr>
          </a:p>
          <a:p>
            <a:pPr marL="0" lvl="2">
              <a:buBlip>
                <a:blip r:embed="rId3"/>
              </a:buBlip>
            </a:pPr>
            <a:r>
              <a:rPr lang="en-ZA" sz="2400" dirty="0" smtClean="0">
                <a:latin typeface="Book Antiqua" pitchFamily="18" charset="0"/>
              </a:rPr>
              <a:t> 	</a:t>
            </a:r>
          </a:p>
          <a:p>
            <a:pPr marL="0" lvl="2">
              <a:buBlip>
                <a:blip r:embed="rId3"/>
              </a:buBlip>
            </a:pPr>
            <a:endParaRPr lang="en-US" sz="2400" dirty="0" smtClean="0">
              <a:latin typeface="Book Antiqua" pitchFamily="18" charset="0"/>
            </a:endParaRPr>
          </a:p>
          <a:p>
            <a:pPr marL="0" lvl="2" algn="just"/>
            <a:endParaRPr lang="en-ZA" sz="2400" dirty="0" smtClean="0">
              <a:latin typeface="Book Antiqua" pitchFamily="18" charset="0"/>
            </a:endParaRPr>
          </a:p>
          <a:p>
            <a:pPr marL="0" lvl="2" algn="just">
              <a:buBlip>
                <a:blip r:embed="rId3"/>
              </a:buBlip>
            </a:pPr>
            <a:r>
              <a:rPr lang="en-ZA" sz="2400" dirty="0" smtClean="0">
                <a:latin typeface="Book Antiqua" pitchFamily="18" charset="0"/>
              </a:rPr>
              <a:t> 	The second term will tend to zero, and the first 	will blow up to infinity unless </a:t>
            </a:r>
            <a:r>
              <a:rPr lang="en-ZA" sz="2400" i="1" dirty="0" smtClean="0">
                <a:latin typeface="Book Antiqua" pitchFamily="18" charset="0"/>
                <a:ea typeface="Cambria Math"/>
                <a:cs typeface="Arial" pitchFamily="34" charset="0"/>
              </a:rPr>
              <a:t>f</a:t>
            </a:r>
            <a:r>
              <a:rPr lang="en-ZA" sz="2400" i="1" baseline="-25000" dirty="0" smtClean="0">
                <a:latin typeface="Book Antiqua" pitchFamily="18" charset="0"/>
                <a:ea typeface="Cambria Math"/>
                <a:cs typeface="Arial" pitchFamily="34" charset="0"/>
              </a:rPr>
              <a:t>l</a:t>
            </a:r>
            <a:r>
              <a:rPr lang="en-ZA" sz="2400" i="1" baseline="30000" dirty="0" smtClean="0">
                <a:latin typeface="Book Antiqua" pitchFamily="18" charset="0"/>
                <a:ea typeface="Cambria Math"/>
                <a:cs typeface="Arial" pitchFamily="34" charset="0"/>
              </a:rPr>
              <a:t>(in)</a:t>
            </a:r>
            <a:r>
              <a:rPr lang="en-ZA" sz="2400" i="1" dirty="0" smtClean="0">
                <a:latin typeface="Book Antiqua" pitchFamily="18" charset="0"/>
                <a:ea typeface="Cambria Math"/>
                <a:cs typeface="Arial" pitchFamily="34" charset="0"/>
              </a:rPr>
              <a:t>(E) </a:t>
            </a:r>
            <a:r>
              <a:rPr lang="en-ZA" sz="2400" dirty="0" smtClean="0">
                <a:latin typeface="Book Antiqua" pitchFamily="18" charset="0"/>
                <a:ea typeface="Cambria Math"/>
                <a:cs typeface="Arial" pitchFamily="34" charset="0"/>
              </a:rPr>
              <a:t>is zero, 	as before.</a:t>
            </a:r>
            <a:endParaRPr lang="en-ZA" sz="2400" dirty="0" smtClean="0">
              <a:latin typeface="Book Antiqua" pitchFamily="18" charset="0"/>
            </a:endParaRPr>
          </a:p>
          <a:p>
            <a:pPr marL="0" lvl="2" algn="just"/>
            <a:endParaRPr lang="en-ZA" sz="2400" dirty="0" smtClean="0">
              <a:latin typeface="Book Antiqua" pitchFamily="18" charset="0"/>
            </a:endParaRPr>
          </a:p>
          <a:p>
            <a:pPr marL="0" lvl="2" algn="just">
              <a:buBlip>
                <a:blip r:embed="rId3"/>
              </a:buBlip>
            </a:pPr>
            <a:r>
              <a:rPr lang="en-ZA" sz="2400" dirty="0" smtClean="0">
                <a:latin typeface="Book Antiqua" pitchFamily="18" charset="0"/>
              </a:rPr>
              <a:t>  	Bound states thus correspond with zeros of 	real, negative </a:t>
            </a:r>
            <a:r>
              <a:rPr lang="en-ZA" sz="2400" i="1" dirty="0" smtClean="0">
                <a:latin typeface="Book Antiqua" pitchFamily="18" charset="0"/>
              </a:rPr>
              <a:t>E</a:t>
            </a:r>
            <a:r>
              <a:rPr lang="en-ZA" sz="2400" dirty="0" smtClean="0">
                <a:latin typeface="Book Antiqua" pitchFamily="18" charset="0"/>
              </a:rPr>
              <a:t> such that </a:t>
            </a:r>
            <a:r>
              <a:rPr lang="en-ZA" sz="2400" i="1" dirty="0" smtClean="0">
                <a:latin typeface="Book Antiqua" pitchFamily="18" charset="0"/>
                <a:ea typeface="Cambria Math"/>
                <a:cs typeface="Arial" pitchFamily="34" charset="0"/>
              </a:rPr>
              <a:t>f</a:t>
            </a:r>
            <a:r>
              <a:rPr lang="en-ZA" sz="2400" i="1" baseline="-25000" dirty="0" smtClean="0">
                <a:latin typeface="Book Antiqua" pitchFamily="18" charset="0"/>
                <a:ea typeface="Cambria Math"/>
                <a:cs typeface="Arial" pitchFamily="34" charset="0"/>
              </a:rPr>
              <a:t>l</a:t>
            </a:r>
            <a:r>
              <a:rPr lang="en-ZA" sz="2400" i="1" baseline="30000" dirty="0" smtClean="0">
                <a:latin typeface="Book Antiqua" pitchFamily="18" charset="0"/>
                <a:ea typeface="Cambria Math"/>
                <a:cs typeface="Arial" pitchFamily="34" charset="0"/>
              </a:rPr>
              <a:t>(in)</a:t>
            </a:r>
            <a:r>
              <a:rPr lang="en-ZA" sz="2400" i="1" dirty="0" smtClean="0">
                <a:latin typeface="Book Antiqua" pitchFamily="18" charset="0"/>
                <a:ea typeface="Cambria Math"/>
                <a:cs typeface="Arial" pitchFamily="34" charset="0"/>
              </a:rPr>
              <a:t>(E) </a:t>
            </a:r>
            <a:r>
              <a:rPr lang="en-ZA" sz="2400" dirty="0" smtClean="0">
                <a:latin typeface="Book Antiqua" pitchFamily="18" charset="0"/>
                <a:ea typeface="Cambria Math"/>
                <a:cs typeface="Arial" pitchFamily="34" charset="0"/>
              </a:rPr>
              <a:t>is zero.</a:t>
            </a:r>
            <a:r>
              <a:rPr lang="en-ZA" sz="2400" dirty="0" smtClean="0">
                <a:latin typeface="Book Antiqua" pitchFamily="18" charset="0"/>
              </a:rPr>
              <a:t> </a:t>
            </a:r>
            <a:endParaRPr lang="en-US" sz="2400" i="1" dirty="0" smtClean="0">
              <a:latin typeface="Book Antiqua" pitchFamily="18" charset="0"/>
              <a:cs typeface="Arial" pitchFamily="34" charset="0"/>
            </a:endParaRPr>
          </a:p>
          <a:p>
            <a:pPr algn="just"/>
            <a:endParaRPr lang="en-ZA" sz="2400" dirty="0" smtClean="0">
              <a:solidFill>
                <a:schemeClr val="bg1"/>
              </a:solidFill>
              <a:latin typeface="Book Antiqua" pitchFamily="18" charset="0"/>
            </a:endParaRPr>
          </a:p>
          <a:p>
            <a:pPr marL="0" lvl="2"/>
            <a:endParaRPr lang="en-ZA" sz="2400" dirty="0" smtClean="0">
              <a:solidFill>
                <a:schemeClr val="bg1"/>
              </a:solidFill>
            </a:endParaRPr>
          </a:p>
          <a:p>
            <a:endParaRPr lang="en-ZA" sz="2400" dirty="0"/>
          </a:p>
        </p:txBody>
      </p:sp>
      <p:sp>
        <p:nvSpPr>
          <p:cNvPr id="215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1507" name="Rectangle 3"/>
          <p:cNvSpPr>
            <a:spLocks noChangeArrowheads="1"/>
          </p:cNvSpPr>
          <p:nvPr/>
        </p:nvSpPr>
        <p:spPr bwMode="auto">
          <a:xfrm>
            <a:off x="99060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25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2531" name="Rectangle 3"/>
          <p:cNvSpPr>
            <a:spLocks noChangeArrowheads="1"/>
          </p:cNvSpPr>
          <p:nvPr/>
        </p:nvSpPr>
        <p:spPr bwMode="auto">
          <a:xfrm>
            <a:off x="0" y="981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25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253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253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2538" name="Rectangle 10"/>
          <p:cNvSpPr>
            <a:spLocks noChangeArrowheads="1"/>
          </p:cNvSpPr>
          <p:nvPr/>
        </p:nvSpPr>
        <p:spPr bwMode="auto">
          <a:xfrm>
            <a:off x="0" y="742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5122" name="Picture 2"/>
          <p:cNvPicPr>
            <a:picLocks noChangeAspect="1" noChangeArrowheads="1"/>
          </p:cNvPicPr>
          <p:nvPr/>
        </p:nvPicPr>
        <p:blipFill>
          <a:blip r:embed="rId4" cstate="print"/>
          <a:srcRect/>
          <a:stretch>
            <a:fillRect/>
          </a:stretch>
        </p:blipFill>
        <p:spPr bwMode="auto">
          <a:xfrm>
            <a:off x="1714480" y="1357298"/>
            <a:ext cx="1628775" cy="1162050"/>
          </a:xfrm>
          <a:prstGeom prst="rect">
            <a:avLst/>
          </a:prstGeom>
          <a:noFill/>
          <a:ln w="9525">
            <a:noFill/>
            <a:miter lim="800000"/>
            <a:headEnd/>
            <a:tailEnd/>
          </a:ln>
          <a:effectLst/>
        </p:spPr>
      </p:pic>
      <p:pic>
        <p:nvPicPr>
          <p:cNvPr id="5123" name="Picture 3"/>
          <p:cNvPicPr>
            <a:picLocks noChangeAspect="1" noChangeArrowheads="1"/>
          </p:cNvPicPr>
          <p:nvPr/>
        </p:nvPicPr>
        <p:blipFill>
          <a:blip r:embed="rId5" cstate="print"/>
          <a:srcRect/>
          <a:stretch>
            <a:fillRect/>
          </a:stretch>
        </p:blipFill>
        <p:spPr bwMode="auto">
          <a:xfrm>
            <a:off x="3857620" y="1643050"/>
            <a:ext cx="1914525" cy="371475"/>
          </a:xfrm>
          <a:prstGeom prst="rect">
            <a:avLst/>
          </a:prstGeom>
          <a:noFill/>
          <a:ln w="9525">
            <a:noFill/>
            <a:miter lim="800000"/>
            <a:headEnd/>
            <a:tailEnd/>
          </a:ln>
          <a:effectLst/>
        </p:spPr>
      </p:pic>
      <p:pic>
        <p:nvPicPr>
          <p:cNvPr id="5124" name="Picture 4"/>
          <p:cNvPicPr>
            <a:picLocks noChangeAspect="1" noChangeArrowheads="1"/>
          </p:cNvPicPr>
          <p:nvPr/>
        </p:nvPicPr>
        <p:blipFill>
          <a:blip r:embed="rId6" cstate="print"/>
          <a:srcRect/>
          <a:stretch>
            <a:fillRect/>
          </a:stretch>
        </p:blipFill>
        <p:spPr bwMode="auto">
          <a:xfrm>
            <a:off x="1643042" y="2714620"/>
            <a:ext cx="7038975" cy="590550"/>
          </a:xfrm>
          <a:prstGeom prst="rect">
            <a:avLst/>
          </a:prstGeom>
          <a:noFill/>
          <a:ln w="9525">
            <a:noFill/>
            <a:miter lim="800000"/>
            <a:headEnd/>
            <a:tailEnd/>
          </a:ln>
          <a:effectLst/>
        </p:spPr>
      </p:pic>
      <p:sp>
        <p:nvSpPr>
          <p:cNvPr id="23" name="Slide Number Placeholder 22"/>
          <p:cNvSpPr>
            <a:spLocks noGrp="1"/>
          </p:cNvSpPr>
          <p:nvPr>
            <p:ph type="sldNum" sz="quarter" idx="12"/>
          </p:nvPr>
        </p:nvSpPr>
        <p:spPr/>
        <p:txBody>
          <a:bodyPr/>
          <a:lstStyle/>
          <a:p>
            <a:fld id="{F3DDEEB2-7AB4-4AA4-9A83-46C23743621C}" type="slidenum">
              <a:rPr lang="en-ZA" smtClean="0"/>
              <a:pPr/>
              <a:t>8</a:t>
            </a:fld>
            <a:endParaRPr lang="en-ZA"/>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85786" y="928669"/>
            <a:ext cx="7429552" cy="6740307"/>
          </a:xfrm>
          <a:prstGeom prst="rect">
            <a:avLst/>
          </a:prstGeom>
        </p:spPr>
        <p:txBody>
          <a:bodyPr wrap="square">
            <a:spAutoFit/>
          </a:bodyPr>
          <a:lstStyle/>
          <a:p>
            <a:pPr marL="0" lvl="2" algn="just">
              <a:buBlip>
                <a:blip r:embed="rId2"/>
              </a:buBlip>
            </a:pPr>
            <a:r>
              <a:rPr lang="en-ZA" sz="2400" dirty="0">
                <a:latin typeface="Book Antiqua" pitchFamily="18" charset="0"/>
              </a:rPr>
              <a:t> </a:t>
            </a:r>
            <a:r>
              <a:rPr lang="en-ZA" sz="2400" dirty="0" smtClean="0">
                <a:latin typeface="Book Antiqua" pitchFamily="18" charset="0"/>
              </a:rPr>
              <a:t>	Resonances do not 	“remember” how they are 	formed, implying that there is no preferred 	direction for decay.</a:t>
            </a:r>
          </a:p>
          <a:p>
            <a:pPr marL="0" lvl="2"/>
            <a:endParaRPr lang="en-ZA" sz="2400" dirty="0" smtClean="0">
              <a:latin typeface="Book Antiqua" pitchFamily="18" charset="0"/>
            </a:endParaRPr>
          </a:p>
          <a:p>
            <a:pPr marL="0" lvl="2" algn="just">
              <a:buBlip>
                <a:blip r:embed="rId2"/>
              </a:buBlip>
            </a:pPr>
            <a:r>
              <a:rPr lang="en-ZA" sz="2400" dirty="0" smtClean="0">
                <a:latin typeface="Book Antiqua" pitchFamily="18" charset="0"/>
              </a:rPr>
              <a:t> 	We can consider    as a resonant state of 	oxygen, due to its temporary existence. It 	could have been formed in a number of 	different ways.</a:t>
            </a:r>
          </a:p>
          <a:p>
            <a:pPr marL="0" lvl="2" algn="just"/>
            <a:endParaRPr lang="en-ZA" sz="2400" dirty="0" smtClean="0">
              <a:latin typeface="Book Antiqua" pitchFamily="18" charset="0"/>
            </a:endParaRPr>
          </a:p>
          <a:p>
            <a:pPr marL="0" lvl="2" algn="just">
              <a:buBlip>
                <a:blip r:embed="rId2"/>
              </a:buBlip>
            </a:pPr>
            <a:r>
              <a:rPr lang="en-ZA" sz="2400" dirty="0" smtClean="0">
                <a:latin typeface="Book Antiqua" pitchFamily="18" charset="0"/>
              </a:rPr>
              <a:t> 	Consider an ensemble of such states: decay 	occurs isotropically.  </a:t>
            </a:r>
          </a:p>
          <a:p>
            <a:pPr marL="0" lvl="2" algn="just"/>
            <a:endParaRPr lang="en-ZA" sz="2400" dirty="0" smtClean="0">
              <a:latin typeface="Book Antiqua" pitchFamily="18" charset="0"/>
            </a:endParaRPr>
          </a:p>
          <a:p>
            <a:pPr marL="0" lvl="2" algn="just">
              <a:buBlip>
                <a:blip r:embed="rId2"/>
              </a:buBlip>
            </a:pPr>
            <a:r>
              <a:rPr lang="en-ZA" sz="2400" dirty="0" smtClean="0">
                <a:latin typeface="Book Antiqua" pitchFamily="18" charset="0"/>
              </a:rPr>
              <a:t>  	Conclusion: only outgoing spherical waves 	form part of </a:t>
            </a:r>
            <a:r>
              <a:rPr lang="en-ZA" sz="2400" i="1" dirty="0" err="1" smtClean="0">
                <a:latin typeface="Book Antiqua" pitchFamily="18" charset="0"/>
                <a:ea typeface="Cambria Math"/>
                <a:cs typeface="Arial" pitchFamily="34" charset="0"/>
              </a:rPr>
              <a:t>u</a:t>
            </a:r>
            <a:r>
              <a:rPr lang="en-ZA" sz="2400" i="1" baseline="-25000" dirty="0" err="1" smtClean="0">
                <a:latin typeface="Book Antiqua" pitchFamily="18" charset="0"/>
                <a:ea typeface="Cambria Math"/>
                <a:cs typeface="Arial" pitchFamily="34" charset="0"/>
              </a:rPr>
              <a:t>l</a:t>
            </a:r>
            <a:r>
              <a:rPr lang="en-ZA" sz="2400" i="1" dirty="0" smtClean="0">
                <a:latin typeface="Book Antiqua" pitchFamily="18" charset="0"/>
                <a:ea typeface="Cambria Math"/>
                <a:cs typeface="Arial" pitchFamily="34" charset="0"/>
              </a:rPr>
              <a:t>(E), </a:t>
            </a:r>
            <a:r>
              <a:rPr lang="en-ZA" sz="2400" dirty="0" smtClean="0">
                <a:latin typeface="Book Antiqua" pitchFamily="18" charset="0"/>
                <a:ea typeface="Cambria Math"/>
                <a:cs typeface="Arial" pitchFamily="34" charset="0"/>
              </a:rPr>
              <a:t>thus, similar to bound 	states, </a:t>
            </a:r>
            <a:r>
              <a:rPr lang="en-ZA" sz="2400" i="1" dirty="0" smtClean="0">
                <a:latin typeface="Book Antiqua" pitchFamily="18" charset="0"/>
                <a:ea typeface="Cambria Math"/>
                <a:cs typeface="Arial" pitchFamily="34" charset="0"/>
              </a:rPr>
              <a:t>f</a:t>
            </a:r>
            <a:r>
              <a:rPr lang="en-ZA" sz="2400" i="1" baseline="-25000" dirty="0" smtClean="0">
                <a:latin typeface="Book Antiqua" pitchFamily="18" charset="0"/>
                <a:ea typeface="Cambria Math"/>
                <a:cs typeface="Arial" pitchFamily="34" charset="0"/>
              </a:rPr>
              <a:t>l</a:t>
            </a:r>
            <a:r>
              <a:rPr lang="en-ZA" sz="2400" i="1" baseline="30000" dirty="0" smtClean="0">
                <a:latin typeface="Book Antiqua" pitchFamily="18" charset="0"/>
                <a:ea typeface="Cambria Math"/>
                <a:cs typeface="Arial" pitchFamily="34" charset="0"/>
              </a:rPr>
              <a:t>(in)</a:t>
            </a:r>
            <a:r>
              <a:rPr lang="en-ZA" sz="2400" i="1" dirty="0" smtClean="0">
                <a:latin typeface="Book Antiqua" pitchFamily="18" charset="0"/>
                <a:ea typeface="Cambria Math"/>
                <a:cs typeface="Arial" pitchFamily="34" charset="0"/>
              </a:rPr>
              <a:t>(E) </a:t>
            </a:r>
            <a:r>
              <a:rPr lang="en-ZA" sz="2400" dirty="0" smtClean="0">
                <a:latin typeface="Book Antiqua" pitchFamily="18" charset="0"/>
                <a:ea typeface="Cambria Math"/>
                <a:cs typeface="Arial" pitchFamily="34" charset="0"/>
              </a:rPr>
              <a:t>is zero.</a:t>
            </a:r>
            <a:r>
              <a:rPr lang="en-ZA" sz="2400" i="1" dirty="0" smtClean="0">
                <a:latin typeface="Book Antiqua" pitchFamily="18" charset="0"/>
                <a:ea typeface="Cambria Math"/>
                <a:cs typeface="Arial" pitchFamily="34" charset="0"/>
              </a:rPr>
              <a:t> </a:t>
            </a:r>
            <a:endParaRPr lang="en-US" sz="2400" i="1" dirty="0" smtClean="0">
              <a:latin typeface="Book Antiqua" pitchFamily="18" charset="0"/>
              <a:cs typeface="Arial" pitchFamily="34" charset="0"/>
            </a:endParaRPr>
          </a:p>
          <a:p>
            <a:pPr algn="just"/>
            <a:endParaRPr lang="en-ZA" sz="2400" dirty="0" smtClean="0">
              <a:solidFill>
                <a:schemeClr val="bg1"/>
              </a:solidFill>
              <a:latin typeface="Book Antiqua" pitchFamily="18" charset="0"/>
            </a:endParaRPr>
          </a:p>
          <a:p>
            <a:pPr marL="0" lvl="2"/>
            <a:endParaRPr lang="en-ZA" sz="2400" dirty="0" smtClean="0">
              <a:solidFill>
                <a:schemeClr val="bg1"/>
              </a:solidFill>
            </a:endParaRPr>
          </a:p>
          <a:p>
            <a:endParaRPr lang="en-ZA" sz="2400" dirty="0"/>
          </a:p>
        </p:txBody>
      </p:sp>
      <p:sp>
        <p:nvSpPr>
          <p:cNvPr id="215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1507" name="Rectangle 3"/>
          <p:cNvSpPr>
            <a:spLocks noChangeArrowheads="1"/>
          </p:cNvSpPr>
          <p:nvPr/>
        </p:nvSpPr>
        <p:spPr bwMode="auto">
          <a:xfrm>
            <a:off x="99060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25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2531" name="Rectangle 3"/>
          <p:cNvSpPr>
            <a:spLocks noChangeArrowheads="1"/>
          </p:cNvSpPr>
          <p:nvPr/>
        </p:nvSpPr>
        <p:spPr bwMode="auto">
          <a:xfrm>
            <a:off x="0" y="981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25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253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253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2538" name="Rectangle 10"/>
          <p:cNvSpPr>
            <a:spLocks noChangeArrowheads="1"/>
          </p:cNvSpPr>
          <p:nvPr/>
        </p:nvSpPr>
        <p:spPr bwMode="auto">
          <a:xfrm>
            <a:off x="0" y="742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16" name="Picture 15" descr="motion.jpg"/>
          <p:cNvPicPr/>
          <p:nvPr/>
        </p:nvPicPr>
        <p:blipFill>
          <a:blip r:embed="rId3" cstate="print">
            <a:lum bright="59000" contrast="-56000"/>
          </a:blip>
          <a:srcRect t="5268" b="12977"/>
          <a:stretch>
            <a:fillRect/>
          </a:stretch>
        </p:blipFill>
        <p:spPr>
          <a:xfrm>
            <a:off x="785786" y="0"/>
            <a:ext cx="1143008" cy="1186955"/>
          </a:xfrm>
          <a:prstGeom prst="rect">
            <a:avLst/>
          </a:prstGeom>
          <a:ln>
            <a:noFill/>
          </a:ln>
          <a:effectLst>
            <a:softEdge rad="112500"/>
          </a:effectLst>
        </p:spPr>
      </p:pic>
      <p:sp>
        <p:nvSpPr>
          <p:cNvPr id="14" name="Rectangle 13"/>
          <p:cNvSpPr/>
          <p:nvPr/>
        </p:nvSpPr>
        <p:spPr>
          <a:xfrm>
            <a:off x="1071538" y="285728"/>
            <a:ext cx="3036409" cy="584775"/>
          </a:xfrm>
          <a:prstGeom prst="rect">
            <a:avLst/>
          </a:prstGeom>
        </p:spPr>
        <p:txBody>
          <a:bodyPr wrap="none">
            <a:spAutoFit/>
          </a:bodyPr>
          <a:lstStyle/>
          <a:p>
            <a:r>
              <a:rPr lang="en-US" sz="3200" dirty="0" smtClean="0">
                <a:latin typeface="Book Antiqua" pitchFamily="18" charset="0"/>
              </a:rPr>
              <a:t>Resonant States</a:t>
            </a:r>
            <a:endParaRPr lang="en-ZA" sz="3200" dirty="0">
              <a:latin typeface="Book Antiqua" pitchFamily="18" charset="0"/>
            </a:endParaRPr>
          </a:p>
        </p:txBody>
      </p:sp>
      <p:pic>
        <p:nvPicPr>
          <p:cNvPr id="6146" name="Picture 2"/>
          <p:cNvPicPr>
            <a:picLocks noChangeAspect="1" noChangeArrowheads="1"/>
          </p:cNvPicPr>
          <p:nvPr/>
        </p:nvPicPr>
        <p:blipFill>
          <a:blip r:embed="rId4" cstate="print"/>
          <a:srcRect/>
          <a:stretch>
            <a:fillRect/>
          </a:stretch>
        </p:blipFill>
        <p:spPr bwMode="auto">
          <a:xfrm>
            <a:off x="4286248" y="2357430"/>
            <a:ext cx="612779" cy="430860"/>
          </a:xfrm>
          <a:prstGeom prst="rect">
            <a:avLst/>
          </a:prstGeom>
          <a:noFill/>
          <a:ln w="9525">
            <a:noFill/>
            <a:miter lim="800000"/>
            <a:headEnd/>
            <a:tailEnd/>
          </a:ln>
          <a:effectLst/>
        </p:spPr>
      </p:pic>
      <p:sp>
        <p:nvSpPr>
          <p:cNvPr id="18" name="Slide Number Placeholder 17"/>
          <p:cNvSpPr>
            <a:spLocks noGrp="1"/>
          </p:cNvSpPr>
          <p:nvPr>
            <p:ph type="sldNum" sz="quarter" idx="12"/>
          </p:nvPr>
        </p:nvSpPr>
        <p:spPr/>
        <p:txBody>
          <a:bodyPr/>
          <a:lstStyle/>
          <a:p>
            <a:fld id="{F3DDEEB2-7AB4-4AA4-9A83-46C23743621C}" type="slidenum">
              <a:rPr lang="en-ZA" smtClean="0"/>
              <a:pPr/>
              <a:t>9</a:t>
            </a:fld>
            <a:endParaRPr lang="en-ZA"/>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923</TotalTime>
  <Words>413</Words>
  <Application>Microsoft Office PowerPoint</Application>
  <PresentationFormat>On-screen Show (4:3)</PresentationFormat>
  <Paragraphs>251</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Vaandrager</dc:creator>
  <cp:lastModifiedBy>UP User</cp:lastModifiedBy>
  <cp:revision>196</cp:revision>
  <dcterms:created xsi:type="dcterms:W3CDTF">2011-11-13T20:53:06Z</dcterms:created>
  <dcterms:modified xsi:type="dcterms:W3CDTF">2012-07-10T07:02:35Z</dcterms:modified>
</cp:coreProperties>
</file>