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docx" ContentType="application/vnd.openxmlformats-officedocument.wordprocessingml.document"/>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69" r:id="rId2"/>
    <p:sldId id="290" r:id="rId3"/>
    <p:sldId id="321" r:id="rId4"/>
    <p:sldId id="261" r:id="rId5"/>
    <p:sldId id="258" r:id="rId6"/>
    <p:sldId id="259" r:id="rId7"/>
    <p:sldId id="326" r:id="rId8"/>
    <p:sldId id="356" r:id="rId9"/>
    <p:sldId id="334" r:id="rId10"/>
    <p:sldId id="275" r:id="rId11"/>
    <p:sldId id="368" r:id="rId12"/>
    <p:sldId id="336" r:id="rId13"/>
    <p:sldId id="316" r:id="rId14"/>
    <p:sldId id="364" r:id="rId15"/>
    <p:sldId id="365" r:id="rId16"/>
    <p:sldId id="366" r:id="rId17"/>
    <p:sldId id="367" r:id="rId18"/>
    <p:sldId id="309" r:id="rId19"/>
    <p:sldId id="359" r:id="rId20"/>
    <p:sldId id="276" r:id="rId21"/>
    <p:sldId id="301" r:id="rId22"/>
    <p:sldId id="298" r:id="rId23"/>
    <p:sldId id="337" r:id="rId24"/>
    <p:sldId id="369" r:id="rId25"/>
    <p:sldId id="305" r:id="rId26"/>
    <p:sldId id="351" r:id="rId27"/>
    <p:sldId id="344" r:id="rId28"/>
    <p:sldId id="353" r:id="rId29"/>
    <p:sldId id="355" r:id="rId30"/>
    <p:sldId id="361" r:id="rId31"/>
    <p:sldId id="339" r:id="rId32"/>
    <p:sldId id="338" r:id="rId33"/>
    <p:sldId id="341" r:id="rId34"/>
    <p:sldId id="311" r:id="rId35"/>
    <p:sldId id="342" r:id="rId36"/>
    <p:sldId id="328" r:id="rId37"/>
    <p:sldId id="335" r:id="rId38"/>
    <p:sldId id="304" r:id="rId39"/>
    <p:sldId id="293" r:id="rId40"/>
    <p:sldId id="295" r:id="rId41"/>
    <p:sldId id="299" r:id="rId42"/>
    <p:sldId id="310" r:id="rId43"/>
    <p:sldId id="314" r:id="rId44"/>
    <p:sldId id="317" r:id="rId45"/>
    <p:sldId id="318" r:id="rId46"/>
    <p:sldId id="319" r:id="rId47"/>
    <p:sldId id="320" r:id="rId48"/>
    <p:sldId id="322" r:id="rId49"/>
    <p:sldId id="324" r:id="rId50"/>
    <p:sldId id="330" r:id="rId51"/>
    <p:sldId id="331" r:id="rId52"/>
    <p:sldId id="332" r:id="rId53"/>
    <p:sldId id="333" r:id="rId54"/>
    <p:sldId id="349" r:id="rId55"/>
    <p:sldId id="348" r:id="rId56"/>
    <p:sldId id="352" r:id="rId57"/>
    <p:sldId id="354" r:id="rId58"/>
    <p:sldId id="357" r:id="rId59"/>
    <p:sldId id="358" r:id="rId60"/>
    <p:sldId id="360" r:id="rId61"/>
  </p:sldIdLst>
  <p:sldSz cx="9144000" cy="6858000" type="screen4x3"/>
  <p:notesSz cx="6858000" cy="9144000"/>
  <p:defaultTextStyle>
    <a:defPPr>
      <a:defRPr lang="en-GB"/>
    </a:defPPr>
    <a:lvl1pPr algn="ctr"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FF99"/>
    <a:srgbClr val="FFFFCC"/>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87" autoAdjust="0"/>
  </p:normalViewPr>
  <p:slideViewPr>
    <p:cSldViewPr>
      <p:cViewPr>
        <p:scale>
          <a:sx n="75" d="100"/>
          <a:sy n="75" d="100"/>
        </p:scale>
        <p:origin x="-1080" y="-184"/>
      </p:cViewPr>
      <p:guideLst>
        <p:guide orient="horz" pos="2160"/>
        <p:guide pos="2880"/>
      </p:guideLst>
    </p:cSldViewPr>
  </p:slideViewPr>
  <p:notesTextViewPr>
    <p:cViewPr>
      <p:scale>
        <a:sx n="100" d="100"/>
        <a:sy n="100" d="100"/>
      </p:scale>
      <p:origin x="0" y="0"/>
    </p:cViewPr>
  </p:notesTextViewPr>
  <p:notesViewPr>
    <p:cSldViewPr>
      <p:cViewPr varScale="1">
        <p:scale>
          <a:sx n="74" d="100"/>
          <a:sy n="74" d="100"/>
        </p:scale>
        <p:origin x="-267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7.wmf"/><Relationship Id="rId2" Type="http://schemas.openxmlformats.org/officeDocument/2006/relationships/image" Target="../media/image10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4.emf"/><Relationship Id="rId2" Type="http://schemas.openxmlformats.org/officeDocument/2006/relationships/image" Target="../media/image1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3F48AD-15BD-49F7-B3C4-279C212C849E}" type="datetimeFigureOut">
              <a:rPr lang="en-GB" smtClean="0"/>
              <a:t>07/07/16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FE5818-46E6-413F-9417-DEE5CA9D73FB}" type="slidenum">
              <a:rPr lang="en-GB" smtClean="0"/>
              <a:t>‹#›</a:t>
            </a:fld>
            <a:endParaRPr lang="en-GB"/>
          </a:p>
        </p:txBody>
      </p:sp>
    </p:spTree>
    <p:extLst>
      <p:ext uri="{BB962C8B-B14F-4D97-AF65-F5344CB8AC3E}">
        <p14:creationId xmlns:p14="http://schemas.microsoft.com/office/powerpoint/2010/main" val="3376311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ea typeface="ＭＳ Ｐゴシック" charset="0"/>
                <a:cs typeface="Arial" charset="0"/>
              </a:defRPr>
            </a:lvl1pPr>
          </a:lstStyle>
          <a:p>
            <a:pPr>
              <a:defRPr/>
            </a:pPr>
            <a:endParaRPr lang="en-GB"/>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Arial" charset="0"/>
              </a:defRPr>
            </a:lvl1pPr>
          </a:lstStyle>
          <a:p>
            <a:pPr>
              <a:defRPr/>
            </a:pPr>
            <a:endParaRPr lang="en-GB"/>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ea typeface="ＭＳ Ｐゴシック" charset="0"/>
                <a:cs typeface="Arial" charset="0"/>
              </a:defRPr>
            </a:lvl1pPr>
          </a:lstStyle>
          <a:p>
            <a:pPr>
              <a:defRPr/>
            </a:pPr>
            <a:endParaRPr lang="en-GB"/>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27423F60-CAF7-4F54-9D19-F1B28A175F67}" type="slidenum">
              <a:rPr lang="en-GB"/>
              <a:pPr/>
              <a:t>‹#›</a:t>
            </a:fld>
            <a:endParaRPr lang="en-GB"/>
          </a:p>
        </p:txBody>
      </p:sp>
    </p:spTree>
    <p:extLst>
      <p:ext uri="{BB962C8B-B14F-4D97-AF65-F5344CB8AC3E}">
        <p14:creationId xmlns:p14="http://schemas.microsoft.com/office/powerpoint/2010/main" val="1110005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57E02CF7-D688-46DD-9E99-7F2F81A85C86}" type="slidenum">
              <a:rPr lang="en-GB" sz="1200"/>
              <a:pPr eaLnBrk="1" hangingPunct="1"/>
              <a:t>5</a:t>
            </a:fld>
            <a:endParaRPr lang="en-GB" sz="1200"/>
          </a:p>
        </p:txBody>
      </p:sp>
      <p:sp>
        <p:nvSpPr>
          <p:cNvPr id="8" name="Slide Number Placeholder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lIns="87304" tIns="43653" rIns="87304" bIns="43653" anchor="b"/>
          <a:lstStyle>
            <a:lvl1pPr defTabSz="873125" eaLnBrk="0" hangingPunct="0">
              <a:defRPr sz="2400">
                <a:solidFill>
                  <a:schemeClr val="tx1"/>
                </a:solidFill>
                <a:latin typeface="Arial" charset="0"/>
                <a:ea typeface="ＭＳ Ｐゴシック" pitchFamily="34" charset="-128"/>
              </a:defRPr>
            </a:lvl1pPr>
            <a:lvl2pPr marL="742950" indent="-285750" defTabSz="873125" eaLnBrk="0" hangingPunct="0">
              <a:defRPr sz="2400">
                <a:solidFill>
                  <a:schemeClr val="tx1"/>
                </a:solidFill>
                <a:latin typeface="Arial" charset="0"/>
                <a:ea typeface="ＭＳ Ｐゴシック" pitchFamily="34" charset="-128"/>
              </a:defRPr>
            </a:lvl2pPr>
            <a:lvl3pPr marL="1143000" indent="-228600" defTabSz="873125" eaLnBrk="0" hangingPunct="0">
              <a:defRPr sz="2400">
                <a:solidFill>
                  <a:schemeClr val="tx1"/>
                </a:solidFill>
                <a:latin typeface="Arial" charset="0"/>
                <a:ea typeface="ＭＳ Ｐゴシック" pitchFamily="34" charset="-128"/>
              </a:defRPr>
            </a:lvl3pPr>
            <a:lvl4pPr marL="1600200" indent="-228600" defTabSz="873125" eaLnBrk="0" hangingPunct="0">
              <a:defRPr sz="2400">
                <a:solidFill>
                  <a:schemeClr val="tx1"/>
                </a:solidFill>
                <a:latin typeface="Arial" charset="0"/>
                <a:ea typeface="ＭＳ Ｐゴシック" pitchFamily="34" charset="-128"/>
              </a:defRPr>
            </a:lvl4pPr>
            <a:lvl5pPr marL="2057400" indent="-228600" defTabSz="873125" eaLnBrk="0" hangingPunct="0">
              <a:defRPr sz="2400">
                <a:solidFill>
                  <a:schemeClr val="tx1"/>
                </a:solidFill>
                <a:latin typeface="Arial" charset="0"/>
                <a:ea typeface="ＭＳ Ｐゴシック" pitchFamily="34" charset="-128"/>
              </a:defRPr>
            </a:lvl5pPr>
            <a:lvl6pPr marL="25146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7B94FA2A-6E62-4B0B-AC64-4D4CC1FED06B}" type="slidenum">
              <a:rPr lang="en-GB" sz="1100"/>
              <a:pPr algn="r" eaLnBrk="1" hangingPunct="1"/>
              <a:t>5</a:t>
            </a:fld>
            <a:endParaRPr lang="en-GB" sz="1100"/>
          </a:p>
        </p:txBody>
      </p:sp>
      <p:sp>
        <p:nvSpPr>
          <p:cNvPr id="174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08" tIns="43804" rIns="87608" bIns="43804" anchor="b"/>
          <a:lstStyle>
            <a:lvl1pPr defTabSz="876300" eaLnBrk="0" hangingPunct="0">
              <a:defRPr sz="2400">
                <a:solidFill>
                  <a:schemeClr val="tx1"/>
                </a:solidFill>
                <a:latin typeface="Arial" charset="0"/>
                <a:ea typeface="ＭＳ Ｐゴシック" pitchFamily="34" charset="-128"/>
              </a:defRPr>
            </a:lvl1pPr>
            <a:lvl2pPr marL="742950" indent="-285750" defTabSz="876300" eaLnBrk="0" hangingPunct="0">
              <a:defRPr sz="2400">
                <a:solidFill>
                  <a:schemeClr val="tx1"/>
                </a:solidFill>
                <a:latin typeface="Arial" charset="0"/>
                <a:ea typeface="ＭＳ Ｐゴシック" pitchFamily="34" charset="-128"/>
              </a:defRPr>
            </a:lvl2pPr>
            <a:lvl3pPr marL="1143000" indent="-228600" defTabSz="876300" eaLnBrk="0" hangingPunct="0">
              <a:defRPr sz="2400">
                <a:solidFill>
                  <a:schemeClr val="tx1"/>
                </a:solidFill>
                <a:latin typeface="Arial" charset="0"/>
                <a:ea typeface="ＭＳ Ｐゴシック" pitchFamily="34" charset="-128"/>
              </a:defRPr>
            </a:lvl3pPr>
            <a:lvl4pPr marL="1600200" indent="-228600" defTabSz="876300" eaLnBrk="0" hangingPunct="0">
              <a:defRPr sz="2400">
                <a:solidFill>
                  <a:schemeClr val="tx1"/>
                </a:solidFill>
                <a:latin typeface="Arial" charset="0"/>
                <a:ea typeface="ＭＳ Ｐゴシック" pitchFamily="34" charset="-128"/>
              </a:defRPr>
            </a:lvl4pPr>
            <a:lvl5pPr marL="2057400" indent="-228600" defTabSz="876300" eaLnBrk="0" hangingPunct="0">
              <a:defRPr sz="2400">
                <a:solidFill>
                  <a:schemeClr val="tx1"/>
                </a:solidFill>
                <a:latin typeface="Arial" charset="0"/>
                <a:ea typeface="ＭＳ Ｐゴシック" pitchFamily="34" charset="-128"/>
              </a:defRPr>
            </a:lvl5pPr>
            <a:lvl6pPr marL="25146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BD625213-5365-42F5-A355-54ECA8E32A7B}" type="slidenum">
              <a:rPr lang="en-US" sz="1100">
                <a:latin typeface="Calibri" pitchFamily="34" charset="0"/>
              </a:rPr>
              <a:pPr algn="r" eaLnBrk="1" hangingPunct="1"/>
              <a:t>5</a:t>
            </a:fld>
            <a:endParaRPr lang="en-US" sz="1100">
              <a:latin typeface="Calibri" pitchFamily="34" charset="0"/>
            </a:endParaRPr>
          </a:p>
        </p:txBody>
      </p:sp>
      <p:sp>
        <p:nvSpPr>
          <p:cNvPr id="124931" name="Rectangle 2"/>
          <p:cNvSpPr>
            <a:spLocks noGrp="1" noRot="1" noChangeAspect="1" noChangeArrowheads="1" noTextEdit="1"/>
          </p:cNvSpPr>
          <p:nvPr>
            <p:ph type="sldImg"/>
          </p:nvPr>
        </p:nvSpPr>
        <p:spPr>
          <a:xfrm>
            <a:off x="1141413" y="685800"/>
            <a:ext cx="4570412" cy="3427413"/>
          </a:xfrm>
          <a:ln/>
          <a:extLst>
            <a:ext uri="{FAA26D3D-D897-4be2-8F04-BA451C77F1D7}">
              <ma14:placeholderFlag xmlns:ma14="http://schemas.microsoft.com/office/mac/drawingml/2011/main" val="1"/>
            </a:ext>
          </a:extLst>
        </p:spPr>
      </p:sp>
      <p:sp>
        <p:nvSpPr>
          <p:cNvPr id="124932" name="Rectangle 3"/>
          <p:cNvSpPr>
            <a:spLocks noGrp="1" noChangeArrowheads="1"/>
          </p:cNvSpPr>
          <p:nvPr>
            <p:ph type="body" idx="1"/>
          </p:nvPr>
        </p:nvSpPr>
        <p:spPr>
          <a:xfrm>
            <a:off x="685800" y="4344988"/>
            <a:ext cx="5486400" cy="4111625"/>
          </a:xfrm>
        </p:spPr>
        <p:txBody>
          <a:bodyPr lIns="87608" tIns="43804" rIns="87608" bIns="43804"/>
          <a:lstStyle/>
          <a:p>
            <a:pPr eaLnBrk="1" hangingPunct="1">
              <a:spcBef>
                <a:spcPct val="0"/>
              </a:spcBef>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69538EE2-EC41-494F-A096-90B0517D08B4}" type="slidenum">
              <a:rPr lang="en-GB" sz="1200"/>
              <a:pPr eaLnBrk="1" hangingPunct="1"/>
              <a:t>20</a:t>
            </a:fld>
            <a:endParaRPr lang="en-GB" sz="1200"/>
          </a:p>
        </p:txBody>
      </p:sp>
      <p:sp>
        <p:nvSpPr>
          <p:cNvPr id="31746"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31747" name="Notes Placeholder 2"/>
          <p:cNvSpPr>
            <a:spLocks noGrp="1"/>
          </p:cNvSpPr>
          <p:nvPr>
            <p:ph type="body" idx="1"/>
          </p:nvPr>
        </p:nvSpPr>
        <p:spPr/>
        <p:txBody>
          <a:bodyPr/>
          <a:lstStyle/>
          <a:p>
            <a:pPr eaLnBrk="1" hangingPunct="1">
              <a:defRPr/>
            </a:pPr>
            <a:endParaRPr lang="en-US" smtClean="0"/>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1398516E-75AD-4F12-ACF9-A0CF6B41FDA2}" type="slidenum">
              <a:rPr lang="en-GB" sz="1200"/>
              <a:pPr algn="r" eaLnBrk="1" hangingPunct="1"/>
              <a:t>20</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miter lim="800000"/>
            <a:headEnd/>
            <a:tailEnd/>
          </a:ln>
        </p:spPr>
        <p:txBody>
          <a:bodyPr/>
          <a:lstStyle/>
          <a:p>
            <a:fld id="{8F080F8D-1D28-421D-AB0C-0022EE8158C0}" type="slidenum">
              <a:rPr lang="en-GB" altLang="en-US" smtClean="0">
                <a:latin typeface="Arial" charset="0"/>
                <a:ea typeface="ＭＳ Ｐゴシック"/>
                <a:cs typeface="ＭＳ Ｐゴシック"/>
              </a:rPr>
              <a:pPr/>
              <a:t>27</a:t>
            </a:fld>
            <a:endParaRPr lang="en-GB" altLang="en-US" smtClean="0">
              <a:latin typeface="Arial" charset="0"/>
              <a:ea typeface="ＭＳ Ｐゴシック"/>
              <a:cs typeface="ＭＳ Ｐゴシック"/>
            </a:endParaRPr>
          </a:p>
        </p:txBody>
      </p:sp>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7304" tIns="43653" rIns="87304" bIns="43653" anchor="b"/>
          <a:lstStyle/>
          <a:p>
            <a:pPr algn="r" defTabSz="873125"/>
            <a:fld id="{045A819E-1F40-44FD-BE30-210F9083FEF4}" type="slidenum">
              <a:rPr lang="en-GB" altLang="en-US" sz="1100"/>
              <a:pPr algn="r" defTabSz="873125"/>
              <a:t>27</a:t>
            </a:fld>
            <a:endParaRPr lang="en-GB" altLang="en-US" sz="1100"/>
          </a:p>
        </p:txBody>
      </p:sp>
      <p:sp>
        <p:nvSpPr>
          <p:cNvPr id="34819" name="Rectangle 2"/>
          <p:cNvSpPr>
            <a:spLocks noGrp="1" noRot="1" noChangeAspect="1" noChangeArrowheads="1" noTextEdit="1"/>
          </p:cNvSpPr>
          <p:nvPr>
            <p:ph type="sldImg"/>
          </p:nvPr>
        </p:nvSpPr>
        <p:spPr>
          <a:xfrm>
            <a:off x="1143000" y="687388"/>
            <a:ext cx="4572000" cy="3429000"/>
          </a:xfrm>
          <a:ln/>
        </p:spPr>
      </p:sp>
      <p:sp>
        <p:nvSpPr>
          <p:cNvPr id="179203" name="Rectangle 3"/>
          <p:cNvSpPr>
            <a:spLocks noGrp="1" noChangeArrowheads="1"/>
          </p:cNvSpPr>
          <p:nvPr>
            <p:ph type="body" idx="1"/>
          </p:nvPr>
        </p:nvSpPr>
        <p:spPr>
          <a:xfrm>
            <a:off x="685800" y="4343400"/>
            <a:ext cx="5486400" cy="4113213"/>
          </a:xfrm>
        </p:spPr>
        <p:txBody>
          <a:bodyPr lIns="87304" tIns="43653" rIns="87304" bIns="43653"/>
          <a:lstStyle/>
          <a:p>
            <a:pPr eaLnBrk="1" hangingPunct="1">
              <a:lnSpc>
                <a:spcPct val="90000"/>
              </a:lnSpc>
              <a:defRPr/>
            </a:pPr>
            <a:r>
              <a:rPr lang="en-US" sz="1400">
                <a:latin typeface="Times New Roman" charset="0"/>
                <a:cs typeface="+mn-cs"/>
              </a:rPr>
              <a:t>The heavy ion storage ring is shown on these transparency</a:t>
            </a:r>
          </a:p>
          <a:p>
            <a:pPr eaLnBrk="1" hangingPunct="1">
              <a:lnSpc>
                <a:spcPct val="90000"/>
              </a:lnSpc>
              <a:defRPr/>
            </a:pPr>
            <a:endParaRPr lang="en-US" sz="1400">
              <a:latin typeface="Times New Roman" charset="0"/>
              <a:cs typeface="+mn-cs"/>
            </a:endParaRPr>
          </a:p>
          <a:p>
            <a:pPr eaLnBrk="1" hangingPunct="1">
              <a:lnSpc>
                <a:spcPct val="90000"/>
              </a:lnSpc>
              <a:defRPr/>
            </a:pPr>
            <a:r>
              <a:rPr lang="en-US" sz="1400">
                <a:latin typeface="Times New Roman" charset="0"/>
                <a:cs typeface="+mn-cs"/>
              </a:rPr>
              <a:t>The beam coming from the post accelerator is injected trough the beam line shown on the right side</a:t>
            </a:r>
          </a:p>
          <a:p>
            <a:pPr eaLnBrk="1" hangingPunct="1">
              <a:lnSpc>
                <a:spcPct val="90000"/>
              </a:lnSpc>
              <a:defRPr/>
            </a:pPr>
            <a:r>
              <a:rPr lang="en-US" sz="1400">
                <a:latin typeface="Times New Roman" charset="0"/>
                <a:cs typeface="+mn-cs"/>
              </a:rPr>
              <a:t>The same straight section is also used or slow extraction</a:t>
            </a:r>
          </a:p>
          <a:p>
            <a:pPr eaLnBrk="1" hangingPunct="1">
              <a:lnSpc>
                <a:spcPct val="90000"/>
              </a:lnSpc>
              <a:defRPr/>
            </a:pPr>
            <a:endParaRPr lang="en-US" sz="1400">
              <a:latin typeface="Times New Roman" charset="0"/>
              <a:cs typeface="+mn-cs"/>
            </a:endParaRPr>
          </a:p>
          <a:p>
            <a:pPr eaLnBrk="1" hangingPunct="1">
              <a:lnSpc>
                <a:spcPct val="90000"/>
              </a:lnSpc>
              <a:defRPr/>
            </a:pPr>
            <a:r>
              <a:rPr lang="en-US" sz="1400">
                <a:latin typeface="Times New Roman" charset="0"/>
                <a:cs typeface="+mn-cs"/>
              </a:rPr>
              <a:t>The left straight section is used for electron cooling.</a:t>
            </a:r>
          </a:p>
          <a:p>
            <a:pPr eaLnBrk="1" hangingPunct="1">
              <a:lnSpc>
                <a:spcPct val="90000"/>
              </a:lnSpc>
              <a:defRPr/>
            </a:pPr>
            <a:r>
              <a:rPr lang="en-US" sz="1400">
                <a:latin typeface="Times New Roman" charset="0"/>
                <a:cs typeface="+mn-cs"/>
              </a:rPr>
              <a:t>The third one for experiment.</a:t>
            </a:r>
          </a:p>
          <a:p>
            <a:pPr eaLnBrk="1" hangingPunct="1">
              <a:lnSpc>
                <a:spcPct val="90000"/>
              </a:lnSpc>
              <a:defRPr/>
            </a:pPr>
            <a:r>
              <a:rPr lang="en-US" sz="1400">
                <a:latin typeface="Times New Roman" charset="0"/>
                <a:cs typeface="+mn-cs"/>
              </a:rPr>
              <a:t>The last one for diagnostics and for RF system.</a:t>
            </a:r>
          </a:p>
          <a:p>
            <a:pPr eaLnBrk="1" hangingPunct="1">
              <a:lnSpc>
                <a:spcPct val="90000"/>
              </a:lnSpc>
              <a:defRPr/>
            </a:pPr>
            <a:endParaRPr lang="en-US" sz="1400">
              <a:latin typeface="Times New Roman" charset="0"/>
              <a:cs typeface="+mn-cs"/>
            </a:endParaRPr>
          </a:p>
          <a:p>
            <a:pPr eaLnBrk="1" hangingPunct="1">
              <a:lnSpc>
                <a:spcPct val="90000"/>
              </a:lnSpc>
              <a:defRPr/>
            </a:pPr>
            <a:r>
              <a:rPr lang="en-US" sz="1400" b="1">
                <a:solidFill>
                  <a:srgbClr val="F91807"/>
                </a:solidFill>
                <a:latin typeface="Times New Roman" charset="0"/>
                <a:cs typeface="+mn-cs"/>
              </a:rPr>
              <a:t>Multiturn injection is used to fill the storage ring with ions</a:t>
            </a:r>
          </a:p>
          <a:p>
            <a:pPr eaLnBrk="1" hangingPunct="1">
              <a:lnSpc>
                <a:spcPct val="90000"/>
              </a:lnSpc>
              <a:defRPr/>
            </a:pPr>
            <a:r>
              <a:rPr lang="en-US" sz="1400">
                <a:latin typeface="Times New Roman" charset="0"/>
                <a:cs typeface="+mn-cs"/>
              </a:rPr>
              <a:t>.</a:t>
            </a:r>
          </a:p>
          <a:p>
            <a:pPr eaLnBrk="1" hangingPunct="1">
              <a:lnSpc>
                <a:spcPct val="90000"/>
              </a:lnSpc>
              <a:defRPr/>
            </a:pPr>
            <a:endParaRPr lang="en-US" sz="1400">
              <a:latin typeface="Times New Roman" charset="0"/>
              <a:cs typeface="+mn-cs"/>
            </a:endParaRPr>
          </a:p>
          <a:p>
            <a:pPr eaLnBrk="1" hangingPunct="1">
              <a:lnSpc>
                <a:spcPct val="90000"/>
              </a:lnSpc>
              <a:defRPr/>
            </a:pPr>
            <a:endParaRPr lang="en-US" sz="1400">
              <a:latin typeface="Times New Roman" charset="0"/>
              <a:cs typeface="+mn-cs"/>
            </a:endParaRPr>
          </a:p>
          <a:p>
            <a:pPr eaLnBrk="1" hangingPunct="1">
              <a:lnSpc>
                <a:spcPct val="90000"/>
              </a:lnSpc>
              <a:defRPr/>
            </a:pPr>
            <a:endParaRPr lang="en-US" sz="1400">
              <a:latin typeface="Times New Roman" charset="0"/>
              <a:cs typeface="+mn-cs"/>
            </a:endParaRPr>
          </a:p>
          <a:p>
            <a:pPr eaLnBrk="1" hangingPunct="1">
              <a:lnSpc>
                <a:spcPct val="90000"/>
              </a:lnSpc>
              <a:defRPr/>
            </a:pPr>
            <a:endParaRPr lang="en-US" sz="1400">
              <a:latin typeface="Times New Roman" charset="0"/>
              <a:cs typeface="+mn-cs"/>
            </a:endParaRPr>
          </a:p>
          <a:p>
            <a:pPr eaLnBrk="1" hangingPunct="1">
              <a:lnSpc>
                <a:spcPct val="90000"/>
              </a:lnSpc>
              <a:defRPr/>
            </a:pPr>
            <a:endParaRPr lang="en-US" sz="180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A88FC0-83F6-4AB0-AB3E-46EA5677B315}" type="slidenum">
              <a:rPr lang="en-US">
                <a:solidFill>
                  <a:prstClr val="black"/>
                </a:solidFill>
              </a:rPr>
              <a:pPr/>
              <a:t>43</a:t>
            </a:fld>
            <a:endParaRPr lang="en-US">
              <a:solidFill>
                <a:prstClr val="black"/>
              </a:solidFill>
            </a:endParaRPr>
          </a:p>
        </p:txBody>
      </p:sp>
      <p:sp>
        <p:nvSpPr>
          <p:cNvPr id="141314" name="Rectangle 2"/>
          <p:cNvSpPr>
            <a:spLocks noGrp="1" noRot="1" noChangeAspect="1" noChangeArrowheads="1" noTextEdit="1"/>
          </p:cNvSpPr>
          <p:nvPr>
            <p:ph type="sldImg"/>
          </p:nvPr>
        </p:nvSpPr>
        <p:spPr>
          <a:xfrm>
            <a:off x="1143000" y="687388"/>
            <a:ext cx="4572000" cy="3429000"/>
          </a:xfrm>
          <a:ln/>
        </p:spPr>
      </p:sp>
      <p:sp>
        <p:nvSpPr>
          <p:cNvPr id="141315" name="Rectangle 3"/>
          <p:cNvSpPr>
            <a:spLocks noGrp="1" noChangeArrowheads="1"/>
          </p:cNvSpPr>
          <p:nvPr>
            <p:ph type="body" idx="1"/>
          </p:nvPr>
        </p:nvSpPr>
        <p:spPr>
          <a:xfrm>
            <a:off x="685480" y="4344283"/>
            <a:ext cx="5487042" cy="4112155"/>
          </a:xfrm>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69538EE2-EC41-494F-A096-90B0517D08B4}" type="slidenum">
              <a:rPr lang="en-GB" sz="1200"/>
              <a:pPr eaLnBrk="1" hangingPunct="1"/>
              <a:t>52</a:t>
            </a:fld>
            <a:endParaRPr lang="en-GB" sz="1200"/>
          </a:p>
        </p:txBody>
      </p:sp>
      <p:sp>
        <p:nvSpPr>
          <p:cNvPr id="31746"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31747" name="Notes Placeholder 2"/>
          <p:cNvSpPr>
            <a:spLocks noGrp="1"/>
          </p:cNvSpPr>
          <p:nvPr>
            <p:ph type="body" idx="1"/>
          </p:nvPr>
        </p:nvSpPr>
        <p:spPr/>
        <p:txBody>
          <a:bodyPr/>
          <a:lstStyle/>
          <a:p>
            <a:pPr eaLnBrk="1" hangingPunct="1">
              <a:defRPr/>
            </a:pPr>
            <a:endParaRPr lang="en-US" smtClean="0"/>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1398516E-75AD-4F12-ACF9-A0CF6B41FDA2}" type="slidenum">
              <a:rPr lang="en-GB" sz="1200"/>
              <a:pPr algn="r" eaLnBrk="1" hangingPunct="1"/>
              <a:t>52</a:t>
            </a:fld>
            <a:endParaRPr lang="en-GB"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36EE520B-ACE3-4370-A178-831A08BF770C}" type="slidenum">
              <a:rPr lang="en-GB" sz="1200"/>
              <a:pPr eaLnBrk="1" hangingPunct="1"/>
              <a:t>53</a:t>
            </a:fld>
            <a:endParaRPr lang="en-GB" sz="1200"/>
          </a:p>
        </p:txBody>
      </p:sp>
      <p:sp>
        <p:nvSpPr>
          <p:cNvPr id="8" name="Slide Number Placeholder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lIns="87304" tIns="43653" rIns="87304" bIns="43653" anchor="b"/>
          <a:lstStyle>
            <a:lvl1pPr defTabSz="873125" eaLnBrk="0" hangingPunct="0">
              <a:defRPr sz="2400">
                <a:solidFill>
                  <a:schemeClr val="tx1"/>
                </a:solidFill>
                <a:latin typeface="Arial" charset="0"/>
                <a:ea typeface="ＭＳ Ｐゴシック" pitchFamily="34" charset="-128"/>
              </a:defRPr>
            </a:lvl1pPr>
            <a:lvl2pPr marL="742950" indent="-285750" defTabSz="873125" eaLnBrk="0" hangingPunct="0">
              <a:defRPr sz="2400">
                <a:solidFill>
                  <a:schemeClr val="tx1"/>
                </a:solidFill>
                <a:latin typeface="Arial" charset="0"/>
                <a:ea typeface="ＭＳ Ｐゴシック" pitchFamily="34" charset="-128"/>
              </a:defRPr>
            </a:lvl2pPr>
            <a:lvl3pPr marL="1143000" indent="-228600" defTabSz="873125" eaLnBrk="0" hangingPunct="0">
              <a:defRPr sz="2400">
                <a:solidFill>
                  <a:schemeClr val="tx1"/>
                </a:solidFill>
                <a:latin typeface="Arial" charset="0"/>
                <a:ea typeface="ＭＳ Ｐゴシック" pitchFamily="34" charset="-128"/>
              </a:defRPr>
            </a:lvl3pPr>
            <a:lvl4pPr marL="1600200" indent="-228600" defTabSz="873125" eaLnBrk="0" hangingPunct="0">
              <a:defRPr sz="2400">
                <a:solidFill>
                  <a:schemeClr val="tx1"/>
                </a:solidFill>
                <a:latin typeface="Arial" charset="0"/>
                <a:ea typeface="ＭＳ Ｐゴシック" pitchFamily="34" charset="-128"/>
              </a:defRPr>
            </a:lvl4pPr>
            <a:lvl5pPr marL="2057400" indent="-228600" defTabSz="873125" eaLnBrk="0" hangingPunct="0">
              <a:defRPr sz="2400">
                <a:solidFill>
                  <a:schemeClr val="tx1"/>
                </a:solidFill>
                <a:latin typeface="Arial" charset="0"/>
                <a:ea typeface="ＭＳ Ｐゴシック" pitchFamily="34" charset="-128"/>
              </a:defRPr>
            </a:lvl5pPr>
            <a:lvl6pPr marL="25146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defTabSz="873125"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5C2EBC11-8CF4-4817-A697-CCC21D5D45EE}" type="slidenum">
              <a:rPr lang="en-GB" sz="1100"/>
              <a:pPr algn="r" eaLnBrk="1" hangingPunct="1"/>
              <a:t>53</a:t>
            </a:fld>
            <a:endParaRPr lang="en-GB" sz="1100"/>
          </a:p>
        </p:txBody>
      </p:sp>
      <p:sp>
        <p:nvSpPr>
          <p:cNvPr id="194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08" tIns="43804" rIns="87608" bIns="43804" anchor="b"/>
          <a:lstStyle>
            <a:lvl1pPr defTabSz="876300" eaLnBrk="0" hangingPunct="0">
              <a:defRPr sz="2400">
                <a:solidFill>
                  <a:schemeClr val="tx1"/>
                </a:solidFill>
                <a:latin typeface="Arial" charset="0"/>
                <a:ea typeface="ＭＳ Ｐゴシック" pitchFamily="34" charset="-128"/>
              </a:defRPr>
            </a:lvl1pPr>
            <a:lvl2pPr marL="742950" indent="-285750" defTabSz="876300" eaLnBrk="0" hangingPunct="0">
              <a:defRPr sz="2400">
                <a:solidFill>
                  <a:schemeClr val="tx1"/>
                </a:solidFill>
                <a:latin typeface="Arial" charset="0"/>
                <a:ea typeface="ＭＳ Ｐゴシック" pitchFamily="34" charset="-128"/>
              </a:defRPr>
            </a:lvl2pPr>
            <a:lvl3pPr marL="1143000" indent="-228600" defTabSz="876300" eaLnBrk="0" hangingPunct="0">
              <a:defRPr sz="2400">
                <a:solidFill>
                  <a:schemeClr val="tx1"/>
                </a:solidFill>
                <a:latin typeface="Arial" charset="0"/>
                <a:ea typeface="ＭＳ Ｐゴシック" pitchFamily="34" charset="-128"/>
              </a:defRPr>
            </a:lvl3pPr>
            <a:lvl4pPr marL="1600200" indent="-228600" defTabSz="876300" eaLnBrk="0" hangingPunct="0">
              <a:defRPr sz="2400">
                <a:solidFill>
                  <a:schemeClr val="tx1"/>
                </a:solidFill>
                <a:latin typeface="Arial" charset="0"/>
                <a:ea typeface="ＭＳ Ｐゴシック" pitchFamily="34" charset="-128"/>
              </a:defRPr>
            </a:lvl4pPr>
            <a:lvl5pPr marL="2057400" indent="-228600" defTabSz="876300" eaLnBrk="0" hangingPunct="0">
              <a:defRPr sz="2400">
                <a:solidFill>
                  <a:schemeClr val="tx1"/>
                </a:solidFill>
                <a:latin typeface="Arial" charset="0"/>
                <a:ea typeface="ＭＳ Ｐゴシック" pitchFamily="34" charset="-128"/>
              </a:defRPr>
            </a:lvl5pPr>
            <a:lvl6pPr marL="25146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defTabSz="8763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C6C557FF-96CA-47AF-A4ED-516C4C173772}" type="slidenum">
              <a:rPr lang="en-US" sz="1100">
                <a:latin typeface="Calibri" pitchFamily="34" charset="0"/>
              </a:rPr>
              <a:pPr algn="r" eaLnBrk="1" hangingPunct="1"/>
              <a:t>53</a:t>
            </a:fld>
            <a:endParaRPr lang="en-US" sz="1100">
              <a:latin typeface="Calibri" pitchFamily="34" charset="0"/>
            </a:endParaRPr>
          </a:p>
        </p:txBody>
      </p:sp>
      <p:sp>
        <p:nvSpPr>
          <p:cNvPr id="122883" name="Rectangle 2"/>
          <p:cNvSpPr>
            <a:spLocks noGrp="1" noRot="1" noChangeAspect="1" noChangeArrowheads="1" noTextEdit="1"/>
          </p:cNvSpPr>
          <p:nvPr>
            <p:ph type="sldImg"/>
          </p:nvPr>
        </p:nvSpPr>
        <p:spPr>
          <a:xfrm>
            <a:off x="1146175" y="687388"/>
            <a:ext cx="4567238" cy="3425825"/>
          </a:xfrm>
          <a:ln/>
          <a:extLst>
            <a:ext uri="{FAA26D3D-D897-4be2-8F04-BA451C77F1D7}">
              <ma14:placeholderFlag xmlns:ma14="http://schemas.microsoft.com/office/mac/drawingml/2011/main" val="1"/>
            </a:ext>
          </a:extLst>
        </p:spPr>
      </p:sp>
      <p:sp>
        <p:nvSpPr>
          <p:cNvPr id="122884" name="Rectangle 3"/>
          <p:cNvSpPr>
            <a:spLocks noGrp="1" noChangeArrowheads="1"/>
          </p:cNvSpPr>
          <p:nvPr>
            <p:ph type="body" idx="1"/>
          </p:nvPr>
        </p:nvSpPr>
        <p:spPr>
          <a:xfrm>
            <a:off x="685800" y="4340225"/>
            <a:ext cx="5486400" cy="4116388"/>
          </a:xfrm>
        </p:spPr>
        <p:txBody>
          <a:bodyPr lIns="87608" tIns="43804" rIns="87608" bIns="43804"/>
          <a:lstStyle/>
          <a:p>
            <a:pPr eaLnBrk="1" hangingPunct="1">
              <a:spcBef>
                <a:spcPct val="0"/>
              </a:spcBef>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p:spPr>
        <p:txBody>
          <a:bodyPr/>
          <a:lstStyle/>
          <a:p>
            <a:endParaRPr lang="en-US" smtClean="0">
              <a:ea typeface="ＭＳ Ｐゴシック"/>
            </a:endParaRPr>
          </a:p>
        </p:txBody>
      </p:sp>
      <p:sp>
        <p:nvSpPr>
          <p:cNvPr id="62467" name="Slide Number Placeholder 3"/>
          <p:cNvSpPr>
            <a:spLocks noGrp="1"/>
          </p:cNvSpPr>
          <p:nvPr>
            <p:ph type="sldNum" sz="quarter" idx="5"/>
          </p:nvPr>
        </p:nvSpPr>
        <p:spPr>
          <a:noFill/>
          <a:ln>
            <a:miter lim="800000"/>
            <a:headEnd/>
            <a:tailEnd/>
          </a:ln>
        </p:spPr>
        <p:txBody>
          <a:bodyPr/>
          <a:lstStyle/>
          <a:p>
            <a:fld id="{C2985D7D-CD09-41BA-A83F-FC9F1B09E4F9}" type="slidenum">
              <a:rPr lang="en-US" smtClean="0">
                <a:latin typeface="Arial" charset="0"/>
                <a:ea typeface="ＭＳ Ｐゴシック"/>
                <a:cs typeface="ＭＳ Ｐゴシック"/>
              </a:rPr>
              <a:pPr/>
              <a:t>55</a:t>
            </a:fld>
            <a:endParaRPr lang="en-US" smtClean="0">
              <a:latin typeface="Arial"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D66863D3-08AE-C84B-A42F-2CC0DBF63297}" type="slidenum">
              <a:rPr lang="en-GB" smtClean="0">
                <a:solidFill>
                  <a:prstClr val="black"/>
                </a:solidFill>
                <a:latin typeface="Calibri"/>
              </a:rPr>
              <a:pPr/>
              <a:t>56</a:t>
            </a:fld>
            <a:endParaRPr lang="en-GB">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5F300A35-4E76-4B7F-8B4F-FB26D8865A87}" type="slidenum">
              <a:rPr lang="en-GB"/>
              <a:pPr/>
              <a:t>‹#›</a:t>
            </a:fld>
            <a:endParaRPr lang="en-GB"/>
          </a:p>
        </p:txBody>
      </p:sp>
    </p:spTree>
    <p:extLst>
      <p:ext uri="{BB962C8B-B14F-4D97-AF65-F5344CB8AC3E}">
        <p14:creationId xmlns:p14="http://schemas.microsoft.com/office/powerpoint/2010/main" val="3870629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84EAF8EC-802F-4908-B160-9FC86421E544}" type="slidenum">
              <a:rPr lang="en-GB"/>
              <a:pPr/>
              <a:t>‹#›</a:t>
            </a:fld>
            <a:endParaRPr lang="en-GB"/>
          </a:p>
        </p:txBody>
      </p:sp>
    </p:spTree>
    <p:extLst>
      <p:ext uri="{BB962C8B-B14F-4D97-AF65-F5344CB8AC3E}">
        <p14:creationId xmlns:p14="http://schemas.microsoft.com/office/powerpoint/2010/main" val="3523329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5D6BA1B-4CB9-40E8-BA04-3615D65363E3}" type="slidenum">
              <a:rPr lang="en-GB"/>
              <a:pPr/>
              <a:t>‹#›</a:t>
            </a:fld>
            <a:endParaRPr lang="en-GB"/>
          </a:p>
        </p:txBody>
      </p:sp>
    </p:spTree>
    <p:extLst>
      <p:ext uri="{BB962C8B-B14F-4D97-AF65-F5344CB8AC3E}">
        <p14:creationId xmlns:p14="http://schemas.microsoft.com/office/powerpoint/2010/main" val="334007812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21C658EA-E251-4B46-B93D-C8C0E509BE6F}" type="slidenum">
              <a:rPr lang="en-GB"/>
              <a:pPr/>
              <a:t>‹#›</a:t>
            </a:fld>
            <a:endParaRPr lang="en-GB"/>
          </a:p>
        </p:txBody>
      </p:sp>
    </p:spTree>
    <p:extLst>
      <p:ext uri="{BB962C8B-B14F-4D97-AF65-F5344CB8AC3E}">
        <p14:creationId xmlns:p14="http://schemas.microsoft.com/office/powerpoint/2010/main" val="375936715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3D1B7E0-1B51-40A9-90A1-22DCB99B51AF}" type="slidenum">
              <a:rPr lang="en-GB"/>
              <a:pPr/>
              <a:t>‹#›</a:t>
            </a:fld>
            <a:endParaRPr lang="en-GB"/>
          </a:p>
        </p:txBody>
      </p:sp>
    </p:spTree>
    <p:extLst>
      <p:ext uri="{BB962C8B-B14F-4D97-AF65-F5344CB8AC3E}">
        <p14:creationId xmlns:p14="http://schemas.microsoft.com/office/powerpoint/2010/main" val="403342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9215FFDF-EF49-46F6-A1A4-84603E5AAC5A}" type="slidenum">
              <a:rPr lang="en-GB"/>
              <a:pPr/>
              <a:t>‹#›</a:t>
            </a:fld>
            <a:endParaRPr lang="en-GB"/>
          </a:p>
        </p:txBody>
      </p:sp>
      <p:pic>
        <p:nvPicPr>
          <p:cNvPr id="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1175" y="6570663"/>
            <a:ext cx="1012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02935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E4B2AE75-CE6A-4805-AC56-181DB0C9358C}" type="slidenum">
              <a:rPr lang="en-GB"/>
              <a:pPr/>
              <a:t>‹#›</a:t>
            </a:fld>
            <a:endParaRPr lang="en-GB"/>
          </a:p>
        </p:txBody>
      </p:sp>
    </p:spTree>
    <p:extLst>
      <p:ext uri="{BB962C8B-B14F-4D97-AF65-F5344CB8AC3E}">
        <p14:creationId xmlns:p14="http://schemas.microsoft.com/office/powerpoint/2010/main" val="406604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fld id="{921298D8-9AC9-4CB4-B4D2-3DCD98DAF2F4}" type="slidenum">
              <a:rPr lang="en-GB"/>
              <a:pPr/>
              <a:t>‹#›</a:t>
            </a:fld>
            <a:endParaRPr lang="en-GB" dirty="0"/>
          </a:p>
        </p:txBody>
      </p:sp>
      <p:sp>
        <p:nvSpPr>
          <p:cNvPr id="6" name="Rectangle 5"/>
          <p:cNvSpPr/>
          <p:nvPr userDrawn="1"/>
        </p:nvSpPr>
        <p:spPr bwMode="auto">
          <a:xfrm>
            <a:off x="1187624" y="5943600"/>
            <a:ext cx="1296144"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354853908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5BB1B750-12DD-4556-9758-AC77313A0925}" type="slidenum">
              <a:rPr lang="en-GB"/>
              <a:pPr/>
              <a:t>‹#›</a:t>
            </a:fld>
            <a:endParaRPr lang="en-GB"/>
          </a:p>
        </p:txBody>
      </p:sp>
    </p:spTree>
    <p:extLst>
      <p:ext uri="{BB962C8B-B14F-4D97-AF65-F5344CB8AC3E}">
        <p14:creationId xmlns:p14="http://schemas.microsoft.com/office/powerpoint/2010/main" val="22156045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B87B086C-C299-4EE2-9A30-92105D1A8A8C}" type="slidenum">
              <a:rPr lang="en-GB"/>
              <a:pPr/>
              <a:t>‹#›</a:t>
            </a:fld>
            <a:endParaRPr lang="en-GB"/>
          </a:p>
        </p:txBody>
      </p:sp>
    </p:spTree>
    <p:extLst>
      <p:ext uri="{BB962C8B-B14F-4D97-AF65-F5344CB8AC3E}">
        <p14:creationId xmlns:p14="http://schemas.microsoft.com/office/powerpoint/2010/main" val="2206999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9D36E0D5-6791-4D32-98FE-5B760C308384}" type="slidenum">
              <a:rPr lang="en-GB"/>
              <a:pPr/>
              <a:t>‹#›</a:t>
            </a:fld>
            <a:endParaRPr lang="en-GB"/>
          </a:p>
        </p:txBody>
      </p:sp>
    </p:spTree>
    <p:extLst>
      <p:ext uri="{BB962C8B-B14F-4D97-AF65-F5344CB8AC3E}">
        <p14:creationId xmlns:p14="http://schemas.microsoft.com/office/powerpoint/2010/main" val="26226239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B5ACB3C3-F07D-43E5-97A9-C79D82380DF1}"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6.wmf"/><Relationship Id="rId5" Type="http://schemas.openxmlformats.org/officeDocument/2006/relationships/image" Target="../media/image3.png"/><Relationship Id="rId6" Type="http://schemas.openxmlformats.org/officeDocument/2006/relationships/image" Target="../media/image37.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oleObject" Target="../embeddings/oleObject3.bin"/><Relationship Id="rId6" Type="http://schemas.openxmlformats.org/officeDocument/2006/relationships/image" Target="../media/image40.emf"/><Relationship Id="rId7" Type="http://schemas.openxmlformats.org/officeDocument/2006/relationships/image" Target="../media/image43.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7.png"/><Relationship Id="rId5"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7.png"/><Relationship Id="rId5"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7.png"/><Relationship Id="rId5" Type="http://schemas.openxmlformats.org/officeDocument/2006/relationships/image" Target="../media/image31.gif"/><Relationship Id="rId6"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7.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image" Target="../media/image57.png"/><Relationship Id="rId1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6.png"/><Relationship Id="rId4" Type="http://schemas.openxmlformats.org/officeDocument/2006/relationships/image" Target="../media/image47.png"/><Relationship Id="rId5" Type="http://schemas.openxmlformats.org/officeDocument/2006/relationships/image" Target="../media/image31.gif"/><Relationship Id="rId6" Type="http://schemas.openxmlformats.org/officeDocument/2006/relationships/image" Target="../media/image32.gif"/><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 Id="rId3"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oleObject" Target="../embeddings/oleObject1.bin"/><Relationship Id="rId9" Type="http://schemas.openxmlformats.org/officeDocument/2006/relationships/image" Target="../media/image4.emf"/><Relationship Id="rId10" Type="http://schemas.openxmlformats.org/officeDocument/2006/relationships/image" Target="../media/image10.jp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75.wmf"/><Relationship Id="rId5" Type="http://schemas.openxmlformats.org/officeDocument/2006/relationships/image" Target="../media/image76.jpeg"/><Relationship Id="rId6" Type="http://schemas.openxmlformats.org/officeDocument/2006/relationships/image" Target="../media/image7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80.tiff"/><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jp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g"/><Relationship Id="rId5" Type="http://schemas.openxmlformats.org/officeDocument/2006/relationships/package" Target="../embeddings/Microsoft_Word_Document1.docx"/><Relationship Id="rId6" Type="http://schemas.openxmlformats.org/officeDocument/2006/relationships/image" Target="../media/image91.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g"/><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jpg"/><Relationship Id="rId5" Type="http://schemas.openxmlformats.org/officeDocument/2006/relationships/image" Target="../media/image100.png"/><Relationship Id="rId6" Type="http://schemas.openxmlformats.org/officeDocument/2006/relationships/image" Target="../media/image101.jpg"/><Relationship Id="rId7" Type="http://schemas.openxmlformats.org/officeDocument/2006/relationships/image" Target="../media/image102.jpg"/><Relationship Id="rId8" Type="http://schemas.openxmlformats.org/officeDocument/2006/relationships/image" Target="../media/image103.jp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 Type="http://schemas.openxmlformats.org/officeDocument/2006/relationships/slideLayout" Target="../slideLayouts/slideLayout4.xml"/><Relationship Id="rId2"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jpeg"/><Relationship Id="rId6" Type="http://schemas.openxmlformats.org/officeDocument/2006/relationships/oleObject" Target="../embeddings/oleObject5.bin"/><Relationship Id="rId7" Type="http://schemas.openxmlformats.org/officeDocument/2006/relationships/image" Target="../media/image107.wmf"/><Relationship Id="rId8" Type="http://schemas.openxmlformats.org/officeDocument/2006/relationships/oleObject" Target="../embeddings/oleObject6.bin"/><Relationship Id="rId9" Type="http://schemas.openxmlformats.org/officeDocument/2006/relationships/image" Target="../media/image108.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em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14.png"/><Relationship Id="rId5" Type="http://schemas.openxmlformats.org/officeDocument/2006/relationships/oleObject" Target="../embeddings/oleObject8.bin"/><Relationship Id="rId6" Type="http://schemas.openxmlformats.org/officeDocument/2006/relationships/image" Target="../media/image115.png"/><Relationship Id="rId7" Type="http://schemas.openxmlformats.org/officeDocument/2006/relationships/image" Target="../media/image116.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44.png"/><Relationship Id="rId5"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48.xml.rels><?xml version="1.0" encoding="UTF-8" standalone="yes"?>
<Relationships xmlns="http://schemas.openxmlformats.org/package/2006/relationships"><Relationship Id="rId3" Type="http://schemas.openxmlformats.org/officeDocument/2006/relationships/image" Target="../media/image131.jpg"/><Relationship Id="rId4" Type="http://schemas.openxmlformats.org/officeDocument/2006/relationships/oleObject" Target="../embeddings/oleObject9.bin"/><Relationship Id="rId5" Type="http://schemas.openxmlformats.org/officeDocument/2006/relationships/image" Target="../media/image114.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jpeg"/></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137.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31.gif"/><Relationship Id="rId5" Type="http://schemas.openxmlformats.org/officeDocument/2006/relationships/image" Target="../media/image32.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jpeg"/></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GIF"/><Relationship Id="rId6" Type="http://schemas.openxmlformats.org/officeDocument/2006/relationships/oleObject" Target="../embeddings/oleObject10.bin"/><Relationship Id="rId7" Type="http://schemas.openxmlformats.org/officeDocument/2006/relationships/image" Target="../media/image144.emf"/><Relationship Id="rId8" Type="http://schemas.openxmlformats.org/officeDocument/2006/relationships/oleObject" Target="../embeddings/oleObject11.bin"/><Relationship Id="rId9" Type="http://schemas.openxmlformats.org/officeDocument/2006/relationships/image" Target="../media/image145.emf"/><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gif"/><Relationship Id="rId7"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468511" y="5014168"/>
            <a:ext cx="8135937"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90000"/>
              </a:lnSpc>
              <a:spcBef>
                <a:spcPct val="20000"/>
              </a:spcBef>
              <a:defRPr/>
            </a:pPr>
            <a:r>
              <a:rPr lang="en-GB" sz="3200" b="1" i="1" kern="0" dirty="0">
                <a:solidFill>
                  <a:srgbClr val="FF0000"/>
                </a:solidFill>
                <a:latin typeface="+mn-lt"/>
                <a:ea typeface="+mn-ea"/>
              </a:rPr>
              <a:t>Peter </a:t>
            </a:r>
            <a:r>
              <a:rPr lang="en-GB" sz="3200" b="1" i="1" kern="0" dirty="0" smtClean="0">
                <a:solidFill>
                  <a:srgbClr val="FF0000"/>
                </a:solidFill>
                <a:latin typeface="+mn-lt"/>
                <a:ea typeface="+mn-ea"/>
              </a:rPr>
              <a:t>Butler</a:t>
            </a:r>
          </a:p>
          <a:p>
            <a:pPr marL="342900" indent="-342900">
              <a:lnSpc>
                <a:spcPct val="90000"/>
              </a:lnSpc>
              <a:spcBef>
                <a:spcPct val="20000"/>
              </a:spcBef>
              <a:defRPr/>
            </a:pPr>
            <a:r>
              <a:rPr lang="en-GB" sz="3200" b="1" i="1" kern="0" dirty="0" smtClean="0">
                <a:solidFill>
                  <a:srgbClr val="FF0000"/>
                </a:solidFill>
                <a:latin typeface="+mn-lt"/>
                <a:ea typeface="+mn-ea"/>
              </a:rPr>
              <a:t>Department of Physics </a:t>
            </a:r>
            <a:endParaRPr lang="en-GB" sz="3200" b="1" i="1" kern="0" dirty="0">
              <a:solidFill>
                <a:srgbClr val="FF0000"/>
              </a:solidFill>
              <a:latin typeface="+mn-lt"/>
              <a:ea typeface="+mn-ea"/>
            </a:endParaRPr>
          </a:p>
          <a:p>
            <a:pPr marL="342900" indent="-342900">
              <a:lnSpc>
                <a:spcPct val="90000"/>
              </a:lnSpc>
              <a:spcBef>
                <a:spcPct val="20000"/>
              </a:spcBef>
              <a:defRPr/>
            </a:pPr>
            <a:r>
              <a:rPr lang="en-GB" sz="3200" b="1" i="1" kern="0" dirty="0" smtClean="0">
                <a:solidFill>
                  <a:srgbClr val="FF0000"/>
                </a:solidFill>
                <a:latin typeface="+mn-lt"/>
                <a:ea typeface="+mn-ea"/>
              </a:rPr>
              <a:t>University </a:t>
            </a:r>
            <a:r>
              <a:rPr lang="en-GB" sz="3200" b="1" i="1" kern="0" dirty="0">
                <a:solidFill>
                  <a:srgbClr val="FF0000"/>
                </a:solidFill>
                <a:latin typeface="+mn-lt"/>
                <a:ea typeface="+mn-ea"/>
              </a:rPr>
              <a:t>of Liverpool </a:t>
            </a:r>
          </a:p>
        </p:txBody>
      </p:sp>
      <p:sp>
        <p:nvSpPr>
          <p:cNvPr id="17410" name="Rectangle 2"/>
          <p:cNvSpPr>
            <a:spLocks noChangeArrowheads="1"/>
          </p:cNvSpPr>
          <p:nvPr/>
        </p:nvSpPr>
        <p:spPr bwMode="auto">
          <a:xfrm>
            <a:off x="35496" y="404664"/>
            <a:ext cx="9108504" cy="165673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r>
              <a:rPr lang="en-GB" sz="4000" b="1" dirty="0">
                <a:solidFill>
                  <a:srgbClr val="0000FF"/>
                </a:solidFill>
                <a:ea typeface="ＭＳ Ｐゴシック" charset="0"/>
              </a:rPr>
              <a:t>Studies of the Shapes of Heavy Pear-Shaped Nuclei </a:t>
            </a:r>
            <a:endParaRPr lang="en-GB" sz="4000" b="1" dirty="0" smtClean="0">
              <a:solidFill>
                <a:srgbClr val="0000FF"/>
              </a:solidFill>
              <a:ea typeface="ＭＳ Ｐゴシック" charset="0"/>
            </a:endParaRPr>
          </a:p>
          <a:p>
            <a:pPr>
              <a:defRPr/>
            </a:pPr>
            <a:r>
              <a:rPr lang="en-GB" sz="2400" b="1" i="1" dirty="0" smtClean="0">
                <a:solidFill>
                  <a:srgbClr val="0000FF"/>
                </a:solidFill>
                <a:ea typeface="ＭＳ Ｐゴシック" charset="0"/>
              </a:rPr>
              <a:t>at </a:t>
            </a:r>
            <a:r>
              <a:rPr lang="en-GB" sz="2400" b="1" i="1" dirty="0">
                <a:solidFill>
                  <a:srgbClr val="0000FF"/>
                </a:solidFill>
                <a:ea typeface="ＭＳ Ｐゴシック" charset="0"/>
              </a:rPr>
              <a:t>ISOLDE</a:t>
            </a:r>
          </a:p>
        </p:txBody>
      </p:sp>
      <p:grpSp>
        <p:nvGrpSpPr>
          <p:cNvPr id="3" name="Group 2"/>
          <p:cNvGrpSpPr/>
          <p:nvPr/>
        </p:nvGrpSpPr>
        <p:grpSpPr>
          <a:xfrm>
            <a:off x="2862387" y="2492896"/>
            <a:ext cx="3492500" cy="2324100"/>
            <a:chOff x="2862387" y="3068960"/>
            <a:chExt cx="3492500" cy="2324100"/>
          </a:xfrm>
        </p:grpSpPr>
        <p:pic>
          <p:nvPicPr>
            <p:cNvPr id="5" name="Picture 4" descr="imgres.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2862387" y="3068960"/>
              <a:ext cx="3492500" cy="2324100"/>
            </a:xfrm>
            <a:prstGeom prst="rect">
              <a:avLst/>
            </a:prstGeom>
            <a:noFill/>
            <a:ln w="9525">
              <a:noFill/>
              <a:miter lim="800000"/>
              <a:headEnd/>
              <a:tailEnd/>
            </a:ln>
          </p:spPr>
        </p:pic>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685220"/>
              <a:ext cx="1322428" cy="109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7"/>
          <p:cNvSpPr>
            <a:spLocks noChangeArrowheads="1"/>
          </p:cNvSpPr>
          <p:nvPr/>
        </p:nvSpPr>
        <p:spPr bwMode="auto">
          <a:xfrm>
            <a:off x="0" y="2557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a typeface="ＭＳ Ｐゴシック" charset="0"/>
            </a:endParaRPr>
          </a:p>
        </p:txBody>
      </p:sp>
      <p:sp>
        <p:nvSpPr>
          <p:cNvPr id="29705" name="Rectangle 9"/>
          <p:cNvSpPr>
            <a:spLocks noChangeArrowheads="1"/>
          </p:cNvSpPr>
          <p:nvPr/>
        </p:nvSpPr>
        <p:spPr bwMode="auto">
          <a:xfrm>
            <a:off x="0" y="2557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a typeface="ＭＳ Ｐゴシック" charset="0"/>
            </a:endParaRPr>
          </a:p>
        </p:txBody>
      </p:sp>
      <p:sp>
        <p:nvSpPr>
          <p:cNvPr id="23557" name="Rectangle 2"/>
          <p:cNvSpPr txBox="1">
            <a:spLocks noChangeArrowheads="1"/>
          </p:cNvSpPr>
          <p:nvPr/>
        </p:nvSpPr>
        <p:spPr bwMode="auto">
          <a:xfrm>
            <a:off x="1547812" y="0"/>
            <a:ext cx="6408563" cy="476250"/>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dirty="0" smtClean="0">
                <a:solidFill>
                  <a:srgbClr val="0000FF"/>
                </a:solidFill>
              </a:rPr>
              <a:t>Electric octupole </a:t>
            </a:r>
            <a:r>
              <a:rPr lang="en-GB" sz="3200" b="1" dirty="0">
                <a:solidFill>
                  <a:srgbClr val="0000FF"/>
                </a:solidFill>
              </a:rPr>
              <a:t>transitions</a:t>
            </a:r>
            <a:endParaRPr lang="en-US" sz="3200" b="1" dirty="0">
              <a:solidFill>
                <a:srgbClr val="0000FF"/>
              </a:solidFill>
            </a:endParaRPr>
          </a:p>
        </p:txBody>
      </p:sp>
      <p:sp>
        <p:nvSpPr>
          <p:cNvPr id="23561" name="Rectangle 9"/>
          <p:cNvSpPr>
            <a:spLocks noChangeArrowheads="1"/>
          </p:cNvSpPr>
          <p:nvPr/>
        </p:nvSpPr>
        <p:spPr bwMode="auto">
          <a:xfrm>
            <a:off x="0" y="2762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3563" name="Rectangle 11"/>
          <p:cNvSpPr>
            <a:spLocks noChangeArrowheads="1"/>
          </p:cNvSpPr>
          <p:nvPr/>
        </p:nvSpPr>
        <p:spPr bwMode="auto">
          <a:xfrm>
            <a:off x="0" y="2762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3565" name="Rectangle 13"/>
          <p:cNvSpPr>
            <a:spLocks noChangeArrowheads="1"/>
          </p:cNvSpPr>
          <p:nvPr/>
        </p:nvSpPr>
        <p:spPr bwMode="auto">
          <a:xfrm>
            <a:off x="0" y="2776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23564" name="Object 12"/>
          <p:cNvGraphicFramePr>
            <a:graphicFrameLocks noChangeAspect="1"/>
          </p:cNvGraphicFramePr>
          <p:nvPr>
            <p:extLst>
              <p:ext uri="{D42A27DB-BD31-4B8C-83A1-F6EECF244321}">
                <p14:modId xmlns:p14="http://schemas.microsoft.com/office/powerpoint/2010/main" val="2706939560"/>
              </p:ext>
            </p:extLst>
          </p:nvPr>
        </p:nvGraphicFramePr>
        <p:xfrm>
          <a:off x="4123482" y="2204864"/>
          <a:ext cx="5329237" cy="3041650"/>
        </p:xfrm>
        <a:graphic>
          <a:graphicData uri="http://schemas.openxmlformats.org/presentationml/2006/ole">
            <mc:AlternateContent xmlns:mc="http://schemas.openxmlformats.org/markup-compatibility/2006">
              <mc:Choice xmlns:v="urn:schemas-microsoft-com:vml" Requires="v">
                <p:oleObj spid="_x0000_s23747" name="Equation" r:id="rId3" imgW="2286000" imgH="1308100" progId="Equation.3">
                  <p:embed/>
                </p:oleObj>
              </mc:Choice>
              <mc:Fallback>
                <p:oleObj name="Equation" r:id="rId3" imgW="2286000" imgH="1308100"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482" y="2204864"/>
                        <a:ext cx="5329237" cy="304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bwMode="auto">
          <a:xfrm>
            <a:off x="4132610" y="3573016"/>
            <a:ext cx="5364856" cy="191603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pic>
        <p:nvPicPr>
          <p:cNvPr id="2355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935" y="1200150"/>
            <a:ext cx="38195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 Box 10"/>
          <p:cNvSpPr txBox="1">
            <a:spLocks noChangeArrowheads="1"/>
          </p:cNvSpPr>
          <p:nvPr/>
        </p:nvSpPr>
        <p:spPr bwMode="auto">
          <a:xfrm>
            <a:off x="345144" y="4352925"/>
            <a:ext cx="80618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dirty="0" smtClean="0">
                <a:solidFill>
                  <a:srgbClr val="0000FF"/>
                </a:solidFill>
                <a:latin typeface="+mn-lt"/>
              </a:rPr>
              <a:t>E3 transition moment </a:t>
            </a:r>
            <a:r>
              <a:rPr lang="en-GB" dirty="0">
                <a:solidFill>
                  <a:srgbClr val="0000FF"/>
                </a:solidFill>
                <a:latin typeface="+mn-lt"/>
              </a:rPr>
              <a:t>~ </a:t>
            </a:r>
            <a:r>
              <a:rPr lang="en-GB" b="1" dirty="0" smtClean="0">
                <a:solidFill>
                  <a:srgbClr val="0000FF"/>
                </a:solidFill>
              </a:rPr>
              <a:t>50</a:t>
            </a:r>
            <a:r>
              <a:rPr lang="en-GB" dirty="0" smtClean="0">
                <a:solidFill>
                  <a:srgbClr val="0000FF"/>
                </a:solidFill>
                <a:latin typeface="Times New Roman" pitchFamily="18" charset="0"/>
              </a:rPr>
              <a:t> </a:t>
            </a:r>
            <a:r>
              <a:rPr lang="en-GB" dirty="0">
                <a:solidFill>
                  <a:srgbClr val="0000FF"/>
                </a:solidFill>
              </a:rPr>
              <a:t>single particle units for </a:t>
            </a:r>
            <a:r>
              <a:rPr lang="en-GB" i="1" dirty="0">
                <a:solidFill>
                  <a:srgbClr val="0000FF"/>
                </a:solidFill>
                <a:latin typeface="Symbol" pitchFamily="18" charset="2"/>
              </a:rPr>
              <a:t>b</a:t>
            </a:r>
            <a:r>
              <a:rPr lang="en-GB" baseline="-25000" dirty="0">
                <a:solidFill>
                  <a:srgbClr val="0000FF"/>
                </a:solidFill>
                <a:latin typeface="Symbol" pitchFamily="18" charset="2"/>
              </a:rPr>
              <a:t>3</a:t>
            </a:r>
            <a:r>
              <a:rPr lang="en-GB" dirty="0">
                <a:solidFill>
                  <a:srgbClr val="0000FF"/>
                </a:solidFill>
              </a:rPr>
              <a:t> ~ </a:t>
            </a:r>
            <a:r>
              <a:rPr lang="en-GB" dirty="0" smtClean="0">
                <a:solidFill>
                  <a:srgbClr val="0000FF"/>
                </a:solidFill>
              </a:rPr>
              <a:t>0.1</a:t>
            </a:r>
          </a:p>
          <a:p>
            <a:pPr eaLnBrk="1" hangingPunct="1"/>
            <a:r>
              <a:rPr lang="en-GB" i="1" dirty="0" smtClean="0">
                <a:latin typeface="+mj-lt"/>
              </a:rPr>
              <a:t>Strong indication of octupole deformation </a:t>
            </a:r>
            <a:endParaRPr lang="en-GB" i="1" dirty="0">
              <a:latin typeface="+mj-lt"/>
            </a:endParaRPr>
          </a:p>
        </p:txBody>
      </p:sp>
      <p:sp>
        <p:nvSpPr>
          <p:cNvPr id="2" name="TextBox 1"/>
          <p:cNvSpPr txBox="1"/>
          <p:nvPr/>
        </p:nvSpPr>
        <p:spPr>
          <a:xfrm>
            <a:off x="1331640" y="5571926"/>
            <a:ext cx="5085572" cy="923330"/>
          </a:xfrm>
          <a:prstGeom prst="rect">
            <a:avLst/>
          </a:prstGeom>
          <a:solidFill>
            <a:srgbClr val="FFC000"/>
          </a:solidFill>
          <a:ln>
            <a:solidFill>
              <a:schemeClr val="tx1"/>
            </a:solidFill>
          </a:ln>
        </p:spPr>
        <p:txBody>
          <a:bodyPr wrap="square" rtlCol="0">
            <a:spAutoFit/>
          </a:bodyPr>
          <a:lstStyle/>
          <a:p>
            <a:pPr algn="l"/>
            <a:r>
              <a:rPr lang="en-GB" dirty="0" smtClean="0"/>
              <a:t>To study the “best” candidates for octupole shapes, we excite either radioactive targets </a:t>
            </a:r>
          </a:p>
          <a:p>
            <a:pPr algn="l"/>
            <a:r>
              <a:rPr lang="en-GB" dirty="0" smtClean="0"/>
              <a:t>(e.g. </a:t>
            </a:r>
            <a:r>
              <a:rPr lang="en-GB" baseline="30000" dirty="0" smtClean="0"/>
              <a:t>226</a:t>
            </a:r>
            <a:r>
              <a:rPr lang="en-GB" dirty="0" smtClean="0"/>
              <a:t>Ra, 1600y) or use radioactive beams</a:t>
            </a:r>
            <a:endParaRPr lang="en-GB" dirty="0"/>
          </a:p>
        </p:txBody>
      </p:sp>
      <p:pic>
        <p:nvPicPr>
          <p:cNvPr id="23590" name="Picture 38" descr="http://upload.wikimedia.org/wikipedia/commons/thumb/b/bb/Radium226.jpg/250px-Radium2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5369768"/>
            <a:ext cx="1406860" cy="1125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900" y="315416"/>
            <a:ext cx="7180860" cy="6858000"/>
          </a:xfrm>
          <a:prstGeom prst="rect">
            <a:avLst/>
          </a:prstGeom>
        </p:spPr>
      </p:pic>
      <p:sp>
        <p:nvSpPr>
          <p:cNvPr id="5" name="Rectangle 2"/>
          <p:cNvSpPr txBox="1">
            <a:spLocks noChangeArrowheads="1"/>
          </p:cNvSpPr>
          <p:nvPr/>
        </p:nvSpPr>
        <p:spPr bwMode="auto">
          <a:xfrm>
            <a:off x="1403648" y="0"/>
            <a:ext cx="6408563" cy="476250"/>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dirty="0" smtClean="0">
                <a:solidFill>
                  <a:srgbClr val="0000FF"/>
                </a:solidFill>
              </a:rPr>
              <a:t>Experiments at </a:t>
            </a:r>
            <a:r>
              <a:rPr lang="en-GB" sz="3200" b="1" dirty="0" smtClean="0">
                <a:solidFill>
                  <a:srgbClr val="0000FF"/>
                </a:solidFill>
              </a:rPr>
              <a:t>ISOLDE, CERN</a:t>
            </a:r>
            <a:endParaRPr lang="en-US" sz="3200" b="1" dirty="0">
              <a:solidFill>
                <a:srgbClr val="0000FF"/>
              </a:solidFill>
            </a:endParaRPr>
          </a:p>
        </p:txBody>
      </p:sp>
      <p:sp>
        <p:nvSpPr>
          <p:cNvPr id="6" name="5-Point Star 5"/>
          <p:cNvSpPr/>
          <p:nvPr/>
        </p:nvSpPr>
        <p:spPr bwMode="auto">
          <a:xfrm>
            <a:off x="4644008" y="5085184"/>
            <a:ext cx="576064" cy="576064"/>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7" name="TextBox 6"/>
          <p:cNvSpPr txBox="1"/>
          <p:nvPr/>
        </p:nvSpPr>
        <p:spPr>
          <a:xfrm>
            <a:off x="1779807" y="3356992"/>
            <a:ext cx="919985" cy="276999"/>
          </a:xfrm>
          <a:prstGeom prst="rect">
            <a:avLst/>
          </a:prstGeom>
          <a:noFill/>
        </p:spPr>
        <p:txBody>
          <a:bodyPr wrap="none" rtlCol="0">
            <a:spAutoFit/>
          </a:bodyPr>
          <a:lstStyle/>
          <a:p>
            <a:r>
              <a:rPr lang="en-US" sz="1200" b="1" i="1" dirty="0" smtClean="0">
                <a:solidFill>
                  <a:srgbClr val="008000"/>
                </a:solidFill>
              </a:rPr>
              <a:t>Liverpool</a:t>
            </a:r>
            <a:endParaRPr lang="en-US" sz="1200" b="1" i="1" dirty="0">
              <a:solidFill>
                <a:srgbClr val="008000"/>
              </a:solidFill>
            </a:endParaRPr>
          </a:p>
        </p:txBody>
      </p:sp>
      <p:sp>
        <p:nvSpPr>
          <p:cNvPr id="8" name="TextBox 7"/>
          <p:cNvSpPr txBox="1"/>
          <p:nvPr/>
        </p:nvSpPr>
        <p:spPr>
          <a:xfrm>
            <a:off x="4525359" y="5589240"/>
            <a:ext cx="838729" cy="369332"/>
          </a:xfrm>
          <a:prstGeom prst="rect">
            <a:avLst/>
          </a:prstGeom>
          <a:noFill/>
        </p:spPr>
        <p:txBody>
          <a:bodyPr wrap="none" rtlCol="0">
            <a:spAutoFit/>
          </a:bodyPr>
          <a:lstStyle/>
          <a:p>
            <a:r>
              <a:rPr lang="en-US" b="1" dirty="0" smtClean="0">
                <a:solidFill>
                  <a:srgbClr val="FF0000"/>
                </a:solidFill>
              </a:rPr>
              <a:t>CERN</a:t>
            </a:r>
            <a:endParaRPr lang="en-US" b="1" dirty="0">
              <a:solidFill>
                <a:srgbClr val="FF0000"/>
              </a:solidFill>
            </a:endParaRPr>
          </a:p>
        </p:txBody>
      </p:sp>
      <p:pic>
        <p:nvPicPr>
          <p:cNvPr id="9" name="Picture 8"/>
          <p:cNvPicPr>
            <a:picLocks noChangeAspect="1"/>
          </p:cNvPicPr>
          <p:nvPr/>
        </p:nvPicPr>
        <p:blipFill>
          <a:blip r:embed="rId3"/>
          <a:stretch>
            <a:fillRect/>
          </a:stretch>
        </p:blipFill>
        <p:spPr>
          <a:xfrm>
            <a:off x="2915816" y="3789040"/>
            <a:ext cx="774700" cy="1181100"/>
          </a:xfrm>
          <a:prstGeom prst="rect">
            <a:avLst/>
          </a:prstGeom>
        </p:spPr>
      </p:pic>
      <p:cxnSp>
        <p:nvCxnSpPr>
          <p:cNvPr id="11" name="Straight Connector 10"/>
          <p:cNvCxnSpPr/>
          <p:nvPr/>
        </p:nvCxnSpPr>
        <p:spPr bwMode="auto">
          <a:xfrm flipH="1">
            <a:off x="1763688" y="620688"/>
            <a:ext cx="3384376" cy="6237312"/>
          </a:xfrm>
          <a:prstGeom prst="line">
            <a:avLst/>
          </a:prstGeom>
          <a:solidFill>
            <a:schemeClr val="accent1"/>
          </a:solidFill>
          <a:ln w="9525" cap="flat" cmpd="sng" algn="ctr">
            <a:solidFill>
              <a:srgbClr val="0000FF"/>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rot="17880000">
            <a:off x="3246125" y="3384708"/>
            <a:ext cx="1494617" cy="461665"/>
          </a:xfrm>
          <a:prstGeom prst="rect">
            <a:avLst/>
          </a:prstGeom>
          <a:noFill/>
        </p:spPr>
        <p:txBody>
          <a:bodyPr wrap="square" rtlCol="0">
            <a:spAutoFit/>
          </a:bodyPr>
          <a:lstStyle/>
          <a:p>
            <a:r>
              <a:rPr lang="en-US" sz="2400" b="1" dirty="0" smtClean="0"/>
              <a:t>Europe</a:t>
            </a:r>
            <a:endParaRPr lang="en-US" sz="2400" b="1" dirty="0"/>
          </a:p>
        </p:txBody>
      </p:sp>
    </p:spTree>
    <p:extLst>
      <p:ext uri="{BB962C8B-B14F-4D97-AF65-F5344CB8AC3E}">
        <p14:creationId xmlns:p14="http://schemas.microsoft.com/office/powerpoint/2010/main" val="956675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92696"/>
            <a:ext cx="4896544" cy="30132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005064"/>
            <a:ext cx="5831606" cy="23762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56"/>
          <p:cNvSpPr txBox="1">
            <a:spLocks noChangeArrowheads="1"/>
          </p:cNvSpPr>
          <p:nvPr/>
        </p:nvSpPr>
        <p:spPr bwMode="auto">
          <a:xfrm>
            <a:off x="0" y="0"/>
            <a:ext cx="9144000" cy="588963"/>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b="1" dirty="0">
                <a:solidFill>
                  <a:srgbClr val="0000FF"/>
                </a:solidFill>
              </a:rPr>
              <a:t>Radioactive beams at REX-ISOLDE (CERN)</a:t>
            </a:r>
          </a:p>
        </p:txBody>
      </p:sp>
      <p:graphicFrame>
        <p:nvGraphicFramePr>
          <p:cNvPr id="5" name="Object 9"/>
          <p:cNvGraphicFramePr>
            <a:graphicFrameLocks noChangeAspect="1"/>
          </p:cNvGraphicFramePr>
          <p:nvPr>
            <p:extLst>
              <p:ext uri="{D42A27DB-BD31-4B8C-83A1-F6EECF244321}">
                <p14:modId xmlns:p14="http://schemas.microsoft.com/office/powerpoint/2010/main" val="2750177905"/>
              </p:ext>
            </p:extLst>
          </p:nvPr>
        </p:nvGraphicFramePr>
        <p:xfrm>
          <a:off x="5580112" y="620688"/>
          <a:ext cx="3384376" cy="2171429"/>
        </p:xfrm>
        <a:graphic>
          <a:graphicData uri="http://schemas.openxmlformats.org/presentationml/2006/ole">
            <mc:AlternateContent xmlns:mc="http://schemas.openxmlformats.org/markup-compatibility/2006">
              <mc:Choice xmlns:v="urn:schemas-microsoft-com:vml" Requires="v">
                <p:oleObj spid="_x0000_s1070" name="VISIO" r:id="rId5" imgW="8691120" imgH="5469480" progId="Visio.Drawing.5">
                  <p:embed/>
                </p:oleObj>
              </mc:Choice>
              <mc:Fallback>
                <p:oleObj name="VISIO" r:id="rId5" imgW="8691120" imgH="5469480" progId="Visio.Drawing.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620688"/>
                        <a:ext cx="3384376" cy="2171429"/>
                      </a:xfrm>
                      <a:prstGeom prst="rect">
                        <a:avLst/>
                      </a:prstGeom>
                      <a:noFill/>
                      <a:ln>
                        <a:noFill/>
                      </a:ln>
                      <a:effectLst/>
                    </p:spPr>
                  </p:pic>
                </p:oleObj>
              </mc:Fallback>
            </mc:AlternateContent>
          </a:graphicData>
        </a:graphic>
      </p:graphicFrame>
      <p:sp>
        <p:nvSpPr>
          <p:cNvPr id="6" name="TextBox 5"/>
          <p:cNvSpPr txBox="1"/>
          <p:nvPr/>
        </p:nvSpPr>
        <p:spPr>
          <a:xfrm>
            <a:off x="6228184" y="2996952"/>
            <a:ext cx="2519364" cy="369332"/>
          </a:xfrm>
          <a:prstGeom prst="rect">
            <a:avLst/>
          </a:prstGeom>
          <a:noFill/>
        </p:spPr>
        <p:txBody>
          <a:bodyPr wrap="none" rtlCol="0">
            <a:spAutoFit/>
          </a:bodyPr>
          <a:lstStyle/>
          <a:p>
            <a:r>
              <a:rPr lang="en-US" dirty="0" smtClean="0"/>
              <a:t>ISOLDE primary target</a:t>
            </a:r>
            <a:endParaRPr lang="en-US" dirty="0"/>
          </a:p>
        </p:txBody>
      </p:sp>
      <p:pic>
        <p:nvPicPr>
          <p:cNvPr id="7" name="Picture 2" descr="C:\Papers &amp; Proposals\Papers\octupole\Rn220 Ra224 Coulex\press release\images for Nature\miniball_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4118084"/>
            <a:ext cx="2810301" cy="18311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92130" y="6093296"/>
            <a:ext cx="3460390" cy="369332"/>
          </a:xfrm>
          <a:prstGeom prst="rect">
            <a:avLst/>
          </a:prstGeom>
          <a:noFill/>
        </p:spPr>
        <p:txBody>
          <a:bodyPr wrap="none" rtlCol="0">
            <a:spAutoFit/>
          </a:bodyPr>
          <a:lstStyle/>
          <a:p>
            <a:r>
              <a:rPr lang="en-US" dirty="0" smtClean="0"/>
              <a:t>MINIBALL germanium detectors</a:t>
            </a:r>
            <a:endParaRPr lang="en-US" dirty="0"/>
          </a:p>
        </p:txBody>
      </p:sp>
      <p:sp>
        <p:nvSpPr>
          <p:cNvPr id="9" name="TextBox 8"/>
          <p:cNvSpPr txBox="1"/>
          <p:nvPr/>
        </p:nvSpPr>
        <p:spPr>
          <a:xfrm>
            <a:off x="3446321" y="1231186"/>
            <a:ext cx="593432" cy="338554"/>
          </a:xfrm>
          <a:prstGeom prst="rect">
            <a:avLst/>
          </a:prstGeom>
          <a:noFill/>
        </p:spPr>
        <p:txBody>
          <a:bodyPr wrap="none" rtlCol="0">
            <a:spAutoFit/>
          </a:bodyPr>
          <a:lstStyle/>
          <a:p>
            <a:r>
              <a:rPr lang="en-GB" sz="1600" dirty="0" smtClean="0">
                <a:solidFill>
                  <a:schemeClr val="accent1">
                    <a:lumMod val="50000"/>
                  </a:schemeClr>
                </a:solidFill>
              </a:rPr>
              <a:t>SPS</a:t>
            </a:r>
            <a:endParaRPr lang="en-GB" sz="1600" dirty="0">
              <a:solidFill>
                <a:schemeClr val="accent1">
                  <a:lumMod val="50000"/>
                </a:schemeClr>
              </a:solidFill>
            </a:endParaRPr>
          </a:p>
        </p:txBody>
      </p:sp>
      <p:sp>
        <p:nvSpPr>
          <p:cNvPr id="10" name="TextBox 9"/>
          <p:cNvSpPr txBox="1"/>
          <p:nvPr/>
        </p:nvSpPr>
        <p:spPr>
          <a:xfrm>
            <a:off x="3690536" y="620688"/>
            <a:ext cx="593432" cy="338554"/>
          </a:xfrm>
          <a:prstGeom prst="rect">
            <a:avLst/>
          </a:prstGeom>
          <a:noFill/>
        </p:spPr>
        <p:txBody>
          <a:bodyPr wrap="none" rtlCol="0">
            <a:spAutoFit/>
          </a:bodyPr>
          <a:lstStyle/>
          <a:p>
            <a:r>
              <a:rPr lang="en-GB" sz="1600" dirty="0" smtClean="0">
                <a:solidFill>
                  <a:schemeClr val="accent1">
                    <a:lumMod val="25000"/>
                  </a:schemeClr>
                </a:solidFill>
              </a:rPr>
              <a:t>LHC</a:t>
            </a:r>
            <a:endParaRPr lang="en-GB" sz="1600" dirty="0">
              <a:solidFill>
                <a:schemeClr val="accent1">
                  <a:lumMod val="25000"/>
                </a:schemeClr>
              </a:solidFill>
            </a:endParaRPr>
          </a:p>
        </p:txBody>
      </p:sp>
    </p:spTree>
    <p:extLst>
      <p:ext uri="{BB962C8B-B14F-4D97-AF65-F5344CB8AC3E}">
        <p14:creationId xmlns:p14="http://schemas.microsoft.com/office/powerpoint/2010/main" val="3429458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 1b.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9662" y="1772816"/>
            <a:ext cx="6597446" cy="41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p:cNvSpPr txBox="1">
            <a:spLocks noChangeArrowheads="1"/>
          </p:cNvSpPr>
          <p:nvPr/>
        </p:nvSpPr>
        <p:spPr bwMode="auto">
          <a:xfrm>
            <a:off x="3563888" y="4437112"/>
            <a:ext cx="1373187" cy="65087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aseline="30000" dirty="0">
                <a:solidFill>
                  <a:srgbClr val="0000FF"/>
                </a:solidFill>
                <a:latin typeface="Arial" charset="0"/>
                <a:ea typeface="ＭＳ Ｐゴシック" charset="0"/>
                <a:cs typeface="ＭＳ Ｐゴシック" charset="0"/>
              </a:rPr>
              <a:t>60</a:t>
            </a:r>
            <a:r>
              <a:rPr lang="en-GB" dirty="0">
                <a:solidFill>
                  <a:srgbClr val="0000FF"/>
                </a:solidFill>
                <a:latin typeface="Arial" charset="0"/>
                <a:ea typeface="ＭＳ Ｐゴシック" charset="0"/>
                <a:cs typeface="ＭＳ Ｐゴシック" charset="0"/>
              </a:rPr>
              <a:t>Ni target</a:t>
            </a:r>
          </a:p>
          <a:p>
            <a:pPr>
              <a:defRPr/>
            </a:pPr>
            <a:r>
              <a:rPr lang="en-GB" baseline="30000" dirty="0">
                <a:solidFill>
                  <a:srgbClr val="FF0000"/>
                </a:solidFill>
                <a:latin typeface="Arial" charset="0"/>
                <a:ea typeface="ＭＳ Ｐゴシック" charset="0"/>
                <a:cs typeface="ＭＳ Ｐゴシック" charset="0"/>
              </a:rPr>
              <a:t>120</a:t>
            </a:r>
            <a:r>
              <a:rPr lang="en-GB" dirty="0">
                <a:solidFill>
                  <a:srgbClr val="FF0000"/>
                </a:solidFill>
                <a:latin typeface="Arial" charset="0"/>
                <a:ea typeface="ＭＳ Ｐゴシック" charset="0"/>
                <a:cs typeface="ＭＳ Ｐゴシック" charset="0"/>
              </a:rPr>
              <a:t>Sn target</a:t>
            </a:r>
          </a:p>
        </p:txBody>
      </p:sp>
      <p:sp>
        <p:nvSpPr>
          <p:cNvPr id="4" name="Text Box 9"/>
          <p:cNvSpPr txBox="1">
            <a:spLocks noChangeArrowheads="1"/>
          </p:cNvSpPr>
          <p:nvPr/>
        </p:nvSpPr>
        <p:spPr bwMode="auto">
          <a:xfrm>
            <a:off x="3563888" y="4077072"/>
            <a:ext cx="140363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baseline="30000" dirty="0" smtClean="0">
                <a:latin typeface="Arial" charset="0"/>
                <a:ea typeface="ＭＳ Ｐゴシック" charset="0"/>
                <a:cs typeface="ＭＳ Ｐゴシック" charset="0"/>
              </a:rPr>
              <a:t>224</a:t>
            </a:r>
            <a:r>
              <a:rPr lang="en-GB" b="1" dirty="0" smtClean="0">
                <a:latin typeface="Arial" charset="0"/>
                <a:ea typeface="ＭＳ Ｐゴシック" charset="0"/>
                <a:cs typeface="ＭＳ Ｐゴシック" charset="0"/>
              </a:rPr>
              <a:t>Ra beam</a:t>
            </a:r>
            <a:endParaRPr lang="en-GB" b="1" dirty="0">
              <a:latin typeface="Arial" charset="0"/>
              <a:ea typeface="ＭＳ Ｐゴシック" charset="0"/>
              <a:cs typeface="ＭＳ Ｐゴシック" charset="0"/>
            </a:endParaRPr>
          </a:p>
        </p:txBody>
      </p:sp>
      <p:sp>
        <p:nvSpPr>
          <p:cNvPr id="5" name="TextBox 4"/>
          <p:cNvSpPr txBox="1"/>
          <p:nvPr/>
        </p:nvSpPr>
        <p:spPr>
          <a:xfrm>
            <a:off x="3851920" y="980728"/>
            <a:ext cx="2573882" cy="646331"/>
          </a:xfrm>
          <a:prstGeom prst="rect">
            <a:avLst/>
          </a:prstGeom>
          <a:noFill/>
        </p:spPr>
        <p:txBody>
          <a:bodyPr wrap="none" rtlCol="0">
            <a:spAutoFit/>
          </a:bodyPr>
          <a:lstStyle/>
          <a:p>
            <a:r>
              <a:rPr lang="en-GB" b="1" i="1" dirty="0">
                <a:solidFill>
                  <a:srgbClr val="009900"/>
                </a:solidFill>
                <a:latin typeface="Symbol" charset="2"/>
                <a:cs typeface="Symbol" charset="2"/>
              </a:rPr>
              <a:t>g</a:t>
            </a:r>
            <a:r>
              <a:rPr lang="en-GB" b="1" i="1" dirty="0" smtClean="0">
                <a:solidFill>
                  <a:srgbClr val="009900"/>
                </a:solidFill>
              </a:rPr>
              <a:t>-ray spectrum taken </a:t>
            </a:r>
          </a:p>
          <a:p>
            <a:r>
              <a:rPr lang="en-GB" b="1" i="1" dirty="0">
                <a:solidFill>
                  <a:srgbClr val="009900"/>
                </a:solidFill>
              </a:rPr>
              <a:t>w</a:t>
            </a:r>
            <a:r>
              <a:rPr lang="en-GB" b="1" i="1" dirty="0" smtClean="0">
                <a:solidFill>
                  <a:srgbClr val="009900"/>
                </a:solidFill>
              </a:rPr>
              <a:t>ith MINIBALL</a:t>
            </a:r>
            <a:endParaRPr lang="en-GB" b="1" i="1" dirty="0">
              <a:solidFill>
                <a:srgbClr val="009900"/>
              </a:solidFill>
            </a:endParaRPr>
          </a:p>
        </p:txBody>
      </p:sp>
      <p:pic>
        <p:nvPicPr>
          <p:cNvPr id="10" name="Picture 9"/>
          <p:cNvPicPr>
            <a:picLocks noChangeAspect="1"/>
          </p:cNvPicPr>
          <p:nvPr/>
        </p:nvPicPr>
        <p:blipFill>
          <a:blip r:embed="rId3"/>
          <a:stretch>
            <a:fillRect/>
          </a:stretch>
        </p:blipFill>
        <p:spPr>
          <a:xfrm>
            <a:off x="-72009" y="4005064"/>
            <a:ext cx="2786439" cy="2235448"/>
          </a:xfrm>
          <a:prstGeom prst="rect">
            <a:avLst/>
          </a:prstGeom>
        </p:spPr>
      </p:pic>
      <p:sp>
        <p:nvSpPr>
          <p:cNvPr id="11" name="Text Box 9"/>
          <p:cNvSpPr txBox="1">
            <a:spLocks noChangeArrowheads="1"/>
          </p:cNvSpPr>
          <p:nvPr/>
        </p:nvSpPr>
        <p:spPr bwMode="auto">
          <a:xfrm>
            <a:off x="899592" y="6309320"/>
            <a:ext cx="7365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aseline="30000" dirty="0" smtClean="0">
                <a:latin typeface="Arial" charset="0"/>
                <a:ea typeface="ＭＳ Ｐゴシック" charset="0"/>
                <a:cs typeface="ＭＳ Ｐゴシック" charset="0"/>
              </a:rPr>
              <a:t>224</a:t>
            </a:r>
            <a:r>
              <a:rPr lang="en-GB" dirty="0" smtClean="0">
                <a:latin typeface="Arial" charset="0"/>
                <a:ea typeface="ＭＳ Ｐゴシック" charset="0"/>
                <a:cs typeface="ＭＳ Ｐゴシック" charset="0"/>
              </a:rPr>
              <a:t>Ra</a:t>
            </a:r>
            <a:endParaRPr lang="en-GB" dirty="0">
              <a:latin typeface="Arial" charset="0"/>
              <a:ea typeface="ＭＳ Ｐゴシック" charset="0"/>
              <a:cs typeface="ＭＳ Ｐゴシック" charset="0"/>
            </a:endParaRPr>
          </a:p>
        </p:txBody>
      </p:sp>
      <p:sp>
        <p:nvSpPr>
          <p:cNvPr id="6" name="Text Box 56"/>
          <p:cNvSpPr txBox="1">
            <a:spLocks noChangeArrowheads="1"/>
          </p:cNvSpPr>
          <p:nvPr/>
        </p:nvSpPr>
        <p:spPr bwMode="auto">
          <a:xfrm>
            <a:off x="0" y="0"/>
            <a:ext cx="9144000" cy="588963"/>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b="1" dirty="0" smtClean="0">
                <a:solidFill>
                  <a:srgbClr val="0000FF"/>
                </a:solidFill>
              </a:rPr>
              <a:t>Coulomb excitation of </a:t>
            </a:r>
            <a:r>
              <a:rPr lang="en-US" sz="3200" b="1" baseline="30000" dirty="0" smtClean="0">
                <a:solidFill>
                  <a:srgbClr val="0000FF"/>
                </a:solidFill>
              </a:rPr>
              <a:t>224</a:t>
            </a:r>
            <a:r>
              <a:rPr lang="en-US" sz="3200" b="1" dirty="0" smtClean="0">
                <a:solidFill>
                  <a:srgbClr val="0000FF"/>
                </a:solidFill>
              </a:rPr>
              <a:t>Ra beam</a:t>
            </a:r>
            <a:endParaRPr lang="en-US" sz="3200" b="1" dirty="0">
              <a:solidFill>
                <a:srgbClr val="0000FF"/>
              </a:solidFill>
            </a:endParaRPr>
          </a:p>
        </p:txBody>
      </p:sp>
    </p:spTree>
    <p:extLst>
      <p:ext uri="{BB962C8B-B14F-4D97-AF65-F5344CB8AC3E}">
        <p14:creationId xmlns:p14="http://schemas.microsoft.com/office/powerpoint/2010/main" val="21897815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3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20936"/>
            <a:ext cx="748823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a:off x="3864582" y="1878570"/>
            <a:ext cx="1368798" cy="1368798"/>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6" name="Oval 5"/>
          <p:cNvSpPr/>
          <p:nvPr/>
        </p:nvSpPr>
        <p:spPr bwMode="auto">
          <a:xfrm>
            <a:off x="4143087" y="3983053"/>
            <a:ext cx="1004977" cy="1030123"/>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7" name="Line 12"/>
          <p:cNvSpPr>
            <a:spLocks noChangeShapeType="1"/>
          </p:cNvSpPr>
          <p:nvPr/>
        </p:nvSpPr>
        <p:spPr bwMode="auto">
          <a:xfrm>
            <a:off x="2195513" y="2997200"/>
            <a:ext cx="4968875"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8" name="Text Box 13"/>
          <p:cNvSpPr txBox="1">
            <a:spLocks noChangeArrowheads="1"/>
          </p:cNvSpPr>
          <p:nvPr/>
        </p:nvSpPr>
        <p:spPr bwMode="auto">
          <a:xfrm>
            <a:off x="2555875" y="2708275"/>
            <a:ext cx="1079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00" b="1" dirty="0" err="1">
                <a:solidFill>
                  <a:srgbClr val="FF0000"/>
                </a:solidFill>
                <a:ea typeface="ＭＳ Ｐゴシック" charset="0"/>
                <a:cs typeface="ＭＳ Ｐゴシック" charset="0"/>
              </a:rPr>
              <a:t>octupole</a:t>
            </a:r>
            <a:endParaRPr lang="en-GB" sz="1400" b="1" dirty="0">
              <a:solidFill>
                <a:srgbClr val="FF0000"/>
              </a:solidFill>
              <a:ea typeface="ＭＳ Ｐゴシック" charset="0"/>
              <a:cs typeface="ＭＳ Ｐゴシック" charset="0"/>
            </a:endParaRPr>
          </a:p>
          <a:p>
            <a:pPr>
              <a:defRPr/>
            </a:pPr>
            <a:r>
              <a:rPr lang="en-GB" sz="1400" b="1" dirty="0">
                <a:solidFill>
                  <a:srgbClr val="FF0000"/>
                </a:solidFill>
                <a:ea typeface="ＭＳ Ｐゴシック" charset="0"/>
                <a:cs typeface="ＭＳ Ｐゴシック" charset="0"/>
              </a:rPr>
              <a:t>vibrational</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914" y="4821449"/>
            <a:ext cx="694919" cy="70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0">
            <a:off x="6127067" y="3914639"/>
            <a:ext cx="886552" cy="86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C:\Talks\Octupole\movies\vibrating pea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27943" y="3206458"/>
            <a:ext cx="1240443" cy="8492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9"/>
          <p:cNvSpPr txBox="1">
            <a:spLocks noChangeArrowheads="1"/>
          </p:cNvSpPr>
          <p:nvPr/>
        </p:nvSpPr>
        <p:spPr bwMode="auto">
          <a:xfrm>
            <a:off x="5364163" y="836613"/>
            <a:ext cx="1300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a:t>radioactive</a:t>
            </a:r>
          </a:p>
          <a:p>
            <a:pPr eaLnBrk="1" hangingPunct="1"/>
            <a:r>
              <a:rPr lang="en-US" sz="1800" dirty="0"/>
              <a:t>targets</a:t>
            </a:r>
          </a:p>
        </p:txBody>
      </p:sp>
      <p:sp>
        <p:nvSpPr>
          <p:cNvPr id="13" name="Left Bracket 7"/>
          <p:cNvSpPr>
            <a:spLocks/>
          </p:cNvSpPr>
          <p:nvPr/>
        </p:nvSpPr>
        <p:spPr bwMode="auto">
          <a:xfrm rot="5400000">
            <a:off x="5979319" y="870744"/>
            <a:ext cx="44450" cy="1417638"/>
          </a:xfrm>
          <a:prstGeom prst="leftBracket">
            <a:avLst>
              <a:gd name="adj" fmla="val 8564"/>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13"/>
          <p:cNvSpPr txBox="1"/>
          <p:nvPr/>
        </p:nvSpPr>
        <p:spPr>
          <a:xfrm>
            <a:off x="5479132" y="1584327"/>
            <a:ext cx="777777" cy="338554"/>
          </a:xfrm>
          <a:prstGeom prst="rect">
            <a:avLst/>
          </a:prstGeom>
          <a:noFill/>
        </p:spPr>
        <p:txBody>
          <a:bodyPr wrap="none" rtlCol="0">
            <a:spAutoFit/>
          </a:bodyPr>
          <a:lstStyle/>
          <a:p>
            <a:r>
              <a:rPr lang="en-GB" sz="1600" b="1" i="1" dirty="0" smtClean="0"/>
              <a:t>(1993)</a:t>
            </a:r>
            <a:endParaRPr lang="en-GB" sz="1600" b="1" i="1" dirty="0"/>
          </a:p>
        </p:txBody>
      </p:sp>
      <p:sp>
        <p:nvSpPr>
          <p:cNvPr id="16" name="Oval 15"/>
          <p:cNvSpPr/>
          <p:nvPr/>
        </p:nvSpPr>
        <p:spPr bwMode="auto">
          <a:xfrm>
            <a:off x="2123728" y="3933056"/>
            <a:ext cx="1004977" cy="28803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17" name="Rectangle 6"/>
          <p:cNvSpPr>
            <a:spLocks noChangeArrowheads="1"/>
          </p:cNvSpPr>
          <p:nvPr/>
        </p:nvSpPr>
        <p:spPr bwMode="auto">
          <a:xfrm>
            <a:off x="539552" y="0"/>
            <a:ext cx="7848872" cy="639622"/>
          </a:xfrm>
          <a:prstGeom prst="rect">
            <a:avLst/>
          </a:prstGeom>
          <a:solidFill>
            <a:srgbClr val="FFFF99"/>
          </a:solidFill>
          <a:ln w="9525">
            <a:solidFill>
              <a:schemeClr val="tx1"/>
            </a:solidFill>
            <a:miter lim="800000"/>
            <a:headEnd/>
            <a:tailEnd/>
          </a:ln>
          <a:effectLst/>
          <a:extLst/>
        </p:spPr>
        <p:txBody>
          <a:bodyPr wrap="none" anchor="ctr"/>
          <a:lstStyle/>
          <a:p>
            <a:r>
              <a:rPr lang="en-GB" sz="3200" b="1" dirty="0">
                <a:solidFill>
                  <a:srgbClr val="0000FF"/>
                </a:solidFill>
              </a:rPr>
              <a:t>E2 and E3 moments </a:t>
            </a:r>
            <a:r>
              <a:rPr lang="en-GB" sz="3200" b="1" dirty="0" smtClean="0">
                <a:solidFill>
                  <a:srgbClr val="0000FF"/>
                </a:solidFill>
              </a:rPr>
              <a:t>for heavy nuclei</a:t>
            </a:r>
            <a:endParaRPr lang="en-GB" sz="3200" b="1" dirty="0">
              <a:solidFill>
                <a:srgbClr val="0000FF"/>
              </a:solidFill>
            </a:endParaRPr>
          </a:p>
        </p:txBody>
      </p:sp>
    </p:spTree>
    <p:extLst>
      <p:ext uri="{BB962C8B-B14F-4D97-AF65-F5344CB8AC3E}">
        <p14:creationId xmlns:p14="http://schemas.microsoft.com/office/powerpoint/2010/main" val="37913984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3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20936"/>
            <a:ext cx="748823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2"/>
          <p:cNvSpPr>
            <a:spLocks noChangeShapeType="1"/>
          </p:cNvSpPr>
          <p:nvPr/>
        </p:nvSpPr>
        <p:spPr bwMode="auto">
          <a:xfrm>
            <a:off x="2195513" y="2997200"/>
            <a:ext cx="4968875"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8" name="Text Box 13"/>
          <p:cNvSpPr txBox="1">
            <a:spLocks noChangeArrowheads="1"/>
          </p:cNvSpPr>
          <p:nvPr/>
        </p:nvSpPr>
        <p:spPr bwMode="auto">
          <a:xfrm>
            <a:off x="2555875" y="2708275"/>
            <a:ext cx="1079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00" b="1" dirty="0" err="1">
                <a:solidFill>
                  <a:srgbClr val="FF0000"/>
                </a:solidFill>
                <a:ea typeface="ＭＳ Ｐゴシック" charset="0"/>
                <a:cs typeface="ＭＳ Ｐゴシック" charset="0"/>
              </a:rPr>
              <a:t>octupole</a:t>
            </a:r>
            <a:endParaRPr lang="en-GB" sz="1400" b="1" dirty="0">
              <a:solidFill>
                <a:srgbClr val="FF0000"/>
              </a:solidFill>
              <a:ea typeface="ＭＳ Ｐゴシック" charset="0"/>
              <a:cs typeface="ＭＳ Ｐゴシック" charset="0"/>
            </a:endParaRPr>
          </a:p>
          <a:p>
            <a:pPr>
              <a:defRPr/>
            </a:pPr>
            <a:r>
              <a:rPr lang="en-GB" sz="1400" b="1" dirty="0">
                <a:solidFill>
                  <a:srgbClr val="FF0000"/>
                </a:solidFill>
                <a:ea typeface="ＭＳ Ｐゴシック" charset="0"/>
                <a:cs typeface="ＭＳ Ｐゴシック" charset="0"/>
              </a:rPr>
              <a:t>vibrational</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914" y="4821449"/>
            <a:ext cx="694919" cy="70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0">
            <a:off x="6127067" y="3914639"/>
            <a:ext cx="886552" cy="86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C:\Talks\Octupole\movies\vibrating pea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27943" y="3206458"/>
            <a:ext cx="1240443" cy="8492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Oval 5"/>
          <p:cNvSpPr>
            <a:spLocks noChangeArrowheads="1"/>
          </p:cNvSpPr>
          <p:nvPr/>
        </p:nvSpPr>
        <p:spPr bwMode="auto">
          <a:xfrm>
            <a:off x="3779838" y="1844675"/>
            <a:ext cx="1512887" cy="1490663"/>
          </a:xfrm>
          <a:prstGeom prst="ellipse">
            <a:avLst/>
          </a:prstGeom>
          <a:noFill/>
          <a:ln w="25400">
            <a:solidFill>
              <a:srgbClr val="009900"/>
            </a:solidFill>
            <a:round/>
            <a:headEnd/>
            <a:tailEnd/>
          </a:ln>
          <a:effectLst/>
          <a:extLst>
            <a:ext uri="{909E8E84-426E-40dd-AFC4-6F175D3DCCD1}">
              <a14:hiddenFill xmlns:a14="http://schemas.microsoft.com/office/drawing/2010/main">
                <a:solidFill>
                  <a:srgbClr val="FFCC99">
                    <a:alpha val="75000"/>
                  </a:srgbClr>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ＭＳ Ｐゴシック" charset="0"/>
            </a:endParaRPr>
          </a:p>
        </p:txBody>
      </p:sp>
      <p:sp>
        <p:nvSpPr>
          <p:cNvPr id="13" name="Oval 12"/>
          <p:cNvSpPr/>
          <p:nvPr/>
        </p:nvSpPr>
        <p:spPr bwMode="auto">
          <a:xfrm>
            <a:off x="3981153" y="3794125"/>
            <a:ext cx="1238919" cy="1238919"/>
          </a:xfrm>
          <a:prstGeom prst="ellipse">
            <a:avLst/>
          </a:prstGeom>
          <a:noFill/>
          <a:ln w="25400"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14" name="Rectangle 6"/>
          <p:cNvSpPr>
            <a:spLocks noChangeArrowheads="1"/>
          </p:cNvSpPr>
          <p:nvPr/>
        </p:nvSpPr>
        <p:spPr bwMode="auto">
          <a:xfrm>
            <a:off x="2123728" y="1753652"/>
            <a:ext cx="2099539" cy="523220"/>
          </a:xfrm>
          <a:prstGeom prst="rect">
            <a:avLst/>
          </a:prstGeom>
          <a:solidFill>
            <a:srgbClr val="FFFF99"/>
          </a:solidFill>
          <a:ln w="9525">
            <a:solidFill>
              <a:srgbClr val="000000"/>
            </a:solidFill>
            <a:miter lim="800000"/>
            <a:headEnd/>
            <a:tailEnd/>
          </a:ln>
          <a:extLst/>
        </p:spPr>
        <p:txBody>
          <a:bodyPr wrap="square">
            <a:spAutoFit/>
          </a:bodyPr>
          <a:lstStyle/>
          <a:p>
            <a:pPr algn="l"/>
            <a:r>
              <a:rPr lang="en-GB" sz="1400" b="1" i="1" dirty="0">
                <a:solidFill>
                  <a:srgbClr val="009900"/>
                </a:solidFill>
              </a:rPr>
              <a:t>LP Gaffney et </a:t>
            </a:r>
            <a:r>
              <a:rPr lang="en-GB" sz="1400" b="1" i="1" dirty="0" smtClean="0">
                <a:solidFill>
                  <a:srgbClr val="009900"/>
                </a:solidFill>
              </a:rPr>
              <a:t>al</a:t>
            </a:r>
          </a:p>
          <a:p>
            <a:pPr algn="l"/>
            <a:r>
              <a:rPr lang="en-GB" sz="1400" b="1" i="1" dirty="0">
                <a:solidFill>
                  <a:srgbClr val="009900"/>
                </a:solidFill>
              </a:rPr>
              <a:t>Nature 497 (2013) </a:t>
            </a:r>
            <a:r>
              <a:rPr lang="en-GB" sz="1400" b="1" i="1" dirty="0" smtClean="0">
                <a:solidFill>
                  <a:srgbClr val="009900"/>
                </a:solidFill>
              </a:rPr>
              <a:t>199 </a:t>
            </a:r>
          </a:p>
        </p:txBody>
      </p:sp>
      <p:sp>
        <p:nvSpPr>
          <p:cNvPr id="15" name="TextBox 3"/>
          <p:cNvSpPr txBox="1">
            <a:spLocks noChangeArrowheads="1"/>
          </p:cNvSpPr>
          <p:nvPr/>
        </p:nvSpPr>
        <p:spPr bwMode="auto">
          <a:xfrm>
            <a:off x="3851275" y="836613"/>
            <a:ext cx="130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a:solidFill>
                  <a:srgbClr val="009900"/>
                </a:solidFill>
              </a:rPr>
              <a:t>radioactive</a:t>
            </a:r>
          </a:p>
          <a:p>
            <a:pPr eaLnBrk="1" hangingPunct="1"/>
            <a:r>
              <a:rPr lang="en-US" sz="1800" dirty="0">
                <a:solidFill>
                  <a:srgbClr val="009900"/>
                </a:solidFill>
              </a:rPr>
              <a:t>beams</a:t>
            </a:r>
          </a:p>
        </p:txBody>
      </p:sp>
      <p:sp>
        <p:nvSpPr>
          <p:cNvPr id="16" name="Left Bracket 2"/>
          <p:cNvSpPr>
            <a:spLocks/>
          </p:cNvSpPr>
          <p:nvPr/>
        </p:nvSpPr>
        <p:spPr bwMode="auto">
          <a:xfrm rot="5400000">
            <a:off x="4560887" y="1135087"/>
            <a:ext cx="73025" cy="914400"/>
          </a:xfrm>
          <a:prstGeom prst="leftBracket">
            <a:avLst>
              <a:gd name="adj" fmla="val 8348"/>
            </a:avLst>
          </a:prstGeom>
          <a:noFill/>
          <a:ln w="254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TextBox 9"/>
          <p:cNvSpPr txBox="1">
            <a:spLocks noChangeArrowheads="1"/>
          </p:cNvSpPr>
          <p:nvPr/>
        </p:nvSpPr>
        <p:spPr bwMode="auto">
          <a:xfrm>
            <a:off x="5364163" y="836613"/>
            <a:ext cx="1300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a:t>radioactive</a:t>
            </a:r>
          </a:p>
          <a:p>
            <a:pPr eaLnBrk="1" hangingPunct="1"/>
            <a:r>
              <a:rPr lang="en-US" sz="1800" dirty="0"/>
              <a:t>targets</a:t>
            </a:r>
          </a:p>
        </p:txBody>
      </p:sp>
      <p:sp>
        <p:nvSpPr>
          <p:cNvPr id="18" name="Left Bracket 7"/>
          <p:cNvSpPr>
            <a:spLocks/>
          </p:cNvSpPr>
          <p:nvPr/>
        </p:nvSpPr>
        <p:spPr bwMode="auto">
          <a:xfrm rot="5400000">
            <a:off x="5979319" y="870744"/>
            <a:ext cx="44450" cy="1417638"/>
          </a:xfrm>
          <a:prstGeom prst="leftBracket">
            <a:avLst>
              <a:gd name="adj" fmla="val 8564"/>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TextBox 18"/>
          <p:cNvSpPr txBox="1"/>
          <p:nvPr/>
        </p:nvSpPr>
        <p:spPr>
          <a:xfrm>
            <a:off x="5479132" y="1584327"/>
            <a:ext cx="777777" cy="338554"/>
          </a:xfrm>
          <a:prstGeom prst="rect">
            <a:avLst/>
          </a:prstGeom>
          <a:noFill/>
        </p:spPr>
        <p:txBody>
          <a:bodyPr wrap="none" rtlCol="0">
            <a:spAutoFit/>
          </a:bodyPr>
          <a:lstStyle/>
          <a:p>
            <a:r>
              <a:rPr lang="en-GB" sz="1600" b="1" i="1" dirty="0" smtClean="0"/>
              <a:t>(1993)</a:t>
            </a:r>
            <a:endParaRPr lang="en-GB" sz="1600" b="1" i="1" dirty="0"/>
          </a:p>
        </p:txBody>
      </p:sp>
      <p:sp>
        <p:nvSpPr>
          <p:cNvPr id="22" name="Oval 21"/>
          <p:cNvSpPr/>
          <p:nvPr/>
        </p:nvSpPr>
        <p:spPr bwMode="auto">
          <a:xfrm>
            <a:off x="2123728" y="3933056"/>
            <a:ext cx="1004977" cy="28803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3" name="Rectangle 6"/>
          <p:cNvSpPr>
            <a:spLocks noChangeArrowheads="1"/>
          </p:cNvSpPr>
          <p:nvPr/>
        </p:nvSpPr>
        <p:spPr bwMode="auto">
          <a:xfrm>
            <a:off x="539552" y="0"/>
            <a:ext cx="7848872" cy="639622"/>
          </a:xfrm>
          <a:prstGeom prst="rect">
            <a:avLst/>
          </a:prstGeom>
          <a:solidFill>
            <a:srgbClr val="FFFF99"/>
          </a:solidFill>
          <a:ln w="9525">
            <a:solidFill>
              <a:schemeClr val="tx1"/>
            </a:solidFill>
            <a:miter lim="800000"/>
            <a:headEnd/>
            <a:tailEnd/>
          </a:ln>
          <a:effectLst/>
          <a:extLst/>
        </p:spPr>
        <p:txBody>
          <a:bodyPr wrap="none" anchor="ctr"/>
          <a:lstStyle/>
          <a:p>
            <a:r>
              <a:rPr lang="en-GB" sz="3200" b="1" dirty="0">
                <a:solidFill>
                  <a:srgbClr val="0000FF"/>
                </a:solidFill>
              </a:rPr>
              <a:t>E2 and E3 moments </a:t>
            </a:r>
            <a:r>
              <a:rPr lang="en-GB" sz="3200" b="1" dirty="0" smtClean="0">
                <a:solidFill>
                  <a:srgbClr val="0000FF"/>
                </a:solidFill>
              </a:rPr>
              <a:t>for heavy nuclei</a:t>
            </a:r>
            <a:endParaRPr lang="en-GB" sz="3200" b="1" dirty="0">
              <a:solidFill>
                <a:srgbClr val="0000FF"/>
              </a:solidFill>
            </a:endParaRPr>
          </a:p>
        </p:txBody>
      </p:sp>
    </p:spTree>
    <p:extLst>
      <p:ext uri="{BB962C8B-B14F-4D97-AF65-F5344CB8AC3E}">
        <p14:creationId xmlns:p14="http://schemas.microsoft.com/office/powerpoint/2010/main" val="28974794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3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20936"/>
            <a:ext cx="748823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2"/>
          <p:cNvSpPr>
            <a:spLocks noChangeShapeType="1"/>
          </p:cNvSpPr>
          <p:nvPr/>
        </p:nvSpPr>
        <p:spPr bwMode="auto">
          <a:xfrm>
            <a:off x="2195513" y="2997200"/>
            <a:ext cx="4968875"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8" name="Text Box 13"/>
          <p:cNvSpPr txBox="1">
            <a:spLocks noChangeArrowheads="1"/>
          </p:cNvSpPr>
          <p:nvPr/>
        </p:nvSpPr>
        <p:spPr bwMode="auto">
          <a:xfrm>
            <a:off x="2555875" y="2708275"/>
            <a:ext cx="1079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00" b="1" dirty="0" err="1">
                <a:solidFill>
                  <a:srgbClr val="FF0000"/>
                </a:solidFill>
                <a:ea typeface="ＭＳ Ｐゴシック" charset="0"/>
                <a:cs typeface="ＭＳ Ｐゴシック" charset="0"/>
              </a:rPr>
              <a:t>octupole</a:t>
            </a:r>
            <a:endParaRPr lang="en-GB" sz="1400" b="1" dirty="0">
              <a:solidFill>
                <a:srgbClr val="FF0000"/>
              </a:solidFill>
              <a:ea typeface="ＭＳ Ｐゴシック" charset="0"/>
              <a:cs typeface="ＭＳ Ｐゴシック" charset="0"/>
            </a:endParaRPr>
          </a:p>
          <a:p>
            <a:pPr>
              <a:defRPr/>
            </a:pPr>
            <a:r>
              <a:rPr lang="en-GB" sz="1400" b="1" dirty="0">
                <a:solidFill>
                  <a:srgbClr val="FF0000"/>
                </a:solidFill>
                <a:ea typeface="ＭＳ Ｐゴシック" charset="0"/>
                <a:cs typeface="ＭＳ Ｐゴシック" charset="0"/>
              </a:rPr>
              <a:t>vibrational</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914" y="4821449"/>
            <a:ext cx="694919" cy="70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0">
            <a:off x="6127067" y="3914639"/>
            <a:ext cx="886552" cy="86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C:\Talks\Octupole\movies\vibrating pea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27943" y="3206458"/>
            <a:ext cx="1240443" cy="8492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6"/>
          <p:cNvSpPr>
            <a:spLocks noChangeArrowheads="1"/>
          </p:cNvSpPr>
          <p:nvPr/>
        </p:nvSpPr>
        <p:spPr bwMode="auto">
          <a:xfrm>
            <a:off x="2123728" y="1753652"/>
            <a:ext cx="2099539" cy="523220"/>
          </a:xfrm>
          <a:prstGeom prst="rect">
            <a:avLst/>
          </a:prstGeom>
          <a:solidFill>
            <a:srgbClr val="FFFF99"/>
          </a:solidFill>
          <a:ln w="9525">
            <a:solidFill>
              <a:srgbClr val="000000"/>
            </a:solidFill>
            <a:miter lim="800000"/>
            <a:headEnd/>
            <a:tailEnd/>
          </a:ln>
          <a:extLst/>
        </p:spPr>
        <p:txBody>
          <a:bodyPr wrap="square">
            <a:spAutoFit/>
          </a:bodyPr>
          <a:lstStyle/>
          <a:p>
            <a:pPr algn="l"/>
            <a:r>
              <a:rPr lang="en-GB" sz="1400" b="1" i="1" dirty="0">
                <a:solidFill>
                  <a:srgbClr val="009900"/>
                </a:solidFill>
              </a:rPr>
              <a:t>LP Gaffney et </a:t>
            </a:r>
            <a:r>
              <a:rPr lang="en-GB" sz="1400" b="1" i="1" dirty="0" smtClean="0">
                <a:solidFill>
                  <a:srgbClr val="009900"/>
                </a:solidFill>
              </a:rPr>
              <a:t>al</a:t>
            </a:r>
          </a:p>
          <a:p>
            <a:pPr algn="l"/>
            <a:r>
              <a:rPr lang="en-GB" sz="1400" b="1" i="1" dirty="0">
                <a:solidFill>
                  <a:srgbClr val="009900"/>
                </a:solidFill>
              </a:rPr>
              <a:t>Nature 497 (2013) </a:t>
            </a:r>
            <a:r>
              <a:rPr lang="en-GB" sz="1400" b="1" i="1" dirty="0" smtClean="0">
                <a:solidFill>
                  <a:srgbClr val="009900"/>
                </a:solidFill>
              </a:rPr>
              <a:t>199 </a:t>
            </a:r>
          </a:p>
        </p:txBody>
      </p:sp>
      <p:sp>
        <p:nvSpPr>
          <p:cNvPr id="15" name="TextBox 3"/>
          <p:cNvSpPr txBox="1">
            <a:spLocks noChangeArrowheads="1"/>
          </p:cNvSpPr>
          <p:nvPr/>
        </p:nvSpPr>
        <p:spPr bwMode="auto">
          <a:xfrm>
            <a:off x="3851275" y="836613"/>
            <a:ext cx="130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a:solidFill>
                  <a:srgbClr val="009900"/>
                </a:solidFill>
              </a:rPr>
              <a:t>radioactive</a:t>
            </a:r>
          </a:p>
          <a:p>
            <a:pPr eaLnBrk="1" hangingPunct="1"/>
            <a:r>
              <a:rPr lang="en-US" sz="1800" dirty="0">
                <a:solidFill>
                  <a:srgbClr val="009900"/>
                </a:solidFill>
              </a:rPr>
              <a:t>beams</a:t>
            </a:r>
          </a:p>
        </p:txBody>
      </p:sp>
      <p:sp>
        <p:nvSpPr>
          <p:cNvPr id="16" name="Left Bracket 2"/>
          <p:cNvSpPr>
            <a:spLocks/>
          </p:cNvSpPr>
          <p:nvPr/>
        </p:nvSpPr>
        <p:spPr bwMode="auto">
          <a:xfrm rot="5400000">
            <a:off x="4560887" y="1135087"/>
            <a:ext cx="73025" cy="914400"/>
          </a:xfrm>
          <a:prstGeom prst="leftBracket">
            <a:avLst>
              <a:gd name="adj" fmla="val 8348"/>
            </a:avLst>
          </a:prstGeom>
          <a:noFill/>
          <a:ln w="254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TextBox 9"/>
          <p:cNvSpPr txBox="1">
            <a:spLocks noChangeArrowheads="1"/>
          </p:cNvSpPr>
          <p:nvPr/>
        </p:nvSpPr>
        <p:spPr bwMode="auto">
          <a:xfrm>
            <a:off x="5364163" y="836613"/>
            <a:ext cx="1300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a:t>radioactive</a:t>
            </a:r>
          </a:p>
          <a:p>
            <a:pPr eaLnBrk="1" hangingPunct="1"/>
            <a:r>
              <a:rPr lang="en-US" sz="1800" dirty="0"/>
              <a:t>targets</a:t>
            </a:r>
          </a:p>
        </p:txBody>
      </p:sp>
      <p:sp>
        <p:nvSpPr>
          <p:cNvPr id="18" name="Left Bracket 7"/>
          <p:cNvSpPr>
            <a:spLocks/>
          </p:cNvSpPr>
          <p:nvPr/>
        </p:nvSpPr>
        <p:spPr bwMode="auto">
          <a:xfrm rot="5400000">
            <a:off x="5979319" y="870744"/>
            <a:ext cx="44450" cy="1417638"/>
          </a:xfrm>
          <a:prstGeom prst="leftBracket">
            <a:avLst>
              <a:gd name="adj" fmla="val 8564"/>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TextBox 18"/>
          <p:cNvSpPr txBox="1"/>
          <p:nvPr/>
        </p:nvSpPr>
        <p:spPr>
          <a:xfrm>
            <a:off x="5479132" y="1584327"/>
            <a:ext cx="777777" cy="338554"/>
          </a:xfrm>
          <a:prstGeom prst="rect">
            <a:avLst/>
          </a:prstGeom>
          <a:noFill/>
        </p:spPr>
        <p:txBody>
          <a:bodyPr wrap="none" rtlCol="0">
            <a:spAutoFit/>
          </a:bodyPr>
          <a:lstStyle/>
          <a:p>
            <a:r>
              <a:rPr lang="en-GB" sz="1600" b="1" i="1" dirty="0" smtClean="0"/>
              <a:t>(1993)</a:t>
            </a:r>
            <a:endParaRPr lang="en-GB" sz="1600" b="1" i="1" dirty="0"/>
          </a:p>
        </p:txBody>
      </p:sp>
      <p:sp>
        <p:nvSpPr>
          <p:cNvPr id="20" name="Oval 19"/>
          <p:cNvSpPr/>
          <p:nvPr/>
        </p:nvSpPr>
        <p:spPr bwMode="auto">
          <a:xfrm>
            <a:off x="4499769" y="1584327"/>
            <a:ext cx="1238919" cy="1238919"/>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pic>
        <p:nvPicPr>
          <p:cNvPr id="22" name="Picture 5" descr="C:\Talks\Octupole\movies\rotating pea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33214" y="639622"/>
            <a:ext cx="1519237" cy="1040093"/>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bwMode="auto">
          <a:xfrm>
            <a:off x="3491880" y="1268760"/>
            <a:ext cx="1007889" cy="72008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Oval 22"/>
          <p:cNvSpPr/>
          <p:nvPr/>
        </p:nvSpPr>
        <p:spPr bwMode="auto">
          <a:xfrm>
            <a:off x="2123728" y="3933056"/>
            <a:ext cx="1004977" cy="28803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4" name="Oval 23"/>
          <p:cNvSpPr/>
          <p:nvPr/>
        </p:nvSpPr>
        <p:spPr bwMode="auto">
          <a:xfrm>
            <a:off x="2126863" y="1412776"/>
            <a:ext cx="1004977" cy="28803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5" name="Rectangle 6"/>
          <p:cNvSpPr>
            <a:spLocks noChangeArrowheads="1"/>
          </p:cNvSpPr>
          <p:nvPr/>
        </p:nvSpPr>
        <p:spPr bwMode="auto">
          <a:xfrm>
            <a:off x="539552" y="0"/>
            <a:ext cx="7848872" cy="639622"/>
          </a:xfrm>
          <a:prstGeom prst="rect">
            <a:avLst/>
          </a:prstGeom>
          <a:solidFill>
            <a:srgbClr val="FFFF99"/>
          </a:solidFill>
          <a:ln w="9525">
            <a:solidFill>
              <a:schemeClr val="tx1"/>
            </a:solidFill>
            <a:miter lim="800000"/>
            <a:headEnd/>
            <a:tailEnd/>
          </a:ln>
          <a:effectLst/>
          <a:extLst/>
        </p:spPr>
        <p:txBody>
          <a:bodyPr wrap="none" anchor="ctr"/>
          <a:lstStyle/>
          <a:p>
            <a:r>
              <a:rPr lang="en-GB" sz="3200" b="1" dirty="0">
                <a:solidFill>
                  <a:srgbClr val="0000FF"/>
                </a:solidFill>
              </a:rPr>
              <a:t>E2 and E3 moments </a:t>
            </a:r>
            <a:r>
              <a:rPr lang="en-GB" sz="3200" b="1" dirty="0" smtClean="0">
                <a:solidFill>
                  <a:srgbClr val="0000FF"/>
                </a:solidFill>
              </a:rPr>
              <a:t>for heavy nuclei</a:t>
            </a:r>
            <a:endParaRPr lang="en-GB" sz="3200" b="1" dirty="0">
              <a:solidFill>
                <a:srgbClr val="0000FF"/>
              </a:solidFill>
            </a:endParaRPr>
          </a:p>
        </p:txBody>
      </p:sp>
    </p:spTree>
    <p:extLst>
      <p:ext uri="{BB962C8B-B14F-4D97-AF65-F5344CB8AC3E}">
        <p14:creationId xmlns:p14="http://schemas.microsoft.com/office/powerpoint/2010/main" val="17501991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6"/>
          <p:cNvSpPr>
            <a:spLocks noChangeArrowheads="1"/>
          </p:cNvSpPr>
          <p:nvPr/>
        </p:nvSpPr>
        <p:spPr bwMode="auto">
          <a:xfrm>
            <a:off x="539552" y="0"/>
            <a:ext cx="7848872" cy="639622"/>
          </a:xfrm>
          <a:prstGeom prst="rect">
            <a:avLst/>
          </a:prstGeom>
          <a:solidFill>
            <a:srgbClr val="FFFF99"/>
          </a:solidFill>
          <a:ln w="9525">
            <a:solidFill>
              <a:schemeClr val="tx1"/>
            </a:solidFill>
            <a:miter lim="800000"/>
            <a:headEnd/>
            <a:tailEnd/>
          </a:ln>
          <a:effectLst/>
          <a:extLst/>
        </p:spPr>
        <p:txBody>
          <a:bodyPr wrap="none" anchor="ctr"/>
          <a:lstStyle/>
          <a:p>
            <a:r>
              <a:rPr lang="en-GB" sz="3200" b="1" dirty="0">
                <a:solidFill>
                  <a:srgbClr val="0000FF"/>
                </a:solidFill>
              </a:rPr>
              <a:t>E2 and E3 moments </a:t>
            </a:r>
            <a:r>
              <a:rPr lang="en-GB" sz="3200" b="1" dirty="0" smtClean="0">
                <a:solidFill>
                  <a:srgbClr val="0000FF"/>
                </a:solidFill>
              </a:rPr>
              <a:t>for heavy nuclei</a:t>
            </a:r>
            <a:endParaRPr lang="en-GB" sz="3200" b="1" dirty="0">
              <a:solidFill>
                <a:srgbClr val="0000FF"/>
              </a:solidFill>
            </a:endParaRPr>
          </a:p>
        </p:txBody>
      </p:sp>
      <p:pic>
        <p:nvPicPr>
          <p:cNvPr id="4" name="Picture 4" descr="E3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20936"/>
            <a:ext cx="748823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2"/>
          <p:cNvSpPr>
            <a:spLocks noChangeShapeType="1"/>
          </p:cNvSpPr>
          <p:nvPr/>
        </p:nvSpPr>
        <p:spPr bwMode="auto">
          <a:xfrm>
            <a:off x="2195513" y="2997200"/>
            <a:ext cx="4968875"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8" name="Text Box 13"/>
          <p:cNvSpPr txBox="1">
            <a:spLocks noChangeArrowheads="1"/>
          </p:cNvSpPr>
          <p:nvPr/>
        </p:nvSpPr>
        <p:spPr bwMode="auto">
          <a:xfrm>
            <a:off x="2555875" y="2708275"/>
            <a:ext cx="1079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00" b="1" dirty="0" err="1">
                <a:solidFill>
                  <a:srgbClr val="FF0000"/>
                </a:solidFill>
                <a:ea typeface="ＭＳ Ｐゴシック" charset="0"/>
                <a:cs typeface="ＭＳ Ｐゴシック" charset="0"/>
              </a:rPr>
              <a:t>octupole</a:t>
            </a:r>
            <a:endParaRPr lang="en-GB" sz="1400" b="1" dirty="0">
              <a:solidFill>
                <a:srgbClr val="FF0000"/>
              </a:solidFill>
              <a:ea typeface="ＭＳ Ｐゴシック" charset="0"/>
              <a:cs typeface="ＭＳ Ｐゴシック" charset="0"/>
            </a:endParaRPr>
          </a:p>
          <a:p>
            <a:pPr>
              <a:defRPr/>
            </a:pPr>
            <a:r>
              <a:rPr lang="en-GB" sz="1400" b="1" dirty="0">
                <a:solidFill>
                  <a:srgbClr val="FF0000"/>
                </a:solidFill>
                <a:ea typeface="ＭＳ Ｐゴシック" charset="0"/>
                <a:cs typeface="ＭＳ Ｐゴシック" charset="0"/>
              </a:rPr>
              <a:t>vibrational</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914" y="4821449"/>
            <a:ext cx="694919" cy="70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0">
            <a:off x="6127067" y="3914639"/>
            <a:ext cx="886552" cy="86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C:\Talks\Octupole\movies\vibrating pea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27943" y="3206458"/>
            <a:ext cx="1240443" cy="8492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6"/>
          <p:cNvSpPr>
            <a:spLocks noChangeArrowheads="1"/>
          </p:cNvSpPr>
          <p:nvPr/>
        </p:nvSpPr>
        <p:spPr bwMode="auto">
          <a:xfrm>
            <a:off x="2123728" y="1753652"/>
            <a:ext cx="2099539" cy="523220"/>
          </a:xfrm>
          <a:prstGeom prst="rect">
            <a:avLst/>
          </a:prstGeom>
          <a:solidFill>
            <a:srgbClr val="FFFF99"/>
          </a:solidFill>
          <a:ln w="9525">
            <a:solidFill>
              <a:srgbClr val="000000"/>
            </a:solidFill>
            <a:miter lim="800000"/>
            <a:headEnd/>
            <a:tailEnd/>
          </a:ln>
          <a:extLst/>
        </p:spPr>
        <p:txBody>
          <a:bodyPr wrap="square">
            <a:spAutoFit/>
          </a:bodyPr>
          <a:lstStyle/>
          <a:p>
            <a:pPr algn="l"/>
            <a:r>
              <a:rPr lang="en-GB" sz="1400" b="1" i="1" dirty="0">
                <a:solidFill>
                  <a:srgbClr val="009900"/>
                </a:solidFill>
              </a:rPr>
              <a:t>LP Gaffney et </a:t>
            </a:r>
            <a:r>
              <a:rPr lang="en-GB" sz="1400" b="1" i="1" dirty="0" smtClean="0">
                <a:solidFill>
                  <a:srgbClr val="009900"/>
                </a:solidFill>
              </a:rPr>
              <a:t>al</a:t>
            </a:r>
          </a:p>
          <a:p>
            <a:pPr algn="l"/>
            <a:r>
              <a:rPr lang="en-GB" sz="1400" b="1" i="1" dirty="0">
                <a:solidFill>
                  <a:srgbClr val="009900"/>
                </a:solidFill>
              </a:rPr>
              <a:t>Nature 497 (2013) </a:t>
            </a:r>
            <a:r>
              <a:rPr lang="en-GB" sz="1400" b="1" i="1" dirty="0" smtClean="0">
                <a:solidFill>
                  <a:srgbClr val="009900"/>
                </a:solidFill>
              </a:rPr>
              <a:t>199 </a:t>
            </a:r>
          </a:p>
        </p:txBody>
      </p:sp>
      <p:sp>
        <p:nvSpPr>
          <p:cNvPr id="15" name="TextBox 3"/>
          <p:cNvSpPr txBox="1">
            <a:spLocks noChangeArrowheads="1"/>
          </p:cNvSpPr>
          <p:nvPr/>
        </p:nvSpPr>
        <p:spPr bwMode="auto">
          <a:xfrm>
            <a:off x="3851275" y="836613"/>
            <a:ext cx="130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a:solidFill>
                  <a:srgbClr val="009900"/>
                </a:solidFill>
              </a:rPr>
              <a:t>radioactive</a:t>
            </a:r>
          </a:p>
          <a:p>
            <a:pPr eaLnBrk="1" hangingPunct="1"/>
            <a:r>
              <a:rPr lang="en-US" sz="1800" dirty="0">
                <a:solidFill>
                  <a:srgbClr val="009900"/>
                </a:solidFill>
              </a:rPr>
              <a:t>beams</a:t>
            </a:r>
          </a:p>
        </p:txBody>
      </p:sp>
      <p:sp>
        <p:nvSpPr>
          <p:cNvPr id="16" name="Left Bracket 2"/>
          <p:cNvSpPr>
            <a:spLocks/>
          </p:cNvSpPr>
          <p:nvPr/>
        </p:nvSpPr>
        <p:spPr bwMode="auto">
          <a:xfrm rot="5400000">
            <a:off x="4560887" y="1135087"/>
            <a:ext cx="73025" cy="914400"/>
          </a:xfrm>
          <a:prstGeom prst="leftBracket">
            <a:avLst>
              <a:gd name="adj" fmla="val 8348"/>
            </a:avLst>
          </a:prstGeom>
          <a:noFill/>
          <a:ln w="254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TextBox 9"/>
          <p:cNvSpPr txBox="1">
            <a:spLocks noChangeArrowheads="1"/>
          </p:cNvSpPr>
          <p:nvPr/>
        </p:nvSpPr>
        <p:spPr bwMode="auto">
          <a:xfrm>
            <a:off x="5364163" y="836613"/>
            <a:ext cx="1300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a:t>radioactive</a:t>
            </a:r>
          </a:p>
          <a:p>
            <a:pPr eaLnBrk="1" hangingPunct="1"/>
            <a:r>
              <a:rPr lang="en-US" sz="1800" dirty="0"/>
              <a:t>targets</a:t>
            </a:r>
          </a:p>
        </p:txBody>
      </p:sp>
      <p:sp>
        <p:nvSpPr>
          <p:cNvPr id="18" name="Left Bracket 7"/>
          <p:cNvSpPr>
            <a:spLocks/>
          </p:cNvSpPr>
          <p:nvPr/>
        </p:nvSpPr>
        <p:spPr bwMode="auto">
          <a:xfrm rot="5400000">
            <a:off x="5979319" y="870744"/>
            <a:ext cx="44450" cy="1417638"/>
          </a:xfrm>
          <a:prstGeom prst="leftBracket">
            <a:avLst>
              <a:gd name="adj" fmla="val 8564"/>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TextBox 18"/>
          <p:cNvSpPr txBox="1"/>
          <p:nvPr/>
        </p:nvSpPr>
        <p:spPr>
          <a:xfrm>
            <a:off x="5479132" y="1584327"/>
            <a:ext cx="777777" cy="338554"/>
          </a:xfrm>
          <a:prstGeom prst="rect">
            <a:avLst/>
          </a:prstGeom>
          <a:noFill/>
        </p:spPr>
        <p:txBody>
          <a:bodyPr wrap="none" rtlCol="0">
            <a:spAutoFit/>
          </a:bodyPr>
          <a:lstStyle/>
          <a:p>
            <a:r>
              <a:rPr lang="en-GB" sz="1600" b="1" i="1" dirty="0" smtClean="0"/>
              <a:t>(1993)</a:t>
            </a:r>
            <a:endParaRPr lang="en-GB" sz="1600" b="1" i="1" dirty="0"/>
          </a:p>
        </p:txBody>
      </p:sp>
      <p:sp>
        <p:nvSpPr>
          <p:cNvPr id="20" name="Oval 19"/>
          <p:cNvSpPr/>
          <p:nvPr/>
        </p:nvSpPr>
        <p:spPr bwMode="auto">
          <a:xfrm>
            <a:off x="4499769" y="1584327"/>
            <a:ext cx="1238919" cy="1238919"/>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pic>
        <p:nvPicPr>
          <p:cNvPr id="22" name="Picture 5" descr="C:\Talks\Octupole\movies\rotating pea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33214" y="639622"/>
            <a:ext cx="1519237" cy="1040093"/>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bwMode="auto">
          <a:xfrm>
            <a:off x="3491880" y="1268760"/>
            <a:ext cx="1007889" cy="72008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Oval 22"/>
          <p:cNvSpPr/>
          <p:nvPr/>
        </p:nvSpPr>
        <p:spPr bwMode="auto">
          <a:xfrm>
            <a:off x="2123728" y="3933056"/>
            <a:ext cx="1004977" cy="28803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4" name="Oval 23"/>
          <p:cNvSpPr/>
          <p:nvPr/>
        </p:nvSpPr>
        <p:spPr bwMode="auto">
          <a:xfrm>
            <a:off x="2126863" y="1412776"/>
            <a:ext cx="1004977" cy="28803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pic>
        <p:nvPicPr>
          <p:cNvPr id="2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581525"/>
            <a:ext cx="1585913" cy="20891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26405"/>
            <a:ext cx="2555875" cy="614363"/>
          </a:xfrm>
          <a:prstGeom prst="rect">
            <a:avLst/>
          </a:prstGeom>
          <a:solidFill>
            <a:srgbClr val="FFFF99"/>
          </a:solidFill>
          <a:ln w="9525">
            <a:solidFill>
              <a:schemeClr val="tx1"/>
            </a:solidFill>
            <a:miter lim="800000"/>
            <a:headEnd/>
            <a:tailEnd/>
          </a:ln>
        </p:spPr>
      </p:pic>
      <p:pic>
        <p:nvPicPr>
          <p:cNvPr id="27"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844675"/>
            <a:ext cx="1763713" cy="671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9613" y="5961063"/>
            <a:ext cx="2232025" cy="896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068638"/>
            <a:ext cx="1116013" cy="6667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4750" y="4581525"/>
            <a:ext cx="1512888" cy="598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3050" y="692150"/>
            <a:ext cx="252095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7900" y="6310313"/>
            <a:ext cx="3887788" cy="547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0538" y="5734050"/>
            <a:ext cx="2303462" cy="519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5825" y="1628775"/>
            <a:ext cx="1908175" cy="622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051720" y="4293096"/>
            <a:ext cx="5235524" cy="1200329"/>
            <a:chOff x="2123728" y="4293096"/>
            <a:chExt cx="5235524" cy="1200329"/>
          </a:xfrm>
        </p:grpSpPr>
        <p:sp>
          <p:nvSpPr>
            <p:cNvPr id="2" name="TextBox 1"/>
            <p:cNvSpPr txBox="1"/>
            <p:nvPr/>
          </p:nvSpPr>
          <p:spPr>
            <a:xfrm>
              <a:off x="2123728" y="4293096"/>
              <a:ext cx="5235524" cy="1200329"/>
            </a:xfrm>
            <a:prstGeom prst="rect">
              <a:avLst/>
            </a:prstGeom>
            <a:solidFill>
              <a:srgbClr val="FFFF00"/>
            </a:solidFill>
            <a:ln>
              <a:solidFill>
                <a:schemeClr val="tx1"/>
              </a:solidFill>
            </a:ln>
          </p:spPr>
          <p:txBody>
            <a:bodyPr wrap="square" rtlCol="0">
              <a:spAutoFit/>
            </a:bodyPr>
            <a:lstStyle/>
            <a:p>
              <a:pPr algn="l"/>
              <a:endParaRPr lang="en-US" dirty="0" smtClean="0"/>
            </a:p>
            <a:p>
              <a:pPr algn="l"/>
              <a:r>
                <a:rPr lang="en-US" i="1" dirty="0" smtClean="0"/>
                <a:t>The </a:t>
              </a:r>
              <a:r>
                <a:rPr lang="en-US" i="1" dirty="0"/>
                <a:t>Higgs boson was small beer. Exploring the properties of the fruit-shaped nucleus could finally reveal the reason for our existence.</a:t>
              </a:r>
            </a:p>
          </p:txBody>
        </p:sp>
        <p:pic>
          <p:nvPicPr>
            <p:cNvPr id="3" name="Picture 2" descr="newstatesman_logo@2x.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95736" y="4365104"/>
              <a:ext cx="1708696" cy="219689"/>
            </a:xfrm>
            <a:prstGeom prst="rect">
              <a:avLst/>
            </a:prstGeom>
          </p:spPr>
        </p:pic>
      </p:grpSp>
    </p:spTree>
    <p:extLst>
      <p:ext uri="{BB962C8B-B14F-4D97-AF65-F5344CB8AC3E}">
        <p14:creationId xmlns:p14="http://schemas.microsoft.com/office/powerpoint/2010/main" val="2940688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C:\Papers &amp; Proposals\Papers\octupole\NuPECC pear\Rn Ra Q3 the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38" y="476672"/>
            <a:ext cx="7459544" cy="5275858"/>
          </a:xfrm>
          <a:prstGeom prst="rect">
            <a:avLst/>
          </a:prstGeom>
          <a:noFill/>
          <a:extLst>
            <a:ext uri="{909E8E84-426E-40dd-AFC4-6F175D3DCCD1}">
              <a14:hiddenFill xmlns:a14="http://schemas.microsoft.com/office/drawing/2010/main">
                <a:solidFill>
                  <a:srgbClr val="FFFFFF"/>
                </a:solidFill>
              </a14:hiddenFill>
            </a:ext>
          </a:extLst>
        </p:spPr>
      </p:pic>
      <p:sp>
        <p:nvSpPr>
          <p:cNvPr id="27653" name="Text Box 56"/>
          <p:cNvSpPr txBox="1">
            <a:spLocks noChangeArrowheads="1"/>
          </p:cNvSpPr>
          <p:nvPr/>
        </p:nvSpPr>
        <p:spPr bwMode="auto">
          <a:xfrm>
            <a:off x="0" y="0"/>
            <a:ext cx="9144000" cy="5847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b="1" dirty="0">
                <a:solidFill>
                  <a:srgbClr val="0000FF"/>
                </a:solidFill>
              </a:rPr>
              <a:t>Comparison with theory</a:t>
            </a:r>
          </a:p>
        </p:txBody>
      </p:sp>
      <p:sp>
        <p:nvSpPr>
          <p:cNvPr id="11" name="TextBox 10"/>
          <p:cNvSpPr txBox="1"/>
          <p:nvPr/>
        </p:nvSpPr>
        <p:spPr>
          <a:xfrm>
            <a:off x="2195736" y="899428"/>
            <a:ext cx="3634329" cy="369332"/>
          </a:xfrm>
          <a:prstGeom prst="rect">
            <a:avLst/>
          </a:prstGeom>
          <a:noFill/>
        </p:spPr>
        <p:txBody>
          <a:bodyPr wrap="none" rtlCol="0">
            <a:spAutoFit/>
          </a:bodyPr>
          <a:lstStyle/>
          <a:p>
            <a:r>
              <a:rPr lang="en-GB" b="1" dirty="0" smtClean="0"/>
              <a:t>Electric octupole (E3) moments</a:t>
            </a:r>
            <a:endParaRPr lang="en-GB" b="1" dirty="0"/>
          </a:p>
        </p:txBody>
      </p:sp>
      <p:pic>
        <p:nvPicPr>
          <p:cNvPr id="60420" name="Picture 4" descr="C:\Papers &amp; Proposals\Abstracts &amp; Proceedings\Masurian Lakes\Piaski\2013\E2s cor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0" y="891129"/>
            <a:ext cx="9319900" cy="48263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796136" y="5683176"/>
            <a:ext cx="3535224" cy="11748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3" name="TextBox 2"/>
          <p:cNvSpPr txBox="1"/>
          <p:nvPr/>
        </p:nvSpPr>
        <p:spPr>
          <a:xfrm>
            <a:off x="1347416" y="1327577"/>
            <a:ext cx="3929282" cy="369332"/>
          </a:xfrm>
          <a:prstGeom prst="rect">
            <a:avLst/>
          </a:prstGeom>
          <a:noFill/>
        </p:spPr>
        <p:txBody>
          <a:bodyPr wrap="none" rtlCol="0">
            <a:spAutoFit/>
          </a:bodyPr>
          <a:lstStyle/>
          <a:p>
            <a:r>
              <a:rPr lang="en-GB" b="1" dirty="0" smtClean="0"/>
              <a:t>Electric quadrupole (E2) moments</a:t>
            </a:r>
            <a:endParaRPr lang="en-GB" b="1" dirty="0"/>
          </a:p>
        </p:txBody>
      </p:sp>
    </p:spTree>
    <p:extLst>
      <p:ext uri="{BB962C8B-B14F-4D97-AF65-F5344CB8AC3E}">
        <p14:creationId xmlns:p14="http://schemas.microsoft.com/office/powerpoint/2010/main" val="3846924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_R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607" y="476672"/>
            <a:ext cx="5519617" cy="3502645"/>
          </a:xfrm>
          <a:prstGeom prst="rect">
            <a:avLst/>
          </a:prstGeom>
        </p:spPr>
      </p:pic>
      <p:sp>
        <p:nvSpPr>
          <p:cNvPr id="4" name="Text Box 5"/>
          <p:cNvSpPr txBox="1">
            <a:spLocks noChangeArrowheads="1"/>
          </p:cNvSpPr>
          <p:nvPr/>
        </p:nvSpPr>
        <p:spPr bwMode="auto">
          <a:xfrm>
            <a:off x="683568" y="0"/>
            <a:ext cx="8126343"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smtClean="0">
                <a:solidFill>
                  <a:srgbClr val="0000FF"/>
                </a:solidFill>
              </a:rPr>
              <a:t>Octupole moments in </a:t>
            </a:r>
            <a:r>
              <a:rPr lang="en-GB" sz="2800" b="1" dirty="0">
                <a:solidFill>
                  <a:srgbClr val="0000FF"/>
                </a:solidFill>
              </a:rPr>
              <a:t>Z&gt;50, N~88 region: </a:t>
            </a:r>
            <a:r>
              <a:rPr lang="en-GB" sz="2800" b="1" baseline="30000" dirty="0" smtClean="0">
                <a:solidFill>
                  <a:srgbClr val="0000FF"/>
                </a:solidFill>
              </a:rPr>
              <a:t>144</a:t>
            </a:r>
            <a:r>
              <a:rPr lang="en-GB" sz="2800" b="1" dirty="0" smtClean="0">
                <a:solidFill>
                  <a:srgbClr val="0000FF"/>
                </a:solidFill>
              </a:rPr>
              <a:t>Ba </a:t>
            </a:r>
            <a:endParaRPr lang="en-GB" sz="2800" b="1" dirty="0">
              <a:solidFill>
                <a:srgbClr val="0000FF"/>
              </a:solidFill>
            </a:endParaRPr>
          </a:p>
        </p:txBody>
      </p:sp>
      <p:sp>
        <p:nvSpPr>
          <p:cNvPr id="5" name="TextBox 4"/>
          <p:cNvSpPr txBox="1"/>
          <p:nvPr/>
        </p:nvSpPr>
        <p:spPr>
          <a:xfrm>
            <a:off x="6399282" y="1340768"/>
            <a:ext cx="2781230" cy="1200329"/>
          </a:xfrm>
          <a:prstGeom prst="rect">
            <a:avLst/>
          </a:prstGeom>
          <a:solidFill>
            <a:srgbClr val="FFFFCC"/>
          </a:solidFill>
          <a:ln>
            <a:solidFill>
              <a:schemeClr val="tx1"/>
            </a:solidFill>
          </a:ln>
        </p:spPr>
        <p:txBody>
          <a:bodyPr wrap="none" rtlCol="0">
            <a:spAutoFit/>
          </a:bodyPr>
          <a:lstStyle/>
          <a:p>
            <a:pPr algn="l"/>
            <a:r>
              <a:rPr lang="en-US" b="1" dirty="0" smtClean="0">
                <a:solidFill>
                  <a:srgbClr val="0000FF"/>
                </a:solidFill>
              </a:rPr>
              <a:t>      CARIBU</a:t>
            </a:r>
          </a:p>
          <a:p>
            <a:pPr algn="l"/>
            <a:r>
              <a:rPr lang="en-US" b="1" dirty="0" smtClean="0">
                <a:solidFill>
                  <a:srgbClr val="0000FF"/>
                </a:solidFill>
              </a:rPr>
              <a:t>Argonne National Lab.</a:t>
            </a:r>
          </a:p>
          <a:p>
            <a:pPr algn="l"/>
            <a:endParaRPr lang="en-US" b="1" dirty="0" smtClean="0">
              <a:solidFill>
                <a:srgbClr val="0000FF"/>
              </a:solidFill>
            </a:endParaRPr>
          </a:p>
          <a:p>
            <a:pPr algn="l"/>
            <a:r>
              <a:rPr lang="en-US" b="1" dirty="0" smtClean="0"/>
              <a:t>8x10</a:t>
            </a:r>
            <a:r>
              <a:rPr lang="en-US" b="1" baseline="30000" dirty="0" smtClean="0"/>
              <a:t>3</a:t>
            </a:r>
            <a:r>
              <a:rPr lang="en-US" b="1" dirty="0" smtClean="0"/>
              <a:t> /s 4.5 </a:t>
            </a:r>
            <a:r>
              <a:rPr lang="en-US" b="1" dirty="0" err="1" smtClean="0"/>
              <a:t>MeV.A</a:t>
            </a:r>
            <a:r>
              <a:rPr lang="en-US" b="1" dirty="0" smtClean="0"/>
              <a:t> </a:t>
            </a:r>
            <a:r>
              <a:rPr lang="en-US" b="1" baseline="30000" dirty="0" smtClean="0"/>
              <a:t>144</a:t>
            </a:r>
            <a:r>
              <a:rPr lang="en-US" b="1" dirty="0" smtClean="0"/>
              <a:t>Ba</a:t>
            </a:r>
            <a:endParaRPr lang="en-US" b="1" dirty="0"/>
          </a:p>
        </p:txBody>
      </p:sp>
      <p:sp>
        <p:nvSpPr>
          <p:cNvPr id="7" name="Rectangle 6"/>
          <p:cNvSpPr>
            <a:spLocks noChangeArrowheads="1"/>
          </p:cNvSpPr>
          <p:nvPr/>
        </p:nvSpPr>
        <p:spPr bwMode="auto">
          <a:xfrm>
            <a:off x="6588224" y="2924944"/>
            <a:ext cx="2304256" cy="523220"/>
          </a:xfrm>
          <a:prstGeom prst="rect">
            <a:avLst/>
          </a:prstGeom>
          <a:solidFill>
            <a:srgbClr val="F4F49A"/>
          </a:solidFill>
          <a:ln>
            <a:solidFill>
              <a:schemeClr val="tx1"/>
            </a:solidFill>
          </a:ln>
          <a:extLst/>
        </p:spPr>
        <p:txBody>
          <a:bodyPr wrap="square">
            <a:spAutoFit/>
          </a:bodyPr>
          <a:lstStyle/>
          <a:p>
            <a:pPr algn="l"/>
            <a:r>
              <a:rPr lang="en-GB" sz="1400" b="1" i="1" dirty="0" smtClean="0">
                <a:solidFill>
                  <a:srgbClr val="009900"/>
                </a:solidFill>
              </a:rPr>
              <a:t>B Bucher </a:t>
            </a:r>
            <a:r>
              <a:rPr lang="en-GB" sz="1400" b="1" i="1" dirty="0">
                <a:solidFill>
                  <a:srgbClr val="009900"/>
                </a:solidFill>
              </a:rPr>
              <a:t>et al </a:t>
            </a:r>
            <a:endParaRPr lang="en-GB" sz="1400" b="1" i="1" dirty="0" smtClean="0">
              <a:solidFill>
                <a:srgbClr val="009900"/>
              </a:solidFill>
            </a:endParaRPr>
          </a:p>
          <a:p>
            <a:pPr algn="l"/>
            <a:r>
              <a:rPr lang="is-IS" sz="1400" b="1" i="1" dirty="0" smtClean="0">
                <a:solidFill>
                  <a:srgbClr val="009900"/>
                </a:solidFill>
              </a:rPr>
              <a:t>PRL </a:t>
            </a:r>
            <a:r>
              <a:rPr lang="is-IS" sz="1400" b="1" i="1" dirty="0">
                <a:solidFill>
                  <a:srgbClr val="009900"/>
                </a:solidFill>
              </a:rPr>
              <a:t>116 (2016) 112503 </a:t>
            </a:r>
            <a:endParaRPr lang="en-GB" sz="1400" b="1" i="1" dirty="0">
              <a:solidFill>
                <a:srgbClr val="009900"/>
              </a:solidFill>
            </a:endParaRPr>
          </a:p>
        </p:txBody>
      </p:sp>
      <p:sp>
        <p:nvSpPr>
          <p:cNvPr id="8" name="Text Box 11"/>
          <p:cNvSpPr txBox="1">
            <a:spLocks noChangeArrowheads="1"/>
          </p:cNvSpPr>
          <p:nvPr/>
        </p:nvSpPr>
        <p:spPr bwMode="auto">
          <a:xfrm>
            <a:off x="2337264" y="3068960"/>
            <a:ext cx="1378164" cy="369332"/>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aseline="30000" dirty="0" smtClean="0">
                <a:solidFill>
                  <a:srgbClr val="0000FF"/>
                </a:solidFill>
              </a:rPr>
              <a:t>208</a:t>
            </a:r>
            <a:r>
              <a:rPr lang="en-GB" dirty="0" smtClean="0">
                <a:solidFill>
                  <a:srgbClr val="0000FF"/>
                </a:solidFill>
              </a:rPr>
              <a:t>Pb target</a:t>
            </a:r>
            <a:endParaRPr lang="en-GB" dirty="0">
              <a:solidFill>
                <a:srgbClr val="0000FF"/>
              </a:solidFill>
            </a:endParaRPr>
          </a:p>
        </p:txBody>
      </p:sp>
      <p:grpSp>
        <p:nvGrpSpPr>
          <p:cNvPr id="12" name="Group 11"/>
          <p:cNvGrpSpPr/>
          <p:nvPr/>
        </p:nvGrpSpPr>
        <p:grpSpPr>
          <a:xfrm>
            <a:off x="611560" y="3905672"/>
            <a:ext cx="4253597" cy="2952328"/>
            <a:chOff x="1763688" y="3914800"/>
            <a:chExt cx="4253597" cy="2952328"/>
          </a:xfrm>
        </p:grpSpPr>
        <p:pic>
          <p:nvPicPr>
            <p:cNvPr id="9" name="Picture 8" descr="Q3lanthan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914800"/>
              <a:ext cx="4253597" cy="2952328"/>
            </a:xfrm>
            <a:prstGeom prst="rect">
              <a:avLst/>
            </a:prstGeom>
          </p:spPr>
        </p:pic>
        <p:sp>
          <p:nvSpPr>
            <p:cNvPr id="10" name="Oval 9"/>
            <p:cNvSpPr/>
            <p:nvPr/>
          </p:nvSpPr>
          <p:spPr bwMode="auto">
            <a:xfrm>
              <a:off x="3995936" y="4149080"/>
              <a:ext cx="288032" cy="1224136"/>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grpSp>
      <p:pic>
        <p:nvPicPr>
          <p:cNvPr id="11" name="Picture 10" descr="BB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4077072"/>
            <a:ext cx="4355976" cy="1786215"/>
          </a:xfrm>
          <a:prstGeom prst="rect">
            <a:avLst/>
          </a:prstGeom>
        </p:spPr>
      </p:pic>
    </p:spTree>
    <p:extLst>
      <p:ext uri="{BB962C8B-B14F-4D97-AF65-F5344CB8AC3E}">
        <p14:creationId xmlns:p14="http://schemas.microsoft.com/office/powerpoint/2010/main" val="2891907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9750" y="0"/>
            <a:ext cx="8207375" cy="5651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GB" sz="3200" b="1" dirty="0" smtClean="0">
                <a:solidFill>
                  <a:srgbClr val="0000FF"/>
                </a:solidFill>
                <a:ea typeface="ＭＳ Ｐゴシック" charset="0"/>
              </a:rPr>
              <a:t>General nuclear shapes</a:t>
            </a:r>
            <a:endParaRPr lang="en-US" sz="3200" b="1" dirty="0">
              <a:solidFill>
                <a:srgbClr val="0000FF"/>
              </a:solidFill>
              <a:ea typeface="ＭＳ Ｐゴシック" charset="0"/>
            </a:endParaRPr>
          </a:p>
        </p:txBody>
      </p:sp>
      <p:pic>
        <p:nvPicPr>
          <p:cNvPr id="45058" name="Picture 2" descr="sd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896" y="4509120"/>
            <a:ext cx="2448272" cy="1887106"/>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64" y="2708920"/>
            <a:ext cx="96202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580" y="2726432"/>
            <a:ext cx="15335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722" y="2708920"/>
            <a:ext cx="2304256" cy="218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5362574" y="1101224"/>
            <a:ext cx="367392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GB" dirty="0">
                <a:ea typeface="ＭＳ Ｐゴシック" charset="0"/>
              </a:rPr>
              <a:t>If </a:t>
            </a:r>
            <a:r>
              <a:rPr lang="en-GB" i="1" dirty="0" err="1">
                <a:latin typeface="Symbol" charset="2"/>
                <a:ea typeface="ＭＳ Ｐゴシック" charset="0"/>
                <a:cs typeface="Symbol" charset="2"/>
              </a:rPr>
              <a:t>a</a:t>
            </a:r>
            <a:r>
              <a:rPr lang="en-GB" baseline="-25000" dirty="0" err="1">
                <a:latin typeface="Symbol" charset="2"/>
                <a:ea typeface="ＭＳ Ｐゴシック" charset="0"/>
                <a:cs typeface="Symbol" charset="2"/>
              </a:rPr>
              <a:t>lm</a:t>
            </a:r>
            <a:r>
              <a:rPr lang="en-GB" dirty="0">
                <a:ea typeface="ＭＳ Ｐゴシック" charset="0"/>
              </a:rPr>
              <a:t> </a:t>
            </a:r>
            <a:r>
              <a:rPr lang="en-GB" dirty="0" smtClean="0">
                <a:ea typeface="ＭＳ Ｐゴシック" charset="0"/>
              </a:rPr>
              <a:t>(= </a:t>
            </a:r>
            <a:r>
              <a:rPr lang="en-GB" i="1" dirty="0" err="1" smtClean="0">
                <a:latin typeface="Symbol"/>
                <a:ea typeface="ＭＳ Ｐゴシック" charset="0"/>
              </a:rPr>
              <a:t>b</a:t>
            </a:r>
            <a:r>
              <a:rPr lang="en-GB" baseline="-25000" dirty="0" err="1" smtClean="0">
                <a:latin typeface="Symbol"/>
                <a:ea typeface="ＭＳ Ｐゴシック" charset="0"/>
              </a:rPr>
              <a:t>l</a:t>
            </a:r>
            <a:r>
              <a:rPr lang="en-GB" dirty="0" smtClean="0">
                <a:ea typeface="ＭＳ Ｐゴシック" charset="0"/>
              </a:rPr>
              <a:t>) is </a:t>
            </a:r>
            <a:r>
              <a:rPr lang="en-GB" dirty="0">
                <a:ea typeface="ＭＳ Ｐゴシック" charset="0"/>
              </a:rPr>
              <a:t>non-zero for </a:t>
            </a:r>
            <a:r>
              <a:rPr lang="en-GB" dirty="0" smtClean="0">
                <a:latin typeface="Symbol" charset="0"/>
                <a:ea typeface="ＭＳ Ｐゴシック" charset="0"/>
              </a:rPr>
              <a:t>l = 2 </a:t>
            </a:r>
            <a:r>
              <a:rPr lang="en-GB" dirty="0">
                <a:ea typeface="ＭＳ Ｐゴシック" charset="0"/>
              </a:rPr>
              <a:t>then the nuclear shape </a:t>
            </a:r>
            <a:r>
              <a:rPr lang="en-GB" dirty="0" smtClean="0">
                <a:ea typeface="ＭＳ Ｐゴシック" charset="0"/>
              </a:rPr>
              <a:t>assumes </a:t>
            </a:r>
            <a:r>
              <a:rPr lang="en-GB" b="1" dirty="0" smtClean="0">
                <a:ea typeface="ＭＳ Ｐゴシック" charset="0"/>
              </a:rPr>
              <a:t>quadrupole deformation</a:t>
            </a:r>
            <a:r>
              <a:rPr lang="en-GB" dirty="0" smtClean="0">
                <a:ea typeface="ＭＳ Ｐゴシック" charset="0"/>
              </a:rPr>
              <a:t>, which is </a:t>
            </a:r>
            <a:r>
              <a:rPr lang="en-GB" i="1" dirty="0" smtClean="0">
                <a:ea typeface="ＭＳ Ｐゴシック" charset="0"/>
              </a:rPr>
              <a:t>reflection-symmetric</a:t>
            </a:r>
            <a:r>
              <a:rPr lang="en-GB" dirty="0" smtClean="0">
                <a:ea typeface="ＭＳ Ｐゴシック" charset="0"/>
              </a:rPr>
              <a:t>.</a:t>
            </a:r>
            <a:endParaRPr lang="en-GB" dirty="0">
              <a:ea typeface="ＭＳ Ｐゴシック" charset="0"/>
            </a:endParaRPr>
          </a:p>
        </p:txBody>
      </p:sp>
      <p:sp>
        <p:nvSpPr>
          <p:cNvPr id="6" name="TextBox 5"/>
          <p:cNvSpPr txBox="1"/>
          <p:nvPr/>
        </p:nvSpPr>
        <p:spPr>
          <a:xfrm>
            <a:off x="243186" y="3790781"/>
            <a:ext cx="2241318" cy="646331"/>
          </a:xfrm>
          <a:prstGeom prst="rect">
            <a:avLst/>
          </a:prstGeom>
          <a:noFill/>
        </p:spPr>
        <p:txBody>
          <a:bodyPr wrap="none" rtlCol="0">
            <a:spAutoFit/>
          </a:bodyPr>
          <a:lstStyle/>
          <a:p>
            <a:r>
              <a:rPr lang="en-GB" dirty="0" smtClean="0"/>
              <a:t>Spherical shape, </a:t>
            </a:r>
          </a:p>
          <a:p>
            <a:r>
              <a:rPr lang="en-GB" dirty="0" smtClean="0"/>
              <a:t>e.g. </a:t>
            </a:r>
            <a:r>
              <a:rPr lang="en-GB" baseline="30000" dirty="0" smtClean="0"/>
              <a:t>16</a:t>
            </a:r>
            <a:r>
              <a:rPr lang="en-GB" dirty="0" smtClean="0"/>
              <a:t>O, </a:t>
            </a:r>
            <a:r>
              <a:rPr lang="en-GB" baseline="30000" dirty="0" smtClean="0"/>
              <a:t>40</a:t>
            </a:r>
            <a:r>
              <a:rPr lang="en-GB" dirty="0" smtClean="0"/>
              <a:t>Ca, </a:t>
            </a:r>
            <a:r>
              <a:rPr lang="en-GB" baseline="30000" dirty="0" smtClean="0"/>
              <a:t>208</a:t>
            </a:r>
            <a:r>
              <a:rPr lang="en-GB" dirty="0" smtClean="0"/>
              <a:t>Pb</a:t>
            </a:r>
            <a:endParaRPr lang="en-GB" dirty="0"/>
          </a:p>
        </p:txBody>
      </p:sp>
      <p:sp>
        <p:nvSpPr>
          <p:cNvPr id="12" name="TextBox 11"/>
          <p:cNvSpPr txBox="1"/>
          <p:nvPr/>
        </p:nvSpPr>
        <p:spPr>
          <a:xfrm>
            <a:off x="2766993" y="3789040"/>
            <a:ext cx="2595582" cy="646331"/>
          </a:xfrm>
          <a:prstGeom prst="rect">
            <a:avLst/>
          </a:prstGeom>
          <a:noFill/>
        </p:spPr>
        <p:txBody>
          <a:bodyPr wrap="none" rtlCol="0">
            <a:spAutoFit/>
          </a:bodyPr>
          <a:lstStyle/>
          <a:p>
            <a:r>
              <a:rPr lang="en-GB" dirty="0" err="1" smtClean="0"/>
              <a:t>Superdeformed</a:t>
            </a:r>
            <a:r>
              <a:rPr lang="en-GB" dirty="0" smtClean="0"/>
              <a:t> shape, </a:t>
            </a:r>
          </a:p>
          <a:p>
            <a:r>
              <a:rPr lang="en-GB" dirty="0" smtClean="0"/>
              <a:t>e.g. </a:t>
            </a:r>
            <a:r>
              <a:rPr lang="en-GB" baseline="30000" dirty="0" smtClean="0"/>
              <a:t>152</a:t>
            </a:r>
            <a:r>
              <a:rPr lang="en-GB" dirty="0" smtClean="0"/>
              <a:t>Dy at high spin</a:t>
            </a:r>
            <a:endParaRPr lang="en-GB" dirty="0"/>
          </a:p>
        </p:txBody>
      </p:sp>
      <p:sp>
        <p:nvSpPr>
          <p:cNvPr id="13" name="TextBox 12"/>
          <p:cNvSpPr txBox="1"/>
          <p:nvPr/>
        </p:nvSpPr>
        <p:spPr>
          <a:xfrm>
            <a:off x="5934221" y="4797152"/>
            <a:ext cx="2286202" cy="646331"/>
          </a:xfrm>
          <a:prstGeom prst="rect">
            <a:avLst/>
          </a:prstGeom>
          <a:noFill/>
        </p:spPr>
        <p:txBody>
          <a:bodyPr wrap="none" rtlCol="0">
            <a:spAutoFit/>
          </a:bodyPr>
          <a:lstStyle/>
          <a:p>
            <a:r>
              <a:rPr lang="en-GB" dirty="0" smtClean="0"/>
              <a:t>Shape coexistence, </a:t>
            </a:r>
          </a:p>
          <a:p>
            <a:r>
              <a:rPr lang="en-GB" dirty="0" smtClean="0"/>
              <a:t>e.g. </a:t>
            </a:r>
            <a:r>
              <a:rPr lang="en-GB" baseline="30000" dirty="0" smtClean="0"/>
              <a:t>186</a:t>
            </a:r>
            <a:r>
              <a:rPr lang="en-GB" dirty="0" smtClean="0"/>
              <a:t>Pb</a:t>
            </a:r>
            <a:endParaRPr lang="en-GB" dirty="0"/>
          </a:p>
        </p:txBody>
      </p:sp>
      <p:pic>
        <p:nvPicPr>
          <p:cNvPr id="563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847" y="1010826"/>
            <a:ext cx="4731321" cy="11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4746105" y="6183138"/>
            <a:ext cx="4394683" cy="674862"/>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r>
              <a:rPr kumimoji="0" lang="en-GB" sz="1800" b="0" i="0" u="none" strike="noStrike" cap="none" normalizeH="0" baseline="0" dirty="0" smtClean="0">
                <a:ln>
                  <a:noFill/>
                </a:ln>
                <a:solidFill>
                  <a:schemeClr val="tx1"/>
                </a:solidFill>
                <a:effectLst/>
                <a:latin typeface="Arial" charset="0"/>
                <a:ea typeface="ＭＳ Ｐゴシック" charset="0"/>
                <a:cs typeface="Arial" charset="0"/>
              </a:rPr>
              <a:t>E2 static (</a:t>
            </a:r>
            <a:r>
              <a:rPr kumimoji="0" lang="en-GB" sz="1800" b="0" i="1" u="none" strike="noStrike" cap="none" normalizeH="0" baseline="0" dirty="0" smtClean="0">
                <a:ln>
                  <a:noFill/>
                </a:ln>
                <a:solidFill>
                  <a:schemeClr val="tx1"/>
                </a:solidFill>
                <a:effectLst/>
                <a:latin typeface="Arial" charset="0"/>
                <a:ea typeface="ＭＳ Ｐゴシック" charset="0"/>
                <a:cs typeface="Arial" charset="0"/>
              </a:rPr>
              <a:t>n</a:t>
            </a:r>
            <a:r>
              <a:rPr kumimoji="0" lang="en-GB" sz="1800" b="0" i="0" u="none" strike="noStrike" cap="none" normalizeH="0" baseline="0" dirty="0" smtClean="0">
                <a:ln>
                  <a:noFill/>
                </a:ln>
                <a:solidFill>
                  <a:schemeClr val="tx1"/>
                </a:solidFill>
                <a:effectLst/>
                <a:latin typeface="Arial" charset="0"/>
                <a:ea typeface="ＭＳ Ｐゴシック" charset="0"/>
                <a:cs typeface="Arial" charset="0"/>
              </a:rPr>
              <a:t>=</a:t>
            </a:r>
            <a:r>
              <a:rPr kumimoji="0" lang="en-GB" sz="1800" b="0" i="1" u="none" strike="noStrike" cap="none" normalizeH="0" baseline="0" dirty="0" smtClean="0">
                <a:ln>
                  <a:noFill/>
                </a:ln>
                <a:solidFill>
                  <a:schemeClr val="tx1"/>
                </a:solidFill>
                <a:effectLst/>
                <a:latin typeface="Arial" charset="0"/>
                <a:ea typeface="ＭＳ Ｐゴシック" charset="0"/>
                <a:cs typeface="Arial" charset="0"/>
              </a:rPr>
              <a:t>m</a:t>
            </a:r>
            <a:r>
              <a:rPr kumimoji="0" lang="en-GB" sz="1800" b="0" i="0" u="none" strike="noStrike" cap="none" normalizeH="0" baseline="0" dirty="0" smtClean="0">
                <a:ln>
                  <a:noFill/>
                </a:ln>
                <a:solidFill>
                  <a:schemeClr val="tx1"/>
                </a:solidFill>
                <a:effectLst/>
                <a:latin typeface="Arial" charset="0"/>
                <a:ea typeface="ＭＳ Ｐゴシック" charset="0"/>
                <a:cs typeface="Arial" charset="0"/>
              </a:rPr>
              <a:t>)</a:t>
            </a:r>
            <a:r>
              <a:rPr kumimoji="0" lang="en-GB" sz="1800" b="0" i="0" u="none" strike="noStrike" cap="none" normalizeH="0" dirty="0" smtClean="0">
                <a:ln>
                  <a:noFill/>
                </a:ln>
                <a:solidFill>
                  <a:schemeClr val="tx1"/>
                </a:solidFill>
                <a:effectLst/>
                <a:latin typeface="Arial" charset="0"/>
                <a:ea typeface="ＭＳ Ｐゴシック" charset="0"/>
                <a:cs typeface="Arial" charset="0"/>
              </a:rPr>
              <a:t> or transition (</a:t>
            </a:r>
            <a:r>
              <a:rPr kumimoji="0" lang="en-GB" sz="1800" b="0" i="1" u="none" strike="noStrike" cap="none" normalizeH="0" dirty="0" err="1" smtClean="0">
                <a:ln>
                  <a:noFill/>
                </a:ln>
                <a:solidFill>
                  <a:schemeClr val="tx1"/>
                </a:solidFill>
                <a:effectLst/>
                <a:latin typeface="Arial" charset="0"/>
                <a:ea typeface="ＭＳ Ｐゴシック" charset="0"/>
                <a:cs typeface="Arial" charset="0"/>
              </a:rPr>
              <a:t>n</a:t>
            </a:r>
            <a:r>
              <a:rPr lang="en-GB" dirty="0" err="1" smtClean="0"/>
              <a:t>≠</a:t>
            </a:r>
            <a:r>
              <a:rPr lang="en-GB" i="1" dirty="0" err="1" smtClean="0"/>
              <a:t>m</a:t>
            </a:r>
            <a:r>
              <a:rPr lang="en-GB" dirty="0" smtClean="0"/>
              <a:t>)</a:t>
            </a:r>
            <a:r>
              <a:rPr lang="en-GB" dirty="0"/>
              <a:t> </a:t>
            </a:r>
            <a:r>
              <a:rPr lang="en-GB" dirty="0" smtClean="0">
                <a:ea typeface="ＭＳ Ｐゴシック" charset="0"/>
                <a:cs typeface="Arial" charset="0"/>
              </a:rPr>
              <a:t>strength ~ 100’s of “single particle units”</a:t>
            </a: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3" name="Object 2"/>
          <p:cNvGraphicFramePr>
            <a:graphicFrameLocks noChangeAspect="1"/>
          </p:cNvGraphicFramePr>
          <p:nvPr>
            <p:extLst>
              <p:ext uri="{D42A27DB-BD31-4B8C-83A1-F6EECF244321}">
                <p14:modId xmlns:p14="http://schemas.microsoft.com/office/powerpoint/2010/main" val="3934215335"/>
              </p:ext>
            </p:extLst>
          </p:nvPr>
        </p:nvGraphicFramePr>
        <p:xfrm>
          <a:off x="5779485" y="5480356"/>
          <a:ext cx="2248899" cy="702781"/>
        </p:xfrm>
        <a:graphic>
          <a:graphicData uri="http://schemas.openxmlformats.org/presentationml/2006/ole">
            <mc:AlternateContent xmlns:mc="http://schemas.openxmlformats.org/markup-compatibility/2006">
              <mc:Choice xmlns:v="urn:schemas-microsoft-com:vml" Requires="v">
                <p:oleObj spid="_x0000_s59464" name="Equation" r:id="rId8" imgW="1051200" imgH="319680" progId="Equation.3">
                  <p:embed/>
                </p:oleObj>
              </mc:Choice>
              <mc:Fallback>
                <p:oleObj name="Equation" r:id="rId8" imgW="1051200" imgH="31968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9485" y="5480356"/>
                        <a:ext cx="2248899" cy="702781"/>
                      </a:xfrm>
                      <a:prstGeom prst="rect">
                        <a:avLst/>
                      </a:prstGeom>
                      <a:solidFill>
                        <a:srgbClr val="FFC000"/>
                      </a:solidFill>
                      <a:ln>
                        <a:solidFill>
                          <a:schemeClr val="tx1"/>
                        </a:solidFill>
                      </a:ln>
                    </p:spPr>
                  </p:pic>
                </p:oleObj>
              </mc:Fallback>
            </mc:AlternateContent>
          </a:graphicData>
        </a:graphic>
      </p:graphicFrame>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436" y="4986398"/>
            <a:ext cx="2336460" cy="1871602"/>
          </a:xfrm>
          <a:prstGeom prst="rect">
            <a:avLst/>
          </a:prstGeom>
        </p:spPr>
      </p:pic>
    </p:spTree>
    <p:extLst>
      <p:ext uri="{BB962C8B-B14F-4D97-AF65-F5344CB8AC3E}">
        <p14:creationId xmlns:p14="http://schemas.microsoft.com/office/powerpoint/2010/main" val="2405950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60513"/>
            <a:ext cx="194945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3114762" y="521120"/>
            <a:ext cx="3185429" cy="366713"/>
          </a:xfrm>
          <a:prstGeom prst="rect">
            <a:avLst/>
          </a:prstGeom>
          <a:solidFill>
            <a:schemeClr val="bg1"/>
          </a:solidFill>
          <a:ln>
            <a:noFill/>
          </a:ln>
          <a:effectLst/>
          <a:extLst/>
        </p:spPr>
        <p:txBody>
          <a:bodyPr wrap="square">
            <a:spAutoFit/>
          </a:bodyPr>
          <a:lstStyle/>
          <a:p>
            <a:pPr algn="l">
              <a:defRPr/>
            </a:pPr>
            <a:endParaRPr lang="en-US">
              <a:ea typeface="ＭＳ Ｐゴシック" charset="0"/>
            </a:endParaRPr>
          </a:p>
        </p:txBody>
      </p:sp>
      <p:sp>
        <p:nvSpPr>
          <p:cNvPr id="30728" name="Text Box 8"/>
          <p:cNvSpPr txBox="1">
            <a:spLocks noChangeArrowheads="1"/>
          </p:cNvSpPr>
          <p:nvPr/>
        </p:nvSpPr>
        <p:spPr bwMode="auto">
          <a:xfrm>
            <a:off x="2717763" y="6099511"/>
            <a:ext cx="3217547" cy="36933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lgn="l">
              <a:defRPr>
                <a:solidFill>
                  <a:schemeClr val="tx1"/>
                </a:solidFill>
                <a:latin typeface="Arial" charset="0"/>
                <a:ea typeface="ＭＳ Ｐゴシック" charset="0"/>
                <a:cs typeface="Arial" charset="0"/>
              </a:defRPr>
            </a:lvl1pPr>
            <a:lvl2pPr marL="800100" indent="-342900" algn="l">
              <a:defRPr>
                <a:solidFill>
                  <a:schemeClr val="tx1"/>
                </a:solidFill>
                <a:latin typeface="Arial" charset="0"/>
                <a:ea typeface="Arial" charset="0"/>
                <a:cs typeface="Arial" charset="0"/>
              </a:defRPr>
            </a:lvl2pPr>
            <a:lvl3pPr marL="1257300" indent="-342900" algn="l">
              <a:defRPr>
                <a:solidFill>
                  <a:schemeClr val="tx1"/>
                </a:solidFill>
                <a:latin typeface="Arial" charset="0"/>
                <a:ea typeface="Arial" charset="0"/>
                <a:cs typeface="Arial" charset="0"/>
              </a:defRPr>
            </a:lvl3pPr>
            <a:lvl4pPr marL="1714500" indent="-342900" algn="l">
              <a:defRPr>
                <a:solidFill>
                  <a:schemeClr val="tx1"/>
                </a:solidFill>
                <a:latin typeface="Arial" charset="0"/>
                <a:ea typeface="Arial" charset="0"/>
                <a:cs typeface="Arial" charset="0"/>
              </a:defRPr>
            </a:lvl4pPr>
            <a:lvl5pPr marL="2171700" indent="-342900" algn="l">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a:defRPr/>
            </a:pPr>
            <a:r>
              <a:rPr lang="en-GB" dirty="0" smtClean="0"/>
              <a:t>Small parity splitting ~ 50 </a:t>
            </a:r>
            <a:r>
              <a:rPr lang="en-GB" dirty="0" err="1" smtClean="0"/>
              <a:t>keV</a:t>
            </a:r>
            <a:endParaRPr lang="en-GB" dirty="0" smtClean="0"/>
          </a:p>
        </p:txBody>
      </p:sp>
      <p:sp>
        <p:nvSpPr>
          <p:cNvPr id="37897" name="Rectangle 6"/>
          <p:cNvSpPr>
            <a:spLocks noChangeArrowheads="1"/>
          </p:cNvSpPr>
          <p:nvPr/>
        </p:nvSpPr>
        <p:spPr bwMode="auto">
          <a:xfrm>
            <a:off x="2555875" y="6491287"/>
            <a:ext cx="414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GB" sz="1400" b="1" i="1" dirty="0">
                <a:solidFill>
                  <a:srgbClr val="009900"/>
                </a:solidFill>
              </a:rPr>
              <a:t>M </a:t>
            </a:r>
            <a:r>
              <a:rPr lang="en-GB" sz="1400" b="1" i="1" dirty="0" err="1">
                <a:solidFill>
                  <a:srgbClr val="009900"/>
                </a:solidFill>
              </a:rPr>
              <a:t>Dahlinger</a:t>
            </a:r>
            <a:r>
              <a:rPr lang="en-GB" sz="1400" b="1" i="1" dirty="0">
                <a:solidFill>
                  <a:srgbClr val="009900"/>
                </a:solidFill>
              </a:rPr>
              <a:t> et al   </a:t>
            </a:r>
            <a:r>
              <a:rPr lang="en-GB" sz="1400" b="1" i="1" dirty="0" err="1">
                <a:solidFill>
                  <a:srgbClr val="009900"/>
                </a:solidFill>
              </a:rPr>
              <a:t>Nucl</a:t>
            </a:r>
            <a:r>
              <a:rPr lang="en-GB" sz="1400" b="1" i="1" dirty="0">
                <a:solidFill>
                  <a:srgbClr val="009900"/>
                </a:solidFill>
              </a:rPr>
              <a:t>. Phys. A484 (1988) 337</a:t>
            </a:r>
            <a:r>
              <a:rPr lang="en-GB" dirty="0"/>
              <a:t> </a:t>
            </a:r>
          </a:p>
        </p:txBody>
      </p:sp>
      <p:grpSp>
        <p:nvGrpSpPr>
          <p:cNvPr id="2" name="Group 1"/>
          <p:cNvGrpSpPr/>
          <p:nvPr/>
        </p:nvGrpSpPr>
        <p:grpSpPr>
          <a:xfrm>
            <a:off x="2673492" y="521120"/>
            <a:ext cx="4028931" cy="5447880"/>
            <a:chOff x="6269288" y="1196975"/>
            <a:chExt cx="2706437" cy="3671888"/>
          </a:xfrm>
        </p:grpSpPr>
        <p:pic>
          <p:nvPicPr>
            <p:cNvPr id="37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196975"/>
              <a:ext cx="26035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4" name="Text Box 16"/>
            <p:cNvSpPr txBox="1">
              <a:spLocks noChangeArrowheads="1"/>
            </p:cNvSpPr>
            <p:nvPr/>
          </p:nvSpPr>
          <p:spPr bwMode="auto">
            <a:xfrm>
              <a:off x="7176588" y="3903663"/>
              <a:ext cx="323261"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11/2</a:t>
              </a:r>
              <a:r>
                <a:rPr lang="en-GB" sz="1000" b="1" baseline="30000" dirty="0">
                  <a:ea typeface="ＭＳ Ｐゴシック" charset="0"/>
                  <a:cs typeface="ＭＳ Ｐゴシック" charset="0"/>
                </a:rPr>
                <a:t>+</a:t>
              </a:r>
            </a:p>
          </p:txBody>
        </p:sp>
        <p:sp>
          <p:nvSpPr>
            <p:cNvPr id="37905" name="Text Box 17"/>
            <p:cNvSpPr txBox="1">
              <a:spLocks noChangeArrowheads="1"/>
            </p:cNvSpPr>
            <p:nvPr/>
          </p:nvSpPr>
          <p:spPr bwMode="auto">
            <a:xfrm>
              <a:off x="8618688" y="3913080"/>
              <a:ext cx="309263"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11/2</a:t>
              </a:r>
              <a:r>
                <a:rPr lang="en-GB" sz="1000" b="1" baseline="30000" dirty="0">
                  <a:solidFill>
                    <a:srgbClr val="C00000"/>
                  </a:solidFill>
                  <a:ea typeface="ＭＳ Ｐゴシック" charset="0"/>
                  <a:cs typeface="ＭＳ Ｐゴシック" charset="0"/>
                </a:rPr>
                <a:t>-</a:t>
              </a:r>
            </a:p>
          </p:txBody>
        </p:sp>
        <p:sp>
          <p:nvSpPr>
            <p:cNvPr id="37906" name="Text Box 18"/>
            <p:cNvSpPr txBox="1">
              <a:spLocks noChangeArrowheads="1"/>
            </p:cNvSpPr>
            <p:nvPr/>
          </p:nvSpPr>
          <p:spPr bwMode="auto">
            <a:xfrm>
              <a:off x="6269288" y="3718946"/>
              <a:ext cx="309262"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13/2</a:t>
              </a:r>
              <a:r>
                <a:rPr lang="en-GB" sz="1000" b="1" baseline="30000" dirty="0">
                  <a:ea typeface="ＭＳ Ｐゴシック" charset="0"/>
                  <a:cs typeface="ＭＳ Ｐゴシック" charset="0"/>
                </a:rPr>
                <a:t>-</a:t>
              </a:r>
            </a:p>
          </p:txBody>
        </p:sp>
        <p:sp>
          <p:nvSpPr>
            <p:cNvPr id="37907" name="Text Box 19"/>
            <p:cNvSpPr txBox="1">
              <a:spLocks noChangeArrowheads="1"/>
            </p:cNvSpPr>
            <p:nvPr/>
          </p:nvSpPr>
          <p:spPr bwMode="auto">
            <a:xfrm>
              <a:off x="7500438" y="3716338"/>
              <a:ext cx="323261"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13/2</a:t>
              </a:r>
              <a:r>
                <a:rPr lang="en-GB" sz="1000" b="1" baseline="30000" dirty="0">
                  <a:solidFill>
                    <a:srgbClr val="C00000"/>
                  </a:solidFill>
                  <a:ea typeface="ＭＳ Ｐゴシック" charset="0"/>
                  <a:cs typeface="ＭＳ Ｐゴシック" charset="0"/>
                </a:rPr>
                <a:t>+</a:t>
              </a:r>
            </a:p>
          </p:txBody>
        </p:sp>
        <p:sp>
          <p:nvSpPr>
            <p:cNvPr id="37908" name="Text Box 20"/>
            <p:cNvSpPr txBox="1">
              <a:spLocks noChangeArrowheads="1"/>
            </p:cNvSpPr>
            <p:nvPr/>
          </p:nvSpPr>
          <p:spPr bwMode="auto">
            <a:xfrm>
              <a:off x="6270743" y="3351030"/>
              <a:ext cx="309262"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17/2</a:t>
              </a:r>
              <a:r>
                <a:rPr lang="en-GB" sz="1000" b="1" baseline="30000" dirty="0">
                  <a:solidFill>
                    <a:srgbClr val="C00000"/>
                  </a:solidFill>
                  <a:ea typeface="ＭＳ Ｐゴシック" charset="0"/>
                  <a:cs typeface="ＭＳ Ｐゴシック" charset="0"/>
                </a:rPr>
                <a:t>-</a:t>
              </a:r>
            </a:p>
          </p:txBody>
        </p:sp>
        <p:sp>
          <p:nvSpPr>
            <p:cNvPr id="37909" name="Text Box 21"/>
            <p:cNvSpPr txBox="1">
              <a:spLocks noChangeArrowheads="1"/>
            </p:cNvSpPr>
            <p:nvPr/>
          </p:nvSpPr>
          <p:spPr bwMode="auto">
            <a:xfrm>
              <a:off x="7511580" y="3330677"/>
              <a:ext cx="323261"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17/2</a:t>
              </a:r>
              <a:r>
                <a:rPr lang="en-GB" sz="1000" b="1" baseline="30000" dirty="0">
                  <a:solidFill>
                    <a:srgbClr val="C00000"/>
                  </a:solidFill>
                  <a:ea typeface="ＭＳ Ｐゴシック" charset="0"/>
                  <a:cs typeface="ＭＳ Ｐゴシック" charset="0"/>
                </a:rPr>
                <a:t>+</a:t>
              </a:r>
            </a:p>
          </p:txBody>
        </p:sp>
        <p:sp>
          <p:nvSpPr>
            <p:cNvPr id="37910" name="Text Box 22"/>
            <p:cNvSpPr txBox="1">
              <a:spLocks noChangeArrowheads="1"/>
            </p:cNvSpPr>
            <p:nvPr/>
          </p:nvSpPr>
          <p:spPr bwMode="auto">
            <a:xfrm>
              <a:off x="7176588" y="3573463"/>
              <a:ext cx="323261"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15/2</a:t>
              </a:r>
              <a:r>
                <a:rPr lang="en-GB" sz="1000" b="1" baseline="30000" dirty="0">
                  <a:solidFill>
                    <a:srgbClr val="C00000"/>
                  </a:solidFill>
                  <a:ea typeface="ＭＳ Ｐゴシック" charset="0"/>
                  <a:cs typeface="ＭＳ Ｐゴシック" charset="0"/>
                </a:rPr>
                <a:t>+</a:t>
              </a:r>
            </a:p>
          </p:txBody>
        </p:sp>
        <p:sp>
          <p:nvSpPr>
            <p:cNvPr id="37911" name="Text Box 23"/>
            <p:cNvSpPr txBox="1">
              <a:spLocks noChangeArrowheads="1"/>
            </p:cNvSpPr>
            <p:nvPr/>
          </p:nvSpPr>
          <p:spPr bwMode="auto">
            <a:xfrm>
              <a:off x="8618690" y="3573345"/>
              <a:ext cx="309262"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15/2</a:t>
              </a:r>
              <a:r>
                <a:rPr lang="en-GB" sz="1000" b="1" baseline="30000" dirty="0">
                  <a:solidFill>
                    <a:srgbClr val="C00000"/>
                  </a:solidFill>
                  <a:ea typeface="ＭＳ Ｐゴシック" charset="0"/>
                  <a:cs typeface="ＭＳ Ｐゴシック" charset="0"/>
                </a:rPr>
                <a:t>-</a:t>
              </a:r>
            </a:p>
          </p:txBody>
        </p:sp>
        <p:sp>
          <p:nvSpPr>
            <p:cNvPr id="37912" name="Text Box 24"/>
            <p:cNvSpPr txBox="1">
              <a:spLocks noChangeArrowheads="1"/>
            </p:cNvSpPr>
            <p:nvPr/>
          </p:nvSpPr>
          <p:spPr bwMode="auto">
            <a:xfrm>
              <a:off x="6303830" y="4058681"/>
              <a:ext cx="261882"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9/2</a:t>
              </a:r>
              <a:r>
                <a:rPr lang="en-GB" sz="1000" b="1" baseline="30000" dirty="0">
                  <a:solidFill>
                    <a:srgbClr val="C00000"/>
                  </a:solidFill>
                  <a:ea typeface="ＭＳ Ｐゴシック" charset="0"/>
                  <a:cs typeface="ＭＳ Ｐゴシック" charset="0"/>
                </a:rPr>
                <a:t>-</a:t>
              </a:r>
            </a:p>
          </p:txBody>
        </p:sp>
        <p:sp>
          <p:nvSpPr>
            <p:cNvPr id="37913" name="Text Box 25"/>
            <p:cNvSpPr txBox="1">
              <a:spLocks noChangeArrowheads="1"/>
            </p:cNvSpPr>
            <p:nvPr/>
          </p:nvSpPr>
          <p:spPr bwMode="auto">
            <a:xfrm>
              <a:off x="7568578" y="4076700"/>
              <a:ext cx="275881"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9/2</a:t>
              </a:r>
              <a:r>
                <a:rPr lang="en-GB" sz="1000" b="1" baseline="30000" dirty="0">
                  <a:solidFill>
                    <a:srgbClr val="C00000"/>
                  </a:solidFill>
                  <a:ea typeface="ＭＳ Ｐゴシック" charset="0"/>
                  <a:cs typeface="ＭＳ Ｐゴシック" charset="0"/>
                </a:rPr>
                <a:t>+</a:t>
              </a:r>
            </a:p>
          </p:txBody>
        </p:sp>
        <p:sp>
          <p:nvSpPr>
            <p:cNvPr id="37914" name="Text Box 26"/>
            <p:cNvSpPr txBox="1">
              <a:spLocks noChangeArrowheads="1"/>
            </p:cNvSpPr>
            <p:nvPr/>
          </p:nvSpPr>
          <p:spPr bwMode="auto">
            <a:xfrm>
              <a:off x="7171703" y="4221163"/>
              <a:ext cx="275881"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7/2</a:t>
              </a:r>
              <a:r>
                <a:rPr lang="en-GB" sz="1000" b="1" baseline="30000" dirty="0">
                  <a:ea typeface="ＭＳ Ｐゴシック" charset="0"/>
                  <a:cs typeface="ＭＳ Ｐゴシック" charset="0"/>
                </a:rPr>
                <a:t>+</a:t>
              </a:r>
            </a:p>
          </p:txBody>
        </p:sp>
        <p:sp>
          <p:nvSpPr>
            <p:cNvPr id="37915" name="Text Box 27"/>
            <p:cNvSpPr txBox="1">
              <a:spLocks noChangeArrowheads="1"/>
            </p:cNvSpPr>
            <p:nvPr/>
          </p:nvSpPr>
          <p:spPr bwMode="auto">
            <a:xfrm>
              <a:off x="7568743" y="4430848"/>
              <a:ext cx="275881" cy="16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a:solidFill>
                    <a:srgbClr val="C00000"/>
                  </a:solidFill>
                  <a:ea typeface="ＭＳ Ｐゴシック" charset="0"/>
                  <a:cs typeface="ＭＳ Ｐゴシック" charset="0"/>
                </a:rPr>
                <a:t>5/2</a:t>
              </a:r>
              <a:r>
                <a:rPr lang="en-GB" sz="1000" b="1" baseline="30000" dirty="0">
                  <a:solidFill>
                    <a:srgbClr val="C00000"/>
                  </a:solidFill>
                  <a:ea typeface="ＭＳ Ｐゴシック" charset="0"/>
                  <a:cs typeface="ＭＳ Ｐゴシック" charset="0"/>
                </a:rPr>
                <a:t>+</a:t>
              </a:r>
            </a:p>
          </p:txBody>
        </p:sp>
      </p:grpSp>
      <p:sp>
        <p:nvSpPr>
          <p:cNvPr id="24" name="Text Box 20"/>
          <p:cNvSpPr txBox="1">
            <a:spLocks noChangeArrowheads="1"/>
          </p:cNvSpPr>
          <p:nvPr/>
        </p:nvSpPr>
        <p:spPr bwMode="auto">
          <a:xfrm>
            <a:off x="6170919" y="3638412"/>
            <a:ext cx="46038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000" b="1" dirty="0" smtClean="0">
                <a:solidFill>
                  <a:srgbClr val="C00000"/>
                </a:solidFill>
                <a:ea typeface="ＭＳ Ｐゴシック" charset="0"/>
                <a:cs typeface="ＭＳ Ｐゴシック" charset="0"/>
              </a:rPr>
              <a:t>19/2</a:t>
            </a:r>
            <a:r>
              <a:rPr lang="en-GB" sz="1000" b="1" baseline="30000" dirty="0" smtClean="0">
                <a:solidFill>
                  <a:srgbClr val="C00000"/>
                </a:solidFill>
                <a:ea typeface="ＭＳ Ｐゴシック" charset="0"/>
                <a:cs typeface="ＭＳ Ｐゴシック" charset="0"/>
              </a:rPr>
              <a:t>-</a:t>
            </a:r>
            <a:endParaRPr lang="en-GB" sz="1000" b="1" baseline="30000" dirty="0">
              <a:solidFill>
                <a:srgbClr val="C00000"/>
              </a:solidFill>
              <a:ea typeface="ＭＳ Ｐゴシック" charset="0"/>
              <a:cs typeface="ＭＳ Ｐゴシック" charset="0"/>
            </a:endParaRPr>
          </a:p>
        </p:txBody>
      </p:sp>
      <p:sp>
        <p:nvSpPr>
          <p:cNvPr id="3" name="Rectangle 2"/>
          <p:cNvSpPr/>
          <p:nvPr/>
        </p:nvSpPr>
        <p:spPr bwMode="auto">
          <a:xfrm>
            <a:off x="683568" y="1340768"/>
            <a:ext cx="1944216" cy="30963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4" name="Rectangle 3"/>
          <p:cNvSpPr/>
          <p:nvPr/>
        </p:nvSpPr>
        <p:spPr bwMode="auto">
          <a:xfrm>
            <a:off x="3437800" y="260648"/>
            <a:ext cx="2574359"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3" name="TextBox 22"/>
          <p:cNvSpPr txBox="1"/>
          <p:nvPr/>
        </p:nvSpPr>
        <p:spPr>
          <a:xfrm>
            <a:off x="875655" y="611396"/>
            <a:ext cx="7728793" cy="369332"/>
          </a:xfrm>
          <a:prstGeom prst="rect">
            <a:avLst/>
          </a:prstGeom>
          <a:solidFill>
            <a:srgbClr val="FFFF00"/>
          </a:solidFill>
        </p:spPr>
        <p:txBody>
          <a:bodyPr wrap="square" rtlCol="0">
            <a:spAutoFit/>
          </a:bodyPr>
          <a:lstStyle/>
          <a:p>
            <a:pPr algn="l"/>
            <a:r>
              <a:rPr lang="en-GB" dirty="0" smtClean="0"/>
              <a:t>Add a single proton or neutron, L = K</a:t>
            </a:r>
            <a:r>
              <a:rPr lang="en-GB" baseline="30000" dirty="0" smtClean="0"/>
              <a:t>±</a:t>
            </a:r>
            <a:r>
              <a:rPr lang="en-GB" dirty="0" smtClean="0"/>
              <a:t>,</a:t>
            </a:r>
            <a:r>
              <a:rPr lang="en-GB" baseline="30000" dirty="0" smtClean="0"/>
              <a:t> </a:t>
            </a:r>
            <a:r>
              <a:rPr lang="en-GB" dirty="0" smtClean="0"/>
              <a:t>K+1</a:t>
            </a:r>
            <a:r>
              <a:rPr lang="en-GB" baseline="30000" dirty="0" smtClean="0"/>
              <a:t>±</a:t>
            </a:r>
            <a:r>
              <a:rPr lang="en-GB" dirty="0" smtClean="0"/>
              <a:t>,</a:t>
            </a:r>
            <a:r>
              <a:rPr lang="en-GB" baseline="30000" dirty="0" smtClean="0"/>
              <a:t> </a:t>
            </a:r>
            <a:r>
              <a:rPr lang="en-GB" dirty="0" smtClean="0"/>
              <a:t>K+2</a:t>
            </a:r>
            <a:r>
              <a:rPr lang="en-GB" baseline="30000" dirty="0" smtClean="0"/>
              <a:t>± </a:t>
            </a:r>
            <a:r>
              <a:rPr lang="en-GB" b="1" i="1" dirty="0" smtClean="0">
                <a:solidFill>
                  <a:srgbClr val="FF0000"/>
                </a:solidFill>
              </a:rPr>
              <a:t>parity doubling</a:t>
            </a:r>
            <a:endParaRPr lang="en-GB" b="1" i="1" dirty="0">
              <a:solidFill>
                <a:srgbClr val="FF0000"/>
              </a:solidFill>
            </a:endParaRPr>
          </a:p>
        </p:txBody>
      </p:sp>
      <p:sp>
        <p:nvSpPr>
          <p:cNvPr id="37891" name="TextBox 7"/>
          <p:cNvSpPr txBox="1">
            <a:spLocks noChangeArrowheads="1"/>
          </p:cNvSpPr>
          <p:nvPr/>
        </p:nvSpPr>
        <p:spPr bwMode="auto">
          <a:xfrm>
            <a:off x="1042988" y="0"/>
            <a:ext cx="7345436" cy="584775"/>
          </a:xfrm>
          <a:prstGeom prst="rect">
            <a:avLst/>
          </a:prstGeom>
          <a:solidFill>
            <a:srgbClr val="FFFF99"/>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dirty="0">
                <a:solidFill>
                  <a:srgbClr val="0000FF"/>
                </a:solidFill>
              </a:rPr>
              <a:t>O</a:t>
            </a:r>
            <a:r>
              <a:rPr lang="en-GB" sz="3200" b="1" dirty="0" smtClean="0">
                <a:solidFill>
                  <a:srgbClr val="0000FF"/>
                </a:solidFill>
              </a:rPr>
              <a:t>dd-mass nuclei with pear shapes</a:t>
            </a:r>
            <a:endParaRPr lang="en-US" sz="32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269" y="1340818"/>
            <a:ext cx="7992889" cy="5632312"/>
          </a:xfrm>
          <a:prstGeom prst="rect">
            <a:avLst/>
          </a:prstGeom>
          <a:noFill/>
        </p:spPr>
        <p:txBody>
          <a:bodyPr wrap="square" rtlCol="0">
            <a:spAutoFit/>
          </a:bodyPr>
          <a:lstStyle/>
          <a:p>
            <a:pPr algn="l"/>
            <a:r>
              <a:rPr lang="en-GB" dirty="0" smtClean="0"/>
              <a:t>Sakharov conditions require CP symmetry violation</a:t>
            </a:r>
          </a:p>
          <a:p>
            <a:pPr algn="l"/>
            <a:endParaRPr lang="en-GB" dirty="0"/>
          </a:p>
          <a:p>
            <a:pPr algn="l"/>
            <a:endParaRPr lang="en-GB" dirty="0" smtClean="0"/>
          </a:p>
          <a:p>
            <a:pPr algn="l"/>
            <a:r>
              <a:rPr lang="en-GB" dirty="0" smtClean="0"/>
              <a:t>This violation is observed in electro-weak interaction</a:t>
            </a:r>
            <a:r>
              <a:rPr lang="en-GB" dirty="0"/>
              <a:t> </a:t>
            </a:r>
            <a:r>
              <a:rPr lang="en-GB" dirty="0" smtClean="0"/>
              <a:t>(e.g. neutral </a:t>
            </a:r>
            <a:r>
              <a:rPr lang="en-GB" dirty="0" err="1" smtClean="0"/>
              <a:t>kaons</a:t>
            </a:r>
            <a:r>
              <a:rPr lang="en-GB" dirty="0" smtClean="0"/>
              <a:t>)</a:t>
            </a:r>
            <a:endParaRPr lang="en-GB" dirty="0"/>
          </a:p>
          <a:p>
            <a:pPr algn="l"/>
            <a:endParaRPr lang="en-GB" dirty="0" smtClean="0"/>
          </a:p>
          <a:p>
            <a:pPr algn="l"/>
            <a:endParaRPr lang="en-GB" dirty="0" smtClean="0"/>
          </a:p>
          <a:p>
            <a:pPr algn="l"/>
            <a:endParaRPr lang="en-GB" dirty="0"/>
          </a:p>
          <a:p>
            <a:pPr algn="l"/>
            <a:endParaRPr lang="en-GB" dirty="0" smtClean="0"/>
          </a:p>
          <a:p>
            <a:pPr algn="l"/>
            <a:endParaRPr lang="en-GB" dirty="0" smtClean="0"/>
          </a:p>
          <a:p>
            <a:pPr algn="l"/>
            <a:endParaRPr lang="en-GB" dirty="0"/>
          </a:p>
          <a:p>
            <a:pPr algn="l"/>
            <a:endParaRPr lang="en-GB" dirty="0" smtClean="0"/>
          </a:p>
          <a:p>
            <a:pPr algn="l"/>
            <a:endParaRPr lang="en-GB" dirty="0" smtClean="0"/>
          </a:p>
          <a:p>
            <a:pPr algn="l"/>
            <a:r>
              <a:rPr lang="en-GB" dirty="0" smtClean="0"/>
              <a:t>Probably </a:t>
            </a:r>
            <a:r>
              <a:rPr lang="en-GB" dirty="0"/>
              <a:t>cannot account for matter-antimatter imbalance</a:t>
            </a:r>
          </a:p>
          <a:p>
            <a:pPr algn="l"/>
            <a:endParaRPr lang="en-GB" dirty="0"/>
          </a:p>
          <a:p>
            <a:pPr algn="l"/>
            <a:endParaRPr lang="en-GB" dirty="0" smtClean="0"/>
          </a:p>
          <a:p>
            <a:pPr algn="l"/>
            <a:r>
              <a:rPr lang="en-GB" dirty="0" smtClean="0"/>
              <a:t>No evidence for CP violation in strong interaction</a:t>
            </a:r>
          </a:p>
          <a:p>
            <a:pPr algn="l"/>
            <a:endParaRPr lang="en-GB" i="1" dirty="0" smtClean="0"/>
          </a:p>
          <a:p>
            <a:pPr algn="l"/>
            <a:endParaRPr lang="en-GB" i="1" dirty="0" smtClean="0"/>
          </a:p>
          <a:p>
            <a:pPr algn="l"/>
            <a:r>
              <a:rPr lang="en-GB" i="1" dirty="0" smtClean="0"/>
              <a:t>CP violation in the lepton sector is not known, could also account for matter-antimatter difference</a:t>
            </a:r>
            <a:endParaRPr lang="en-GB" i="1" dirty="0"/>
          </a:p>
        </p:txBody>
      </p:sp>
      <p:sp>
        <p:nvSpPr>
          <p:cNvPr id="6" name="Text Box 5"/>
          <p:cNvSpPr txBox="1">
            <a:spLocks noChangeArrowheads="1"/>
          </p:cNvSpPr>
          <p:nvPr/>
        </p:nvSpPr>
        <p:spPr bwMode="auto">
          <a:xfrm>
            <a:off x="646887" y="116632"/>
            <a:ext cx="7973282" cy="830997"/>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sz="2800" b="1" dirty="0"/>
              <a:t>M</a:t>
            </a:r>
            <a:r>
              <a:rPr lang="en-GB" sz="2800" b="1" dirty="0" smtClean="0"/>
              <a:t>atter </a:t>
            </a:r>
            <a:r>
              <a:rPr lang="en-GB" sz="2800" b="1" dirty="0"/>
              <a:t>– </a:t>
            </a:r>
            <a:r>
              <a:rPr lang="en-GB" sz="2800" b="1" dirty="0" smtClean="0"/>
              <a:t>Antimatter </a:t>
            </a:r>
            <a:r>
              <a:rPr lang="en-GB" sz="2800" b="1" dirty="0"/>
              <a:t>D</a:t>
            </a:r>
            <a:r>
              <a:rPr lang="en-GB" sz="2800" b="1" dirty="0" smtClean="0"/>
              <a:t>ifference </a:t>
            </a:r>
            <a:r>
              <a:rPr lang="en-GB" sz="2800" b="1" dirty="0"/>
              <a:t>in the </a:t>
            </a:r>
            <a:r>
              <a:rPr lang="en-GB" sz="2800" b="1" dirty="0" smtClean="0"/>
              <a:t>Universe</a:t>
            </a:r>
          </a:p>
          <a:p>
            <a:r>
              <a:rPr lang="en-US" sz="2000" i="1" dirty="0"/>
              <a:t>e</a:t>
            </a:r>
            <a:r>
              <a:rPr lang="en-US" sz="2000" i="1" dirty="0" smtClean="0"/>
              <a:t>xcess </a:t>
            </a:r>
            <a:r>
              <a:rPr lang="en-US" sz="2000" i="1" dirty="0"/>
              <a:t>baryons/ photons is 6 x 10</a:t>
            </a:r>
            <a:r>
              <a:rPr lang="en-US" sz="2000" i="1" baseline="30000" dirty="0"/>
              <a:t>-10</a:t>
            </a:r>
            <a:r>
              <a:rPr lang="en-US" sz="2000" i="1" dirty="0"/>
              <a:t> </a:t>
            </a:r>
            <a:r>
              <a:rPr lang="en-US" sz="2000" i="1" dirty="0" smtClean="0"/>
              <a:t>; SM predicts </a:t>
            </a:r>
            <a:r>
              <a:rPr lang="cs-CZ" sz="2000" i="1" dirty="0"/>
              <a:t>10</a:t>
            </a:r>
            <a:r>
              <a:rPr lang="cs-CZ" sz="2000" i="1" baseline="30000" dirty="0"/>
              <a:t>-18</a:t>
            </a:r>
            <a:endParaRPr lang="en-GB" sz="2000" b="1" i="1"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1196752"/>
            <a:ext cx="1167504" cy="149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060158" y="2708920"/>
            <a:ext cx="952505" cy="261610"/>
          </a:xfrm>
          <a:prstGeom prst="rect">
            <a:avLst/>
          </a:prstGeom>
          <a:noFill/>
        </p:spPr>
        <p:txBody>
          <a:bodyPr wrap="none" rtlCol="0">
            <a:spAutoFit/>
          </a:bodyPr>
          <a:lstStyle/>
          <a:p>
            <a:r>
              <a:rPr lang="en-GB" sz="1100" i="1" dirty="0" smtClean="0"/>
              <a:t>A. Sakharov</a:t>
            </a:r>
            <a:endParaRPr lang="en-GB" sz="11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564904"/>
            <a:ext cx="968844" cy="1303536"/>
          </a:xfrm>
          <a:prstGeom prst="rect">
            <a:avLst/>
          </a:prstGeom>
        </p:spPr>
      </p:pic>
      <p:sp>
        <p:nvSpPr>
          <p:cNvPr id="9" name="TextBox 8"/>
          <p:cNvSpPr txBox="1"/>
          <p:nvPr/>
        </p:nvSpPr>
        <p:spPr>
          <a:xfrm>
            <a:off x="565325" y="4031486"/>
            <a:ext cx="859531" cy="261610"/>
          </a:xfrm>
          <a:prstGeom prst="rect">
            <a:avLst/>
          </a:prstGeom>
          <a:noFill/>
        </p:spPr>
        <p:txBody>
          <a:bodyPr wrap="none" rtlCol="0">
            <a:spAutoFit/>
          </a:bodyPr>
          <a:lstStyle/>
          <a:p>
            <a:r>
              <a:rPr lang="en-GB" sz="1100" i="1" dirty="0" smtClean="0"/>
              <a:t>Jim Cronin</a:t>
            </a:r>
            <a:endParaRPr lang="en-GB" sz="1100" i="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9" y="2564904"/>
            <a:ext cx="942602" cy="1322566"/>
          </a:xfrm>
          <a:prstGeom prst="rect">
            <a:avLst/>
          </a:prstGeom>
        </p:spPr>
      </p:pic>
      <p:sp>
        <p:nvSpPr>
          <p:cNvPr id="11" name="TextBox 10"/>
          <p:cNvSpPr txBox="1"/>
          <p:nvPr/>
        </p:nvSpPr>
        <p:spPr>
          <a:xfrm>
            <a:off x="2269319" y="4031486"/>
            <a:ext cx="734496" cy="261610"/>
          </a:xfrm>
          <a:prstGeom prst="rect">
            <a:avLst/>
          </a:prstGeom>
          <a:noFill/>
        </p:spPr>
        <p:txBody>
          <a:bodyPr wrap="none" rtlCol="0">
            <a:spAutoFit/>
          </a:bodyPr>
          <a:lstStyle/>
          <a:p>
            <a:r>
              <a:rPr lang="en-GB" sz="1100" i="1" dirty="0" smtClean="0"/>
              <a:t>Val Fitch</a:t>
            </a:r>
            <a:endParaRPr lang="en-GB" sz="1100" i="1" dirty="0"/>
          </a:p>
        </p:txBody>
      </p:sp>
    </p:spTree>
    <p:extLst>
      <p:ext uri="{BB962C8B-B14F-4D97-AF65-F5344CB8AC3E}">
        <p14:creationId xmlns:p14="http://schemas.microsoft.com/office/powerpoint/2010/main" val="40056498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5"/>
          <p:cNvSpPr txBox="1">
            <a:spLocks noChangeArrowheads="1"/>
          </p:cNvSpPr>
          <p:nvPr/>
        </p:nvSpPr>
        <p:spPr bwMode="auto">
          <a:xfrm>
            <a:off x="1413569" y="5419"/>
            <a:ext cx="6100837"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smtClean="0"/>
              <a:t>Neutron and Atomic </a:t>
            </a:r>
            <a:r>
              <a:rPr lang="en-GB" sz="2800" b="1" dirty="0"/>
              <a:t>EDM moment </a:t>
            </a:r>
          </a:p>
        </p:txBody>
      </p:sp>
      <p:sp>
        <p:nvSpPr>
          <p:cNvPr id="37894" name="Text Box 6"/>
          <p:cNvSpPr txBox="1">
            <a:spLocks noChangeArrowheads="1"/>
          </p:cNvSpPr>
          <p:nvPr/>
        </p:nvSpPr>
        <p:spPr bwMode="auto">
          <a:xfrm>
            <a:off x="971600" y="528639"/>
            <a:ext cx="6984776" cy="2708434"/>
          </a:xfrm>
          <a:prstGeom prst="rect">
            <a:avLst/>
          </a:prstGeom>
          <a:solidFill>
            <a:srgbClr val="FFFFCC"/>
          </a:solidFill>
          <a:ln>
            <a:solidFill>
              <a:schemeClr val="accent1"/>
            </a:solidFill>
          </a:ln>
          <a:effectLs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1800" b="1" dirty="0" smtClean="0">
                <a:cs typeface="Arial" charset="0"/>
              </a:rPr>
              <a:t>      Static Electric Dipole Moment implies CP-violation</a:t>
            </a:r>
            <a:endParaRPr lang="en-GB" sz="1800" b="1" dirty="0" smtClean="0">
              <a:cs typeface="Arial" charset="0"/>
            </a:endParaRPr>
          </a:p>
          <a:p>
            <a:pPr algn="l" eaLnBrk="1" hangingPunct="1">
              <a:defRPr/>
            </a:pPr>
            <a:endParaRPr lang="en-GB" sz="800" b="1" dirty="0" smtClean="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smtClean="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3429000"/>
            <a:ext cx="2448272" cy="3260654"/>
          </a:xfrm>
          <a:prstGeom prst="rect">
            <a:avLst/>
          </a:prstGeom>
        </p:spPr>
      </p:pic>
      <p:pic>
        <p:nvPicPr>
          <p:cNvPr id="51202" name="Picture 2" descr="NormanFRams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830320"/>
            <a:ext cx="1296144" cy="1902975"/>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Edward Purce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861120"/>
            <a:ext cx="1299795" cy="1841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59164" y="2739687"/>
            <a:ext cx="881973" cy="261610"/>
          </a:xfrm>
          <a:prstGeom prst="rect">
            <a:avLst/>
          </a:prstGeom>
          <a:noFill/>
        </p:spPr>
        <p:txBody>
          <a:bodyPr wrap="none" rtlCol="0">
            <a:spAutoFit/>
          </a:bodyPr>
          <a:lstStyle/>
          <a:p>
            <a:r>
              <a:rPr lang="en-GB" sz="1100" i="1" dirty="0" smtClean="0"/>
              <a:t>N. Ramsey</a:t>
            </a:r>
            <a:endParaRPr lang="en-GB" sz="1100" i="1" dirty="0"/>
          </a:p>
        </p:txBody>
      </p:sp>
      <p:sp>
        <p:nvSpPr>
          <p:cNvPr id="9" name="TextBox 8"/>
          <p:cNvSpPr txBox="1"/>
          <p:nvPr/>
        </p:nvSpPr>
        <p:spPr>
          <a:xfrm>
            <a:off x="5547479" y="2733295"/>
            <a:ext cx="788999" cy="261610"/>
          </a:xfrm>
          <a:prstGeom prst="rect">
            <a:avLst/>
          </a:prstGeom>
          <a:noFill/>
        </p:spPr>
        <p:txBody>
          <a:bodyPr wrap="none" rtlCol="0">
            <a:spAutoFit/>
          </a:bodyPr>
          <a:lstStyle/>
          <a:p>
            <a:r>
              <a:rPr lang="en-GB" sz="1100" i="1" dirty="0" smtClean="0"/>
              <a:t>E. Purcell</a:t>
            </a:r>
            <a:endParaRPr lang="en-GB" sz="1100" i="1" dirty="0"/>
          </a:p>
        </p:txBody>
      </p:sp>
      <p:sp>
        <p:nvSpPr>
          <p:cNvPr id="3" name="TextBox 2"/>
          <p:cNvSpPr txBox="1"/>
          <p:nvPr/>
        </p:nvSpPr>
        <p:spPr>
          <a:xfrm>
            <a:off x="5724128" y="4293096"/>
            <a:ext cx="2186115" cy="461665"/>
          </a:xfrm>
          <a:prstGeom prst="rect">
            <a:avLst/>
          </a:prstGeom>
          <a:noFill/>
        </p:spPr>
        <p:txBody>
          <a:bodyPr wrap="none" rtlCol="0">
            <a:spAutoFit/>
          </a:bodyPr>
          <a:lstStyle/>
          <a:p>
            <a:r>
              <a:rPr lang="en-US" sz="2400" dirty="0" smtClean="0"/>
              <a:t>Parity violation</a:t>
            </a:r>
            <a:endParaRPr lang="en-US" sz="2400" dirty="0"/>
          </a:p>
        </p:txBody>
      </p:sp>
      <p:sp>
        <p:nvSpPr>
          <p:cNvPr id="14" name="TextBox 13"/>
          <p:cNvSpPr txBox="1"/>
          <p:nvPr/>
        </p:nvSpPr>
        <p:spPr>
          <a:xfrm>
            <a:off x="5364088" y="5805264"/>
            <a:ext cx="3779912" cy="1200328"/>
          </a:xfrm>
          <a:prstGeom prst="rect">
            <a:avLst/>
          </a:prstGeom>
          <a:noFill/>
        </p:spPr>
        <p:txBody>
          <a:bodyPr wrap="square" rtlCol="0">
            <a:spAutoFit/>
          </a:bodyPr>
          <a:lstStyle/>
          <a:p>
            <a:pPr algn="l"/>
            <a:r>
              <a:rPr lang="en-US" sz="2400" dirty="0" smtClean="0"/>
              <a:t>Time reversal invariance violation  </a:t>
            </a:r>
            <a:r>
              <a:rPr lang="en-GB" sz="2400" dirty="0" err="1" smtClean="0">
                <a:solidFill>
                  <a:schemeClr val="accent6">
                    <a:lumMod val="75000"/>
                  </a:schemeClr>
                </a:solidFill>
                <a:latin typeface="Wingdings"/>
              </a:rPr>
              <a:t>è</a:t>
            </a:r>
            <a:r>
              <a:rPr lang="en-GB" sz="2400" dirty="0" smtClean="0">
                <a:solidFill>
                  <a:schemeClr val="accent6">
                    <a:lumMod val="75000"/>
                  </a:schemeClr>
                </a:solidFill>
                <a:latin typeface="Wingdings"/>
              </a:rPr>
              <a:t> </a:t>
            </a:r>
            <a:r>
              <a:rPr lang="en-GB" sz="2400" dirty="0" smtClean="0">
                <a:solidFill>
                  <a:schemeClr val="accent6">
                    <a:lumMod val="75000"/>
                  </a:schemeClr>
                </a:solidFill>
                <a:latin typeface="+mj-lt"/>
              </a:rPr>
              <a:t>CP violation</a:t>
            </a:r>
            <a:endParaRPr lang="en-US" sz="2400" dirty="0" smtClean="0"/>
          </a:p>
          <a:p>
            <a:r>
              <a:rPr lang="en-US" sz="2400" dirty="0" smtClean="0"/>
              <a:t> </a:t>
            </a:r>
            <a:endParaRPr lang="en-US" sz="2400" dirty="0"/>
          </a:p>
        </p:txBody>
      </p:sp>
      <p:sp>
        <p:nvSpPr>
          <p:cNvPr id="4" name="TextBox 3"/>
          <p:cNvSpPr txBox="1"/>
          <p:nvPr/>
        </p:nvSpPr>
        <p:spPr>
          <a:xfrm>
            <a:off x="4932040" y="6402814"/>
            <a:ext cx="287258" cy="338554"/>
          </a:xfrm>
          <a:prstGeom prst="rect">
            <a:avLst/>
          </a:prstGeom>
          <a:solidFill>
            <a:schemeClr val="bg1"/>
          </a:solidFill>
        </p:spPr>
        <p:txBody>
          <a:bodyPr wrap="none" rtlCol="0">
            <a:spAutoFit/>
          </a:bodyPr>
          <a:lstStyle/>
          <a:p>
            <a:r>
              <a:rPr lang="en-US" sz="1600" dirty="0" smtClean="0">
                <a:solidFill>
                  <a:srgbClr val="3366FF"/>
                </a:solidFill>
              </a:rPr>
              <a:t>J</a:t>
            </a:r>
            <a:endParaRPr lang="en-US" sz="1600" dirty="0">
              <a:solidFill>
                <a:srgbClr val="3366FF"/>
              </a:solidFill>
            </a:endParaRPr>
          </a:p>
        </p:txBody>
      </p:sp>
      <p:sp>
        <p:nvSpPr>
          <p:cNvPr id="15" name="TextBox 14"/>
          <p:cNvSpPr txBox="1"/>
          <p:nvPr/>
        </p:nvSpPr>
        <p:spPr>
          <a:xfrm>
            <a:off x="4932814" y="3378478"/>
            <a:ext cx="287258" cy="338554"/>
          </a:xfrm>
          <a:prstGeom prst="rect">
            <a:avLst/>
          </a:prstGeom>
          <a:solidFill>
            <a:schemeClr val="bg1"/>
          </a:solidFill>
        </p:spPr>
        <p:txBody>
          <a:bodyPr wrap="none" rtlCol="0">
            <a:spAutoFit/>
          </a:bodyPr>
          <a:lstStyle/>
          <a:p>
            <a:r>
              <a:rPr lang="en-US" sz="1600" dirty="0" smtClean="0">
                <a:solidFill>
                  <a:srgbClr val="3366FF"/>
                </a:solidFill>
              </a:rPr>
              <a:t>J</a:t>
            </a:r>
            <a:endParaRPr lang="en-US" sz="1600" dirty="0">
              <a:solidFill>
                <a:srgbClr val="3366FF"/>
              </a:solidFill>
            </a:endParaRPr>
          </a:p>
        </p:txBody>
      </p:sp>
      <p:sp>
        <p:nvSpPr>
          <p:cNvPr id="16" name="TextBox 15"/>
          <p:cNvSpPr txBox="1"/>
          <p:nvPr/>
        </p:nvSpPr>
        <p:spPr>
          <a:xfrm>
            <a:off x="3275856" y="4458598"/>
            <a:ext cx="287258" cy="338554"/>
          </a:xfrm>
          <a:prstGeom prst="rect">
            <a:avLst/>
          </a:prstGeom>
          <a:solidFill>
            <a:schemeClr val="bg1"/>
          </a:solidFill>
        </p:spPr>
        <p:txBody>
          <a:bodyPr wrap="none" rtlCol="0">
            <a:spAutoFit/>
          </a:bodyPr>
          <a:lstStyle/>
          <a:p>
            <a:r>
              <a:rPr lang="en-US" sz="1600" dirty="0" smtClean="0">
                <a:solidFill>
                  <a:srgbClr val="3366FF"/>
                </a:solidFill>
              </a:rPr>
              <a:t>J</a:t>
            </a:r>
            <a:endParaRPr lang="en-US" sz="1600" dirty="0">
              <a:solidFill>
                <a:srgbClr val="3366FF"/>
              </a:solidFill>
            </a:endParaRPr>
          </a:p>
        </p:txBody>
      </p:sp>
    </p:spTree>
    <p:extLst>
      <p:ext uri="{BB962C8B-B14F-4D97-AF65-F5344CB8AC3E}">
        <p14:creationId xmlns:p14="http://schemas.microsoft.com/office/powerpoint/2010/main" val="25819397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39" y="1113631"/>
            <a:ext cx="4959613" cy="400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619672" y="572487"/>
            <a:ext cx="5832648" cy="646331"/>
          </a:xfrm>
          <a:prstGeom prst="rect">
            <a:avLst/>
          </a:prstGeom>
        </p:spPr>
        <p:txBody>
          <a:bodyPr wrap="square">
            <a:spAutoFit/>
          </a:bodyPr>
          <a:lstStyle/>
          <a:p>
            <a:pPr eaLnBrk="1" hangingPunct="1"/>
            <a:r>
              <a:rPr lang="en-US" b="1" dirty="0">
                <a:solidFill>
                  <a:srgbClr val="0000FF"/>
                </a:solidFill>
              </a:rPr>
              <a:t>In many cases provides best test of extensions of the Standard Model </a:t>
            </a:r>
            <a:r>
              <a:rPr lang="en-US" b="1" dirty="0" smtClean="0">
                <a:solidFill>
                  <a:srgbClr val="0000FF"/>
                </a:solidFill>
              </a:rPr>
              <a:t>that </a:t>
            </a:r>
            <a:r>
              <a:rPr lang="en-US" b="1" dirty="0">
                <a:solidFill>
                  <a:srgbClr val="0000FF"/>
                </a:solidFill>
              </a:rPr>
              <a:t>violate CP symmetry</a:t>
            </a:r>
            <a:r>
              <a:rPr lang="en-US" b="1" dirty="0" smtClean="0">
                <a:solidFill>
                  <a:srgbClr val="0000FF"/>
                </a:solidFill>
              </a:rPr>
              <a:t>.</a:t>
            </a:r>
            <a:endParaRPr lang="en-US" b="1" dirty="0">
              <a:solidFill>
                <a:srgbClr val="0000FF"/>
              </a:solidFill>
            </a:endParaRPr>
          </a:p>
        </p:txBody>
      </p:sp>
      <p:sp>
        <p:nvSpPr>
          <p:cNvPr id="9" name="Text Box 5"/>
          <p:cNvSpPr txBox="1">
            <a:spLocks noChangeArrowheads="1"/>
          </p:cNvSpPr>
          <p:nvPr/>
        </p:nvSpPr>
        <p:spPr bwMode="auto">
          <a:xfrm>
            <a:off x="1832761" y="5419"/>
            <a:ext cx="5115503"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smtClean="0"/>
              <a:t>Experimental limits on EDMs</a:t>
            </a:r>
            <a:endParaRPr lang="en-GB" sz="2800" b="1" dirty="0"/>
          </a:p>
        </p:txBody>
      </p:sp>
      <p:grpSp>
        <p:nvGrpSpPr>
          <p:cNvPr id="8" name="Group 7"/>
          <p:cNvGrpSpPr/>
          <p:nvPr/>
        </p:nvGrpSpPr>
        <p:grpSpPr>
          <a:xfrm>
            <a:off x="5004048" y="5014475"/>
            <a:ext cx="2467056" cy="1843525"/>
            <a:chOff x="6372200" y="5003932"/>
            <a:chExt cx="2467056" cy="1843525"/>
          </a:xfrm>
        </p:grpSpPr>
        <p:sp>
          <p:nvSpPr>
            <p:cNvPr id="5" name="TextBox 4"/>
            <p:cNvSpPr txBox="1"/>
            <p:nvPr/>
          </p:nvSpPr>
          <p:spPr>
            <a:xfrm rot="16200000">
              <a:off x="6081095" y="5880346"/>
              <a:ext cx="889987" cy="307777"/>
            </a:xfrm>
            <a:prstGeom prst="rect">
              <a:avLst/>
            </a:prstGeom>
            <a:solidFill>
              <a:schemeClr val="bg1"/>
            </a:solidFill>
          </p:spPr>
          <p:txBody>
            <a:bodyPr wrap="none" rtlCol="0">
              <a:spAutoFit/>
            </a:bodyPr>
            <a:lstStyle/>
            <a:p>
              <a:r>
                <a:rPr lang="en-GB" sz="1400" dirty="0" smtClean="0"/>
                <a:t> d (</a:t>
              </a:r>
              <a:r>
                <a:rPr lang="en-GB" sz="1400" i="1" dirty="0" smtClean="0"/>
                <a:t>e</a:t>
              </a:r>
              <a:r>
                <a:rPr lang="en-GB" sz="1400" dirty="0" smtClean="0"/>
                <a:t> cm)</a:t>
              </a:r>
              <a:endParaRPr lang="en-GB" sz="1400" dirty="0"/>
            </a:p>
          </p:txBody>
        </p:sp>
        <p:pic>
          <p:nvPicPr>
            <p:cNvPr id="3" name="Picture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320" y="5003932"/>
              <a:ext cx="2017936" cy="18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7868853" y="6381328"/>
            <a:ext cx="368300" cy="369887"/>
          </a:xfrm>
          <a:prstGeom prst="rect">
            <a:avLst/>
          </a:prstGeom>
          <a:noFill/>
        </p:spPr>
        <p:txBody>
          <a:bodyPr wrap="none">
            <a:spAutoFit/>
          </a:bodyPr>
          <a:lstStyle/>
          <a:p>
            <a:pPr>
              <a:defRPr/>
            </a:pPr>
            <a:r>
              <a:rPr lang="en-US" i="1" dirty="0">
                <a:solidFill>
                  <a:schemeClr val="tx1">
                    <a:lumMod val="50000"/>
                    <a:lumOff val="50000"/>
                  </a:schemeClr>
                </a:solidFill>
                <a:latin typeface="Arial" charset="0"/>
                <a:ea typeface="ＭＳ Ｐゴシック" charset="0"/>
                <a:cs typeface="ＭＳ Ｐゴシック" charset="0"/>
              </a:rPr>
              <a:t>e</a:t>
            </a:r>
          </a:p>
        </p:txBody>
      </p:sp>
      <p:sp>
        <p:nvSpPr>
          <p:cNvPr id="4" name="TextBox 3"/>
          <p:cNvSpPr txBox="1"/>
          <p:nvPr/>
        </p:nvSpPr>
        <p:spPr>
          <a:xfrm>
            <a:off x="7830288" y="5205482"/>
            <a:ext cx="560388" cy="368300"/>
          </a:xfrm>
          <a:prstGeom prst="rect">
            <a:avLst/>
          </a:prstGeom>
          <a:noFill/>
        </p:spPr>
        <p:txBody>
          <a:bodyPr wrap="none">
            <a:spAutoFit/>
          </a:bodyPr>
          <a:lstStyle/>
          <a:p>
            <a:pPr>
              <a:defRPr/>
            </a:pPr>
            <a:r>
              <a:rPr lang="en-US" i="1" dirty="0" err="1">
                <a:solidFill>
                  <a:schemeClr val="tx1">
                    <a:lumMod val="50000"/>
                    <a:lumOff val="50000"/>
                  </a:schemeClr>
                </a:solidFill>
                <a:latin typeface="Arial" charset="0"/>
                <a:ea typeface="ＭＳ Ｐゴシック" charset="0"/>
                <a:cs typeface="ＭＳ Ｐゴシック" charset="0"/>
              </a:rPr>
              <a:t>n,p</a:t>
            </a:r>
            <a:endParaRPr lang="en-US" i="1" dirty="0">
              <a:solidFill>
                <a:schemeClr val="tx1">
                  <a:lumMod val="50000"/>
                  <a:lumOff val="50000"/>
                </a:schemeClr>
              </a:solidFill>
              <a:latin typeface="Arial" charset="0"/>
              <a:ea typeface="ＭＳ Ｐゴシック" charset="0"/>
              <a:cs typeface="ＭＳ Ｐゴシック" charset="0"/>
            </a:endParaRPr>
          </a:p>
        </p:txBody>
      </p:sp>
      <p:sp>
        <p:nvSpPr>
          <p:cNvPr id="15" name="TextBox 14"/>
          <p:cNvSpPr txBox="1"/>
          <p:nvPr/>
        </p:nvSpPr>
        <p:spPr>
          <a:xfrm>
            <a:off x="1898547" y="1484784"/>
            <a:ext cx="979956" cy="369332"/>
          </a:xfrm>
          <a:prstGeom prst="rect">
            <a:avLst/>
          </a:prstGeom>
          <a:noFill/>
        </p:spPr>
        <p:txBody>
          <a:bodyPr wrap="none" rtlCol="0">
            <a:spAutoFit/>
          </a:bodyPr>
          <a:lstStyle/>
          <a:p>
            <a:r>
              <a:rPr lang="en-US" dirty="0"/>
              <a:t>d</a:t>
            </a:r>
            <a:r>
              <a:rPr lang="en-US" dirty="0" smtClean="0"/>
              <a:t>(atom)</a:t>
            </a:r>
            <a:endParaRPr lang="en-US" dirty="0"/>
          </a:p>
        </p:txBody>
      </p:sp>
      <p:grpSp>
        <p:nvGrpSpPr>
          <p:cNvPr id="26" name="Group 25"/>
          <p:cNvGrpSpPr/>
          <p:nvPr/>
        </p:nvGrpSpPr>
        <p:grpSpPr>
          <a:xfrm>
            <a:off x="3779912" y="2924944"/>
            <a:ext cx="2113770" cy="369332"/>
            <a:chOff x="3779912" y="2924944"/>
            <a:chExt cx="2113770" cy="369332"/>
          </a:xfrm>
        </p:grpSpPr>
        <p:sp>
          <p:nvSpPr>
            <p:cNvPr id="13" name="TextBox 12"/>
            <p:cNvSpPr txBox="1"/>
            <p:nvPr/>
          </p:nvSpPr>
          <p:spPr>
            <a:xfrm>
              <a:off x="4644008" y="2924944"/>
              <a:ext cx="1249674" cy="369332"/>
            </a:xfrm>
            <a:prstGeom prst="rect">
              <a:avLst/>
            </a:prstGeom>
            <a:noFill/>
          </p:spPr>
          <p:txBody>
            <a:bodyPr wrap="none" rtlCol="0">
              <a:spAutoFit/>
            </a:bodyPr>
            <a:lstStyle/>
            <a:p>
              <a:r>
                <a:rPr lang="en-US" dirty="0">
                  <a:solidFill>
                    <a:srgbClr val="000000"/>
                  </a:solidFill>
                </a:rPr>
                <a:t>d</a:t>
              </a:r>
              <a:r>
                <a:rPr lang="en-US" dirty="0" smtClean="0">
                  <a:solidFill>
                    <a:srgbClr val="000000"/>
                  </a:solidFill>
                </a:rPr>
                <a:t>(neutron)</a:t>
              </a:r>
              <a:endParaRPr lang="en-US" dirty="0">
                <a:solidFill>
                  <a:srgbClr val="000000"/>
                </a:solidFill>
              </a:endParaRPr>
            </a:p>
          </p:txBody>
        </p:sp>
        <p:sp>
          <p:nvSpPr>
            <p:cNvPr id="14" name="Rectangle 13"/>
            <p:cNvSpPr/>
            <p:nvPr/>
          </p:nvSpPr>
          <p:spPr bwMode="auto">
            <a:xfrm>
              <a:off x="3779912" y="3140968"/>
              <a:ext cx="144016" cy="14401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cxnSp>
          <p:nvCxnSpPr>
            <p:cNvPr id="17" name="Straight Arrow Connector 16"/>
            <p:cNvCxnSpPr/>
            <p:nvPr/>
          </p:nvCxnSpPr>
          <p:spPr bwMode="auto">
            <a:xfrm flipH="1">
              <a:off x="3995936" y="3140968"/>
              <a:ext cx="720080" cy="7200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0" name="Straight Arrow Connector 19"/>
          <p:cNvCxnSpPr/>
          <p:nvPr/>
        </p:nvCxnSpPr>
        <p:spPr bwMode="auto">
          <a:xfrm>
            <a:off x="2267744" y="1844824"/>
            <a:ext cx="216024" cy="57606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94703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5"/>
          <p:cNvSpPr txBox="1">
            <a:spLocks noChangeArrowheads="1"/>
          </p:cNvSpPr>
          <p:nvPr/>
        </p:nvSpPr>
        <p:spPr bwMode="auto">
          <a:xfrm>
            <a:off x="2267744" y="0"/>
            <a:ext cx="3960440" cy="523220"/>
          </a:xfrm>
          <a:prstGeom prst="rect">
            <a:avLst/>
          </a:prstGeom>
          <a:solidFill>
            <a:srgbClr val="FFFF00"/>
          </a:solidFill>
          <a:ln w="9525">
            <a:solidFill>
              <a:schemeClr val="tx1"/>
            </a:solidFill>
            <a:miter lim="800000"/>
            <a:headEnd/>
            <a:tailEnd/>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smtClean="0"/>
              <a:t>Schiff moment (atom) </a:t>
            </a:r>
            <a:endParaRPr lang="en-GB" sz="2800" b="1" dirty="0"/>
          </a:p>
        </p:txBody>
      </p:sp>
      <p:sp>
        <p:nvSpPr>
          <p:cNvPr id="37894" name="Text Box 6"/>
          <p:cNvSpPr txBox="1">
            <a:spLocks noChangeArrowheads="1"/>
          </p:cNvSpPr>
          <p:nvPr/>
        </p:nvSpPr>
        <p:spPr bwMode="auto">
          <a:xfrm>
            <a:off x="971600" y="528639"/>
            <a:ext cx="6984776" cy="6586420"/>
          </a:xfrm>
          <a:prstGeom prst="rect">
            <a:avLst/>
          </a:prstGeom>
          <a:solidFill>
            <a:srgbClr val="FFFFCC"/>
          </a:solidFill>
          <a:ln>
            <a:solidFill>
              <a:schemeClr val="accent1"/>
            </a:solidFill>
          </a:ln>
          <a:effectLs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1800" b="1" dirty="0" smtClean="0">
                <a:cs typeface="Arial" charset="0"/>
              </a:rPr>
              <a:t>     </a:t>
            </a:r>
            <a:endParaRPr lang="en-GB" sz="800" b="1" dirty="0" smtClean="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a:cs typeface="Arial" charset="0"/>
            </a:endParaRPr>
          </a:p>
          <a:p>
            <a:pPr algn="l" eaLnBrk="1" hangingPunct="1">
              <a:defRPr/>
            </a:pPr>
            <a:r>
              <a:rPr lang="en-GB" sz="1800" b="1" dirty="0" smtClean="0">
                <a:cs typeface="Arial" charset="0"/>
              </a:rPr>
              <a:t>Schiff Theorem: neutral atomic system of point particles in electric field readjusts itself to give zero E field at all charges.</a:t>
            </a:r>
          </a:p>
          <a:p>
            <a:pPr algn="l" eaLnBrk="1" hangingPunct="1">
              <a:defRPr/>
            </a:pPr>
            <a:endParaRPr lang="en-GB" sz="1800" b="1" dirty="0" smtClean="0">
              <a:cs typeface="Arial" charset="0"/>
            </a:endParaRPr>
          </a:p>
          <a:p>
            <a:pPr algn="l" eaLnBrk="1" hangingPunct="1">
              <a:defRPr/>
            </a:pPr>
            <a:endParaRPr lang="en-GB" sz="800" b="1" dirty="0" smtClean="0">
              <a:cs typeface="Arial" charset="0"/>
            </a:endParaRPr>
          </a:p>
          <a:p>
            <a:pPr algn="l" eaLnBrk="1" hangingPunct="1">
              <a:defRPr/>
            </a:pPr>
            <a:r>
              <a:rPr lang="en-GB" sz="1800" b="1" dirty="0" smtClean="0">
                <a:cs typeface="Arial" charset="0"/>
              </a:rPr>
              <a:t>BUT: finite size </a:t>
            </a:r>
            <a:r>
              <a:rPr lang="en-GB" sz="1800" b="1" dirty="0" smtClean="0">
                <a:solidFill>
                  <a:srgbClr val="FF0000"/>
                </a:solidFill>
                <a:cs typeface="Arial" charset="0"/>
              </a:rPr>
              <a:t>and shape </a:t>
            </a:r>
            <a:r>
              <a:rPr lang="en-GB" sz="1800" b="1" dirty="0" smtClean="0">
                <a:cs typeface="Arial" charset="0"/>
              </a:rPr>
              <a:t>of nucleus breaks the symmetry</a:t>
            </a:r>
          </a:p>
          <a:p>
            <a:pPr algn="l" eaLnBrk="1" hangingPunct="1">
              <a:defRPr/>
            </a:pPr>
            <a:endParaRPr lang="en-GB" sz="1800" b="1" dirty="0">
              <a:cs typeface="Arial" charset="0"/>
            </a:endParaRPr>
          </a:p>
          <a:p>
            <a:pPr algn="l" eaLnBrk="1" hangingPunct="1">
              <a:defRPr/>
            </a:pPr>
            <a:endParaRPr lang="en-GB" sz="1800" b="1" dirty="0" smtClean="0">
              <a:cs typeface="Arial" charset="0"/>
            </a:endParaRPr>
          </a:p>
          <a:p>
            <a:pPr algn="l" eaLnBrk="1" hangingPunct="1">
              <a:defRPr/>
            </a:pPr>
            <a:endParaRPr lang="en-GB" sz="1800" b="1" dirty="0" smtClean="0">
              <a:cs typeface="Arial" charset="0"/>
            </a:endParaRPr>
          </a:p>
        </p:txBody>
      </p:sp>
      <p:pic>
        <p:nvPicPr>
          <p:cNvPr id="286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36712"/>
            <a:ext cx="60483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773065"/>
            <a:ext cx="919402" cy="123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519142" y="3959478"/>
            <a:ext cx="692818" cy="261610"/>
          </a:xfrm>
          <a:prstGeom prst="rect">
            <a:avLst/>
          </a:prstGeom>
          <a:noFill/>
        </p:spPr>
        <p:txBody>
          <a:bodyPr wrap="none" rtlCol="0">
            <a:spAutoFit/>
          </a:bodyPr>
          <a:lstStyle/>
          <a:p>
            <a:r>
              <a:rPr lang="en-GB" sz="1100" i="1" dirty="0" smtClean="0"/>
              <a:t>L. Schiff</a:t>
            </a:r>
            <a:endParaRPr lang="en-GB" sz="1100" i="1" dirty="0"/>
          </a:p>
        </p:txBody>
      </p:sp>
      <p:sp>
        <p:nvSpPr>
          <p:cNvPr id="13" name="Teardrop 12"/>
          <p:cNvSpPr/>
          <p:nvPr/>
        </p:nvSpPr>
        <p:spPr bwMode="auto">
          <a:xfrm rot="2700000">
            <a:off x="6014711" y="1775367"/>
            <a:ext cx="360000" cy="360000"/>
          </a:xfrm>
          <a:prstGeom prst="teardrop">
            <a:avLst/>
          </a:prstGeom>
          <a:solidFill>
            <a:srgbClr val="54FF2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3" name="Rectangle 2"/>
          <p:cNvSpPr/>
          <p:nvPr/>
        </p:nvSpPr>
        <p:spPr bwMode="auto">
          <a:xfrm>
            <a:off x="1043608" y="5805264"/>
            <a:ext cx="6552728" cy="914400"/>
          </a:xfrm>
          <a:prstGeom prst="rect">
            <a:avLst/>
          </a:prstGeom>
          <a:solidFill>
            <a:srgbClr val="FFFFC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516280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2339975" y="1052513"/>
          <a:ext cx="4103688" cy="1031875"/>
        </p:xfrm>
        <a:graphic>
          <a:graphicData uri="http://schemas.openxmlformats.org/presentationml/2006/ole">
            <mc:AlternateContent xmlns:mc="http://schemas.openxmlformats.org/markup-compatibility/2006">
              <mc:Choice xmlns:v="urn:schemas-microsoft-com:vml" Requires="v">
                <p:oleObj spid="_x0000_s53411" name="Equation" r:id="rId3" imgW="1701800" imgH="431800" progId="Equation.3">
                  <p:embed/>
                </p:oleObj>
              </mc:Choice>
              <mc:Fallback>
                <p:oleObj name="Equation" r:id="rId3" imgW="1701800" imgH="431800" progId="Equation.3">
                  <p:embed/>
                  <p:pic>
                    <p:nvPicPr>
                      <p:cNvPr id="0" name="Object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052513"/>
                        <a:ext cx="41036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29"/>
          <p:cNvSpPr txBox="1">
            <a:spLocks noChangeArrowheads="1"/>
          </p:cNvSpPr>
          <p:nvPr/>
        </p:nvSpPr>
        <p:spPr bwMode="auto">
          <a:xfrm>
            <a:off x="3851275" y="765175"/>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GB" b="1" dirty="0">
                <a:solidFill>
                  <a:srgbClr val="FF0000"/>
                </a:solidFill>
                <a:latin typeface="Arial" charset="0"/>
                <a:ea typeface="ＭＳ Ｐゴシック" charset="0"/>
                <a:cs typeface="ＭＳ Ｐゴシック" charset="0"/>
              </a:rPr>
              <a:t>related to </a:t>
            </a:r>
            <a:r>
              <a:rPr lang="en-GB" b="1" i="1" dirty="0">
                <a:solidFill>
                  <a:srgbClr val="FF0000"/>
                </a:solidFill>
                <a:latin typeface="Times New Roman" charset="0"/>
                <a:ea typeface="ＭＳ Ｐゴシック" charset="0"/>
                <a:cs typeface="ＭＳ Ｐゴシック" charset="0"/>
              </a:rPr>
              <a:t>Q</a:t>
            </a:r>
            <a:r>
              <a:rPr lang="en-GB" b="1" baseline="-25000" dirty="0">
                <a:solidFill>
                  <a:srgbClr val="FF0000"/>
                </a:solidFill>
                <a:latin typeface="Arial" charset="0"/>
                <a:ea typeface="ＭＳ Ｐゴシック" charset="0"/>
                <a:cs typeface="ＭＳ Ｐゴシック" charset="0"/>
              </a:rPr>
              <a:t>3</a:t>
            </a:r>
          </a:p>
        </p:txBody>
      </p:sp>
      <p:sp>
        <p:nvSpPr>
          <p:cNvPr id="6" name="Text Box 11"/>
          <p:cNvSpPr txBox="1">
            <a:spLocks noChangeArrowheads="1"/>
          </p:cNvSpPr>
          <p:nvPr/>
        </p:nvSpPr>
        <p:spPr bwMode="auto">
          <a:xfrm>
            <a:off x="5652120" y="836712"/>
            <a:ext cx="35920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800" b="1" dirty="0" smtClean="0">
                <a:solidFill>
                  <a:srgbClr val="FF0000"/>
                </a:solidFill>
                <a:cs typeface="Arial" charset="0"/>
              </a:rPr>
              <a:t>P,T-violating n-n </a:t>
            </a:r>
            <a:r>
              <a:rPr lang="en-GB" sz="1800" b="1" dirty="0" err="1" smtClean="0">
                <a:solidFill>
                  <a:srgbClr val="FF0000"/>
                </a:solidFill>
                <a:cs typeface="Arial" charset="0"/>
              </a:rPr>
              <a:t>interaction,etc</a:t>
            </a:r>
            <a:endParaRPr lang="en-GB" sz="1800" b="1" dirty="0" smtClean="0">
              <a:solidFill>
                <a:srgbClr val="FF0000"/>
              </a:solidFill>
              <a:cs typeface="Arial" charset="0"/>
            </a:endParaRPr>
          </a:p>
        </p:txBody>
      </p:sp>
      <p:sp>
        <p:nvSpPr>
          <p:cNvPr id="7" name="Text Box 13"/>
          <p:cNvSpPr txBox="1">
            <a:spLocks noChangeArrowheads="1"/>
          </p:cNvSpPr>
          <p:nvPr/>
        </p:nvSpPr>
        <p:spPr bwMode="auto">
          <a:xfrm>
            <a:off x="3995738" y="198913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800" b="1" dirty="0" smtClean="0">
                <a:solidFill>
                  <a:srgbClr val="FF0000"/>
                </a:solidFill>
                <a:cs typeface="Arial" charset="0"/>
              </a:rPr>
              <a:t>energy splitting of parity doublet</a:t>
            </a:r>
          </a:p>
        </p:txBody>
      </p:sp>
      <p:sp>
        <p:nvSpPr>
          <p:cNvPr id="9" name="Text Box 12"/>
          <p:cNvSpPr txBox="1">
            <a:spLocks noChangeArrowheads="1"/>
          </p:cNvSpPr>
          <p:nvPr/>
        </p:nvSpPr>
        <p:spPr bwMode="auto">
          <a:xfrm>
            <a:off x="323850" y="1484313"/>
            <a:ext cx="2087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800" b="1" dirty="0" smtClean="0">
                <a:solidFill>
                  <a:srgbClr val="0000FF"/>
                </a:solidFill>
              </a:rPr>
              <a:t>Schiff moment:</a:t>
            </a:r>
          </a:p>
        </p:txBody>
      </p:sp>
      <p:pic>
        <p:nvPicPr>
          <p:cNvPr id="10" name="Picture 22" descr="Picture of Wick Hax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988" y="1944844"/>
            <a:ext cx="1439432" cy="18208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1868342"/>
            <a:ext cx="1694457" cy="189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5"/>
          <p:cNvSpPr txBox="1">
            <a:spLocks noChangeArrowheads="1"/>
          </p:cNvSpPr>
          <p:nvPr/>
        </p:nvSpPr>
        <p:spPr bwMode="auto">
          <a:xfrm>
            <a:off x="971550" y="0"/>
            <a:ext cx="7116763" cy="528638"/>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err="1"/>
              <a:t>Octupole</a:t>
            </a:r>
            <a:r>
              <a:rPr lang="en-GB" sz="2800" b="1" dirty="0"/>
              <a:t> enhanced atomic EDM moment</a:t>
            </a:r>
          </a:p>
        </p:txBody>
      </p:sp>
      <p:sp>
        <p:nvSpPr>
          <p:cNvPr id="14" name="TextBox 13"/>
          <p:cNvSpPr txBox="1"/>
          <p:nvPr/>
        </p:nvSpPr>
        <p:spPr>
          <a:xfrm>
            <a:off x="547041" y="3765727"/>
            <a:ext cx="803425" cy="261610"/>
          </a:xfrm>
          <a:prstGeom prst="rect">
            <a:avLst/>
          </a:prstGeom>
          <a:noFill/>
        </p:spPr>
        <p:txBody>
          <a:bodyPr wrap="none" rtlCol="0">
            <a:spAutoFit/>
          </a:bodyPr>
          <a:lstStyle/>
          <a:p>
            <a:r>
              <a:rPr lang="en-GB" sz="1100" i="1" dirty="0" smtClean="0"/>
              <a:t>W </a:t>
            </a:r>
            <a:r>
              <a:rPr lang="en-GB" sz="1100" i="1" dirty="0" err="1" smtClean="0"/>
              <a:t>Haxton</a:t>
            </a:r>
            <a:endParaRPr lang="en-GB" sz="1100" i="1" dirty="0"/>
          </a:p>
        </p:txBody>
      </p:sp>
      <p:sp>
        <p:nvSpPr>
          <p:cNvPr id="15" name="TextBox 14"/>
          <p:cNvSpPr txBox="1"/>
          <p:nvPr/>
        </p:nvSpPr>
        <p:spPr>
          <a:xfrm>
            <a:off x="2159637" y="3765728"/>
            <a:ext cx="758541" cy="261610"/>
          </a:xfrm>
          <a:prstGeom prst="rect">
            <a:avLst/>
          </a:prstGeom>
          <a:noFill/>
        </p:spPr>
        <p:txBody>
          <a:bodyPr wrap="none" rtlCol="0">
            <a:spAutoFit/>
          </a:bodyPr>
          <a:lstStyle/>
          <a:p>
            <a:r>
              <a:rPr lang="en-GB" sz="1100" i="1" dirty="0" smtClean="0"/>
              <a:t>E Henley</a:t>
            </a:r>
            <a:endParaRPr lang="en-GB" sz="1100" i="1" dirty="0"/>
          </a:p>
        </p:txBody>
      </p:sp>
      <p:sp>
        <p:nvSpPr>
          <p:cNvPr id="2" name="AutoShape 31" descr="data:image/jpeg;base64,/9j/4AAQSkZJRgABAQAAAQABAAD/2wCEAAkGBwgHBgkIBwgKCgkLDRYPDQwMDRsUFRAWIB0iIiAdHx8kKDQsJCYxJx8fLT0tMTU3Ojo6Iys/RD84QzQ5OjcBCgoKDQwNGg8PGjclHyU3Nzc3Nzc3Nzc3Nzc3Nzc3Nzc3Nzc3Nzc3Nzc3Nzc3Nzc3Nzc3Nzc3Nzc3Nzc3Nzc3N//AABEIAGQAWgMBIgACEQEDEQH/xAAbAAABBQEBAAAAAAAAAAAAAAAGAgMEBQcAAf/EAEAQAAIBAgQDBQQGCAUFAAAAAAECAwQRAAUSITFBUQYTImFxFIGRoSMyUrHB0TNiY5KisuHwB0JTcpMVFiRDgv/EABgBAAMBAQAAAAAAAAAAAAAAAAABAgME/8QAHxEAAgICAwEBAQAAAAAAAAAAAAECEQMhEjFBURME/9oADAMBAAIRAxEAPwA4YWsRzwsdScNGV2ACwkdNTgfnj12lWPVaMeW5/LHMaC5/0O2xJX+YYU5BOww0YXkQa5Vt0CYoO1OeQ5MoTvWkqnXUkerSFHVvL4Xw0AQGsggKrUTRxBvql3C39L49eupVQstRAen0q7/PGUvUvnDMallmkY21ltW3Tha2H0ji7paS6pJyV7eI+RB/vpiuAGmxVcM9VGIp4nbu2OlZATxXD7TRj680Y/8AsYw+rpqqCUgIyLe52ubjFx2f7Z12XzRQ1pappDZXEm8iDqD+B+WFw+BZqvfwm1pAb9MeiSPexN/JT+WGaGYTo8iuHV21Kw5ggYlLx4nEARkkAeS6SbtceA9Bhfffs5P3cOsN8JsemJooQThuckwE7A7ffjtM/OSNemlCfvOOaFnGl5nKnjYAfhiyTypmWmppaiVrJGpY+QAvjGMzepzGrlqJjraR7trN/wCxyAxpPbaoSlycpd3kqGCKC5Ow3P4D34y5pmkmeDS4lVioAJ440joKvouMt/8AG4eI87KFtiwraigESuGhSRhsoIDH3kbYpqTs9mNcwWRzGPMWxfUHYumisauXWekfh4crm98JzRrDBJ9lC9TPWPoSMTbcxqsPWwJxHnilkkSFQqsxtpTl64Pmpaahh7qliVRwNuJ9/HFLU0iSTGV0s/3DGX6Ozd4Eolv2IqpKDTl87MY5Rqhjtujcx6Eb+7zwZ96Rwgf32H44y3MquX2qjmp20yIfCw+0DcfMY0mjr1rKCGqjFlljDenUe47YuX05K3Q937sLiE23A8Qx3eyf6Y/fwimZ2U3HhLHn5nC7L1PwxAxfM78Tjy4va+GHWVQpaU7m1lUDDFQWUsdUpsp31W3xVkgp/iRNZ6UX2SNm+J3/AJRgSObrltGtdToryVTv/mANwRe/PbUOXPBT/iLBJHFS1UH6F/opCw1aeJB38tWAesphJTRlIgwgvqQtYkN/VfnirVGmNOyxp+21YiCSaggqIj4R43Ug9bhsX9HnftmSSZgsNKjxXLREzE334eL8cAka1gXUqGGNbk+GwAxoGRUCxZFLTyEgyKdYIAIuLb9TiZNfDohCV9gr/wB65pPfRQUkaqCW0LMdrc7yW8+GJOU5zJmrSBoiDHGZD4rjSPcOoxTVOXVVPUvFGJDpPhF97crDmOh/HEjKg1FUySV8QjeOJnQWF3a23ptfA6a6FTXpZLVWLCxsstgTtyvw94+eD/sfI5ylkMd0Eh08tjvb4nGWTSM05ZmYXJbl/fPGwdkaf2Ts/QqwBkliEznzff5Age7DbTic8otOyWversEsCSfrDC+8k/0x+9/TEl7AbC+G7+QxmA1PUQQhTMbXvp2JxCqMzpSrbHe44f1xC7SKlPHCx7w31XsxJNgMA1dmtVQyPC8cU2yOHkV1IDIGtYMN9zjRJsl6DDP6unzDJXo9NlOhgQeFiCfiAR78Z5mFLKlW0cRLAkX3vbbmfK+LTNaiQ5Nl1dCZVepuHWN2I1anAtckjZRwxGhg9jqliZ95Y9Tbk6XN7i/P7sHF1aLhNXxJNNlUMhSMyyNJ9ZmFgBbptisqM0zmileOqLRs/isR8/PBAsLV9KBSymnqoybniCw5HEFkzBDozGqqpD0hWPSPTUNj54iLXp202QIKWtqaQVWYMwSNR3KEgGRTufTla+ONDT1BSWDvVQ3ur8sW1LlhrJA1bUVcsINxFJIDq9SAMLzOSONjpAVYl3AxLe9A1RVrDTU9HLmEjBqiMsIYuOpgAQLep+WNZy+lmoMtpKTUjmngSIs17nSoF/ljN+xOWrUwS5wqiSpWrWONJf0egaSxI4k2PyG2NFlzrLEnip6ithgnlUMkcx0ar9CbA9NjjWUGkcU8nJ0SA07g7xeE2+ofzx5rn+1D/wAR/PC47qZL/a/AYVbz+WMxAv2vzWiWlWQVCkQsS5UEgXsLX4E+WM4zzP4q+XVBTFbIi63O5soXgPS/Hniz7ZVaPSw00TTszPqZpJQ1wBw0223I5nhgRMdrDqcdUIJbMZPwmRVlXM9HTvUSd1HKojTUQqXbjb3nfzwb5jl89e0cZkCyRqERpJF1C1zawuV3JNrbcMB+QQGozimAKARkyMz8FAFwfjbBtDqpnURDUEOqncQgtKw3YXO4HL0PDjirSYJaIskdXkzrNXUxVW8JlUhkY8iCOF+hsdsTFzelYhlMfAccMdqO2IpofYaSkp3EiAyvOutADvp089rHfhttgUvQVCBtTUr283iY+RuSvz9BjKeBXaOnF/RWpBRW5/BDG4jYMTsAuBXMq2WqUoAbudwu5PQYXFl9RLMkcMTSFvqlbFT18Q29enPDyt7IxSg+mqxsZ4xq7v8A2frfrfDqZjj2a5MqoLuzMtHT0VNkMUpNfC2uqCj6rsCzKDwJW2k+mEduo0zHLHp6WLvpKP6Usu5UAHUOpFuPK4GKLIaSpy6RfaZJKQgObBASCwtc7i/hPLr7jeCOFtJR6SWQC30oZGa3U30/E42lLxHElu2BOVdpc5ydFioq+QU4NxDIA6W8g3AelsEC/wCI2chQGpKEm25AkF/4sDWeUQoq6WNdGgnWgjvpAJPh36cOfLfFeHYC18HGLFbRedqK6apzOTvp2mMSiNLyawBx23ta5PDFQXVmBHG1rYVWxSf9TqIVu+iRrcAWBOxt1tY88NJHM9QsMMTtOxCogUksx2Atil0J9hf2Pp44aWWqkeMNM+hEkj1AqvO/+XckbdMELgqNbmnXqadlD24aRpNjfruevTDVHTPllLHSCVaWNUA0KLmRubOtzx42O3QccPrZRqHskP7WOQs9vJSbg+4e7GTdstdDPstMxeOty2klWTxF6sBZozxG5A1rccip8sRJsuoJ6vv5USoqH2EdOjIG2sATYGwAGwB9RxxNWWFNlqJSL8JYVZb9bFjb549MoCsDWKqN9ZaWDTq9R4QfeTgcmOiHBlUVIk0cjQ0xmUI0fiJI6MovYeR38sPQ0ZEPcCFaiIbgUslmHuFyB6riRDCHW9Llk06/abWw/gtb0uceyU5teXKqhP8AZrX+YNgtgNCT2VBGlTmNEo/9S8veGT7sd38Um5q1k6tUU4dvidV/ece9+sXhFZXU/wCzAvb36l+7C1qyeGaVBP7YEj72wgKHtbSiooRUxNG7U/iciJY20c+HEDY8ztgINwbWxqkl6hSkk9FUhgQyumksOhZlU/PAs/YmqLsYZ4xHfwAkNty3vv64uLJaKXtVNfM2dY40AtHoVdrAA3N9yd+N+QxedgcrgzCoSpqGkLrL3SAEWUFeIBHHjjsdh+C9DbOKCHKlhanu7OSCZlV7e4i3yxUrVDXvTU5b7Wi38Isvyx7jsQykKNdWHf2uoF+QlYD78d7ZUDcSsG+0LBvjxx2OwihqR3nkBnd5D1dix+eOde6F4yVPUbY7HYQhaVlWB4aqoXyWVh+OOFZUHZ5TIONpVEn8wOPcdhgerUI8qI9LA2qw1AMtv3SB8sX69n6QgHvJxf8AWH5Y7HYaEz//2Q=="/>
          <p:cNvSpPr>
            <a:spLocks noChangeAspect="1" noChangeArrowheads="1"/>
          </p:cNvSpPr>
          <p:nvPr/>
        </p:nvSpPr>
        <p:spPr bwMode="auto">
          <a:xfrm>
            <a:off x="155575" y="-457200"/>
            <a:ext cx="85725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33" descr="data:image/jpeg;base64,/9j/4AAQSkZJRgABAQAAAQABAAD/2wCEAAkGBwgHBgkIBwgKCgkLDRYPDQwMDRsUFRAWIB0iIiAdHx8kKDQsJCYxJx8fLT0tMTU3Ojo6Iys/RD84QzQ5OjcBCgoKDQwNGg8PGjclHyU3Nzc3Nzc3Nzc3Nzc3Nzc3Nzc3Nzc3Nzc3Nzc3Nzc3Nzc3Nzc3Nzc3Nzc3Nzc3Nzc3N//AABEIAGQAWgMBIgACEQEDEQH/xAAbAAABBQEBAAAAAAAAAAAAAAAGAgMEBQcAAf/EAEAQAAIBAgQDBQQGCAUFAAAAAAECAwQRAAUSITFBUQYTImFxFIGRoSMyUrHB0TNiY5KisuHwB0JTcpMVFiRDgv/EABgBAAMBAQAAAAAAAAAAAAAAAAABAgME/8QAHxEAAgICAwEBAQAAAAAAAAAAAAECEQMhEjFBURME/9oADAMBAAIRAxEAPwA4YWsRzwsdScNGV2ACwkdNTgfnj12lWPVaMeW5/LHMaC5/0O2xJX+YYU5BOww0YXkQa5Vt0CYoO1OeQ5MoTvWkqnXUkerSFHVvL4Xw0AQGsggKrUTRxBvql3C39L49eupVQstRAen0q7/PGUvUvnDMallmkY21ltW3Tha2H0ji7paS6pJyV7eI+RB/vpiuAGmxVcM9VGIp4nbu2OlZATxXD7TRj680Y/8AsYw+rpqqCUgIyLe52ubjFx2f7Z12XzRQ1pappDZXEm8iDqD+B+WFw+BZqvfwm1pAb9MeiSPexN/JT+WGaGYTo8iuHV21Kw5ggYlLx4nEARkkAeS6SbtceA9Bhfffs5P3cOsN8JsemJooQThuckwE7A7ffjtM/OSNemlCfvOOaFnGl5nKnjYAfhiyTypmWmppaiVrJGpY+QAvjGMzepzGrlqJjraR7trN/wCxyAxpPbaoSlycpd3kqGCKC5Ow3P4D34y5pmkmeDS4lVioAJ440joKvouMt/8AG4eI87KFtiwraigESuGhSRhsoIDH3kbYpqTs9mNcwWRzGPMWxfUHYumisauXWekfh4crm98JzRrDBJ9lC9TPWPoSMTbcxqsPWwJxHnilkkSFQqsxtpTl64Pmpaahh7qliVRwNuJ9/HFLU0iSTGV0s/3DGX6Ozd4Eolv2IqpKDTl87MY5Rqhjtujcx6Eb+7zwZ96Rwgf32H44y3MquX2qjmp20yIfCw+0DcfMY0mjr1rKCGqjFlljDenUe47YuX05K3Q937sLiE23A8Qx3eyf6Y/fwimZ2U3HhLHn5nC7L1PwxAxfM78Tjy4va+GHWVQpaU7m1lUDDFQWUsdUpsp31W3xVkgp/iRNZ6UX2SNm+J3/AJRgSObrltGtdToryVTv/mANwRe/PbUOXPBT/iLBJHFS1UH6F/opCw1aeJB38tWAesphJTRlIgwgvqQtYkN/VfnirVGmNOyxp+21YiCSaggqIj4R43Ug9bhsX9HnftmSSZgsNKjxXLREzE334eL8cAka1gXUqGGNbk+GwAxoGRUCxZFLTyEgyKdYIAIuLb9TiZNfDohCV9gr/wB65pPfRQUkaqCW0LMdrc7yW8+GJOU5zJmrSBoiDHGZD4rjSPcOoxTVOXVVPUvFGJDpPhF97crDmOh/HEjKg1FUySV8QjeOJnQWF3a23ptfA6a6FTXpZLVWLCxsstgTtyvw94+eD/sfI5ylkMd0Eh08tjvb4nGWTSM05ZmYXJbl/fPGwdkaf2Ts/QqwBkliEznzff5Age7DbTic8otOyWversEsCSfrDC+8k/0x+9/TEl7AbC+G7+QxmA1PUQQhTMbXvp2JxCqMzpSrbHe44f1xC7SKlPHCx7w31XsxJNgMA1dmtVQyPC8cU2yOHkV1IDIGtYMN9zjRJsl6DDP6unzDJXo9NlOhgQeFiCfiAR78Z5mFLKlW0cRLAkX3vbbmfK+LTNaiQ5Nl1dCZVepuHWN2I1anAtckjZRwxGhg9jqliZ95Y9Tbk6XN7i/P7sHF1aLhNXxJNNlUMhSMyyNJ9ZmFgBbptisqM0zmileOqLRs/isR8/PBAsLV9KBSymnqoybniCw5HEFkzBDozGqqpD0hWPSPTUNj54iLXp202QIKWtqaQVWYMwSNR3KEgGRTufTla+ONDT1BSWDvVQ3ur8sW1LlhrJA1bUVcsINxFJIDq9SAMLzOSONjpAVYl3AxLe9A1RVrDTU9HLmEjBqiMsIYuOpgAQLep+WNZy+lmoMtpKTUjmngSIs17nSoF/ljN+xOWrUwS5wqiSpWrWONJf0egaSxI4k2PyG2NFlzrLEnip6ithgnlUMkcx0ar9CbA9NjjWUGkcU8nJ0SA07g7xeE2+ofzx5rn+1D/wAR/PC47qZL/a/AYVbz+WMxAv2vzWiWlWQVCkQsS5UEgXsLX4E+WM4zzP4q+XVBTFbIi63O5soXgPS/Hniz7ZVaPSw00TTszPqZpJQ1wBw0223I5nhgRMdrDqcdUIJbMZPwmRVlXM9HTvUSd1HKojTUQqXbjb3nfzwb5jl89e0cZkCyRqERpJF1C1zawuV3JNrbcMB+QQGozimAKARkyMz8FAFwfjbBtDqpnURDUEOqncQgtKw3YXO4HL0PDjirSYJaIskdXkzrNXUxVW8JlUhkY8iCOF+hsdsTFzelYhlMfAccMdqO2IpofYaSkp3EiAyvOutADvp089rHfhttgUvQVCBtTUr283iY+RuSvz9BjKeBXaOnF/RWpBRW5/BDG4jYMTsAuBXMq2WqUoAbudwu5PQYXFl9RLMkcMTSFvqlbFT18Q29enPDyt7IxSg+mqxsZ4xq7v8A2frfrfDqZjj2a5MqoLuzMtHT0VNkMUpNfC2uqCj6rsCzKDwJW2k+mEduo0zHLHp6WLvpKP6Usu5UAHUOpFuPK4GKLIaSpy6RfaZJKQgObBASCwtc7i/hPLr7jeCOFtJR6SWQC30oZGa3U30/E42lLxHElu2BOVdpc5ydFioq+QU4NxDIA6W8g3AelsEC/wCI2chQGpKEm25AkF/4sDWeUQoq6WNdGgnWgjvpAJPh36cOfLfFeHYC18HGLFbRedqK6apzOTvp2mMSiNLyawBx23ta5PDFQXVmBHG1rYVWxSf9TqIVu+iRrcAWBOxt1tY88NJHM9QsMMTtOxCogUksx2Atil0J9hf2Pp44aWWqkeMNM+hEkj1AqvO/+XckbdMELgqNbmnXqadlD24aRpNjfruevTDVHTPllLHSCVaWNUA0KLmRubOtzx42O3QccPrZRqHskP7WOQs9vJSbg+4e7GTdstdDPstMxeOty2klWTxF6sBZozxG5A1rccip8sRJsuoJ6vv5USoqH2EdOjIG2sATYGwAGwB9RxxNWWFNlqJSL8JYVZb9bFjb549MoCsDWKqN9ZaWDTq9R4QfeTgcmOiHBlUVIk0cjQ0xmUI0fiJI6MovYeR38sPQ0ZEPcCFaiIbgUslmHuFyB6riRDCHW9Llk06/abWw/gtb0uceyU5teXKqhP8AZrX+YNgtgNCT2VBGlTmNEo/9S8veGT7sd38Um5q1k6tUU4dvidV/ece9+sXhFZXU/wCzAvb36l+7C1qyeGaVBP7YEj72wgKHtbSiooRUxNG7U/iciJY20c+HEDY8ztgINwbWxqkl6hSkk9FUhgQyumksOhZlU/PAs/YmqLsYZ4xHfwAkNty3vv64uLJaKXtVNfM2dY40AtHoVdrAA3N9yd+N+QxedgcrgzCoSpqGkLrL3SAEWUFeIBHHjjsdh+C9DbOKCHKlhanu7OSCZlV7e4i3yxUrVDXvTU5b7Wi38Isvyx7jsQykKNdWHf2uoF+QlYD78d7ZUDcSsG+0LBvjxx2OwihqR3nkBnd5D1dix+eOde6F4yVPUbY7HYQhaVlWB4aqoXyWVh+OOFZUHZ5TIONpVEn8wOPcdhgerUI8qI9LA2qw1AMtv3SB8sX69n6QgHvJxf8AWH5Y7HYaEz//2Q=="/>
          <p:cNvSpPr>
            <a:spLocks noChangeAspect="1" noChangeArrowheads="1"/>
          </p:cNvSpPr>
          <p:nvPr/>
        </p:nvSpPr>
        <p:spPr bwMode="auto">
          <a:xfrm>
            <a:off x="307975" y="-304800"/>
            <a:ext cx="85725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35" descr="data:image/jpeg;base64,/9j/4AAQSkZJRgABAQAAAQABAAD/2wCEAAkGBwgHBgkIBwgKCgkLDRYPDQwMDRsUFRAWIB0iIiAdHx8kKDQsJCYxJx8fLT0tMTU3Ojo6Iys/RD84QzQ5OjcBCgoKDQwNGg8PGjclHyU3Nzc3Nzc3Nzc3Nzc3Nzc3Nzc3Nzc3Nzc3Nzc3Nzc3Nzc3Nzc3Nzc3Nzc3Nzc3Nzc3N//AABEIAGQAWgMBIgACEQEDEQH/xAAbAAABBQEBAAAAAAAAAAAAAAAGAgMEBQcAAf/EAEAQAAIBAgQDBQQGCAUFAAAAAAECAwQRAAUSITFBUQYTImFxFIGRoSMyUrHB0TNiY5KisuHwB0JTcpMVFiRDgv/EABgBAAMBAQAAAAAAAAAAAAAAAAABAgME/8QAHxEAAgICAwEBAQAAAAAAAAAAAAECEQMhEjFBURME/9oADAMBAAIRAxEAPwA4YWsRzwsdScNGV2ACwkdNTgfnj12lWPVaMeW5/LHMaC5/0O2xJX+YYU5BOww0YXkQa5Vt0CYoO1OeQ5MoTvWkqnXUkerSFHVvL4Xw0AQGsggKrUTRxBvql3C39L49eupVQstRAen0q7/PGUvUvnDMallmkY21ltW3Tha2H0ji7paS6pJyV7eI+RB/vpiuAGmxVcM9VGIp4nbu2OlZATxXD7TRj680Y/8AsYw+rpqqCUgIyLe52ubjFx2f7Z12XzRQ1pappDZXEm8iDqD+B+WFw+BZqvfwm1pAb9MeiSPexN/JT+WGaGYTo8iuHV21Kw5ggYlLx4nEARkkAeS6SbtceA9Bhfffs5P3cOsN8JsemJooQThuckwE7A7ffjtM/OSNemlCfvOOaFnGl5nKnjYAfhiyTypmWmppaiVrJGpY+QAvjGMzepzGrlqJjraR7trN/wCxyAxpPbaoSlycpd3kqGCKC5Ow3P4D34y5pmkmeDS4lVioAJ440joKvouMt/8AG4eI87KFtiwraigESuGhSRhsoIDH3kbYpqTs9mNcwWRzGPMWxfUHYumisauXWekfh4crm98JzRrDBJ9lC9TPWPoSMTbcxqsPWwJxHnilkkSFQqsxtpTl64Pmpaahh7qliVRwNuJ9/HFLU0iSTGV0s/3DGX6Ozd4Eolv2IqpKDTl87MY5Rqhjtujcx6Eb+7zwZ96Rwgf32H44y3MquX2qjmp20yIfCw+0DcfMY0mjr1rKCGqjFlljDenUe47YuX05K3Q937sLiE23A8Qx3eyf6Y/fwimZ2U3HhLHn5nC7L1PwxAxfM78Tjy4va+GHWVQpaU7m1lUDDFQWUsdUpsp31W3xVkgp/iRNZ6UX2SNm+J3/AJRgSObrltGtdToryVTv/mANwRe/PbUOXPBT/iLBJHFS1UH6F/opCw1aeJB38tWAesphJTRlIgwgvqQtYkN/VfnirVGmNOyxp+21YiCSaggqIj4R43Ug9bhsX9HnftmSSZgsNKjxXLREzE334eL8cAka1gXUqGGNbk+GwAxoGRUCxZFLTyEgyKdYIAIuLb9TiZNfDohCV9gr/wB65pPfRQUkaqCW0LMdrc7yW8+GJOU5zJmrSBoiDHGZD4rjSPcOoxTVOXVVPUvFGJDpPhF97crDmOh/HEjKg1FUySV8QjeOJnQWF3a23ptfA6a6FTXpZLVWLCxsstgTtyvw94+eD/sfI5ylkMd0Eh08tjvb4nGWTSM05ZmYXJbl/fPGwdkaf2Ts/QqwBkliEznzff5Age7DbTic8otOyWversEsCSfrDC+8k/0x+9/TEl7AbC+G7+QxmA1PUQQhTMbXvp2JxCqMzpSrbHe44f1xC7SKlPHCx7w31XsxJNgMA1dmtVQyPC8cU2yOHkV1IDIGtYMN9zjRJsl6DDP6unzDJXo9NlOhgQeFiCfiAR78Z5mFLKlW0cRLAkX3vbbmfK+LTNaiQ5Nl1dCZVepuHWN2I1anAtckjZRwxGhg9jqliZ95Y9Tbk6XN7i/P7sHF1aLhNXxJNNlUMhSMyyNJ9ZmFgBbptisqM0zmileOqLRs/isR8/PBAsLV9KBSymnqoybniCw5HEFkzBDozGqqpD0hWPSPTUNj54iLXp202QIKWtqaQVWYMwSNR3KEgGRTufTla+ONDT1BSWDvVQ3ur8sW1LlhrJA1bUVcsINxFJIDq9SAMLzOSONjpAVYl3AxLe9A1RVrDTU9HLmEjBqiMsIYuOpgAQLep+WNZy+lmoMtpKTUjmngSIs17nSoF/ljN+xOWrUwS5wqiSpWrWONJf0egaSxI4k2PyG2NFlzrLEnip6ithgnlUMkcx0ar9CbA9NjjWUGkcU8nJ0SA07g7xeE2+ofzx5rn+1D/wAR/PC47qZL/a/AYVbz+WMxAv2vzWiWlWQVCkQsS5UEgXsLX4E+WM4zzP4q+XVBTFbIi63O5soXgPS/Hniz7ZVaPSw00TTszPqZpJQ1wBw0223I5nhgRMdrDqcdUIJbMZPwmRVlXM9HTvUSd1HKojTUQqXbjb3nfzwb5jl89e0cZkCyRqERpJF1C1zawuV3JNrbcMB+QQGozimAKARkyMz8FAFwfjbBtDqpnURDUEOqncQgtKw3YXO4HL0PDjirSYJaIskdXkzrNXUxVW8JlUhkY8iCOF+hsdsTFzelYhlMfAccMdqO2IpofYaSkp3EiAyvOutADvp089rHfhttgUvQVCBtTUr283iY+RuSvz9BjKeBXaOnF/RWpBRW5/BDG4jYMTsAuBXMq2WqUoAbudwu5PQYXFl9RLMkcMTSFvqlbFT18Q29enPDyt7IxSg+mqxsZ4xq7v8A2frfrfDqZjj2a5MqoLuzMtHT0VNkMUpNfC2uqCj6rsCzKDwJW2k+mEduo0zHLHp6WLvpKP6Usu5UAHUOpFuPK4GKLIaSpy6RfaZJKQgObBASCwtc7i/hPLr7jeCOFtJR6SWQC30oZGa3U30/E42lLxHElu2BOVdpc5ydFioq+QU4NxDIA6W8g3AelsEC/wCI2chQGpKEm25AkF/4sDWeUQoq6WNdGgnWgjvpAJPh36cOfLfFeHYC18HGLFbRedqK6apzOTvp2mMSiNLyawBx23ta5PDFQXVmBHG1rYVWxSf9TqIVu+iRrcAWBOxt1tY88NJHM9QsMMTtOxCogUksx2Atil0J9hf2Pp44aWWqkeMNM+hEkj1AqvO/+XckbdMELgqNbmnXqadlD24aRpNjfruevTDVHTPllLHSCVaWNUA0KLmRubOtzx42O3QccPrZRqHskP7WOQs9vJSbg+4e7GTdstdDPstMxeOty2klWTxF6sBZozxG5A1rccip8sRJsuoJ6vv5USoqH2EdOjIG2sATYGwAGwB9RxxNWWFNlqJSL8JYVZb9bFjb549MoCsDWKqN9ZaWDTq9R4QfeTgcmOiHBlUVIk0cjQ0xmUI0fiJI6MovYeR38sPQ0ZEPcCFaiIbgUslmHuFyB6riRDCHW9Llk06/abWw/gtb0uceyU5teXKqhP8AZrX+YNgtgNCT2VBGlTmNEo/9S8veGT7sd38Um5q1k6tUU4dvidV/ece9+sXhFZXU/wCzAvb36l+7C1qyeGaVBP7YEj72wgKHtbSiooRUxNG7U/iciJY20c+HEDY8ztgINwbWxqkl6hSkk9FUhgQyumksOhZlU/PAs/YmqLsYZ4xHfwAkNty3vv64uLJaKXtVNfM2dY40AtHoVdrAA3N9yd+N+QxedgcrgzCoSpqGkLrL3SAEWUFeIBHHjjsdh+C9DbOKCHKlhanu7OSCZlV7e4i3yxUrVDXvTU5b7Wi38Isvyx7jsQykKNdWHf2uoF+QlYD78d7ZUDcSsG+0LBvjxx2OwihqR3nkBnd5D1dix+eOde6F4yVPUbY7HYQhaVlWB4aqoXyWVh+OOFZUHZ5TIONpVEn8wOPcdhgerUI8qI9LA2qw1AMtv3SB8sX69n6QgHvJxf8AWH5Y7HYaEz//2Q=="/>
          <p:cNvSpPr>
            <a:spLocks noChangeAspect="1" noChangeArrowheads="1"/>
          </p:cNvSpPr>
          <p:nvPr/>
        </p:nvSpPr>
        <p:spPr bwMode="auto">
          <a:xfrm>
            <a:off x="460375" y="-152400"/>
            <a:ext cx="85725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Box 5"/>
          <p:cNvSpPr txBox="1">
            <a:spLocks noChangeArrowheads="1"/>
          </p:cNvSpPr>
          <p:nvPr/>
        </p:nvSpPr>
        <p:spPr bwMode="auto">
          <a:xfrm>
            <a:off x="564009" y="4022752"/>
            <a:ext cx="2375971"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400" dirty="0" smtClean="0">
                <a:solidFill>
                  <a:srgbClr val="009900"/>
                </a:solidFill>
              </a:rPr>
              <a:t>WC </a:t>
            </a:r>
            <a:r>
              <a:rPr lang="en-US" sz="1400" dirty="0" err="1" smtClean="0">
                <a:solidFill>
                  <a:srgbClr val="009900"/>
                </a:solidFill>
              </a:rPr>
              <a:t>Haxton</a:t>
            </a:r>
            <a:r>
              <a:rPr lang="en-US" sz="1400" dirty="0" smtClean="0">
                <a:solidFill>
                  <a:srgbClr val="009900"/>
                </a:solidFill>
              </a:rPr>
              <a:t> and EM Henley</a:t>
            </a:r>
            <a:endParaRPr lang="en-US" sz="1400" dirty="0">
              <a:solidFill>
                <a:srgbClr val="009900"/>
              </a:solidFill>
            </a:endParaRPr>
          </a:p>
          <a:p>
            <a:pPr algn="l" eaLnBrk="1" hangingPunct="1"/>
            <a:r>
              <a:rPr lang="en-US" sz="1400" dirty="0" smtClean="0">
                <a:solidFill>
                  <a:srgbClr val="009900"/>
                </a:solidFill>
              </a:rPr>
              <a:t>PRL </a:t>
            </a:r>
            <a:r>
              <a:rPr lang="en-US" sz="1400" b="1" dirty="0" smtClean="0">
                <a:solidFill>
                  <a:srgbClr val="009900"/>
                </a:solidFill>
              </a:rPr>
              <a:t>51</a:t>
            </a:r>
            <a:r>
              <a:rPr lang="en-US" sz="1400" dirty="0" smtClean="0">
                <a:solidFill>
                  <a:srgbClr val="009900"/>
                </a:solidFill>
              </a:rPr>
              <a:t> </a:t>
            </a:r>
            <a:r>
              <a:rPr lang="en-US" sz="1400" dirty="0">
                <a:solidFill>
                  <a:srgbClr val="009900"/>
                </a:solidFill>
              </a:rPr>
              <a:t>(</a:t>
            </a:r>
            <a:r>
              <a:rPr lang="en-US" sz="1400" dirty="0" smtClean="0">
                <a:solidFill>
                  <a:srgbClr val="009900"/>
                </a:solidFill>
              </a:rPr>
              <a:t>1983) 1937</a:t>
            </a:r>
            <a:endParaRPr lang="en-US" sz="1400" dirty="0">
              <a:solidFill>
                <a:srgbClr val="009900"/>
              </a:solidFill>
            </a:endParaRPr>
          </a:p>
        </p:txBody>
      </p:sp>
      <p:sp>
        <p:nvSpPr>
          <p:cNvPr id="22" name="Oval 21"/>
          <p:cNvSpPr/>
          <p:nvPr/>
        </p:nvSpPr>
        <p:spPr bwMode="auto">
          <a:xfrm>
            <a:off x="4294187" y="931469"/>
            <a:ext cx="914400" cy="914400"/>
          </a:xfrm>
          <a:prstGeom prst="ellipse">
            <a:avLst/>
          </a:prstGeom>
          <a:noFill/>
          <a:ln w="2540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cxnSp>
        <p:nvCxnSpPr>
          <p:cNvPr id="23" name="Straight Connector 22"/>
          <p:cNvCxnSpPr>
            <a:stCxn id="22" idx="4"/>
            <a:endCxn id="24" idx="0"/>
          </p:cNvCxnSpPr>
          <p:nvPr/>
        </p:nvCxnSpPr>
        <p:spPr bwMode="auto">
          <a:xfrm flipH="1">
            <a:off x="4720801" y="1845869"/>
            <a:ext cx="30586" cy="1511123"/>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TextBox 23"/>
          <p:cNvSpPr txBox="1"/>
          <p:nvPr/>
        </p:nvSpPr>
        <p:spPr>
          <a:xfrm>
            <a:off x="3491880" y="3356992"/>
            <a:ext cx="2457841" cy="923330"/>
          </a:xfrm>
          <a:prstGeom prst="rect">
            <a:avLst/>
          </a:prstGeom>
          <a:solidFill>
            <a:srgbClr val="FFC000"/>
          </a:solidFill>
          <a:ln w="25400">
            <a:solidFill>
              <a:srgbClr val="0070C0"/>
            </a:solidFill>
          </a:ln>
        </p:spPr>
        <p:txBody>
          <a:bodyPr wrap="square" rtlCol="0">
            <a:spAutoFit/>
          </a:bodyPr>
          <a:lstStyle/>
          <a:p>
            <a:r>
              <a:rPr lang="en-GB" dirty="0"/>
              <a:t>M</a:t>
            </a:r>
            <a:r>
              <a:rPr lang="en-GB" dirty="0" smtClean="0"/>
              <a:t>easured in </a:t>
            </a:r>
            <a:r>
              <a:rPr lang="en-GB" baseline="30000" dirty="0" smtClean="0"/>
              <a:t>220</a:t>
            </a:r>
            <a:r>
              <a:rPr lang="en-GB" dirty="0" smtClean="0"/>
              <a:t>Rn, </a:t>
            </a:r>
            <a:r>
              <a:rPr lang="en-GB" baseline="30000" dirty="0" smtClean="0"/>
              <a:t>224,226</a:t>
            </a:r>
            <a:r>
              <a:rPr lang="en-GB" dirty="0" smtClean="0"/>
              <a:t>Ra</a:t>
            </a:r>
          </a:p>
          <a:p>
            <a:r>
              <a:rPr lang="en-GB" i="1" dirty="0" smtClean="0"/>
              <a:t>(but not odd-A nuclei)</a:t>
            </a:r>
            <a:endParaRPr lang="en-GB" i="1" dirty="0"/>
          </a:p>
        </p:txBody>
      </p:sp>
      <p:sp>
        <p:nvSpPr>
          <p:cNvPr id="25" name="Oval 24"/>
          <p:cNvSpPr/>
          <p:nvPr/>
        </p:nvSpPr>
        <p:spPr bwMode="auto">
          <a:xfrm>
            <a:off x="4903787" y="1587107"/>
            <a:ext cx="914400" cy="914400"/>
          </a:xfrm>
          <a:prstGeom prst="ellipse">
            <a:avLst/>
          </a:prstGeom>
          <a:noFill/>
          <a:ln w="2540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cxnSp>
        <p:nvCxnSpPr>
          <p:cNvPr id="26" name="Straight Connector 25"/>
          <p:cNvCxnSpPr>
            <a:endCxn id="27" idx="1"/>
          </p:cNvCxnSpPr>
          <p:nvPr/>
        </p:nvCxnSpPr>
        <p:spPr bwMode="auto">
          <a:xfrm>
            <a:off x="5580112" y="2420888"/>
            <a:ext cx="936104" cy="1259270"/>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6516216" y="3356992"/>
            <a:ext cx="2457841" cy="646331"/>
          </a:xfrm>
          <a:prstGeom prst="rect">
            <a:avLst/>
          </a:prstGeom>
          <a:solidFill>
            <a:srgbClr val="FFC000"/>
          </a:solidFill>
          <a:ln w="25400">
            <a:solidFill>
              <a:srgbClr val="0070C0"/>
            </a:solidFill>
          </a:ln>
        </p:spPr>
        <p:txBody>
          <a:bodyPr wrap="square" rtlCol="0">
            <a:spAutoFit/>
          </a:bodyPr>
          <a:lstStyle/>
          <a:p>
            <a:r>
              <a:rPr lang="en-GB" dirty="0"/>
              <a:t>M</a:t>
            </a:r>
            <a:r>
              <a:rPr lang="en-GB" dirty="0" smtClean="0"/>
              <a:t>easured in </a:t>
            </a:r>
            <a:r>
              <a:rPr lang="en-GB" baseline="30000" dirty="0" smtClean="0"/>
              <a:t>223,225</a:t>
            </a:r>
            <a:r>
              <a:rPr lang="en-GB" dirty="0" smtClean="0"/>
              <a:t>Ra </a:t>
            </a:r>
          </a:p>
          <a:p>
            <a:r>
              <a:rPr lang="en-GB" i="1" dirty="0" smtClean="0"/>
              <a:t>(but not odd-A Rn)</a:t>
            </a:r>
            <a:endParaRPr lang="en-GB" i="1" dirty="0"/>
          </a:p>
        </p:txBody>
      </p:sp>
      <p:sp>
        <p:nvSpPr>
          <p:cNvPr id="28" name="TextBox 27"/>
          <p:cNvSpPr txBox="1"/>
          <p:nvPr/>
        </p:nvSpPr>
        <p:spPr>
          <a:xfrm>
            <a:off x="755576" y="5457998"/>
            <a:ext cx="7020935" cy="923330"/>
          </a:xfrm>
          <a:prstGeom prst="rect">
            <a:avLst/>
          </a:prstGeom>
          <a:noFill/>
        </p:spPr>
        <p:txBody>
          <a:bodyPr wrap="none" rtlCol="0">
            <a:spAutoFit/>
          </a:bodyPr>
          <a:lstStyle/>
          <a:p>
            <a:pPr algn="l"/>
            <a:r>
              <a:rPr lang="en-GB" b="1" dirty="0" smtClean="0">
                <a:solidFill>
                  <a:srgbClr val="FF0000"/>
                </a:solidFill>
              </a:rPr>
              <a:t>New studies of even-even Rn, Ra will require</a:t>
            </a:r>
            <a:r>
              <a:rPr lang="en-US" b="1" dirty="0" smtClean="0">
                <a:solidFill>
                  <a:srgbClr val="FF0000"/>
                </a:solidFill>
              </a:rPr>
              <a:t> HIE-ISOLDE</a:t>
            </a:r>
            <a:r>
              <a:rPr lang="en-US" b="1" dirty="0">
                <a:solidFill>
                  <a:srgbClr val="FF0000"/>
                </a:solidFill>
              </a:rPr>
              <a:t> </a:t>
            </a:r>
            <a:endParaRPr lang="en-US" b="1" dirty="0" smtClean="0">
              <a:solidFill>
                <a:srgbClr val="FF0000"/>
              </a:solidFill>
            </a:endParaRPr>
          </a:p>
          <a:p>
            <a:pPr algn="l"/>
            <a:endParaRPr lang="en-US" b="1" dirty="0">
              <a:solidFill>
                <a:srgbClr val="FF0000"/>
              </a:solidFill>
            </a:endParaRPr>
          </a:p>
          <a:p>
            <a:pPr algn="l"/>
            <a:r>
              <a:rPr lang="en-US" b="1" dirty="0" smtClean="0">
                <a:solidFill>
                  <a:srgbClr val="FF0000"/>
                </a:solidFill>
              </a:rPr>
              <a:t>Studies of odd nuclei, e.g. </a:t>
            </a:r>
            <a:r>
              <a:rPr lang="en-US" b="1" baseline="30000" dirty="0" smtClean="0">
                <a:solidFill>
                  <a:srgbClr val="FF0000"/>
                </a:solidFill>
              </a:rPr>
              <a:t>225</a:t>
            </a:r>
            <a:r>
              <a:rPr lang="en-US" b="1" dirty="0" smtClean="0">
                <a:solidFill>
                  <a:srgbClr val="FF0000"/>
                </a:solidFill>
              </a:rPr>
              <a:t>Ra, will require storage ring (TSR)</a:t>
            </a:r>
          </a:p>
        </p:txBody>
      </p:sp>
    </p:spTree>
    <p:extLst>
      <p:ext uri="{BB962C8B-B14F-4D97-AF65-F5344CB8AC3E}">
        <p14:creationId xmlns:p14="http://schemas.microsoft.com/office/powerpoint/2010/main" val="2951921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7" grpId="0" animBg="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e-Isolde\Hie-Isolde presentations\Stephane\for ISCC_IAP 2014\int_gene_1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5" y="1124744"/>
            <a:ext cx="9143999" cy="515997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67544" y="0"/>
            <a:ext cx="8352928" cy="1107996"/>
          </a:xfrm>
          <a:prstGeom prst="rect">
            <a:avLst/>
          </a:prstGeom>
          <a:solidFill>
            <a:srgbClr val="FFFF00"/>
          </a:solidFill>
          <a:ln w="9525">
            <a:solidFill>
              <a:schemeClr val="tx1"/>
            </a:solidFill>
            <a:miter lim="800000"/>
            <a:headEnd/>
            <a:tailEnd/>
          </a:ln>
        </p:spPr>
        <p:txBody>
          <a:bodyPr wrap="square">
            <a:spAutoFit/>
          </a:bodyPr>
          <a:lstStyle/>
          <a:p>
            <a:pPr>
              <a:spcBef>
                <a:spcPct val="50000"/>
              </a:spcBef>
            </a:pPr>
            <a:r>
              <a:rPr lang="de-DE" sz="3600" b="1" dirty="0" smtClean="0">
                <a:solidFill>
                  <a:srgbClr val="0000FF"/>
                </a:solidFill>
              </a:rPr>
              <a:t>REX</a:t>
            </a:r>
            <a:r>
              <a:rPr lang="en-GB" sz="3600" dirty="0" err="1">
                <a:solidFill>
                  <a:srgbClr val="0000FF"/>
                </a:solidFill>
                <a:latin typeface="Wingdings"/>
              </a:rPr>
              <a:t>è</a:t>
            </a:r>
            <a:r>
              <a:rPr lang="en-GB" sz="3600" dirty="0">
                <a:solidFill>
                  <a:srgbClr val="0000FF"/>
                </a:solidFill>
              </a:rPr>
              <a:t> </a:t>
            </a:r>
            <a:r>
              <a:rPr lang="de-DE" sz="3600" b="1" dirty="0" smtClean="0">
                <a:solidFill>
                  <a:srgbClr val="0000FF"/>
                </a:solidFill>
              </a:rPr>
              <a:t>HIE</a:t>
            </a:r>
            <a:r>
              <a:rPr lang="de-DE" sz="3600" b="1" dirty="0">
                <a:solidFill>
                  <a:srgbClr val="0000FF"/>
                </a:solidFill>
              </a:rPr>
              <a:t>-ISOLDE </a:t>
            </a:r>
            <a:r>
              <a:rPr lang="de-DE" sz="3600" b="1" dirty="0" smtClean="0">
                <a:solidFill>
                  <a:srgbClr val="0000FF"/>
                </a:solidFill>
              </a:rPr>
              <a:t>(SC LINAC)</a:t>
            </a:r>
          </a:p>
          <a:p>
            <a:pPr>
              <a:spcBef>
                <a:spcPct val="50000"/>
              </a:spcBef>
            </a:pPr>
            <a:r>
              <a:rPr lang="de-DE" sz="2000" b="1" i="1" dirty="0" smtClean="0">
                <a:solidFill>
                  <a:srgbClr val="FF0000"/>
                </a:solidFill>
              </a:rPr>
              <a:t>(CERN 40 MCHF, 240 </a:t>
            </a:r>
            <a:r>
              <a:rPr lang="de-DE" sz="2000" b="1" i="1" dirty="0" err="1" smtClean="0">
                <a:solidFill>
                  <a:srgbClr val="FF0000"/>
                </a:solidFill>
              </a:rPr>
              <a:t>staff-year</a:t>
            </a:r>
            <a:r>
              <a:rPr lang="de-DE" sz="2000" b="1" i="1" dirty="0" smtClean="0">
                <a:solidFill>
                  <a:srgbClr val="FF0000"/>
                </a:solidFill>
              </a:rPr>
              <a:t> </a:t>
            </a:r>
            <a:r>
              <a:rPr lang="de-DE" sz="2000" b="1" i="1" dirty="0" err="1" smtClean="0">
                <a:solidFill>
                  <a:srgbClr val="FF0000"/>
                </a:solidFill>
              </a:rPr>
              <a:t>project</a:t>
            </a:r>
            <a:r>
              <a:rPr lang="de-DE" sz="2000" b="1" i="1" dirty="0" smtClean="0">
                <a:solidFill>
                  <a:srgbClr val="FF0000"/>
                </a:solidFill>
              </a:rPr>
              <a:t>)</a:t>
            </a:r>
            <a:endParaRPr lang="en-US" sz="2000" b="1" i="1" dirty="0">
              <a:solidFill>
                <a:srgbClr val="FF0000"/>
              </a:solidFill>
            </a:endParaRPr>
          </a:p>
        </p:txBody>
      </p:sp>
      <p:pic>
        <p:nvPicPr>
          <p:cNvPr id="2" name="Picture 1" descr="fig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899892"/>
            <a:ext cx="1028700" cy="1257300"/>
          </a:xfrm>
          <a:prstGeom prst="rect">
            <a:avLst/>
          </a:prstGeom>
        </p:spPr>
      </p:pic>
      <p:pic>
        <p:nvPicPr>
          <p:cNvPr id="3" name="Picture 2" descr="fig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402" y="3212976"/>
            <a:ext cx="1473200" cy="1905000"/>
          </a:xfrm>
          <a:prstGeom prst="rect">
            <a:avLst/>
          </a:prstGeom>
        </p:spPr>
      </p:pic>
      <p:pic>
        <p:nvPicPr>
          <p:cNvPr id="6" name="Picture 5" descr="fig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0728" y="3396208"/>
            <a:ext cx="1473200" cy="1905000"/>
          </a:xfrm>
          <a:prstGeom prst="rect">
            <a:avLst/>
          </a:prstGeom>
        </p:spPr>
      </p:pic>
      <p:sp>
        <p:nvSpPr>
          <p:cNvPr id="7" name="Text Box 8"/>
          <p:cNvSpPr txBox="1">
            <a:spLocks noChangeArrowheads="1"/>
          </p:cNvSpPr>
          <p:nvPr/>
        </p:nvSpPr>
        <p:spPr bwMode="auto">
          <a:xfrm>
            <a:off x="1979712" y="6165304"/>
            <a:ext cx="6120680" cy="646331"/>
          </a:xfrm>
          <a:prstGeom prst="rect">
            <a:avLst/>
          </a:prstGeom>
          <a:solidFill>
            <a:schemeClr val="bg1"/>
          </a:solidFill>
          <a:ln w="9525">
            <a:noFill/>
            <a:miter lim="800000"/>
            <a:headEnd/>
            <a:tailEnd/>
          </a:ln>
        </p:spPr>
        <p:txBody>
          <a:bodyPr wrap="square">
            <a:spAutoFit/>
          </a:bodyPr>
          <a:lstStyle/>
          <a:p>
            <a:pPr algn="l">
              <a:spcBef>
                <a:spcPts val="0"/>
              </a:spcBef>
            </a:pPr>
            <a:r>
              <a:rPr lang="de-DE" dirty="0" err="1" smtClean="0"/>
              <a:t>Cryomodules</a:t>
            </a:r>
            <a:r>
              <a:rPr lang="de-DE" dirty="0" smtClean="0"/>
              <a:t> 1+2 	5.5 </a:t>
            </a:r>
            <a:r>
              <a:rPr lang="de-DE" dirty="0" err="1" smtClean="0"/>
              <a:t>MeV</a:t>
            </a:r>
            <a:r>
              <a:rPr lang="de-DE" dirty="0" smtClean="0"/>
              <a:t>/</a:t>
            </a:r>
            <a:r>
              <a:rPr lang="de-DE" dirty="0" err="1" smtClean="0"/>
              <a:t>u</a:t>
            </a:r>
            <a:r>
              <a:rPr lang="de-DE" dirty="0" smtClean="0"/>
              <a:t>  	</a:t>
            </a:r>
            <a:r>
              <a:rPr lang="de-DE" dirty="0"/>
              <a:t>T</a:t>
            </a:r>
            <a:r>
              <a:rPr lang="de-DE" dirty="0" smtClean="0"/>
              <a:t>his </a:t>
            </a:r>
            <a:r>
              <a:rPr lang="de-DE" dirty="0" err="1" smtClean="0"/>
              <a:t>year</a:t>
            </a:r>
            <a:endParaRPr lang="de-DE" dirty="0" smtClean="0"/>
          </a:p>
          <a:p>
            <a:pPr algn="l">
              <a:spcBef>
                <a:spcPts val="0"/>
              </a:spcBef>
            </a:pPr>
            <a:r>
              <a:rPr lang="de-DE" dirty="0" err="1" smtClean="0"/>
              <a:t>Cryomodules</a:t>
            </a:r>
            <a:r>
              <a:rPr lang="de-DE" dirty="0" smtClean="0"/>
              <a:t> 3+4 	10 MeV/</a:t>
            </a:r>
            <a:r>
              <a:rPr lang="de-DE" dirty="0" err="1" smtClean="0"/>
              <a:t>u</a:t>
            </a:r>
            <a:r>
              <a:rPr lang="de-DE" dirty="0" smtClean="0"/>
              <a:t>   	End 2017</a:t>
            </a:r>
          </a:p>
        </p:txBody>
      </p:sp>
    </p:spTree>
    <p:extLst>
      <p:ext uri="{BB962C8B-B14F-4D97-AF65-F5344CB8AC3E}">
        <p14:creationId xmlns:p14="http://schemas.microsoft.com/office/powerpoint/2010/main" val="31266388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1308100" y="0"/>
            <a:ext cx="7162800" cy="1077913"/>
          </a:xfrm>
          <a:prstGeom prst="rect">
            <a:avLst/>
          </a:prstGeom>
          <a:solidFill>
            <a:srgbClr val="FFFF99"/>
          </a:solidFill>
          <a:ln w="9525">
            <a:solidFill>
              <a:schemeClr val="tx1"/>
            </a:solidFill>
            <a:miter lim="800000"/>
            <a:headEnd/>
            <a:tailEnd/>
          </a:ln>
        </p:spPr>
        <p:txBody>
          <a:bodyPr>
            <a:spAutoFit/>
          </a:bodyPr>
          <a:lstStyle/>
          <a:p>
            <a:r>
              <a:rPr lang="en-GB" altLang="en-US" sz="3200" b="1" dirty="0">
                <a:solidFill>
                  <a:srgbClr val="0000FF"/>
                </a:solidFill>
              </a:rPr>
              <a:t>The heavy ion storage ring TSR</a:t>
            </a:r>
          </a:p>
          <a:p>
            <a:r>
              <a:rPr lang="en-GB" altLang="en-US" sz="3200" b="1" dirty="0">
                <a:solidFill>
                  <a:srgbClr val="0000FF"/>
                </a:solidFill>
              </a:rPr>
              <a:t>     </a:t>
            </a:r>
            <a:r>
              <a:rPr lang="en-GB" altLang="en-US" sz="3200" b="1" dirty="0" smtClean="0">
                <a:solidFill>
                  <a:srgbClr val="0000FF"/>
                </a:solidFill>
              </a:rPr>
              <a:t>MPIK </a:t>
            </a:r>
            <a:r>
              <a:rPr lang="en-GB" altLang="en-US" sz="3200" b="1" dirty="0">
                <a:solidFill>
                  <a:srgbClr val="0000FF"/>
                </a:solidFill>
              </a:rPr>
              <a:t>Heidelberg</a:t>
            </a:r>
          </a:p>
        </p:txBody>
      </p:sp>
      <p:sp>
        <p:nvSpPr>
          <p:cNvPr id="33794" name="Text Box 3"/>
          <p:cNvSpPr txBox="1">
            <a:spLocks noChangeArrowheads="1"/>
          </p:cNvSpPr>
          <p:nvPr/>
        </p:nvSpPr>
        <p:spPr bwMode="auto">
          <a:xfrm>
            <a:off x="8172450" y="692150"/>
            <a:ext cx="184150" cy="427038"/>
          </a:xfrm>
          <a:prstGeom prst="rect">
            <a:avLst/>
          </a:prstGeom>
          <a:noFill/>
          <a:ln w="9525">
            <a:noFill/>
            <a:miter lim="800000"/>
            <a:headEnd/>
            <a:tailEnd/>
          </a:ln>
        </p:spPr>
        <p:txBody>
          <a:bodyPr wrap="none">
            <a:spAutoFit/>
          </a:bodyPr>
          <a:lstStyle/>
          <a:p>
            <a:endParaRPr lang="en-US" sz="2200">
              <a:solidFill>
                <a:schemeClr val="accent2"/>
              </a:solidFill>
              <a:latin typeface="Times New Roman" pitchFamily="18" charset="0"/>
            </a:endParaRPr>
          </a:p>
        </p:txBody>
      </p:sp>
      <p:pic>
        <p:nvPicPr>
          <p:cNvPr id="33795" name="Picture 4" descr="TSR-Ring1"/>
          <p:cNvPicPr>
            <a:picLocks noChangeAspect="1" noChangeArrowheads="1"/>
          </p:cNvPicPr>
          <p:nvPr/>
        </p:nvPicPr>
        <p:blipFill>
          <a:blip r:embed="rId3"/>
          <a:srcRect/>
          <a:stretch>
            <a:fillRect/>
          </a:stretch>
        </p:blipFill>
        <p:spPr bwMode="auto">
          <a:xfrm>
            <a:off x="900113" y="1484313"/>
            <a:ext cx="7920037" cy="5205412"/>
          </a:xfrm>
          <a:prstGeom prst="rect">
            <a:avLst/>
          </a:prstGeom>
          <a:noFill/>
          <a:ln w="9525">
            <a:noFill/>
            <a:miter lim="800000"/>
            <a:headEnd/>
            <a:tailEnd/>
          </a:ln>
        </p:spPr>
      </p:pic>
      <p:sp>
        <p:nvSpPr>
          <p:cNvPr id="33796" name="Line 5"/>
          <p:cNvSpPr>
            <a:spLocks noChangeShapeType="1"/>
          </p:cNvSpPr>
          <p:nvPr/>
        </p:nvSpPr>
        <p:spPr bwMode="auto">
          <a:xfrm flipH="1" flipV="1">
            <a:off x="2411413" y="4652963"/>
            <a:ext cx="144462" cy="936625"/>
          </a:xfrm>
          <a:prstGeom prst="line">
            <a:avLst/>
          </a:prstGeom>
          <a:noFill/>
          <a:ln w="19050">
            <a:solidFill>
              <a:schemeClr val="bg1"/>
            </a:solidFill>
            <a:round/>
            <a:headEnd/>
            <a:tailEnd type="triangle" w="med" len="med"/>
          </a:ln>
        </p:spPr>
        <p:txBody>
          <a:bodyPr/>
          <a:lstStyle/>
          <a:p>
            <a:endParaRPr lang="en-US"/>
          </a:p>
        </p:txBody>
      </p:sp>
      <p:sp>
        <p:nvSpPr>
          <p:cNvPr id="33797" name="Text Box 6"/>
          <p:cNvSpPr txBox="1">
            <a:spLocks noChangeArrowheads="1"/>
          </p:cNvSpPr>
          <p:nvPr/>
        </p:nvSpPr>
        <p:spPr bwMode="auto">
          <a:xfrm>
            <a:off x="1835150" y="5516563"/>
            <a:ext cx="1506538" cy="457200"/>
          </a:xfrm>
          <a:prstGeom prst="rect">
            <a:avLst/>
          </a:prstGeom>
          <a:solidFill>
            <a:schemeClr val="tx1">
              <a:alpha val="41960"/>
            </a:schemeClr>
          </a:solidFill>
          <a:ln w="9525">
            <a:noFill/>
            <a:miter lim="800000"/>
            <a:headEnd/>
            <a:tailEnd/>
          </a:ln>
        </p:spPr>
        <p:txBody>
          <a:bodyPr wrap="none">
            <a:spAutoFit/>
          </a:bodyPr>
          <a:lstStyle/>
          <a:p>
            <a:r>
              <a:rPr lang="en-US" altLang="en-US" sz="2400">
                <a:solidFill>
                  <a:schemeClr val="bg1"/>
                </a:solidFill>
              </a:rPr>
              <a:t>extraction</a:t>
            </a:r>
          </a:p>
        </p:txBody>
      </p:sp>
      <p:sp>
        <p:nvSpPr>
          <p:cNvPr id="33798" name="Text Box 7"/>
          <p:cNvSpPr txBox="1">
            <a:spLocks noChangeArrowheads="1"/>
          </p:cNvSpPr>
          <p:nvPr/>
        </p:nvSpPr>
        <p:spPr bwMode="auto">
          <a:xfrm>
            <a:off x="5148263" y="6092825"/>
            <a:ext cx="1304925" cy="457200"/>
          </a:xfrm>
          <a:prstGeom prst="rect">
            <a:avLst/>
          </a:prstGeom>
          <a:solidFill>
            <a:schemeClr val="tx1">
              <a:alpha val="41176"/>
            </a:schemeClr>
          </a:solidFill>
          <a:ln w="9525">
            <a:noFill/>
            <a:miter lim="800000"/>
            <a:headEnd/>
            <a:tailEnd/>
          </a:ln>
        </p:spPr>
        <p:txBody>
          <a:bodyPr wrap="none">
            <a:spAutoFit/>
          </a:bodyPr>
          <a:lstStyle/>
          <a:p>
            <a:r>
              <a:rPr lang="en-US" altLang="en-US" sz="2400">
                <a:solidFill>
                  <a:schemeClr val="bg1"/>
                </a:solidFill>
              </a:rPr>
              <a:t>injection</a:t>
            </a:r>
          </a:p>
        </p:txBody>
      </p:sp>
      <p:sp>
        <p:nvSpPr>
          <p:cNvPr id="33799" name="Line 8"/>
          <p:cNvSpPr>
            <a:spLocks noChangeShapeType="1"/>
          </p:cNvSpPr>
          <p:nvPr/>
        </p:nvSpPr>
        <p:spPr bwMode="auto">
          <a:xfrm flipH="1" flipV="1">
            <a:off x="5219700" y="5229225"/>
            <a:ext cx="360363" cy="863600"/>
          </a:xfrm>
          <a:prstGeom prst="line">
            <a:avLst/>
          </a:prstGeom>
          <a:noFill/>
          <a:ln w="19050">
            <a:solidFill>
              <a:schemeClr val="bg1"/>
            </a:solidFill>
            <a:round/>
            <a:headEnd/>
            <a:tailEnd type="triangle" w="med" len="med"/>
          </a:ln>
        </p:spPr>
        <p:txBody>
          <a:bodyPr/>
          <a:lstStyle/>
          <a:p>
            <a:endParaRPr lang="en-US"/>
          </a:p>
        </p:txBody>
      </p:sp>
      <p:sp>
        <p:nvSpPr>
          <p:cNvPr id="33800" name="Text Box 9"/>
          <p:cNvSpPr txBox="1">
            <a:spLocks noChangeArrowheads="1"/>
          </p:cNvSpPr>
          <p:nvPr/>
        </p:nvSpPr>
        <p:spPr bwMode="auto">
          <a:xfrm>
            <a:off x="1403350" y="2205038"/>
            <a:ext cx="1250950" cy="457200"/>
          </a:xfrm>
          <a:prstGeom prst="rect">
            <a:avLst/>
          </a:prstGeom>
          <a:solidFill>
            <a:schemeClr val="tx1">
              <a:alpha val="43137"/>
            </a:schemeClr>
          </a:solidFill>
          <a:ln w="9525">
            <a:noFill/>
            <a:miter lim="800000"/>
            <a:headEnd/>
            <a:tailEnd/>
          </a:ln>
        </p:spPr>
        <p:txBody>
          <a:bodyPr wrap="none">
            <a:spAutoFit/>
          </a:bodyPr>
          <a:lstStyle/>
          <a:p>
            <a:r>
              <a:rPr lang="en-US" altLang="en-US" sz="2400">
                <a:solidFill>
                  <a:schemeClr val="bg1"/>
                </a:solidFill>
              </a:rPr>
              <a:t>ECOOL</a:t>
            </a:r>
          </a:p>
        </p:txBody>
      </p:sp>
      <p:sp>
        <p:nvSpPr>
          <p:cNvPr id="33801" name="Line 10"/>
          <p:cNvSpPr>
            <a:spLocks noChangeShapeType="1"/>
          </p:cNvSpPr>
          <p:nvPr/>
        </p:nvSpPr>
        <p:spPr bwMode="auto">
          <a:xfrm>
            <a:off x="2555875" y="2565400"/>
            <a:ext cx="720725" cy="287338"/>
          </a:xfrm>
          <a:prstGeom prst="line">
            <a:avLst/>
          </a:prstGeom>
          <a:noFill/>
          <a:ln w="19050">
            <a:solidFill>
              <a:schemeClr val="bg1"/>
            </a:solidFill>
            <a:round/>
            <a:headEnd/>
            <a:tailEnd type="triangle" w="med" len="med"/>
          </a:ln>
        </p:spPr>
        <p:txBody>
          <a:bodyPr/>
          <a:lstStyle/>
          <a:p>
            <a:endParaRPr lang="en-US"/>
          </a:p>
        </p:txBody>
      </p:sp>
      <p:sp>
        <p:nvSpPr>
          <p:cNvPr id="33802" name="Text Box 11"/>
          <p:cNvSpPr txBox="1">
            <a:spLocks noChangeArrowheads="1"/>
          </p:cNvSpPr>
          <p:nvPr/>
        </p:nvSpPr>
        <p:spPr bwMode="auto">
          <a:xfrm>
            <a:off x="6948488" y="3068638"/>
            <a:ext cx="1473200" cy="457200"/>
          </a:xfrm>
          <a:prstGeom prst="rect">
            <a:avLst/>
          </a:prstGeom>
          <a:solidFill>
            <a:schemeClr val="tx1">
              <a:alpha val="41960"/>
            </a:schemeClr>
          </a:solidFill>
          <a:ln w="9525">
            <a:noFill/>
            <a:miter lim="800000"/>
            <a:headEnd/>
            <a:tailEnd/>
          </a:ln>
        </p:spPr>
        <p:txBody>
          <a:bodyPr wrap="none">
            <a:spAutoFit/>
          </a:bodyPr>
          <a:lstStyle/>
          <a:p>
            <a:r>
              <a:rPr lang="en-US" altLang="en-US" sz="2400">
                <a:solidFill>
                  <a:schemeClr val="bg1"/>
                </a:solidFill>
              </a:rPr>
              <a:t>resonator</a:t>
            </a:r>
          </a:p>
        </p:txBody>
      </p:sp>
      <p:sp>
        <p:nvSpPr>
          <p:cNvPr id="33803" name="Line 12"/>
          <p:cNvSpPr>
            <a:spLocks noChangeShapeType="1"/>
          </p:cNvSpPr>
          <p:nvPr/>
        </p:nvSpPr>
        <p:spPr bwMode="auto">
          <a:xfrm>
            <a:off x="7596188" y="3500438"/>
            <a:ext cx="360362" cy="214312"/>
          </a:xfrm>
          <a:prstGeom prst="line">
            <a:avLst/>
          </a:prstGeom>
          <a:noFill/>
          <a:ln w="19050">
            <a:solidFill>
              <a:schemeClr val="bg1"/>
            </a:solidFill>
            <a:round/>
            <a:headEnd/>
            <a:tailEnd type="triangle" w="med" len="med"/>
          </a:ln>
        </p:spPr>
        <p:txBody>
          <a:bodyPr/>
          <a:lstStyle/>
          <a:p>
            <a:endParaRPr lang="en-US"/>
          </a:p>
        </p:txBody>
      </p:sp>
      <p:sp>
        <p:nvSpPr>
          <p:cNvPr id="33804" name="Text Box 13"/>
          <p:cNvSpPr txBox="1">
            <a:spLocks noChangeArrowheads="1"/>
          </p:cNvSpPr>
          <p:nvPr/>
        </p:nvSpPr>
        <p:spPr bwMode="auto">
          <a:xfrm rot="-5400000">
            <a:off x="-1101725" y="3851275"/>
            <a:ext cx="3117850" cy="457200"/>
          </a:xfrm>
          <a:prstGeom prst="rect">
            <a:avLst/>
          </a:prstGeom>
          <a:noFill/>
          <a:ln w="9525">
            <a:noFill/>
            <a:miter lim="800000"/>
            <a:headEnd/>
            <a:tailEnd/>
          </a:ln>
        </p:spPr>
        <p:txBody>
          <a:bodyPr wrap="none">
            <a:spAutoFit/>
          </a:bodyPr>
          <a:lstStyle/>
          <a:p>
            <a:r>
              <a:rPr lang="de-DE" sz="2400" b="1"/>
              <a:t>Circumference: 55m</a:t>
            </a:r>
          </a:p>
        </p:txBody>
      </p:sp>
    </p:spTree>
    <p:extLst>
      <p:ext uri="{BB962C8B-B14F-4D97-AF65-F5344CB8AC3E}">
        <p14:creationId xmlns:p14="http://schemas.microsoft.com/office/powerpoint/2010/main" val="31531230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12"/>
          <p:cNvGrpSpPr>
            <a:grpSpLocks/>
          </p:cNvGrpSpPr>
          <p:nvPr/>
        </p:nvGrpSpPr>
        <p:grpSpPr bwMode="auto">
          <a:xfrm>
            <a:off x="395288" y="698500"/>
            <a:ext cx="5030787" cy="5965825"/>
            <a:chOff x="472965" y="846899"/>
            <a:chExt cx="5029752" cy="5965378"/>
          </a:xfrm>
        </p:grpSpPr>
        <p:grpSp>
          <p:nvGrpSpPr>
            <p:cNvPr id="60423" name="Group 8"/>
            <p:cNvGrpSpPr>
              <a:grpSpLocks/>
            </p:cNvGrpSpPr>
            <p:nvPr/>
          </p:nvGrpSpPr>
          <p:grpSpPr bwMode="auto">
            <a:xfrm>
              <a:off x="472965" y="846899"/>
              <a:ext cx="5029752" cy="5965378"/>
              <a:chOff x="472965" y="846899"/>
              <a:chExt cx="5029752" cy="5965378"/>
            </a:xfrm>
          </p:grpSpPr>
          <p:pic>
            <p:nvPicPr>
              <p:cNvPr id="60428" name="Picture 5"/>
              <p:cNvPicPr>
                <a:picLocks noChangeAspect="1" noChangeArrowheads="1"/>
              </p:cNvPicPr>
              <p:nvPr/>
            </p:nvPicPr>
            <p:blipFill>
              <a:blip r:embed="rId2"/>
              <a:srcRect l="13107"/>
              <a:stretch>
                <a:fillRect/>
              </a:stretch>
            </p:blipFill>
            <p:spPr bwMode="auto">
              <a:xfrm>
                <a:off x="472965" y="891993"/>
                <a:ext cx="5029752" cy="5920284"/>
              </a:xfrm>
              <a:prstGeom prst="rect">
                <a:avLst/>
              </a:prstGeom>
              <a:noFill/>
              <a:ln w="9525">
                <a:noFill/>
                <a:miter lim="800000"/>
                <a:headEnd/>
                <a:tailEnd/>
              </a:ln>
            </p:spPr>
          </p:pic>
          <p:pic>
            <p:nvPicPr>
              <p:cNvPr id="60429" name="Picture 2"/>
              <p:cNvPicPr>
                <a:picLocks noChangeAspect="1" noChangeArrowheads="1"/>
              </p:cNvPicPr>
              <p:nvPr/>
            </p:nvPicPr>
            <p:blipFill>
              <a:blip r:embed="rId3"/>
              <a:srcRect/>
              <a:stretch>
                <a:fillRect/>
              </a:stretch>
            </p:blipFill>
            <p:spPr bwMode="auto">
              <a:xfrm>
                <a:off x="624790" y="846899"/>
                <a:ext cx="4531060" cy="3285611"/>
              </a:xfrm>
              <a:prstGeom prst="rect">
                <a:avLst/>
              </a:prstGeom>
              <a:noFill/>
              <a:ln w="9525">
                <a:noFill/>
                <a:miter lim="800000"/>
                <a:headEnd/>
                <a:tailEnd/>
              </a:ln>
            </p:spPr>
          </p:pic>
          <p:sp>
            <p:nvSpPr>
              <p:cNvPr id="60430" name="TextBox 7"/>
              <p:cNvSpPr txBox="1">
                <a:spLocks noChangeArrowheads="1"/>
              </p:cNvSpPr>
              <p:nvPr/>
            </p:nvSpPr>
            <p:spPr bwMode="auto">
              <a:xfrm>
                <a:off x="863839" y="6257925"/>
                <a:ext cx="1726755" cy="369332"/>
              </a:xfrm>
              <a:prstGeom prst="rect">
                <a:avLst/>
              </a:prstGeom>
              <a:noFill/>
              <a:ln w="9525">
                <a:noFill/>
                <a:miter lim="800000"/>
                <a:headEnd/>
                <a:tailEnd/>
              </a:ln>
            </p:spPr>
            <p:txBody>
              <a:bodyPr wrap="none">
                <a:spAutoFit/>
              </a:bodyPr>
              <a:lstStyle/>
              <a:p>
                <a:r>
                  <a:rPr lang="en-US">
                    <a:solidFill>
                      <a:srgbClr val="C00000"/>
                    </a:solidFill>
                  </a:rPr>
                  <a:t>HIE-ISOLDE linac</a:t>
                </a:r>
                <a:endParaRPr lang="en-GB">
                  <a:solidFill>
                    <a:srgbClr val="C00000"/>
                  </a:solidFill>
                </a:endParaRPr>
              </a:p>
            </p:txBody>
          </p:sp>
          <p:sp>
            <p:nvSpPr>
              <p:cNvPr id="60431" name="TextBox 14"/>
              <p:cNvSpPr txBox="1">
                <a:spLocks noChangeArrowheads="1"/>
              </p:cNvSpPr>
              <p:nvPr/>
            </p:nvSpPr>
            <p:spPr bwMode="auto">
              <a:xfrm>
                <a:off x="1872815" y="4495800"/>
                <a:ext cx="1492710" cy="369304"/>
              </a:xfrm>
              <a:prstGeom prst="rect">
                <a:avLst/>
              </a:prstGeom>
              <a:noFill/>
              <a:ln w="9525">
                <a:noFill/>
                <a:miter lim="800000"/>
                <a:headEnd/>
                <a:tailEnd/>
              </a:ln>
            </p:spPr>
            <p:txBody>
              <a:bodyPr wrap="none">
                <a:spAutoFit/>
              </a:bodyPr>
              <a:lstStyle/>
              <a:p>
                <a:r>
                  <a:rPr lang="en-US" dirty="0">
                    <a:solidFill>
                      <a:srgbClr val="C00000"/>
                    </a:solidFill>
                  </a:rPr>
                  <a:t>HIE-</a:t>
                </a:r>
                <a:r>
                  <a:rPr lang="en-US" dirty="0" smtClean="0">
                    <a:solidFill>
                      <a:srgbClr val="C00000"/>
                    </a:solidFill>
                  </a:rPr>
                  <a:t>ISOLDE</a:t>
                </a:r>
                <a:endParaRPr lang="en-US" dirty="0">
                  <a:solidFill>
                    <a:srgbClr val="C00000"/>
                  </a:solidFill>
                </a:endParaRPr>
              </a:p>
            </p:txBody>
          </p:sp>
          <p:sp>
            <p:nvSpPr>
              <p:cNvPr id="60432" name="TextBox 11"/>
              <p:cNvSpPr txBox="1">
                <a:spLocks noChangeArrowheads="1"/>
              </p:cNvSpPr>
              <p:nvPr/>
            </p:nvSpPr>
            <p:spPr bwMode="auto">
              <a:xfrm>
                <a:off x="493777" y="2248521"/>
                <a:ext cx="1130952" cy="646331"/>
              </a:xfrm>
              <a:prstGeom prst="rect">
                <a:avLst/>
              </a:prstGeom>
              <a:noFill/>
              <a:ln w="9525">
                <a:noFill/>
                <a:miter lim="800000"/>
                <a:headEnd/>
                <a:tailEnd/>
              </a:ln>
            </p:spPr>
            <p:txBody>
              <a:bodyPr wrap="none">
                <a:spAutoFit/>
              </a:bodyPr>
              <a:lstStyle/>
              <a:p>
                <a:pPr algn="ctr"/>
                <a:r>
                  <a:rPr lang="en-US">
                    <a:solidFill>
                      <a:srgbClr val="C00000"/>
                    </a:solidFill>
                  </a:rPr>
                  <a:t>extraction</a:t>
                </a:r>
              </a:p>
              <a:p>
                <a:pPr algn="ctr"/>
                <a:r>
                  <a:rPr lang="en-US">
                    <a:solidFill>
                      <a:srgbClr val="C00000"/>
                    </a:solidFill>
                  </a:rPr>
                  <a:t>lines</a:t>
                </a:r>
                <a:endParaRPr lang="en-GB">
                  <a:solidFill>
                    <a:srgbClr val="C00000"/>
                  </a:solidFill>
                </a:endParaRPr>
              </a:p>
            </p:txBody>
          </p:sp>
        </p:grpSp>
        <p:sp>
          <p:nvSpPr>
            <p:cNvPr id="60425" name="TextBox 29"/>
            <p:cNvSpPr txBox="1">
              <a:spLocks noChangeArrowheads="1"/>
            </p:cNvSpPr>
            <p:nvPr/>
          </p:nvSpPr>
          <p:spPr bwMode="auto">
            <a:xfrm>
              <a:off x="3651242" y="2132751"/>
              <a:ext cx="1069524" cy="523220"/>
            </a:xfrm>
            <a:prstGeom prst="rect">
              <a:avLst/>
            </a:prstGeom>
            <a:noFill/>
            <a:ln w="38100">
              <a:solidFill>
                <a:srgbClr val="FF9900"/>
              </a:solidFill>
              <a:miter lim="800000"/>
              <a:headEnd/>
              <a:tailEnd/>
            </a:ln>
          </p:spPr>
          <p:txBody>
            <a:bodyPr wrap="none">
              <a:spAutoFit/>
            </a:bodyPr>
            <a:lstStyle/>
            <a:p>
              <a:pPr algn="ctr"/>
              <a:r>
                <a:rPr lang="en-US" sz="1400"/>
                <a:t>In-ring </a:t>
              </a:r>
            </a:p>
            <a:p>
              <a:pPr algn="ctr"/>
              <a:r>
                <a:rPr lang="en-US" sz="1400"/>
                <a:t>experiment</a:t>
              </a:r>
            </a:p>
          </p:txBody>
        </p:sp>
      </p:grpSp>
      <p:sp>
        <p:nvSpPr>
          <p:cNvPr id="46" name="TextBox 45"/>
          <p:cNvSpPr txBox="1"/>
          <p:nvPr/>
        </p:nvSpPr>
        <p:spPr>
          <a:xfrm rot="16200000">
            <a:off x="2053431" y="2242344"/>
            <a:ext cx="657225" cy="261938"/>
          </a:xfrm>
          <a:prstGeom prst="rect">
            <a:avLst/>
          </a:prstGeom>
          <a:noFill/>
        </p:spPr>
        <p:txBody>
          <a:bodyPr wrap="none">
            <a:spAutoFit/>
          </a:bodyPr>
          <a:lstStyle/>
          <a:p>
            <a:pPr>
              <a:defRPr/>
            </a:pPr>
            <a:r>
              <a:rPr lang="en-GB" sz="1050" dirty="0">
                <a:ea typeface="ＭＳ Ｐゴシック" pitchFamily="34" charset="-128"/>
                <a:cs typeface="+mn-cs"/>
              </a:rPr>
              <a:t>e-cooler</a:t>
            </a:r>
          </a:p>
        </p:txBody>
      </p:sp>
      <p:pic>
        <p:nvPicPr>
          <p:cNvPr id="60419" name="Picture 46"/>
          <p:cNvPicPr>
            <a:picLocks noChangeAspect="1"/>
          </p:cNvPicPr>
          <p:nvPr/>
        </p:nvPicPr>
        <p:blipFill>
          <a:blip r:embed="rId4"/>
          <a:srcRect/>
          <a:stretch>
            <a:fillRect/>
          </a:stretch>
        </p:blipFill>
        <p:spPr bwMode="auto">
          <a:xfrm>
            <a:off x="5077048" y="2204864"/>
            <a:ext cx="4064000" cy="2292350"/>
          </a:xfrm>
          <a:prstGeom prst="rect">
            <a:avLst/>
          </a:prstGeom>
          <a:noFill/>
          <a:ln w="9525">
            <a:solidFill>
              <a:schemeClr val="tx1"/>
            </a:solidFill>
            <a:miter lim="800000"/>
            <a:headEnd/>
            <a:tailEnd/>
          </a:ln>
        </p:spPr>
      </p:pic>
      <p:sp>
        <p:nvSpPr>
          <p:cNvPr id="60421" name="TextBox 49"/>
          <p:cNvSpPr txBox="1">
            <a:spLocks noChangeArrowheads="1"/>
          </p:cNvSpPr>
          <p:nvPr/>
        </p:nvSpPr>
        <p:spPr bwMode="auto">
          <a:xfrm>
            <a:off x="2731691" y="-26988"/>
            <a:ext cx="3475831" cy="646331"/>
          </a:xfrm>
          <a:prstGeom prst="rect">
            <a:avLst/>
          </a:prstGeom>
          <a:solidFill>
            <a:srgbClr val="FFFF99"/>
          </a:solidFill>
          <a:ln w="9525">
            <a:solidFill>
              <a:schemeClr val="tx1"/>
            </a:solidFill>
            <a:miter lim="800000"/>
            <a:headEnd/>
            <a:tailEnd/>
          </a:ln>
        </p:spPr>
        <p:txBody>
          <a:bodyPr wrap="none">
            <a:spAutoFit/>
          </a:bodyPr>
          <a:lstStyle/>
          <a:p>
            <a:pPr defTabSz="457200"/>
            <a:r>
              <a:rPr lang="en-US" altLang="en-US" sz="3600" b="1" dirty="0" smtClean="0">
                <a:solidFill>
                  <a:srgbClr val="0000FF"/>
                </a:solidFill>
                <a:latin typeface="Calibri" pitchFamily="34" charset="0"/>
              </a:rPr>
              <a:t>HIE-ISOLDE + TSR</a:t>
            </a:r>
            <a:endParaRPr lang="en-US" altLang="en-US" sz="3600" b="1" dirty="0">
              <a:solidFill>
                <a:srgbClr val="0000FF"/>
              </a:solidFill>
              <a:latin typeface="Calibri" pitchFamily="34" charset="0"/>
            </a:endParaRPr>
          </a:p>
        </p:txBody>
      </p:sp>
    </p:spTree>
    <p:extLst>
      <p:ext uri="{BB962C8B-B14F-4D97-AF65-F5344CB8AC3E}">
        <p14:creationId xmlns:p14="http://schemas.microsoft.com/office/powerpoint/2010/main" val="39497560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4"/>
          <p:cNvPicPr>
            <a:picLocks noChangeAspect="1" noChangeArrowheads="1"/>
          </p:cNvPicPr>
          <p:nvPr/>
        </p:nvPicPr>
        <p:blipFill>
          <a:blip r:embed="rId2"/>
          <a:srcRect/>
          <a:stretch>
            <a:fillRect/>
          </a:stretch>
        </p:blipFill>
        <p:spPr bwMode="auto">
          <a:xfrm>
            <a:off x="323528" y="1844824"/>
            <a:ext cx="3744912" cy="3032125"/>
          </a:xfrm>
          <a:prstGeom prst="rect">
            <a:avLst/>
          </a:prstGeom>
          <a:noFill/>
          <a:ln w="9525">
            <a:solidFill>
              <a:srgbClr val="000000"/>
            </a:solidFill>
            <a:miter lim="800000"/>
            <a:headEnd/>
            <a:tailEnd/>
          </a:ln>
        </p:spPr>
      </p:pic>
      <p:sp>
        <p:nvSpPr>
          <p:cNvPr id="2068" name="TextBox 2"/>
          <p:cNvSpPr txBox="1">
            <a:spLocks noChangeArrowheads="1"/>
          </p:cNvSpPr>
          <p:nvPr/>
        </p:nvSpPr>
        <p:spPr bwMode="auto">
          <a:xfrm>
            <a:off x="2423680" y="0"/>
            <a:ext cx="3801341" cy="646331"/>
          </a:xfrm>
          <a:prstGeom prst="rect">
            <a:avLst/>
          </a:prstGeom>
          <a:solidFill>
            <a:srgbClr val="FFFF99"/>
          </a:solidFill>
          <a:ln w="9525">
            <a:solidFill>
              <a:schemeClr val="tx1"/>
            </a:solidFill>
            <a:miter lim="800000"/>
            <a:headEnd/>
            <a:tailEnd/>
          </a:ln>
        </p:spPr>
        <p:txBody>
          <a:bodyPr wrap="none">
            <a:spAutoFit/>
          </a:bodyPr>
          <a:lstStyle/>
          <a:p>
            <a:r>
              <a:rPr lang="en-US" altLang="en-US" sz="3600" b="1" dirty="0">
                <a:solidFill>
                  <a:srgbClr val="0000FF"/>
                </a:solidFill>
              </a:rPr>
              <a:t>Electron cooling</a:t>
            </a:r>
          </a:p>
        </p:txBody>
      </p:sp>
      <p:sp>
        <p:nvSpPr>
          <p:cNvPr id="2069" name="TextBox 2"/>
          <p:cNvSpPr txBox="1">
            <a:spLocks noChangeArrowheads="1"/>
          </p:cNvSpPr>
          <p:nvPr/>
        </p:nvSpPr>
        <p:spPr bwMode="auto">
          <a:xfrm>
            <a:off x="-1168400" y="774700"/>
            <a:ext cx="184150" cy="369888"/>
          </a:xfrm>
          <a:prstGeom prst="rect">
            <a:avLst/>
          </a:prstGeom>
          <a:noFill/>
          <a:ln w="9525">
            <a:noFill/>
            <a:miter lim="800000"/>
            <a:headEnd/>
            <a:tailEnd/>
          </a:ln>
        </p:spPr>
        <p:txBody>
          <a:bodyPr wrap="none">
            <a:spAutoFit/>
          </a:bodyPr>
          <a:lstStyle/>
          <a:p>
            <a:endParaRPr lang="en-US" altLang="en-US"/>
          </a:p>
        </p:txBody>
      </p:sp>
      <p:pic>
        <p:nvPicPr>
          <p:cNvPr id="2070" name="Picture 7"/>
          <p:cNvPicPr>
            <a:picLocks noChangeAspect="1"/>
          </p:cNvPicPr>
          <p:nvPr/>
        </p:nvPicPr>
        <p:blipFill>
          <a:blip r:embed="rId3"/>
          <a:srcRect/>
          <a:stretch>
            <a:fillRect/>
          </a:stretch>
        </p:blipFill>
        <p:spPr bwMode="auto">
          <a:xfrm>
            <a:off x="4499992" y="980728"/>
            <a:ext cx="4464496" cy="4738088"/>
          </a:xfrm>
          <a:prstGeom prst="rect">
            <a:avLst/>
          </a:prstGeom>
          <a:noFill/>
          <a:ln w="9525">
            <a:noFill/>
            <a:miter lim="800000"/>
            <a:headEnd/>
            <a:tailEnd/>
          </a:ln>
        </p:spPr>
      </p:pic>
      <p:sp>
        <p:nvSpPr>
          <p:cNvPr id="2072" name="TextBox 15"/>
          <p:cNvSpPr txBox="1">
            <a:spLocks noChangeArrowheads="1"/>
          </p:cNvSpPr>
          <p:nvPr/>
        </p:nvSpPr>
        <p:spPr bwMode="auto">
          <a:xfrm>
            <a:off x="1115616" y="5013176"/>
            <a:ext cx="2065338" cy="338137"/>
          </a:xfrm>
          <a:prstGeom prst="rect">
            <a:avLst/>
          </a:prstGeom>
          <a:noFill/>
          <a:ln w="9525">
            <a:noFill/>
            <a:miter lim="800000"/>
            <a:headEnd/>
            <a:tailEnd/>
          </a:ln>
        </p:spPr>
        <p:txBody>
          <a:bodyPr wrap="none">
            <a:spAutoFit/>
          </a:bodyPr>
          <a:lstStyle/>
          <a:p>
            <a:r>
              <a:rPr lang="en-US" sz="1600" dirty="0"/>
              <a:t>Radial beam extension</a:t>
            </a:r>
            <a:endParaRPr lang="en-GB" sz="1600" dirty="0"/>
          </a:p>
        </p:txBody>
      </p:sp>
      <p:sp>
        <p:nvSpPr>
          <p:cNvPr id="2" name="TextBox 1"/>
          <p:cNvSpPr txBox="1"/>
          <p:nvPr/>
        </p:nvSpPr>
        <p:spPr>
          <a:xfrm>
            <a:off x="5724128" y="6444044"/>
            <a:ext cx="3396858" cy="369332"/>
          </a:xfrm>
          <a:prstGeom prst="rect">
            <a:avLst/>
          </a:prstGeom>
          <a:solidFill>
            <a:schemeClr val="bg1"/>
          </a:solidFill>
        </p:spPr>
        <p:txBody>
          <a:bodyPr wrap="none" rtlCol="0">
            <a:spAutoFit/>
          </a:bodyPr>
          <a:lstStyle/>
          <a:p>
            <a:r>
              <a:rPr lang="en-US" dirty="0" smtClean="0"/>
              <a:t>10</a:t>
            </a:r>
            <a:r>
              <a:rPr lang="en-US" baseline="30000" dirty="0" smtClean="0"/>
              <a:t>7</a:t>
            </a:r>
            <a:r>
              <a:rPr lang="en-US" dirty="0" smtClean="0"/>
              <a:t>       10</a:t>
            </a:r>
            <a:r>
              <a:rPr lang="en-US" baseline="30000" dirty="0" smtClean="0"/>
              <a:t>8 </a:t>
            </a:r>
            <a:r>
              <a:rPr lang="en-US" dirty="0" smtClean="0"/>
              <a:t>       10</a:t>
            </a:r>
            <a:r>
              <a:rPr lang="en-US" baseline="30000" dirty="0" smtClean="0"/>
              <a:t>9</a:t>
            </a:r>
            <a:r>
              <a:rPr lang="en-US" dirty="0" smtClean="0"/>
              <a:t>  ions in ring     </a:t>
            </a:r>
            <a:endParaRPr lang="en-US" dirty="0"/>
          </a:p>
        </p:txBody>
      </p:sp>
    </p:spTree>
    <p:extLst>
      <p:ext uri="{BB962C8B-B14F-4D97-AF65-F5344CB8AC3E}">
        <p14:creationId xmlns:p14="http://schemas.microsoft.com/office/powerpoint/2010/main" val="39642975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jpeg;base64,/9j/4AAQSkZJRgABAQAAAQABAAD/2wCEAAkGBxMQDxUQEBQQEBAXFBQQEBQUFBQQFBUUFRYWFhYUFBQYHiggGBolGxQVIj0hJiorLi4uGB8zODMsNygvLiwBCgoKDg0OFBAQGiwcFBwsLCwsLCwsLCwsKywsLDcsLSwsKywrLCwsLCwsNywsLCwsLCwsLCwrLCssNywsLCwsLP/AABEIAOEA4QMBIgACEQEDEQH/xAAcAAEAAgMBAQEAAAAAAAAAAAAABQYBBAcDAgj/xABEEAABAwICBwQFCAgGAwAAAAABAAIDBBESIQUGEzFBUWEicYGRMkJiobEHI1JTcoKSwRQkMzRDwtHwFWNzo7Lhg5Si/8QAFgEBAQEAAAAAAAAAAAAAAAAAAAEC/8QAGxEBAQEAAwEBAAAAAAAAAAAAAAERITFBEgL/2gAMAwEAAhEDEQA/AO4oiICIiAiIgIiICIiAiKH07rHBRgCQl8p9CGMY5HHo0bvFBMLymqGM9NzW33XNie4cVzSs0rpOsu6SSPRVKMyyMiWct/zJ3WbHw9GxC9XzRVLGsDZqxrRkY2u2bzxLpexE8nqSriLvNrBTs9KQDvDm/ELzZrPSndID3Au+AKqMGg2W7NFTx/bEAPjgY/4r2/wJnrU8Hc0Ru8wWNVwXSDSkL8myMJ4AnCfI5rcVA/w0N3NcwctwA5cWBbVNVTQ/snFzfqzdwt7Ld/4czwapirqiidE6ejnFj2H8ibgncbO7+CllAREQEREBERAREQEREBERAREQEREBERARFUtcdYdmHQROLT2RM9ub24/Qhi/zX+4ZoPrWHWUgugpSMQOCWYjE2M/QYPXk6cOPSn0RdJI9tG3ay3InqZXFzGuvmHyDOR4+qZYC3aIvdY0Zo91ccLCYqNhLJHxkgyEGzoKd+8NBydL6TiCBb1bvS0zImNjja2ONoDWNaA1oA4ABaRFUerkYIkqC6rlGYdKBs2HhsoR2GW52LubiplZRFYWEKIC1p6QO3dl3dcHvbx9x6rZWCgiJ4buN7Ml34j6MgGXbPux7xuN25KR0Vpp0ZDJg7Du7Q7TLZWPMD+liQRfM8IeLHLiDxB5qMqbluE5PZ8APeLX+7iHBVF6Y4EAggg5gjcQsqp6saXs7Yv8ARJsy/qv4tvyJ/LmrYs2YoiIoCIiAiIgIiICIiAiIgIiICIiCL1i0p+jQ3bYyvOzhB3YiL4ney0AuPQLjuiWO0rVlrHP/AEaPE58u5zg8kPmB+tmIc0HeyMOI9ILc+VjWF0jjDFiLpS6mhDd+yDg2ZzfakkLYx0Ct+p+gW0FIyDIyenM4bnSEC9vZAAaOjQrBL00LY2Njja1jGtDGNaLBrQLAAcAAvRYssqoLCJZFYKIsICFZWEGFpaRhyxjIjJ32efgc+6/Nby+XNuLHccigqUr8L77s8J6OH92+6F0HQVft4Q4+mOw/vHHxFiub6aGB0jb57Pag9YnBj3fhLXeK9Pk51rc/SktE6MtjdEJIn52c4NY/DyBwyO8glSOqoiLKiIiAiIgIiICIiAiIgIiICjNY60w0r3MykNo4v9SQhjT4E38FIyPDWlzjZoBJPIDMlc0101wjmp3PgxFsTJJhcFpdJgEcTS05g45dxzu3ckFU1QpBW6ZfPvgpm2ivyjLoofN4qJO9rCusBUv5K9HCKidJbOSV3C3YhtC23QmNzvvq6LSCwVlYQEKysIMIsrCKJZEQYKwvpfKCr6xwA1VODuke+F/2ZoJB8YWqE1CkGzgqHi0zZXh5HsSujI/AAFY9aDhfA7iJ4fi8fBxVX1VziqB9GvrGDuxtP8xRHbEXzG67QeYBX0sqIiICIiAiIgIiICIiAiIg8qpt43Dm1w9xX55nh2VI9pdivVRNzy7Mcj5nNHT5n3r9FEL8+66QYKd43frNWR/6tUQrB0vU2n2WjqVh3iniLvtOaHE+ZKmFq6LbaCIDds4wPwhbSqCLKwgLCysICwiygLCIgLCysIKxre/5ymbznj9zZn/yDzVe1MzppH/WVVVMPvSYf5FJ64VQbOHE9mKOaY8uywNHv2gVe1GqLU7KYua0xsuS4Odd73lzmmxvfE8jy7w9HdoBZrR0HwX2o7QmkjUMLi3CQcJ5HIG45KRWVEREBERAREQEREBERAREQFxn5UKDKQAZCpjJHsyiSN9utpfeuzKh/KJQYr5ZPZcdXxkOH/BoViVs6r1G1oaaT6VPC7zjapNVvUKX9T2JtihlkgNuDb7SP/bkYrKtDCwSskrCAhRYQZCLCKDN1hFhBlfEjw0Fx3AEnwX0oHXHSpp6c4LGV1mxDnI42jHdizPRjkHPta5zUbdoNjNK2jYW59iJ15j3bQyjuspbR+i2RGJzcQc93aF8jhfj3c7Aqu0MYkq8LSXRUrNg1xzxTu/aOvztkepV6loiDTO4AyO+6GFl/FxPkkWrzqmPmXHnIf8Ai1TaidWG2pgebnH32/JSyl7BERQEREBERAREQEREBERAUPrRSbSC43sOId3H++imFhzQQQcwRY9yQc40UP0erH1U7BEeQmhBdH+KMuF+cYVoUPpHR4a58DyWtNix4sSwg4o5W34tcAfMLeoahz2kSANlacErRmA7m08WOFiDyPO62jZREQYRFhBlYREBFhYc6wuchvPAAcyoMSyhrS47h/YA6rk+t+nHPe6cdrC409EwZ7Sqf2HPHNrBdoOV+2fWCtus+k8YMbXGOMAmaS+HAy2ZvvDyDkPVBJOZaFR9GxbeQVbm7OJrNnQRWtghtbakcHOG4cBzyKCY1M0GWmKnacb7l0jt+J5zc8niAfc0K66w4W1Gzb6McTI7dc3X8Q4KR1G0JsIjPKLSPFwD6jN+fInf5KHgBqqu/CSS/UM3+5oV9Rd9EQ4KeNvHCCe85n4rcRFhoREQEREBERAREQEREBERAREQRmnKDasxN9NuY6jiFXoHXIzDXgYWuO4t37OT2b3Id6pvwJCuirOsNAYyZmAlnrgb29QOI6LUqPpr75EFrhvad48t46jIrKiqWvBaCCHszwm+7nhdw7j4graNaALkOPOw7Q8OPh5KjbWFojTNPexljYeTzs3fhfYr0dpOEC5mhA57Rn9UG0ijjpuA+g/a8PmWunz6mMEDxXhLpR59FgjHN5D3fgYcIv1eCOXBBKTTNYLuNhuHEk8gBmT0CgdKaULgQCGNGZJIsLcXHcT03DebnIa01Tc3c4lxyxON3W4gWADR0aAMuKiK2USEMAxi4sLXBPDL1u7cmDQrLT2BH6vfEGHfMb3xvvngvnY5u3lXHUzVozOFTOPmgcUbT/EPBxH0R7+7fsatanFxE1WLDe2I7z1k5D2fPkrxLI2Nhc6zWNFzyAHRS0xE601uzgLB6Ul2/c9Y+8D7y0dTaDJ07hv7DO71j55eBWgWvr6niG8fYYNw79/iTwCukMQY0MaLNAAA6BLxB9oiLKiIiAiIgIiICIiAiIgIiICIiAsObcWOY3ELKIOda4arTwudVaOdgcc5I3dqN/228/aFj1VR0Zr4zainron0ct8LnA4ogebg7Ng65jqu5qn63agU9e0nCGSeq4dkj7J4dxuFZUazqGTCHDtsIuCAXNIPEOaS2y1HOazfsGnncNK8tBRVOi42U5LiGDC0kXa9o3XaNxtYXHLeNytNFrPE8fOjAeY7bfdmtCrTVzBk6QHo0F/kcwvFz3y5QRTSH6WEn4ZLotPUwv8AQdG7uIv5b1tKfRjnFBqbUzZzFsDOIJxu8gfiVcNDauwUubG4pOMj+07w4N8FKueBmSB3myjavTsLMmnau3AM7Qvyxbr9N/RTbTElLIGtLnENaBckmwA6lVTSFXJWyCKEERg3zuPvv5dB+dgNw0U9WQ6Y7GK9wwb/ACPHqc+QCmqSkZE3BGA0e8nmTxKdDy0Xo9tPHgbmd7ncXHn/ANLcRFFEREBERAREQEREBERAREQEREBERAREQEREHxLE14wuAcORFwoPS+gYcDpGgtcBfI3B775+RU+tPS/7B/d+asFDhpscwhFs3BoNzbPobqebqxL9Y1o6FxHlYKJ0Yf15n+oF0BatsSK5Dqo3+JI5/cLeeIuUxR6NihzYwB27EbudbliOdui20WdUREUBERAREQEREBERAREQEREBERAREQEREBERAREQFpaZP6vJ9n8wt1aOm/3eT7P5hWCl6L/fmfbHwXQlz3RB/Xo/t/kV0JX9JBERZUREQEREBERAREQEREBERAREQEREBERAREQERauka9kDMbz3DiTyCDZJtmVD12skMeTbyu9nd4u/pdVfSmm5JzYnCzg0bvHmVXTpqI1DaSI7apcbCJhaSOPbcSGs8St/Odpq5VGtUrvQaxnm8+e73KJ0lpucsJc8kZXbk0EEgWyCpdRrqIp3wSU02JjzG4xvjlzabG2YHvXtV6zQSQuaRUNJG4xPvkQbXZfPLgVZiJCg062ad+yxsdFI1jneicRtfDY7rFWSPTE7d0r/ABOL4rmWgZGU9RVF+IjaRSMsXSEtdgIcBfPK+amqnW5rb7OCd54F2GNp8bk+5NnqOg0+tMzfTDJB3YT5jL3KZodZIZMnXid7Wbfxf1suJO17kYe3SjBxwy3d4Atsfcp/QmstNWZRPtJa5jeMEg+7x7xcKcVeXZ2m4uMxwKyuf6K0y+nORxM4sO7w5FXfR9cydmNhuNxHEHkVmzFlbKIiiiIiAiIgIiICIiAiIgIiICIiAiIgLlmvOskcUjpJnhjGksYN5NuDWjMk711NcL+UjUZ9TpLEZtm0glocLjC4k3Yd3Gx7hzC1+Uqi60a+STjZU2KGL1nZCR3QEeiO7NRerdO4O2n/AHfv5rq9B8jtDsxtZZnOIzLCGkHmCbj3Kbo/k40dEBh/SXEbsco/laEylUnRejpTbZQhrMN5ZiXOLnFxsLX7IA5Ab954TcEzIzhngZKOJa97T4EG6uFCz9Dla1gaYDcOJvjbytwIUzU6MpKkXkjYSfWb2Hd927/G60jmcujaJ5dJTTTU01rNZKdpG03uTiAxZ5izg4dF8ENc7ZzNax3qSNsWOHM2yHhu42Vt0hqJG79lO5vISND/AP6ba3koGbVqeK7Xmne3g7aPBb1F2/kUxETVatOcCbNtzJAVa0hqRO5wdE6NjwbtdjLSDwILRddHpnHZtabCwtYEuHgTwXvHS3WVU7R82lIGgSshq7b8LwyQt6EgAkd2ffv6LqRVuMwBDmB8d3Mda7TYOGKxIuMxv4laVRFHE3FK4Nyvbj5cB1OSmdS9FPxmrka6NpaWQsOTrEgl7gcxusO89E1VvREWVEREBERAREQEREBERAREQEREBERAWrpHR8dQzBK0OG8cC082uGYPctpEFPqdWJ4v3eUSN4Nf2HfiAwuPg1Rs8lRFlLDM3qGF7fFzLtHmuhIro5VVaYBu0Fpd9EuAPko1umayM2iiaWb7ukY036AcF2WSMOFnAOHIgEe9acmhaZ2bqend3xMPxCupjkr9ZdIH+DGP/K38lqfp80n7zJGwnIMa8fE5nyXY26CpRmKamB6Qxj8luQwNYLMa1o9kBvwT6McnoKWdx+bimfyOzfhP3zZvvVgpdB18mR2dK3iXEPeO5ke/8YV8RZVB6J1XhgIe688t745LGx5sbuHfmeqnERAREQEREBERAREQEREBERAREQEREBERAREQEREBERAREQEREBERAREQEREBERAREQERE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8" descr="data:image/jpeg;base64,/9j/4AAQSkZJRgABAQAAAQABAAD/2wCEAAkGBxMQDxUQEBQQEBAXFBQQEBQUFBQQFBUUFRYWFhYUFBQYHiggGBolGxQVIj0hJiorLi4uGB8zODMsNygvLiwBCgoKDg0OFBAQGiwcFBwsLCwsLCwsLCwsKywsLDcsLSwsKywrLCwsLCwsNywsLCwsLCwsLCwrLCssNywsLCwsLP/AABEIAOEA4QMBIgACEQEDEQH/xAAcAAEAAgMBAQEAAAAAAAAAAAAABQYBBAcDAgj/xABEEAABAwICBwQFCAgGAwAAAAABAAIDBBESIQUGEzFBUWEicYGRMkJiobEHI1JTcoKSwRQkMzRDwtHwFWNzo7Lhg5Si/8QAFgEBAQEAAAAAAAAAAAAAAAAAAAEC/8QAGxEBAQEAAwEBAAAAAAAAAAAAAAERITFBEgL/2gAMAwEAAhEDEQA/AO4oiICIiAiIgIiICIiAiKH07rHBRgCQl8p9CGMY5HHo0bvFBMLymqGM9NzW33XNie4cVzSs0rpOsu6SSPRVKMyyMiWct/zJ3WbHw9GxC9XzRVLGsDZqxrRkY2u2bzxLpexE8nqSriLvNrBTs9KQDvDm/ELzZrPSndID3Au+AKqMGg2W7NFTx/bEAPjgY/4r2/wJnrU8Hc0Ru8wWNVwXSDSkL8myMJ4AnCfI5rcVA/w0N3NcwctwA5cWBbVNVTQ/snFzfqzdwt7Ld/4czwapirqiidE6ejnFj2H8ibgncbO7+CllAREQEREBERAREQEREBERAREQEREBERARFUtcdYdmHQROLT2RM9ub24/Qhi/zX+4ZoPrWHWUgugpSMQOCWYjE2M/QYPXk6cOPSn0RdJI9tG3ay3InqZXFzGuvmHyDOR4+qZYC3aIvdY0Zo91ccLCYqNhLJHxkgyEGzoKd+8NBydL6TiCBb1bvS0zImNjja2ONoDWNaA1oA4ABaRFUerkYIkqC6rlGYdKBs2HhsoR2GW52LubiplZRFYWEKIC1p6QO3dl3dcHvbx9x6rZWCgiJ4buN7Ml34j6MgGXbPux7xuN25KR0Vpp0ZDJg7Du7Q7TLZWPMD+liQRfM8IeLHLiDxB5qMqbluE5PZ8APeLX+7iHBVF6Y4EAggg5gjcQsqp6saXs7Yv8ARJsy/qv4tvyJ/LmrYs2YoiIoCIiAiIgIiICIiAiIgIiICIiCL1i0p+jQ3bYyvOzhB3YiL4ney0AuPQLjuiWO0rVlrHP/AEaPE58u5zg8kPmB+tmIc0HeyMOI9ILc+VjWF0jjDFiLpS6mhDd+yDg2ZzfakkLYx0Ct+p+gW0FIyDIyenM4bnSEC9vZAAaOjQrBL00LY2Njja1jGtDGNaLBrQLAAcAAvRYssqoLCJZFYKIsICFZWEGFpaRhyxjIjJ32efgc+6/Nby+XNuLHccigqUr8L77s8J6OH92+6F0HQVft4Q4+mOw/vHHxFiub6aGB0jb57Pag9YnBj3fhLXeK9Pk51rc/SktE6MtjdEJIn52c4NY/DyBwyO8glSOqoiLKiIiAiIgIiICIiAiIgIiICjNY60w0r3MykNo4v9SQhjT4E38FIyPDWlzjZoBJPIDMlc0101wjmp3PgxFsTJJhcFpdJgEcTS05g45dxzu3ckFU1QpBW6ZfPvgpm2ivyjLoofN4qJO9rCusBUv5K9HCKidJbOSV3C3YhtC23QmNzvvq6LSCwVlYQEKysIMIsrCKJZEQYKwvpfKCr6xwA1VODuke+F/2ZoJB8YWqE1CkGzgqHi0zZXh5HsSujI/AAFY9aDhfA7iJ4fi8fBxVX1VziqB9GvrGDuxtP8xRHbEXzG67QeYBX0sqIiICIiAiIgIiICIiAiIg8qpt43Dm1w9xX55nh2VI9pdivVRNzy7Mcj5nNHT5n3r9FEL8+66QYKd43frNWR/6tUQrB0vU2n2WjqVh3iniLvtOaHE+ZKmFq6LbaCIDds4wPwhbSqCLKwgLCysICwiygLCIgLCysIKxre/5ymbznj9zZn/yDzVe1MzppH/WVVVMPvSYf5FJ64VQbOHE9mKOaY8uywNHv2gVe1GqLU7KYua0xsuS4Odd73lzmmxvfE8jy7w9HdoBZrR0HwX2o7QmkjUMLi3CQcJ5HIG45KRWVEREBERAREQEREBERAREQFxn5UKDKQAZCpjJHsyiSN9utpfeuzKh/KJQYr5ZPZcdXxkOH/BoViVs6r1G1oaaT6VPC7zjapNVvUKX9T2JtihlkgNuDb7SP/bkYrKtDCwSskrCAhRYQZCLCKDN1hFhBlfEjw0Fx3AEnwX0oHXHSpp6c4LGV1mxDnI42jHdizPRjkHPta5zUbdoNjNK2jYW59iJ15j3bQyjuspbR+i2RGJzcQc93aF8jhfj3c7Aqu0MYkq8LSXRUrNg1xzxTu/aOvztkepV6loiDTO4AyO+6GFl/FxPkkWrzqmPmXHnIf8Ai1TaidWG2pgebnH32/JSyl7BERQEREBERAREQEREBERAUPrRSbSC43sOId3H++imFhzQQQcwRY9yQc40UP0erH1U7BEeQmhBdH+KMuF+cYVoUPpHR4a58DyWtNix4sSwg4o5W34tcAfMLeoahz2kSANlacErRmA7m08WOFiDyPO62jZREQYRFhBlYREBFhYc6wuchvPAAcyoMSyhrS47h/YA6rk+t+nHPe6cdrC409EwZ7Sqf2HPHNrBdoOV+2fWCtus+k8YMbXGOMAmaS+HAy2ZvvDyDkPVBJOZaFR9GxbeQVbm7OJrNnQRWtghtbakcHOG4cBzyKCY1M0GWmKnacb7l0jt+J5zc8niAfc0K66w4W1Gzb6McTI7dc3X8Q4KR1G0JsIjPKLSPFwD6jN+fInf5KHgBqqu/CSS/UM3+5oV9Rd9EQ4KeNvHCCe85n4rcRFhoREQEREBERAREQEREBERAREQRmnKDasxN9NuY6jiFXoHXIzDXgYWuO4t37OT2b3Id6pvwJCuirOsNAYyZmAlnrgb29QOI6LUqPpr75EFrhvad48t46jIrKiqWvBaCCHszwm+7nhdw7j4graNaALkOPOw7Q8OPh5KjbWFojTNPexljYeTzs3fhfYr0dpOEC5mhA57Rn9UG0ijjpuA+g/a8PmWunz6mMEDxXhLpR59FgjHN5D3fgYcIv1eCOXBBKTTNYLuNhuHEk8gBmT0CgdKaULgQCGNGZJIsLcXHcT03DebnIa01Tc3c4lxyxON3W4gWADR0aAMuKiK2USEMAxi4sLXBPDL1u7cmDQrLT2BH6vfEGHfMb3xvvngvnY5u3lXHUzVozOFTOPmgcUbT/EPBxH0R7+7fsatanFxE1WLDe2I7z1k5D2fPkrxLI2Nhc6zWNFzyAHRS0xE601uzgLB6Ul2/c9Y+8D7y0dTaDJ07hv7DO71j55eBWgWvr6niG8fYYNw79/iTwCukMQY0MaLNAAA6BLxB9oiLKiIiAiIgIiICIiAiIgIiICIiAsObcWOY3ELKIOda4arTwudVaOdgcc5I3dqN/228/aFj1VR0Zr4zainron0ct8LnA4ogebg7Ng65jqu5qn63agU9e0nCGSeq4dkj7J4dxuFZUazqGTCHDtsIuCAXNIPEOaS2y1HOazfsGnncNK8tBRVOi42U5LiGDC0kXa9o3XaNxtYXHLeNytNFrPE8fOjAeY7bfdmtCrTVzBk6QHo0F/kcwvFz3y5QRTSH6WEn4ZLotPUwv8AQdG7uIv5b1tKfRjnFBqbUzZzFsDOIJxu8gfiVcNDauwUubG4pOMj+07w4N8FKueBmSB3myjavTsLMmnau3AM7Qvyxbr9N/RTbTElLIGtLnENaBckmwA6lVTSFXJWyCKEERg3zuPvv5dB+dgNw0U9WQ6Y7GK9wwb/ACPHqc+QCmqSkZE3BGA0e8nmTxKdDy0Xo9tPHgbmd7ncXHn/ANLcRFFEREBERAREQEREBERAREQEREBERAREQEREHxLE14wuAcORFwoPS+gYcDpGgtcBfI3B775+RU+tPS/7B/d+asFDhpscwhFs3BoNzbPobqebqxL9Y1o6FxHlYKJ0Yf15n+oF0BatsSK5Dqo3+JI5/cLeeIuUxR6NihzYwB27EbudbliOdui20WdUREUBERAREQEREBERAREQEREBERAREQEREBERAREQFpaZP6vJ9n8wt1aOm/3eT7P5hWCl6L/fmfbHwXQlz3RB/Xo/t/kV0JX9JBERZUREQEREBERAREQEREBERAREQEREBERAREQERauka9kDMbz3DiTyCDZJtmVD12skMeTbyu9nd4u/pdVfSmm5JzYnCzg0bvHmVXTpqI1DaSI7apcbCJhaSOPbcSGs8St/Odpq5VGtUrvQaxnm8+e73KJ0lpucsJc8kZXbk0EEgWyCpdRrqIp3wSU02JjzG4xvjlzabG2YHvXtV6zQSQuaRUNJG4xPvkQbXZfPLgVZiJCg062ad+yxsdFI1jneicRtfDY7rFWSPTE7d0r/ABOL4rmWgZGU9RVF+IjaRSMsXSEtdgIcBfPK+amqnW5rb7OCd54F2GNp8bk+5NnqOg0+tMzfTDJB3YT5jL3KZodZIZMnXid7Wbfxf1suJO17kYe3SjBxwy3d4Atsfcp/QmstNWZRPtJa5jeMEg+7x7xcKcVeXZ2m4uMxwKyuf6K0y+nORxM4sO7w5FXfR9cydmNhuNxHEHkVmzFlbKIiiiIiAiIgIiICIiAiIgIiICIiAiIgLlmvOskcUjpJnhjGksYN5NuDWjMk711NcL+UjUZ9TpLEZtm0glocLjC4k3Yd3Gx7hzC1+Uqi60a+STjZU2KGL1nZCR3QEeiO7NRerdO4O2n/AHfv5rq9B8jtDsxtZZnOIzLCGkHmCbj3Kbo/k40dEBh/SXEbsco/laEylUnRejpTbZQhrMN5ZiXOLnFxsLX7IA5Ab954TcEzIzhngZKOJa97T4EG6uFCz9Dla1gaYDcOJvjbytwIUzU6MpKkXkjYSfWb2Hd927/G60jmcujaJ5dJTTTU01rNZKdpG03uTiAxZ5izg4dF8ENc7ZzNax3qSNsWOHM2yHhu42Vt0hqJG79lO5vISND/AP6ba3koGbVqeK7Xmne3g7aPBb1F2/kUxETVatOcCbNtzJAVa0hqRO5wdE6NjwbtdjLSDwILRddHpnHZtabCwtYEuHgTwXvHS3WVU7R82lIGgSshq7b8LwyQt6EgAkd2ffv6LqRVuMwBDmB8d3Mda7TYOGKxIuMxv4laVRFHE3FK4Nyvbj5cB1OSmdS9FPxmrka6NpaWQsOTrEgl7gcxusO89E1VvREWVEREBERAREQEREBERAREQEREBERAWrpHR8dQzBK0OG8cC082uGYPctpEFPqdWJ4v3eUSN4Nf2HfiAwuPg1Rs8lRFlLDM3qGF7fFzLtHmuhIro5VVaYBu0Fpd9EuAPko1umayM2iiaWb7ukY036AcF2WSMOFnAOHIgEe9acmhaZ2bqend3xMPxCupjkr9ZdIH+DGP/K38lqfp80n7zJGwnIMa8fE5nyXY26CpRmKamB6Qxj8luQwNYLMa1o9kBvwT6McnoKWdx+bimfyOzfhP3zZvvVgpdB18mR2dK3iXEPeO5ke/8YV8RZVB6J1XhgIe688t745LGx5sbuHfmeqnERAREQEREBERAREQEREBERAREQEREBERAREQEREBERAREQEREBERAREQEREBERAREQERE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data:image/jpeg;base64,/9j/4AAQSkZJRgABAQAAAQABAAD/2wCEAAkGBxMQDxUQEBQQEBAXFBQQEBQUFBQQFBUUFRYWFhYUFBQYHiggGBolGxQVIj0hJiorLi4uGB8zODMsNygvLiwBCgoKDg0OFBAQGiwcFBwsLCwsLCwsLCwsKywsLDcsLSwsKywrLCwsLCwsNywsLCwsLCwsLCwrLCssNywsLCwsLP/AABEIAOEA4QMBIgACEQEDEQH/xAAcAAEAAgMBAQEAAAAAAAAAAAAABQYBBAcDAgj/xABEEAABAwICBwQFCAgGAwAAAAABAAIDBBESIQUGEzFBUWEicYGRMkJiobEHI1JTcoKSwRQkMzRDwtHwFWNzo7Lhg5Si/8QAFgEBAQEAAAAAAAAAAAAAAAAAAAEC/8QAGxEBAQEAAwEBAAAAAAAAAAAAAAERITFBEgL/2gAMAwEAAhEDEQA/AO4oiICIiAiIgIiICIiAiKH07rHBRgCQl8p9CGMY5HHo0bvFBMLymqGM9NzW33XNie4cVzSs0rpOsu6SSPRVKMyyMiWct/zJ3WbHw9GxC9XzRVLGsDZqxrRkY2u2bzxLpexE8nqSriLvNrBTs9KQDvDm/ELzZrPSndID3Au+AKqMGg2W7NFTx/bEAPjgY/4r2/wJnrU8Hc0Ru8wWNVwXSDSkL8myMJ4AnCfI5rcVA/w0N3NcwctwA5cWBbVNVTQ/snFzfqzdwt7Ld/4czwapirqiidE6ejnFj2H8ibgncbO7+CllAREQEREBERAREQEREBERAREQEREBERARFUtcdYdmHQROLT2RM9ub24/Qhi/zX+4ZoPrWHWUgugpSMQOCWYjE2M/QYPXk6cOPSn0RdJI9tG3ay3InqZXFzGuvmHyDOR4+qZYC3aIvdY0Zo91ccLCYqNhLJHxkgyEGzoKd+8NBydL6TiCBb1bvS0zImNjja2ONoDWNaA1oA4ABaRFUerkYIkqC6rlGYdKBs2HhsoR2GW52LubiplZRFYWEKIC1p6QO3dl3dcHvbx9x6rZWCgiJ4buN7Ml34j6MgGXbPux7xuN25KR0Vpp0ZDJg7Du7Q7TLZWPMD+liQRfM8IeLHLiDxB5qMqbluE5PZ8APeLX+7iHBVF6Y4EAggg5gjcQsqp6saXs7Yv8ARJsy/qv4tvyJ/LmrYs2YoiIoCIiAiIgIiICIiAiIgIiICIiCL1i0p+jQ3bYyvOzhB3YiL4ney0AuPQLjuiWO0rVlrHP/AEaPE58u5zg8kPmB+tmIc0HeyMOI9ILc+VjWF0jjDFiLpS6mhDd+yDg2ZzfakkLYx0Ct+p+gW0FIyDIyenM4bnSEC9vZAAaOjQrBL00LY2Njja1jGtDGNaLBrQLAAcAAvRYssqoLCJZFYKIsICFZWEGFpaRhyxjIjJ32efgc+6/Nby+XNuLHccigqUr8L77s8J6OH92+6F0HQVft4Q4+mOw/vHHxFiub6aGB0jb57Pag9YnBj3fhLXeK9Pk51rc/SktE6MtjdEJIn52c4NY/DyBwyO8glSOqoiLKiIiAiIgIiICIiAiIgIiICjNY60w0r3MykNo4v9SQhjT4E38FIyPDWlzjZoBJPIDMlc0101wjmp3PgxFsTJJhcFpdJgEcTS05g45dxzu3ckFU1QpBW6ZfPvgpm2ivyjLoofN4qJO9rCusBUv5K9HCKidJbOSV3C3YhtC23QmNzvvq6LSCwVlYQEKysIMIsrCKJZEQYKwvpfKCr6xwA1VODuke+F/2ZoJB8YWqE1CkGzgqHi0zZXh5HsSujI/AAFY9aDhfA7iJ4fi8fBxVX1VziqB9GvrGDuxtP8xRHbEXzG67QeYBX0sqIiICIiAiIgIiICIiAiIg8qpt43Dm1w9xX55nh2VI9pdivVRNzy7Mcj5nNHT5n3r9FEL8+66QYKd43frNWR/6tUQrB0vU2n2WjqVh3iniLvtOaHE+ZKmFq6LbaCIDds4wPwhbSqCLKwgLCysICwiygLCIgLCysIKxre/5ymbznj9zZn/yDzVe1MzppH/WVVVMPvSYf5FJ64VQbOHE9mKOaY8uywNHv2gVe1GqLU7KYua0xsuS4Odd73lzmmxvfE8jy7w9HdoBZrR0HwX2o7QmkjUMLi3CQcJ5HIG45KRWVEREBERAREQEREBERAREQFxn5UKDKQAZCpjJHsyiSN9utpfeuzKh/KJQYr5ZPZcdXxkOH/BoViVs6r1G1oaaT6VPC7zjapNVvUKX9T2JtihlkgNuDb7SP/bkYrKtDCwSskrCAhRYQZCLCKDN1hFhBlfEjw0Fx3AEnwX0oHXHSpp6c4LGV1mxDnI42jHdizPRjkHPta5zUbdoNjNK2jYW59iJ15j3bQyjuspbR+i2RGJzcQc93aF8jhfj3c7Aqu0MYkq8LSXRUrNg1xzxTu/aOvztkepV6loiDTO4AyO+6GFl/FxPkkWrzqmPmXHnIf8Ai1TaidWG2pgebnH32/JSyl7BERQEREBERAREQEREBERAUPrRSbSC43sOId3H++imFhzQQQcwRY9yQc40UP0erH1U7BEeQmhBdH+KMuF+cYVoUPpHR4a58DyWtNix4sSwg4o5W34tcAfMLeoahz2kSANlacErRmA7m08WOFiDyPO62jZREQYRFhBlYREBFhYc6wuchvPAAcyoMSyhrS47h/YA6rk+t+nHPe6cdrC409EwZ7Sqf2HPHNrBdoOV+2fWCtus+k8YMbXGOMAmaS+HAy2ZvvDyDkPVBJOZaFR9GxbeQVbm7OJrNnQRWtghtbakcHOG4cBzyKCY1M0GWmKnacb7l0jt+J5zc8niAfc0K66w4W1Gzb6McTI7dc3X8Q4KR1G0JsIjPKLSPFwD6jN+fInf5KHgBqqu/CSS/UM3+5oV9Rd9EQ4KeNvHCCe85n4rcRFhoREQEREBERAREQEREBERAREQRmnKDasxN9NuY6jiFXoHXIzDXgYWuO4t37OT2b3Id6pvwJCuirOsNAYyZmAlnrgb29QOI6LUqPpr75EFrhvad48t46jIrKiqWvBaCCHszwm+7nhdw7j4graNaALkOPOw7Q8OPh5KjbWFojTNPexljYeTzs3fhfYr0dpOEC5mhA57Rn9UG0ijjpuA+g/a8PmWunz6mMEDxXhLpR59FgjHN5D3fgYcIv1eCOXBBKTTNYLuNhuHEk8gBmT0CgdKaULgQCGNGZJIsLcXHcT03DebnIa01Tc3c4lxyxON3W4gWADR0aAMuKiK2USEMAxi4sLXBPDL1u7cmDQrLT2BH6vfEGHfMb3xvvngvnY5u3lXHUzVozOFTOPmgcUbT/EPBxH0R7+7fsatanFxE1WLDe2I7z1k5D2fPkrxLI2Nhc6zWNFzyAHRS0xE601uzgLB6Ul2/c9Y+8D7y0dTaDJ07hv7DO71j55eBWgWvr6niG8fYYNw79/iTwCukMQY0MaLNAAA6BLxB9oiLKiIiAiIgIiICIiAiIgIiICIiAsObcWOY3ELKIOda4arTwudVaOdgcc5I3dqN/228/aFj1VR0Zr4zainron0ct8LnA4ogebg7Ng65jqu5qn63agU9e0nCGSeq4dkj7J4dxuFZUazqGTCHDtsIuCAXNIPEOaS2y1HOazfsGnncNK8tBRVOi42U5LiGDC0kXa9o3XaNxtYXHLeNytNFrPE8fOjAeY7bfdmtCrTVzBk6QHo0F/kcwvFz3y5QRTSH6WEn4ZLotPUwv8AQdG7uIv5b1tKfRjnFBqbUzZzFsDOIJxu8gfiVcNDauwUubG4pOMj+07w4N8FKueBmSB3myjavTsLMmnau3AM7Qvyxbr9N/RTbTElLIGtLnENaBckmwA6lVTSFXJWyCKEERg3zuPvv5dB+dgNw0U9WQ6Y7GK9wwb/ACPHqc+QCmqSkZE3BGA0e8nmTxKdDy0Xo9tPHgbmd7ncXHn/ANLcRFFEREBERAREQEREBERAREQEREBERAREQEREHxLE14wuAcORFwoPS+gYcDpGgtcBfI3B775+RU+tPS/7B/d+asFDhpscwhFs3BoNzbPobqebqxL9Y1o6FxHlYKJ0Yf15n+oF0BatsSK5Dqo3+JI5/cLeeIuUxR6NihzYwB27EbudbliOdui20WdUREUBERAREQEREBERAREQEREBERAREQEREBERAREQFpaZP6vJ9n8wt1aOm/3eT7P5hWCl6L/fmfbHwXQlz3RB/Xo/t/kV0JX9JBERZUREQEREBERAREQEREBERAREQEREBERAREQERauka9kDMbz3DiTyCDZJtmVD12skMeTbyu9nd4u/pdVfSmm5JzYnCzg0bvHmVXTpqI1DaSI7apcbCJhaSOPbcSGs8St/Odpq5VGtUrvQaxnm8+e73KJ0lpucsJc8kZXbk0EEgWyCpdRrqIp3wSU02JjzG4xvjlzabG2YHvXtV6zQSQuaRUNJG4xPvkQbXZfPLgVZiJCg062ad+yxsdFI1jneicRtfDY7rFWSPTE7d0r/ABOL4rmWgZGU9RVF+IjaRSMsXSEtdgIcBfPK+amqnW5rb7OCd54F2GNp8bk+5NnqOg0+tMzfTDJB3YT5jL3KZodZIZMnXid7Wbfxf1suJO17kYe3SjBxwy3d4Atsfcp/QmstNWZRPtJa5jeMEg+7x7xcKcVeXZ2m4uMxwKyuf6K0y+nORxM4sO7w5FXfR9cydmNhuNxHEHkVmzFlbKIiiiIiAiIgIiICIiAiIgIiICIiAiIgLlmvOskcUjpJnhjGksYN5NuDWjMk711NcL+UjUZ9TpLEZtm0glocLjC4k3Yd3Gx7hzC1+Uqi60a+STjZU2KGL1nZCR3QEeiO7NRerdO4O2n/AHfv5rq9B8jtDsxtZZnOIzLCGkHmCbj3Kbo/k40dEBh/SXEbsco/laEylUnRejpTbZQhrMN5ZiXOLnFxsLX7IA5Ab954TcEzIzhngZKOJa97T4EG6uFCz9Dla1gaYDcOJvjbytwIUzU6MpKkXkjYSfWb2Hd927/G60jmcujaJ5dJTTTU01rNZKdpG03uTiAxZ5izg4dF8ENc7ZzNax3qSNsWOHM2yHhu42Vt0hqJG79lO5vISND/AP6ba3koGbVqeK7Xmne3g7aPBb1F2/kUxETVatOcCbNtzJAVa0hqRO5wdE6NjwbtdjLSDwILRddHpnHZtabCwtYEuHgTwXvHS3WVU7R82lIGgSshq7b8LwyQt6EgAkd2ffv6LqRVuMwBDmB8d3Mda7TYOGKxIuMxv4laVRFHE3FK4Nyvbj5cB1OSmdS9FPxmrka6NpaWQsOTrEgl7gcxusO89E1VvREWVEREBERAREQEREBERAREQEREBERAWrpHR8dQzBK0OG8cC082uGYPctpEFPqdWJ4v3eUSN4Nf2HfiAwuPg1Rs8lRFlLDM3qGF7fFzLtHmuhIro5VVaYBu0Fpd9EuAPko1umayM2iiaWb7ukY036AcF2WSMOFnAOHIgEe9acmhaZ2bqend3xMPxCupjkr9ZdIH+DGP/K38lqfp80n7zJGwnIMa8fE5nyXY26CpRmKamB6Qxj8luQwNYLMa1o9kBvwT6McnoKWdx+bimfyOzfhP3zZvvVgpdB18mR2dK3iXEPeO5ke/8YV8RZVB6J1XhgIe688t745LGx5sbuHfmeqnERAREQEREBERAREQEREBERAREQEREBERAREQEREBERAREQEREBERAREQEREBERAREQERE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12" descr="data:image/jpeg;base64,/9j/4AAQSkZJRgABAQAAAQABAAD/2wCEAAkGBxMQDxUQEBQQEBAXFBQQEBQUFBQQFBUUFRYWFhYUFBQYHiggGBolGxQVIj0hJiorLi4uGB8zODMsNygvLiwBCgoKDg0OFBAQGiwcFBwsLCwsLCwsLCwsKywsLDcsLSwsKywrLCwsLCwsNywsLCwsLCwsLCwrLCssNywsLCwsLP/AABEIAOEA4QMBIgACEQEDEQH/xAAcAAEAAgMBAQEAAAAAAAAAAAAABQYBBAcDAgj/xABEEAABAwICBwQFCAgGAwAAAAABAAIDBBESIQUGEzFBUWEicYGRMkJiobEHI1JTcoKSwRQkMzRDwtHwFWNzo7Lhg5Si/8QAFgEBAQEAAAAAAAAAAAAAAAAAAAEC/8QAGxEBAQEAAwEBAAAAAAAAAAAAAAERITFBEgL/2gAMAwEAAhEDEQA/AO4oiICIiAiIgIiICIiAiKH07rHBRgCQl8p9CGMY5HHo0bvFBMLymqGM9NzW33XNie4cVzSs0rpOsu6SSPRVKMyyMiWct/zJ3WbHw9GxC9XzRVLGsDZqxrRkY2u2bzxLpexE8nqSriLvNrBTs9KQDvDm/ELzZrPSndID3Au+AKqMGg2W7NFTx/bEAPjgY/4r2/wJnrU8Hc0Ru8wWNVwXSDSkL8myMJ4AnCfI5rcVA/w0N3NcwctwA5cWBbVNVTQ/snFzfqzdwt7Ld/4czwapirqiidE6ejnFj2H8ibgncbO7+CllAREQEREBERAREQEREBERAREQEREBERARFUtcdYdmHQROLT2RM9ub24/Qhi/zX+4ZoPrWHWUgugpSMQOCWYjE2M/QYPXk6cOPSn0RdJI9tG3ay3InqZXFzGuvmHyDOR4+qZYC3aIvdY0Zo91ccLCYqNhLJHxkgyEGzoKd+8NBydL6TiCBb1bvS0zImNjja2ONoDWNaA1oA4ABaRFUerkYIkqC6rlGYdKBs2HhsoR2GW52LubiplZRFYWEKIC1p6QO3dl3dcHvbx9x6rZWCgiJ4buN7Ml34j6MgGXbPux7xuN25KR0Vpp0ZDJg7Du7Q7TLZWPMD+liQRfM8IeLHLiDxB5qMqbluE5PZ8APeLX+7iHBVF6Y4EAggg5gjcQsqp6saXs7Yv8ARJsy/qv4tvyJ/LmrYs2YoiIoCIiAiIgIiICIiAiIgIiICIiCL1i0p+jQ3bYyvOzhB3YiL4ney0AuPQLjuiWO0rVlrHP/AEaPE58u5zg8kPmB+tmIc0HeyMOI9ILc+VjWF0jjDFiLpS6mhDd+yDg2ZzfakkLYx0Ct+p+gW0FIyDIyenM4bnSEC9vZAAaOjQrBL00LY2Njja1jGtDGNaLBrQLAAcAAvRYssqoLCJZFYKIsICFZWEGFpaRhyxjIjJ32efgc+6/Nby+XNuLHccigqUr8L77s8J6OH92+6F0HQVft4Q4+mOw/vHHxFiub6aGB0jb57Pag9YnBj3fhLXeK9Pk51rc/SktE6MtjdEJIn52c4NY/DyBwyO8glSOqoiLKiIiAiIgIiICIiAiIgIiICjNY60w0r3MykNo4v9SQhjT4E38FIyPDWlzjZoBJPIDMlc0101wjmp3PgxFsTJJhcFpdJgEcTS05g45dxzu3ckFU1QpBW6ZfPvgpm2ivyjLoofN4qJO9rCusBUv5K9HCKidJbOSV3C3YhtC23QmNzvvq6LSCwVlYQEKysIMIsrCKJZEQYKwvpfKCr6xwA1VODuke+F/2ZoJB8YWqE1CkGzgqHi0zZXh5HsSujI/AAFY9aDhfA7iJ4fi8fBxVX1VziqB9GvrGDuxtP8xRHbEXzG67QeYBX0sqIiICIiAiIgIiICIiAiIg8qpt43Dm1w9xX55nh2VI9pdivVRNzy7Mcj5nNHT5n3r9FEL8+66QYKd43frNWR/6tUQrB0vU2n2WjqVh3iniLvtOaHE+ZKmFq6LbaCIDds4wPwhbSqCLKwgLCysICwiygLCIgLCysIKxre/5ymbznj9zZn/yDzVe1MzppH/WVVVMPvSYf5FJ64VQbOHE9mKOaY8uywNHv2gVe1GqLU7KYua0xsuS4Odd73lzmmxvfE8jy7w9HdoBZrR0HwX2o7QmkjUMLi3CQcJ5HIG45KRWVEREBERAREQEREBERAREQFxn5UKDKQAZCpjJHsyiSN9utpfeuzKh/KJQYr5ZPZcdXxkOH/BoViVs6r1G1oaaT6VPC7zjapNVvUKX9T2JtihlkgNuDb7SP/bkYrKtDCwSskrCAhRYQZCLCKDN1hFhBlfEjw0Fx3AEnwX0oHXHSpp6c4LGV1mxDnI42jHdizPRjkHPta5zUbdoNjNK2jYW59iJ15j3bQyjuspbR+i2RGJzcQc93aF8jhfj3c7Aqu0MYkq8LSXRUrNg1xzxTu/aOvztkepV6loiDTO4AyO+6GFl/FxPkkWrzqmPmXHnIf8Ai1TaidWG2pgebnH32/JSyl7BERQEREBERAREQEREBERAUPrRSbSC43sOId3H++imFhzQQQcwRY9yQc40UP0erH1U7BEeQmhBdH+KMuF+cYVoUPpHR4a58DyWtNix4sSwg4o5W34tcAfMLeoahz2kSANlacErRmA7m08WOFiDyPO62jZREQYRFhBlYREBFhYc6wuchvPAAcyoMSyhrS47h/YA6rk+t+nHPe6cdrC409EwZ7Sqf2HPHNrBdoOV+2fWCtus+k8YMbXGOMAmaS+HAy2ZvvDyDkPVBJOZaFR9GxbeQVbm7OJrNnQRWtghtbakcHOG4cBzyKCY1M0GWmKnacb7l0jt+J5zc8niAfc0K66w4W1Gzb6McTI7dc3X8Q4KR1G0JsIjPKLSPFwD6jN+fInf5KHgBqqu/CSS/UM3+5oV9Rd9EQ4KeNvHCCe85n4rcRFhoREQEREBERAREQEREBERAREQRmnKDasxN9NuY6jiFXoHXIzDXgYWuO4t37OT2b3Id6pvwJCuirOsNAYyZmAlnrgb29QOI6LUqPpr75EFrhvad48t46jIrKiqWvBaCCHszwm+7nhdw7j4graNaALkOPOw7Q8OPh5KjbWFojTNPexljYeTzs3fhfYr0dpOEC5mhA57Rn9UG0ijjpuA+g/a8PmWunz6mMEDxXhLpR59FgjHN5D3fgYcIv1eCOXBBKTTNYLuNhuHEk8gBmT0CgdKaULgQCGNGZJIsLcXHcT03DebnIa01Tc3c4lxyxON3W4gWADR0aAMuKiK2USEMAxi4sLXBPDL1u7cmDQrLT2BH6vfEGHfMb3xvvngvnY5u3lXHUzVozOFTOPmgcUbT/EPBxH0R7+7fsatanFxE1WLDe2I7z1k5D2fPkrxLI2Nhc6zWNFzyAHRS0xE601uzgLB6Ul2/c9Y+8D7y0dTaDJ07hv7DO71j55eBWgWvr6niG8fYYNw79/iTwCukMQY0MaLNAAA6BLxB9oiLKiIiAiIgIiICIiAiIgIiICIiAsObcWOY3ELKIOda4arTwudVaOdgcc5I3dqN/228/aFj1VR0Zr4zainron0ct8LnA4ogebg7Ng65jqu5qn63agU9e0nCGSeq4dkj7J4dxuFZUazqGTCHDtsIuCAXNIPEOaS2y1HOazfsGnncNK8tBRVOi42U5LiGDC0kXa9o3XaNxtYXHLeNytNFrPE8fOjAeY7bfdmtCrTVzBk6QHo0F/kcwvFz3y5QRTSH6WEn4ZLotPUwv8AQdG7uIv5b1tKfRjnFBqbUzZzFsDOIJxu8gfiVcNDauwUubG4pOMj+07w4N8FKueBmSB3myjavTsLMmnau3AM7Qvyxbr9N/RTbTElLIGtLnENaBckmwA6lVTSFXJWyCKEERg3zuPvv5dB+dgNw0U9WQ6Y7GK9wwb/ACPHqc+QCmqSkZE3BGA0e8nmTxKdDy0Xo9tPHgbmd7ncXHn/ANLcRFFEREBERAREQEREBERAREQEREBERAREQEREHxLE14wuAcORFwoPS+gYcDpGgtcBfI3B775+RU+tPS/7B/d+asFDhpscwhFs3BoNzbPobqebqxL9Y1o6FxHlYKJ0Yf15n+oF0BatsSK5Dqo3+JI5/cLeeIuUxR6NihzYwB27EbudbliOdui20WdUREUBERAREQEREBERAREQEREBERAREQEREBERAREQFpaZP6vJ9n8wt1aOm/3eT7P5hWCl6L/fmfbHwXQlz3RB/Xo/t/kV0JX9JBERZUREQEREBERAREQEREBERAREQEREBERAREQERauka9kDMbz3DiTyCDZJtmVD12skMeTbyu9nd4u/pdVfSmm5JzYnCzg0bvHmVXTpqI1DaSI7apcbCJhaSOPbcSGs8St/Odpq5VGtUrvQaxnm8+e73KJ0lpucsJc8kZXbk0EEgWyCpdRrqIp3wSU02JjzG4xvjlzabG2YHvXtV6zQSQuaRUNJG4xPvkQbXZfPLgVZiJCg062ad+yxsdFI1jneicRtfDY7rFWSPTE7d0r/ABOL4rmWgZGU9RVF+IjaRSMsXSEtdgIcBfPK+amqnW5rb7OCd54F2GNp8bk+5NnqOg0+tMzfTDJB3YT5jL3KZodZIZMnXid7Wbfxf1suJO17kYe3SjBxwy3d4Atsfcp/QmstNWZRPtJa5jeMEg+7x7xcKcVeXZ2m4uMxwKyuf6K0y+nORxM4sO7w5FXfR9cydmNhuNxHEHkVmzFlbKIiiiIiAiIgIiICIiAiIgIiICIiAiIgLlmvOskcUjpJnhjGksYN5NuDWjMk711NcL+UjUZ9TpLEZtm0glocLjC4k3Yd3Gx7hzC1+Uqi60a+STjZU2KGL1nZCR3QEeiO7NRerdO4O2n/AHfv5rq9B8jtDsxtZZnOIzLCGkHmCbj3Kbo/k40dEBh/SXEbsco/laEylUnRejpTbZQhrMN5ZiXOLnFxsLX7IA5Ab954TcEzIzhngZKOJa97T4EG6uFCz9Dla1gaYDcOJvjbytwIUzU6MpKkXkjYSfWb2Hd927/G60jmcujaJ5dJTTTU01rNZKdpG03uTiAxZ5izg4dF8ENc7ZzNax3qSNsWOHM2yHhu42Vt0hqJG79lO5vISND/AP6ba3koGbVqeK7Xmne3g7aPBb1F2/kUxETVatOcCbNtzJAVa0hqRO5wdE6NjwbtdjLSDwILRddHpnHZtabCwtYEuHgTwXvHS3WVU7R82lIGgSshq7b8LwyQt6EgAkd2ffv6LqRVuMwBDmB8d3Mda7TYOGKxIuMxv4laVRFHE3FK4Nyvbj5cB1OSmdS9FPxmrka6NpaWQsOTrEgl7gcxusO89E1VvREWVEREBERAREQEREBERAREQEREBERAWrpHR8dQzBK0OG8cC082uGYPctpEFPqdWJ4v3eUSN4Nf2HfiAwuPg1Rs8lRFlLDM3qGF7fFzLtHmuhIro5VVaYBu0Fpd9EuAPko1umayM2iiaWb7ukY036AcF2WSMOFnAOHIgEe9acmhaZ2bqend3xMPxCupjkr9ZdIH+DGP/K38lqfp80n7zJGwnIMa8fE5nyXY26CpRmKamB6Qxj8luQwNYLMa1o9kBvwT6McnoKWdx+bimfyOzfhP3zZvvVgpdB18mR2dK3iXEPeO5ke/8YV8RZVB6J1XhgIe688t745LGx5sbuHfmeqnERAREQEREBERAREQEREBERAREQEREBERAREQEREBERAREQEREBERAREQEREBERAREQERE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007918"/>
            <a:ext cx="4244182" cy="32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6"/>
          <p:cNvSpPr txBox="1">
            <a:spLocks noChangeArrowheads="1"/>
          </p:cNvSpPr>
          <p:nvPr/>
        </p:nvSpPr>
        <p:spPr bwMode="auto">
          <a:xfrm>
            <a:off x="1257657" y="1335538"/>
            <a:ext cx="662671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GB" dirty="0">
                <a:ea typeface="ＭＳ Ｐゴシック" charset="0"/>
              </a:rPr>
              <a:t>If </a:t>
            </a:r>
            <a:r>
              <a:rPr lang="en-GB" i="1" dirty="0" smtClean="0">
                <a:latin typeface="Symbol" charset="2"/>
                <a:ea typeface="ＭＳ Ｐゴシック" charset="0"/>
                <a:cs typeface="Symbol" charset="2"/>
              </a:rPr>
              <a:t>a</a:t>
            </a:r>
            <a:r>
              <a:rPr lang="en-GB" baseline="-25000" dirty="0" smtClean="0">
                <a:latin typeface="Symbol" charset="2"/>
                <a:ea typeface="ＭＳ Ｐゴシック" charset="0"/>
                <a:cs typeface="Symbol" charset="2"/>
              </a:rPr>
              <a:t>3</a:t>
            </a:r>
            <a:r>
              <a:rPr lang="en-GB" baseline="-25000" dirty="0">
                <a:latin typeface="Symbol" charset="2"/>
                <a:ea typeface="ＭＳ Ｐゴシック" charset="0"/>
                <a:cs typeface="Symbol" charset="2"/>
              </a:rPr>
              <a:t>0</a:t>
            </a:r>
            <a:r>
              <a:rPr lang="en-GB" dirty="0" smtClean="0">
                <a:ea typeface="ＭＳ Ｐゴシック" charset="0"/>
              </a:rPr>
              <a:t> = </a:t>
            </a:r>
            <a:r>
              <a:rPr lang="en-GB" i="1" dirty="0" smtClean="0">
                <a:latin typeface="Symbol" charset="2"/>
                <a:ea typeface="ＭＳ Ｐゴシック" charset="0"/>
              </a:rPr>
              <a:t>b</a:t>
            </a:r>
            <a:r>
              <a:rPr lang="en-GB" baseline="-25000" dirty="0">
                <a:latin typeface="Symbol" charset="2"/>
                <a:ea typeface="ＭＳ Ｐゴシック" charset="0"/>
                <a:cs typeface="Symbol" charset="2"/>
              </a:rPr>
              <a:t>3</a:t>
            </a:r>
            <a:r>
              <a:rPr lang="en-GB" dirty="0" smtClean="0">
                <a:ea typeface="ＭＳ Ｐゴシック" charset="0"/>
              </a:rPr>
              <a:t> is </a:t>
            </a:r>
            <a:r>
              <a:rPr lang="en-GB" dirty="0">
                <a:ea typeface="ＭＳ Ｐゴシック" charset="0"/>
              </a:rPr>
              <a:t>non-zero for odd </a:t>
            </a:r>
            <a:r>
              <a:rPr lang="en-GB" dirty="0">
                <a:latin typeface="Symbol" charset="0"/>
                <a:ea typeface="ＭＳ Ｐゴシック" charset="0"/>
              </a:rPr>
              <a:t>l </a:t>
            </a:r>
            <a:r>
              <a:rPr lang="en-GB" dirty="0">
                <a:ea typeface="ＭＳ Ｐゴシック" charset="0"/>
              </a:rPr>
              <a:t>then the </a:t>
            </a:r>
            <a:r>
              <a:rPr lang="en-GB" dirty="0" smtClean="0">
                <a:ea typeface="ＭＳ Ｐゴシック" charset="0"/>
              </a:rPr>
              <a:t>nucleus assumes </a:t>
            </a:r>
            <a:r>
              <a:rPr lang="en-GB" b="1" dirty="0" err="1" smtClean="0">
                <a:ea typeface="ＭＳ Ｐゴシック" charset="0"/>
              </a:rPr>
              <a:t>octupole</a:t>
            </a:r>
            <a:r>
              <a:rPr lang="en-GB" b="1" dirty="0" smtClean="0">
                <a:ea typeface="ＭＳ Ｐゴシック" charset="0"/>
              </a:rPr>
              <a:t> deformation</a:t>
            </a:r>
            <a:r>
              <a:rPr lang="en-GB" dirty="0" smtClean="0">
                <a:ea typeface="ＭＳ Ｐゴシック" charset="0"/>
              </a:rPr>
              <a:t>.  </a:t>
            </a:r>
          </a:p>
          <a:p>
            <a:pPr algn="l">
              <a:defRPr/>
            </a:pPr>
            <a:r>
              <a:rPr lang="en-GB" dirty="0" smtClean="0">
                <a:ea typeface="ＭＳ Ｐゴシック" charset="0"/>
              </a:rPr>
              <a:t>It is </a:t>
            </a:r>
            <a:r>
              <a:rPr lang="en-GB" dirty="0">
                <a:ea typeface="ＭＳ Ｐゴシック" charset="0"/>
              </a:rPr>
              <a:t>reflection-asymmetric, or </a:t>
            </a:r>
            <a:r>
              <a:rPr lang="en-GB" i="1" dirty="0">
                <a:ea typeface="ＭＳ Ｐゴシック" charset="0"/>
              </a:rPr>
              <a:t>pear-shaped</a:t>
            </a:r>
            <a:r>
              <a:rPr lang="en-GB" dirty="0">
                <a:ea typeface="ＭＳ Ｐゴシック" charset="0"/>
              </a:rPr>
              <a:t>.</a:t>
            </a:r>
          </a:p>
        </p:txBody>
      </p:sp>
      <p:sp>
        <p:nvSpPr>
          <p:cNvPr id="5" name="TextBox 4"/>
          <p:cNvSpPr txBox="1"/>
          <p:nvPr/>
        </p:nvSpPr>
        <p:spPr>
          <a:xfrm>
            <a:off x="-36512" y="5155505"/>
            <a:ext cx="7728793" cy="2308324"/>
          </a:xfrm>
          <a:prstGeom prst="rect">
            <a:avLst/>
          </a:prstGeom>
          <a:noFill/>
        </p:spPr>
        <p:txBody>
          <a:bodyPr wrap="square" rtlCol="0">
            <a:spAutoFit/>
          </a:bodyPr>
          <a:lstStyle/>
          <a:p>
            <a:pPr algn="l"/>
            <a:r>
              <a:rPr lang="en-GB" dirty="0"/>
              <a:t>R</a:t>
            </a:r>
            <a:r>
              <a:rPr lang="en-GB" dirty="0" smtClean="0"/>
              <a:t>eflection symmetric: </a:t>
            </a:r>
            <a:r>
              <a:rPr lang="en-US" dirty="0" smtClean="0">
                <a:latin typeface="Lucida Calligraphy"/>
              </a:rPr>
              <a:t>R, P </a:t>
            </a:r>
            <a:r>
              <a:rPr lang="en-US" dirty="0" smtClean="0">
                <a:latin typeface="Arial" panose="020B0604020202020204" pitchFamily="34" charset="0"/>
                <a:cs typeface="Arial" panose="020B0604020202020204" pitchFamily="34" charset="0"/>
              </a:rPr>
              <a:t>invariant, L = 0</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2</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4</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6</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p>
          <a:p>
            <a:pPr algn="l"/>
            <a:endParaRPr lang="en-GB" dirty="0" smtClean="0"/>
          </a:p>
          <a:p>
            <a:pPr algn="l"/>
            <a:r>
              <a:rPr lang="en-GB" dirty="0"/>
              <a:t>R</a:t>
            </a:r>
            <a:r>
              <a:rPr lang="en-GB" dirty="0" smtClean="0"/>
              <a:t>eflection asymmetric: </a:t>
            </a:r>
            <a:r>
              <a:rPr lang="en-US" dirty="0" smtClean="0">
                <a:latin typeface="Lucida Calligraphy"/>
              </a:rPr>
              <a:t>RP </a:t>
            </a:r>
            <a:r>
              <a:rPr lang="en-US" dirty="0" smtClean="0">
                <a:latin typeface="Arial" panose="020B0604020202020204" pitchFamily="34" charset="0"/>
                <a:cs typeface="Arial" panose="020B0604020202020204" pitchFamily="34" charset="0"/>
              </a:rPr>
              <a:t>invariant, L = 0</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1</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2</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3</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4</a:t>
            </a:r>
            <a:r>
              <a:rPr lang="en-US" baseline="30000"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endParaRPr lang="en-GB" dirty="0"/>
          </a:p>
          <a:p>
            <a:pPr algn="l"/>
            <a:endParaRPr lang="en-GB" dirty="0" smtClean="0"/>
          </a:p>
          <a:p>
            <a:pPr algn="l"/>
            <a:r>
              <a:rPr lang="en-GB" dirty="0" smtClean="0"/>
              <a:t>Add a single proton or neutron, L = K</a:t>
            </a:r>
            <a:r>
              <a:rPr lang="en-GB" baseline="30000" dirty="0" smtClean="0"/>
              <a:t>±</a:t>
            </a:r>
            <a:r>
              <a:rPr lang="en-GB" dirty="0" smtClean="0"/>
              <a:t>,</a:t>
            </a:r>
            <a:r>
              <a:rPr lang="en-GB" baseline="30000" dirty="0" smtClean="0"/>
              <a:t> </a:t>
            </a:r>
            <a:r>
              <a:rPr lang="en-GB" dirty="0" smtClean="0"/>
              <a:t>K+1</a:t>
            </a:r>
            <a:r>
              <a:rPr lang="en-GB" baseline="30000" dirty="0" smtClean="0"/>
              <a:t>±</a:t>
            </a:r>
            <a:r>
              <a:rPr lang="en-GB" dirty="0" smtClean="0"/>
              <a:t>,</a:t>
            </a:r>
            <a:r>
              <a:rPr lang="en-GB" baseline="30000" dirty="0" smtClean="0"/>
              <a:t> </a:t>
            </a:r>
            <a:r>
              <a:rPr lang="en-GB" dirty="0" smtClean="0"/>
              <a:t>K+2</a:t>
            </a:r>
            <a:r>
              <a:rPr lang="en-GB" baseline="30000" dirty="0" smtClean="0"/>
              <a:t>±</a:t>
            </a:r>
            <a:r>
              <a:rPr lang="en-GB" dirty="0" smtClean="0"/>
              <a:t>,</a:t>
            </a:r>
            <a:r>
              <a:rPr lang="is-IS" dirty="0" smtClean="0"/>
              <a:t>… </a:t>
            </a:r>
            <a:r>
              <a:rPr lang="en-GB" baseline="30000" dirty="0" smtClean="0"/>
              <a:t> </a:t>
            </a:r>
            <a:r>
              <a:rPr lang="en-GB" b="1" i="1" dirty="0" smtClean="0">
                <a:solidFill>
                  <a:srgbClr val="FF0000"/>
                </a:solidFill>
              </a:rPr>
              <a:t>parity doubling</a:t>
            </a:r>
            <a:endParaRPr lang="en-GB" b="1" i="1" dirty="0">
              <a:solidFill>
                <a:srgbClr val="FF0000"/>
              </a:solidFill>
            </a:endParaRPr>
          </a:p>
          <a:p>
            <a:pPr algn="l"/>
            <a:endParaRPr lang="en-GB" dirty="0"/>
          </a:p>
          <a:p>
            <a:pPr algn="l"/>
            <a:endParaRPr lang="en-GB" dirty="0"/>
          </a:p>
          <a:p>
            <a:r>
              <a:rPr lang="en-GB" dirty="0" smtClean="0"/>
              <a:t> </a:t>
            </a:r>
            <a:endParaRPr lang="en-GB" dirty="0"/>
          </a:p>
        </p:txBody>
      </p:sp>
      <p:sp>
        <p:nvSpPr>
          <p:cNvPr id="19" name="Rectangle 2"/>
          <p:cNvSpPr>
            <a:spLocks noChangeArrowheads="1"/>
          </p:cNvSpPr>
          <p:nvPr/>
        </p:nvSpPr>
        <p:spPr bwMode="auto">
          <a:xfrm>
            <a:off x="539750" y="0"/>
            <a:ext cx="8207375" cy="5651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GB" sz="3200" b="1" dirty="0" smtClean="0">
                <a:solidFill>
                  <a:srgbClr val="0000FF"/>
                </a:solidFill>
                <a:ea typeface="ＭＳ Ｐゴシック" charset="0"/>
              </a:rPr>
              <a:t>Symmetries for rotations</a:t>
            </a:r>
            <a:endParaRPr lang="en-US" sz="3200" b="1" dirty="0">
              <a:solidFill>
                <a:srgbClr val="0000FF"/>
              </a:solidFill>
              <a:ea typeface="ＭＳ Ｐゴシック" charset="0"/>
            </a:endParaRPr>
          </a:p>
        </p:txBody>
      </p:sp>
      <p:grpSp>
        <p:nvGrpSpPr>
          <p:cNvPr id="7" name="Group 6"/>
          <p:cNvGrpSpPr/>
          <p:nvPr/>
        </p:nvGrpSpPr>
        <p:grpSpPr>
          <a:xfrm>
            <a:off x="335544" y="2519689"/>
            <a:ext cx="8124888" cy="3638550"/>
            <a:chOff x="335544" y="2519689"/>
            <a:chExt cx="8124888" cy="363855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44" y="2542931"/>
              <a:ext cx="1634370" cy="2634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53113" y="4918210"/>
              <a:ext cx="289141" cy="336487"/>
            </a:xfrm>
            <a:prstGeom prst="rect">
              <a:avLst/>
            </a:prstGeom>
            <a:noFill/>
          </p:spPr>
          <p:txBody>
            <a:bodyPr wrap="none" rtlCol="0">
              <a:spAutoFit/>
            </a:bodyPr>
            <a:lstStyle/>
            <a:p>
              <a:r>
                <a:rPr lang="en-GB" dirty="0" smtClean="0">
                  <a:latin typeface="Symbol" panose="05050102010706020507" pitchFamily="18" charset="2"/>
                </a:rPr>
                <a:t>p</a:t>
              </a:r>
              <a:endParaRPr lang="en-GB" dirty="0">
                <a:latin typeface="Symbol" panose="05050102010706020507" pitchFamily="18" charset="2"/>
              </a:endParaRPr>
            </a:p>
          </p:txBody>
        </p:sp>
        <p:cxnSp>
          <p:nvCxnSpPr>
            <p:cNvPr id="4" name="Straight Arrow Connector 3"/>
            <p:cNvCxnSpPr/>
            <p:nvPr/>
          </p:nvCxnSpPr>
          <p:spPr bwMode="auto">
            <a:xfrm>
              <a:off x="2283888" y="3606123"/>
              <a:ext cx="731926"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046" y="3109711"/>
              <a:ext cx="1455944" cy="9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5011976" y="3606123"/>
              <a:ext cx="731926"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p:cNvSpPr/>
            <p:nvPr/>
          </p:nvSpPr>
          <p:spPr>
            <a:xfrm>
              <a:off x="2377152" y="2773224"/>
              <a:ext cx="545396" cy="588853"/>
            </a:xfrm>
            <a:prstGeom prst="rect">
              <a:avLst/>
            </a:prstGeom>
          </p:spPr>
          <p:txBody>
            <a:bodyPr wrap="none">
              <a:spAutoFit/>
            </a:bodyPr>
            <a:lstStyle/>
            <a:p>
              <a:r>
                <a:rPr lang="en-US" sz="3600" dirty="0">
                  <a:latin typeface="Lucida Calligraphy"/>
                </a:rPr>
                <a:t>R</a:t>
              </a:r>
              <a:endParaRPr lang="en-GB" sz="3600" dirty="0"/>
            </a:p>
          </p:txBody>
        </p:sp>
        <p:sp>
          <p:nvSpPr>
            <p:cNvPr id="14" name="Rectangle 13"/>
            <p:cNvSpPr/>
            <p:nvPr/>
          </p:nvSpPr>
          <p:spPr>
            <a:xfrm>
              <a:off x="5043996" y="2773223"/>
              <a:ext cx="496515" cy="588853"/>
            </a:xfrm>
            <a:prstGeom prst="rect">
              <a:avLst/>
            </a:prstGeom>
          </p:spPr>
          <p:txBody>
            <a:bodyPr wrap="none">
              <a:spAutoFit/>
            </a:bodyPr>
            <a:lstStyle/>
            <a:p>
              <a:r>
                <a:rPr lang="en-US" sz="3600" dirty="0">
                  <a:latin typeface="Lucida Calligraphy"/>
                </a:rPr>
                <a:t>P</a:t>
              </a:r>
              <a:endParaRPr lang="en-GB" sz="3600"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657" y="2519689"/>
              <a:ext cx="239077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5046" y="3187023"/>
            <a:ext cx="13811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754" y="2496460"/>
            <a:ext cx="188595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35496" y="5661248"/>
            <a:ext cx="7224737" cy="100811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pic>
        <p:nvPicPr>
          <p:cNvPr id="614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1190" y="2505401"/>
            <a:ext cx="238125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bwMode="auto">
          <a:xfrm>
            <a:off x="4932040" y="908720"/>
            <a:ext cx="1296144" cy="48235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18" name="Rectangle 17"/>
          <p:cNvSpPr/>
          <p:nvPr/>
        </p:nvSpPr>
        <p:spPr bwMode="auto">
          <a:xfrm>
            <a:off x="1259632" y="1340768"/>
            <a:ext cx="6192688" cy="93610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0" name="TextBox 19"/>
          <p:cNvSpPr txBox="1"/>
          <p:nvPr/>
        </p:nvSpPr>
        <p:spPr>
          <a:xfrm>
            <a:off x="4788024" y="971436"/>
            <a:ext cx="248799"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4096998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144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144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8" grpId="0" animBg="1"/>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0" y="4232275"/>
            <a:ext cx="2209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229" name="TextBox 8"/>
          <p:cNvSpPr txBox="1">
            <a:spLocks noChangeArrowheads="1"/>
          </p:cNvSpPr>
          <p:nvPr/>
        </p:nvSpPr>
        <p:spPr bwMode="auto">
          <a:xfrm>
            <a:off x="5372100" y="2284413"/>
            <a:ext cx="830263" cy="307975"/>
          </a:xfrm>
          <a:prstGeom prst="rect">
            <a:avLst/>
          </a:prstGeom>
          <a:noFill/>
          <a:ln w="9525">
            <a:noFill/>
            <a:miter lim="800000"/>
            <a:headEnd/>
            <a:tailEnd/>
          </a:ln>
        </p:spPr>
        <p:txBody>
          <a:bodyPr wrap="none">
            <a:spAutoFit/>
          </a:bodyPr>
          <a:lstStyle/>
          <a:p>
            <a:r>
              <a:rPr lang="en-GB" altLang="en-US" sz="1400"/>
              <a:t>detector</a:t>
            </a:r>
          </a:p>
        </p:txBody>
      </p:sp>
      <p:sp>
        <p:nvSpPr>
          <p:cNvPr id="52230" name="TextBox 2"/>
          <p:cNvSpPr txBox="1">
            <a:spLocks noChangeArrowheads="1"/>
          </p:cNvSpPr>
          <p:nvPr/>
        </p:nvSpPr>
        <p:spPr bwMode="auto">
          <a:xfrm>
            <a:off x="1907704" y="2797175"/>
            <a:ext cx="1938337" cy="260350"/>
          </a:xfrm>
          <a:prstGeom prst="rect">
            <a:avLst/>
          </a:prstGeom>
          <a:solidFill>
            <a:schemeClr val="bg1"/>
          </a:solidFill>
          <a:ln w="9525">
            <a:noFill/>
            <a:miter lim="800000"/>
            <a:headEnd/>
            <a:tailEnd/>
          </a:ln>
        </p:spPr>
        <p:txBody>
          <a:bodyPr>
            <a:spAutoFit/>
          </a:bodyPr>
          <a:lstStyle/>
          <a:p>
            <a:pPr algn="ctr"/>
            <a:r>
              <a:rPr lang="en-GB" altLang="en-US" sz="1100" b="1" dirty="0">
                <a:solidFill>
                  <a:srgbClr val="FF0000"/>
                </a:solidFill>
              </a:rPr>
              <a:t>1m uniform B field</a:t>
            </a:r>
          </a:p>
        </p:txBody>
      </p:sp>
      <p:sp>
        <p:nvSpPr>
          <p:cNvPr id="4" name="Rectangle 3"/>
          <p:cNvSpPr/>
          <p:nvPr/>
        </p:nvSpPr>
        <p:spPr>
          <a:xfrm>
            <a:off x="-2124075" y="1609725"/>
            <a:ext cx="2197100" cy="128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2234" name="Picture 2"/>
          <p:cNvPicPr>
            <a:picLocks noChangeAspect="1" noChangeArrowheads="1"/>
          </p:cNvPicPr>
          <p:nvPr/>
        </p:nvPicPr>
        <p:blipFill>
          <a:blip r:embed="rId2"/>
          <a:srcRect/>
          <a:stretch>
            <a:fillRect/>
          </a:stretch>
        </p:blipFill>
        <p:spPr bwMode="auto">
          <a:xfrm>
            <a:off x="6334125" y="1389063"/>
            <a:ext cx="2419350" cy="1890712"/>
          </a:xfrm>
          <a:prstGeom prst="rect">
            <a:avLst/>
          </a:prstGeom>
          <a:noFill/>
          <a:ln w="9525">
            <a:noFill/>
            <a:miter lim="800000"/>
            <a:headEnd/>
            <a:tailEnd/>
          </a:ln>
        </p:spPr>
      </p:pic>
      <p:sp>
        <p:nvSpPr>
          <p:cNvPr id="52235" name="Rectangle 4"/>
          <p:cNvSpPr>
            <a:spLocks noChangeArrowheads="1"/>
          </p:cNvSpPr>
          <p:nvPr/>
        </p:nvSpPr>
        <p:spPr bwMode="auto">
          <a:xfrm>
            <a:off x="251520" y="0"/>
            <a:ext cx="8497639" cy="908795"/>
          </a:xfrm>
          <a:prstGeom prst="rect">
            <a:avLst/>
          </a:prstGeom>
          <a:solidFill>
            <a:srgbClr val="FFFF99"/>
          </a:solidFill>
          <a:ln w="9525">
            <a:solidFill>
              <a:schemeClr val="tx1"/>
            </a:solidFill>
            <a:miter lim="800000"/>
            <a:headEnd/>
            <a:tailEnd/>
          </a:ln>
        </p:spPr>
        <p:txBody>
          <a:bodyPr anchor="ctr"/>
          <a:lstStyle/>
          <a:p>
            <a:pPr algn="ctr"/>
            <a:r>
              <a:rPr lang="en-GB" sz="3600" b="1" dirty="0" err="1" smtClean="0">
                <a:solidFill>
                  <a:srgbClr val="0000FF"/>
                </a:solidFill>
              </a:rPr>
              <a:t>Isol</a:t>
            </a:r>
            <a:r>
              <a:rPr lang="en-GB" sz="3600" b="1" dirty="0">
                <a:solidFill>
                  <a:srgbClr val="0000FF"/>
                </a:solidFill>
              </a:rPr>
              <a:t> </a:t>
            </a:r>
            <a:r>
              <a:rPr lang="en-GB" sz="3600" b="1" dirty="0" err="1" smtClean="0">
                <a:solidFill>
                  <a:srgbClr val="0000FF"/>
                </a:solidFill>
              </a:rPr>
              <a:t>Solenoidal</a:t>
            </a:r>
            <a:r>
              <a:rPr lang="en-GB" sz="3600" b="1" dirty="0" smtClean="0">
                <a:solidFill>
                  <a:srgbClr val="0000FF"/>
                </a:solidFill>
              </a:rPr>
              <a:t> Spectrometer</a:t>
            </a:r>
          </a:p>
          <a:p>
            <a:r>
              <a:rPr lang="en-GB" sz="2000" b="1" i="1" dirty="0" smtClean="0">
                <a:solidFill>
                  <a:srgbClr val="FF0000"/>
                </a:solidFill>
              </a:rPr>
              <a:t>part </a:t>
            </a:r>
            <a:r>
              <a:rPr lang="en-GB" sz="2000" b="1" i="1" dirty="0">
                <a:solidFill>
                  <a:srgbClr val="FF0000"/>
                </a:solidFill>
              </a:rPr>
              <a:t>of £5M UK project for TSR </a:t>
            </a:r>
            <a:r>
              <a:rPr lang="en-GB" sz="2000" b="1" i="1" dirty="0" smtClean="0">
                <a:solidFill>
                  <a:srgbClr val="FF0000"/>
                </a:solidFill>
              </a:rPr>
              <a:t>instrumentation</a:t>
            </a:r>
            <a:endParaRPr lang="en-GB" sz="2000" b="1" i="1" dirty="0">
              <a:solidFill>
                <a:srgbClr val="FF0000"/>
              </a:solidFill>
            </a:endParaRPr>
          </a:p>
        </p:txBody>
      </p:sp>
      <p:grpSp>
        <p:nvGrpSpPr>
          <p:cNvPr id="3" name="Group 2"/>
          <p:cNvGrpSpPr/>
          <p:nvPr/>
        </p:nvGrpSpPr>
        <p:grpSpPr>
          <a:xfrm>
            <a:off x="971600" y="3731468"/>
            <a:ext cx="6984776" cy="3009900"/>
            <a:chOff x="-252536" y="3419475"/>
            <a:chExt cx="6984776" cy="3009900"/>
          </a:xfrm>
        </p:grpSpPr>
        <p:pic>
          <p:nvPicPr>
            <p:cNvPr id="52226" name="Picture 2"/>
            <p:cNvPicPr>
              <a:picLocks noChangeAspect="1" noChangeArrowheads="1"/>
            </p:cNvPicPr>
            <p:nvPr/>
          </p:nvPicPr>
          <p:blipFill>
            <a:blip r:embed="rId3"/>
            <a:srcRect/>
            <a:stretch>
              <a:fillRect/>
            </a:stretch>
          </p:blipFill>
          <p:spPr bwMode="auto">
            <a:xfrm>
              <a:off x="-252536" y="3419475"/>
              <a:ext cx="6975476" cy="3009900"/>
            </a:xfrm>
            <a:prstGeom prst="rect">
              <a:avLst/>
            </a:prstGeom>
            <a:noFill/>
            <a:ln w="9525">
              <a:noFill/>
              <a:miter lim="800000"/>
              <a:headEnd/>
              <a:tailEnd/>
            </a:ln>
          </p:spPr>
        </p:pic>
        <p:sp>
          <p:nvSpPr>
            <p:cNvPr id="16" name="TextBox 2"/>
            <p:cNvSpPr txBox="1">
              <a:spLocks noChangeArrowheads="1"/>
            </p:cNvSpPr>
            <p:nvPr/>
          </p:nvSpPr>
          <p:spPr bwMode="auto">
            <a:xfrm>
              <a:off x="3923928" y="4125119"/>
              <a:ext cx="2808312" cy="523220"/>
            </a:xfrm>
            <a:prstGeom prst="rect">
              <a:avLst/>
            </a:prstGeom>
            <a:solidFill>
              <a:schemeClr val="bg1"/>
            </a:solidFill>
            <a:ln w="9525">
              <a:noFill/>
              <a:miter lim="800000"/>
              <a:headEnd/>
              <a:tailEnd/>
            </a:ln>
          </p:spPr>
          <p:txBody>
            <a:bodyPr wrap="square">
              <a:spAutoFit/>
            </a:bodyPr>
            <a:lstStyle/>
            <a:p>
              <a:pPr algn="ctr"/>
              <a:r>
                <a:rPr lang="en-GB" altLang="en-US" sz="1400" b="1" dirty="0">
                  <a:solidFill>
                    <a:srgbClr val="FF0000"/>
                  </a:solidFill>
                </a:rPr>
                <a:t>l</a:t>
              </a:r>
              <a:r>
                <a:rPr lang="en-GB" altLang="en-US" sz="1400" b="1" dirty="0" smtClean="0">
                  <a:solidFill>
                    <a:srgbClr val="FF0000"/>
                  </a:solidFill>
                </a:rPr>
                <a:t>inear Si detector</a:t>
              </a:r>
            </a:p>
            <a:p>
              <a:pPr algn="ctr"/>
              <a:r>
                <a:rPr lang="en-GB" altLang="en-US" sz="1400" b="1" dirty="0" smtClean="0">
                  <a:solidFill>
                    <a:srgbClr val="FF0000"/>
                  </a:solidFill>
                </a:rPr>
                <a:t>4 x 125 x 25 mm; 1mm strips</a:t>
              </a:r>
            </a:p>
          </p:txBody>
        </p:sp>
      </p:grpSp>
      <p:pic>
        <p:nvPicPr>
          <p:cNvPr id="52236" name="Picture 3"/>
          <p:cNvPicPr>
            <a:picLocks noChangeAspect="1"/>
          </p:cNvPicPr>
          <p:nvPr/>
        </p:nvPicPr>
        <p:blipFill>
          <a:blip r:embed="rId4"/>
          <a:srcRect t="54758"/>
          <a:stretch>
            <a:fillRect/>
          </a:stretch>
        </p:blipFill>
        <p:spPr bwMode="auto">
          <a:xfrm>
            <a:off x="-1548680" y="1381125"/>
            <a:ext cx="8072438" cy="2047876"/>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553" y="1124744"/>
            <a:ext cx="4524023" cy="2544763"/>
          </a:xfrm>
          <a:prstGeom prst="rect">
            <a:avLst/>
          </a:prstGeom>
        </p:spPr>
      </p:pic>
      <p:sp>
        <p:nvSpPr>
          <p:cNvPr id="18" name="TextBox 2"/>
          <p:cNvSpPr txBox="1">
            <a:spLocks noChangeArrowheads="1"/>
          </p:cNvSpPr>
          <p:nvPr/>
        </p:nvSpPr>
        <p:spPr bwMode="auto">
          <a:xfrm>
            <a:off x="32792" y="6211669"/>
            <a:ext cx="4520351" cy="646331"/>
          </a:xfrm>
          <a:prstGeom prst="rect">
            <a:avLst/>
          </a:prstGeom>
          <a:noFill/>
          <a:ln w="9525">
            <a:noFill/>
            <a:miter lim="800000"/>
            <a:headEnd/>
            <a:tailEnd/>
          </a:ln>
        </p:spPr>
        <p:txBody>
          <a:bodyPr wrap="none">
            <a:spAutoFit/>
          </a:bodyPr>
          <a:lstStyle/>
          <a:p>
            <a:r>
              <a:rPr lang="en-GB" altLang="en-US" b="1" dirty="0" smtClean="0">
                <a:solidFill>
                  <a:srgbClr val="0000FF"/>
                </a:solidFill>
              </a:rPr>
              <a:t>Q</a:t>
            </a:r>
            <a:r>
              <a:rPr lang="en-GB" altLang="en-US" b="1" dirty="0">
                <a:solidFill>
                  <a:srgbClr val="0000FF"/>
                </a:solidFill>
              </a:rPr>
              <a:t>-value = 1.01 </a:t>
            </a:r>
            <a:r>
              <a:rPr lang="en-GB" altLang="en-US" b="1" dirty="0" err="1">
                <a:solidFill>
                  <a:srgbClr val="0000FF"/>
                </a:solidFill>
              </a:rPr>
              <a:t>E</a:t>
            </a:r>
            <a:r>
              <a:rPr lang="en-GB" altLang="en-US" b="1" baseline="-25000" dirty="0" err="1">
                <a:solidFill>
                  <a:srgbClr val="0000FF"/>
                </a:solidFill>
              </a:rPr>
              <a:t>lab</a:t>
            </a:r>
            <a:r>
              <a:rPr lang="en-GB" altLang="en-US" b="1" dirty="0">
                <a:solidFill>
                  <a:srgbClr val="0000FF"/>
                </a:solidFill>
              </a:rPr>
              <a:t> </a:t>
            </a:r>
            <a:r>
              <a:rPr lang="en-GB" altLang="en-US" sz="1000" b="1" dirty="0">
                <a:solidFill>
                  <a:srgbClr val="0000FF"/>
                </a:solidFill>
              </a:rPr>
              <a:t>(MeV) </a:t>
            </a:r>
            <a:r>
              <a:rPr lang="en-GB" altLang="en-US" b="1" dirty="0">
                <a:solidFill>
                  <a:srgbClr val="0000FF"/>
                </a:solidFill>
              </a:rPr>
              <a:t>- 9.92 - 0.21 z </a:t>
            </a:r>
            <a:r>
              <a:rPr lang="en-GB" altLang="en-US" sz="1000" b="1" dirty="0">
                <a:solidFill>
                  <a:srgbClr val="0000FF"/>
                </a:solidFill>
              </a:rPr>
              <a:t>(cm)</a:t>
            </a:r>
          </a:p>
          <a:p>
            <a:r>
              <a:rPr lang="en-GB" b="1" dirty="0">
                <a:solidFill>
                  <a:srgbClr val="0000FF"/>
                </a:solidFill>
              </a:rPr>
              <a:t>for </a:t>
            </a:r>
            <a:r>
              <a:rPr lang="en-GB" altLang="en-US" b="1" dirty="0">
                <a:solidFill>
                  <a:srgbClr val="1F2CF1"/>
                </a:solidFill>
              </a:rPr>
              <a:t>10 MeV/u </a:t>
            </a:r>
            <a:r>
              <a:rPr lang="en-GB" altLang="en-US" b="1" baseline="30000" dirty="0">
                <a:solidFill>
                  <a:srgbClr val="1F2CF1"/>
                </a:solidFill>
              </a:rPr>
              <a:t>132</a:t>
            </a:r>
            <a:r>
              <a:rPr lang="en-GB" altLang="en-US" b="1" dirty="0">
                <a:solidFill>
                  <a:srgbClr val="1F2CF1"/>
                </a:solidFill>
              </a:rPr>
              <a:t>Sn(</a:t>
            </a:r>
            <a:r>
              <a:rPr lang="en-GB" altLang="en-US" b="1" dirty="0" err="1">
                <a:solidFill>
                  <a:srgbClr val="1F2CF1"/>
                </a:solidFill>
              </a:rPr>
              <a:t>d,p</a:t>
            </a:r>
            <a:r>
              <a:rPr lang="en-GB" altLang="en-US" b="1" dirty="0">
                <a:solidFill>
                  <a:srgbClr val="1F2CF1"/>
                </a:solidFill>
              </a:rPr>
              <a:t>)</a:t>
            </a:r>
          </a:p>
        </p:txBody>
      </p:sp>
    </p:spTree>
    <p:extLst>
      <p:ext uri="{BB962C8B-B14F-4D97-AF65-F5344CB8AC3E}">
        <p14:creationId xmlns:p14="http://schemas.microsoft.com/office/powerpoint/2010/main" val="9141426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88640"/>
            <a:ext cx="4392488"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079140" y="3089548"/>
            <a:ext cx="5292080" cy="3694208"/>
            <a:chOff x="1835696" y="3068960"/>
            <a:chExt cx="5292080" cy="369420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3068960"/>
              <a:ext cx="5292080" cy="3694208"/>
            </a:xfrm>
            <a:prstGeom prst="rect">
              <a:avLst/>
            </a:prstGeom>
          </p:spPr>
        </p:pic>
        <p:sp>
          <p:nvSpPr>
            <p:cNvPr id="3" name="TextBox 2"/>
            <p:cNvSpPr txBox="1"/>
            <p:nvPr/>
          </p:nvSpPr>
          <p:spPr>
            <a:xfrm>
              <a:off x="6071953" y="3356992"/>
              <a:ext cx="595035" cy="369332"/>
            </a:xfrm>
            <a:prstGeom prst="rect">
              <a:avLst/>
            </a:prstGeom>
            <a:noFill/>
          </p:spPr>
          <p:txBody>
            <a:bodyPr wrap="none" rtlCol="0">
              <a:spAutoFit/>
            </a:bodyPr>
            <a:lstStyle/>
            <a:p>
              <a:r>
                <a:rPr lang="en-GB" dirty="0" smtClean="0"/>
                <a:t>1/2</a:t>
              </a:r>
              <a:r>
                <a:rPr lang="en-GB" baseline="30000" dirty="0" smtClean="0"/>
                <a:t>+</a:t>
              </a:r>
              <a:endParaRPr lang="en-GB" baseline="30000" dirty="0"/>
            </a:p>
          </p:txBody>
        </p:sp>
        <p:sp>
          <p:nvSpPr>
            <p:cNvPr id="4" name="TextBox 3"/>
            <p:cNvSpPr txBox="1"/>
            <p:nvPr/>
          </p:nvSpPr>
          <p:spPr>
            <a:xfrm>
              <a:off x="5242514" y="3726324"/>
              <a:ext cx="595035" cy="369332"/>
            </a:xfrm>
            <a:prstGeom prst="rect">
              <a:avLst/>
            </a:prstGeom>
            <a:noFill/>
          </p:spPr>
          <p:txBody>
            <a:bodyPr wrap="none" rtlCol="0">
              <a:spAutoFit/>
            </a:bodyPr>
            <a:lstStyle/>
            <a:p>
              <a:r>
                <a:rPr lang="en-GB" dirty="0" smtClean="0"/>
                <a:t>5/2</a:t>
              </a:r>
              <a:r>
                <a:rPr lang="en-GB" baseline="30000" dirty="0" smtClean="0"/>
                <a:t>+</a:t>
              </a:r>
              <a:endParaRPr lang="en-GB" baseline="30000" dirty="0"/>
            </a:p>
          </p:txBody>
        </p:sp>
        <p:sp>
          <p:nvSpPr>
            <p:cNvPr id="6" name="TextBox 5"/>
            <p:cNvSpPr txBox="1"/>
            <p:nvPr/>
          </p:nvSpPr>
          <p:spPr>
            <a:xfrm>
              <a:off x="4970644" y="4653136"/>
              <a:ext cx="556563" cy="369332"/>
            </a:xfrm>
            <a:prstGeom prst="rect">
              <a:avLst/>
            </a:prstGeom>
            <a:noFill/>
          </p:spPr>
          <p:txBody>
            <a:bodyPr wrap="none" rtlCol="0">
              <a:spAutoFit/>
            </a:bodyPr>
            <a:lstStyle/>
            <a:p>
              <a:r>
                <a:rPr lang="en-GB" dirty="0" smtClean="0"/>
                <a:t>3/2</a:t>
              </a:r>
              <a:r>
                <a:rPr lang="en-GB" baseline="30000" dirty="0"/>
                <a:t>-</a:t>
              </a:r>
            </a:p>
          </p:txBody>
        </p:sp>
        <p:sp>
          <p:nvSpPr>
            <p:cNvPr id="7" name="TextBox 6"/>
            <p:cNvSpPr txBox="1"/>
            <p:nvPr/>
          </p:nvSpPr>
          <p:spPr>
            <a:xfrm>
              <a:off x="4757694" y="3789040"/>
              <a:ext cx="595035" cy="369332"/>
            </a:xfrm>
            <a:prstGeom prst="rect">
              <a:avLst/>
            </a:prstGeom>
            <a:noFill/>
          </p:spPr>
          <p:txBody>
            <a:bodyPr wrap="none" rtlCol="0">
              <a:spAutoFit/>
            </a:bodyPr>
            <a:lstStyle/>
            <a:p>
              <a:r>
                <a:rPr lang="en-GB" dirty="0"/>
                <a:t>3</a:t>
              </a:r>
              <a:r>
                <a:rPr lang="en-GB" dirty="0" smtClean="0"/>
                <a:t>/2</a:t>
              </a:r>
              <a:r>
                <a:rPr lang="en-GB" baseline="30000" dirty="0" smtClean="0"/>
                <a:t>+</a:t>
              </a:r>
              <a:endParaRPr lang="en-GB" baseline="30000" dirty="0"/>
            </a:p>
          </p:txBody>
        </p:sp>
        <p:sp>
          <p:nvSpPr>
            <p:cNvPr id="8" name="TextBox 7"/>
            <p:cNvSpPr txBox="1"/>
            <p:nvPr/>
          </p:nvSpPr>
          <p:spPr>
            <a:xfrm>
              <a:off x="4431694" y="4653136"/>
              <a:ext cx="556563" cy="369332"/>
            </a:xfrm>
            <a:prstGeom prst="rect">
              <a:avLst/>
            </a:prstGeom>
            <a:noFill/>
          </p:spPr>
          <p:txBody>
            <a:bodyPr wrap="none" rtlCol="0">
              <a:spAutoFit/>
            </a:bodyPr>
            <a:lstStyle/>
            <a:p>
              <a:r>
                <a:rPr lang="en-GB" dirty="0" smtClean="0"/>
                <a:t>1/2</a:t>
              </a:r>
              <a:r>
                <a:rPr lang="en-GB" baseline="30000" dirty="0" smtClean="0"/>
                <a:t>-</a:t>
              </a:r>
              <a:endParaRPr lang="en-GB" baseline="30000" dirty="0"/>
            </a:p>
          </p:txBody>
        </p:sp>
        <p:sp>
          <p:nvSpPr>
            <p:cNvPr id="9" name="TextBox 8"/>
            <p:cNvSpPr txBox="1"/>
            <p:nvPr/>
          </p:nvSpPr>
          <p:spPr>
            <a:xfrm>
              <a:off x="4079641" y="4365104"/>
              <a:ext cx="556563" cy="369332"/>
            </a:xfrm>
            <a:prstGeom prst="rect">
              <a:avLst/>
            </a:prstGeom>
            <a:noFill/>
          </p:spPr>
          <p:txBody>
            <a:bodyPr wrap="none" rtlCol="0">
              <a:spAutoFit/>
            </a:bodyPr>
            <a:lstStyle/>
            <a:p>
              <a:r>
                <a:rPr lang="en-GB" dirty="0" smtClean="0"/>
                <a:t>7/2</a:t>
              </a:r>
              <a:r>
                <a:rPr lang="en-GB" baseline="30000" dirty="0"/>
                <a:t>-</a:t>
              </a:r>
            </a:p>
          </p:txBody>
        </p:sp>
        <p:sp>
          <p:nvSpPr>
            <p:cNvPr id="10" name="TextBox 9"/>
            <p:cNvSpPr txBox="1"/>
            <p:nvPr/>
          </p:nvSpPr>
          <p:spPr>
            <a:xfrm>
              <a:off x="3407721" y="4447158"/>
              <a:ext cx="595035" cy="369332"/>
            </a:xfrm>
            <a:prstGeom prst="rect">
              <a:avLst/>
            </a:prstGeom>
            <a:noFill/>
          </p:spPr>
          <p:txBody>
            <a:bodyPr wrap="none" rtlCol="0">
              <a:spAutoFit/>
            </a:bodyPr>
            <a:lstStyle/>
            <a:p>
              <a:r>
                <a:rPr lang="en-GB" dirty="0"/>
                <a:t>9</a:t>
              </a:r>
              <a:r>
                <a:rPr lang="en-GB" dirty="0" smtClean="0"/>
                <a:t>/2</a:t>
              </a:r>
              <a:r>
                <a:rPr lang="en-GB" baseline="30000" dirty="0" smtClean="0"/>
                <a:t>+</a:t>
              </a:r>
              <a:endParaRPr lang="en-GB" baseline="30000" dirty="0"/>
            </a:p>
          </p:txBody>
        </p:sp>
        <p:sp>
          <p:nvSpPr>
            <p:cNvPr id="11" name="TextBox 10"/>
            <p:cNvSpPr txBox="1"/>
            <p:nvPr/>
          </p:nvSpPr>
          <p:spPr>
            <a:xfrm>
              <a:off x="3110203" y="4249390"/>
              <a:ext cx="595035" cy="369332"/>
            </a:xfrm>
            <a:prstGeom prst="rect">
              <a:avLst/>
            </a:prstGeom>
            <a:noFill/>
          </p:spPr>
          <p:txBody>
            <a:bodyPr wrap="none" rtlCol="0">
              <a:spAutoFit/>
            </a:bodyPr>
            <a:lstStyle/>
            <a:p>
              <a:r>
                <a:rPr lang="en-GB" dirty="0"/>
                <a:t>7</a:t>
              </a:r>
              <a:r>
                <a:rPr lang="en-GB" dirty="0" smtClean="0"/>
                <a:t>/2</a:t>
              </a:r>
              <a:r>
                <a:rPr lang="en-GB" baseline="30000" dirty="0" smtClean="0"/>
                <a:t>+</a:t>
              </a:r>
              <a:endParaRPr lang="en-GB" baseline="30000" dirty="0"/>
            </a:p>
          </p:txBody>
        </p:sp>
        <p:sp>
          <p:nvSpPr>
            <p:cNvPr id="12" name="TextBox 11"/>
            <p:cNvSpPr txBox="1"/>
            <p:nvPr/>
          </p:nvSpPr>
          <p:spPr>
            <a:xfrm>
              <a:off x="2818726" y="4447158"/>
              <a:ext cx="595035" cy="369332"/>
            </a:xfrm>
            <a:prstGeom prst="rect">
              <a:avLst/>
            </a:prstGeom>
            <a:noFill/>
          </p:spPr>
          <p:txBody>
            <a:bodyPr wrap="none" rtlCol="0">
              <a:spAutoFit/>
            </a:bodyPr>
            <a:lstStyle/>
            <a:p>
              <a:r>
                <a:rPr lang="en-GB" dirty="0"/>
                <a:t>1</a:t>
              </a:r>
              <a:r>
                <a:rPr lang="en-GB" dirty="0" smtClean="0"/>
                <a:t>/2</a:t>
              </a:r>
              <a:r>
                <a:rPr lang="en-GB" baseline="30000" dirty="0" smtClean="0"/>
                <a:t>+</a:t>
              </a:r>
              <a:endParaRPr lang="en-GB" baseline="30000" dirty="0"/>
            </a:p>
          </p:txBody>
        </p:sp>
      </p:grpSp>
      <p:sp>
        <p:nvSpPr>
          <p:cNvPr id="13" name="TextBox 12"/>
          <p:cNvSpPr txBox="1"/>
          <p:nvPr/>
        </p:nvSpPr>
        <p:spPr>
          <a:xfrm>
            <a:off x="4244772" y="4064724"/>
            <a:ext cx="636072" cy="369332"/>
          </a:xfrm>
          <a:prstGeom prst="rect">
            <a:avLst/>
          </a:prstGeom>
          <a:noFill/>
        </p:spPr>
        <p:txBody>
          <a:bodyPr wrap="none" rtlCol="0">
            <a:spAutoFit/>
          </a:bodyPr>
          <a:lstStyle/>
          <a:p>
            <a:r>
              <a:rPr lang="en-GB" b="1" dirty="0" smtClean="0">
                <a:solidFill>
                  <a:srgbClr val="FF0000"/>
                </a:solidFill>
                <a:latin typeface="Lucida Handwriting"/>
                <a:cs typeface="Lucida Handwriting"/>
              </a:rPr>
              <a:t>l</a:t>
            </a:r>
            <a:r>
              <a:rPr lang="en-GB" b="1" dirty="0" smtClean="0">
                <a:solidFill>
                  <a:srgbClr val="FF0000"/>
                </a:solidFill>
                <a:latin typeface="Lucida Calligraphy"/>
                <a:cs typeface="Lucida Calligraphy"/>
              </a:rPr>
              <a:t> </a:t>
            </a:r>
            <a:r>
              <a:rPr lang="en-GB" b="1" dirty="0" smtClean="0">
                <a:solidFill>
                  <a:srgbClr val="FF0000"/>
                </a:solidFill>
                <a:latin typeface="+mn-lt"/>
                <a:cs typeface="Lucida Calligraphy"/>
              </a:rPr>
              <a:t>=3</a:t>
            </a:r>
            <a:endParaRPr lang="en-GB" b="1" dirty="0">
              <a:solidFill>
                <a:srgbClr val="FF0000"/>
              </a:solidFill>
              <a:latin typeface="+mn-lt"/>
              <a:cs typeface="Lucida Calligraphy"/>
            </a:endParaRPr>
          </a:p>
        </p:txBody>
      </p:sp>
      <p:sp>
        <p:nvSpPr>
          <p:cNvPr id="15" name="TextBox 14"/>
          <p:cNvSpPr txBox="1"/>
          <p:nvPr/>
        </p:nvSpPr>
        <p:spPr>
          <a:xfrm>
            <a:off x="4965414" y="3452009"/>
            <a:ext cx="636072" cy="369332"/>
          </a:xfrm>
          <a:prstGeom prst="rect">
            <a:avLst/>
          </a:prstGeom>
          <a:noFill/>
        </p:spPr>
        <p:txBody>
          <a:bodyPr wrap="none" rtlCol="0">
            <a:spAutoFit/>
          </a:bodyPr>
          <a:lstStyle/>
          <a:p>
            <a:r>
              <a:rPr lang="en-GB" b="1" dirty="0" smtClean="0">
                <a:solidFill>
                  <a:srgbClr val="0000FF"/>
                </a:solidFill>
                <a:latin typeface="Lucida Handwriting"/>
                <a:cs typeface="Lucida Handwriting"/>
              </a:rPr>
              <a:t>l </a:t>
            </a:r>
            <a:r>
              <a:rPr lang="en-GB" b="1" dirty="0" smtClean="0">
                <a:solidFill>
                  <a:srgbClr val="0000FF"/>
                </a:solidFill>
                <a:latin typeface="+mn-lt"/>
                <a:cs typeface="Lucida Handwriting"/>
              </a:rPr>
              <a:t>=</a:t>
            </a:r>
            <a:r>
              <a:rPr lang="en-GB" b="1" dirty="0" smtClean="0">
                <a:solidFill>
                  <a:srgbClr val="0000FF"/>
                </a:solidFill>
              </a:rPr>
              <a:t>2</a:t>
            </a:r>
            <a:endParaRPr lang="en-GB" b="1" dirty="0">
              <a:solidFill>
                <a:srgbClr val="0000FF"/>
              </a:solidFill>
            </a:endParaRPr>
          </a:p>
        </p:txBody>
      </p:sp>
      <p:sp>
        <p:nvSpPr>
          <p:cNvPr id="16" name="TextBox 15"/>
          <p:cNvSpPr txBox="1"/>
          <p:nvPr/>
        </p:nvSpPr>
        <p:spPr>
          <a:xfrm>
            <a:off x="4659289" y="4365104"/>
            <a:ext cx="568169" cy="369332"/>
          </a:xfrm>
          <a:prstGeom prst="rect">
            <a:avLst/>
          </a:prstGeom>
          <a:noFill/>
        </p:spPr>
        <p:txBody>
          <a:bodyPr wrap="none" rtlCol="0">
            <a:spAutoFit/>
          </a:bodyPr>
          <a:lstStyle/>
          <a:p>
            <a:r>
              <a:rPr lang="en-GB" b="1" dirty="0">
                <a:solidFill>
                  <a:srgbClr val="FF0000"/>
                </a:solidFill>
                <a:latin typeface="Lucida Handwriting"/>
                <a:cs typeface="Lucida Handwriting"/>
              </a:rPr>
              <a:t>l</a:t>
            </a:r>
            <a:r>
              <a:rPr lang="en-GB" b="1" dirty="0" smtClean="0">
                <a:solidFill>
                  <a:srgbClr val="FF0000"/>
                </a:solidFill>
                <a:latin typeface="Lucida Calligraphy"/>
                <a:cs typeface="Lucida Calligraphy"/>
              </a:rPr>
              <a:t>=</a:t>
            </a:r>
            <a:r>
              <a:rPr lang="en-GB" b="1" dirty="0" smtClean="0">
                <a:solidFill>
                  <a:srgbClr val="FF0000"/>
                </a:solidFill>
              </a:rPr>
              <a:t>1</a:t>
            </a:r>
            <a:endParaRPr lang="en-GB" b="1" dirty="0">
              <a:solidFill>
                <a:srgbClr val="FF0000"/>
              </a:solidFill>
            </a:endParaRPr>
          </a:p>
        </p:txBody>
      </p:sp>
      <p:sp>
        <p:nvSpPr>
          <p:cNvPr id="17" name="TextBox 16"/>
          <p:cNvSpPr txBox="1"/>
          <p:nvPr/>
        </p:nvSpPr>
        <p:spPr>
          <a:xfrm>
            <a:off x="5437410" y="3452009"/>
            <a:ext cx="636072" cy="369332"/>
          </a:xfrm>
          <a:prstGeom prst="rect">
            <a:avLst/>
          </a:prstGeom>
          <a:noFill/>
        </p:spPr>
        <p:txBody>
          <a:bodyPr wrap="none" rtlCol="0">
            <a:spAutoFit/>
          </a:bodyPr>
          <a:lstStyle/>
          <a:p>
            <a:r>
              <a:rPr lang="en-GB" b="1" dirty="0">
                <a:solidFill>
                  <a:srgbClr val="0000FF"/>
                </a:solidFill>
                <a:latin typeface="Lucida Handwriting"/>
                <a:cs typeface="Lucida Handwriting"/>
              </a:rPr>
              <a:t>l </a:t>
            </a:r>
            <a:r>
              <a:rPr lang="en-GB" b="1" dirty="0">
                <a:solidFill>
                  <a:srgbClr val="0000FF"/>
                </a:solidFill>
                <a:cs typeface="Lucida Handwriting"/>
              </a:rPr>
              <a:t>=</a:t>
            </a:r>
            <a:r>
              <a:rPr lang="en-GB" b="1" dirty="0">
                <a:solidFill>
                  <a:srgbClr val="0000FF"/>
                </a:solidFill>
              </a:rPr>
              <a:t>2</a:t>
            </a:r>
          </a:p>
        </p:txBody>
      </p:sp>
      <p:sp>
        <p:nvSpPr>
          <p:cNvPr id="18" name="TextBox 17"/>
          <p:cNvSpPr txBox="1"/>
          <p:nvPr/>
        </p:nvSpPr>
        <p:spPr>
          <a:xfrm>
            <a:off x="3544907" y="3984337"/>
            <a:ext cx="648896" cy="369332"/>
          </a:xfrm>
          <a:prstGeom prst="rect">
            <a:avLst/>
          </a:prstGeom>
          <a:noFill/>
        </p:spPr>
        <p:txBody>
          <a:bodyPr wrap="none" rtlCol="0">
            <a:spAutoFit/>
          </a:bodyPr>
          <a:lstStyle/>
          <a:p>
            <a:r>
              <a:rPr lang="en-GB" b="1" dirty="0" smtClean="0">
                <a:solidFill>
                  <a:srgbClr val="0000FF"/>
                </a:solidFill>
                <a:latin typeface="Lucida Handwriting"/>
                <a:cs typeface="Lucida Handwriting"/>
              </a:rPr>
              <a:t>l</a:t>
            </a:r>
            <a:r>
              <a:rPr lang="en-GB" b="1" dirty="0" smtClean="0">
                <a:solidFill>
                  <a:srgbClr val="0000FF"/>
                </a:solidFill>
                <a:latin typeface="Lucida Calligraphy"/>
                <a:cs typeface="Lucida Calligraphy"/>
              </a:rPr>
              <a:t> </a:t>
            </a:r>
            <a:r>
              <a:rPr lang="en-GB" b="1" dirty="0" smtClean="0">
                <a:solidFill>
                  <a:srgbClr val="0000FF"/>
                </a:solidFill>
                <a:latin typeface="+mn-lt"/>
                <a:cs typeface="Lucida Calligraphy"/>
              </a:rPr>
              <a:t>=4</a:t>
            </a:r>
            <a:endParaRPr lang="en-GB" b="1" dirty="0">
              <a:solidFill>
                <a:srgbClr val="0000FF"/>
              </a:solidFill>
              <a:latin typeface="+mn-lt"/>
              <a:cs typeface="Lucida Calligraphy"/>
            </a:endParaRPr>
          </a:p>
        </p:txBody>
      </p:sp>
      <p:sp>
        <p:nvSpPr>
          <p:cNvPr id="19" name="TextBox 18"/>
          <p:cNvSpPr txBox="1"/>
          <p:nvPr/>
        </p:nvSpPr>
        <p:spPr>
          <a:xfrm>
            <a:off x="5238341" y="4367758"/>
            <a:ext cx="557011" cy="369332"/>
          </a:xfrm>
          <a:prstGeom prst="rect">
            <a:avLst/>
          </a:prstGeom>
          <a:noFill/>
        </p:spPr>
        <p:txBody>
          <a:bodyPr wrap="none" rtlCol="0">
            <a:spAutoFit/>
          </a:bodyPr>
          <a:lstStyle/>
          <a:p>
            <a:r>
              <a:rPr lang="en-GB" b="1" dirty="0" smtClean="0">
                <a:solidFill>
                  <a:srgbClr val="FF0000"/>
                </a:solidFill>
                <a:latin typeface="Lucida Handwriting"/>
                <a:cs typeface="Lucida Handwriting"/>
              </a:rPr>
              <a:t>l</a:t>
            </a:r>
            <a:r>
              <a:rPr lang="en-GB" b="1" dirty="0" smtClean="0">
                <a:solidFill>
                  <a:srgbClr val="FF0000"/>
                </a:solidFill>
                <a:latin typeface="+mn-lt"/>
                <a:cs typeface="Lucida Handwriting"/>
              </a:rPr>
              <a:t>=</a:t>
            </a:r>
            <a:r>
              <a:rPr lang="en-GB" b="1" dirty="0" smtClean="0">
                <a:solidFill>
                  <a:srgbClr val="FF0000"/>
                </a:solidFill>
                <a:latin typeface="+mn-lt"/>
              </a:rPr>
              <a:t>1</a:t>
            </a:r>
            <a:endParaRPr lang="en-GB" b="1" dirty="0">
              <a:solidFill>
                <a:srgbClr val="FF0000"/>
              </a:solidFill>
              <a:latin typeface="+mn-lt"/>
            </a:endParaRPr>
          </a:p>
        </p:txBody>
      </p:sp>
      <p:cxnSp>
        <p:nvCxnSpPr>
          <p:cNvPr id="20" name="Straight Connector 19"/>
          <p:cNvCxnSpPr/>
          <p:nvPr/>
        </p:nvCxnSpPr>
        <p:spPr bwMode="auto">
          <a:xfrm>
            <a:off x="4230995" y="5589240"/>
            <a:ext cx="633448" cy="0"/>
          </a:xfrm>
          <a:prstGeom prst="line">
            <a:avLst/>
          </a:prstGeom>
          <a:solidFill>
            <a:schemeClr val="accent1"/>
          </a:solidFill>
          <a:ln w="254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TextBox 20"/>
          <p:cNvSpPr txBox="1"/>
          <p:nvPr/>
        </p:nvSpPr>
        <p:spPr>
          <a:xfrm>
            <a:off x="179512" y="3356992"/>
            <a:ext cx="2416347" cy="1015663"/>
          </a:xfrm>
          <a:prstGeom prst="rect">
            <a:avLst/>
          </a:prstGeom>
          <a:noFill/>
        </p:spPr>
        <p:txBody>
          <a:bodyPr wrap="none" rtlCol="0">
            <a:spAutoFit/>
          </a:bodyPr>
          <a:lstStyle/>
          <a:p>
            <a:r>
              <a:rPr lang="en-GB" sz="3600" b="1" baseline="30000" dirty="0" smtClean="0"/>
              <a:t>225</a:t>
            </a:r>
            <a:r>
              <a:rPr lang="en-GB" sz="3600" b="1" dirty="0" smtClean="0"/>
              <a:t>Ra(</a:t>
            </a:r>
            <a:r>
              <a:rPr lang="en-GB" sz="3600" b="1" dirty="0" err="1" smtClean="0"/>
              <a:t>d,d</a:t>
            </a:r>
            <a:r>
              <a:rPr lang="en-GB" sz="3600" b="1" dirty="0" smtClean="0"/>
              <a:t>’)</a:t>
            </a:r>
          </a:p>
          <a:p>
            <a:r>
              <a:rPr lang="en-GB" sz="2400" b="1" i="1" dirty="0" smtClean="0">
                <a:solidFill>
                  <a:srgbClr val="FF0000"/>
                </a:solidFill>
              </a:rPr>
              <a:t>2023</a:t>
            </a:r>
            <a:endParaRPr lang="en-GB" sz="2400" b="1" i="1" dirty="0">
              <a:solidFill>
                <a:srgbClr val="FF0000"/>
              </a:solidFill>
            </a:endParaRPr>
          </a:p>
        </p:txBody>
      </p:sp>
      <p:sp>
        <p:nvSpPr>
          <p:cNvPr id="23" name="TextBox 22"/>
          <p:cNvSpPr txBox="1"/>
          <p:nvPr/>
        </p:nvSpPr>
        <p:spPr>
          <a:xfrm>
            <a:off x="268535" y="836712"/>
            <a:ext cx="2416347" cy="1354217"/>
          </a:xfrm>
          <a:prstGeom prst="rect">
            <a:avLst/>
          </a:prstGeom>
          <a:noFill/>
        </p:spPr>
        <p:txBody>
          <a:bodyPr wrap="none" rtlCol="0">
            <a:spAutoFit/>
          </a:bodyPr>
          <a:lstStyle/>
          <a:p>
            <a:r>
              <a:rPr lang="en-GB" sz="3600" b="1" baseline="30000" dirty="0" smtClean="0"/>
              <a:t>226</a:t>
            </a:r>
            <a:r>
              <a:rPr lang="en-GB" sz="3600" b="1" dirty="0" smtClean="0"/>
              <a:t>Ra(</a:t>
            </a:r>
            <a:r>
              <a:rPr lang="en-GB" sz="3600" b="1" dirty="0" err="1" smtClean="0"/>
              <a:t>d,d</a:t>
            </a:r>
            <a:r>
              <a:rPr lang="en-GB" sz="3600" b="1" dirty="0" smtClean="0"/>
              <a:t>’)</a:t>
            </a:r>
            <a:endParaRPr lang="en-GB" b="1" dirty="0"/>
          </a:p>
          <a:p>
            <a:r>
              <a:rPr lang="en-GB" b="1" dirty="0"/>
              <a:t>a</a:t>
            </a:r>
            <a:r>
              <a:rPr lang="en-GB" b="1" dirty="0" smtClean="0"/>
              <a:t>ctual data</a:t>
            </a:r>
          </a:p>
          <a:p>
            <a:r>
              <a:rPr lang="en-GB" sz="1400" b="1" i="1" dirty="0" err="1" smtClean="0">
                <a:solidFill>
                  <a:srgbClr val="FF6600"/>
                </a:solidFill>
              </a:rPr>
              <a:t>Thorsteinsen</a:t>
            </a:r>
            <a:r>
              <a:rPr lang="en-GB" sz="1400" b="1" i="1" dirty="0" smtClean="0">
                <a:solidFill>
                  <a:srgbClr val="FF6600"/>
                </a:solidFill>
              </a:rPr>
              <a:t> et al. </a:t>
            </a:r>
          </a:p>
          <a:p>
            <a:r>
              <a:rPr lang="en-GB" sz="1400" b="1" i="1" dirty="0" smtClean="0">
                <a:solidFill>
                  <a:srgbClr val="FF6600"/>
                </a:solidFill>
              </a:rPr>
              <a:t>Phys. Scr. 42 (1990) 141 </a:t>
            </a:r>
            <a:endParaRPr lang="en-GB" sz="1400" b="1" i="1" dirty="0">
              <a:solidFill>
                <a:srgbClr val="FF6600"/>
              </a:solidFill>
            </a:endParaRPr>
          </a:p>
        </p:txBody>
      </p:sp>
      <p:sp>
        <p:nvSpPr>
          <p:cNvPr id="14" name="TextBox 13"/>
          <p:cNvSpPr txBox="1"/>
          <p:nvPr/>
        </p:nvSpPr>
        <p:spPr>
          <a:xfrm>
            <a:off x="3966490" y="6488876"/>
            <a:ext cx="1659430" cy="369332"/>
          </a:xfrm>
          <a:prstGeom prst="rect">
            <a:avLst/>
          </a:prstGeom>
          <a:solidFill>
            <a:schemeClr val="bg1"/>
          </a:solidFill>
        </p:spPr>
        <p:txBody>
          <a:bodyPr wrap="none" rtlCol="0">
            <a:spAutoFit/>
          </a:bodyPr>
          <a:lstStyle/>
          <a:p>
            <a:r>
              <a:rPr lang="en-GB" b="1" dirty="0" smtClean="0"/>
              <a:t>Q-value (</a:t>
            </a:r>
            <a:r>
              <a:rPr lang="en-GB" b="1" dirty="0" err="1" smtClean="0"/>
              <a:t>keV</a:t>
            </a:r>
            <a:r>
              <a:rPr lang="en-GB" b="1" dirty="0" smtClean="0"/>
              <a:t>)</a:t>
            </a:r>
            <a:endParaRPr lang="en-GB" b="1" dirty="0"/>
          </a:p>
        </p:txBody>
      </p:sp>
      <p:sp>
        <p:nvSpPr>
          <p:cNvPr id="24" name="TextBox 23"/>
          <p:cNvSpPr txBox="1"/>
          <p:nvPr/>
        </p:nvSpPr>
        <p:spPr>
          <a:xfrm>
            <a:off x="1331640" y="-12824"/>
            <a:ext cx="7128792" cy="461665"/>
          </a:xfrm>
          <a:prstGeom prst="rect">
            <a:avLst/>
          </a:prstGeom>
          <a:solidFill>
            <a:srgbClr val="FFFFCC">
              <a:alpha val="50000"/>
            </a:srgbClr>
          </a:solidFill>
          <a:ln>
            <a:solidFill>
              <a:schemeClr val="tx1"/>
            </a:solidFill>
          </a:ln>
        </p:spPr>
        <p:txBody>
          <a:bodyPr wrap="square" rtlCol="0">
            <a:spAutoFit/>
          </a:bodyPr>
          <a:lstStyle/>
          <a:p>
            <a:r>
              <a:rPr lang="en-US" sz="2400" b="1" dirty="0" smtClean="0"/>
              <a:t> </a:t>
            </a:r>
            <a:r>
              <a:rPr lang="en-US" sz="2400" b="1" dirty="0" smtClean="0">
                <a:solidFill>
                  <a:srgbClr val="0000FF"/>
                </a:solidFill>
              </a:rPr>
              <a:t>Measuring odd-A nuclei: </a:t>
            </a:r>
            <a:r>
              <a:rPr lang="en-US" sz="2400" b="1" baseline="30000" dirty="0" smtClean="0">
                <a:solidFill>
                  <a:srgbClr val="0000FF"/>
                </a:solidFill>
              </a:rPr>
              <a:t>225</a:t>
            </a:r>
            <a:r>
              <a:rPr lang="en-US" sz="2400" b="1" dirty="0" smtClean="0">
                <a:solidFill>
                  <a:srgbClr val="0000FF"/>
                </a:solidFill>
              </a:rPr>
              <a:t>Ra parity doublet</a:t>
            </a:r>
          </a:p>
        </p:txBody>
      </p:sp>
      <p:sp>
        <p:nvSpPr>
          <p:cNvPr id="22" name="TextBox 21"/>
          <p:cNvSpPr txBox="1"/>
          <p:nvPr/>
        </p:nvSpPr>
        <p:spPr>
          <a:xfrm>
            <a:off x="4211960" y="5589240"/>
            <a:ext cx="915635" cy="246221"/>
          </a:xfrm>
          <a:prstGeom prst="rect">
            <a:avLst/>
          </a:prstGeom>
          <a:noFill/>
        </p:spPr>
        <p:txBody>
          <a:bodyPr wrap="none" rtlCol="0">
            <a:spAutoFit/>
          </a:bodyPr>
          <a:lstStyle/>
          <a:p>
            <a:r>
              <a:rPr lang="en-US" sz="1000" b="1" dirty="0" smtClean="0">
                <a:solidFill>
                  <a:srgbClr val="FF6600"/>
                </a:solidFill>
                <a:latin typeface="Symbol" charset="2"/>
                <a:cs typeface="Symbol" charset="2"/>
              </a:rPr>
              <a:t>D</a:t>
            </a:r>
            <a:r>
              <a:rPr lang="en-US" sz="1000" b="1" dirty="0" smtClean="0">
                <a:solidFill>
                  <a:srgbClr val="FF6600"/>
                </a:solidFill>
              </a:rPr>
              <a:t>E ~ 20 </a:t>
            </a:r>
            <a:r>
              <a:rPr lang="en-US" sz="1000" b="1" dirty="0" err="1" smtClean="0">
                <a:solidFill>
                  <a:srgbClr val="FF6600"/>
                </a:solidFill>
              </a:rPr>
              <a:t>keV</a:t>
            </a:r>
            <a:endParaRPr lang="en-US" sz="1000" b="1" dirty="0">
              <a:solidFill>
                <a:srgbClr val="FF6600"/>
              </a:solidFill>
            </a:endParaRPr>
          </a:p>
        </p:txBody>
      </p:sp>
      <p:sp>
        <p:nvSpPr>
          <p:cNvPr id="26" name="TextBox 25"/>
          <p:cNvSpPr txBox="1"/>
          <p:nvPr/>
        </p:nvSpPr>
        <p:spPr>
          <a:xfrm>
            <a:off x="3635896" y="1340768"/>
            <a:ext cx="915635" cy="246221"/>
          </a:xfrm>
          <a:prstGeom prst="rect">
            <a:avLst/>
          </a:prstGeom>
          <a:noFill/>
        </p:spPr>
        <p:txBody>
          <a:bodyPr wrap="none" rtlCol="0">
            <a:spAutoFit/>
          </a:bodyPr>
          <a:lstStyle/>
          <a:p>
            <a:r>
              <a:rPr lang="en-US" sz="1000" b="1" dirty="0" smtClean="0">
                <a:solidFill>
                  <a:srgbClr val="FF6600"/>
                </a:solidFill>
                <a:latin typeface="Symbol" charset="2"/>
                <a:cs typeface="Symbol" charset="2"/>
              </a:rPr>
              <a:t>D</a:t>
            </a:r>
            <a:r>
              <a:rPr lang="en-US" sz="1000" b="1" dirty="0" smtClean="0">
                <a:solidFill>
                  <a:srgbClr val="FF6600"/>
                </a:solidFill>
              </a:rPr>
              <a:t>E ~ 10 </a:t>
            </a:r>
            <a:r>
              <a:rPr lang="en-US" sz="1000" b="1" dirty="0" err="1" smtClean="0">
                <a:solidFill>
                  <a:srgbClr val="FF6600"/>
                </a:solidFill>
              </a:rPr>
              <a:t>keV</a:t>
            </a:r>
            <a:endParaRPr lang="en-US" sz="1000" b="1" dirty="0">
              <a:solidFill>
                <a:srgbClr val="FF6600"/>
              </a:solidFill>
            </a:endParaRPr>
          </a:p>
        </p:txBody>
      </p:sp>
      <p:sp>
        <p:nvSpPr>
          <p:cNvPr id="25" name="TextBox 24"/>
          <p:cNvSpPr txBox="1"/>
          <p:nvPr/>
        </p:nvSpPr>
        <p:spPr>
          <a:xfrm>
            <a:off x="3847060" y="2996952"/>
            <a:ext cx="2391438" cy="369332"/>
          </a:xfrm>
          <a:prstGeom prst="rect">
            <a:avLst/>
          </a:prstGeom>
          <a:noFill/>
        </p:spPr>
        <p:txBody>
          <a:bodyPr wrap="none" rtlCol="0">
            <a:spAutoFit/>
          </a:bodyPr>
          <a:lstStyle/>
          <a:p>
            <a:r>
              <a:rPr lang="en-US" dirty="0" smtClean="0"/>
              <a:t>-</a:t>
            </a:r>
            <a:r>
              <a:rPr lang="en-US" smtClean="0"/>
              <a:t>400        -200          </a:t>
            </a:r>
            <a:r>
              <a:rPr lang="en-US" dirty="0" smtClean="0"/>
              <a:t>0</a:t>
            </a:r>
            <a:endParaRPr lang="en-US" dirty="0"/>
          </a:p>
        </p:txBody>
      </p:sp>
      <p:graphicFrame>
        <p:nvGraphicFramePr>
          <p:cNvPr id="27" name="Object 26"/>
          <p:cNvGraphicFramePr>
            <a:graphicFrameLocks noChangeAspect="1"/>
          </p:cNvGraphicFramePr>
          <p:nvPr>
            <p:extLst>
              <p:ext uri="{D42A27DB-BD31-4B8C-83A1-F6EECF244321}">
                <p14:modId xmlns:p14="http://schemas.microsoft.com/office/powerpoint/2010/main" val="344591729"/>
              </p:ext>
            </p:extLst>
          </p:nvPr>
        </p:nvGraphicFramePr>
        <p:xfrm>
          <a:off x="5148064" y="476672"/>
          <a:ext cx="5270500" cy="342900"/>
        </p:xfrm>
        <a:graphic>
          <a:graphicData uri="http://schemas.openxmlformats.org/presentationml/2006/ole">
            <mc:AlternateContent xmlns:mc="http://schemas.openxmlformats.org/markup-compatibility/2006">
              <mc:Choice xmlns:v="urn:schemas-microsoft-com:vml" Requires="v">
                <p:oleObj spid="_x0000_s60456" name="Document" r:id="rId5" imgW="5270500" imgH="342900" progId="Word.Document.12">
                  <p:embed/>
                </p:oleObj>
              </mc:Choice>
              <mc:Fallback>
                <p:oleObj name="Document" r:id="rId5" imgW="5270500" imgH="342900" progId="Word.Document.12">
                  <p:embed/>
                  <p:pic>
                    <p:nvPicPr>
                      <p:cNvPr id="0" name=""/>
                      <p:cNvPicPr/>
                      <p:nvPr/>
                    </p:nvPicPr>
                    <p:blipFill>
                      <a:blip r:embed="rId6"/>
                      <a:stretch>
                        <a:fillRect/>
                      </a:stretch>
                    </p:blipFill>
                    <p:spPr>
                      <a:xfrm>
                        <a:off x="5148064" y="476672"/>
                        <a:ext cx="5270500" cy="342900"/>
                      </a:xfrm>
                      <a:prstGeom prst="rect">
                        <a:avLst/>
                      </a:prstGeom>
                    </p:spPr>
                  </p:pic>
                </p:oleObj>
              </mc:Fallback>
            </mc:AlternateContent>
          </a:graphicData>
        </a:graphic>
      </p:graphicFrame>
      <p:cxnSp>
        <p:nvCxnSpPr>
          <p:cNvPr id="30" name="Straight Connector 29"/>
          <p:cNvCxnSpPr/>
          <p:nvPr/>
        </p:nvCxnSpPr>
        <p:spPr bwMode="auto">
          <a:xfrm flipH="1">
            <a:off x="3046965" y="2996952"/>
            <a:ext cx="2534003" cy="3096344"/>
          </a:xfrm>
          <a:prstGeom prst="line">
            <a:avLst/>
          </a:prstGeom>
          <a:solidFill>
            <a:schemeClr val="accent1"/>
          </a:solidFill>
          <a:ln w="22225" cap="flat" cmpd="sng" algn="ctr">
            <a:solidFill>
              <a:srgbClr val="0099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a:off x="6073482" y="2996952"/>
            <a:ext cx="298718" cy="3168352"/>
          </a:xfrm>
          <a:prstGeom prst="line">
            <a:avLst/>
          </a:prstGeom>
          <a:solidFill>
            <a:schemeClr val="accent1"/>
          </a:solidFill>
          <a:ln w="22225" cap="flat" cmpd="sng" algn="ctr">
            <a:solidFill>
              <a:srgbClr val="0099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941454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39" y="1113631"/>
            <a:ext cx="4959613" cy="400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103"/>
          <p:cNvSpPr>
            <a:spLocks noChangeShapeType="1"/>
          </p:cNvSpPr>
          <p:nvPr/>
        </p:nvSpPr>
        <p:spPr bwMode="auto">
          <a:xfrm flipV="1">
            <a:off x="5652120" y="4233738"/>
            <a:ext cx="0" cy="882175"/>
          </a:xfrm>
          <a:prstGeom prst="line">
            <a:avLst/>
          </a:prstGeom>
          <a:noFill/>
          <a:ln w="25400">
            <a:solidFill>
              <a:srgbClr val="FF0000"/>
            </a:solidFill>
            <a:round/>
            <a:headEnd type="triangle"/>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 name="Text Box 104"/>
          <p:cNvSpPr txBox="1">
            <a:spLocks noChangeArrowheads="1"/>
          </p:cNvSpPr>
          <p:nvPr/>
        </p:nvSpPr>
        <p:spPr bwMode="auto">
          <a:xfrm>
            <a:off x="5652121" y="4365104"/>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dirty="0" err="1">
                <a:solidFill>
                  <a:srgbClr val="FF0000"/>
                </a:solidFill>
                <a:latin typeface="Arial" charset="0"/>
                <a:ea typeface="ＭＳ Ｐゴシック" charset="0"/>
                <a:cs typeface="ＭＳ Ｐゴシック" charset="0"/>
              </a:rPr>
              <a:t>Rn</a:t>
            </a:r>
            <a:r>
              <a:rPr lang="en-GB" b="1" dirty="0">
                <a:solidFill>
                  <a:srgbClr val="FF0000"/>
                </a:solidFill>
                <a:latin typeface="Arial" charset="0"/>
                <a:ea typeface="ＭＳ Ｐゴシック" charset="0"/>
                <a:cs typeface="ＭＳ Ｐゴシック" charset="0"/>
              </a:rPr>
              <a:t>, Ra</a:t>
            </a:r>
          </a:p>
        </p:txBody>
      </p:sp>
      <p:sp>
        <p:nvSpPr>
          <p:cNvPr id="8" name="Text Box 8"/>
          <p:cNvSpPr txBox="1">
            <a:spLocks noChangeArrowheads="1"/>
          </p:cNvSpPr>
          <p:nvPr/>
        </p:nvSpPr>
        <p:spPr bwMode="auto">
          <a:xfrm>
            <a:off x="2627784" y="620688"/>
            <a:ext cx="5088628" cy="147732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altLang="ja-JP" sz="1800" b="1" dirty="0" smtClean="0">
                <a:cs typeface="Arial" charset="0"/>
              </a:rPr>
              <a:t>Schiff moment enhanced by ~ 3 orders of magnitude in pear-shaped nuclei</a:t>
            </a:r>
          </a:p>
          <a:p>
            <a:pPr algn="l" eaLnBrk="1" hangingPunct="1">
              <a:defRPr/>
            </a:pPr>
            <a:endParaRPr lang="en-GB" altLang="ja-JP" sz="1800" b="1" dirty="0">
              <a:cs typeface="Arial" charset="0"/>
            </a:endParaRPr>
          </a:p>
          <a:p>
            <a:pPr algn="l"/>
            <a:r>
              <a:rPr lang="en-GB" sz="1800" b="1" dirty="0"/>
              <a:t>EDM programme at </a:t>
            </a:r>
          </a:p>
          <a:p>
            <a:pPr algn="l"/>
            <a:r>
              <a:rPr lang="en-GB" sz="1800" b="1" dirty="0"/>
              <a:t>Groningen, ANL (</a:t>
            </a:r>
            <a:r>
              <a:rPr lang="en-GB" sz="1800" b="1" baseline="30000" dirty="0"/>
              <a:t>225</a:t>
            </a:r>
            <a:r>
              <a:rPr lang="en-GB" sz="1800" b="1" dirty="0"/>
              <a:t>Ra) and TRIUMF (</a:t>
            </a:r>
            <a:r>
              <a:rPr lang="en-GB" sz="1800" b="1" baseline="30000" dirty="0"/>
              <a:t>223</a:t>
            </a:r>
            <a:r>
              <a:rPr lang="en-GB" sz="1800" b="1" dirty="0"/>
              <a:t>Rn)</a:t>
            </a:r>
          </a:p>
        </p:txBody>
      </p:sp>
      <p:sp>
        <p:nvSpPr>
          <p:cNvPr id="9" name="Text Box 5"/>
          <p:cNvSpPr txBox="1">
            <a:spLocks noChangeArrowheads="1"/>
          </p:cNvSpPr>
          <p:nvPr/>
        </p:nvSpPr>
        <p:spPr bwMode="auto">
          <a:xfrm>
            <a:off x="899592" y="5419"/>
            <a:ext cx="7112845"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smtClean="0"/>
              <a:t>Achieving better limits for </a:t>
            </a:r>
            <a:r>
              <a:rPr lang="en-GB" sz="2800" b="1" dirty="0"/>
              <a:t>EDM moment </a:t>
            </a:r>
          </a:p>
        </p:txBody>
      </p:sp>
      <p:cxnSp>
        <p:nvCxnSpPr>
          <p:cNvPr id="3" name="Straight Connector 2"/>
          <p:cNvCxnSpPr>
            <a:endCxn id="6" idx="1"/>
          </p:cNvCxnSpPr>
          <p:nvPr/>
        </p:nvCxnSpPr>
        <p:spPr bwMode="auto">
          <a:xfrm>
            <a:off x="4456014" y="4233738"/>
            <a:ext cx="1196107" cy="0"/>
          </a:xfrm>
          <a:prstGeom prst="line">
            <a:avLst/>
          </a:prstGeom>
          <a:solidFill>
            <a:schemeClr val="accent1"/>
          </a:solidFill>
          <a:ln w="158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162035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5"/>
          <p:cNvSpPr txBox="1">
            <a:spLocks noChangeArrowheads="1"/>
          </p:cNvSpPr>
          <p:nvPr/>
        </p:nvSpPr>
        <p:spPr bwMode="auto">
          <a:xfrm>
            <a:off x="1900858" y="0"/>
            <a:ext cx="4965697"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smtClean="0"/>
              <a:t>How to look for CP violation</a:t>
            </a:r>
            <a:endParaRPr lang="en-GB" sz="2800" b="1" dirty="0"/>
          </a:p>
        </p:txBody>
      </p:sp>
      <p:sp>
        <p:nvSpPr>
          <p:cNvPr id="43031" name="Text Box 23"/>
          <p:cNvSpPr txBox="1">
            <a:spLocks noChangeArrowheads="1"/>
          </p:cNvSpPr>
          <p:nvPr/>
        </p:nvSpPr>
        <p:spPr bwMode="auto">
          <a:xfrm>
            <a:off x="3687763" y="1130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Arial" charset="0"/>
              <a:ea typeface="ＭＳ Ｐゴシック" charset="0"/>
              <a:cs typeface="ＭＳ Ｐゴシック" charset="0"/>
            </a:endParaRPr>
          </a:p>
        </p:txBody>
      </p:sp>
      <p:sp>
        <p:nvSpPr>
          <p:cNvPr id="43033" name="Rectangle 25"/>
          <p:cNvSpPr>
            <a:spLocks noChangeArrowheads="1"/>
          </p:cNvSpPr>
          <p:nvPr/>
        </p:nvSpPr>
        <p:spPr bwMode="auto">
          <a:xfrm>
            <a:off x="0" y="79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Arial" charset="0"/>
              <a:ea typeface="ＭＳ Ｐゴシック" charset="0"/>
              <a:cs typeface="ＭＳ Ｐゴシック" charset="0"/>
            </a:endParaRPr>
          </a:p>
        </p:txBody>
      </p:sp>
      <p:sp>
        <p:nvSpPr>
          <p:cNvPr id="43036" name="Rectangle 28"/>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Arial" charset="0"/>
              <a:ea typeface="ＭＳ Ｐゴシック" charset="0"/>
              <a:cs typeface="ＭＳ Ｐゴシック" charset="0"/>
            </a:endParaRPr>
          </a:p>
        </p:txBody>
      </p:sp>
      <p:sp>
        <p:nvSpPr>
          <p:cNvPr id="6" name="AutoShape 26" descr="data:image/jpeg;base64,/9j/4AAQSkZJRgABAQAAAQABAAD/2wCEAAkGBxQTEhUUExQUFhUWGBcYFxgYGRkdGBgZHBcdFhoYGBcZHiggGBwmHRwZITEhJSksLi4uHCAzODMsNygtLisBCgoKBQUFDgUFDisZExkrKysrKysrKysrKysrKysrKysrKysrKysrKysrKysrKysrKysrKysrKysrKysrKysrK//AABEIAPAArQMBIgACEQEDEQH/xAAcAAABBAMBAAAAAAAAAAAAAAAAAwQFBwIGCAH/xABJEAABAwIDBQQECQoFAwUAAAABAgMRACEEEjEFBiJBURNhcYEHMpGhFCNCUpKxstHwJDNTVGJyc5PB8RUWNILhCKLCJURjs9L/xAAUAQEAAAAAAAAAAAAAAAAAAAAA/8QAFBEBAAAAAAAAAAAAAAAAAAAAAP/aAAwDAQACEQMRAD8At9OwML+rYf8AlI//ADWX+B4b9XY/lI+6njS5SD1APurJKwSRzGtAyGxsP+gZ/lo+6sv8JY/QtfQT91PaKBmNls/oWvoJ+6sv8OZ/RN/QT91OqKBsMA1+jb+in7q9+BN/o0fRH3U4ooEPgbfzEfRFe/BUfMT9EUtRQJDDp+an2CvBh0zoPCBFLUUGHZJ+aPZQGx0HsrOigxyDoKMg6CsqKDzKOlGWvaKDyKIr2ig8im+KaBiQOeoBpzSGJ5edAycaKm2ykqgBshKbEmxk30i0Uqw4S6TEWyKvIBHEm/gpVK7M/Mtfw0fZFKsMhIi56k6k9aBUUUUUBRRRQFFFRG8m8eHwLXa4lzIgmBYkqMEwkDUwDQS9eTVFbZ9PDqiRhMKkJB9Z1UqI/cRZPtNabjvSftF1wuF0JOXKAkQlI6pSZhXfQdTFVeIcB0II7q462tvNisSEjEYh1wJzEBSjAzCFadRbwJGlM8FtBxl1DzRyONkKQRyI0oO1KKobZfp5dQ0lL2ES6sAArS7kzcvV7MwZvrVr7nb3sbQYQ62QlSiUqbURmSoCSBpmEXkDSg2KivBXtAUUUUBRRRQFI4gaUtWDlA32T+Ya/ho+yKd012X+Za/ho+yKdUBRRRQFFFaJ6TPSK3sxASgJdxK/VbJslPz1xcDoOdA73/38Y2aiCQvEKTmQ1OokjMsj1U2N+61c1bybee2hiFvPLVckhNylA5JSnkIptvDt57GPuYh4ytyJiwgCAAOQAFMGUEm33UCqUlshQIP40IpbIlU8tYj+tZDDkzPT8TSrLwASmLyZPl/xQRzjRFets+w0s+Z8NazQQNf7859lvIUDZDJkjp+Px40vs/HO4d0OsrU24knKpBg948D076HHBJn2939vqpFTg17waDoDcn0wsLabaxxWh4WU9lAaVxHKTBlJiJkRM1amGxKHEhSFJUkiQpJBBHUEWrirOOtbR6N96lYHFtqBCW1lKXTyKSdVDQxOvK56yHWdFJYZ4LSlQ0UAR50rQFFFFAUhihp50vST3KgS2X+Za/ho+yKdU12X+Za/cR9kU6oCiiigjd49rDCYV/EKGYNNqXlmMxAsmeUmBNceba2kvEvuPuGVuKKla8+V+Q08q7K2hgUPIyODMkkEg6GDMEcxXPXpm3JGDUwpgfEuFSQPmuGDlB1iBbkOVBWeHaCjEx4m1TOC2WqOsdAbjnVs7jeiZkoDjy1FWsCyf7VaWz928MyIbaQO+L+2g5swm6rrlkJUTrB9Y2mw593WpvBei7ErMgASJFj019ldD4bANt+ohKfARTiKDn530TPgiAlXDJB5eXI0zxnoteABtH/cOojQ/wDIro6m2LZBBnpQcl7T3aLSjnVCQYzQYt/bxpljGGmgCOMkAydPIVfW9u5OGdBd7MBQEzJ/v7KoDb6IcKbQkkCOlA1SkHv1pN1GXzpMGth3H2cjFbQwrLglDjqcw6pFyPODQdLei9xxWy8J205w3lM6wlRSmf8AblraqTZaCQAkQBypSgKKKKApJ86UrST/ACoE9m/mm/3EfZFOab4D803+4n7IpxQFFFFAGqo9N7su7Maj1sQVz+5ltHfm17qteqv9MmDzO4By/A48n6SAr/xoN53dADQFS9a/ukrM0k8+dbBQFFFFAUjidKWpnjXLWE2oNW3gxMgoHO1UP6QtmBt9QTzg+4VejzJMqOpJgVUW/LOZY01F/dfppFBWzrRSYNWR/wBP+DSvaoUdWmXXE+JytfZcVWjbRw+W/X+1WJ/06I/9ReNoGGUO+7rf3fVQdGUUUUBRRRQFIYk6edL0hiuXnQGA/No/dT9kUvTbZp+Kb/cR9kU5oCiiigj9t7XawrC331hDaBJJ9wA5qJsANaofaW/mJ2hie0U0UYRqVNoIGaTwhRUYzKIJsLCfOrD9LO7774aeZSp1DCXCtoO9nMgQtJyniAzCRBg2qA2B6LmFYF17EtqOLUh+AtwrDRGbIByWRAM870DDZ/pGxTRHZYVtaJ9UvNhYA5esZPcBVhbvekFjELS0426w8qyUOJMK/dXEK8qoI4N1ZcDWFahJypBbkrvBhQ4R5mn+wE4rDKIU0WFKumLAlImC3JSZFs2oOnOg6dzVp28/pJweDUULUpbgHqoj2FSiAKx2G48MEMQ446UZC6o50lRSBKrZOgmMx8arHbmzmiEvJaBcfzLMji63JPCI/F6Cw9n+k1rEAdiGy4dGy4JnxCaene1SMwxOFfYT+ks43fmVNyUDvIiqRe2K4Edp8FZd4suTiS5oSSB80Aa691NMLsx1D0jBrbKM6kpUTkzZf0icqk2kiTyEUFw7S36waMxU8iMvDFz3nxqpt9N82cTDeHYMz+dV6xvyQO/r7KkcFuM7iSHsW8SkgWKpVGoR2zhKraaGwiRW74TYjDCAMK0hKojOBxG2ucyb9JoKCeCyqF5pmCDr4RyNWd6P1L2Wougdo44kZ0QBlR62QqOizYwNKbf4Og7QTEFYJJJ0mLEjuJrbcY0ezQkoyKYVkWgwZKwUlWYAZpKgZN70FxYZ8LQlQ0UkKHmJpWovdlJGFZCpnINenL3RUpQFFFFAUz2gqMvn/SnlNcciY8/6UHmyT8Q1/DR9kU7pnsf8wz/Db+yKeUBRRRQeGoANKbGIaMZShSmz3ZYjy09h522CobelWVkKkphxFxEiTl5+NBrm6G7CE4VkIUtGVCQYOqgBJ9tNt8dmAJAKjKyG03uokiAPOtoaTiEtz2+HyASFdkoQnW4DmXTnUNs9sPuB4qU4ZypUpOUQebaPkgi0kkkHvoNqwmES2yloDhSgJjuAitJ2JsAJcLZUQttZ7MgmVsk5kFJ/ZlSD3AVvrqeGKYY3CtlCipIhMkEGFAgapVqk2oERsUAQlR63HPrrUZtHYU5klQUtwpuUiwAgD6z4JNOW31htDnwhYaWAoKU2k5QfnqGniRUvg8MBx5yskesY07oEAeFBF4zBJbQQiUQPk2NhYgiNOhmq/wAXtRSQsLJJFxcwehHOKsDeF5IiSb6RoDE6juqot6MTxQOU+/lQNd3HSp95WQrWpICEjUqLiOfIAZjPdW79kt7EFhUZ3XErXHqpQkBQSOsAST1HfWkbjvZcUAEqUtYKWwIuogmCTEcIJ8qu3dvYfYArXCnnPXI0A1CE9w95vQTDaAAANAIFZ0UUBRRRQFN8WdPOnFRu2HcuXz/pQZ7CP5MxOvZNz9AU/plsX/Ts/wAJv7Ap7QFFFFAVCb6MlWCfgSUpzx+4Qv6gam6wdQFAgiQQQfA2oK7xLpebZbUr4rJmImAsiMqT1TzjnaonC7ecZfSoArQFDO3PHHNSO+OXOK2XZ2z0KZcwqzlWypaAeeXVJ80kVreM2Y/s9SVtFL7UyUuQXE3JlK0o4hpw5Z1uaCd2x6UcI2g5c5dHyFJUlQ6EgjStO/zdi8YrIlQQ2r5CU+ZzK1PurZ9pPNPtBeIwzTiQSAtAmDMapUCb9QOtNMNiUslKMOltIVmGZKc5QRe4RmidBKxegndmY7sWUpVJKRJJkHrEcgKRG3kJWlOFUkkqHaMgiAFaqSJ4VAmbWPF41DM7sYnHrCsU660wCCpOYB5wZbtkIJQ2nNNwVGOmtbYxs7C4XKGmm2wmcuVIFz1VqfOgitsYxSiZteKrDet6XD41u239rJJcIIt771We08SVqnqaCb9HJnamDT1W4fo4d010SK5g2RtQ4PFYbEAAltRkHotJbUPHKo10VsDbrWLbDjSukpPrJnkofgGglaKKKAooooCorbp9T/d/SpWmG1EzltOv9KDLY35hn+G39gU9pnsj8w1/DR9kU8oCiiigK8Ne14aDU98NnKSfhbNyhMPJHy2wZzD9pNz3iR0qDdxoWlCzdJAMi+pjT8WqxzWkjZyWsWtiUhDg7VAtKQowpEcgDcdyraUC2C2jgUJutsFQveJ8QNaeI27hkghJB5Qke6AKZNbsJCjCx3gjUePWpNvd9sAG58rUGOExhcuBCbxWtb17YDSSkesq3hatr2q6hhkq0AHK3KqR2ntIvOqWZvp3UCG08XbKPEnqe+mGCw2YydBJpctZiOv4vWxbE3fXiHEsotzUrklPNR+7mbd4CC2xgfyEvKF3MQlKT0CEKUqPMpHlFG6m8K8I6HUE2jMm8KGkERzF/q0rYvSqlAdZwbQhGGbFrXWs5r85yjMepXVftMEqCBck8vZ5UF4bP9LOEUQHkOsk8yMyPam/tArd9n7RafTnacS4nqkz7ennXNuL2WtCYWFpTKCJExJICiLe3n5VM7KeWyQ4ysockQR8ocgRmhQ1MSaDoQUVpe7/AKQGXBkxBDTggFRPAo+PyT3H2mtwZeSoBSSFJOhBkHzFApUdth7LltMz/SpGmG1D6vn/AEoMti/6dn+E39gU9pjsL/TMfwm/sCn1AUV4a1rePfbDYSUlRcc/RouQf2zojz9lBsprXd6N8sNggQ4oqciQ0i645E8kg9TVY7b9I+MxEpZKWUmRwGVd4Dhi46gCtSfw+srKyq5N1KM65ibnS5J08aDZNt+k3GPn4s/B0HQIIKo73CPqApx6MtnuuO4l5F3WwgypX5wlRzJUrqRME8+6tJPqqIAykc/Duv8AdbrVqegoSjFqgCVtD2JJ/rQTTW++HClIclDiZCkLstJ1gg/X4VE7U9JaEcKSJHS/hWw7+bqDFozpCS6hMQR6ybmB0IJt41Ri9k9k6UqFpP8Az58qDYNu71u4yAqyR76hyDyBjqaesYUAcqnN392nsYR2QytTCnlCUCNQkCO0PKAYnU8qCP3W2S484EITnWbnokaZlq5D66uPZ2AawGGUomSkFTizqs8gBy6BPfzNOtg7EawjfZtDvUo+stXVR/poK1TfrbGd9OFblRZT8IeSIibBlC57z2kfsJ60Gkb0doUrdVBccVnVpwlRygWJKsqQExayagNh4VJcKybIsSoE8UxAUkJyCZEm94qY24vOZSmw0BkBR4RZMSQJ7pj2qYYBJSZXmKCNIPUhJBOZEn3G/QEN4lDs0AhMFaRBBVlEqUYN4E3mLzUVs55QcKTJgAECEyIgCwNgDGn1VI7bcKVNQi2aBlSReFjKTAKrknutTDA4fMpYUSCkXt6wnQ3kTE+QoHanxEKXoYEpA7gCqREDnfTqaMHtB3DnMy8pEEmwKQfGTe50UmvFQJuoXTGZOaRoJjTQgBMnxEkJqwxOYyqSBETBGaATEEg+R7zQWDupv1iFvtMPJQvtVABWitCZ4ZCrDoK3DeXFhHZyDfNoOmWqq3OSlOOw4Fz2pzKtl9VXdMzHO06CrM3wTPZf7/8AxoJrZQ+Ia/ho+yKx2rtRrDtlx5aUJAJudY6DnSuATDTY6ISP+0VQnpH26cS/IPACUtwQQECLiOphX9qCY3r9Iz2JCkYYKZauCoK+Mc8x6g7he+orS2kyI9USRJPDIvYz3376wwSReR3gzJmLQJFtD5U/TkQJkKUJAIA58/Du99AilkpECcxHIiwtyHfzmkHQc2RKuK+kkAWKgeqR9dLYpxKJz+sYKeK17yevh76MDhItJlQzKKbwEySDyI5ny1vQJYttCBCDPCIMwRrMpPypvHSPOx/QS5w4pMgyW1TzPrJM+6q8xie1NuMmbGytIBOttffVg+h19LbryFEBTiEqGvyCoKE89R7DQWwtQi9VfvkcHjHISl2bS60pKSbxOVSFBQ/bpv6dt43GkMYNokfCTLpBuWwpKcngokz3JI500w8pQBlUBOYQuyklURBuIETM84oJncbcPCqbU64tWKSoqQlLgTlSEmDITZZPU2jlVktNhICUgAAAACwAGgA5VVvo13qR8McwZJKXRnaUea0ghaZ5koSlX+1VWoKBDaGJDbS3DohKlHwAmqVfdUO1WtSQ+6sOLUmDdQCVIgqgJCCEggTATMVb282ODOFecPJBjxPCke0gVTbjynEmJypMKJNikGyLnigGBqbmbCgMUy3m4sqpuqCNYPzjoAQI8ayw2GPBcBJhU6QVFR8JEwLTbXqtgHAGzlI4NFGJSCmQsg+wRekGm0pKSVREBIsVGZg57z3CJg90kIPeayErm5Ukq6qhSgVSBwzJsevOs8AAXlZ7BRnKSYUYkWJk8j5VnvSwPgq1Cc0EkWIEKErBF+IA2It7BUZsOQhKgJOUAwJITIAKlchrBtegnX35kJkhRBJJv6oJ4RJKpv76UbUYUrPPFkJhJAUCQVH6OkWPgDSWFfTkkqX8rWcsW1HygTbXoeUUtikrXlzQL8EGbgaQANCExafZQTG6zA+G4ZRgKzACyeKykSBFrgiR0PnZO8uGUvs8vLN/41XG7SPyxicsrW2qcpE5Z4ZmDAIi3lqatzE8vOgb45z8lWoW+JUR9AmuatoqPB+7e/O3Ll7a6TxojCLHMMq/+s1y++vhbVYzAAA1sDz18aCb2elWgIzDTmJ0EjUaxNeuqCGwClCiSbZr+VrQSBz8qGFHLcrOkc5JjUDnfSk8Y2XAgJBhM5ZAiCepi0zfvoMWMOZC4OZUKQmLBJOUGDzmw75p7jWgBAOVAsBI0ByEn9r7qbYXaRSkpSVTN0gWUIhSh80gG4vNKOkgSoJSCkpGkRcghPWLWPsoMkuKy6rhUga6W5gdeR5jnTzDPqZUl1oDtUFDiCM0GLZVdAoa9xIjmWyYTMonhSZOkZiJgaRB4PfeKxbRBOSyIJm3qniNutzeZtECLhYu8WyGtohjH6pQwOzTmIJcU6DeOaQFW666VDY1CnWXC22orSVJVmgEGPkHRYhXne1TO46o2XhgIBW68szp/qFaDrF45fWvgmUh5wBeSYUbAkhaQAACbXBubc+VBE4ncFDz+EewTpYSUBxXzklA4SL2JXAPn4VYe7m2O3QQoZXmjkeRzSsCfNJ1B5g1r+xdoZcehJIyvtLShItlUhalwEm4BGcz3VsW08OhsqxQkLbbUVFMcaUgqyLnUDkdRQaj6T9sJgYfNZPG5GgMcCV8wDM9xynx0VLqRlSF65onU5RfMBGZRA06dazW8tcrdUoKWTK7AKUq6xmgmyjAiCAO+wVkA8YAySVfJPxhTkJAIMFAPLUTrQZyEAqQm0FJGnDZSiEmeIKFptGbnSSAVuAyUgZZyGZAHCQqIChINh7r1ni3wspBUMxgTOY5RI9e4MpOnK9zYUmEIaYMgGwU2CU8BCwFSYPCCo6fOgiRQIbVAdCklwKTJCyokhCSCkTEhM6Te/IVrO6xlscQ4QoanwERrf6/antzby3lqZYgZirMoaqBBCgDyRHLnPfUhsbBpQjsxlBykFShBCpkmQdLEwfDvoJdoJSMhEApTKiVEAkj1UmRGXoO7vp5tFsJQeEQnnHrSQIBvFjmEHnGppthRlTChEQCSDBOU8RAPCOIC8iorauP+NASEGOGUTB5AC0xJieZM9KDZdy3R8Mw0G5UgEToVSoiOVgfGxtpV3YhsGLxVIbojJjMKEpIKnG8xF7QbFUCBeI6juq73+VAjiWyphSRqWyB5ogVyqlfxLc9EX8u46866n2oYwrsfoV/YNcnYV5QSkRokfVQbZs5QJy5sxgkeAHUXOp8KEEKJJnhnlyB9Y3gCYEd1R+CWrLObQW6z1INv7U4deUYbQSVaJECTqNf6d5oEtokKUkIPEtVyALagGYt4e+nDSVZZgRESFTmIuSNT7KMFhy2kHN64KSSJ6ggXnL38yO6lc5gIUDp6thPPMZ5xQLNN/OJCVAaTaDIvMGPHn5UYubnKNClUZk5gq5BBBypvqNbdKRUhSYKUgpJN4tGkQBBIv5n2rYRxQcUVRKSUm1ibgGeUT7ptNBvW7bU4PAiED4lZKiJKczpVIka2seRvFTKnEKXnCiCoAGFazlAMmBmMG2hki80x2OgDBYEKSVJXhgCcsjXMSY0HPp11p/h8NJ4VQLEJUbk/OWDGdVrTAHiKBmQRi9nqIIKsS5Jt6xwzthGgAEeZqX9J+0OywRSJl1aG7a5c2ZQHikEedQu18Qe3wTyiMqcW2kCQcgcQWYJvKpWSSLcqw9Lz4K8M0bjiWU/OuEi/KLm/SOdBpu01JKEJ+VIANrxqs+qASTF59XXlTdDyQpMOCJzTOYpMXJIImBJEi3dFe/BwlScpBBBDgCICcuoCiY1AMDmOdJFxRRmAJEpPyiSQoKSZ6/8mgdjKSEAE2kJVqbcYKjoZM2gKiaZ7a2bKVNKKc60cNxwrRxICidZAVfnPsWwszlEKJUSub5TBkKFiCZN5rJlyfVEkgKTBmCk2MEdEmY0nnQazseC3CYSDGedSsWvI+dcDlUrseEE5igADhnQmQJ8jMDqelNpCcW62PUcCHkgKtmUBpe95N+ulqe7PZWFHIpMiZtckG89+tA9w+O4SbWTEnmQokEKMcot06xWr4PEZ31LUJTMqE9bCOUazy0qc2y8gMkoKCYuRrGWQb6Ag+81qe76JJUqyQecwCLDTW80G+7kK/LMLeR2qQANEa8JJsSbGBpCqvLHj1bA6/0qj9zr49jUhLiZMQnNOpHK5sPuq9MSkGJoGu2D+SPRr2DkfyzXKvCpKTPFl05m3urqnb9sFiO5h33NmuT1y2AlVhAAMd0eVBLbPuMpvoIIk9Ot9dO+nTC4cg8WYEJtYGOBUzBg3jxqLwLmYkesNTN7dZ/HKnu1G4hcpASLxMHmQefOgfM4nhgWJSJV0JkHWJGnPpSrjK82qpOqu6ZJ10Ejwprs5wAqSn1VG8wIkaST0n2A08BKbJUIi6o+TeQkddedA5edCUCdQQSYJsSZEzy1vrNLgGW5MFZGo4UqGnKCIi3jTQtHhAClzlt3z3XM2FvfXqFlRM81RAIvaJBIjoJ6igstt8DC4CcqSpn1jAi6NJEC5pTDYgyQ2sEqJAj1CkDKJJNosTFybRzplhEzg9nLj1O0b1nKQqxKotlKZkdKfdokq4Izmc5IMCwVIEzeZ9k2oIfb7mZltWayX2XICuE5XkkwkTzBv0Aveme/2L7THukaMpQ2k3soDOoiNYzE+R81951hOFxChKco5Gc6iUqGYdSQNNB41qr+I7RxTrkFTiiQIgyVZjmkggXtzt30CTSgSlSiFAyUwBkJBtrBJiSf9tr0k4wrNcaxCCIOolWY6C5OhtFe4fFE5iZURYyQQQSQNddJvpbSKwQpKIkcFoUb5jfhiI4Zny8KBy8VJKk3UqDJBiQRIUNbBIOnfoKTaSUpJJFiYCoBACYXEg8ov4aRWWFJc9UZbHL+0IvAM2ib94ppvE8OyDSCoOPKDYBHFkCcxWoDQkyI0igi9nS+65iVAgLUEIAAslMer1iE2HfWwnaAsCAqxyyeLUZgpUSLjlzA6XZfA2ktpSDdsJsJOW0kzEE8/wC00sh9JQFGyEqtwkwokqjXiJM2755UEXvPiT2Sx5nSZunTUDTuvWOy0pbaRMj5JNtfWJib3H4im+8jhKIuM2QwRYiQQR0AHjTjCuqykJbPFAUZukZtMxEAzF+c6a0Evuk4BtHDZjJU6gRcG5mYHDaCCB1Bm1dFPDSuedz8NOOYWBCQ+gAZsxEK8BexkxXQz/KgS2thu0YdbzBOdtaMx0GZJEnwmuXFI7QJA0NiQAQeYMmuq3mgpJSoApUCCDoQbEHyqDG5eA/U8P8AQT91BzHgGS07IMSdeQv0n8XqVLKuztmPrSnrBkXt+IrodW5eAOuDw/8ALFZp3QwIBSMKxB1GQR+LCg502eSCAQOEESUzGpg6E+F6kGlRlyggiU5rgmVA21uPHrV8jczAAyMJh5t8gctKUG6eC1+CsT+4KCiljszwkqTESJkym6Y+dEmJ6da8aQcwzn1rTliQNNDHOY6zV6jdHBfqrH0BXg3QwQuMKzOvqjpH1UGp7tlCtkpkFIbfdAEDm4rKCBYiFi3MVmCCpQPAUqEKUBaZOYcRgZisiYnv1O6YXYeHbbLSGW0tqVmKAkZSq3ER1sPZSitlMkyWmz4pFBUG+mI+IQ1AEKkAZgIBzSf2sxKrWnwNasopGWADaVa6dbAT4wOdX/iN2sIv18MyqOqAe/p1rD/KuDv+SsX1+LT4dKCgsW7JSFGZBHDzRoUkEd098chWZKllKYgBRibZZF4WLSQBblJvV9HdXB/qrH8tPvtXn+U8F+qsfQH3UFF4jElZhQgAAFQmOEmVEwctgRbkDrc1B4M53S8QQnKUNiYgEQVgxqZ6V0cd0MDBHwRiD/8AGmvU7pYIR+S4e2nxabUHP5xGUcOUFPCDcmwyyNLcgfr5oO45WWCVXAMiwgHQciRyjqa6I/yngv1Vj6CfuoO6mC/VMP8AykfdQcv7eUMmYEjNFvMEA9I+sUsxt1CUgAJkQZkT7+7rNdNf5UwX6ph/5SPDpWSd2MEP/aYb+Uj7qCiN09pJcx+Ghcq7VuBpbQn2H291dFrpg1sHCpIUnDYdJFwQ02CD1BAsacYvGttxnWlMzEkCY6UH/9k="/>
          <p:cNvSpPr>
            <a:spLocks noChangeAspect="1" noChangeArrowheads="1"/>
          </p:cNvSpPr>
          <p:nvPr/>
        </p:nvSpPr>
        <p:spPr bwMode="auto">
          <a:xfrm>
            <a:off x="155575" y="-1371600"/>
            <a:ext cx="206692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2" descr="http://lhcb-public.web.cern.ch/lhcb-public/lhcb_collabo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46" y="667236"/>
            <a:ext cx="4552604" cy="261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SC01744"/>
          <p:cNvPicPr>
            <a:picLocks noChangeAspect="1" noChangeArrowheads="1"/>
          </p:cNvPicPr>
          <p:nvPr/>
        </p:nvPicPr>
        <p:blipFill>
          <a:blip r:embed="rId3" cstate="print">
            <a:extLst>
              <a:ext uri="{28A0092B-C50C-407E-A947-70E740481C1C}">
                <a14:useLocalDpi xmlns:a14="http://schemas.microsoft.com/office/drawing/2010/main" val="0"/>
              </a:ext>
            </a:extLst>
          </a:blip>
          <a:srcRect l="12500" r="4688" b="10378"/>
          <a:stretch>
            <a:fillRect/>
          </a:stretch>
        </p:blipFill>
        <p:spPr bwMode="auto">
          <a:xfrm>
            <a:off x="5935712" y="1750781"/>
            <a:ext cx="3188320" cy="2586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6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825044"/>
            <a:ext cx="4043941" cy="3032956"/>
          </a:xfrm>
          <a:prstGeom prst="rect">
            <a:avLst/>
          </a:prstGeom>
        </p:spPr>
      </p:pic>
      <p:sp>
        <p:nvSpPr>
          <p:cNvPr id="4" name="TextBox 3"/>
          <p:cNvSpPr txBox="1"/>
          <p:nvPr/>
        </p:nvSpPr>
        <p:spPr>
          <a:xfrm>
            <a:off x="4897793" y="1835532"/>
            <a:ext cx="829226" cy="369332"/>
          </a:xfrm>
          <a:prstGeom prst="rect">
            <a:avLst/>
          </a:prstGeom>
          <a:noFill/>
        </p:spPr>
        <p:txBody>
          <a:bodyPr wrap="none" rtlCol="0">
            <a:spAutoFit/>
          </a:bodyPr>
          <a:lstStyle/>
          <a:p>
            <a:r>
              <a:rPr lang="en-US" i="1" dirty="0" err="1" smtClean="0"/>
              <a:t>LHCb</a:t>
            </a:r>
            <a:endParaRPr lang="en-US" i="1" dirty="0"/>
          </a:p>
        </p:txBody>
      </p:sp>
      <p:sp>
        <p:nvSpPr>
          <p:cNvPr id="7" name="TextBox 6"/>
          <p:cNvSpPr txBox="1"/>
          <p:nvPr/>
        </p:nvSpPr>
        <p:spPr>
          <a:xfrm>
            <a:off x="107504" y="5157192"/>
            <a:ext cx="772966" cy="369332"/>
          </a:xfrm>
          <a:prstGeom prst="rect">
            <a:avLst/>
          </a:prstGeom>
          <a:noFill/>
        </p:spPr>
        <p:txBody>
          <a:bodyPr wrap="none" rtlCol="0">
            <a:spAutoFit/>
          </a:bodyPr>
          <a:lstStyle/>
          <a:p>
            <a:r>
              <a:rPr lang="en-US" i="1" dirty="0" smtClean="0"/>
              <a:t>NA6</a:t>
            </a:r>
            <a:r>
              <a:rPr lang="en-US" dirty="0" smtClean="0"/>
              <a:t>2</a:t>
            </a:r>
            <a:endParaRPr lang="en-US" dirty="0"/>
          </a:p>
        </p:txBody>
      </p:sp>
      <p:sp>
        <p:nvSpPr>
          <p:cNvPr id="20" name="TextBox 19"/>
          <p:cNvSpPr txBox="1"/>
          <p:nvPr/>
        </p:nvSpPr>
        <p:spPr>
          <a:xfrm>
            <a:off x="6588224" y="4355812"/>
            <a:ext cx="1728192" cy="369332"/>
          </a:xfrm>
          <a:prstGeom prst="rect">
            <a:avLst/>
          </a:prstGeom>
          <a:noFill/>
        </p:spPr>
        <p:txBody>
          <a:bodyPr wrap="square" rtlCol="0">
            <a:spAutoFit/>
          </a:bodyPr>
          <a:lstStyle/>
          <a:p>
            <a:r>
              <a:rPr lang="en-US" i="1" dirty="0" smtClean="0"/>
              <a:t>EDM of radium</a:t>
            </a:r>
            <a:endParaRPr lang="en-US" i="1" dirty="0"/>
          </a:p>
        </p:txBody>
      </p:sp>
    </p:spTree>
    <p:extLst>
      <p:ext uri="{BB962C8B-B14F-4D97-AF65-F5344CB8AC3E}">
        <p14:creationId xmlns:p14="http://schemas.microsoft.com/office/powerpoint/2010/main" val="2488355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5"/>
          <p:cNvSpPr txBox="1">
            <a:spLocks noChangeArrowheads="1"/>
          </p:cNvSpPr>
          <p:nvPr/>
        </p:nvSpPr>
        <p:spPr bwMode="auto">
          <a:xfrm>
            <a:off x="3276600" y="0"/>
            <a:ext cx="2287806" cy="646331"/>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3600" b="1" dirty="0">
                <a:solidFill>
                  <a:srgbClr val="FF0000"/>
                </a:solidFill>
              </a:rPr>
              <a:t>Summary</a:t>
            </a:r>
          </a:p>
        </p:txBody>
      </p:sp>
      <p:sp>
        <p:nvSpPr>
          <p:cNvPr id="41989" name="Text Box 5"/>
          <p:cNvSpPr txBox="1">
            <a:spLocks noChangeArrowheads="1"/>
          </p:cNvSpPr>
          <p:nvPr/>
        </p:nvSpPr>
        <p:spPr bwMode="auto">
          <a:xfrm>
            <a:off x="0" y="732755"/>
            <a:ext cx="9144000" cy="7232749"/>
          </a:xfrm>
          <a:prstGeom prst="rect">
            <a:avLst/>
          </a:prstGeom>
          <a:solidFill>
            <a:srgbClr val="FFCC99">
              <a:alpha val="57000"/>
            </a:srgbClr>
          </a:solidFill>
          <a:ln w="9525">
            <a:solidFill>
              <a:schemeClr val="tx1"/>
            </a:solidFill>
            <a:miter lim="800000"/>
            <a:headEnd/>
            <a:tailEnd/>
          </a:ln>
          <a:effectLst/>
          <a:extLst/>
        </p:spPr>
        <p:txBody>
          <a:bodyPr wrap="square">
            <a:spAutoFit/>
          </a:bodyPr>
          <a:lstStyle/>
          <a:p>
            <a:pPr algn="l">
              <a:defRPr/>
            </a:pPr>
            <a:r>
              <a:rPr lang="en-GB" sz="2400" b="1" dirty="0">
                <a:solidFill>
                  <a:srgbClr val="0000FF"/>
                </a:solidFill>
                <a:ea typeface="ＭＳ Ｐゴシック" charset="0"/>
              </a:rPr>
              <a:t>Strong circumstantial evidence that some nuclei are pear-shaped</a:t>
            </a:r>
          </a:p>
          <a:p>
            <a:pPr algn="l">
              <a:defRPr/>
            </a:pPr>
            <a:endParaRPr lang="en-GB" b="1" dirty="0" smtClean="0">
              <a:solidFill>
                <a:srgbClr val="0000FF"/>
              </a:solidFill>
              <a:ea typeface="ＭＳ Ｐゴシック" charset="0"/>
            </a:endParaRPr>
          </a:p>
          <a:p>
            <a:pPr algn="l">
              <a:defRPr/>
            </a:pPr>
            <a:endParaRPr lang="en-GB" b="1" dirty="0" smtClean="0">
              <a:solidFill>
                <a:srgbClr val="0000FF"/>
              </a:solidFill>
              <a:ea typeface="ＭＳ Ｐゴシック" charset="0"/>
            </a:endParaRPr>
          </a:p>
          <a:p>
            <a:pPr algn="l">
              <a:defRPr/>
            </a:pPr>
            <a:endParaRPr lang="en-GB" b="1" dirty="0" smtClean="0">
              <a:solidFill>
                <a:srgbClr val="0000FF"/>
              </a:solidFill>
              <a:ea typeface="ＭＳ Ｐゴシック" charset="0"/>
            </a:endParaRPr>
          </a:p>
          <a:p>
            <a:pPr algn="l">
              <a:defRPr/>
            </a:pPr>
            <a:endParaRPr lang="en-GB" b="1" dirty="0">
              <a:solidFill>
                <a:srgbClr val="0000FF"/>
              </a:solidFill>
              <a:ea typeface="ＭＳ Ｐゴシック" charset="0"/>
            </a:endParaRPr>
          </a:p>
          <a:p>
            <a:pPr algn="l">
              <a:defRPr/>
            </a:pPr>
            <a:r>
              <a:rPr lang="en-GB" sz="2400" b="1" dirty="0">
                <a:solidFill>
                  <a:srgbClr val="0000FF"/>
                </a:solidFill>
                <a:ea typeface="ＭＳ Ｐゴシック" charset="0"/>
              </a:rPr>
              <a:t>Best evidence comes from behaviour of energy levels and </a:t>
            </a:r>
            <a:r>
              <a:rPr lang="en-GB" sz="2400" b="1" dirty="0" smtClean="0">
                <a:solidFill>
                  <a:srgbClr val="0000FF"/>
                </a:solidFill>
                <a:ea typeface="ＭＳ Ｐゴシック" charset="0"/>
              </a:rPr>
              <a:t>B(E3)s.   Wide discrepancy of theories for this quantity.</a:t>
            </a:r>
            <a:endParaRPr lang="en-GB" sz="2400" b="1" dirty="0">
              <a:solidFill>
                <a:srgbClr val="0000FF"/>
              </a:solidFill>
              <a:ea typeface="ＭＳ Ｐゴシック" charset="0"/>
            </a:endParaRPr>
          </a:p>
          <a:p>
            <a:pPr algn="l">
              <a:defRPr/>
            </a:pPr>
            <a:endParaRPr lang="en-GB" b="1" dirty="0" smtClean="0">
              <a:solidFill>
                <a:srgbClr val="0000FF"/>
              </a:solidFill>
              <a:ea typeface="ＭＳ Ｐゴシック" charset="0"/>
            </a:endParaRPr>
          </a:p>
          <a:p>
            <a:pPr algn="l">
              <a:defRPr/>
            </a:pPr>
            <a:endParaRPr lang="en-GB" b="1" dirty="0" smtClean="0">
              <a:solidFill>
                <a:srgbClr val="0000FF"/>
              </a:solidFill>
              <a:ea typeface="ＭＳ Ｐゴシック" charset="0"/>
            </a:endParaRPr>
          </a:p>
          <a:p>
            <a:pPr algn="l">
              <a:defRPr/>
            </a:pPr>
            <a:endParaRPr lang="en-GB" b="1" dirty="0">
              <a:solidFill>
                <a:srgbClr val="0000FF"/>
              </a:solidFill>
              <a:ea typeface="ＭＳ Ｐゴシック" charset="0"/>
            </a:endParaRPr>
          </a:p>
          <a:p>
            <a:pPr algn="l">
              <a:defRPr/>
            </a:pPr>
            <a:endParaRPr lang="en-GB" b="1" dirty="0">
              <a:solidFill>
                <a:srgbClr val="0000FF"/>
              </a:solidFill>
              <a:ea typeface="ＭＳ Ｐゴシック" charset="0"/>
            </a:endParaRPr>
          </a:p>
          <a:p>
            <a:pPr algn="l">
              <a:defRPr/>
            </a:pPr>
            <a:r>
              <a:rPr lang="en-GB" sz="2400" b="1" dirty="0">
                <a:solidFill>
                  <a:srgbClr val="0000FF"/>
                </a:solidFill>
                <a:ea typeface="ＭＳ Ｐゴシック" charset="0"/>
              </a:rPr>
              <a:t>Odd mass octupole-deformed nuclei offer greatly increased sensitivity for EDM </a:t>
            </a:r>
            <a:r>
              <a:rPr lang="en-GB" sz="2400" b="1" dirty="0" smtClean="0">
                <a:solidFill>
                  <a:srgbClr val="0000FF"/>
                </a:solidFill>
                <a:ea typeface="ＭＳ Ｐゴシック" charset="0"/>
              </a:rPr>
              <a:t>searches. May reveal CP-violation not explained by Standard Model.               </a:t>
            </a:r>
          </a:p>
          <a:p>
            <a:pPr algn="l">
              <a:defRPr/>
            </a:pPr>
            <a:endParaRPr lang="en-GB" sz="800" b="1" dirty="0">
              <a:solidFill>
                <a:srgbClr val="0000FF"/>
              </a:solidFill>
              <a:ea typeface="ＭＳ Ｐゴシック" charset="0"/>
            </a:endParaRPr>
          </a:p>
          <a:p>
            <a:pPr algn="l">
              <a:defRPr/>
            </a:pPr>
            <a:endParaRPr lang="en-GB" sz="800" b="1" dirty="0">
              <a:solidFill>
                <a:srgbClr val="0000FF"/>
              </a:solidFill>
              <a:ea typeface="ＭＳ Ｐゴシック" charset="0"/>
            </a:endParaRPr>
          </a:p>
          <a:p>
            <a:pPr algn="l">
              <a:defRPr/>
            </a:pPr>
            <a:endParaRPr lang="en-GB" sz="800" b="1" dirty="0" smtClean="0">
              <a:solidFill>
                <a:srgbClr val="0000FF"/>
              </a:solidFill>
              <a:ea typeface="ＭＳ Ｐゴシック" charset="0"/>
            </a:endParaRPr>
          </a:p>
          <a:p>
            <a:pPr algn="l">
              <a:defRPr/>
            </a:pPr>
            <a:endParaRPr lang="en-GB" sz="800" b="1" dirty="0" smtClean="0">
              <a:solidFill>
                <a:srgbClr val="0000FF"/>
              </a:solidFill>
              <a:ea typeface="ＭＳ Ｐゴシック" charset="0"/>
            </a:endParaRPr>
          </a:p>
          <a:p>
            <a:pPr algn="l">
              <a:defRPr/>
            </a:pPr>
            <a:endParaRPr lang="en-GB" sz="2400" b="1" dirty="0" smtClean="0">
              <a:solidFill>
                <a:srgbClr val="0000FF"/>
              </a:solidFill>
              <a:ea typeface="ＭＳ Ｐゴシック" charset="0"/>
            </a:endParaRPr>
          </a:p>
          <a:p>
            <a:pPr algn="l">
              <a:defRPr/>
            </a:pPr>
            <a:endParaRPr lang="en-GB" sz="2400" b="1" dirty="0">
              <a:solidFill>
                <a:srgbClr val="0000FF"/>
              </a:solidFill>
              <a:ea typeface="ＭＳ Ｐゴシック" charset="0"/>
            </a:endParaRPr>
          </a:p>
          <a:p>
            <a:pPr algn="l">
              <a:defRPr/>
            </a:pPr>
            <a:endParaRPr lang="en-GB" sz="2400" b="1" dirty="0" smtClean="0">
              <a:solidFill>
                <a:srgbClr val="0000FF"/>
              </a:solidFill>
              <a:ea typeface="ＭＳ Ｐゴシック" charset="0"/>
            </a:endParaRPr>
          </a:p>
          <a:p>
            <a:pPr algn="l">
              <a:defRPr/>
            </a:pPr>
            <a:endParaRPr lang="en-GB" sz="2400" b="1" dirty="0">
              <a:solidFill>
                <a:srgbClr val="0000FF"/>
              </a:solidFill>
              <a:ea typeface="ＭＳ Ｐゴシック" charset="0"/>
            </a:endParaRPr>
          </a:p>
          <a:p>
            <a:pPr algn="l">
              <a:defRPr/>
            </a:pPr>
            <a:r>
              <a:rPr lang="en-GB" sz="2400" b="1" dirty="0" smtClean="0">
                <a:solidFill>
                  <a:srgbClr val="0000FF"/>
                </a:solidFill>
                <a:ea typeface="ＭＳ Ｐゴシック" charset="0"/>
              </a:rPr>
              <a:t>                                                             </a:t>
            </a:r>
            <a:endParaRPr lang="en-GB" sz="2400" b="1" dirty="0">
              <a:solidFill>
                <a:srgbClr val="0000FF"/>
              </a:solidFill>
              <a:ea typeface="ＭＳ Ｐゴシック" charset="0"/>
            </a:endParaRPr>
          </a:p>
        </p:txBody>
      </p:sp>
    </p:spTree>
    <p:extLst>
      <p:ext uri="{BB962C8B-B14F-4D97-AF65-F5344CB8AC3E}">
        <p14:creationId xmlns:p14="http://schemas.microsoft.com/office/powerpoint/2010/main" val="32251932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923" y="4618887"/>
            <a:ext cx="1728192" cy="203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332" y="759146"/>
            <a:ext cx="1658783" cy="201622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630" y="2669196"/>
            <a:ext cx="1663254" cy="1879806"/>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4382" y="4527051"/>
            <a:ext cx="3456384" cy="207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625" y="775860"/>
            <a:ext cx="1507984" cy="194299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625" y="2613579"/>
            <a:ext cx="1579180" cy="197297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5846" y="2613194"/>
            <a:ext cx="1513818" cy="1991810"/>
          </a:xfrm>
          <a:prstGeom prst="rect">
            <a:avLst/>
          </a:prstGeom>
        </p:spPr>
      </p:pic>
      <p:sp>
        <p:nvSpPr>
          <p:cNvPr id="16" name="Rectangle 15"/>
          <p:cNvSpPr/>
          <p:nvPr/>
        </p:nvSpPr>
        <p:spPr bwMode="auto">
          <a:xfrm>
            <a:off x="8019954" y="4773842"/>
            <a:ext cx="1124045" cy="103142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pic>
        <p:nvPicPr>
          <p:cNvPr id="18"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4004940" y="3540679"/>
            <a:ext cx="2171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9"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304398" y="3634089"/>
            <a:ext cx="2171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01675" y="3432870"/>
            <a:ext cx="217198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 name="Rectangle 21"/>
          <p:cNvSpPr/>
          <p:nvPr/>
        </p:nvSpPr>
        <p:spPr bwMode="auto">
          <a:xfrm>
            <a:off x="0" y="6345466"/>
            <a:ext cx="2483768" cy="51571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1" name="Rectangle 4"/>
          <p:cNvSpPr>
            <a:spLocks/>
          </p:cNvSpPr>
          <p:nvPr/>
        </p:nvSpPr>
        <p:spPr bwMode="auto">
          <a:xfrm>
            <a:off x="1547664" y="6488668"/>
            <a:ext cx="3246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000" b="1" dirty="0" smtClean="0">
                <a:solidFill>
                  <a:schemeClr val="tx1"/>
                </a:solidFill>
                <a:ea typeface="Lucida Grande" charset="0"/>
                <a:cs typeface="Lucida Grande" charset="0"/>
              </a:rPr>
              <a:t>E2 </a:t>
            </a:r>
            <a:r>
              <a:rPr lang="en-US" sz="2000" b="1" dirty="0">
                <a:solidFill>
                  <a:schemeClr val="tx1"/>
                </a:solidFill>
                <a:ea typeface="Lucida Grande" charset="0"/>
                <a:cs typeface="Lucida Grande" charset="0"/>
              </a:rPr>
              <a:t>matrix elements [e·fm</a:t>
            </a:r>
            <a:r>
              <a:rPr lang="en-US" sz="2400" b="1" baseline="32000" dirty="0">
                <a:solidFill>
                  <a:schemeClr val="tx1"/>
                </a:solidFill>
                <a:ea typeface="Gill Sans" charset="0"/>
                <a:cs typeface="Gill Sans" charset="0"/>
              </a:rPr>
              <a:t>2</a:t>
            </a:r>
            <a:r>
              <a:rPr lang="en-US" sz="2400" b="1" dirty="0" smtClean="0">
                <a:solidFill>
                  <a:schemeClr val="tx1"/>
                </a:solidFill>
                <a:ea typeface="Gill Sans" charset="0"/>
                <a:cs typeface="Gill Sans" charset="0"/>
              </a:rPr>
              <a:t>]</a:t>
            </a:r>
            <a:endParaRPr lang="en-US" sz="2400" b="1" dirty="0">
              <a:solidFill>
                <a:schemeClr val="tx1"/>
              </a:solidFill>
              <a:ea typeface="Gill Sans" charset="0"/>
              <a:cs typeface="Gill Sans" charset="0"/>
            </a:endParaRPr>
          </a:p>
        </p:txBody>
      </p:sp>
      <p:sp>
        <p:nvSpPr>
          <p:cNvPr id="17" name="TextBox 16"/>
          <p:cNvSpPr txBox="1"/>
          <p:nvPr/>
        </p:nvSpPr>
        <p:spPr>
          <a:xfrm>
            <a:off x="163682" y="980728"/>
            <a:ext cx="936475" cy="5078313"/>
          </a:xfrm>
          <a:prstGeom prst="rect">
            <a:avLst/>
          </a:prstGeom>
          <a:noFill/>
        </p:spPr>
        <p:txBody>
          <a:bodyPr wrap="none" rtlCol="0">
            <a:spAutoFit/>
          </a:bodyPr>
          <a:lstStyle/>
          <a:p>
            <a:r>
              <a:rPr lang="en-GB" sz="2400" b="1" baseline="30000" dirty="0" smtClean="0">
                <a:solidFill>
                  <a:srgbClr val="0000FF"/>
                </a:solidFill>
              </a:rPr>
              <a:t>220</a:t>
            </a:r>
            <a:r>
              <a:rPr lang="en-GB" sz="2400" b="1" dirty="0" smtClean="0">
                <a:solidFill>
                  <a:srgbClr val="0000FF"/>
                </a:solidFill>
              </a:rPr>
              <a:t>Rn</a:t>
            </a:r>
          </a:p>
          <a:p>
            <a:endParaRPr lang="en-GB" dirty="0"/>
          </a:p>
          <a:p>
            <a:endParaRPr lang="en-GB" dirty="0" smtClean="0"/>
          </a:p>
          <a:p>
            <a:endParaRPr lang="en-GB" dirty="0"/>
          </a:p>
          <a:p>
            <a:endParaRPr lang="en-GB" dirty="0" smtClean="0"/>
          </a:p>
          <a:p>
            <a:endParaRPr lang="en-GB" dirty="0"/>
          </a:p>
          <a:p>
            <a:endParaRPr lang="en-GB" dirty="0"/>
          </a:p>
          <a:p>
            <a:endParaRPr lang="en-GB" dirty="0" smtClean="0"/>
          </a:p>
          <a:p>
            <a:r>
              <a:rPr lang="en-GB" sz="2400" b="1" baseline="30000" dirty="0" smtClean="0">
                <a:solidFill>
                  <a:srgbClr val="0000FF"/>
                </a:solidFill>
              </a:rPr>
              <a:t>224</a:t>
            </a:r>
            <a:r>
              <a:rPr lang="en-GB" sz="2400" b="1" dirty="0" smtClean="0">
                <a:solidFill>
                  <a:srgbClr val="0000FF"/>
                </a:solidFill>
              </a:rPr>
              <a:t>Ra</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sz="2400" b="1" baseline="30000" dirty="0" smtClean="0">
                <a:solidFill>
                  <a:srgbClr val="0000FF"/>
                </a:solidFill>
              </a:rPr>
              <a:t>226</a:t>
            </a:r>
            <a:r>
              <a:rPr lang="en-GB" sz="2400" b="1" dirty="0" smtClean="0">
                <a:solidFill>
                  <a:srgbClr val="0000FF"/>
                </a:solidFill>
              </a:rPr>
              <a:t>Ra</a:t>
            </a:r>
            <a:endParaRPr lang="en-GB" sz="2400" b="1" dirty="0">
              <a:solidFill>
                <a:srgbClr val="0000FF"/>
              </a:solidFill>
            </a:endParaRPr>
          </a:p>
        </p:txBody>
      </p:sp>
      <p:sp>
        <p:nvSpPr>
          <p:cNvPr id="24" name="Rectangle 23"/>
          <p:cNvSpPr/>
          <p:nvPr/>
        </p:nvSpPr>
        <p:spPr bwMode="auto">
          <a:xfrm>
            <a:off x="7996316" y="6479586"/>
            <a:ext cx="1256203" cy="457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3" name="Rectangle 4"/>
          <p:cNvSpPr>
            <a:spLocks/>
          </p:cNvSpPr>
          <p:nvPr/>
        </p:nvSpPr>
        <p:spPr bwMode="auto">
          <a:xfrm>
            <a:off x="5485566" y="6491845"/>
            <a:ext cx="3246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000" b="1" dirty="0" smtClean="0">
                <a:solidFill>
                  <a:schemeClr val="tx1"/>
                </a:solidFill>
                <a:ea typeface="Lucida Grande" charset="0"/>
                <a:cs typeface="Lucida Grande" charset="0"/>
              </a:rPr>
              <a:t>E3 </a:t>
            </a:r>
            <a:r>
              <a:rPr lang="en-US" sz="2000" b="1" dirty="0">
                <a:solidFill>
                  <a:schemeClr val="tx1"/>
                </a:solidFill>
                <a:ea typeface="Lucida Grande" charset="0"/>
                <a:cs typeface="Lucida Grande" charset="0"/>
              </a:rPr>
              <a:t>matrix elements [</a:t>
            </a:r>
            <a:r>
              <a:rPr lang="en-US" sz="2000" b="1" dirty="0" smtClean="0">
                <a:solidFill>
                  <a:schemeClr val="tx1"/>
                </a:solidFill>
                <a:ea typeface="Lucida Grande" charset="0"/>
                <a:cs typeface="Lucida Grande" charset="0"/>
              </a:rPr>
              <a:t>e·fm</a:t>
            </a:r>
            <a:r>
              <a:rPr lang="en-US" sz="2400" b="1" baseline="32000" dirty="0" smtClean="0">
                <a:ea typeface="Lucida Grande" charset="0"/>
                <a:cs typeface="Lucida Grande" charset="0"/>
              </a:rPr>
              <a:t>3</a:t>
            </a:r>
            <a:r>
              <a:rPr lang="en-US" sz="2400" b="1" dirty="0" smtClean="0">
                <a:solidFill>
                  <a:schemeClr val="tx1"/>
                </a:solidFill>
                <a:ea typeface="Gill Sans" charset="0"/>
                <a:cs typeface="Gill Sans" charset="0"/>
              </a:rPr>
              <a:t>]</a:t>
            </a:r>
            <a:endParaRPr lang="en-US" sz="2400" b="1" dirty="0">
              <a:solidFill>
                <a:schemeClr val="tx1"/>
              </a:solidFill>
              <a:ea typeface="Gill Sans" charset="0"/>
              <a:cs typeface="Gill Sans" charset="0"/>
            </a:endParaRPr>
          </a:p>
        </p:txBody>
      </p:sp>
      <p:sp>
        <p:nvSpPr>
          <p:cNvPr id="26" name="Rectangle 2"/>
          <p:cNvSpPr txBox="1">
            <a:spLocks noChangeArrowheads="1"/>
          </p:cNvSpPr>
          <p:nvPr/>
        </p:nvSpPr>
        <p:spPr bwMode="auto">
          <a:xfrm>
            <a:off x="934802" y="0"/>
            <a:ext cx="7272338" cy="476250"/>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3200" b="1" dirty="0" smtClean="0">
                <a:solidFill>
                  <a:srgbClr val="0000FF"/>
                </a:solidFill>
              </a:rPr>
              <a:t>Rotating charged pear-shape</a:t>
            </a:r>
            <a:endParaRPr lang="en-US" sz="3200" b="1" dirty="0">
              <a:solidFill>
                <a:srgbClr val="0000FF"/>
              </a:solidFill>
            </a:endParaRPr>
          </a:p>
        </p:txBody>
      </p:sp>
      <p:sp>
        <p:nvSpPr>
          <p:cNvPr id="27" name="Text Box 9"/>
          <p:cNvSpPr txBox="1">
            <a:spLocks noChangeArrowheads="1"/>
          </p:cNvSpPr>
          <p:nvPr/>
        </p:nvSpPr>
        <p:spPr bwMode="auto">
          <a:xfrm>
            <a:off x="14139" y="5905152"/>
            <a:ext cx="2082558" cy="523220"/>
          </a:xfrm>
          <a:prstGeom prst="rect">
            <a:avLst/>
          </a:prstGeom>
          <a:solidFill>
            <a:srgbClr val="FFFF99"/>
          </a:solidFill>
          <a:ln>
            <a:solidFill>
              <a:srgbClr val="000000"/>
            </a:solidFill>
          </a:ln>
          <a:effectLs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400" b="1" i="1" dirty="0" smtClean="0">
                <a:solidFill>
                  <a:srgbClr val="009900"/>
                </a:solidFill>
              </a:rPr>
              <a:t>HJ </a:t>
            </a:r>
            <a:r>
              <a:rPr lang="en-GB" sz="1400" b="1" i="1" dirty="0" err="1" smtClean="0">
                <a:solidFill>
                  <a:srgbClr val="009900"/>
                </a:solidFill>
              </a:rPr>
              <a:t>Wollersheim</a:t>
            </a:r>
            <a:r>
              <a:rPr lang="en-GB" sz="1400" b="1" i="1" dirty="0" smtClean="0">
                <a:solidFill>
                  <a:srgbClr val="009900"/>
                </a:solidFill>
              </a:rPr>
              <a:t> et al., </a:t>
            </a:r>
          </a:p>
          <a:p>
            <a:pPr algn="l" eaLnBrk="1" hangingPunct="1">
              <a:defRPr/>
            </a:pPr>
            <a:r>
              <a:rPr lang="en-GB" sz="1400" b="1" i="1" dirty="0" smtClean="0">
                <a:solidFill>
                  <a:srgbClr val="009900"/>
                </a:solidFill>
              </a:rPr>
              <a:t>NP A556 (1993) 261 </a:t>
            </a:r>
          </a:p>
        </p:txBody>
      </p:sp>
      <p:sp>
        <p:nvSpPr>
          <p:cNvPr id="28" name="Rectangle 6"/>
          <p:cNvSpPr>
            <a:spLocks noChangeArrowheads="1"/>
          </p:cNvSpPr>
          <p:nvPr/>
        </p:nvSpPr>
        <p:spPr bwMode="auto">
          <a:xfrm>
            <a:off x="-10616" y="1930532"/>
            <a:ext cx="2099539" cy="523220"/>
          </a:xfrm>
          <a:prstGeom prst="rect">
            <a:avLst/>
          </a:prstGeom>
          <a:solidFill>
            <a:srgbClr val="FFFF99"/>
          </a:solidFill>
          <a:ln w="9525">
            <a:solidFill>
              <a:srgbClr val="000000"/>
            </a:solidFill>
            <a:miter lim="800000"/>
            <a:headEnd/>
            <a:tailEnd/>
          </a:ln>
          <a:extLst/>
        </p:spPr>
        <p:txBody>
          <a:bodyPr wrap="square">
            <a:spAutoFit/>
          </a:bodyPr>
          <a:lstStyle/>
          <a:p>
            <a:pPr algn="l"/>
            <a:r>
              <a:rPr lang="en-GB" sz="1400" b="1" i="1" dirty="0">
                <a:solidFill>
                  <a:srgbClr val="009900"/>
                </a:solidFill>
              </a:rPr>
              <a:t>LP Gaffney et </a:t>
            </a:r>
            <a:r>
              <a:rPr lang="en-GB" sz="1400" b="1" i="1" dirty="0" smtClean="0">
                <a:solidFill>
                  <a:srgbClr val="009900"/>
                </a:solidFill>
              </a:rPr>
              <a:t>al</a:t>
            </a:r>
          </a:p>
          <a:p>
            <a:pPr algn="l"/>
            <a:r>
              <a:rPr lang="en-GB" sz="1400" b="1" i="1" dirty="0">
                <a:solidFill>
                  <a:srgbClr val="009900"/>
                </a:solidFill>
              </a:rPr>
              <a:t>Nature 497 (2013) </a:t>
            </a:r>
            <a:r>
              <a:rPr lang="en-GB" sz="1400" b="1" i="1" dirty="0" smtClean="0">
                <a:solidFill>
                  <a:srgbClr val="009900"/>
                </a:solidFill>
              </a:rPr>
              <a:t>199 </a:t>
            </a:r>
          </a:p>
        </p:txBody>
      </p:sp>
    </p:spTree>
    <p:extLst>
      <p:ext uri="{BB962C8B-B14F-4D97-AF65-F5344CB8AC3E}">
        <p14:creationId xmlns:p14="http://schemas.microsoft.com/office/powerpoint/2010/main" val="9097479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24" y="3187054"/>
            <a:ext cx="40767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179512" y="2011834"/>
            <a:ext cx="4464050" cy="116998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1800"/>
              <a:t>Macroscopic contribution to E1 moment  </a:t>
            </a:r>
          </a:p>
          <a:p>
            <a:pPr algn="l" eaLnBrk="1" hangingPunct="1"/>
            <a:endParaRPr lang="en-GB" sz="800"/>
          </a:p>
          <a:p>
            <a:pPr algn="l" eaLnBrk="1" hangingPunct="1"/>
            <a:r>
              <a:rPr lang="en-GB" sz="1800"/>
              <a:t>= </a:t>
            </a:r>
            <a:r>
              <a:rPr lang="en-GB" sz="1800" i="1"/>
              <a:t>a</a:t>
            </a:r>
            <a:r>
              <a:rPr lang="en-GB" sz="1800"/>
              <a:t> </a:t>
            </a:r>
            <a:r>
              <a:rPr lang="en-GB" sz="1800" i="1"/>
              <a:t>A.Z</a:t>
            </a:r>
            <a:r>
              <a:rPr lang="en-GB" sz="1800"/>
              <a:t> </a:t>
            </a:r>
            <a:r>
              <a:rPr lang="en-GB" sz="1800">
                <a:solidFill>
                  <a:srgbClr val="009900"/>
                </a:solidFill>
              </a:rPr>
              <a:t>(charge)</a:t>
            </a:r>
            <a:r>
              <a:rPr lang="en-GB" sz="1800"/>
              <a:t> – </a:t>
            </a:r>
            <a:r>
              <a:rPr lang="en-GB" sz="1800" i="1"/>
              <a:t>b</a:t>
            </a:r>
            <a:r>
              <a:rPr lang="en-GB" sz="1800"/>
              <a:t> (</a:t>
            </a:r>
            <a:r>
              <a:rPr lang="en-GB" sz="1800" i="1"/>
              <a:t>N-Z</a:t>
            </a:r>
            <a:r>
              <a:rPr lang="en-GB" sz="1800"/>
              <a:t>) </a:t>
            </a:r>
            <a:r>
              <a:rPr lang="en-GB" sz="1800">
                <a:solidFill>
                  <a:srgbClr val="009900"/>
                </a:solidFill>
              </a:rPr>
              <a:t>(neutron skin)</a:t>
            </a:r>
          </a:p>
          <a:p>
            <a:pPr algn="l" eaLnBrk="1" hangingPunct="1"/>
            <a:endParaRPr lang="en-GB" sz="800"/>
          </a:p>
          <a:p>
            <a:pPr algn="l" eaLnBrk="1" hangingPunct="1"/>
            <a:r>
              <a:rPr lang="en-GB" sz="1800"/>
              <a:t>= </a:t>
            </a:r>
            <a:r>
              <a:rPr lang="en-GB" sz="1800" b="1"/>
              <a:t>0.1 efm for </a:t>
            </a:r>
            <a:r>
              <a:rPr lang="en-GB" sz="1800" b="1" baseline="30000"/>
              <a:t>224</a:t>
            </a:r>
            <a:r>
              <a:rPr lang="en-GB" sz="1800" b="1"/>
              <a:t>Ra</a:t>
            </a:r>
          </a:p>
        </p:txBody>
      </p:sp>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789882"/>
            <a:ext cx="35909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1"/>
          <p:cNvSpPr txBox="1">
            <a:spLocks noChangeArrowheads="1"/>
          </p:cNvSpPr>
          <p:nvPr/>
        </p:nvSpPr>
        <p:spPr bwMode="auto">
          <a:xfrm>
            <a:off x="4788024" y="2014116"/>
            <a:ext cx="4130675" cy="77311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800" dirty="0" smtClean="0">
                <a:cs typeface="Arial" charset="0"/>
              </a:rPr>
              <a:t>Microscopic contribution to E1 moment</a:t>
            </a:r>
          </a:p>
          <a:p>
            <a:pPr algn="l" eaLnBrk="1" hangingPunct="1">
              <a:defRPr/>
            </a:pPr>
            <a:endParaRPr lang="en-GB" sz="800" dirty="0" smtClean="0">
              <a:cs typeface="Arial" charset="0"/>
            </a:endParaRPr>
          </a:p>
          <a:p>
            <a:pPr algn="l" eaLnBrk="1" hangingPunct="1">
              <a:defRPr/>
            </a:pPr>
            <a:r>
              <a:rPr lang="en-GB" sz="1800" dirty="0" smtClean="0">
                <a:cs typeface="Arial" charset="0"/>
              </a:rPr>
              <a:t>= </a:t>
            </a:r>
            <a:r>
              <a:rPr lang="en-GB" sz="1800" b="1" dirty="0" smtClean="0">
                <a:cs typeface="Arial" charset="0"/>
              </a:rPr>
              <a:t>-0.1 </a:t>
            </a:r>
            <a:r>
              <a:rPr lang="en-GB" sz="1800" b="1" dirty="0" err="1" smtClean="0">
                <a:cs typeface="Arial" charset="0"/>
              </a:rPr>
              <a:t>efm</a:t>
            </a:r>
            <a:r>
              <a:rPr lang="en-GB" sz="1800" b="1" dirty="0" smtClean="0">
                <a:cs typeface="Arial" charset="0"/>
              </a:rPr>
              <a:t> for </a:t>
            </a:r>
            <a:r>
              <a:rPr lang="en-GB" sz="1800" b="1" baseline="30000" dirty="0" smtClean="0">
                <a:cs typeface="Arial" charset="0"/>
              </a:rPr>
              <a:t>224</a:t>
            </a:r>
            <a:r>
              <a:rPr lang="en-GB" sz="1800" b="1" dirty="0" smtClean="0">
                <a:cs typeface="Arial" charset="0"/>
              </a:rPr>
              <a:t>Ra</a:t>
            </a:r>
          </a:p>
        </p:txBody>
      </p:sp>
      <p:pic>
        <p:nvPicPr>
          <p:cNvPr id="8" name="Picture 61" descr="http://upload.wikimedia.org/wikipedia/commons/5/54/Witold_Nazarewicz,_Professor_of_Physic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8149" y="4643791"/>
            <a:ext cx="941599" cy="1144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1547812" y="0"/>
            <a:ext cx="5760491" cy="476250"/>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b="1" dirty="0" smtClean="0">
                <a:solidFill>
                  <a:srgbClr val="0000FF"/>
                </a:solidFill>
              </a:rPr>
              <a:t>Electric dipole transitions in nuclei</a:t>
            </a:r>
            <a:endParaRPr lang="en-US" b="1" dirty="0">
              <a:solidFill>
                <a:srgbClr val="0000FF"/>
              </a:solidFill>
            </a:endParaRPr>
          </a:p>
        </p:txBody>
      </p:sp>
      <p:grpSp>
        <p:nvGrpSpPr>
          <p:cNvPr id="3" name="Group 2"/>
          <p:cNvGrpSpPr/>
          <p:nvPr/>
        </p:nvGrpSpPr>
        <p:grpSpPr>
          <a:xfrm>
            <a:off x="2627784" y="5591806"/>
            <a:ext cx="3816276" cy="914400"/>
            <a:chOff x="1547812" y="5461001"/>
            <a:chExt cx="3816276" cy="914400"/>
          </a:xfrm>
        </p:grpSpPr>
        <p:sp>
          <p:nvSpPr>
            <p:cNvPr id="2" name="Rectangle 1"/>
            <p:cNvSpPr/>
            <p:nvPr/>
          </p:nvSpPr>
          <p:spPr bwMode="auto">
            <a:xfrm>
              <a:off x="1547812" y="5461001"/>
              <a:ext cx="3816276" cy="91440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GB" dirty="0">
                <a:ea typeface="ＭＳ Ｐゴシック" charset="0"/>
                <a:cs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charset="0"/>
                <a:ea typeface="ＭＳ Ｐゴシック" charset="0"/>
                <a:cs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GB" dirty="0">
                  <a:ea typeface="ＭＳ Ｐゴシック" charset="0"/>
                  <a:cs typeface="Arial" charset="0"/>
                </a:rPr>
                <a:t>a</a:t>
              </a:r>
              <a:r>
                <a:rPr lang="en-GB" dirty="0" smtClean="0">
                  <a:ea typeface="ＭＳ Ｐゴシック" charset="0"/>
                  <a:cs typeface="Arial" charset="0"/>
                </a:rPr>
                <a:t>t most 10</a:t>
              </a:r>
              <a:r>
                <a:rPr lang="en-GB" baseline="30000" dirty="0" smtClean="0">
                  <a:ea typeface="ＭＳ Ｐゴシック" charset="0"/>
                  <a:cs typeface="Arial" charset="0"/>
                </a:rPr>
                <a:t>-2</a:t>
              </a:r>
              <a:r>
                <a:rPr lang="en-GB" dirty="0" smtClean="0">
                  <a:ea typeface="ＭＳ Ｐゴシック" charset="0"/>
                  <a:cs typeface="Arial" charset="0"/>
                </a:rPr>
                <a:t> single particle units  </a:t>
              </a: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18483938"/>
                </p:ext>
              </p:extLst>
            </p:nvPr>
          </p:nvGraphicFramePr>
          <p:xfrm>
            <a:off x="1979712" y="5495072"/>
            <a:ext cx="3025775" cy="585788"/>
          </p:xfrm>
          <a:graphic>
            <a:graphicData uri="http://schemas.openxmlformats.org/presentationml/2006/ole">
              <mc:AlternateContent xmlns:mc="http://schemas.openxmlformats.org/markup-compatibility/2006">
                <mc:Choice xmlns:v="urn:schemas-microsoft-com:vml" Requires="v">
                  <p:oleObj spid="_x0000_s57481" name="Equation" r:id="rId6" imgW="1803400" imgH="393700" progId="Equation.3">
                    <p:embed/>
                  </p:oleObj>
                </mc:Choice>
                <mc:Fallback>
                  <p:oleObj name="Equation" r:id="rId6" imgW="18034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495072"/>
                          <a:ext cx="3025775" cy="585788"/>
                        </a:xfrm>
                        <a:prstGeom prst="rect">
                          <a:avLst/>
                        </a:prstGeom>
                        <a:solidFill>
                          <a:srgbClr val="FFC000"/>
                        </a:solidFill>
                        <a:ln>
                          <a:noFill/>
                        </a:ln>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4003392206"/>
              </p:ext>
            </p:extLst>
          </p:nvPr>
        </p:nvGraphicFramePr>
        <p:xfrm>
          <a:off x="2783136" y="692696"/>
          <a:ext cx="3025775" cy="631825"/>
        </p:xfrm>
        <a:graphic>
          <a:graphicData uri="http://schemas.openxmlformats.org/presentationml/2006/ole">
            <mc:AlternateContent xmlns:mc="http://schemas.openxmlformats.org/markup-compatibility/2006">
              <mc:Choice xmlns:v="urn:schemas-microsoft-com:vml" Requires="v">
                <p:oleObj spid="_x0000_s57482" name="Equation" r:id="rId8" imgW="1866090" imgH="393529" progId="Equation.3">
                  <p:embed/>
                </p:oleObj>
              </mc:Choice>
              <mc:Fallback>
                <p:oleObj name="Equation" r:id="rId8" imgW="1866090"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3136" y="692696"/>
                        <a:ext cx="3025775" cy="631825"/>
                      </a:xfrm>
                      <a:prstGeom prst="rect">
                        <a:avLst/>
                      </a:prstGeom>
                      <a:solidFill>
                        <a:srgbClr val="FFCC99"/>
                      </a:solidFill>
                      <a:ln>
                        <a:solidFill>
                          <a:schemeClr val="tx1"/>
                        </a:solidFill>
                      </a:ln>
                    </p:spPr>
                  </p:pic>
                </p:oleObj>
              </mc:Fallback>
            </mc:AlternateContent>
          </a:graphicData>
        </a:graphic>
      </p:graphicFrame>
      <p:sp>
        <p:nvSpPr>
          <p:cNvPr id="10" name="TextBox 9"/>
          <p:cNvSpPr txBox="1"/>
          <p:nvPr/>
        </p:nvSpPr>
        <p:spPr>
          <a:xfrm>
            <a:off x="7816134" y="5787396"/>
            <a:ext cx="1125629" cy="261610"/>
          </a:xfrm>
          <a:prstGeom prst="rect">
            <a:avLst/>
          </a:prstGeom>
          <a:noFill/>
        </p:spPr>
        <p:txBody>
          <a:bodyPr wrap="none" rtlCol="0">
            <a:spAutoFit/>
          </a:bodyPr>
          <a:lstStyle/>
          <a:p>
            <a:r>
              <a:rPr lang="en-GB" sz="1100" i="1" dirty="0" smtClean="0"/>
              <a:t>W. </a:t>
            </a:r>
            <a:r>
              <a:rPr lang="en-GB" sz="1100" i="1" dirty="0" err="1" smtClean="0"/>
              <a:t>Nazarewicz</a:t>
            </a:r>
            <a:endParaRPr lang="en-GB" sz="1100" i="1" dirty="0"/>
          </a:p>
        </p:txBody>
      </p:sp>
    </p:spTree>
    <p:extLst>
      <p:ext uri="{BB962C8B-B14F-4D97-AF65-F5344CB8AC3E}">
        <p14:creationId xmlns:p14="http://schemas.microsoft.com/office/powerpoint/2010/main" val="5883069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3" y="1310730"/>
            <a:ext cx="7992889" cy="5078314"/>
          </a:xfrm>
          <a:prstGeom prst="rect">
            <a:avLst/>
          </a:prstGeom>
          <a:noFill/>
        </p:spPr>
        <p:txBody>
          <a:bodyPr wrap="square" rtlCol="0">
            <a:spAutoFit/>
          </a:bodyPr>
          <a:lstStyle/>
          <a:p>
            <a:pPr algn="l"/>
            <a:r>
              <a:rPr lang="en-GB" dirty="0" smtClean="0"/>
              <a:t>Sakharov conditions require CP symmetry violation</a:t>
            </a:r>
          </a:p>
          <a:p>
            <a:pPr algn="l"/>
            <a:endParaRPr lang="en-GB" dirty="0"/>
          </a:p>
          <a:p>
            <a:pPr algn="l"/>
            <a:endParaRPr lang="en-GB" dirty="0" smtClean="0"/>
          </a:p>
          <a:p>
            <a:pPr algn="l"/>
            <a:r>
              <a:rPr lang="en-GB" dirty="0" smtClean="0"/>
              <a:t>This violation is observed in electro-weak interaction, but probably cannot account for matter-antimatter imbalance</a:t>
            </a:r>
          </a:p>
          <a:p>
            <a:pPr algn="l"/>
            <a:endParaRPr lang="en-GB" dirty="0"/>
          </a:p>
          <a:p>
            <a:pPr algn="l"/>
            <a:r>
              <a:rPr lang="en-GB" dirty="0" smtClean="0"/>
              <a:t>No evidence for CP violation in strong interaction</a:t>
            </a:r>
          </a:p>
          <a:p>
            <a:pPr algn="l" eaLnBrk="1" hangingPunct="1"/>
            <a:endParaRPr lang="en-US" b="1" dirty="0" smtClean="0">
              <a:solidFill>
                <a:srgbClr val="0000FF"/>
              </a:solidFill>
            </a:endParaRPr>
          </a:p>
          <a:p>
            <a:pPr algn="l"/>
            <a:r>
              <a:rPr lang="en-US" b="1" dirty="0" smtClean="0">
                <a:solidFill>
                  <a:srgbClr val="0000FF"/>
                </a:solidFill>
              </a:rPr>
              <a:t>      |d(n)| </a:t>
            </a:r>
            <a:r>
              <a:rPr lang="en-US" b="1" dirty="0">
                <a:solidFill>
                  <a:srgbClr val="0000FF"/>
                </a:solidFill>
              </a:rPr>
              <a:t>&lt; </a:t>
            </a:r>
            <a:r>
              <a:rPr lang="en-US" b="1" dirty="0" smtClean="0">
                <a:solidFill>
                  <a:srgbClr val="0000FF"/>
                </a:solidFill>
              </a:rPr>
              <a:t>3.1×10</a:t>
            </a:r>
            <a:r>
              <a:rPr lang="en-US" b="1" baseline="30000" dirty="0" smtClean="0">
                <a:solidFill>
                  <a:srgbClr val="0000FF"/>
                </a:solidFill>
              </a:rPr>
              <a:t>-26</a:t>
            </a:r>
            <a:r>
              <a:rPr lang="en-US" b="1" dirty="0">
                <a:solidFill>
                  <a:srgbClr val="0000FF"/>
                </a:solidFill>
              </a:rPr>
              <a:t>   e </a:t>
            </a:r>
            <a:r>
              <a:rPr lang="en-US" b="1" dirty="0" smtClean="0">
                <a:solidFill>
                  <a:srgbClr val="0000FF"/>
                </a:solidFill>
              </a:rPr>
              <a:t>cm </a:t>
            </a:r>
            <a:r>
              <a:rPr lang="en-US" b="1" i="1" dirty="0" smtClean="0">
                <a:solidFill>
                  <a:srgbClr val="008000"/>
                </a:solidFill>
              </a:rPr>
              <a:t>(Baker </a:t>
            </a:r>
            <a:r>
              <a:rPr lang="en-US" b="1" i="1" dirty="0">
                <a:solidFill>
                  <a:srgbClr val="008000"/>
                </a:solidFill>
              </a:rPr>
              <a:t>et al PRL </a:t>
            </a:r>
            <a:r>
              <a:rPr lang="en-US" b="1" i="1" dirty="0" smtClean="0">
                <a:solidFill>
                  <a:srgbClr val="008000"/>
                </a:solidFill>
              </a:rPr>
              <a:t>97 </a:t>
            </a:r>
            <a:r>
              <a:rPr lang="en-US" b="1" i="1" dirty="0">
                <a:solidFill>
                  <a:srgbClr val="008000"/>
                </a:solidFill>
              </a:rPr>
              <a:t>(</a:t>
            </a:r>
            <a:r>
              <a:rPr lang="en-US" b="1" i="1" dirty="0" smtClean="0">
                <a:solidFill>
                  <a:srgbClr val="008000"/>
                </a:solidFill>
              </a:rPr>
              <a:t>2006) 131801)</a:t>
            </a:r>
            <a:endParaRPr lang="en-US" b="1" i="1" dirty="0">
              <a:solidFill>
                <a:srgbClr val="008000"/>
              </a:solidFill>
            </a:endParaRPr>
          </a:p>
          <a:p>
            <a:pPr algn="l" eaLnBrk="1" hangingPunct="1"/>
            <a:r>
              <a:rPr lang="en-US" b="1" dirty="0" smtClean="0">
                <a:solidFill>
                  <a:srgbClr val="0000FF"/>
                </a:solidFill>
              </a:rPr>
              <a:t>|d(</a:t>
            </a:r>
            <a:r>
              <a:rPr lang="en-US" b="1" baseline="30000" dirty="0" smtClean="0">
                <a:solidFill>
                  <a:srgbClr val="0000FF"/>
                </a:solidFill>
              </a:rPr>
              <a:t>199</a:t>
            </a:r>
            <a:r>
              <a:rPr lang="en-US" b="1" dirty="0" smtClean="0">
                <a:solidFill>
                  <a:srgbClr val="0000FF"/>
                </a:solidFill>
              </a:rPr>
              <a:t>Hg</a:t>
            </a:r>
            <a:r>
              <a:rPr lang="en-US" b="1" dirty="0">
                <a:solidFill>
                  <a:srgbClr val="0000FF"/>
                </a:solidFill>
              </a:rPr>
              <a:t>)| &lt; 3.1×10</a:t>
            </a:r>
            <a:r>
              <a:rPr lang="en-US" b="1" baseline="30000" dirty="0">
                <a:solidFill>
                  <a:srgbClr val="0000FF"/>
                </a:solidFill>
              </a:rPr>
              <a:t>-29</a:t>
            </a:r>
            <a:r>
              <a:rPr lang="en-US" b="1" dirty="0">
                <a:solidFill>
                  <a:srgbClr val="0000FF"/>
                </a:solidFill>
              </a:rPr>
              <a:t>   e cm </a:t>
            </a:r>
            <a:r>
              <a:rPr lang="en-US" b="1" i="1" dirty="0">
                <a:solidFill>
                  <a:srgbClr val="008000"/>
                </a:solidFill>
              </a:rPr>
              <a:t>(Griffith et al PRL 102 (2009) 101601</a:t>
            </a:r>
            <a:r>
              <a:rPr lang="en-US" b="1" i="1" dirty="0" smtClean="0">
                <a:solidFill>
                  <a:srgbClr val="008000"/>
                </a:solidFill>
              </a:rPr>
              <a:t>)</a:t>
            </a:r>
          </a:p>
          <a:p>
            <a:pPr algn="l"/>
            <a:r>
              <a:rPr lang="en-US" b="1" dirty="0">
                <a:solidFill>
                  <a:srgbClr val="0000FF"/>
                </a:solidFill>
              </a:rPr>
              <a:t>|</a:t>
            </a:r>
            <a:r>
              <a:rPr lang="en-US" b="1" dirty="0" smtClean="0">
                <a:solidFill>
                  <a:srgbClr val="0000FF"/>
                </a:solidFill>
              </a:rPr>
              <a:t>d(</a:t>
            </a:r>
            <a:r>
              <a:rPr lang="en-US" b="1" dirty="0" err="1" smtClean="0">
                <a:solidFill>
                  <a:srgbClr val="0000FF"/>
                </a:solidFill>
              </a:rPr>
              <a:t>ThO</a:t>
            </a:r>
            <a:r>
              <a:rPr lang="en-US" b="1" dirty="0" smtClean="0">
                <a:solidFill>
                  <a:srgbClr val="0000FF"/>
                </a:solidFill>
              </a:rPr>
              <a:t>)| </a:t>
            </a:r>
            <a:r>
              <a:rPr lang="en-US" b="1" dirty="0">
                <a:solidFill>
                  <a:srgbClr val="0000FF"/>
                </a:solidFill>
              </a:rPr>
              <a:t>&lt; </a:t>
            </a:r>
            <a:r>
              <a:rPr lang="en-US" b="1" dirty="0" smtClean="0">
                <a:solidFill>
                  <a:srgbClr val="0000FF"/>
                </a:solidFill>
              </a:rPr>
              <a:t>8.7×10</a:t>
            </a:r>
            <a:r>
              <a:rPr lang="en-US" b="1" baseline="30000" dirty="0" smtClean="0">
                <a:solidFill>
                  <a:srgbClr val="0000FF"/>
                </a:solidFill>
              </a:rPr>
              <a:t>-29</a:t>
            </a:r>
            <a:r>
              <a:rPr lang="en-US" b="1" dirty="0">
                <a:solidFill>
                  <a:srgbClr val="0000FF"/>
                </a:solidFill>
              </a:rPr>
              <a:t>   e cm </a:t>
            </a:r>
            <a:r>
              <a:rPr lang="en-US" b="1" i="1" dirty="0" smtClean="0">
                <a:solidFill>
                  <a:srgbClr val="008000"/>
                </a:solidFill>
              </a:rPr>
              <a:t>(Baron </a:t>
            </a:r>
            <a:r>
              <a:rPr lang="en-US" b="1" i="1" dirty="0">
                <a:solidFill>
                  <a:srgbClr val="008000"/>
                </a:solidFill>
              </a:rPr>
              <a:t>et al </a:t>
            </a:r>
            <a:r>
              <a:rPr lang="en-US" b="1" i="1" dirty="0" smtClean="0">
                <a:solidFill>
                  <a:srgbClr val="008000"/>
                </a:solidFill>
              </a:rPr>
              <a:t>arXiv:1310.7534v2 (2013))</a:t>
            </a:r>
            <a:endParaRPr lang="en-US" b="1" i="1" dirty="0">
              <a:solidFill>
                <a:srgbClr val="008000"/>
              </a:solidFill>
            </a:endParaRPr>
          </a:p>
          <a:p>
            <a:pPr algn="l" eaLnBrk="1" hangingPunct="1"/>
            <a:endParaRPr lang="en-US" b="1" i="1" dirty="0">
              <a:solidFill>
                <a:srgbClr val="008000"/>
              </a:solidFill>
            </a:endParaRPr>
          </a:p>
          <a:p>
            <a:pPr algn="l" eaLnBrk="1" hangingPunct="1"/>
            <a:r>
              <a:rPr lang="en-US" b="1" dirty="0">
                <a:solidFill>
                  <a:srgbClr val="0000FF"/>
                </a:solidFill>
              </a:rPr>
              <a:t>In many cases provides best test </a:t>
            </a:r>
            <a:r>
              <a:rPr lang="en-US" b="1" dirty="0" smtClean="0">
                <a:solidFill>
                  <a:srgbClr val="0000FF"/>
                </a:solidFill>
              </a:rPr>
              <a:t>of extensions </a:t>
            </a:r>
            <a:r>
              <a:rPr lang="en-US" b="1" dirty="0">
                <a:solidFill>
                  <a:srgbClr val="0000FF"/>
                </a:solidFill>
              </a:rPr>
              <a:t>of the Standard Model </a:t>
            </a:r>
            <a:endParaRPr lang="en-US" b="1" dirty="0" smtClean="0">
              <a:solidFill>
                <a:srgbClr val="0000FF"/>
              </a:solidFill>
            </a:endParaRPr>
          </a:p>
          <a:p>
            <a:pPr algn="l" eaLnBrk="1" hangingPunct="1"/>
            <a:r>
              <a:rPr lang="en-US" b="1" dirty="0" smtClean="0">
                <a:solidFill>
                  <a:srgbClr val="0000FF"/>
                </a:solidFill>
              </a:rPr>
              <a:t>that </a:t>
            </a:r>
            <a:r>
              <a:rPr lang="en-US" b="1" dirty="0">
                <a:solidFill>
                  <a:srgbClr val="0000FF"/>
                </a:solidFill>
              </a:rPr>
              <a:t>violate CP symmetry</a:t>
            </a:r>
            <a:r>
              <a:rPr lang="en-US" b="1" dirty="0" smtClean="0">
                <a:solidFill>
                  <a:srgbClr val="0000FF"/>
                </a:solidFill>
              </a:rPr>
              <a:t>.</a:t>
            </a:r>
          </a:p>
          <a:p>
            <a:pPr algn="l" eaLnBrk="1" hangingPunct="1"/>
            <a:r>
              <a:rPr lang="en-US" i="1" dirty="0" smtClean="0"/>
              <a:t>                                    Accounted for by cancellations? </a:t>
            </a:r>
          </a:p>
          <a:p>
            <a:pPr algn="l" eaLnBrk="1" hangingPunct="1"/>
            <a:r>
              <a:rPr lang="en-US" i="1" dirty="0" smtClean="0"/>
              <a:t>                                     – study of minimal </a:t>
            </a:r>
            <a:r>
              <a:rPr lang="en-US" i="1" dirty="0" err="1" smtClean="0"/>
              <a:t>supersymmetric</a:t>
            </a:r>
            <a:r>
              <a:rPr lang="en-US" i="1" dirty="0" smtClean="0"/>
              <a:t> SM (J Ellis)</a:t>
            </a:r>
          </a:p>
          <a:p>
            <a:pPr algn="l"/>
            <a:r>
              <a:rPr lang="en-GB" i="1" dirty="0" smtClean="0"/>
              <a:t>CP violation in the lepton sector is not known, could also account for matter-antimatter difference</a:t>
            </a:r>
            <a:endParaRPr lang="en-GB" i="1" dirty="0"/>
          </a:p>
        </p:txBody>
      </p:sp>
      <p:sp>
        <p:nvSpPr>
          <p:cNvPr id="6" name="Text Box 5"/>
          <p:cNvSpPr txBox="1">
            <a:spLocks noChangeArrowheads="1"/>
          </p:cNvSpPr>
          <p:nvPr/>
        </p:nvSpPr>
        <p:spPr bwMode="auto">
          <a:xfrm>
            <a:off x="646887" y="116632"/>
            <a:ext cx="7973282"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sz="2800" b="1" dirty="0"/>
              <a:t>M</a:t>
            </a:r>
            <a:r>
              <a:rPr lang="en-GB" sz="2800" b="1" dirty="0" smtClean="0"/>
              <a:t>atter </a:t>
            </a:r>
            <a:r>
              <a:rPr lang="en-GB" sz="2800" b="1" dirty="0"/>
              <a:t>– </a:t>
            </a:r>
            <a:r>
              <a:rPr lang="en-GB" sz="2800" b="1" dirty="0" smtClean="0"/>
              <a:t>Antimatter </a:t>
            </a:r>
            <a:r>
              <a:rPr lang="en-GB" sz="2800" b="1" dirty="0"/>
              <a:t>D</a:t>
            </a:r>
            <a:r>
              <a:rPr lang="en-GB" sz="2800" b="1" dirty="0" smtClean="0"/>
              <a:t>ifference </a:t>
            </a:r>
            <a:r>
              <a:rPr lang="en-GB" sz="2800" b="1" dirty="0"/>
              <a:t>in the Universe</a:t>
            </a: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1196752"/>
            <a:ext cx="1167504" cy="149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495" y="4523319"/>
            <a:ext cx="1167504" cy="176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79" y="2994938"/>
            <a:ext cx="1254958" cy="104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60158" y="2708920"/>
            <a:ext cx="952505" cy="261610"/>
          </a:xfrm>
          <a:prstGeom prst="rect">
            <a:avLst/>
          </a:prstGeom>
          <a:noFill/>
        </p:spPr>
        <p:txBody>
          <a:bodyPr wrap="none" rtlCol="0">
            <a:spAutoFit/>
          </a:bodyPr>
          <a:lstStyle/>
          <a:p>
            <a:r>
              <a:rPr lang="en-GB" sz="1100" i="1" dirty="0" smtClean="0"/>
              <a:t>A. Sakharov</a:t>
            </a:r>
            <a:endParaRPr lang="en-GB" sz="1100" i="1" dirty="0"/>
          </a:p>
        </p:txBody>
      </p:sp>
      <p:sp>
        <p:nvSpPr>
          <p:cNvPr id="8" name="TextBox 7"/>
          <p:cNvSpPr txBox="1"/>
          <p:nvPr/>
        </p:nvSpPr>
        <p:spPr>
          <a:xfrm>
            <a:off x="8165155" y="6284145"/>
            <a:ext cx="593432" cy="261610"/>
          </a:xfrm>
          <a:prstGeom prst="rect">
            <a:avLst/>
          </a:prstGeom>
          <a:noFill/>
        </p:spPr>
        <p:txBody>
          <a:bodyPr wrap="none" rtlCol="0">
            <a:spAutoFit/>
          </a:bodyPr>
          <a:lstStyle/>
          <a:p>
            <a:r>
              <a:rPr lang="en-GB" sz="1100" i="1" dirty="0" smtClean="0"/>
              <a:t>J. Ellis</a:t>
            </a:r>
            <a:endParaRPr lang="en-GB" sz="1100" i="1" dirty="0"/>
          </a:p>
        </p:txBody>
      </p:sp>
      <p:sp>
        <p:nvSpPr>
          <p:cNvPr id="4" name="TextBox 3"/>
          <p:cNvSpPr txBox="1"/>
          <p:nvPr/>
        </p:nvSpPr>
        <p:spPr>
          <a:xfrm>
            <a:off x="6948264" y="3742165"/>
            <a:ext cx="620684" cy="246221"/>
          </a:xfrm>
          <a:prstGeom prst="rect">
            <a:avLst/>
          </a:prstGeom>
          <a:noFill/>
        </p:spPr>
        <p:txBody>
          <a:bodyPr wrap="none" rtlCol="0">
            <a:spAutoFit/>
          </a:bodyPr>
          <a:lstStyle/>
          <a:p>
            <a:r>
              <a:rPr lang="en-GB" sz="1000" b="1" dirty="0"/>
              <a:t>f</a:t>
            </a:r>
            <a:r>
              <a:rPr lang="en-GB" sz="1000" b="1" dirty="0" smtClean="0"/>
              <a:t>ew </a:t>
            </a:r>
            <a:r>
              <a:rPr lang="en-GB" sz="1000" b="1" dirty="0" smtClean="0">
                <a:latin typeface="Symbol" pitchFamily="18" charset="2"/>
              </a:rPr>
              <a:t>m</a:t>
            </a:r>
            <a:r>
              <a:rPr lang="en-GB" sz="1000" b="1" dirty="0" smtClean="0"/>
              <a:t>m</a:t>
            </a:r>
            <a:endParaRPr lang="en-GB" sz="1000" b="1" dirty="0"/>
          </a:p>
        </p:txBody>
      </p:sp>
      <p:sp>
        <p:nvSpPr>
          <p:cNvPr id="5" name="Rectangle 4"/>
          <p:cNvSpPr/>
          <p:nvPr/>
        </p:nvSpPr>
        <p:spPr bwMode="auto">
          <a:xfrm>
            <a:off x="7020272" y="2924944"/>
            <a:ext cx="1728192" cy="122413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32512153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1490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a typeface="ＭＳ Ｐゴシック" charset="0"/>
            </a:endParaRPr>
          </a:p>
        </p:txBody>
      </p:sp>
      <p:graphicFrame>
        <p:nvGraphicFramePr>
          <p:cNvPr id="44035" name="Object 3"/>
          <p:cNvGraphicFramePr>
            <a:graphicFrameLocks noChangeAspect="1"/>
          </p:cNvGraphicFramePr>
          <p:nvPr>
            <p:extLst>
              <p:ext uri="{D42A27DB-BD31-4B8C-83A1-F6EECF244321}">
                <p14:modId xmlns:p14="http://schemas.microsoft.com/office/powerpoint/2010/main" val="3408206927"/>
              </p:ext>
            </p:extLst>
          </p:nvPr>
        </p:nvGraphicFramePr>
        <p:xfrm>
          <a:off x="251520" y="1996009"/>
          <a:ext cx="4895850" cy="3255963"/>
        </p:xfrm>
        <a:graphic>
          <a:graphicData uri="http://schemas.openxmlformats.org/presentationml/2006/ole">
            <mc:AlternateContent xmlns:mc="http://schemas.openxmlformats.org/markup-compatibility/2006">
              <mc:Choice xmlns:v="urn:schemas-microsoft-com:vml" Requires="v">
                <p:oleObj spid="_x0000_s52499" name="Bitmap Image" r:id="rId3" imgW="7973538" imgH="5315692" progId="PBrush">
                  <p:embed/>
                </p:oleObj>
              </mc:Choice>
              <mc:Fallback>
                <p:oleObj name="Bitmap Image" r:id="rId3" imgW="7973538" imgH="531569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96009"/>
                        <a:ext cx="489585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4" name="Rectangle 4"/>
          <p:cNvSpPr>
            <a:spLocks noChangeArrowheads="1"/>
          </p:cNvSpPr>
          <p:nvPr/>
        </p:nvSpPr>
        <p:spPr bwMode="auto">
          <a:xfrm>
            <a:off x="0" y="952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a typeface="ＭＳ Ｐゴシック" charset="0"/>
            </a:endParaRPr>
          </a:p>
        </p:txBody>
      </p:sp>
      <p:graphicFrame>
        <p:nvGraphicFramePr>
          <p:cNvPr id="44037" name="Object 5"/>
          <p:cNvGraphicFramePr>
            <a:graphicFrameLocks noChangeAspect="1"/>
          </p:cNvGraphicFramePr>
          <p:nvPr>
            <p:extLst>
              <p:ext uri="{D42A27DB-BD31-4B8C-83A1-F6EECF244321}">
                <p14:modId xmlns:p14="http://schemas.microsoft.com/office/powerpoint/2010/main" val="2906266838"/>
              </p:ext>
            </p:extLst>
          </p:nvPr>
        </p:nvGraphicFramePr>
        <p:xfrm>
          <a:off x="4860032" y="1772816"/>
          <a:ext cx="4067175" cy="3205163"/>
        </p:xfrm>
        <a:graphic>
          <a:graphicData uri="http://schemas.openxmlformats.org/presentationml/2006/ole">
            <mc:AlternateContent xmlns:mc="http://schemas.openxmlformats.org/markup-compatibility/2006">
              <mc:Choice xmlns:v="urn:schemas-microsoft-com:vml" Requires="v">
                <p:oleObj spid="_x0000_s52500" name="Bitmap Image" r:id="rId5" imgW="6335009" imgH="4990476" progId="Paint.Picture">
                  <p:embed/>
                </p:oleObj>
              </mc:Choice>
              <mc:Fallback>
                <p:oleObj name="Bitmap Image" r:id="rId5" imgW="6335009" imgH="4990476"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1772816"/>
                        <a:ext cx="406717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6" name="Rectangle 6"/>
          <p:cNvSpPr>
            <a:spLocks noChangeArrowheads="1"/>
          </p:cNvSpPr>
          <p:nvPr/>
        </p:nvSpPr>
        <p:spPr bwMode="auto">
          <a:xfrm>
            <a:off x="2500635" y="5383511"/>
            <a:ext cx="3820277" cy="92333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lgn="l"/>
            <a:r>
              <a:rPr lang="en-GB" b="1" dirty="0">
                <a:solidFill>
                  <a:srgbClr val="0000FF"/>
                </a:solidFill>
              </a:rPr>
              <a:t>Sign of </a:t>
            </a:r>
            <a:r>
              <a:rPr lang="en-GB" b="1" i="1" dirty="0">
                <a:solidFill>
                  <a:srgbClr val="0000FF"/>
                </a:solidFill>
                <a:latin typeface="Times New Roman" pitchFamily="18" charset="0"/>
              </a:rPr>
              <a:t>Q</a:t>
            </a:r>
            <a:r>
              <a:rPr lang="en-GB" b="1" baseline="-25000" dirty="0">
                <a:solidFill>
                  <a:srgbClr val="0000FF"/>
                </a:solidFill>
              </a:rPr>
              <a:t>1</a:t>
            </a:r>
            <a:r>
              <a:rPr lang="en-GB" b="1" dirty="0">
                <a:solidFill>
                  <a:srgbClr val="0000FF"/>
                </a:solidFill>
              </a:rPr>
              <a:t>/</a:t>
            </a:r>
            <a:r>
              <a:rPr lang="en-GB" b="1" i="1" dirty="0">
                <a:solidFill>
                  <a:srgbClr val="0000FF"/>
                </a:solidFill>
                <a:latin typeface="Times New Roman" pitchFamily="18" charset="0"/>
              </a:rPr>
              <a:t>Q</a:t>
            </a:r>
            <a:r>
              <a:rPr lang="en-GB" b="1" baseline="-25000" dirty="0">
                <a:solidFill>
                  <a:srgbClr val="0000FF"/>
                </a:solidFill>
              </a:rPr>
              <a:t>3</a:t>
            </a:r>
          </a:p>
          <a:p>
            <a:pPr algn="l"/>
            <a:r>
              <a:rPr lang="en-GB" b="1" dirty="0" smtClean="0">
                <a:solidFill>
                  <a:srgbClr val="0000FF"/>
                </a:solidFill>
                <a:sym typeface="Symbol" pitchFamily="18" charset="2"/>
              </a:rPr>
              <a:t></a:t>
            </a:r>
            <a:r>
              <a:rPr lang="en-GB" b="1" dirty="0" err="1">
                <a:solidFill>
                  <a:srgbClr val="0000FF"/>
                </a:solidFill>
                <a:sym typeface="Symbol" pitchFamily="18" charset="2"/>
              </a:rPr>
              <a:t>ve</a:t>
            </a:r>
            <a:r>
              <a:rPr lang="en-GB" b="1" dirty="0">
                <a:solidFill>
                  <a:srgbClr val="0000FF"/>
                </a:solidFill>
                <a:sym typeface="Symbol" pitchFamily="18" charset="2"/>
              </a:rPr>
              <a:t>:	</a:t>
            </a:r>
            <a:r>
              <a:rPr lang="en-GB" b="1" baseline="30000" dirty="0">
                <a:solidFill>
                  <a:srgbClr val="0000FF"/>
                </a:solidFill>
              </a:rPr>
              <a:t>2</a:t>
            </a:r>
            <a:r>
              <a:rPr lang="en-GB" b="1" dirty="0">
                <a:solidFill>
                  <a:srgbClr val="0000FF"/>
                </a:solidFill>
                <a:sym typeface="Symbol" pitchFamily="18" charset="2"/>
              </a:rPr>
              <a:t> = 0.61   	p = 60%</a:t>
            </a:r>
          </a:p>
          <a:p>
            <a:pPr algn="l"/>
            <a:r>
              <a:rPr lang="en-GB" b="1" dirty="0">
                <a:solidFill>
                  <a:srgbClr val="0000FF"/>
                </a:solidFill>
                <a:sym typeface="Symbol" pitchFamily="18" charset="2"/>
              </a:rPr>
              <a:t>+</a:t>
            </a:r>
            <a:r>
              <a:rPr lang="en-GB" b="1" dirty="0" err="1">
                <a:solidFill>
                  <a:srgbClr val="0000FF"/>
                </a:solidFill>
                <a:sym typeface="Symbol" pitchFamily="18" charset="2"/>
              </a:rPr>
              <a:t>ve</a:t>
            </a:r>
            <a:r>
              <a:rPr lang="en-GB" b="1" dirty="0">
                <a:solidFill>
                  <a:srgbClr val="0000FF"/>
                </a:solidFill>
                <a:sym typeface="Symbol" pitchFamily="18" charset="2"/>
              </a:rPr>
              <a:t>:	</a:t>
            </a:r>
            <a:r>
              <a:rPr lang="en-GB" b="1" baseline="30000" dirty="0">
                <a:solidFill>
                  <a:srgbClr val="0000FF"/>
                </a:solidFill>
              </a:rPr>
              <a:t>2</a:t>
            </a:r>
            <a:r>
              <a:rPr lang="en-GB" b="1" dirty="0">
                <a:solidFill>
                  <a:srgbClr val="0000FF"/>
                </a:solidFill>
                <a:sym typeface="Symbol" pitchFamily="18" charset="2"/>
              </a:rPr>
              <a:t> = 1.76   	p = 15%</a:t>
            </a:r>
          </a:p>
        </p:txBody>
      </p:sp>
      <p:sp>
        <p:nvSpPr>
          <p:cNvPr id="44039" name="Rectangle 6"/>
          <p:cNvSpPr>
            <a:spLocks noChangeArrowheads="1"/>
          </p:cNvSpPr>
          <p:nvPr/>
        </p:nvSpPr>
        <p:spPr bwMode="auto">
          <a:xfrm>
            <a:off x="2411413" y="6470650"/>
            <a:ext cx="377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GB" sz="1400" b="1" i="1" dirty="0">
                <a:solidFill>
                  <a:srgbClr val="009900"/>
                </a:solidFill>
              </a:rPr>
              <a:t>N </a:t>
            </a:r>
            <a:r>
              <a:rPr lang="en-GB" sz="1400" b="1" i="1" dirty="0" err="1">
                <a:solidFill>
                  <a:srgbClr val="009900"/>
                </a:solidFill>
              </a:rPr>
              <a:t>Amzal</a:t>
            </a:r>
            <a:r>
              <a:rPr lang="en-GB" sz="1400" b="1" i="1" dirty="0">
                <a:solidFill>
                  <a:srgbClr val="009900"/>
                </a:solidFill>
              </a:rPr>
              <a:t> et al   </a:t>
            </a:r>
            <a:r>
              <a:rPr lang="en-GB" sz="1400" b="1" i="1" dirty="0" err="1">
                <a:solidFill>
                  <a:srgbClr val="009900"/>
                </a:solidFill>
              </a:rPr>
              <a:t>Nucl</a:t>
            </a:r>
            <a:r>
              <a:rPr lang="en-GB" sz="1400" b="1" i="1" dirty="0">
                <a:solidFill>
                  <a:srgbClr val="009900"/>
                </a:solidFill>
              </a:rPr>
              <a:t>. Phys. A734 (2004) 465</a:t>
            </a:r>
          </a:p>
        </p:txBody>
      </p:sp>
      <p:sp>
        <p:nvSpPr>
          <p:cNvPr id="44040" name="TextBox 1"/>
          <p:cNvSpPr txBox="1">
            <a:spLocks noChangeArrowheads="1"/>
          </p:cNvSpPr>
          <p:nvPr/>
        </p:nvSpPr>
        <p:spPr bwMode="auto">
          <a:xfrm>
            <a:off x="1042988" y="0"/>
            <a:ext cx="7048500" cy="588963"/>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US" sz="3200" b="1">
                <a:solidFill>
                  <a:srgbClr val="0000FF"/>
                </a:solidFill>
              </a:rPr>
              <a:t>Measurement of sign of E1 moment</a:t>
            </a:r>
          </a:p>
        </p:txBody>
      </p:sp>
      <p:sp>
        <p:nvSpPr>
          <p:cNvPr id="40969" name="Text Box 9"/>
          <p:cNvSpPr txBox="1">
            <a:spLocks noChangeArrowheads="1"/>
          </p:cNvSpPr>
          <p:nvPr/>
        </p:nvSpPr>
        <p:spPr bwMode="auto">
          <a:xfrm>
            <a:off x="2717800" y="588963"/>
            <a:ext cx="3698875" cy="3762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1800" b="1">
                <a:solidFill>
                  <a:srgbClr val="009900"/>
                </a:solidFill>
              </a:rPr>
              <a:t>For </a:t>
            </a:r>
            <a:r>
              <a:rPr lang="en-GB" sz="1800" b="1" baseline="30000">
                <a:solidFill>
                  <a:srgbClr val="009900"/>
                </a:solidFill>
              </a:rPr>
              <a:t>226</a:t>
            </a:r>
            <a:r>
              <a:rPr lang="en-GB" sz="1800" b="1">
                <a:solidFill>
                  <a:srgbClr val="009900"/>
                </a:solidFill>
              </a:rPr>
              <a:t>Ra, </a:t>
            </a:r>
            <a:r>
              <a:rPr lang="en-GB" sz="1800" b="1" i="1">
                <a:solidFill>
                  <a:srgbClr val="009900"/>
                </a:solidFill>
                <a:latin typeface="Times New Roman" pitchFamily="18" charset="0"/>
              </a:rPr>
              <a:t>Q</a:t>
            </a:r>
            <a:r>
              <a:rPr lang="en-GB" sz="1800" b="1" baseline="-25000">
                <a:solidFill>
                  <a:srgbClr val="009900"/>
                </a:solidFill>
              </a:rPr>
              <a:t>1</a:t>
            </a:r>
            <a:r>
              <a:rPr lang="en-GB" sz="1800" b="1">
                <a:solidFill>
                  <a:srgbClr val="009900"/>
                </a:solidFill>
              </a:rPr>
              <a:t> predicted to be &lt; 0</a:t>
            </a:r>
            <a:r>
              <a:rPr lang="en-GB" sz="1800" b="1">
                <a:solidFill>
                  <a:srgbClr val="FF0000"/>
                </a:solidFill>
              </a:rPr>
              <a:t> </a:t>
            </a:r>
          </a:p>
        </p:txBody>
      </p:sp>
      <p:pic>
        <p:nvPicPr>
          <p:cNvPr id="44055"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1028700"/>
            <a:ext cx="42005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78923" y="1270800"/>
            <a:ext cx="2095445" cy="369332"/>
          </a:xfrm>
          <a:prstGeom prst="rect">
            <a:avLst/>
          </a:prstGeom>
          <a:noFill/>
        </p:spPr>
        <p:txBody>
          <a:bodyPr wrap="none" rtlCol="0">
            <a:spAutoFit/>
          </a:bodyPr>
          <a:lstStyle/>
          <a:p>
            <a:r>
              <a:rPr lang="en-GB" dirty="0"/>
              <a:t>a</a:t>
            </a:r>
            <a:r>
              <a:rPr lang="en-GB" dirty="0" smtClean="0"/>
              <a:t>t Coulomb barrier</a:t>
            </a:r>
            <a:endParaRPr lang="en-GB" dirty="0"/>
          </a:p>
        </p:txBody>
      </p:sp>
    </p:spTree>
    <p:extLst>
      <p:ext uri="{BB962C8B-B14F-4D97-AF65-F5344CB8AC3E}">
        <p14:creationId xmlns:p14="http://schemas.microsoft.com/office/powerpoint/2010/main" val="9546350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Fig 3a.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582988"/>
            <a:ext cx="6192838"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1" descr="Fig 1a.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2938"/>
            <a:ext cx="4572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Fig 1b.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617538"/>
            <a:ext cx="4500562"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Fig 3b.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559175"/>
            <a:ext cx="6265862"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6"/>
          <p:cNvSpPr txBox="1">
            <a:spLocks noChangeArrowheads="1"/>
          </p:cNvSpPr>
          <p:nvPr/>
        </p:nvSpPr>
        <p:spPr bwMode="auto">
          <a:xfrm>
            <a:off x="0" y="0"/>
            <a:ext cx="9144000" cy="588963"/>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b="1">
                <a:solidFill>
                  <a:srgbClr val="0000FF"/>
                </a:solidFill>
              </a:rPr>
              <a:t>Experimental Results</a:t>
            </a:r>
          </a:p>
        </p:txBody>
      </p:sp>
      <p:sp>
        <p:nvSpPr>
          <p:cNvPr id="47111" name="Text Box 7"/>
          <p:cNvSpPr txBox="1">
            <a:spLocks noChangeArrowheads="1"/>
          </p:cNvSpPr>
          <p:nvPr/>
        </p:nvSpPr>
        <p:spPr bwMode="auto">
          <a:xfrm>
            <a:off x="827088" y="3644900"/>
            <a:ext cx="741362"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baseline="30000">
                <a:latin typeface="Arial" charset="0"/>
                <a:ea typeface="ＭＳ Ｐゴシック" charset="0"/>
                <a:cs typeface="ＭＳ Ｐゴシック" charset="0"/>
              </a:rPr>
              <a:t>220</a:t>
            </a:r>
            <a:r>
              <a:rPr lang="en-GB" b="1">
                <a:latin typeface="Arial" charset="0"/>
                <a:ea typeface="ＭＳ Ｐゴシック" charset="0"/>
                <a:cs typeface="ＭＳ Ｐゴシック" charset="0"/>
              </a:rPr>
              <a:t>Rn</a:t>
            </a:r>
          </a:p>
        </p:txBody>
      </p:sp>
      <p:sp>
        <p:nvSpPr>
          <p:cNvPr id="47112" name="Text Box 8"/>
          <p:cNvSpPr txBox="1">
            <a:spLocks noChangeArrowheads="1"/>
          </p:cNvSpPr>
          <p:nvPr/>
        </p:nvSpPr>
        <p:spPr bwMode="auto">
          <a:xfrm>
            <a:off x="3492500" y="692150"/>
            <a:ext cx="7413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baseline="30000">
                <a:latin typeface="Arial" charset="0"/>
                <a:ea typeface="ＭＳ Ｐゴシック" charset="0"/>
                <a:cs typeface="ＭＳ Ｐゴシック" charset="0"/>
              </a:rPr>
              <a:t>220</a:t>
            </a:r>
            <a:r>
              <a:rPr lang="en-GB" b="1">
                <a:latin typeface="Arial" charset="0"/>
                <a:ea typeface="ＭＳ Ｐゴシック" charset="0"/>
                <a:cs typeface="ＭＳ Ｐゴシック" charset="0"/>
              </a:rPr>
              <a:t>Rn</a:t>
            </a:r>
          </a:p>
        </p:txBody>
      </p:sp>
      <p:sp>
        <p:nvSpPr>
          <p:cNvPr id="47113" name="Text Box 9"/>
          <p:cNvSpPr txBox="1">
            <a:spLocks noChangeArrowheads="1"/>
          </p:cNvSpPr>
          <p:nvPr/>
        </p:nvSpPr>
        <p:spPr bwMode="auto">
          <a:xfrm>
            <a:off x="7956550" y="765175"/>
            <a:ext cx="7286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baseline="30000" dirty="0">
                <a:latin typeface="Arial" charset="0"/>
                <a:ea typeface="ＭＳ Ｐゴシック" charset="0"/>
                <a:cs typeface="ＭＳ Ｐゴシック" charset="0"/>
              </a:rPr>
              <a:t>224</a:t>
            </a:r>
            <a:r>
              <a:rPr lang="en-GB" b="1" dirty="0">
                <a:latin typeface="Arial" charset="0"/>
                <a:ea typeface="ＭＳ Ｐゴシック" charset="0"/>
                <a:cs typeface="ＭＳ Ｐゴシック" charset="0"/>
              </a:rPr>
              <a:t>Ra</a:t>
            </a:r>
          </a:p>
        </p:txBody>
      </p:sp>
      <p:sp>
        <p:nvSpPr>
          <p:cNvPr id="47114" name="Text Box 10"/>
          <p:cNvSpPr txBox="1">
            <a:spLocks noChangeArrowheads="1"/>
          </p:cNvSpPr>
          <p:nvPr/>
        </p:nvSpPr>
        <p:spPr bwMode="auto">
          <a:xfrm>
            <a:off x="7667625" y="3644900"/>
            <a:ext cx="7286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b="1" baseline="30000">
                <a:latin typeface="Arial" charset="0"/>
                <a:ea typeface="ＭＳ Ｐゴシック" charset="0"/>
                <a:cs typeface="ＭＳ Ｐゴシック" charset="0"/>
              </a:rPr>
              <a:t>224</a:t>
            </a:r>
            <a:r>
              <a:rPr lang="en-GB" b="1">
                <a:latin typeface="Arial" charset="0"/>
                <a:ea typeface="ＭＳ Ｐゴシック" charset="0"/>
                <a:cs typeface="ＭＳ Ｐゴシック" charset="0"/>
              </a:rPr>
              <a:t>Ra</a:t>
            </a:r>
          </a:p>
        </p:txBody>
      </p:sp>
      <p:sp>
        <p:nvSpPr>
          <p:cNvPr id="47115" name="Text Box 11"/>
          <p:cNvSpPr txBox="1">
            <a:spLocks noChangeArrowheads="1"/>
          </p:cNvSpPr>
          <p:nvPr/>
        </p:nvSpPr>
        <p:spPr bwMode="auto">
          <a:xfrm>
            <a:off x="3910013" y="2420938"/>
            <a:ext cx="1373187"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aseline="30000">
                <a:solidFill>
                  <a:srgbClr val="0000FF"/>
                </a:solidFill>
                <a:latin typeface="Arial" charset="0"/>
                <a:ea typeface="ＭＳ Ｐゴシック" charset="0"/>
                <a:cs typeface="ＭＳ Ｐゴシック" charset="0"/>
              </a:rPr>
              <a:t>60</a:t>
            </a:r>
            <a:r>
              <a:rPr lang="en-GB">
                <a:solidFill>
                  <a:srgbClr val="0000FF"/>
                </a:solidFill>
                <a:latin typeface="Arial" charset="0"/>
                <a:ea typeface="ＭＳ Ｐゴシック" charset="0"/>
                <a:cs typeface="ＭＳ Ｐゴシック" charset="0"/>
              </a:rPr>
              <a:t>Ni target</a:t>
            </a:r>
          </a:p>
          <a:p>
            <a:pPr>
              <a:defRPr/>
            </a:pPr>
            <a:r>
              <a:rPr lang="en-GB" baseline="30000">
                <a:solidFill>
                  <a:srgbClr val="FF0000"/>
                </a:solidFill>
                <a:latin typeface="Arial" charset="0"/>
                <a:ea typeface="ＭＳ Ｐゴシック" charset="0"/>
                <a:cs typeface="ＭＳ Ｐゴシック" charset="0"/>
              </a:rPr>
              <a:t>120</a:t>
            </a:r>
            <a:r>
              <a:rPr lang="en-GB">
                <a:solidFill>
                  <a:srgbClr val="FF0000"/>
                </a:solidFill>
                <a:latin typeface="Arial" charset="0"/>
                <a:ea typeface="ＭＳ Ｐゴシック" charset="0"/>
                <a:cs typeface="ＭＳ Ｐゴシック" charset="0"/>
              </a:rPr>
              <a:t>Sn target</a:t>
            </a:r>
          </a:p>
        </p:txBody>
      </p:sp>
      <p:sp>
        <p:nvSpPr>
          <p:cNvPr id="25611" name="Rectangle 6"/>
          <p:cNvSpPr>
            <a:spLocks noChangeArrowheads="1"/>
          </p:cNvSpPr>
          <p:nvPr/>
        </p:nvSpPr>
        <p:spPr bwMode="auto">
          <a:xfrm>
            <a:off x="2987675" y="3284538"/>
            <a:ext cx="3384550" cy="304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GB" sz="1400" b="1" i="1">
                <a:solidFill>
                  <a:srgbClr val="009900"/>
                </a:solidFill>
              </a:rPr>
              <a:t>LP Gaffney et al Nature 497 (2013) 199</a:t>
            </a:r>
          </a:p>
        </p:txBody>
      </p:sp>
    </p:spTree>
    <p:extLst>
      <p:ext uri="{BB962C8B-B14F-4D97-AF65-F5344CB8AC3E}">
        <p14:creationId xmlns:p14="http://schemas.microsoft.com/office/powerpoint/2010/main" val="21863056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7"/>
          <p:cNvSpPr>
            <a:spLocks noChangeArrowheads="1"/>
          </p:cNvSpPr>
          <p:nvPr/>
        </p:nvSpPr>
        <p:spPr bwMode="auto">
          <a:xfrm>
            <a:off x="6948488" y="4149725"/>
            <a:ext cx="1582737"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248" name="Rectangle 8"/>
          <p:cNvSpPr>
            <a:spLocks noChangeArrowheads="1"/>
          </p:cNvSpPr>
          <p:nvPr/>
        </p:nvSpPr>
        <p:spPr bwMode="auto">
          <a:xfrm>
            <a:off x="4356100" y="1196975"/>
            <a:ext cx="1800225" cy="1152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250" name="Rectangle 10"/>
          <p:cNvSpPr>
            <a:spLocks noChangeArrowheads="1"/>
          </p:cNvSpPr>
          <p:nvPr/>
        </p:nvSpPr>
        <p:spPr bwMode="auto">
          <a:xfrm>
            <a:off x="6372225" y="4005263"/>
            <a:ext cx="647700"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252" name="Rectangle 12"/>
          <p:cNvSpPr>
            <a:spLocks noChangeArrowheads="1"/>
          </p:cNvSpPr>
          <p:nvPr/>
        </p:nvSpPr>
        <p:spPr bwMode="auto">
          <a:xfrm>
            <a:off x="4932363" y="404813"/>
            <a:ext cx="3240087" cy="720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60866" name="Rectangle 2"/>
          <p:cNvSpPr>
            <a:spLocks noChangeArrowheads="1"/>
          </p:cNvSpPr>
          <p:nvPr/>
        </p:nvSpPr>
        <p:spPr bwMode="auto">
          <a:xfrm>
            <a:off x="539750" y="0"/>
            <a:ext cx="8207375" cy="5651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GB" sz="3200" b="1" dirty="0">
                <a:solidFill>
                  <a:srgbClr val="0000FF"/>
                </a:solidFill>
                <a:ea typeface="ＭＳ Ｐゴシック" charset="0"/>
              </a:rPr>
              <a:t>Reflection Asymmetric </a:t>
            </a:r>
            <a:r>
              <a:rPr lang="en-GB" sz="3200" b="1" dirty="0" smtClean="0">
                <a:solidFill>
                  <a:srgbClr val="0000FF"/>
                </a:solidFill>
                <a:ea typeface="ＭＳ Ｐゴシック" charset="0"/>
              </a:rPr>
              <a:t>Shapes</a:t>
            </a:r>
            <a:endParaRPr lang="en-US" sz="3200" b="1" dirty="0">
              <a:solidFill>
                <a:srgbClr val="0000FF"/>
              </a:solidFill>
              <a:ea typeface="ＭＳ Ｐゴシック" charset="0"/>
            </a:endParaRPr>
          </a:p>
        </p:txBody>
      </p:sp>
      <p:sp>
        <p:nvSpPr>
          <p:cNvPr id="10253" name="Rectangle 13"/>
          <p:cNvSpPr>
            <a:spLocks noChangeArrowheads="1"/>
          </p:cNvSpPr>
          <p:nvPr/>
        </p:nvSpPr>
        <p:spPr bwMode="auto">
          <a:xfrm>
            <a:off x="1798638" y="5818982"/>
            <a:ext cx="4897437" cy="404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5375" name="Rectangle 15"/>
          <p:cNvSpPr>
            <a:spLocks noChangeArrowheads="1"/>
          </p:cNvSpPr>
          <p:nvPr/>
        </p:nvSpPr>
        <p:spPr bwMode="auto">
          <a:xfrm rot="1200000">
            <a:off x="6443663" y="3814763"/>
            <a:ext cx="6477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76" name="Rectangle 16"/>
          <p:cNvSpPr>
            <a:spLocks noChangeArrowheads="1"/>
          </p:cNvSpPr>
          <p:nvPr/>
        </p:nvSpPr>
        <p:spPr bwMode="auto">
          <a:xfrm rot="9600000">
            <a:off x="6443663" y="4797425"/>
            <a:ext cx="6477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78" name="Rectangle 18"/>
          <p:cNvSpPr>
            <a:spLocks noChangeArrowheads="1"/>
          </p:cNvSpPr>
          <p:nvPr/>
        </p:nvSpPr>
        <p:spPr bwMode="auto">
          <a:xfrm>
            <a:off x="5076825" y="5300663"/>
            <a:ext cx="1366838" cy="720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5379"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768" y="623094"/>
            <a:ext cx="5976664" cy="5997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E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4427538"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6" descr="E3s more the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7200"/>
            <a:ext cx="6121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E1 E2 E3 ca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573463"/>
            <a:ext cx="4752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E2s more the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5138" y="476250"/>
            <a:ext cx="48688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6"/>
          <p:cNvSpPr txBox="1">
            <a:spLocks noChangeArrowheads="1"/>
          </p:cNvSpPr>
          <p:nvPr/>
        </p:nvSpPr>
        <p:spPr bwMode="auto">
          <a:xfrm>
            <a:off x="0" y="0"/>
            <a:ext cx="9144000" cy="528638"/>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800" b="1">
                <a:solidFill>
                  <a:srgbClr val="0000FF"/>
                </a:solidFill>
              </a:rPr>
              <a:t>Comparison with theory</a:t>
            </a:r>
          </a:p>
        </p:txBody>
      </p:sp>
      <p:sp>
        <p:nvSpPr>
          <p:cNvPr id="27654" name="TextBox 1"/>
          <p:cNvSpPr txBox="1">
            <a:spLocks noChangeArrowheads="1"/>
          </p:cNvSpPr>
          <p:nvPr/>
        </p:nvSpPr>
        <p:spPr bwMode="auto">
          <a:xfrm>
            <a:off x="5891213" y="5516563"/>
            <a:ext cx="3252787" cy="101600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200">
                <a:solidFill>
                  <a:srgbClr val="009900"/>
                </a:solidFill>
              </a:rPr>
              <a:t>1. Shneidman et al PRC 67 (2003) 014313</a:t>
            </a:r>
          </a:p>
          <a:p>
            <a:pPr algn="l" eaLnBrk="1" hangingPunct="1"/>
            <a:r>
              <a:rPr lang="en-US" sz="1200">
                <a:solidFill>
                  <a:srgbClr val="009900"/>
                </a:solidFill>
              </a:rPr>
              <a:t>2. Robledo &amp; Bertsch PRC 84 (2011) 054302</a:t>
            </a:r>
          </a:p>
          <a:p>
            <a:pPr algn="l" eaLnBrk="1" hangingPunct="1"/>
            <a:r>
              <a:rPr lang="en-US" sz="1200">
                <a:solidFill>
                  <a:srgbClr val="009900"/>
                </a:solidFill>
              </a:rPr>
              <a:t>3. Rutz et al. NP A590 (1995) 680</a:t>
            </a:r>
          </a:p>
          <a:p>
            <a:pPr algn="l" eaLnBrk="1" hangingPunct="1"/>
            <a:r>
              <a:rPr lang="en-US" sz="1200">
                <a:solidFill>
                  <a:srgbClr val="009900"/>
                </a:solidFill>
              </a:rPr>
              <a:t>4. Engel et al. PRC 68 (2003) 025501</a:t>
            </a:r>
          </a:p>
          <a:p>
            <a:pPr algn="l" eaLnBrk="1" hangingPunct="1"/>
            <a:r>
              <a:rPr lang="en-US" sz="1200">
                <a:solidFill>
                  <a:srgbClr val="009900"/>
                </a:solidFill>
              </a:rPr>
              <a:t>5.  Nazarewicz et al NP A429 (1984) 269</a:t>
            </a:r>
          </a:p>
        </p:txBody>
      </p:sp>
      <p:sp>
        <p:nvSpPr>
          <p:cNvPr id="27655" name="TextBox 2"/>
          <p:cNvSpPr txBox="1">
            <a:spLocks noChangeArrowheads="1"/>
          </p:cNvSpPr>
          <p:nvPr/>
        </p:nvSpPr>
        <p:spPr bwMode="auto">
          <a:xfrm>
            <a:off x="8836025" y="4005263"/>
            <a:ext cx="285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1</a:t>
            </a:r>
          </a:p>
          <a:p>
            <a:pPr eaLnBrk="1" hangingPunct="1"/>
            <a:r>
              <a:rPr lang="en-US" sz="1400"/>
              <a:t>2</a:t>
            </a:r>
          </a:p>
          <a:p>
            <a:pPr eaLnBrk="1" hangingPunct="1"/>
            <a:r>
              <a:rPr lang="en-US" sz="1400"/>
              <a:t>2</a:t>
            </a:r>
          </a:p>
          <a:p>
            <a:pPr eaLnBrk="1" hangingPunct="1"/>
            <a:r>
              <a:rPr lang="en-US" sz="1400"/>
              <a:t>3</a:t>
            </a:r>
          </a:p>
          <a:p>
            <a:pPr eaLnBrk="1" hangingPunct="1"/>
            <a:r>
              <a:rPr lang="en-US" sz="1400"/>
              <a:t>4</a:t>
            </a:r>
          </a:p>
          <a:p>
            <a:pPr eaLnBrk="1" hangingPunct="1"/>
            <a:r>
              <a:rPr lang="en-US" sz="1400"/>
              <a:t>5</a:t>
            </a:r>
          </a:p>
        </p:txBody>
      </p:sp>
    </p:spTree>
    <p:extLst>
      <p:ext uri="{BB962C8B-B14F-4D97-AF65-F5344CB8AC3E}">
        <p14:creationId xmlns:p14="http://schemas.microsoft.com/office/powerpoint/2010/main" val="9292453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150" y="188913"/>
            <a:ext cx="489585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Rectangle 8"/>
          <p:cNvSpPr>
            <a:spLocks noChangeArrowheads="1"/>
          </p:cNvSpPr>
          <p:nvPr/>
        </p:nvSpPr>
        <p:spPr bwMode="auto">
          <a:xfrm>
            <a:off x="-180975" y="0"/>
            <a:ext cx="9432925" cy="4048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ea typeface="ＭＳ Ｐゴシック" charset="0"/>
            </a:endParaRPr>
          </a:p>
        </p:txBody>
      </p:sp>
      <p:pic>
        <p:nvPicPr>
          <p:cNvPr id="30723" name="Picture 5" desc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4211638"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Rectangle 6"/>
          <p:cNvSpPr>
            <a:spLocks noChangeArrowheads="1"/>
          </p:cNvSpPr>
          <p:nvPr/>
        </p:nvSpPr>
        <p:spPr bwMode="auto">
          <a:xfrm>
            <a:off x="755650" y="0"/>
            <a:ext cx="7200900" cy="404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GB" sz="2400" b="1">
                <a:solidFill>
                  <a:srgbClr val="0000FF"/>
                </a:solidFill>
                <a:ea typeface="ＭＳ Ｐゴシック" charset="0"/>
              </a:rPr>
              <a:t>E</a:t>
            </a:r>
            <a:r>
              <a:rPr lang="en-GB" sz="2400" b="1">
                <a:solidFill>
                  <a:srgbClr val="0000FF"/>
                </a:solidFill>
                <a:latin typeface="Symbol" charset="0"/>
                <a:ea typeface="ＭＳ Ｐゴシック" charset="0"/>
              </a:rPr>
              <a:t>l</a:t>
            </a:r>
            <a:r>
              <a:rPr lang="en-GB" sz="2400" b="1">
                <a:solidFill>
                  <a:srgbClr val="0000FF"/>
                </a:solidFill>
                <a:ea typeface="ＭＳ Ｐゴシック" charset="0"/>
              </a:rPr>
              <a:t> matrix elements from Coulomb excitation</a:t>
            </a:r>
          </a:p>
        </p:txBody>
      </p:sp>
      <p:sp>
        <p:nvSpPr>
          <p:cNvPr id="128009" name="Text Box 9"/>
          <p:cNvSpPr txBox="1">
            <a:spLocks noChangeArrowheads="1"/>
          </p:cNvSpPr>
          <p:nvPr/>
        </p:nvSpPr>
        <p:spPr bwMode="auto">
          <a:xfrm>
            <a:off x="179388" y="6521450"/>
            <a:ext cx="7756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defRPr/>
            </a:pPr>
            <a:r>
              <a:rPr lang="en-GB" sz="1400" b="1" i="1" smtClean="0">
                <a:solidFill>
                  <a:srgbClr val="009900"/>
                </a:solidFill>
                <a:cs typeface="ＭＳ Ｐゴシック" charset="0"/>
              </a:rPr>
              <a:t>HJ Wollersheim et al., NP A556 (1993) 261                      R Ibbotson et al PRL 71 (1993) 1990</a:t>
            </a:r>
          </a:p>
        </p:txBody>
      </p:sp>
      <p:sp>
        <p:nvSpPr>
          <p:cNvPr id="9224" name="Oval 8"/>
          <p:cNvSpPr>
            <a:spLocks noChangeArrowheads="1"/>
          </p:cNvSpPr>
          <p:nvPr/>
        </p:nvSpPr>
        <p:spPr bwMode="auto">
          <a:xfrm>
            <a:off x="4932363" y="2276475"/>
            <a:ext cx="647700" cy="5032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9225" name="Oval 9"/>
          <p:cNvSpPr>
            <a:spLocks noChangeArrowheads="1"/>
          </p:cNvSpPr>
          <p:nvPr/>
        </p:nvSpPr>
        <p:spPr bwMode="auto">
          <a:xfrm>
            <a:off x="6659563" y="2276475"/>
            <a:ext cx="647700" cy="5032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0730" name="Text Box 10"/>
          <p:cNvSpPr txBox="1">
            <a:spLocks noChangeArrowheads="1"/>
          </p:cNvSpPr>
          <p:nvPr/>
        </p:nvSpPr>
        <p:spPr bwMode="auto">
          <a:xfrm>
            <a:off x="3535363" y="1747838"/>
            <a:ext cx="800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baseline="30000">
                <a:solidFill>
                  <a:srgbClr val="FF0000"/>
                </a:solidFill>
              </a:rPr>
              <a:t>148</a:t>
            </a:r>
            <a:r>
              <a:rPr lang="en-GB" sz="2000" b="1">
                <a:solidFill>
                  <a:srgbClr val="FF0000"/>
                </a:solidFill>
              </a:rPr>
              <a:t>Nd</a:t>
            </a:r>
          </a:p>
        </p:txBody>
      </p:sp>
      <p:sp>
        <p:nvSpPr>
          <p:cNvPr id="30731" name="Rectangle 11"/>
          <p:cNvSpPr>
            <a:spLocks noChangeArrowheads="1"/>
          </p:cNvSpPr>
          <p:nvPr/>
        </p:nvSpPr>
        <p:spPr bwMode="auto">
          <a:xfrm>
            <a:off x="3563938" y="1230313"/>
            <a:ext cx="504825"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3" name="Text Box 13"/>
          <p:cNvSpPr txBox="1">
            <a:spLocks noChangeArrowheads="1"/>
          </p:cNvSpPr>
          <p:nvPr/>
        </p:nvSpPr>
        <p:spPr bwMode="auto">
          <a:xfrm>
            <a:off x="3535363" y="3332163"/>
            <a:ext cx="800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baseline="30000">
                <a:solidFill>
                  <a:srgbClr val="FF0000"/>
                </a:solidFill>
              </a:rPr>
              <a:t>150</a:t>
            </a:r>
            <a:r>
              <a:rPr lang="en-GB" sz="2000" b="1">
                <a:solidFill>
                  <a:srgbClr val="FF0000"/>
                </a:solidFill>
              </a:rPr>
              <a:t>Nd</a:t>
            </a:r>
          </a:p>
        </p:txBody>
      </p:sp>
      <p:sp>
        <p:nvSpPr>
          <p:cNvPr id="30734" name="Text Box 14"/>
          <p:cNvSpPr txBox="1">
            <a:spLocks noChangeArrowheads="1"/>
          </p:cNvSpPr>
          <p:nvPr/>
        </p:nvSpPr>
        <p:spPr bwMode="auto">
          <a:xfrm>
            <a:off x="3543300" y="5348288"/>
            <a:ext cx="785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baseline="30000">
                <a:solidFill>
                  <a:srgbClr val="FF0000"/>
                </a:solidFill>
              </a:rPr>
              <a:t>226</a:t>
            </a:r>
            <a:r>
              <a:rPr lang="en-GB" sz="2000" b="1">
                <a:solidFill>
                  <a:srgbClr val="FF0000"/>
                </a:solidFill>
              </a:rPr>
              <a:t>Ra</a:t>
            </a:r>
          </a:p>
        </p:txBody>
      </p:sp>
      <p:sp>
        <p:nvSpPr>
          <p:cNvPr id="30735" name="Rectangle 15"/>
          <p:cNvSpPr>
            <a:spLocks noChangeArrowheads="1"/>
          </p:cNvSpPr>
          <p:nvPr/>
        </p:nvSpPr>
        <p:spPr bwMode="auto">
          <a:xfrm>
            <a:off x="3492500" y="2565400"/>
            <a:ext cx="91440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6" name="Rectangle 16"/>
          <p:cNvSpPr>
            <a:spLocks noChangeArrowheads="1"/>
          </p:cNvSpPr>
          <p:nvPr/>
        </p:nvSpPr>
        <p:spPr bwMode="auto">
          <a:xfrm>
            <a:off x="3563938" y="4581525"/>
            <a:ext cx="503237" cy="28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7" name="Rectangle 17"/>
          <p:cNvSpPr>
            <a:spLocks noChangeArrowheads="1"/>
          </p:cNvSpPr>
          <p:nvPr/>
        </p:nvSpPr>
        <p:spPr bwMode="auto">
          <a:xfrm>
            <a:off x="8101013" y="908050"/>
            <a:ext cx="590550" cy="482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8" name="Rectangle 18"/>
          <p:cNvSpPr>
            <a:spLocks noChangeArrowheads="1"/>
          </p:cNvSpPr>
          <p:nvPr/>
        </p:nvSpPr>
        <p:spPr bwMode="auto">
          <a:xfrm>
            <a:off x="7885113" y="2852738"/>
            <a:ext cx="914400" cy="360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9" name="Rectangle 19"/>
          <p:cNvSpPr>
            <a:spLocks noChangeArrowheads="1"/>
          </p:cNvSpPr>
          <p:nvPr/>
        </p:nvSpPr>
        <p:spPr bwMode="auto">
          <a:xfrm>
            <a:off x="8027988" y="4149725"/>
            <a:ext cx="91440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40" name="Text Box 20"/>
          <p:cNvSpPr txBox="1">
            <a:spLocks noChangeArrowheads="1"/>
          </p:cNvSpPr>
          <p:nvPr/>
        </p:nvSpPr>
        <p:spPr bwMode="auto">
          <a:xfrm>
            <a:off x="684213" y="404813"/>
            <a:ext cx="8388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sz="1200" b="1" dirty="0">
                <a:solidFill>
                  <a:srgbClr val="FF0000"/>
                </a:solidFill>
                <a:latin typeface="Times New Roman" pitchFamily="18" charset="0"/>
              </a:rPr>
              <a:t>      &lt;I||E2||I-2&gt;                          &lt;I||E2||I&gt;                                              &lt;I||E3||I-3&gt;                                  &lt;I||E3||I-1&gt;</a:t>
            </a:r>
            <a:r>
              <a:rPr lang="en-GB" dirty="0"/>
              <a:t>                  </a:t>
            </a:r>
          </a:p>
        </p:txBody>
      </p:sp>
      <p:pic>
        <p:nvPicPr>
          <p:cNvPr id="307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63" y="765175"/>
            <a:ext cx="5172075" cy="438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52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blinds(horizontal)">
                                      <p:cBhvr>
                                        <p:cTn id="7" dur="500"/>
                                        <p:tgtEl>
                                          <p:spTgt spid="92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blinds(horizontal)">
                                      <p:cBhvr>
                                        <p:cTn id="10" dur="5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E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4427538"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6" descr="E3s more the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3068960"/>
            <a:ext cx="6121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E2s more the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476250"/>
            <a:ext cx="48688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6"/>
          <p:cNvSpPr txBox="1">
            <a:spLocks noChangeArrowheads="1"/>
          </p:cNvSpPr>
          <p:nvPr/>
        </p:nvSpPr>
        <p:spPr bwMode="auto">
          <a:xfrm>
            <a:off x="0" y="0"/>
            <a:ext cx="9144000" cy="528638"/>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800" b="1">
                <a:solidFill>
                  <a:srgbClr val="0000FF"/>
                </a:solidFill>
              </a:rPr>
              <a:t>Comparison with theory</a:t>
            </a:r>
          </a:p>
        </p:txBody>
      </p:sp>
      <p:sp>
        <p:nvSpPr>
          <p:cNvPr id="2" name="TextBox 1"/>
          <p:cNvSpPr txBox="1"/>
          <p:nvPr/>
        </p:nvSpPr>
        <p:spPr>
          <a:xfrm>
            <a:off x="1581200" y="650558"/>
            <a:ext cx="1556837" cy="369332"/>
          </a:xfrm>
          <a:prstGeom prst="rect">
            <a:avLst/>
          </a:prstGeom>
          <a:noFill/>
        </p:spPr>
        <p:txBody>
          <a:bodyPr wrap="none" rtlCol="0">
            <a:spAutoFit/>
          </a:bodyPr>
          <a:lstStyle/>
          <a:p>
            <a:r>
              <a:rPr lang="en-GB" b="1" dirty="0" smtClean="0"/>
              <a:t>E1 moments</a:t>
            </a:r>
            <a:endParaRPr lang="en-GB" b="1" dirty="0"/>
          </a:p>
        </p:txBody>
      </p:sp>
      <p:sp>
        <p:nvSpPr>
          <p:cNvPr id="10" name="TextBox 9"/>
          <p:cNvSpPr txBox="1"/>
          <p:nvPr/>
        </p:nvSpPr>
        <p:spPr>
          <a:xfrm>
            <a:off x="6117704" y="653416"/>
            <a:ext cx="1556837" cy="369332"/>
          </a:xfrm>
          <a:prstGeom prst="rect">
            <a:avLst/>
          </a:prstGeom>
          <a:noFill/>
        </p:spPr>
        <p:txBody>
          <a:bodyPr wrap="none" rtlCol="0">
            <a:spAutoFit/>
          </a:bodyPr>
          <a:lstStyle/>
          <a:p>
            <a:r>
              <a:rPr lang="en-GB" b="1" dirty="0" smtClean="0"/>
              <a:t>E2 moments</a:t>
            </a:r>
            <a:endParaRPr lang="en-GB" b="1" dirty="0"/>
          </a:p>
        </p:txBody>
      </p:sp>
      <p:sp>
        <p:nvSpPr>
          <p:cNvPr id="11" name="TextBox 10"/>
          <p:cNvSpPr txBox="1"/>
          <p:nvPr/>
        </p:nvSpPr>
        <p:spPr>
          <a:xfrm>
            <a:off x="2473546" y="3356992"/>
            <a:ext cx="1556837" cy="369332"/>
          </a:xfrm>
          <a:prstGeom prst="rect">
            <a:avLst/>
          </a:prstGeom>
          <a:noFill/>
        </p:spPr>
        <p:txBody>
          <a:bodyPr wrap="none" rtlCol="0">
            <a:spAutoFit/>
          </a:bodyPr>
          <a:lstStyle/>
          <a:p>
            <a:r>
              <a:rPr lang="en-GB" b="1" dirty="0" smtClean="0"/>
              <a:t>E3 moments</a:t>
            </a:r>
            <a:endParaRPr lang="en-GB" b="1" dirty="0"/>
          </a:p>
        </p:txBody>
      </p:sp>
    </p:spTree>
    <p:extLst>
      <p:ext uri="{BB962C8B-B14F-4D97-AF65-F5344CB8AC3E}">
        <p14:creationId xmlns:p14="http://schemas.microsoft.com/office/powerpoint/2010/main" val="30097313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b="1" i="1" dirty="0" smtClean="0">
                <a:solidFill>
                  <a:schemeClr val="tx1"/>
                </a:solidFill>
                <a:effectLst>
                  <a:outerShdw blurRad="38100" dist="38100" dir="2700000" algn="tl">
                    <a:srgbClr val="000000">
                      <a:alpha val="43137"/>
                    </a:srgbClr>
                  </a:outerShdw>
                </a:effectLst>
              </a:rPr>
              <a:t>Many Possibilities</a:t>
            </a:r>
            <a:endParaRPr lang="en-US" b="1" i="1" dirty="0">
              <a:solidFill>
                <a:schemeClr val="tx1"/>
              </a:solidFill>
              <a:effectLst>
                <a:outerShdw blurRad="38100" dist="38100" dir="2700000" algn="tl">
                  <a:srgbClr val="000000">
                    <a:alpha val="43137"/>
                  </a:srgbClr>
                </a:outerShdw>
              </a:effectLst>
            </a:endParaRPr>
          </a:p>
        </p:txBody>
      </p:sp>
      <p:pic>
        <p:nvPicPr>
          <p:cNvPr id="140292" name="Picture 4" descr="edmsources1"/>
          <p:cNvPicPr>
            <a:picLocks noChangeAspect="1" noChangeArrowheads="1"/>
          </p:cNvPicPr>
          <p:nvPr/>
        </p:nvPicPr>
        <p:blipFill>
          <a:blip r:embed="rId3" cstate="print">
            <a:clrChange>
              <a:clrFrom>
                <a:srgbClr val="FFFFFF"/>
              </a:clrFrom>
              <a:clrTo>
                <a:srgbClr val="FFFFFF">
                  <a:alpha val="0"/>
                </a:srgbClr>
              </a:clrTo>
            </a:clrChange>
            <a:lum bright="6000" contrast="12000"/>
          </a:blip>
          <a:srcRect/>
          <a:stretch>
            <a:fillRect/>
          </a:stretch>
        </p:blipFill>
        <p:spPr bwMode="auto">
          <a:xfrm>
            <a:off x="733425" y="1241425"/>
            <a:ext cx="7724775" cy="5235575"/>
          </a:xfrm>
          <a:prstGeom prst="rect">
            <a:avLst/>
          </a:prstGeom>
          <a:noFill/>
        </p:spPr>
      </p:pic>
      <p:sp>
        <p:nvSpPr>
          <p:cNvPr id="2" name="Oval 1"/>
          <p:cNvSpPr/>
          <p:nvPr/>
        </p:nvSpPr>
        <p:spPr>
          <a:xfrm>
            <a:off x="5562600" y="2057081"/>
            <a:ext cx="1676400" cy="2743519"/>
          </a:xfrm>
          <a:prstGeom prst="ellipse">
            <a:avLst/>
          </a:prstGeom>
          <a:noFill/>
          <a:ln w="762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48000" y="1524000"/>
            <a:ext cx="3200400" cy="3733800"/>
          </a:xfrm>
          <a:prstGeom prst="ellipse">
            <a:avLst/>
          </a:prstGeom>
          <a:noFill/>
          <a:ln w="76200">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1" name="Oval 10"/>
          <p:cNvSpPr/>
          <p:nvPr/>
        </p:nvSpPr>
        <p:spPr>
          <a:xfrm>
            <a:off x="228600" y="1241425"/>
            <a:ext cx="3733801" cy="5203309"/>
          </a:xfrm>
          <a:prstGeom prst="ellipse">
            <a:avLst/>
          </a:prstGeom>
          <a:noFill/>
          <a:ln w="762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010400" y="1828800"/>
            <a:ext cx="1676400" cy="4536168"/>
          </a:xfrm>
          <a:prstGeom prst="ellipse">
            <a:avLst/>
          </a:prstGeom>
          <a:noFill/>
          <a:ln w="76200">
            <a:solidFill>
              <a:srgbClr val="0070C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41365" y="6441167"/>
            <a:ext cx="2108269" cy="369332"/>
          </a:xfrm>
          <a:prstGeom prst="rect">
            <a:avLst/>
          </a:prstGeom>
          <a:noFill/>
        </p:spPr>
        <p:txBody>
          <a:bodyPr wrap="none" rtlCol="0">
            <a:spAutoFit/>
          </a:bodyPr>
          <a:lstStyle/>
          <a:p>
            <a:r>
              <a:rPr lang="en-US" dirty="0" smtClean="0">
                <a:solidFill>
                  <a:srgbClr val="C00000"/>
                </a:solidFill>
              </a:rPr>
              <a:t>Fundamental EDM</a:t>
            </a:r>
            <a:endParaRPr lang="en-US" dirty="0">
              <a:solidFill>
                <a:srgbClr val="C00000"/>
              </a:solidFill>
            </a:endParaRPr>
          </a:p>
        </p:txBody>
      </p:sp>
      <p:sp>
        <p:nvSpPr>
          <p:cNvPr id="9" name="TextBox 8"/>
          <p:cNvSpPr txBox="1"/>
          <p:nvPr/>
        </p:nvSpPr>
        <p:spPr>
          <a:xfrm>
            <a:off x="3962401" y="5271655"/>
            <a:ext cx="2864887" cy="923330"/>
          </a:xfrm>
          <a:prstGeom prst="rect">
            <a:avLst/>
          </a:prstGeom>
          <a:noFill/>
        </p:spPr>
        <p:txBody>
          <a:bodyPr wrap="none" rtlCol="0">
            <a:spAutoFit/>
          </a:bodyPr>
          <a:lstStyle/>
          <a:p>
            <a:r>
              <a:rPr lang="en-US" dirty="0" smtClean="0">
                <a:solidFill>
                  <a:srgbClr val="FFC000"/>
                </a:solidFill>
              </a:rPr>
              <a:t>Interactions</a:t>
            </a:r>
          </a:p>
          <a:p>
            <a:r>
              <a:rPr lang="en-US" dirty="0" smtClean="0">
                <a:solidFill>
                  <a:srgbClr val="FFC000"/>
                </a:solidFill>
              </a:rPr>
              <a:t>Atomic, nuclear properties</a:t>
            </a:r>
          </a:p>
          <a:p>
            <a:r>
              <a:rPr lang="en-US" dirty="0" smtClean="0">
                <a:solidFill>
                  <a:srgbClr val="FFC000"/>
                </a:solidFill>
              </a:rPr>
              <a:t>…</a:t>
            </a:r>
          </a:p>
        </p:txBody>
      </p:sp>
      <p:sp>
        <p:nvSpPr>
          <p:cNvPr id="13" name="TextBox 12"/>
          <p:cNvSpPr txBox="1"/>
          <p:nvPr/>
        </p:nvSpPr>
        <p:spPr>
          <a:xfrm>
            <a:off x="6248400" y="6378430"/>
            <a:ext cx="2980303" cy="369332"/>
          </a:xfrm>
          <a:prstGeom prst="rect">
            <a:avLst/>
          </a:prstGeom>
          <a:noFill/>
        </p:spPr>
        <p:txBody>
          <a:bodyPr wrap="none" rtlCol="0">
            <a:spAutoFit/>
          </a:bodyPr>
          <a:lstStyle/>
          <a:p>
            <a:r>
              <a:rPr lang="en-US" dirty="0" smtClean="0">
                <a:solidFill>
                  <a:schemeClr val="accent2"/>
                </a:solidFill>
              </a:rPr>
              <a:t>Observable Dipole Moment</a:t>
            </a:r>
            <a:endParaRPr lang="en-US" dirty="0">
              <a:solidFill>
                <a:schemeClr val="accent2"/>
              </a:solidFill>
            </a:endParaRPr>
          </a:p>
        </p:txBody>
      </p:sp>
    </p:spTree>
    <p:extLst>
      <p:ext uri="{BB962C8B-B14F-4D97-AF65-F5344CB8AC3E}">
        <p14:creationId xmlns:p14="http://schemas.microsoft.com/office/powerpoint/2010/main" val="319866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3" grpId="0"/>
      <p:bldP spid="9"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303213"/>
            <a:ext cx="831215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535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266825"/>
            <a:ext cx="75438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lide Number Placeholder 2"/>
          <p:cNvSpPr txBox="1">
            <a:spLocks noGrp="1"/>
          </p:cNvSpPr>
          <p:nvPr/>
        </p:nvSpPr>
        <p:spPr bwMode="auto">
          <a:xfrm>
            <a:off x="6934200" y="65341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78266AC-8502-2C4B-887A-60EA2CF1B641}" type="slidenum">
              <a:rPr lang="en-US" sz="1400">
                <a:solidFill>
                  <a:schemeClr val="bg1"/>
                </a:solidFill>
              </a:rPr>
              <a:pPr algn="r" eaLnBrk="1" hangingPunct="1"/>
              <a:t>45</a:t>
            </a:fld>
            <a:endParaRPr lang="en-US" sz="1400">
              <a:solidFill>
                <a:schemeClr val="bg1"/>
              </a:solidFill>
            </a:endParaRPr>
          </a:p>
        </p:txBody>
      </p:sp>
      <p:sp>
        <p:nvSpPr>
          <p:cNvPr id="6148" name="Text Box 2"/>
          <p:cNvSpPr txBox="1">
            <a:spLocks noChangeArrowheads="1"/>
          </p:cNvSpPr>
          <p:nvPr/>
        </p:nvSpPr>
        <p:spPr bwMode="auto">
          <a:xfrm>
            <a:off x="2124075" y="53975"/>
            <a:ext cx="5759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de-DE" sz="3600" b="1">
                <a:solidFill>
                  <a:srgbClr val="0D3A7E"/>
                </a:solidFill>
              </a:rPr>
              <a:t>ISOLDE site (west) side</a:t>
            </a:r>
            <a:endParaRPr lang="en-US" sz="3600" b="1">
              <a:solidFill>
                <a:srgbClr val="0D3A7E"/>
              </a:solidFill>
            </a:endParaRPr>
          </a:p>
        </p:txBody>
      </p:sp>
      <p:sp>
        <p:nvSpPr>
          <p:cNvPr id="6149" name="TextBox 4"/>
          <p:cNvSpPr txBox="1">
            <a:spLocks noChangeArrowheads="1"/>
          </p:cNvSpPr>
          <p:nvPr/>
        </p:nvSpPr>
        <p:spPr bwMode="auto">
          <a:xfrm>
            <a:off x="123825" y="4930775"/>
            <a:ext cx="5319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Proposed layout to fit the TSR at the west side:</a:t>
            </a:r>
          </a:p>
          <a:p>
            <a:pPr eaLnBrk="1" hangingPunct="1"/>
            <a:r>
              <a:rPr lang="en-US"/>
              <a:t>- Installation above the CERN infrastructure-tunnel </a:t>
            </a:r>
          </a:p>
        </p:txBody>
      </p:sp>
      <p:sp>
        <p:nvSpPr>
          <p:cNvPr id="10" name="Rectangle 9"/>
          <p:cNvSpPr/>
          <p:nvPr/>
        </p:nvSpPr>
        <p:spPr>
          <a:xfrm>
            <a:off x="6477000" y="3371850"/>
            <a:ext cx="533400" cy="8572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1" name="Text Box 2"/>
          <p:cNvSpPr txBox="1">
            <a:spLocks noChangeArrowheads="1"/>
          </p:cNvSpPr>
          <p:nvPr/>
        </p:nvSpPr>
        <p:spPr bwMode="auto">
          <a:xfrm>
            <a:off x="6434138" y="3279775"/>
            <a:ext cx="666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1000"/>
              </a:spcAft>
            </a:pPr>
            <a:r>
              <a:rPr lang="en-US" sz="1100">
                <a:latin typeface="Calibri" charset="0"/>
              </a:rPr>
              <a:t>24.6m</a:t>
            </a:r>
            <a:endParaRPr lang="en-US"/>
          </a:p>
        </p:txBody>
      </p:sp>
      <p:sp>
        <p:nvSpPr>
          <p:cNvPr id="9" name="Rectangle 8"/>
          <p:cNvSpPr/>
          <p:nvPr/>
        </p:nvSpPr>
        <p:spPr>
          <a:xfrm>
            <a:off x="5486400" y="3381375"/>
            <a:ext cx="533400" cy="8572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3" name="Text Box 3"/>
          <p:cNvSpPr txBox="1">
            <a:spLocks noChangeArrowheads="1"/>
          </p:cNvSpPr>
          <p:nvPr/>
        </p:nvSpPr>
        <p:spPr bwMode="auto">
          <a:xfrm>
            <a:off x="5461000" y="3279775"/>
            <a:ext cx="666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1000"/>
              </a:spcAft>
            </a:pPr>
            <a:r>
              <a:rPr lang="en-US" sz="1100">
                <a:latin typeface="Calibri" charset="0"/>
              </a:rPr>
              <a:t>23.3m</a:t>
            </a:r>
            <a:endParaRPr lang="en-US"/>
          </a:p>
        </p:txBody>
      </p:sp>
      <p:sp>
        <p:nvSpPr>
          <p:cNvPr id="11" name="Freeform 10"/>
          <p:cNvSpPr/>
          <p:nvPr/>
        </p:nvSpPr>
        <p:spPr>
          <a:xfrm>
            <a:off x="4629150" y="4075113"/>
            <a:ext cx="1695450" cy="677862"/>
          </a:xfrm>
          <a:custGeom>
            <a:avLst/>
            <a:gdLst>
              <a:gd name="connsiteX0" fmla="*/ 0 w 1695450"/>
              <a:gd name="connsiteY0" fmla="*/ 145086 h 678486"/>
              <a:gd name="connsiteX1" fmla="*/ 1695450 w 1695450"/>
              <a:gd name="connsiteY1" fmla="*/ 678486 h 678486"/>
              <a:gd name="connsiteX2" fmla="*/ 1695450 w 1695450"/>
              <a:gd name="connsiteY2" fmla="*/ 468936 h 678486"/>
              <a:gd name="connsiteX3" fmla="*/ 1619250 w 1695450"/>
              <a:gd name="connsiteY3" fmla="*/ 430836 h 678486"/>
              <a:gd name="connsiteX4" fmla="*/ 1571625 w 1695450"/>
              <a:gd name="connsiteY4" fmla="*/ 383211 h 678486"/>
              <a:gd name="connsiteX5" fmla="*/ 1438275 w 1695450"/>
              <a:gd name="connsiteY5" fmla="*/ 373686 h 678486"/>
              <a:gd name="connsiteX6" fmla="*/ 1238250 w 1695450"/>
              <a:gd name="connsiteY6" fmla="*/ 345111 h 678486"/>
              <a:gd name="connsiteX7" fmla="*/ 1209675 w 1695450"/>
              <a:gd name="connsiteY7" fmla="*/ 326061 h 678486"/>
              <a:gd name="connsiteX8" fmla="*/ 1152525 w 1695450"/>
              <a:gd name="connsiteY8" fmla="*/ 278436 h 678486"/>
              <a:gd name="connsiteX9" fmla="*/ 933450 w 1695450"/>
              <a:gd name="connsiteY9" fmla="*/ 249861 h 678486"/>
              <a:gd name="connsiteX10" fmla="*/ 904875 w 1695450"/>
              <a:gd name="connsiteY10" fmla="*/ 240336 h 678486"/>
              <a:gd name="connsiteX11" fmla="*/ 809625 w 1695450"/>
              <a:gd name="connsiteY11" fmla="*/ 221286 h 678486"/>
              <a:gd name="connsiteX12" fmla="*/ 762000 w 1695450"/>
              <a:gd name="connsiteY12" fmla="*/ 145086 h 678486"/>
              <a:gd name="connsiteX13" fmla="*/ 666750 w 1695450"/>
              <a:gd name="connsiteY13" fmla="*/ 154611 h 678486"/>
              <a:gd name="connsiteX14" fmla="*/ 638175 w 1695450"/>
              <a:gd name="connsiteY14" fmla="*/ 164136 h 678486"/>
              <a:gd name="connsiteX15" fmla="*/ 552450 w 1695450"/>
              <a:gd name="connsiteY15" fmla="*/ 126036 h 678486"/>
              <a:gd name="connsiteX16" fmla="*/ 523875 w 1695450"/>
              <a:gd name="connsiteY16" fmla="*/ 116511 h 678486"/>
              <a:gd name="connsiteX17" fmla="*/ 514350 w 1695450"/>
              <a:gd name="connsiteY17" fmla="*/ 87936 h 678486"/>
              <a:gd name="connsiteX18" fmla="*/ 457200 w 1695450"/>
              <a:gd name="connsiteY18" fmla="*/ 68886 h 678486"/>
              <a:gd name="connsiteX19" fmla="*/ 390525 w 1695450"/>
              <a:gd name="connsiteY19" fmla="*/ 2211 h 678486"/>
              <a:gd name="connsiteX20" fmla="*/ 323850 w 1695450"/>
              <a:gd name="connsiteY20" fmla="*/ 2211 h 678486"/>
              <a:gd name="connsiteX21" fmla="*/ 0 w 1695450"/>
              <a:gd name="connsiteY21" fmla="*/ 145086 h 6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5450" h="678486">
                <a:moveTo>
                  <a:pt x="0" y="145086"/>
                </a:moveTo>
                <a:lnTo>
                  <a:pt x="1695450" y="678486"/>
                </a:lnTo>
                <a:lnTo>
                  <a:pt x="1695450" y="468936"/>
                </a:lnTo>
                <a:cubicBezTo>
                  <a:pt x="1670050" y="456236"/>
                  <a:pt x="1642515" y="447121"/>
                  <a:pt x="1619250" y="430836"/>
                </a:cubicBezTo>
                <a:cubicBezTo>
                  <a:pt x="1590711" y="410858"/>
                  <a:pt x="1612864" y="390489"/>
                  <a:pt x="1571625" y="383211"/>
                </a:cubicBezTo>
                <a:cubicBezTo>
                  <a:pt x="1527740" y="375467"/>
                  <a:pt x="1482725" y="376861"/>
                  <a:pt x="1438275" y="373686"/>
                </a:cubicBezTo>
                <a:cubicBezTo>
                  <a:pt x="1355979" y="318822"/>
                  <a:pt x="1451610" y="375591"/>
                  <a:pt x="1238250" y="345111"/>
                </a:cubicBezTo>
                <a:cubicBezTo>
                  <a:pt x="1226917" y="343492"/>
                  <a:pt x="1218469" y="333390"/>
                  <a:pt x="1209675" y="326061"/>
                </a:cubicBezTo>
                <a:cubicBezTo>
                  <a:pt x="1184040" y="304698"/>
                  <a:pt x="1182931" y="291950"/>
                  <a:pt x="1152525" y="278436"/>
                </a:cubicBezTo>
                <a:cubicBezTo>
                  <a:pt x="1075328" y="244126"/>
                  <a:pt x="1031287" y="255616"/>
                  <a:pt x="933450" y="249861"/>
                </a:cubicBezTo>
                <a:cubicBezTo>
                  <a:pt x="923925" y="246686"/>
                  <a:pt x="914658" y="242594"/>
                  <a:pt x="904875" y="240336"/>
                </a:cubicBezTo>
                <a:cubicBezTo>
                  <a:pt x="873325" y="233055"/>
                  <a:pt x="809625" y="221286"/>
                  <a:pt x="809625" y="221286"/>
                </a:cubicBezTo>
                <a:cubicBezTo>
                  <a:pt x="786955" y="153276"/>
                  <a:pt x="807283" y="175275"/>
                  <a:pt x="762000" y="145086"/>
                </a:cubicBezTo>
                <a:cubicBezTo>
                  <a:pt x="730250" y="148261"/>
                  <a:pt x="698287" y="149759"/>
                  <a:pt x="666750" y="154611"/>
                </a:cubicBezTo>
                <a:cubicBezTo>
                  <a:pt x="656827" y="156138"/>
                  <a:pt x="648154" y="165245"/>
                  <a:pt x="638175" y="164136"/>
                </a:cubicBezTo>
                <a:cubicBezTo>
                  <a:pt x="574986" y="157115"/>
                  <a:pt x="594985" y="147303"/>
                  <a:pt x="552450" y="126036"/>
                </a:cubicBezTo>
                <a:cubicBezTo>
                  <a:pt x="543470" y="121546"/>
                  <a:pt x="533400" y="119686"/>
                  <a:pt x="523875" y="116511"/>
                </a:cubicBezTo>
                <a:cubicBezTo>
                  <a:pt x="520700" y="106986"/>
                  <a:pt x="522520" y="93772"/>
                  <a:pt x="514350" y="87936"/>
                </a:cubicBezTo>
                <a:cubicBezTo>
                  <a:pt x="498010" y="76264"/>
                  <a:pt x="457200" y="68886"/>
                  <a:pt x="457200" y="68886"/>
                </a:cubicBezTo>
                <a:cubicBezTo>
                  <a:pt x="432646" y="32055"/>
                  <a:pt x="432438" y="6402"/>
                  <a:pt x="390525" y="2211"/>
                </a:cubicBezTo>
                <a:cubicBezTo>
                  <a:pt x="368410" y="0"/>
                  <a:pt x="346075" y="2211"/>
                  <a:pt x="323850" y="2211"/>
                </a:cubicBezTo>
                <a:lnTo>
                  <a:pt x="0" y="145086"/>
                </a:lnTo>
                <a:close/>
              </a:path>
            </a:pathLst>
          </a:custGeom>
          <a:solidFill>
            <a:srgbClr val="BFDF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Connector 12"/>
          <p:cNvCxnSpPr/>
          <p:nvPr/>
        </p:nvCxnSpPr>
        <p:spPr>
          <a:xfrm>
            <a:off x="4638675" y="4248150"/>
            <a:ext cx="1685925" cy="533400"/>
          </a:xfrm>
          <a:prstGeom prst="line">
            <a:avLst/>
          </a:prstGeom>
          <a:ln w="57150">
            <a:solidFill>
              <a:srgbClr val="3D6F5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86400" y="4524375"/>
            <a:ext cx="0" cy="352425"/>
          </a:xfrm>
          <a:prstGeom prst="line">
            <a:avLst/>
          </a:prstGeom>
          <a:ln w="57150">
            <a:solidFill>
              <a:srgbClr val="3D6F5C"/>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715125" y="4848225"/>
            <a:ext cx="466725" cy="9525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8" name="Text Box 2"/>
          <p:cNvSpPr txBox="1">
            <a:spLocks noChangeArrowheads="1"/>
          </p:cNvSpPr>
          <p:nvPr/>
        </p:nvSpPr>
        <p:spPr bwMode="auto">
          <a:xfrm>
            <a:off x="6691313" y="4746625"/>
            <a:ext cx="666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1000"/>
              </a:spcAft>
            </a:pPr>
            <a:r>
              <a:rPr lang="en-US" sz="1100">
                <a:latin typeface="Calibri" charset="0"/>
              </a:rPr>
              <a:t>3m</a:t>
            </a:r>
            <a:endParaRPr lang="en-US"/>
          </a:p>
        </p:txBody>
      </p:sp>
      <p:sp>
        <p:nvSpPr>
          <p:cNvPr id="28" name="Freeform 27"/>
          <p:cNvSpPr/>
          <p:nvPr/>
        </p:nvSpPr>
        <p:spPr>
          <a:xfrm>
            <a:off x="6667500" y="3933825"/>
            <a:ext cx="228600" cy="466725"/>
          </a:xfrm>
          <a:custGeom>
            <a:avLst/>
            <a:gdLst>
              <a:gd name="connsiteX0" fmla="*/ 0 w 228600"/>
              <a:gd name="connsiteY0" fmla="*/ 466725 h 466725"/>
              <a:gd name="connsiteX1" fmla="*/ 19050 w 228600"/>
              <a:gd name="connsiteY1" fmla="*/ 161925 h 466725"/>
              <a:gd name="connsiteX2" fmla="*/ 228600 w 228600"/>
              <a:gd name="connsiteY2" fmla="*/ 0 h 466725"/>
              <a:gd name="connsiteX3" fmla="*/ 209550 w 228600"/>
              <a:gd name="connsiteY3" fmla="*/ 295275 h 466725"/>
            </a:gdLst>
            <a:ahLst/>
            <a:cxnLst>
              <a:cxn ang="0">
                <a:pos x="connsiteX0" y="connsiteY0"/>
              </a:cxn>
              <a:cxn ang="0">
                <a:pos x="connsiteX1" y="connsiteY1"/>
              </a:cxn>
              <a:cxn ang="0">
                <a:pos x="connsiteX2" y="connsiteY2"/>
              </a:cxn>
              <a:cxn ang="0">
                <a:pos x="connsiteX3" y="connsiteY3"/>
              </a:cxn>
            </a:cxnLst>
            <a:rect l="l" t="t" r="r" b="b"/>
            <a:pathLst>
              <a:path w="228600" h="466725">
                <a:moveTo>
                  <a:pt x="0" y="466725"/>
                </a:moveTo>
                <a:lnTo>
                  <a:pt x="19050" y="161925"/>
                </a:lnTo>
                <a:lnTo>
                  <a:pt x="228600" y="0"/>
                </a:lnTo>
                <a:lnTo>
                  <a:pt x="209550" y="29527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160" name="TextBox 1"/>
          <p:cNvSpPr txBox="1">
            <a:spLocks noChangeArrowheads="1"/>
          </p:cNvSpPr>
          <p:nvPr/>
        </p:nvSpPr>
        <p:spPr bwMode="auto">
          <a:xfrm>
            <a:off x="793750" y="5756275"/>
            <a:ext cx="6426200" cy="831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2400"/>
              <a:t>Installation of the TSR has been approved by </a:t>
            </a:r>
          </a:p>
          <a:p>
            <a:pPr eaLnBrk="1" hangingPunct="1"/>
            <a:r>
              <a:rPr lang="en-GB" sz="2400"/>
              <a:t>CERN Research Board</a:t>
            </a:r>
          </a:p>
        </p:txBody>
      </p:sp>
    </p:spTree>
    <p:extLst>
      <p:ext uri="{BB962C8B-B14F-4D97-AF65-F5344CB8AC3E}">
        <p14:creationId xmlns:p14="http://schemas.microsoft.com/office/powerpoint/2010/main" val="20009226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a:xfrm>
            <a:off x="152400" y="274638"/>
            <a:ext cx="8763000" cy="1143000"/>
          </a:xfrm>
        </p:spPr>
        <p:txBody>
          <a:bodyPr/>
          <a:lstStyle/>
          <a:p>
            <a:pPr eaLnBrk="1" hangingPunct="1">
              <a:defRPr/>
            </a:pPr>
            <a:r>
              <a:rPr lang="en-GB" sz="2800" dirty="0" smtClean="0"/>
              <a:t>Solenoid system </a:t>
            </a:r>
            <a:r>
              <a:rPr lang="en-GB" sz="2800" dirty="0"/>
              <a:t>for </a:t>
            </a:r>
            <a:r>
              <a:rPr lang="en-GB" sz="2800" dirty="0" smtClean="0"/>
              <a:t>high-resolution </a:t>
            </a:r>
            <a:r>
              <a:rPr lang="en-GB" sz="2800" dirty="0"/>
              <a:t>studies of nuclear reactions on heavier nuclei outside the ring</a:t>
            </a:r>
          </a:p>
        </p:txBody>
      </p:sp>
      <p:pic>
        <p:nvPicPr>
          <p:cNvPr id="10243" name="Picture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4988" y="1600200"/>
            <a:ext cx="8072437"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91120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81075"/>
            <a:ext cx="78501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7138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1 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764704"/>
            <a:ext cx="5508104" cy="3847751"/>
          </a:xfrm>
          <a:prstGeom prst="rect">
            <a:avLst/>
          </a:prstGeom>
        </p:spPr>
      </p:pic>
      <p:sp>
        <p:nvSpPr>
          <p:cNvPr id="3994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a typeface="ＭＳ Ｐゴシック" charset="0"/>
            </a:endParaRPr>
          </a:p>
        </p:txBody>
      </p:sp>
      <p:sp>
        <p:nvSpPr>
          <p:cNvPr id="39953" name="Rectangle 17"/>
          <p:cNvSpPr>
            <a:spLocks noChangeArrowheads="1"/>
          </p:cNvSpPr>
          <p:nvPr/>
        </p:nvSpPr>
        <p:spPr bwMode="auto">
          <a:xfrm>
            <a:off x="1692275" y="476250"/>
            <a:ext cx="2663825" cy="358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9955" name="Rectangle 19"/>
          <p:cNvSpPr>
            <a:spLocks noChangeArrowheads="1"/>
          </p:cNvSpPr>
          <p:nvPr/>
        </p:nvSpPr>
        <p:spPr bwMode="auto">
          <a:xfrm>
            <a:off x="1258888" y="4437063"/>
            <a:ext cx="2663825"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3029" name="Rectangle 2"/>
          <p:cNvSpPr txBox="1">
            <a:spLocks noChangeArrowheads="1"/>
          </p:cNvSpPr>
          <p:nvPr/>
        </p:nvSpPr>
        <p:spPr bwMode="auto">
          <a:xfrm>
            <a:off x="1043608" y="0"/>
            <a:ext cx="7128791" cy="476250"/>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b="1" dirty="0" smtClean="0">
                <a:solidFill>
                  <a:srgbClr val="0000FF"/>
                </a:solidFill>
              </a:rPr>
              <a:t>Experimental E1 moments in </a:t>
            </a:r>
            <a:r>
              <a:rPr lang="en-GB" b="1" dirty="0" err="1" smtClean="0">
                <a:solidFill>
                  <a:srgbClr val="0000FF"/>
                </a:solidFill>
              </a:rPr>
              <a:t>octupole</a:t>
            </a:r>
            <a:r>
              <a:rPr lang="en-GB" b="1" dirty="0" smtClean="0">
                <a:solidFill>
                  <a:srgbClr val="0000FF"/>
                </a:solidFill>
              </a:rPr>
              <a:t> nuclei</a:t>
            </a:r>
            <a:endParaRPr lang="en-US" b="1" dirty="0">
              <a:solidFill>
                <a:srgbClr val="0000FF"/>
              </a:solidFill>
            </a:endParaRPr>
          </a:p>
        </p:txBody>
      </p:sp>
      <p:sp>
        <p:nvSpPr>
          <p:cNvPr id="39968" name="Rectangle 32"/>
          <p:cNvSpPr>
            <a:spLocks noChangeArrowheads="1"/>
          </p:cNvSpPr>
          <p:nvPr/>
        </p:nvSpPr>
        <p:spPr bwMode="auto">
          <a:xfrm>
            <a:off x="4479925" y="2741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a typeface="ＭＳ Ｐゴシック" charset="0"/>
            </a:endParaRPr>
          </a:p>
        </p:txBody>
      </p:sp>
      <p:sp>
        <p:nvSpPr>
          <p:cNvPr id="39969" name="Rectangle 33"/>
          <p:cNvSpPr>
            <a:spLocks noChangeArrowheads="1"/>
          </p:cNvSpPr>
          <p:nvPr/>
        </p:nvSpPr>
        <p:spPr bwMode="auto">
          <a:xfrm>
            <a:off x="4479925" y="30305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a typeface="ＭＳ Ｐゴシック" charset="0"/>
            </a:endParaRPr>
          </a:p>
        </p:txBody>
      </p:sp>
      <p:sp>
        <p:nvSpPr>
          <p:cNvPr id="39960" name="Text Box 24"/>
          <p:cNvSpPr txBox="1">
            <a:spLocks noChangeArrowheads="1"/>
          </p:cNvSpPr>
          <p:nvPr/>
        </p:nvSpPr>
        <p:spPr bwMode="auto">
          <a:xfrm rot="16200000">
            <a:off x="1359123" y="2537421"/>
            <a:ext cx="1353256"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dirty="0">
                <a:ea typeface="ＭＳ Ｐゴシック" charset="0"/>
              </a:rPr>
              <a:t>|</a:t>
            </a:r>
            <a:r>
              <a:rPr lang="en-GB" sz="2000" b="1" i="1" dirty="0">
                <a:latin typeface="Times New Roman" charset="0"/>
                <a:ea typeface="ＭＳ Ｐゴシック" charset="0"/>
              </a:rPr>
              <a:t>Q</a:t>
            </a:r>
            <a:r>
              <a:rPr lang="en-GB" sz="2000" b="1" baseline="-25000" dirty="0">
                <a:latin typeface="Times New Roman" charset="0"/>
                <a:ea typeface="ＭＳ Ｐゴシック" charset="0"/>
              </a:rPr>
              <a:t>1</a:t>
            </a:r>
            <a:r>
              <a:rPr lang="en-GB" sz="2000" b="1" dirty="0">
                <a:ea typeface="ＭＳ Ｐゴシック" charset="0"/>
              </a:rPr>
              <a:t>|  (</a:t>
            </a:r>
            <a:r>
              <a:rPr lang="en-GB" sz="2000" b="1" dirty="0" err="1">
                <a:ea typeface="ＭＳ Ｐゴシック" charset="0"/>
              </a:rPr>
              <a:t>efm</a:t>
            </a:r>
            <a:r>
              <a:rPr lang="en-GB" sz="2000" b="1" dirty="0">
                <a:ea typeface="ＭＳ Ｐゴシック" charset="0"/>
              </a:rPr>
              <a:t>)</a:t>
            </a:r>
          </a:p>
        </p:txBody>
      </p:sp>
      <p:sp>
        <p:nvSpPr>
          <p:cNvPr id="39962" name="Text Box 26"/>
          <p:cNvSpPr txBox="1">
            <a:spLocks noChangeArrowheads="1"/>
          </p:cNvSpPr>
          <p:nvPr/>
        </p:nvSpPr>
        <p:spPr bwMode="auto">
          <a:xfrm>
            <a:off x="4060998" y="4259262"/>
            <a:ext cx="1022004"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800" dirty="0" smtClean="0">
                <a:cs typeface="Arial" charset="0"/>
              </a:rPr>
              <a:t>   </a:t>
            </a:r>
            <a:r>
              <a:rPr lang="en-GB" sz="1800" b="1" baseline="30000" dirty="0" err="1" smtClean="0">
                <a:cs typeface="Arial" charset="0"/>
              </a:rPr>
              <a:t>A</a:t>
            </a:r>
            <a:r>
              <a:rPr lang="en-GB" sz="1800" b="1" dirty="0" err="1" smtClean="0">
                <a:cs typeface="Arial" charset="0"/>
              </a:rPr>
              <a:t>Ra</a:t>
            </a:r>
            <a:endParaRPr lang="en-GB" sz="1800" dirty="0" smtClean="0">
              <a:cs typeface="Arial" charset="0"/>
            </a:endParaRPr>
          </a:p>
        </p:txBody>
      </p:sp>
      <p:sp>
        <p:nvSpPr>
          <p:cNvPr id="3" name="Oval 2"/>
          <p:cNvSpPr/>
          <p:nvPr/>
        </p:nvSpPr>
        <p:spPr bwMode="auto">
          <a:xfrm>
            <a:off x="5761360" y="3456000"/>
            <a:ext cx="360362" cy="360362"/>
          </a:xfrm>
          <a:prstGeom prst="ellipse">
            <a:avLst/>
          </a:prstGeom>
          <a:noFill/>
          <a:ln w="25400" cap="flat" cmpd="sng" algn="ctr">
            <a:solidFill>
              <a:srgbClr val="00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cxnSp>
        <p:nvCxnSpPr>
          <p:cNvPr id="5" name="Straight Connector 4"/>
          <p:cNvCxnSpPr/>
          <p:nvPr/>
        </p:nvCxnSpPr>
        <p:spPr bwMode="auto">
          <a:xfrm flipH="1">
            <a:off x="4664074" y="3770635"/>
            <a:ext cx="1150059" cy="1346586"/>
          </a:xfrm>
          <a:prstGeom prst="line">
            <a:avLst/>
          </a:prstGeom>
          <a:solidFill>
            <a:schemeClr val="accent1"/>
          </a:solidFill>
          <a:ln w="9525" cap="flat" cmpd="sng" algn="ctr">
            <a:solidFill>
              <a:srgbClr val="0099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1714004" y="5086347"/>
            <a:ext cx="3617402" cy="369332"/>
          </a:xfrm>
          <a:prstGeom prst="rect">
            <a:avLst/>
          </a:prstGeom>
          <a:noFill/>
        </p:spPr>
        <p:txBody>
          <a:bodyPr wrap="none" rtlCol="0">
            <a:spAutoFit/>
          </a:bodyPr>
          <a:lstStyle/>
          <a:p>
            <a:r>
              <a:rPr lang="en-GB" b="1" dirty="0" smtClean="0">
                <a:solidFill>
                  <a:srgbClr val="009900"/>
                </a:solidFill>
              </a:rPr>
              <a:t>Can we measure the sign?  Yes</a:t>
            </a:r>
            <a:endParaRPr lang="en-GB" b="1" dirty="0">
              <a:solidFill>
                <a:srgbClr val="0099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81948640"/>
              </p:ext>
            </p:extLst>
          </p:nvPr>
        </p:nvGraphicFramePr>
        <p:xfrm>
          <a:off x="5432635" y="4365104"/>
          <a:ext cx="3709430" cy="2466939"/>
        </p:xfrm>
        <a:graphic>
          <a:graphicData uri="http://schemas.openxmlformats.org/presentationml/2006/ole">
            <mc:AlternateContent xmlns:mc="http://schemas.openxmlformats.org/markup-compatibility/2006">
              <mc:Choice xmlns:v="urn:schemas-microsoft-com:vml" Requires="v">
                <p:oleObj spid="_x0000_s56398" name="Bitmap Image" r:id="rId4" imgW="7973538" imgH="5315692" progId="PBrush">
                  <p:embed/>
                </p:oleObj>
              </mc:Choice>
              <mc:Fallback>
                <p:oleObj name="Bitmap Image" r:id="rId4" imgW="7973538" imgH="531569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2635" y="4365104"/>
                        <a:ext cx="3709430" cy="246693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78264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2171751" y="0"/>
            <a:ext cx="4716356" cy="52322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GB" sz="2800" b="1" dirty="0" err="1"/>
              <a:t>Octupole</a:t>
            </a:r>
            <a:r>
              <a:rPr lang="en-GB" sz="2800" b="1" dirty="0"/>
              <a:t> </a:t>
            </a:r>
            <a:r>
              <a:rPr lang="en-GB" sz="2800" b="1" dirty="0" smtClean="0"/>
              <a:t>EDM programme</a:t>
            </a:r>
            <a:endParaRPr lang="en-GB" sz="2800" b="1" dirty="0"/>
          </a:p>
        </p:txBody>
      </p:sp>
      <p:pic>
        <p:nvPicPr>
          <p:cNvPr id="15"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573016"/>
            <a:ext cx="3671887"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9"/>
          <p:cNvSpPr>
            <a:spLocks noChangeShapeType="1"/>
          </p:cNvSpPr>
          <p:nvPr/>
        </p:nvSpPr>
        <p:spPr bwMode="auto">
          <a:xfrm flipV="1">
            <a:off x="4644008" y="5013176"/>
            <a:ext cx="0" cy="719137"/>
          </a:xfrm>
          <a:prstGeom prst="line">
            <a:avLst/>
          </a:prstGeom>
          <a:noFill/>
          <a:ln w="254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19" name="Text Box 20"/>
          <p:cNvSpPr txBox="1">
            <a:spLocks noChangeArrowheads="1"/>
          </p:cNvSpPr>
          <p:nvPr/>
        </p:nvSpPr>
        <p:spPr bwMode="auto">
          <a:xfrm>
            <a:off x="4644008" y="5085184"/>
            <a:ext cx="728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baseline="30000" dirty="0">
                <a:solidFill>
                  <a:srgbClr val="009900"/>
                </a:solidFill>
                <a:latin typeface="Arial" charset="0"/>
                <a:ea typeface="ＭＳ Ｐゴシック" charset="0"/>
              </a:rPr>
              <a:t>224</a:t>
            </a:r>
            <a:r>
              <a:rPr lang="en-US" b="1" dirty="0">
                <a:solidFill>
                  <a:srgbClr val="009900"/>
                </a:solidFill>
                <a:latin typeface="Arial" charset="0"/>
                <a:ea typeface="ＭＳ Ｐゴシック" charset="0"/>
              </a:rPr>
              <a:t>Ra</a:t>
            </a:r>
            <a:endParaRPr lang="en-GB" b="1" dirty="0">
              <a:solidFill>
                <a:srgbClr val="009900"/>
              </a:solidFill>
              <a:latin typeface="Arial" charset="0"/>
              <a:ea typeface="ＭＳ Ｐゴシック" charset="0"/>
            </a:endParaRPr>
          </a:p>
        </p:txBody>
      </p:sp>
      <p:sp>
        <p:nvSpPr>
          <p:cNvPr id="20" name="TextBox 3"/>
          <p:cNvSpPr txBox="1">
            <a:spLocks noChangeArrowheads="1"/>
          </p:cNvSpPr>
          <p:nvPr/>
        </p:nvSpPr>
        <p:spPr bwMode="auto">
          <a:xfrm>
            <a:off x="3275856" y="4425007"/>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dirty="0"/>
              <a:t>SKO</a:t>
            </a:r>
            <a:r>
              <a:rPr lang="en-US" sz="1800" baseline="-25000" dirty="0"/>
              <a:t>L</a:t>
            </a:r>
          </a:p>
        </p:txBody>
      </p:sp>
      <p:sp>
        <p:nvSpPr>
          <p:cNvPr id="3" name="TextBox 2"/>
          <p:cNvSpPr txBox="1"/>
          <p:nvPr/>
        </p:nvSpPr>
        <p:spPr>
          <a:xfrm>
            <a:off x="2952376" y="2319288"/>
            <a:ext cx="3098926" cy="369332"/>
          </a:xfrm>
          <a:prstGeom prst="rect">
            <a:avLst/>
          </a:prstGeom>
          <a:solidFill>
            <a:srgbClr val="FFFF00"/>
          </a:solidFill>
          <a:ln>
            <a:solidFill>
              <a:schemeClr val="tx1"/>
            </a:solidFill>
          </a:ln>
        </p:spPr>
        <p:txBody>
          <a:bodyPr wrap="none" rtlCol="0">
            <a:spAutoFit/>
          </a:bodyPr>
          <a:lstStyle/>
          <a:p>
            <a:r>
              <a:rPr lang="en-GB" b="1" baseline="30000" dirty="0" smtClean="0">
                <a:solidFill>
                  <a:srgbClr val="009900"/>
                </a:solidFill>
              </a:rPr>
              <a:t>219,221</a:t>
            </a:r>
            <a:r>
              <a:rPr lang="en-GB" b="1" dirty="0" smtClean="0">
                <a:solidFill>
                  <a:srgbClr val="009900"/>
                </a:solidFill>
              </a:rPr>
              <a:t>Rn inferior to </a:t>
            </a:r>
            <a:r>
              <a:rPr lang="en-GB" b="1" baseline="30000" dirty="0" smtClean="0">
                <a:solidFill>
                  <a:srgbClr val="009900"/>
                </a:solidFill>
              </a:rPr>
              <a:t>223,225</a:t>
            </a:r>
            <a:r>
              <a:rPr lang="en-GB" b="1" dirty="0" smtClean="0">
                <a:solidFill>
                  <a:srgbClr val="009900"/>
                </a:solidFill>
              </a:rPr>
              <a:t>Ra</a:t>
            </a:r>
            <a:endParaRPr lang="en-GB" b="1" dirty="0">
              <a:solidFill>
                <a:srgbClr val="009900"/>
              </a:solidFill>
            </a:endParaRPr>
          </a:p>
        </p:txBody>
      </p:sp>
      <p:sp>
        <p:nvSpPr>
          <p:cNvPr id="21" name="TextBox 23"/>
          <p:cNvSpPr txBox="1">
            <a:spLocks noChangeArrowheads="1"/>
          </p:cNvSpPr>
          <p:nvPr/>
        </p:nvSpPr>
        <p:spPr bwMode="auto">
          <a:xfrm>
            <a:off x="3275856" y="6602680"/>
            <a:ext cx="2217979" cy="276999"/>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a:solidFill>
                  <a:srgbClr val="009900"/>
                </a:solidFill>
              </a:rPr>
              <a:t>J </a:t>
            </a:r>
            <a:r>
              <a:rPr lang="en-US" sz="1200" i="1" dirty="0" err="1">
                <a:solidFill>
                  <a:srgbClr val="009900"/>
                </a:solidFill>
              </a:rPr>
              <a:t>Dobaczewski</a:t>
            </a:r>
            <a:r>
              <a:rPr lang="en-US" sz="1200" i="1" dirty="0">
                <a:solidFill>
                  <a:srgbClr val="009900"/>
                </a:solidFill>
              </a:rPr>
              <a:t> (Trento, 2010)</a:t>
            </a:r>
          </a:p>
        </p:txBody>
      </p:sp>
      <p:sp>
        <p:nvSpPr>
          <p:cNvPr id="24" name="Text Box 8"/>
          <p:cNvSpPr txBox="1">
            <a:spLocks noChangeArrowheads="1"/>
          </p:cNvSpPr>
          <p:nvPr/>
        </p:nvSpPr>
        <p:spPr bwMode="auto">
          <a:xfrm>
            <a:off x="0" y="2344133"/>
            <a:ext cx="1370111" cy="5847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600" b="1" dirty="0" smtClean="0">
                <a:cs typeface="Arial" charset="0"/>
              </a:rPr>
              <a:t>odd-</a:t>
            </a:r>
            <a:r>
              <a:rPr lang="en-GB" sz="1600" b="1" i="1" dirty="0" smtClean="0">
                <a:cs typeface="Arial" charset="0"/>
              </a:rPr>
              <a:t>A</a:t>
            </a:r>
            <a:r>
              <a:rPr lang="en-GB" sz="1600" b="1" dirty="0" smtClean="0">
                <a:cs typeface="Arial" charset="0"/>
              </a:rPr>
              <a:t> Rn</a:t>
            </a:r>
            <a:endParaRPr lang="en-GB" sz="1600" b="1" dirty="0">
              <a:cs typeface="Arial" charset="0"/>
            </a:endParaRPr>
          </a:p>
          <a:p>
            <a:pPr algn="l" eaLnBrk="1" hangingPunct="1">
              <a:defRPr/>
            </a:pPr>
            <a:r>
              <a:rPr lang="en-GB" sz="1600" b="1" dirty="0" smtClean="0">
                <a:cs typeface="Arial" charset="0"/>
              </a:rPr>
              <a:t>[TRIUMF]</a:t>
            </a:r>
            <a:endParaRPr lang="en-GB" sz="1600" b="1" dirty="0">
              <a:cs typeface="Arial" charset="0"/>
            </a:endParaRPr>
          </a:p>
        </p:txBody>
      </p:sp>
      <p:sp>
        <p:nvSpPr>
          <p:cNvPr id="25" name="TextBox 24"/>
          <p:cNvSpPr txBox="1"/>
          <p:nvPr/>
        </p:nvSpPr>
        <p:spPr>
          <a:xfrm>
            <a:off x="6449364" y="2343081"/>
            <a:ext cx="2642583" cy="923330"/>
          </a:xfrm>
          <a:prstGeom prst="rect">
            <a:avLst/>
          </a:prstGeom>
          <a:solidFill>
            <a:srgbClr val="FFFF00"/>
          </a:solidFill>
          <a:ln>
            <a:solidFill>
              <a:schemeClr val="tx1"/>
            </a:solidFill>
          </a:ln>
        </p:spPr>
        <p:txBody>
          <a:bodyPr wrap="none" rtlCol="0">
            <a:spAutoFit/>
          </a:bodyPr>
          <a:lstStyle/>
          <a:p>
            <a:r>
              <a:rPr lang="en-GB" b="1" dirty="0" smtClean="0">
                <a:solidFill>
                  <a:srgbClr val="FF0000"/>
                </a:solidFill>
              </a:rPr>
              <a:t>Nuclear spectroscopy,</a:t>
            </a:r>
          </a:p>
          <a:p>
            <a:r>
              <a:rPr lang="en-GB" b="1" dirty="0">
                <a:solidFill>
                  <a:srgbClr val="FF0000"/>
                </a:solidFill>
              </a:rPr>
              <a:t>n</a:t>
            </a:r>
            <a:r>
              <a:rPr lang="en-GB" b="1" dirty="0" smtClean="0">
                <a:solidFill>
                  <a:srgbClr val="FF0000"/>
                </a:solidFill>
              </a:rPr>
              <a:t>ext step: </a:t>
            </a:r>
            <a:r>
              <a:rPr lang="en-GB" b="1" baseline="30000" dirty="0" smtClean="0">
                <a:solidFill>
                  <a:srgbClr val="FF0000"/>
                </a:solidFill>
              </a:rPr>
              <a:t>223,225</a:t>
            </a:r>
            <a:r>
              <a:rPr lang="en-GB" b="1" dirty="0" smtClean="0">
                <a:solidFill>
                  <a:srgbClr val="FF0000"/>
                </a:solidFill>
              </a:rPr>
              <a:t>Rn</a:t>
            </a:r>
          </a:p>
          <a:p>
            <a:r>
              <a:rPr lang="en-GB" b="1" dirty="0">
                <a:solidFill>
                  <a:srgbClr val="FF0000"/>
                </a:solidFill>
              </a:rPr>
              <a:t>HIE-</a:t>
            </a:r>
            <a:r>
              <a:rPr lang="en-GB" b="1" dirty="0" smtClean="0">
                <a:solidFill>
                  <a:srgbClr val="FF0000"/>
                </a:solidFill>
              </a:rPr>
              <a:t>ISOLDE (CERN)</a:t>
            </a:r>
            <a:endParaRPr lang="en-GB" b="1" dirty="0">
              <a:solidFill>
                <a:srgbClr val="FF0000"/>
              </a:solidFill>
            </a:endParaRPr>
          </a:p>
        </p:txBody>
      </p:sp>
      <p:sp>
        <p:nvSpPr>
          <p:cNvPr id="26" name="Text Box 8"/>
          <p:cNvSpPr txBox="1">
            <a:spLocks noChangeArrowheads="1"/>
          </p:cNvSpPr>
          <p:nvPr/>
        </p:nvSpPr>
        <p:spPr bwMode="auto">
          <a:xfrm>
            <a:off x="3810" y="4810417"/>
            <a:ext cx="2297577" cy="5847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600" b="1" dirty="0" smtClean="0">
                <a:cs typeface="Arial" charset="0"/>
              </a:rPr>
              <a:t>odd-</a:t>
            </a:r>
            <a:r>
              <a:rPr lang="en-GB" sz="1600" b="1" i="1" dirty="0" smtClean="0">
                <a:cs typeface="Arial" charset="0"/>
              </a:rPr>
              <a:t>A</a:t>
            </a:r>
            <a:r>
              <a:rPr lang="en-GB" sz="1600" b="1" dirty="0" smtClean="0">
                <a:cs typeface="Arial" charset="0"/>
              </a:rPr>
              <a:t> Ra</a:t>
            </a:r>
          </a:p>
          <a:p>
            <a:pPr algn="l" eaLnBrk="1" hangingPunct="1">
              <a:defRPr/>
            </a:pPr>
            <a:r>
              <a:rPr lang="en-GB" sz="1600" b="1" dirty="0" smtClean="0">
                <a:cs typeface="Arial" charset="0"/>
              </a:rPr>
              <a:t>[Argonne, Groningen]</a:t>
            </a:r>
            <a:endParaRPr lang="en-GB" sz="1600" b="1" dirty="0">
              <a:cs typeface="Arial" charset="0"/>
            </a:endParaRPr>
          </a:p>
        </p:txBody>
      </p:sp>
      <p:sp>
        <p:nvSpPr>
          <p:cNvPr id="27" name="TextBox 26"/>
          <p:cNvSpPr txBox="1"/>
          <p:nvPr/>
        </p:nvSpPr>
        <p:spPr>
          <a:xfrm>
            <a:off x="6242103" y="4715852"/>
            <a:ext cx="2773516" cy="923330"/>
          </a:xfrm>
          <a:prstGeom prst="rect">
            <a:avLst/>
          </a:prstGeom>
          <a:solidFill>
            <a:srgbClr val="FFFF00"/>
          </a:solidFill>
          <a:ln>
            <a:solidFill>
              <a:schemeClr val="tx1"/>
            </a:solidFill>
          </a:ln>
        </p:spPr>
        <p:txBody>
          <a:bodyPr wrap="none" rtlCol="0">
            <a:spAutoFit/>
          </a:bodyPr>
          <a:lstStyle/>
          <a:p>
            <a:r>
              <a:rPr lang="en-GB" b="1" dirty="0" smtClean="0">
                <a:solidFill>
                  <a:srgbClr val="FF0000"/>
                </a:solidFill>
              </a:rPr>
              <a:t>Nuclear spectroscopy,</a:t>
            </a:r>
          </a:p>
          <a:p>
            <a:r>
              <a:rPr lang="en-GB" b="1" dirty="0">
                <a:solidFill>
                  <a:srgbClr val="FF0000"/>
                </a:solidFill>
              </a:rPr>
              <a:t>n</a:t>
            </a:r>
            <a:r>
              <a:rPr lang="en-GB" b="1" dirty="0" smtClean="0">
                <a:solidFill>
                  <a:srgbClr val="FF0000"/>
                </a:solidFill>
              </a:rPr>
              <a:t>ext step: </a:t>
            </a:r>
            <a:r>
              <a:rPr lang="en-GB" b="1" baseline="30000" dirty="0" smtClean="0">
                <a:solidFill>
                  <a:srgbClr val="FF0000"/>
                </a:solidFill>
              </a:rPr>
              <a:t>225</a:t>
            </a:r>
            <a:r>
              <a:rPr lang="en-GB" b="1" dirty="0" smtClean="0">
                <a:solidFill>
                  <a:srgbClr val="FF0000"/>
                </a:solidFill>
              </a:rPr>
              <a:t>Ra directly</a:t>
            </a:r>
          </a:p>
          <a:p>
            <a:r>
              <a:rPr lang="en-GB" b="1" dirty="0" smtClean="0">
                <a:solidFill>
                  <a:srgbClr val="FF0000"/>
                </a:solidFill>
              </a:rPr>
              <a:t>TSR@HIE-ISOLDE</a:t>
            </a:r>
            <a:endParaRPr lang="en-GB" b="1" dirty="0">
              <a:solidFill>
                <a:srgbClr val="FF0000"/>
              </a:solidFill>
            </a:endParaRPr>
          </a:p>
        </p:txBody>
      </p:sp>
      <p:sp>
        <p:nvSpPr>
          <p:cNvPr id="2" name="TextBox 1"/>
          <p:cNvSpPr txBox="1"/>
          <p:nvPr/>
        </p:nvSpPr>
        <p:spPr>
          <a:xfrm>
            <a:off x="0" y="5395192"/>
            <a:ext cx="2268570" cy="584775"/>
          </a:xfrm>
          <a:prstGeom prst="rect">
            <a:avLst/>
          </a:prstGeom>
          <a:solidFill>
            <a:srgbClr val="FFFFCC"/>
          </a:solidFill>
          <a:ln>
            <a:solidFill>
              <a:schemeClr val="tx1"/>
            </a:solidFill>
          </a:ln>
        </p:spPr>
        <p:txBody>
          <a:bodyPr wrap="none" rtlCol="0">
            <a:spAutoFit/>
          </a:bodyPr>
          <a:lstStyle/>
          <a:p>
            <a:pPr algn="l"/>
            <a:r>
              <a:rPr lang="en-GB" sz="1600" b="1" dirty="0" smtClean="0">
                <a:solidFill>
                  <a:srgbClr val="FF0000"/>
                </a:solidFill>
                <a:latin typeface="Symbol" panose="05050102010706020507" pitchFamily="18" charset="2"/>
              </a:rPr>
              <a:t>D</a:t>
            </a:r>
            <a:r>
              <a:rPr lang="en-GB" sz="1600" b="1" dirty="0" smtClean="0">
                <a:solidFill>
                  <a:srgbClr val="FF0000"/>
                </a:solidFill>
              </a:rPr>
              <a:t>E ~ 50 </a:t>
            </a:r>
            <a:r>
              <a:rPr lang="en-GB" sz="1600" b="1" dirty="0" err="1" smtClean="0">
                <a:solidFill>
                  <a:srgbClr val="FF0000"/>
                </a:solidFill>
              </a:rPr>
              <a:t>keV</a:t>
            </a:r>
            <a:endParaRPr lang="en-GB" sz="1600" b="1" dirty="0" smtClean="0">
              <a:solidFill>
                <a:srgbClr val="FF0000"/>
              </a:solidFill>
            </a:endParaRPr>
          </a:p>
          <a:p>
            <a:pPr algn="l"/>
            <a:r>
              <a:rPr lang="en-GB" sz="1600" b="1" i="1" dirty="0">
                <a:solidFill>
                  <a:srgbClr val="FF0000"/>
                </a:solidFill>
              </a:rPr>
              <a:t>Q</a:t>
            </a:r>
            <a:r>
              <a:rPr lang="en-GB" sz="1600" b="1" baseline="-25000" dirty="0">
                <a:solidFill>
                  <a:srgbClr val="FF0000"/>
                </a:solidFill>
              </a:rPr>
              <a:t>3</a:t>
            </a:r>
            <a:r>
              <a:rPr lang="en-GB" sz="1600" b="1" dirty="0">
                <a:solidFill>
                  <a:srgbClr val="FF0000"/>
                </a:solidFill>
              </a:rPr>
              <a:t> known for </a:t>
            </a:r>
            <a:r>
              <a:rPr lang="en-GB" sz="1600" b="1" baseline="30000" dirty="0" smtClean="0">
                <a:solidFill>
                  <a:srgbClr val="FF0000"/>
                </a:solidFill>
              </a:rPr>
              <a:t>224,226</a:t>
            </a:r>
            <a:r>
              <a:rPr lang="en-GB" sz="1600" b="1" dirty="0" smtClean="0">
                <a:solidFill>
                  <a:srgbClr val="FF0000"/>
                </a:solidFill>
              </a:rPr>
              <a:t>Ra</a:t>
            </a:r>
            <a:endParaRPr lang="en-GB" sz="1600" b="1" dirty="0">
              <a:solidFill>
                <a:srgbClr val="FF0000"/>
              </a:solidFill>
            </a:endParaRPr>
          </a:p>
        </p:txBody>
      </p:sp>
      <p:sp>
        <p:nvSpPr>
          <p:cNvPr id="22" name="TextBox 21"/>
          <p:cNvSpPr txBox="1"/>
          <p:nvPr/>
        </p:nvSpPr>
        <p:spPr>
          <a:xfrm>
            <a:off x="0" y="2928908"/>
            <a:ext cx="2015295" cy="584775"/>
          </a:xfrm>
          <a:prstGeom prst="rect">
            <a:avLst/>
          </a:prstGeom>
          <a:solidFill>
            <a:srgbClr val="FFFFCC"/>
          </a:solidFill>
          <a:ln>
            <a:solidFill>
              <a:schemeClr val="tx1"/>
            </a:solidFill>
          </a:ln>
        </p:spPr>
        <p:txBody>
          <a:bodyPr wrap="none" rtlCol="0">
            <a:spAutoFit/>
          </a:bodyPr>
          <a:lstStyle/>
          <a:p>
            <a:pPr algn="l"/>
            <a:r>
              <a:rPr lang="en-GB" sz="1600" b="1" dirty="0" smtClean="0">
                <a:solidFill>
                  <a:srgbClr val="FF0000"/>
                </a:solidFill>
                <a:latin typeface="Symbol" panose="05050102010706020507" pitchFamily="18" charset="2"/>
              </a:rPr>
              <a:t>D</a:t>
            </a:r>
            <a:r>
              <a:rPr lang="en-GB" sz="1600" b="1" dirty="0" smtClean="0">
                <a:solidFill>
                  <a:srgbClr val="FF0000"/>
                </a:solidFill>
              </a:rPr>
              <a:t>E not known</a:t>
            </a:r>
          </a:p>
          <a:p>
            <a:pPr algn="l"/>
            <a:r>
              <a:rPr lang="en-GB" sz="1600" b="1" i="1" dirty="0" smtClean="0">
                <a:solidFill>
                  <a:srgbClr val="FF0000"/>
                </a:solidFill>
              </a:rPr>
              <a:t>Q</a:t>
            </a:r>
            <a:r>
              <a:rPr lang="en-GB" sz="1600" b="1" baseline="-25000" dirty="0" smtClean="0">
                <a:solidFill>
                  <a:srgbClr val="FF0000"/>
                </a:solidFill>
              </a:rPr>
              <a:t>3</a:t>
            </a:r>
            <a:r>
              <a:rPr lang="en-GB" sz="1600" b="1" dirty="0" smtClean="0">
                <a:solidFill>
                  <a:srgbClr val="FF0000"/>
                </a:solidFill>
              </a:rPr>
              <a:t> known for </a:t>
            </a:r>
            <a:r>
              <a:rPr lang="en-GB" sz="1600" b="1" baseline="30000" dirty="0" smtClean="0">
                <a:solidFill>
                  <a:srgbClr val="FF0000"/>
                </a:solidFill>
              </a:rPr>
              <a:t>220</a:t>
            </a:r>
            <a:r>
              <a:rPr lang="en-GB" sz="1600" b="1" dirty="0" smtClean="0">
                <a:solidFill>
                  <a:srgbClr val="FF0000"/>
                </a:solidFill>
              </a:rPr>
              <a:t>Rn</a:t>
            </a:r>
            <a:endParaRPr lang="en-GB" sz="1600" b="1" dirty="0">
              <a:solidFill>
                <a:srgbClr val="FF0000"/>
              </a:solidFill>
            </a:endParaRPr>
          </a:p>
        </p:txBody>
      </p:sp>
    </p:spTree>
    <p:extLst>
      <p:ext uri="{BB962C8B-B14F-4D97-AF65-F5344CB8AC3E}">
        <p14:creationId xmlns:p14="http://schemas.microsoft.com/office/powerpoint/2010/main" val="3076327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738" y="619125"/>
            <a:ext cx="6414659" cy="442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04788"/>
            <a:ext cx="2181225"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7"/>
          <p:cNvSpPr txBox="1">
            <a:spLocks noChangeArrowheads="1"/>
          </p:cNvSpPr>
          <p:nvPr/>
        </p:nvSpPr>
        <p:spPr bwMode="auto">
          <a:xfrm>
            <a:off x="2484438" y="1268413"/>
            <a:ext cx="534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1800" b="1">
                <a:solidFill>
                  <a:srgbClr val="FF0000"/>
                </a:solidFill>
                <a:latin typeface="Calibri" pitchFamily="34" charset="0"/>
              </a:rPr>
              <a:t>134</a:t>
            </a:r>
          </a:p>
        </p:txBody>
      </p:sp>
      <p:sp>
        <p:nvSpPr>
          <p:cNvPr id="16389" name="TextBox 8"/>
          <p:cNvSpPr txBox="1">
            <a:spLocks noChangeArrowheads="1"/>
          </p:cNvSpPr>
          <p:nvPr/>
        </p:nvSpPr>
        <p:spPr bwMode="auto">
          <a:xfrm>
            <a:off x="2484438" y="2482850"/>
            <a:ext cx="417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1800" b="1">
                <a:solidFill>
                  <a:srgbClr val="FF0000"/>
                </a:solidFill>
                <a:latin typeface="Calibri" pitchFamily="34" charset="0"/>
              </a:rPr>
              <a:t>88</a:t>
            </a:r>
          </a:p>
        </p:txBody>
      </p:sp>
      <p:sp>
        <p:nvSpPr>
          <p:cNvPr id="16390" name="TextBox 9"/>
          <p:cNvSpPr txBox="1">
            <a:spLocks noChangeArrowheads="1"/>
          </p:cNvSpPr>
          <p:nvPr/>
        </p:nvSpPr>
        <p:spPr bwMode="auto">
          <a:xfrm>
            <a:off x="2484438" y="3860800"/>
            <a:ext cx="417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1800" b="1">
                <a:solidFill>
                  <a:srgbClr val="FF0000"/>
                </a:solidFill>
                <a:latin typeface="Calibri" pitchFamily="34" charset="0"/>
              </a:rPr>
              <a:t>56</a:t>
            </a:r>
          </a:p>
        </p:txBody>
      </p:sp>
      <p:sp>
        <p:nvSpPr>
          <p:cNvPr id="16391" name="TextBox 10"/>
          <p:cNvSpPr txBox="1">
            <a:spLocks noChangeArrowheads="1"/>
          </p:cNvSpPr>
          <p:nvPr/>
        </p:nvSpPr>
        <p:spPr bwMode="auto">
          <a:xfrm>
            <a:off x="2484438" y="5219700"/>
            <a:ext cx="417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1800" b="1">
                <a:solidFill>
                  <a:srgbClr val="FF0000"/>
                </a:solidFill>
                <a:latin typeface="Calibri" pitchFamily="34" charset="0"/>
              </a:rPr>
              <a:t>34</a:t>
            </a:r>
          </a:p>
        </p:txBody>
      </p:sp>
      <p:sp>
        <p:nvSpPr>
          <p:cNvPr id="123914" name="Text Box 10"/>
          <p:cNvSpPr txBox="1">
            <a:spLocks noChangeArrowheads="1"/>
          </p:cNvSpPr>
          <p:nvPr/>
        </p:nvSpPr>
        <p:spPr bwMode="auto">
          <a:xfrm>
            <a:off x="8320087" y="1766032"/>
            <a:ext cx="823913" cy="3693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GB" b="1" baseline="30000" dirty="0" smtClean="0">
                <a:solidFill>
                  <a:srgbClr val="FF0000"/>
                </a:solidFill>
                <a:ea typeface="ＭＳ Ｐゴシック" charset="0"/>
              </a:rPr>
              <a:t>224</a:t>
            </a:r>
            <a:r>
              <a:rPr lang="en-GB" b="1" dirty="0" smtClean="0">
                <a:solidFill>
                  <a:srgbClr val="FF0000"/>
                </a:solidFill>
                <a:ea typeface="ＭＳ Ｐゴシック" charset="0"/>
              </a:rPr>
              <a:t>Ra</a:t>
            </a:r>
            <a:endParaRPr lang="en-GB" b="1" dirty="0">
              <a:solidFill>
                <a:srgbClr val="FF0000"/>
              </a:solidFill>
              <a:ea typeface="ＭＳ Ｐゴシック" charset="0"/>
            </a:endParaRPr>
          </a:p>
        </p:txBody>
      </p:sp>
      <p:sp>
        <p:nvSpPr>
          <p:cNvPr id="13" name="Text Box 10"/>
          <p:cNvSpPr txBox="1">
            <a:spLocks noChangeArrowheads="1"/>
          </p:cNvSpPr>
          <p:nvPr/>
        </p:nvSpPr>
        <p:spPr bwMode="auto">
          <a:xfrm>
            <a:off x="6892925" y="3300413"/>
            <a:ext cx="779255" cy="3693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b="1" baseline="30000" dirty="0">
                <a:solidFill>
                  <a:srgbClr val="FF0000"/>
                </a:solidFill>
                <a:ea typeface="ＭＳ Ｐゴシック" charset="0"/>
              </a:rPr>
              <a:t> </a:t>
            </a:r>
            <a:r>
              <a:rPr lang="en-GB" b="1" baseline="30000" dirty="0" smtClean="0">
                <a:solidFill>
                  <a:srgbClr val="FF0000"/>
                </a:solidFill>
                <a:ea typeface="ＭＳ Ｐゴシック" charset="0"/>
              </a:rPr>
              <a:t>144</a:t>
            </a:r>
            <a:r>
              <a:rPr lang="en-GB" b="1" dirty="0" smtClean="0">
                <a:solidFill>
                  <a:srgbClr val="FF0000"/>
                </a:solidFill>
                <a:ea typeface="ＭＳ Ｐゴシック" charset="0"/>
              </a:rPr>
              <a:t>Ba</a:t>
            </a:r>
            <a:endParaRPr lang="en-GB" b="1" dirty="0">
              <a:solidFill>
                <a:srgbClr val="FF0000"/>
              </a:solidFill>
              <a:ea typeface="ＭＳ Ｐゴシック" charset="0"/>
            </a:endParaRPr>
          </a:p>
        </p:txBody>
      </p:sp>
      <p:cxnSp>
        <p:nvCxnSpPr>
          <p:cNvPr id="3" name="Straight Arrow Connector 2"/>
          <p:cNvCxnSpPr>
            <a:cxnSpLocks noChangeShapeType="1"/>
            <a:endCxn id="18" idx="5"/>
          </p:cNvCxnSpPr>
          <p:nvPr/>
        </p:nvCxnSpPr>
        <p:spPr bwMode="auto">
          <a:xfrm flipH="1" flipV="1">
            <a:off x="6142863" y="2983872"/>
            <a:ext cx="753237" cy="534028"/>
          </a:xfrm>
          <a:prstGeom prst="straightConnector1">
            <a:avLst/>
          </a:prstGeom>
          <a:noFill/>
          <a:ln w="34925">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639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5516563"/>
            <a:ext cx="46767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Oval 13"/>
          <p:cNvSpPr>
            <a:spLocks noChangeArrowheads="1"/>
          </p:cNvSpPr>
          <p:nvPr/>
        </p:nvSpPr>
        <p:spPr bwMode="auto">
          <a:xfrm>
            <a:off x="5292725" y="5373688"/>
            <a:ext cx="2303463" cy="115093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6158" name="Text Box 14"/>
          <p:cNvSpPr txBox="1">
            <a:spLocks noChangeArrowheads="1"/>
          </p:cNvSpPr>
          <p:nvPr/>
        </p:nvSpPr>
        <p:spPr bwMode="auto">
          <a:xfrm>
            <a:off x="4356100" y="6491288"/>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solidFill>
                  <a:srgbClr val="FF0000"/>
                </a:solidFill>
                <a:ea typeface="ＭＳ Ｐゴシック" charset="0"/>
              </a:rPr>
              <a:t>long range multipole-multipole force</a:t>
            </a:r>
          </a:p>
        </p:txBody>
      </p:sp>
      <p:sp>
        <p:nvSpPr>
          <p:cNvPr id="15" name="Rectangle 2"/>
          <p:cNvSpPr txBox="1">
            <a:spLocks noChangeArrowheads="1"/>
          </p:cNvSpPr>
          <p:nvPr/>
        </p:nvSpPr>
        <p:spPr bwMode="auto">
          <a:xfrm>
            <a:off x="2051720" y="0"/>
            <a:ext cx="6984776" cy="565150"/>
          </a:xfrm>
          <a:prstGeom prst="rect">
            <a:avLst/>
          </a:prstGeom>
          <a:solidFill>
            <a:srgbClr val="FFFF99"/>
          </a:solidFill>
          <a:ln>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r>
              <a:rPr lang="en-GB" sz="3200" b="1" kern="0" dirty="0" smtClean="0">
                <a:solidFill>
                  <a:srgbClr val="0000FF"/>
                </a:solidFill>
              </a:rPr>
              <a:t>Where to expect pear shapes</a:t>
            </a:r>
            <a:endParaRPr lang="en-US" sz="3200" b="1" kern="0" dirty="0" smtClean="0">
              <a:solidFill>
                <a:srgbClr val="0000FF"/>
              </a:solidFill>
            </a:endParaRPr>
          </a:p>
        </p:txBody>
      </p:sp>
      <p:cxnSp>
        <p:nvCxnSpPr>
          <p:cNvPr id="16" name="Straight Arrow Connector 15"/>
          <p:cNvCxnSpPr>
            <a:cxnSpLocks noChangeShapeType="1"/>
            <a:stCxn id="123914" idx="1"/>
          </p:cNvCxnSpPr>
          <p:nvPr/>
        </p:nvCxnSpPr>
        <p:spPr bwMode="auto">
          <a:xfrm flipH="1" flipV="1">
            <a:off x="7812275" y="1844826"/>
            <a:ext cx="507812" cy="105872"/>
          </a:xfrm>
          <a:prstGeom prst="straightConnector1">
            <a:avLst/>
          </a:prstGeom>
          <a:noFill/>
          <a:ln w="34925">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Oval 1"/>
          <p:cNvSpPr/>
          <p:nvPr/>
        </p:nvSpPr>
        <p:spPr bwMode="auto">
          <a:xfrm>
            <a:off x="7380102" y="1549946"/>
            <a:ext cx="432172" cy="432172"/>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18" name="Oval 17"/>
          <p:cNvSpPr/>
          <p:nvPr/>
        </p:nvSpPr>
        <p:spPr bwMode="auto">
          <a:xfrm>
            <a:off x="5773981" y="2614990"/>
            <a:ext cx="432172" cy="432172"/>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cxnSp>
        <p:nvCxnSpPr>
          <p:cNvPr id="5" name="Straight Arrow Connector 4"/>
          <p:cNvCxnSpPr/>
          <p:nvPr/>
        </p:nvCxnSpPr>
        <p:spPr bwMode="auto">
          <a:xfrm flipV="1">
            <a:off x="3851920" y="980728"/>
            <a:ext cx="0" cy="64807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3851920" y="1628800"/>
            <a:ext cx="864096"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3526252" y="1052736"/>
            <a:ext cx="325668" cy="369332"/>
          </a:xfrm>
          <a:prstGeom prst="rect">
            <a:avLst/>
          </a:prstGeom>
          <a:noFill/>
        </p:spPr>
        <p:txBody>
          <a:bodyPr wrap="none" rtlCol="0">
            <a:spAutoFit/>
          </a:bodyPr>
          <a:lstStyle/>
          <a:p>
            <a:r>
              <a:rPr lang="en-US" dirty="0" smtClean="0"/>
              <a:t>Z</a:t>
            </a:r>
            <a:endParaRPr lang="en-US" dirty="0"/>
          </a:p>
        </p:txBody>
      </p:sp>
      <p:sp>
        <p:nvSpPr>
          <p:cNvPr id="11" name="TextBox 10"/>
          <p:cNvSpPr txBox="1"/>
          <p:nvPr/>
        </p:nvSpPr>
        <p:spPr>
          <a:xfrm>
            <a:off x="4076618" y="1556792"/>
            <a:ext cx="351366" cy="369332"/>
          </a:xfrm>
          <a:prstGeom prst="rect">
            <a:avLst/>
          </a:prstGeom>
          <a:noFill/>
        </p:spPr>
        <p:txBody>
          <a:bodyPr wrap="none" rtlCol="0">
            <a:spAutoFit/>
          </a:bodyPr>
          <a:lstStyle/>
          <a:p>
            <a:r>
              <a:rPr lang="en-US" dirty="0" smtClean="0"/>
              <a:t>N</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4" grpId="0" animBg="1"/>
      <p:bldP spid="13" grpId="0" animBg="1"/>
      <p:bldP spid="2"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R&amp;B Rn-Pu E3 predicti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90500"/>
            <a:ext cx="89408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1"/>
          <p:cNvSpPr txBox="1">
            <a:spLocks noChangeArrowheads="1"/>
          </p:cNvSpPr>
          <p:nvPr/>
        </p:nvSpPr>
        <p:spPr bwMode="auto">
          <a:xfrm>
            <a:off x="2627313" y="0"/>
            <a:ext cx="3756025" cy="588963"/>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US" sz="3200" b="1">
                <a:solidFill>
                  <a:srgbClr val="0000FF"/>
                </a:solidFill>
              </a:rPr>
              <a:t>The largest B(E3)s</a:t>
            </a:r>
          </a:p>
        </p:txBody>
      </p:sp>
      <p:sp>
        <p:nvSpPr>
          <p:cNvPr id="33795" name="TextBox 1"/>
          <p:cNvSpPr txBox="1">
            <a:spLocks noChangeArrowheads="1"/>
          </p:cNvSpPr>
          <p:nvPr/>
        </p:nvSpPr>
        <p:spPr bwMode="auto">
          <a:xfrm rot="-5400000">
            <a:off x="-461272" y="3098155"/>
            <a:ext cx="32720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US" b="1" dirty="0"/>
              <a:t>B(E3:0</a:t>
            </a:r>
            <a:r>
              <a:rPr lang="en-US" b="1" baseline="30000" dirty="0"/>
              <a:t>+</a:t>
            </a:r>
            <a:r>
              <a:rPr lang="en-US" b="1" dirty="0"/>
              <a:t> </a:t>
            </a:r>
            <a:r>
              <a:rPr lang="en-US" b="1" dirty="0">
                <a:sym typeface="Wingdings" pitchFamily="2" charset="2"/>
              </a:rPr>
              <a:t> </a:t>
            </a:r>
            <a:r>
              <a:rPr lang="en-US" b="1" dirty="0" smtClean="0">
                <a:sym typeface="Wingdings" pitchFamily="2" charset="2"/>
              </a:rPr>
              <a:t>3</a:t>
            </a:r>
            <a:r>
              <a:rPr lang="en-US" b="1" baseline="30000" dirty="0" smtClean="0">
                <a:sym typeface="Wingdings" pitchFamily="2" charset="2"/>
              </a:rPr>
              <a:t>-</a:t>
            </a:r>
            <a:r>
              <a:rPr lang="en-US" b="1" dirty="0" smtClean="0">
                <a:sym typeface="Wingdings" pitchFamily="2" charset="2"/>
              </a:rPr>
              <a:t>) (</a:t>
            </a:r>
            <a:r>
              <a:rPr lang="en-US" b="1" dirty="0" err="1" smtClean="0">
                <a:sym typeface="Wingdings" pitchFamily="2" charset="2"/>
              </a:rPr>
              <a:t>s.p.u</a:t>
            </a:r>
            <a:r>
              <a:rPr lang="en-US" b="1" dirty="0" smtClean="0">
                <a:sym typeface="Wingdings" pitchFamily="2" charset="2"/>
              </a:rPr>
              <a:t>.) </a:t>
            </a:r>
            <a:endParaRPr lang="en-GB" sz="1400" dirty="0"/>
          </a:p>
        </p:txBody>
      </p:sp>
      <p:sp>
        <p:nvSpPr>
          <p:cNvPr id="33796" name="TextBox 1"/>
          <p:cNvSpPr txBox="1">
            <a:spLocks noChangeArrowheads="1"/>
          </p:cNvSpPr>
          <p:nvPr/>
        </p:nvSpPr>
        <p:spPr bwMode="auto">
          <a:xfrm>
            <a:off x="2051050" y="1282700"/>
            <a:ext cx="2940050" cy="6508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pl-PL" sz="1800">
                <a:solidFill>
                  <a:srgbClr val="009900"/>
                </a:solidFill>
              </a:rPr>
              <a:t>    Robledo &amp; Bertsch</a:t>
            </a:r>
          </a:p>
          <a:p>
            <a:pPr algn="l" eaLnBrk="1" hangingPunct="1"/>
            <a:r>
              <a:rPr lang="pl-PL" sz="1800">
                <a:solidFill>
                  <a:srgbClr val="009900"/>
                </a:solidFill>
              </a:rPr>
              <a:t>  PRC </a:t>
            </a:r>
            <a:r>
              <a:rPr lang="pl-PL" sz="1800" b="1">
                <a:solidFill>
                  <a:srgbClr val="009900"/>
                </a:solidFill>
              </a:rPr>
              <a:t>84, </a:t>
            </a:r>
            <a:r>
              <a:rPr lang="pl-PL" sz="1800">
                <a:solidFill>
                  <a:srgbClr val="009900"/>
                </a:solidFill>
              </a:rPr>
              <a:t>054302 (2011)</a:t>
            </a:r>
            <a:endParaRPr lang="en-US" sz="1800">
              <a:solidFill>
                <a:srgbClr val="009900"/>
              </a:solidFill>
            </a:endParaRPr>
          </a:p>
        </p:txBody>
      </p:sp>
      <p:sp>
        <p:nvSpPr>
          <p:cNvPr id="12295" name="Oval 7"/>
          <p:cNvSpPr>
            <a:spLocks noChangeArrowheads="1"/>
          </p:cNvSpPr>
          <p:nvPr/>
        </p:nvSpPr>
        <p:spPr bwMode="auto">
          <a:xfrm>
            <a:off x="5292725" y="1052513"/>
            <a:ext cx="504825" cy="504825"/>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2296" name="Text Box 8"/>
          <p:cNvSpPr txBox="1">
            <a:spLocks noChangeArrowheads="1"/>
          </p:cNvSpPr>
          <p:nvPr/>
        </p:nvSpPr>
        <p:spPr bwMode="auto">
          <a:xfrm>
            <a:off x="4859338" y="765175"/>
            <a:ext cx="60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b="1" baseline="30000">
                <a:solidFill>
                  <a:srgbClr val="0000FF"/>
                </a:solidFill>
                <a:ea typeface="ＭＳ Ｐゴシック" charset="0"/>
              </a:rPr>
              <a:t>228</a:t>
            </a:r>
            <a:r>
              <a:rPr lang="en-GB" b="1">
                <a:solidFill>
                  <a:srgbClr val="0000FF"/>
                </a:solidFill>
                <a:ea typeface="ＭＳ Ｐゴシック" charset="0"/>
              </a:rPr>
              <a:t>U</a:t>
            </a:r>
          </a:p>
        </p:txBody>
      </p:sp>
    </p:spTree>
    <p:extLst>
      <p:ext uri="{BB962C8B-B14F-4D97-AF65-F5344CB8AC3E}">
        <p14:creationId xmlns:p14="http://schemas.microsoft.com/office/powerpoint/2010/main" val="27030110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p:cNvSpPr>
            <a:spLocks noChangeArrowheads="1"/>
          </p:cNvSpPr>
          <p:nvPr/>
        </p:nvSpPr>
        <p:spPr bwMode="auto">
          <a:xfrm>
            <a:off x="1258888" y="4149725"/>
            <a:ext cx="539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GB" sz="1400" b="1" i="1">
                <a:solidFill>
                  <a:srgbClr val="009900"/>
                </a:solidFill>
              </a:rPr>
              <a:t>PT Greenlees et al   J. Phys. G: Nucl. Part. Phys. 24 (1998) L63</a:t>
            </a:r>
          </a:p>
        </p:txBody>
      </p:sp>
      <p:pic>
        <p:nvPicPr>
          <p:cNvPr id="34818" name="Picture 7" descr="post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4175125"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8" descr="postd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76250"/>
            <a:ext cx="507682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1187450" y="6237288"/>
            <a:ext cx="6516688" cy="3762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ea typeface="ＭＳ Ｐゴシック" charset="0"/>
              </a:rPr>
              <a:t>Estimated re-accelerated intensity of </a:t>
            </a:r>
            <a:r>
              <a:rPr lang="en-GB" baseline="30000">
                <a:ea typeface="ＭＳ Ｐゴシック" charset="0"/>
              </a:rPr>
              <a:t>228</a:t>
            </a:r>
            <a:r>
              <a:rPr lang="en-GB">
                <a:ea typeface="ＭＳ Ｐゴシック" charset="0"/>
              </a:rPr>
              <a:t>U from FRIB is 4.10</a:t>
            </a:r>
            <a:r>
              <a:rPr lang="en-GB" baseline="30000">
                <a:ea typeface="ＭＳ Ｐゴシック" charset="0"/>
              </a:rPr>
              <a:t>6 </a:t>
            </a:r>
            <a:r>
              <a:rPr lang="en-GB">
                <a:ea typeface="ＭＳ Ｐゴシック" charset="0"/>
              </a:rPr>
              <a:t>/s</a:t>
            </a:r>
            <a:endParaRPr lang="en-GB" baseline="30000">
              <a:ea typeface="ＭＳ Ｐゴシック" charset="0"/>
            </a:endParaRPr>
          </a:p>
        </p:txBody>
      </p:sp>
      <p:sp>
        <p:nvSpPr>
          <p:cNvPr id="34821" name="TextBox 1"/>
          <p:cNvSpPr txBox="1">
            <a:spLocks noChangeArrowheads="1"/>
          </p:cNvSpPr>
          <p:nvPr/>
        </p:nvSpPr>
        <p:spPr bwMode="auto">
          <a:xfrm>
            <a:off x="1042988" y="0"/>
            <a:ext cx="6342062" cy="588963"/>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US" sz="3200" b="1">
                <a:solidFill>
                  <a:srgbClr val="0000FF"/>
                </a:solidFill>
              </a:rPr>
              <a:t>Prospects for measuring </a:t>
            </a:r>
            <a:r>
              <a:rPr lang="en-US" sz="3200" b="1" baseline="30000">
                <a:solidFill>
                  <a:srgbClr val="0000FF"/>
                </a:solidFill>
              </a:rPr>
              <a:t>226,228</a:t>
            </a:r>
            <a:r>
              <a:rPr lang="en-US" sz="3200" b="1">
                <a:solidFill>
                  <a:srgbClr val="0000FF"/>
                </a:solidFill>
              </a:rPr>
              <a:t>U</a:t>
            </a:r>
          </a:p>
        </p:txBody>
      </p:sp>
      <p:sp>
        <p:nvSpPr>
          <p:cNvPr id="20492" name="Rectangle 12"/>
          <p:cNvSpPr>
            <a:spLocks noChangeArrowheads="1"/>
          </p:cNvSpPr>
          <p:nvPr/>
        </p:nvSpPr>
        <p:spPr bwMode="auto">
          <a:xfrm>
            <a:off x="323850" y="692150"/>
            <a:ext cx="7848600" cy="433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pic>
        <p:nvPicPr>
          <p:cNvPr id="348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868863"/>
            <a:ext cx="1730375" cy="1317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6" name="Text Box 10"/>
          <p:cNvSpPr txBox="1">
            <a:spLocks noChangeArrowheads="1"/>
          </p:cNvSpPr>
          <p:nvPr/>
        </p:nvSpPr>
        <p:spPr bwMode="auto">
          <a:xfrm>
            <a:off x="3419475" y="5229225"/>
            <a:ext cx="501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ea typeface="ＭＳ Ｐゴシック" charset="0"/>
                <a:cs typeface="ＭＳ Ｐゴシック" charset="0"/>
              </a:rPr>
              <a:t>Facility for Rare Isotope Beams, Michigan, USA</a:t>
            </a:r>
          </a:p>
        </p:txBody>
      </p:sp>
      <p:sp>
        <p:nvSpPr>
          <p:cNvPr id="20491" name="Text Box 11"/>
          <p:cNvSpPr txBox="1">
            <a:spLocks noChangeArrowheads="1"/>
          </p:cNvSpPr>
          <p:nvPr/>
        </p:nvSpPr>
        <p:spPr bwMode="auto">
          <a:xfrm>
            <a:off x="755650" y="1125538"/>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sz="2400" b="1" baseline="30000">
                <a:solidFill>
                  <a:srgbClr val="FF0000"/>
                </a:solidFill>
                <a:ea typeface="ＭＳ Ｐゴシック" charset="0"/>
              </a:rPr>
              <a:t>226</a:t>
            </a:r>
            <a:r>
              <a:rPr lang="en-GB" sz="2400" b="1">
                <a:solidFill>
                  <a:srgbClr val="FF0000"/>
                </a:solidFill>
                <a:ea typeface="ＭＳ Ｐゴシック" charset="0"/>
              </a:rPr>
              <a:t>U</a:t>
            </a:r>
          </a:p>
        </p:txBody>
      </p:sp>
      <p:cxnSp>
        <p:nvCxnSpPr>
          <p:cNvPr id="5" name="Straight Connector 4"/>
          <p:cNvCxnSpPr/>
          <p:nvPr/>
        </p:nvCxnSpPr>
        <p:spPr bwMode="auto">
          <a:xfrm>
            <a:off x="5292725" y="1700213"/>
            <a:ext cx="2879725" cy="0"/>
          </a:xfrm>
          <a:prstGeom prst="line">
            <a:avLst/>
          </a:prstGeom>
          <a:solidFill>
            <a:schemeClr val="accent1"/>
          </a:solidFill>
          <a:ln w="952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827" name="TextBox 5"/>
          <p:cNvSpPr txBox="1">
            <a:spLocks noChangeArrowheads="1"/>
          </p:cNvSpPr>
          <p:nvPr/>
        </p:nvSpPr>
        <p:spPr bwMode="auto">
          <a:xfrm>
            <a:off x="5651500" y="2997200"/>
            <a:ext cx="159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a:t>oct. deformed</a:t>
            </a:r>
          </a:p>
        </p:txBody>
      </p:sp>
      <p:sp>
        <p:nvSpPr>
          <p:cNvPr id="34828" name="TextBox 6"/>
          <p:cNvSpPr txBox="1">
            <a:spLocks noChangeArrowheads="1"/>
          </p:cNvSpPr>
          <p:nvPr/>
        </p:nvSpPr>
        <p:spPr bwMode="auto">
          <a:xfrm>
            <a:off x="5651500" y="1773238"/>
            <a:ext cx="1673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a:t>oct. vibrational</a:t>
            </a:r>
          </a:p>
        </p:txBody>
      </p:sp>
      <p:sp>
        <p:nvSpPr>
          <p:cNvPr id="34829" name="TextBox 7"/>
          <p:cNvSpPr txBox="1">
            <a:spLocks noChangeArrowheads="1"/>
          </p:cNvSpPr>
          <p:nvPr/>
        </p:nvSpPr>
        <p:spPr bwMode="auto">
          <a:xfrm>
            <a:off x="7885113" y="2565400"/>
            <a:ext cx="86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b="1"/>
              <a:t>N=134</a:t>
            </a:r>
          </a:p>
        </p:txBody>
      </p:sp>
    </p:spTree>
    <p:extLst>
      <p:ext uri="{BB962C8B-B14F-4D97-AF65-F5344CB8AC3E}">
        <p14:creationId xmlns:p14="http://schemas.microsoft.com/office/powerpoint/2010/main" val="397235439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0213"/>
            <a:ext cx="194945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700213"/>
            <a:ext cx="19843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p:nvSpPr>
        <p:spPr bwMode="auto">
          <a:xfrm>
            <a:off x="1042988" y="0"/>
            <a:ext cx="6696075" cy="466725"/>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b="1">
                <a:solidFill>
                  <a:srgbClr val="0000FF"/>
                </a:solidFill>
              </a:rPr>
              <a:t>Octupole collectivity in odd-mass nuclei</a:t>
            </a:r>
            <a:endParaRPr lang="en-US" b="1">
              <a:solidFill>
                <a:srgbClr val="0000FF"/>
              </a:solidFill>
            </a:endParaRPr>
          </a:p>
        </p:txBody>
      </p:sp>
      <p:pic>
        <p:nvPicPr>
          <p:cNvPr id="3789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1557338"/>
            <a:ext cx="1979613"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2176463" y="5969000"/>
            <a:ext cx="2324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endParaRPr lang="en-US">
              <a:ea typeface="ＭＳ Ｐゴシック" charset="0"/>
            </a:endParaRPr>
          </a:p>
        </p:txBody>
      </p:sp>
      <p:sp>
        <p:nvSpPr>
          <p:cNvPr id="30728" name="Text Box 8"/>
          <p:cNvSpPr txBox="1">
            <a:spLocks noChangeArrowheads="1"/>
          </p:cNvSpPr>
          <p:nvPr/>
        </p:nvSpPr>
        <p:spPr bwMode="auto">
          <a:xfrm>
            <a:off x="5435600" y="4868863"/>
            <a:ext cx="3217547" cy="646331"/>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lgn="l">
              <a:defRPr>
                <a:solidFill>
                  <a:schemeClr val="tx1"/>
                </a:solidFill>
                <a:latin typeface="Arial" charset="0"/>
                <a:ea typeface="ＭＳ Ｐゴシック" charset="0"/>
                <a:cs typeface="Arial" charset="0"/>
              </a:defRPr>
            </a:lvl1pPr>
            <a:lvl2pPr marL="800100" indent="-342900" algn="l">
              <a:defRPr>
                <a:solidFill>
                  <a:schemeClr val="tx1"/>
                </a:solidFill>
                <a:latin typeface="Arial" charset="0"/>
                <a:ea typeface="Arial" charset="0"/>
                <a:cs typeface="Arial" charset="0"/>
              </a:defRPr>
            </a:lvl2pPr>
            <a:lvl3pPr marL="1257300" indent="-342900" algn="l">
              <a:defRPr>
                <a:solidFill>
                  <a:schemeClr val="tx1"/>
                </a:solidFill>
                <a:latin typeface="Arial" charset="0"/>
                <a:ea typeface="Arial" charset="0"/>
                <a:cs typeface="Arial" charset="0"/>
              </a:defRPr>
            </a:lvl3pPr>
            <a:lvl4pPr marL="1714500" indent="-342900" algn="l">
              <a:defRPr>
                <a:solidFill>
                  <a:schemeClr val="tx1"/>
                </a:solidFill>
                <a:latin typeface="Arial" charset="0"/>
                <a:ea typeface="Arial" charset="0"/>
                <a:cs typeface="Arial" charset="0"/>
              </a:defRPr>
            </a:lvl4pPr>
            <a:lvl5pPr marL="2171700" indent="-342900" algn="l">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a:defRPr/>
            </a:pPr>
            <a:r>
              <a:rPr lang="en-GB" dirty="0" smtClean="0"/>
              <a:t>Large octupole correlations</a:t>
            </a:r>
          </a:p>
          <a:p>
            <a:pPr>
              <a:defRPr/>
            </a:pPr>
            <a:r>
              <a:rPr lang="en-GB" dirty="0" smtClean="0"/>
              <a:t>Small parity splitting ~ 50 </a:t>
            </a:r>
            <a:r>
              <a:rPr lang="en-GB" dirty="0" err="1" smtClean="0"/>
              <a:t>keV</a:t>
            </a:r>
            <a:endParaRPr lang="en-GB" dirty="0" smtClean="0"/>
          </a:p>
        </p:txBody>
      </p:sp>
      <p:sp>
        <p:nvSpPr>
          <p:cNvPr id="30729" name="Text Box 9"/>
          <p:cNvSpPr txBox="1">
            <a:spLocks noChangeArrowheads="1"/>
          </p:cNvSpPr>
          <p:nvPr/>
        </p:nvSpPr>
        <p:spPr bwMode="auto">
          <a:xfrm>
            <a:off x="684213" y="4868863"/>
            <a:ext cx="3140075" cy="650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lgn="l">
              <a:defRPr>
                <a:solidFill>
                  <a:schemeClr val="tx1"/>
                </a:solidFill>
                <a:latin typeface="Arial" charset="0"/>
                <a:ea typeface="ＭＳ Ｐゴシック" charset="0"/>
                <a:cs typeface="Arial" charset="0"/>
              </a:defRPr>
            </a:lvl1pPr>
            <a:lvl2pPr marL="800100" indent="-342900" algn="l">
              <a:defRPr>
                <a:solidFill>
                  <a:schemeClr val="tx1"/>
                </a:solidFill>
                <a:latin typeface="Arial" charset="0"/>
                <a:ea typeface="Arial" charset="0"/>
                <a:cs typeface="Arial" charset="0"/>
              </a:defRPr>
            </a:lvl2pPr>
            <a:lvl3pPr marL="1257300" indent="-342900" algn="l">
              <a:defRPr>
                <a:solidFill>
                  <a:schemeClr val="tx1"/>
                </a:solidFill>
                <a:latin typeface="Arial" charset="0"/>
                <a:ea typeface="Arial" charset="0"/>
                <a:cs typeface="Arial" charset="0"/>
              </a:defRPr>
            </a:lvl3pPr>
            <a:lvl4pPr marL="1714500" indent="-342900" algn="l">
              <a:defRPr>
                <a:solidFill>
                  <a:schemeClr val="tx1"/>
                </a:solidFill>
                <a:latin typeface="Arial" charset="0"/>
                <a:ea typeface="Arial" charset="0"/>
                <a:cs typeface="Arial" charset="0"/>
              </a:defRPr>
            </a:lvl4pPr>
            <a:lvl5pPr marL="2171700" indent="-342900" algn="l">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a:defRPr/>
            </a:pPr>
            <a:r>
              <a:rPr lang="en-GB" smtClean="0"/>
              <a:t>Smaller octupole correlations</a:t>
            </a:r>
          </a:p>
          <a:p>
            <a:pPr>
              <a:defRPr/>
            </a:pPr>
            <a:r>
              <a:rPr lang="en-GB" smtClean="0"/>
              <a:t>Large parity splitting</a:t>
            </a:r>
          </a:p>
        </p:txBody>
      </p:sp>
      <p:sp>
        <p:nvSpPr>
          <p:cNvPr id="37897" name="Rectangle 6"/>
          <p:cNvSpPr>
            <a:spLocks noChangeArrowheads="1"/>
          </p:cNvSpPr>
          <p:nvPr/>
        </p:nvSpPr>
        <p:spPr bwMode="auto">
          <a:xfrm>
            <a:off x="2555875" y="5734050"/>
            <a:ext cx="414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GB" sz="1400" b="1" i="1">
                <a:solidFill>
                  <a:srgbClr val="009900"/>
                </a:solidFill>
              </a:rPr>
              <a:t>M Dahlinger et al   Nucl. Phys. A484 (1988) 337</a:t>
            </a:r>
            <a:r>
              <a:rPr lang="en-GB"/>
              <a:t> </a:t>
            </a:r>
          </a:p>
        </p:txBody>
      </p:sp>
      <p:grpSp>
        <p:nvGrpSpPr>
          <p:cNvPr id="2" name="Group 1"/>
          <p:cNvGrpSpPr/>
          <p:nvPr/>
        </p:nvGrpSpPr>
        <p:grpSpPr>
          <a:xfrm>
            <a:off x="6235700" y="1196975"/>
            <a:ext cx="2740025" cy="3671888"/>
            <a:chOff x="6235700" y="1196975"/>
            <a:chExt cx="2740025" cy="3671888"/>
          </a:xfrm>
        </p:grpSpPr>
        <p:pic>
          <p:nvPicPr>
            <p:cNvPr id="3789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1196975"/>
              <a:ext cx="26035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4" name="Text Box 16"/>
            <p:cNvSpPr txBox="1">
              <a:spLocks noChangeArrowheads="1"/>
            </p:cNvSpPr>
            <p:nvPr/>
          </p:nvSpPr>
          <p:spPr bwMode="auto">
            <a:xfrm>
              <a:off x="7127875" y="3903663"/>
              <a:ext cx="4206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11/2</a:t>
              </a:r>
              <a:r>
                <a:rPr lang="en-GB" sz="800" b="1" baseline="30000">
                  <a:ea typeface="ＭＳ Ｐゴシック" charset="0"/>
                  <a:cs typeface="ＭＳ Ｐゴシック" charset="0"/>
                </a:rPr>
                <a:t>+</a:t>
              </a:r>
            </a:p>
          </p:txBody>
        </p:sp>
        <p:sp>
          <p:nvSpPr>
            <p:cNvPr id="37905" name="Text Box 17"/>
            <p:cNvSpPr txBox="1">
              <a:spLocks noChangeArrowheads="1"/>
            </p:cNvSpPr>
            <p:nvPr/>
          </p:nvSpPr>
          <p:spPr bwMode="auto">
            <a:xfrm>
              <a:off x="8540750" y="3860800"/>
              <a:ext cx="4048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11/2</a:t>
              </a:r>
              <a:r>
                <a:rPr lang="en-GB" sz="800" b="1" baseline="30000">
                  <a:ea typeface="ＭＳ Ｐゴシック" charset="0"/>
                  <a:cs typeface="ＭＳ Ｐゴシック" charset="0"/>
                </a:rPr>
                <a:t>-</a:t>
              </a:r>
            </a:p>
          </p:txBody>
        </p:sp>
        <p:sp>
          <p:nvSpPr>
            <p:cNvPr id="37906" name="Text Box 18"/>
            <p:cNvSpPr txBox="1">
              <a:spLocks noChangeArrowheads="1"/>
            </p:cNvSpPr>
            <p:nvPr/>
          </p:nvSpPr>
          <p:spPr bwMode="auto">
            <a:xfrm>
              <a:off x="6235700" y="3716338"/>
              <a:ext cx="4048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13/2</a:t>
              </a:r>
              <a:r>
                <a:rPr lang="en-GB" sz="800" b="1" baseline="30000">
                  <a:ea typeface="ＭＳ Ｐゴシック" charset="0"/>
                  <a:cs typeface="ＭＳ Ｐゴシック" charset="0"/>
                </a:rPr>
                <a:t>-</a:t>
              </a:r>
            </a:p>
          </p:txBody>
        </p:sp>
        <p:sp>
          <p:nvSpPr>
            <p:cNvPr id="37907" name="Text Box 19"/>
            <p:cNvSpPr txBox="1">
              <a:spLocks noChangeArrowheads="1"/>
            </p:cNvSpPr>
            <p:nvPr/>
          </p:nvSpPr>
          <p:spPr bwMode="auto">
            <a:xfrm>
              <a:off x="7451725" y="3716338"/>
              <a:ext cx="4206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13/2</a:t>
              </a:r>
              <a:r>
                <a:rPr lang="en-GB" sz="800" b="1" baseline="30000">
                  <a:ea typeface="ＭＳ Ｐゴシック" charset="0"/>
                  <a:cs typeface="ＭＳ Ｐゴシック" charset="0"/>
                </a:rPr>
                <a:t>+</a:t>
              </a:r>
            </a:p>
          </p:txBody>
        </p:sp>
        <p:sp>
          <p:nvSpPr>
            <p:cNvPr id="37908" name="Text Box 20"/>
            <p:cNvSpPr txBox="1">
              <a:spLocks noChangeArrowheads="1"/>
            </p:cNvSpPr>
            <p:nvPr/>
          </p:nvSpPr>
          <p:spPr bwMode="auto">
            <a:xfrm>
              <a:off x="6235700" y="3357563"/>
              <a:ext cx="4048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17/2</a:t>
              </a:r>
              <a:r>
                <a:rPr lang="en-GB" sz="800" b="1" baseline="30000">
                  <a:ea typeface="ＭＳ Ｐゴシック" charset="0"/>
                  <a:cs typeface="ＭＳ Ｐゴシック" charset="0"/>
                </a:rPr>
                <a:t>-</a:t>
              </a:r>
            </a:p>
          </p:txBody>
        </p:sp>
        <p:sp>
          <p:nvSpPr>
            <p:cNvPr id="37909" name="Text Box 21"/>
            <p:cNvSpPr txBox="1">
              <a:spLocks noChangeArrowheads="1"/>
            </p:cNvSpPr>
            <p:nvPr/>
          </p:nvSpPr>
          <p:spPr bwMode="auto">
            <a:xfrm>
              <a:off x="7451725" y="3357563"/>
              <a:ext cx="4206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17/2</a:t>
              </a:r>
              <a:r>
                <a:rPr lang="en-GB" sz="800" b="1" baseline="30000">
                  <a:ea typeface="ＭＳ Ｐゴシック" charset="0"/>
                  <a:cs typeface="ＭＳ Ｐゴシック" charset="0"/>
                </a:rPr>
                <a:t>+</a:t>
              </a:r>
            </a:p>
          </p:txBody>
        </p:sp>
        <p:sp>
          <p:nvSpPr>
            <p:cNvPr id="37910" name="Text Box 22"/>
            <p:cNvSpPr txBox="1">
              <a:spLocks noChangeArrowheads="1"/>
            </p:cNvSpPr>
            <p:nvPr/>
          </p:nvSpPr>
          <p:spPr bwMode="auto">
            <a:xfrm>
              <a:off x="7127875" y="3573463"/>
              <a:ext cx="4206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15/2</a:t>
              </a:r>
              <a:r>
                <a:rPr lang="en-GB" sz="800" b="1" baseline="30000">
                  <a:ea typeface="ＭＳ Ｐゴシック" charset="0"/>
                  <a:cs typeface="ＭＳ Ｐゴシック" charset="0"/>
                </a:rPr>
                <a:t>+</a:t>
              </a:r>
            </a:p>
          </p:txBody>
        </p:sp>
        <p:sp>
          <p:nvSpPr>
            <p:cNvPr id="37911" name="Text Box 23"/>
            <p:cNvSpPr txBox="1">
              <a:spLocks noChangeArrowheads="1"/>
            </p:cNvSpPr>
            <p:nvPr/>
          </p:nvSpPr>
          <p:spPr bwMode="auto">
            <a:xfrm>
              <a:off x="8540750" y="3573463"/>
              <a:ext cx="4048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15/2</a:t>
              </a:r>
              <a:r>
                <a:rPr lang="en-GB" sz="800" b="1" baseline="30000">
                  <a:ea typeface="ＭＳ Ｐゴシック" charset="0"/>
                  <a:cs typeface="ＭＳ Ｐゴシック" charset="0"/>
                </a:rPr>
                <a:t>-</a:t>
              </a:r>
            </a:p>
          </p:txBody>
        </p:sp>
        <p:sp>
          <p:nvSpPr>
            <p:cNvPr id="37912" name="Text Box 24"/>
            <p:cNvSpPr txBox="1">
              <a:spLocks noChangeArrowheads="1"/>
            </p:cNvSpPr>
            <p:nvPr/>
          </p:nvSpPr>
          <p:spPr bwMode="auto">
            <a:xfrm>
              <a:off x="6300788" y="4005263"/>
              <a:ext cx="3476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9/2</a:t>
              </a:r>
              <a:r>
                <a:rPr lang="en-GB" sz="800" b="1" baseline="30000">
                  <a:ea typeface="ＭＳ Ｐゴシック" charset="0"/>
                  <a:cs typeface="ＭＳ Ｐゴシック" charset="0"/>
                </a:rPr>
                <a:t>-</a:t>
              </a:r>
            </a:p>
          </p:txBody>
        </p:sp>
        <p:sp>
          <p:nvSpPr>
            <p:cNvPr id="37913" name="Text Box 25"/>
            <p:cNvSpPr txBox="1">
              <a:spLocks noChangeArrowheads="1"/>
            </p:cNvSpPr>
            <p:nvPr/>
          </p:nvSpPr>
          <p:spPr bwMode="auto">
            <a:xfrm>
              <a:off x="7524750" y="4076700"/>
              <a:ext cx="3635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9/2</a:t>
              </a:r>
              <a:r>
                <a:rPr lang="en-GB" sz="800" b="1" baseline="30000">
                  <a:ea typeface="ＭＳ Ｐゴシック" charset="0"/>
                  <a:cs typeface="ＭＳ Ｐゴシック" charset="0"/>
                </a:rPr>
                <a:t>+</a:t>
              </a:r>
            </a:p>
          </p:txBody>
        </p:sp>
        <p:sp>
          <p:nvSpPr>
            <p:cNvPr id="37914" name="Text Box 26"/>
            <p:cNvSpPr txBox="1">
              <a:spLocks noChangeArrowheads="1"/>
            </p:cNvSpPr>
            <p:nvPr/>
          </p:nvSpPr>
          <p:spPr bwMode="auto">
            <a:xfrm>
              <a:off x="7127875" y="4221163"/>
              <a:ext cx="36353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7/2</a:t>
              </a:r>
              <a:r>
                <a:rPr lang="en-GB" sz="800" b="1" baseline="30000">
                  <a:ea typeface="ＭＳ Ｐゴシック" charset="0"/>
                  <a:cs typeface="ＭＳ Ｐゴシック" charset="0"/>
                </a:rPr>
                <a:t>+</a:t>
              </a:r>
            </a:p>
          </p:txBody>
        </p:sp>
        <p:sp>
          <p:nvSpPr>
            <p:cNvPr id="37915" name="Text Box 27"/>
            <p:cNvSpPr txBox="1">
              <a:spLocks noChangeArrowheads="1"/>
            </p:cNvSpPr>
            <p:nvPr/>
          </p:nvSpPr>
          <p:spPr bwMode="auto">
            <a:xfrm>
              <a:off x="7524750" y="4365625"/>
              <a:ext cx="3635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 b="1">
                  <a:ea typeface="ＭＳ Ｐゴシック" charset="0"/>
                  <a:cs typeface="ＭＳ Ｐゴシック" charset="0"/>
                </a:rPr>
                <a:t>5/2</a:t>
              </a:r>
              <a:r>
                <a:rPr lang="en-GB" sz="800" b="1" baseline="30000">
                  <a:ea typeface="ＭＳ Ｐゴシック" charset="0"/>
                  <a:cs typeface="ＭＳ Ｐゴシック" charset="0"/>
                </a:rPr>
                <a:t>+</a:t>
              </a:r>
            </a:p>
          </p:txBody>
        </p:sp>
      </p:grpSp>
    </p:spTree>
    <p:extLst>
      <p:ext uri="{BB962C8B-B14F-4D97-AF65-F5344CB8AC3E}">
        <p14:creationId xmlns:p14="http://schemas.microsoft.com/office/powerpoint/2010/main" val="427033513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txBox="1">
            <a:spLocks noChangeArrowheads="1"/>
          </p:cNvSpPr>
          <p:nvPr/>
        </p:nvSpPr>
        <p:spPr bwMode="auto">
          <a:xfrm>
            <a:off x="2339975" y="0"/>
            <a:ext cx="4043363" cy="719138"/>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3500" b="1">
                <a:solidFill>
                  <a:srgbClr val="0000FF"/>
                </a:solidFill>
                <a:latin typeface="Calibri" pitchFamily="34" charset="0"/>
              </a:rPr>
              <a:t>Octupole Collectivity</a:t>
            </a:r>
            <a:endParaRPr lang="en-US" sz="3500" b="1">
              <a:solidFill>
                <a:srgbClr val="0000FF"/>
              </a:solidFill>
              <a:latin typeface="Calibri" pitchFamily="34" charset="0"/>
            </a:endParaRPr>
          </a:p>
        </p:txBody>
      </p:sp>
      <p:pic>
        <p:nvPicPr>
          <p:cNvPr id="1843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881" y="1472878"/>
            <a:ext cx="452755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1"/>
          <p:cNvSpPr txBox="1">
            <a:spLocks noChangeArrowheads="1"/>
          </p:cNvSpPr>
          <p:nvPr/>
        </p:nvSpPr>
        <p:spPr bwMode="auto">
          <a:xfrm>
            <a:off x="2267744" y="911225"/>
            <a:ext cx="469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dirty="0">
                <a:ea typeface="ＭＳ Ｐゴシック" charset="0"/>
              </a:rPr>
              <a:t>         Soft	   Static	            Rigid</a:t>
            </a:r>
          </a:p>
          <a:p>
            <a:pPr algn="l">
              <a:defRPr/>
            </a:pPr>
            <a:r>
              <a:rPr lang="en-GB" dirty="0">
                <a:ea typeface="ＭＳ Ｐゴシック" charset="0"/>
              </a:rPr>
              <a:t>      Octupole	Deformation   </a:t>
            </a:r>
            <a:r>
              <a:rPr lang="en-GB" dirty="0" err="1">
                <a:ea typeface="ＭＳ Ｐゴシック" charset="0"/>
              </a:rPr>
              <a:t>Deformation</a:t>
            </a:r>
            <a:endParaRPr lang="en-GB" dirty="0">
              <a:ea typeface="ＭＳ Ｐゴシック" charset="0"/>
            </a:endParaRPr>
          </a:p>
        </p:txBody>
      </p:sp>
      <p:pic>
        <p:nvPicPr>
          <p:cNvPr id="5" name="Picture 4" descr="C:\Talks\Octupole\movies\vibrating pea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988" y="2532063"/>
            <a:ext cx="247650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26988" y="3770313"/>
            <a:ext cx="771823" cy="457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pic>
        <p:nvPicPr>
          <p:cNvPr id="7" name="Picture 5" descr="C:\Talks\Octupole\movies\rotating pea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67500" y="2508251"/>
            <a:ext cx="247650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6667500" y="3746501"/>
            <a:ext cx="771823" cy="457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7922928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7544" y="1"/>
            <a:ext cx="8208912" cy="476671"/>
          </a:xfrm>
          <a:prstGeom prst="rect">
            <a:avLst/>
          </a:prstGeom>
          <a:solidFill>
            <a:srgbClr val="FFFF99"/>
          </a:solidFill>
          <a:ln>
            <a:solidFill>
              <a:schemeClr val="tx1"/>
            </a:solid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lnSpc>
                <a:spcPct val="80000"/>
              </a:lnSpc>
              <a:defRPr/>
            </a:pPr>
            <a:r>
              <a:rPr lang="en-US" sz="3200" b="1" dirty="0" smtClean="0">
                <a:solidFill>
                  <a:srgbClr val="0000FF"/>
                </a:solidFill>
                <a:cs typeface="+mj-cs"/>
              </a:rPr>
              <a:t>HIE-ISOLDE: budget and time-line</a:t>
            </a:r>
          </a:p>
        </p:txBody>
      </p:sp>
      <p:sp>
        <p:nvSpPr>
          <p:cNvPr id="3" name="TextBox 2"/>
          <p:cNvSpPr txBox="1"/>
          <p:nvPr/>
        </p:nvSpPr>
        <p:spPr>
          <a:xfrm>
            <a:off x="107504" y="764704"/>
            <a:ext cx="9433048" cy="5909310"/>
          </a:xfrm>
          <a:prstGeom prst="rect">
            <a:avLst/>
          </a:prstGeom>
          <a:noFill/>
        </p:spPr>
        <p:txBody>
          <a:bodyPr wrap="square" rtlCol="0">
            <a:spAutoFit/>
          </a:bodyPr>
          <a:lstStyle/>
          <a:p>
            <a:r>
              <a:rPr lang="en-GB" b="1" dirty="0" err="1" smtClean="0"/>
              <a:t>CtC</a:t>
            </a:r>
            <a:r>
              <a:rPr lang="en-GB" b="1" dirty="0" smtClean="0"/>
              <a:t> materials phase 2</a:t>
            </a:r>
            <a:r>
              <a:rPr lang="en-GB" dirty="0" smtClean="0"/>
              <a:t> 		</a:t>
            </a:r>
            <a:r>
              <a:rPr lang="en-GB" b="1" dirty="0" smtClean="0"/>
              <a:t>41 MCHF 	</a:t>
            </a:r>
            <a:r>
              <a:rPr lang="en-GB" i="1" dirty="0" smtClean="0">
                <a:solidFill>
                  <a:srgbClr val="FF0000"/>
                </a:solidFill>
              </a:rPr>
              <a:t>(37 MCHF)</a:t>
            </a:r>
            <a:r>
              <a:rPr lang="en-GB" dirty="0"/>
              <a:t>	</a:t>
            </a:r>
          </a:p>
          <a:p>
            <a:endParaRPr lang="en-GB" dirty="0" smtClean="0"/>
          </a:p>
          <a:p>
            <a:r>
              <a:rPr lang="en-GB" dirty="0" smtClean="0"/>
              <a:t>ISOLDE collaboration	</a:t>
            </a:r>
            <a:r>
              <a:rPr lang="en-GB" dirty="0"/>
              <a:t>	</a:t>
            </a:r>
            <a:r>
              <a:rPr lang="en-GB" dirty="0" smtClean="0"/>
              <a:t>6.8 MCHF </a:t>
            </a:r>
          </a:p>
          <a:p>
            <a:r>
              <a:rPr lang="en-GB" dirty="0" smtClean="0"/>
              <a:t>Belgium			</a:t>
            </a:r>
            <a:r>
              <a:rPr lang="en-GB" dirty="0"/>
              <a:t>	</a:t>
            </a:r>
            <a:r>
              <a:rPr lang="en-GB" dirty="0" smtClean="0"/>
              <a:t>5.7</a:t>
            </a:r>
            <a:r>
              <a:rPr lang="en-GB" dirty="0" smtClean="0">
                <a:solidFill>
                  <a:srgbClr val="FF6600"/>
                </a:solidFill>
              </a:rPr>
              <a:t> </a:t>
            </a:r>
            <a:r>
              <a:rPr lang="en-GB" dirty="0" smtClean="0"/>
              <a:t>MCHF</a:t>
            </a:r>
          </a:p>
          <a:p>
            <a:r>
              <a:rPr lang="en-GB" dirty="0" smtClean="0"/>
              <a:t>Nordic countries (incl. EU CATE)	0.2</a:t>
            </a:r>
            <a:r>
              <a:rPr lang="en-GB" dirty="0" smtClean="0">
                <a:solidFill>
                  <a:srgbClr val="FF6600"/>
                </a:solidFill>
              </a:rPr>
              <a:t> </a:t>
            </a:r>
            <a:r>
              <a:rPr lang="en-GB" dirty="0" smtClean="0"/>
              <a:t>MCHF	</a:t>
            </a:r>
          </a:p>
          <a:p>
            <a:r>
              <a:rPr lang="en-GB" dirty="0" smtClean="0"/>
              <a:t>Spain + Germany			0.3 MCHF</a:t>
            </a:r>
          </a:p>
          <a:p>
            <a:r>
              <a:rPr lang="en-GB" i="1" dirty="0" smtClean="0"/>
              <a:t>Total external funding	</a:t>
            </a:r>
            <a:r>
              <a:rPr lang="en-GB" i="1" dirty="0"/>
              <a:t>	</a:t>
            </a:r>
            <a:r>
              <a:rPr lang="en-GB" b="1" i="1" dirty="0" smtClean="0"/>
              <a:t>13 MCHF</a:t>
            </a:r>
            <a:r>
              <a:rPr lang="en-GB" i="1" dirty="0" smtClean="0"/>
              <a:t> </a:t>
            </a:r>
            <a:endParaRPr lang="en-GB" i="1" dirty="0"/>
          </a:p>
          <a:p>
            <a:endParaRPr lang="en-GB" i="1" dirty="0"/>
          </a:p>
          <a:p>
            <a:r>
              <a:rPr lang="en-GB" b="1" dirty="0" smtClean="0"/>
              <a:t>FTE</a:t>
            </a:r>
            <a:r>
              <a:rPr lang="en-GB" dirty="0" smtClean="0"/>
              <a:t>				</a:t>
            </a:r>
            <a:r>
              <a:rPr lang="en-GB" b="1" dirty="0" smtClean="0"/>
              <a:t>240		</a:t>
            </a:r>
            <a:r>
              <a:rPr lang="en-GB" i="1" dirty="0" smtClean="0">
                <a:solidFill>
                  <a:srgbClr val="FF0000"/>
                </a:solidFill>
              </a:rPr>
              <a:t>(143)</a:t>
            </a:r>
            <a:endParaRPr lang="en-GB" i="1" dirty="0">
              <a:solidFill>
                <a:srgbClr val="FF0000"/>
              </a:solidFill>
            </a:endParaRPr>
          </a:p>
          <a:p>
            <a:r>
              <a:rPr lang="en-GB" dirty="0" smtClean="0"/>
              <a:t>EU contribution (CATHI ITN)</a:t>
            </a:r>
            <a:r>
              <a:rPr lang="en-GB" dirty="0"/>
              <a:t>	</a:t>
            </a:r>
            <a:r>
              <a:rPr lang="en-GB" dirty="0" smtClean="0"/>
              <a:t>60 </a:t>
            </a:r>
          </a:p>
          <a:p>
            <a:r>
              <a:rPr lang="en-GB" dirty="0"/>
              <a:t>o</a:t>
            </a:r>
            <a:r>
              <a:rPr lang="en-GB" dirty="0" smtClean="0"/>
              <a:t>ther member state contributions	15</a:t>
            </a:r>
            <a:endParaRPr lang="en-GB" dirty="0"/>
          </a:p>
          <a:p>
            <a:endParaRPr lang="en-GB" dirty="0" smtClean="0"/>
          </a:p>
          <a:p>
            <a:r>
              <a:rPr lang="en-GB" dirty="0" smtClean="0"/>
              <a:t>Other contributions to HIE-ISOLDE</a:t>
            </a:r>
            <a:r>
              <a:rPr lang="en-GB" dirty="0" smtClean="0">
                <a:solidFill>
                  <a:srgbClr val="FF6600"/>
                </a:solidFill>
              </a:rPr>
              <a:t> </a:t>
            </a:r>
            <a:r>
              <a:rPr lang="en-GB" dirty="0" smtClean="0"/>
              <a:t>(not CERN project)</a:t>
            </a:r>
          </a:p>
          <a:p>
            <a:r>
              <a:rPr lang="en-GB" dirty="0" smtClean="0">
                <a:solidFill>
                  <a:srgbClr val="000000"/>
                </a:solidFill>
              </a:rPr>
              <a:t>Sweden	(RILIS)			2.3 MCHF</a:t>
            </a:r>
          </a:p>
          <a:p>
            <a:r>
              <a:rPr lang="en-GB" dirty="0" smtClean="0">
                <a:solidFill>
                  <a:srgbClr val="000000"/>
                </a:solidFill>
              </a:rPr>
              <a:t>UK, France (ISCOOL)		0.2 MCHF</a:t>
            </a:r>
          </a:p>
          <a:p>
            <a:r>
              <a:rPr lang="en-GB" dirty="0"/>
              <a:t>Germany (ISCOOL)		</a:t>
            </a:r>
            <a:r>
              <a:rPr lang="en-GB" dirty="0" smtClean="0"/>
              <a:t>0.2 </a:t>
            </a:r>
            <a:r>
              <a:rPr lang="en-GB" dirty="0"/>
              <a:t>MCHF</a:t>
            </a:r>
          </a:p>
          <a:p>
            <a:endParaRPr lang="en-GB" dirty="0"/>
          </a:p>
          <a:p>
            <a:r>
              <a:rPr lang="en-GB" b="1" dirty="0" smtClean="0">
                <a:solidFill>
                  <a:srgbClr val="0000FF"/>
                </a:solidFill>
              </a:rPr>
              <a:t>Schedule:</a:t>
            </a:r>
          </a:p>
          <a:p>
            <a:r>
              <a:rPr lang="en-GB" dirty="0" smtClean="0">
                <a:solidFill>
                  <a:srgbClr val="0000FF"/>
                </a:solidFill>
              </a:rPr>
              <a:t>Phase 1a (4.3 MeV/u)	</a:t>
            </a:r>
            <a:r>
              <a:rPr lang="en-GB" dirty="0">
                <a:solidFill>
                  <a:srgbClr val="0000FF"/>
                </a:solidFill>
              </a:rPr>
              <a:t>	</a:t>
            </a:r>
            <a:r>
              <a:rPr lang="en-GB" dirty="0" smtClean="0">
                <a:solidFill>
                  <a:srgbClr val="0000FF"/>
                </a:solidFill>
              </a:rPr>
              <a:t>2015</a:t>
            </a:r>
          </a:p>
          <a:p>
            <a:r>
              <a:rPr lang="en-GB" dirty="0" smtClean="0">
                <a:solidFill>
                  <a:srgbClr val="0000FF"/>
                </a:solidFill>
              </a:rPr>
              <a:t>Phase 1b (5.5 MeV/u)		2016		</a:t>
            </a:r>
            <a:r>
              <a:rPr lang="en-GB" i="1" dirty="0" smtClean="0">
                <a:solidFill>
                  <a:srgbClr val="FF0000"/>
                </a:solidFill>
              </a:rPr>
              <a:t>(2013)</a:t>
            </a:r>
          </a:p>
          <a:p>
            <a:r>
              <a:rPr lang="en-GB" dirty="0" smtClean="0">
                <a:solidFill>
                  <a:srgbClr val="0000FF"/>
                </a:solidFill>
              </a:rPr>
              <a:t>Phase 2 (10 MeV/u)		2017		</a:t>
            </a:r>
            <a:r>
              <a:rPr lang="en-GB" i="1" dirty="0" smtClean="0">
                <a:solidFill>
                  <a:srgbClr val="FF0000"/>
                </a:solidFill>
              </a:rPr>
              <a:t>(2015)</a:t>
            </a:r>
          </a:p>
        </p:txBody>
      </p:sp>
    </p:spTree>
    <p:extLst>
      <p:ext uri="{BB962C8B-B14F-4D97-AF65-F5344CB8AC3E}">
        <p14:creationId xmlns:p14="http://schemas.microsoft.com/office/powerpoint/2010/main" val="250282522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496" y="1440353"/>
            <a:ext cx="8037452" cy="4693593"/>
          </a:xfrm>
          <a:prstGeom prst="rect">
            <a:avLst/>
          </a:prstGeom>
          <a:noFill/>
        </p:spPr>
        <p:txBody>
          <a:bodyPr wrap="none">
            <a:spAutoFit/>
          </a:bodyPr>
          <a:lstStyle/>
          <a:p>
            <a:pPr marL="342900" indent="-342900">
              <a:spcAft>
                <a:spcPts val="1200"/>
              </a:spcAft>
              <a:defRPr/>
            </a:pPr>
            <a:r>
              <a:rPr lang="en-US" dirty="0">
                <a:ea typeface="ＭＳ Ｐゴシック" pitchFamily="34" charset="-128"/>
                <a:cs typeface="+mn-cs"/>
              </a:rPr>
              <a:t>TSR@ISOLDE workshop at MPI-K </a:t>
            </a:r>
            <a:r>
              <a:rPr lang="en-US" dirty="0" smtClean="0">
                <a:ea typeface="ＭＳ Ｐゴシック" pitchFamily="34" charset="-128"/>
                <a:cs typeface="+mn-cs"/>
              </a:rPr>
              <a:t>Heidelberg </a:t>
            </a:r>
            <a:r>
              <a:rPr lang="en-US" dirty="0">
                <a:ea typeface="ＭＳ Ｐゴシック" pitchFamily="34" charset="-128"/>
                <a:cs typeface="+mn-cs"/>
              </a:rPr>
              <a:t/>
            </a:r>
            <a:br>
              <a:rPr lang="en-US" dirty="0">
                <a:ea typeface="ＭＳ Ｐゴシック" pitchFamily="34" charset="-128"/>
                <a:cs typeface="+mn-cs"/>
              </a:rPr>
            </a:br>
            <a:r>
              <a:rPr lang="en-US" dirty="0" smtClean="0">
                <a:ea typeface="ＭＳ Ｐゴシック" pitchFamily="34" charset="-128"/>
                <a:cs typeface="+mn-cs"/>
              </a:rPr>
              <a:t>evaluated </a:t>
            </a:r>
            <a:r>
              <a:rPr lang="en-US" dirty="0">
                <a:ea typeface="ＭＳ Ｐゴシック" pitchFamily="34" charset="-128"/>
                <a:cs typeface="+mn-cs"/>
              </a:rPr>
              <a:t>the future for </a:t>
            </a:r>
            <a:r>
              <a:rPr lang="en-US" dirty="0" smtClean="0">
                <a:ea typeface="ＭＳ Ｐゴシック" pitchFamily="34" charset="-128"/>
                <a:cs typeface="+mn-cs"/>
              </a:rPr>
              <a:t>TSR </a:t>
            </a:r>
            <a:r>
              <a:rPr lang="en-US" dirty="0">
                <a:solidFill>
                  <a:srgbClr val="FF0000"/>
                </a:solidFill>
                <a:ea typeface="ＭＳ Ｐゴシック" pitchFamily="34" charset="-128"/>
              </a:rPr>
              <a:t>Oct 2010 </a:t>
            </a:r>
            <a:endParaRPr lang="en-US" dirty="0" smtClean="0">
              <a:solidFill>
                <a:srgbClr val="FF0000"/>
              </a:solidFill>
              <a:ea typeface="ＭＳ Ｐゴシック" pitchFamily="34" charset="-128"/>
              <a:cs typeface="+mn-cs"/>
            </a:endParaRPr>
          </a:p>
          <a:p>
            <a:pPr marL="342900" indent="-342900">
              <a:spcAft>
                <a:spcPts val="1200"/>
              </a:spcAft>
              <a:defRPr/>
            </a:pPr>
            <a:r>
              <a:rPr lang="en-US" dirty="0" smtClean="0">
                <a:ea typeface="ＭＳ Ｐゴシック" pitchFamily="34" charset="-128"/>
                <a:cs typeface="+mn-cs"/>
              </a:rPr>
              <a:t>ISOLDE </a:t>
            </a:r>
            <a:r>
              <a:rPr lang="en-US" dirty="0">
                <a:ea typeface="ＭＳ Ｐゴシック" pitchFamily="34" charset="-128"/>
                <a:cs typeface="+mn-cs"/>
              </a:rPr>
              <a:t>and Neutron Time-of-Flight </a:t>
            </a:r>
            <a:r>
              <a:rPr lang="en-US" dirty="0" smtClean="0">
                <a:ea typeface="ＭＳ Ｐゴシック" pitchFamily="34" charset="-128"/>
                <a:cs typeface="+mn-cs"/>
              </a:rPr>
              <a:t>Committee endorsed </a:t>
            </a:r>
            <a:r>
              <a:rPr lang="en-US" dirty="0" smtClean="0">
                <a:solidFill>
                  <a:srgbClr val="FF0000"/>
                </a:solidFill>
                <a:ea typeface="ＭＳ Ｐゴシック" pitchFamily="34" charset="-128"/>
                <a:cs typeface="+mn-cs"/>
              </a:rPr>
              <a:t>Jan 2012</a:t>
            </a:r>
            <a:endParaRPr lang="en-US" dirty="0">
              <a:solidFill>
                <a:srgbClr val="FF0000"/>
              </a:solidFill>
              <a:ea typeface="ＭＳ Ｐゴシック" pitchFamily="34" charset="-128"/>
              <a:cs typeface="+mn-cs"/>
            </a:endParaRPr>
          </a:p>
          <a:p>
            <a:pPr>
              <a:spcAft>
                <a:spcPts val="600"/>
              </a:spcAft>
              <a:defRPr/>
            </a:pPr>
            <a:r>
              <a:rPr lang="en-US" dirty="0" smtClean="0">
                <a:ea typeface="ＭＳ Ｐゴシック" pitchFamily="34" charset="-128"/>
                <a:cs typeface="+mn-cs"/>
              </a:rPr>
              <a:t>TSR technical </a:t>
            </a:r>
            <a:r>
              <a:rPr lang="en-US" dirty="0">
                <a:ea typeface="ＭＳ Ｐゴシック" pitchFamily="34" charset="-128"/>
                <a:cs typeface="+mn-cs"/>
              </a:rPr>
              <a:t>design report </a:t>
            </a:r>
          </a:p>
          <a:p>
            <a:pPr>
              <a:spcAft>
                <a:spcPts val="1200"/>
              </a:spcAft>
              <a:defRPr/>
            </a:pPr>
            <a:r>
              <a:rPr lang="en-US" sz="1600" dirty="0">
                <a:ea typeface="ＭＳ Ｐゴシック" pitchFamily="34" charset="-128"/>
                <a:cs typeface="+mn-cs"/>
              </a:rPr>
              <a:t>      M. </a:t>
            </a:r>
            <a:r>
              <a:rPr lang="en-US" sz="1600" dirty="0" err="1">
                <a:ea typeface="ＭＳ Ｐゴシック" pitchFamily="34" charset="-128"/>
                <a:cs typeface="+mn-cs"/>
              </a:rPr>
              <a:t>Grieser</a:t>
            </a:r>
            <a:r>
              <a:rPr lang="en-US" sz="1600" dirty="0">
                <a:ea typeface="ＭＳ Ｐゴシック" pitchFamily="34" charset="-128"/>
                <a:cs typeface="+mn-cs"/>
              </a:rPr>
              <a:t> et al</a:t>
            </a:r>
            <a:r>
              <a:rPr lang="en-US" sz="1600" dirty="0" smtClean="0">
                <a:ea typeface="ＭＳ Ｐゴシック" pitchFamily="34" charset="-128"/>
                <a:cs typeface="+mn-cs"/>
              </a:rPr>
              <a:t>. EPJ </a:t>
            </a:r>
            <a:r>
              <a:rPr lang="en-US" sz="1600" dirty="0">
                <a:ea typeface="ＭＳ Ｐゴシック" pitchFamily="34" charset="-128"/>
                <a:cs typeface="+mn-cs"/>
              </a:rPr>
              <a:t>Special </a:t>
            </a:r>
            <a:r>
              <a:rPr lang="en-US" sz="1600" dirty="0" smtClean="0">
                <a:ea typeface="ＭＳ Ｐゴシック" pitchFamily="34" charset="-128"/>
                <a:cs typeface="+mn-cs"/>
              </a:rPr>
              <a:t>Topics </a:t>
            </a:r>
            <a:r>
              <a:rPr lang="en-US" sz="1600" dirty="0">
                <a:ea typeface="ＭＳ Ｐゴシック" pitchFamily="34" charset="-128"/>
                <a:cs typeface="+mn-cs"/>
              </a:rPr>
              <a:t> </a:t>
            </a:r>
            <a:r>
              <a:rPr lang="en-US" sz="1600" b="1" dirty="0" smtClean="0">
                <a:ea typeface="ＭＳ Ｐゴシック" pitchFamily="34" charset="-128"/>
                <a:cs typeface="+mn-cs"/>
              </a:rPr>
              <a:t>207</a:t>
            </a:r>
            <a:r>
              <a:rPr lang="en-US" sz="1600" dirty="0" smtClean="0">
                <a:ea typeface="ＭＳ Ｐゴシック" pitchFamily="34" charset="-128"/>
                <a:cs typeface="+mn-cs"/>
              </a:rPr>
              <a:t> 1</a:t>
            </a:r>
            <a:r>
              <a:rPr lang="en-US" sz="1600" dirty="0">
                <a:ea typeface="ＭＳ Ｐゴシック" pitchFamily="34" charset="-128"/>
                <a:cs typeface="+mn-cs"/>
              </a:rPr>
              <a:t>-117 </a:t>
            </a:r>
            <a:r>
              <a:rPr lang="en-US" sz="1600" dirty="0" smtClean="0">
                <a:ea typeface="ＭＳ Ｐゴシック" pitchFamily="34" charset="-128"/>
                <a:cs typeface="+mn-cs"/>
              </a:rPr>
              <a:t> </a:t>
            </a:r>
            <a:r>
              <a:rPr lang="en-US" dirty="0" smtClean="0">
                <a:solidFill>
                  <a:srgbClr val="FF0000"/>
                </a:solidFill>
                <a:ea typeface="ＭＳ Ｐゴシック" pitchFamily="34" charset="-128"/>
                <a:cs typeface="+mn-cs"/>
              </a:rPr>
              <a:t>May 2012</a:t>
            </a:r>
            <a:endParaRPr lang="en-US" dirty="0">
              <a:ea typeface="ＭＳ Ｐゴシック" pitchFamily="34" charset="-128"/>
              <a:cs typeface="+mn-cs"/>
            </a:endParaRPr>
          </a:p>
          <a:p>
            <a:pPr>
              <a:spcAft>
                <a:spcPts val="600"/>
              </a:spcAft>
              <a:defRPr/>
            </a:pPr>
            <a:r>
              <a:rPr lang="en-GB" dirty="0">
                <a:ea typeface="ＭＳ Ｐゴシック" pitchFamily="34" charset="-128"/>
                <a:cs typeface="+mn-cs"/>
              </a:rPr>
              <a:t>Approved by CERN Research board, </a:t>
            </a:r>
            <a:r>
              <a:rPr lang="en-GB" dirty="0">
                <a:solidFill>
                  <a:srgbClr val="FF0000"/>
                </a:solidFill>
                <a:ea typeface="ＭＳ Ｐゴシック" pitchFamily="34" charset="-128"/>
                <a:cs typeface="+mn-cs"/>
              </a:rPr>
              <a:t>May 2012 </a:t>
            </a:r>
          </a:p>
          <a:p>
            <a:pPr>
              <a:spcAft>
                <a:spcPts val="600"/>
              </a:spcAft>
              <a:defRPr/>
            </a:pPr>
            <a:r>
              <a:rPr lang="en-GB" sz="1600" i="1" dirty="0">
                <a:ea typeface="ＭＳ Ｐゴシック" pitchFamily="34" charset="-128"/>
                <a:cs typeface="+mn-cs"/>
              </a:rPr>
              <a:t> </a:t>
            </a:r>
            <a:r>
              <a:rPr lang="en-GB" sz="1600" i="1" dirty="0" smtClean="0">
                <a:ea typeface="ＭＳ Ｐゴシック" pitchFamily="34" charset="-128"/>
                <a:cs typeface="+mn-cs"/>
              </a:rPr>
              <a:t>“The </a:t>
            </a:r>
            <a:r>
              <a:rPr lang="en-GB" sz="1600" i="1" dirty="0">
                <a:ea typeface="ＭＳ Ｐゴシック" pitchFamily="34" charset="-128"/>
                <a:cs typeface="+mn-cs"/>
              </a:rPr>
              <a:t>installation of TSR, as an experiment to be included in the  HIE-ISOLDE </a:t>
            </a:r>
            <a:br>
              <a:rPr lang="en-GB" sz="1600" i="1" dirty="0">
                <a:ea typeface="ＭＳ Ｐゴシック" pitchFamily="34" charset="-128"/>
                <a:cs typeface="+mn-cs"/>
              </a:rPr>
            </a:br>
            <a:r>
              <a:rPr lang="en-GB" sz="1600" i="1" dirty="0">
                <a:ea typeface="ＭＳ Ｐゴシック" pitchFamily="34" charset="-128"/>
                <a:cs typeface="+mn-cs"/>
              </a:rPr>
              <a:t>   </a:t>
            </a:r>
            <a:r>
              <a:rPr lang="en-GB" sz="1600" i="1" dirty="0" smtClean="0">
                <a:ea typeface="ＭＳ Ｐゴシック" pitchFamily="34" charset="-128"/>
                <a:cs typeface="+mn-cs"/>
              </a:rPr>
              <a:t>programme</a:t>
            </a:r>
            <a:r>
              <a:rPr lang="en-GB" sz="1600" i="1" dirty="0">
                <a:ea typeface="ＭＳ Ｐゴシック" pitchFamily="34" charset="-128"/>
                <a:cs typeface="+mn-cs"/>
              </a:rPr>
              <a:t>, was approved by the Research Board.  </a:t>
            </a:r>
            <a:endParaRPr lang="en-GB" sz="1600" i="1" dirty="0" smtClean="0">
              <a:ea typeface="ＭＳ Ｐゴシック" pitchFamily="34" charset="-128"/>
              <a:cs typeface="+mn-cs"/>
            </a:endParaRPr>
          </a:p>
          <a:p>
            <a:pPr>
              <a:spcAft>
                <a:spcPts val="600"/>
              </a:spcAft>
              <a:defRPr/>
            </a:pPr>
            <a:r>
              <a:rPr lang="en-GB" sz="1600" i="1" dirty="0" smtClean="0">
                <a:ea typeface="ＭＳ Ｐゴシック" pitchFamily="34" charset="-128"/>
                <a:cs typeface="+mn-cs"/>
              </a:rPr>
              <a:t>   The </a:t>
            </a:r>
            <a:r>
              <a:rPr lang="en-GB" sz="1600" i="1" dirty="0">
                <a:ea typeface="ＭＳ Ｐゴシック" pitchFamily="34" charset="-128"/>
                <a:cs typeface="+mn-cs"/>
              </a:rPr>
              <a:t>timescale will be </a:t>
            </a:r>
            <a:r>
              <a:rPr lang="en-GB" sz="1600" i="1" dirty="0" smtClean="0">
                <a:ea typeface="ＭＳ Ｐゴシック" pitchFamily="34" charset="-128"/>
                <a:cs typeface="+mn-cs"/>
              </a:rPr>
              <a:t>defined </a:t>
            </a:r>
            <a:r>
              <a:rPr lang="en-GB" sz="1600" i="1" dirty="0">
                <a:ea typeface="ＭＳ Ｐゴシック" pitchFamily="34" charset="-128"/>
                <a:cs typeface="+mn-cs"/>
              </a:rPr>
              <a:t>once the study of its Integration has been completed.</a:t>
            </a:r>
            <a:r>
              <a:rPr lang="en-GB" sz="1600" i="1" dirty="0" smtClean="0">
                <a:ea typeface="ＭＳ Ｐゴシック" pitchFamily="34" charset="-128"/>
                <a:cs typeface="+mn-cs"/>
              </a:rPr>
              <a:t>”</a:t>
            </a:r>
          </a:p>
          <a:p>
            <a:pPr>
              <a:spcAft>
                <a:spcPts val="600"/>
              </a:spcAft>
              <a:defRPr/>
            </a:pPr>
            <a:endParaRPr lang="en-GB" sz="1600" i="1" dirty="0">
              <a:ea typeface="ＭＳ Ｐゴシック" pitchFamily="34" charset="-128"/>
              <a:cs typeface="+mn-cs"/>
            </a:endParaRPr>
          </a:p>
          <a:p>
            <a:pPr>
              <a:spcAft>
                <a:spcPts val="1200"/>
              </a:spcAft>
              <a:defRPr/>
            </a:pPr>
            <a:r>
              <a:rPr lang="en-US" dirty="0" smtClean="0">
                <a:ea typeface="ＭＳ Ｐゴシック" pitchFamily="34" charset="-128"/>
                <a:cs typeface="+mn-cs"/>
              </a:rPr>
              <a:t>Presentation </a:t>
            </a:r>
            <a:r>
              <a:rPr lang="en-US" dirty="0">
                <a:ea typeface="ＭＳ Ｐゴシック" pitchFamily="34" charset="-128"/>
                <a:cs typeface="+mn-cs"/>
              </a:rPr>
              <a:t>of the integration study to the CERN Research Board </a:t>
            </a:r>
            <a:r>
              <a:rPr lang="en-US" dirty="0">
                <a:solidFill>
                  <a:srgbClr val="FF0000"/>
                </a:solidFill>
                <a:ea typeface="ＭＳ Ｐゴシック" pitchFamily="34" charset="-128"/>
                <a:cs typeface="+mn-cs"/>
              </a:rPr>
              <a:t>Nov 2013</a:t>
            </a:r>
          </a:p>
          <a:p>
            <a:pPr>
              <a:spcAft>
                <a:spcPts val="1200"/>
              </a:spcAft>
              <a:defRPr/>
            </a:pPr>
            <a:endParaRPr lang="en-US" sz="800" dirty="0" smtClean="0">
              <a:ea typeface="ＭＳ Ｐゴシック" pitchFamily="34" charset="-128"/>
              <a:cs typeface="+mn-cs"/>
            </a:endParaRPr>
          </a:p>
          <a:p>
            <a:pPr>
              <a:spcAft>
                <a:spcPts val="1200"/>
              </a:spcAft>
              <a:defRPr/>
            </a:pPr>
            <a:r>
              <a:rPr lang="en-US" dirty="0" smtClean="0">
                <a:ea typeface="ＭＳ Ｐゴシック" pitchFamily="34" charset="-128"/>
                <a:cs typeface="+mn-cs"/>
              </a:rPr>
              <a:t>UK </a:t>
            </a:r>
            <a:r>
              <a:rPr lang="en-US" dirty="0">
                <a:ea typeface="ＭＳ Ｐゴシック" pitchFamily="34" charset="-128"/>
                <a:cs typeface="+mn-cs"/>
              </a:rPr>
              <a:t>approve £4.8M project to construct internal/external detectors </a:t>
            </a:r>
            <a:r>
              <a:rPr lang="en-US" dirty="0">
                <a:solidFill>
                  <a:srgbClr val="FF0000"/>
                </a:solidFill>
                <a:ea typeface="ＭＳ Ｐゴシック" pitchFamily="34" charset="-128"/>
                <a:cs typeface="+mn-cs"/>
              </a:rPr>
              <a:t>Nov 2014</a:t>
            </a:r>
          </a:p>
        </p:txBody>
      </p:sp>
      <p:pic>
        <p:nvPicPr>
          <p:cNvPr id="61442" name="Picture 4" descr="epjst207"/>
          <p:cNvPicPr>
            <a:picLocks noChangeAspect="1" noChangeArrowheads="1"/>
          </p:cNvPicPr>
          <p:nvPr/>
        </p:nvPicPr>
        <p:blipFill>
          <a:blip r:embed="rId3"/>
          <a:srcRect l="5281" t="18924" r="4893" b="4123"/>
          <a:stretch>
            <a:fillRect/>
          </a:stretch>
        </p:blipFill>
        <p:spPr bwMode="auto">
          <a:xfrm>
            <a:off x="6948488" y="836712"/>
            <a:ext cx="2232025" cy="2811462"/>
          </a:xfrm>
          <a:prstGeom prst="rect">
            <a:avLst/>
          </a:prstGeom>
          <a:noFill/>
          <a:ln w="9525">
            <a:noFill/>
            <a:miter lim="800000"/>
            <a:headEnd/>
            <a:tailEnd/>
          </a:ln>
        </p:spPr>
      </p:pic>
      <p:cxnSp>
        <p:nvCxnSpPr>
          <p:cNvPr id="12" name="Straight Arrow Connector 11"/>
          <p:cNvCxnSpPr/>
          <p:nvPr/>
        </p:nvCxnSpPr>
        <p:spPr>
          <a:xfrm flipV="1">
            <a:off x="5868144" y="2895600"/>
            <a:ext cx="1080344" cy="245368"/>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a:spLocks noChangeArrowheads="1"/>
          </p:cNvSpPr>
          <p:nvPr/>
        </p:nvSpPr>
        <p:spPr bwMode="auto">
          <a:xfrm>
            <a:off x="1403648" y="6093296"/>
            <a:ext cx="5305425" cy="646113"/>
          </a:xfrm>
          <a:prstGeom prst="rect">
            <a:avLst/>
          </a:prstGeom>
          <a:noFill/>
          <a:ln w="9525">
            <a:noFill/>
            <a:miter lim="800000"/>
            <a:headEnd/>
            <a:tailEnd/>
          </a:ln>
        </p:spPr>
        <p:txBody>
          <a:bodyPr>
            <a:spAutoFit/>
          </a:bodyPr>
          <a:lstStyle/>
          <a:p>
            <a:pPr>
              <a:spcAft>
                <a:spcPts val="600"/>
              </a:spcAft>
            </a:pPr>
            <a:r>
              <a:rPr lang="en-US" dirty="0" smtClean="0">
                <a:solidFill>
                  <a:srgbClr val="C00000"/>
                </a:solidFill>
              </a:rPr>
              <a:t>CERN </a:t>
            </a:r>
            <a:r>
              <a:rPr lang="en-US" dirty="0">
                <a:solidFill>
                  <a:srgbClr val="C00000"/>
                </a:solidFill>
              </a:rPr>
              <a:t>Council will take the final decision </a:t>
            </a:r>
            <a:br>
              <a:rPr lang="en-US" dirty="0">
                <a:solidFill>
                  <a:srgbClr val="C00000"/>
                </a:solidFill>
              </a:rPr>
            </a:br>
            <a:r>
              <a:rPr lang="en-US" i="1" dirty="0" smtClean="0">
                <a:solidFill>
                  <a:srgbClr val="C00000"/>
                </a:solidFill>
              </a:rPr>
              <a:t>Aim </a:t>
            </a:r>
            <a:r>
              <a:rPr lang="en-US" i="1" dirty="0">
                <a:solidFill>
                  <a:srgbClr val="C00000"/>
                </a:solidFill>
              </a:rPr>
              <a:t>to be part of CERN Mid Term Planning </a:t>
            </a:r>
            <a:r>
              <a:rPr lang="en-US" i="1" dirty="0" smtClean="0">
                <a:solidFill>
                  <a:srgbClr val="C00000"/>
                </a:solidFill>
              </a:rPr>
              <a:t>2017 </a:t>
            </a:r>
            <a:endParaRPr lang="en-US" i="1" dirty="0">
              <a:solidFill>
                <a:srgbClr val="C00000"/>
              </a:solidFill>
            </a:endParaRPr>
          </a:p>
        </p:txBody>
      </p:sp>
      <p:sp>
        <p:nvSpPr>
          <p:cNvPr id="61445" name="TextBox 49"/>
          <p:cNvSpPr txBox="1">
            <a:spLocks noChangeArrowheads="1"/>
          </p:cNvSpPr>
          <p:nvPr/>
        </p:nvSpPr>
        <p:spPr bwMode="auto">
          <a:xfrm>
            <a:off x="2555776" y="0"/>
            <a:ext cx="3791423" cy="584776"/>
          </a:xfrm>
          <a:prstGeom prst="rect">
            <a:avLst/>
          </a:prstGeom>
          <a:solidFill>
            <a:srgbClr val="FFFF99"/>
          </a:solidFill>
          <a:ln w="9525">
            <a:solidFill>
              <a:schemeClr val="tx1"/>
            </a:solidFill>
            <a:miter lim="800000"/>
            <a:headEnd/>
            <a:tailEnd/>
          </a:ln>
        </p:spPr>
        <p:txBody>
          <a:bodyPr wrap="none">
            <a:spAutoFit/>
          </a:bodyPr>
          <a:lstStyle/>
          <a:p>
            <a:pPr defTabSz="457200"/>
            <a:r>
              <a:rPr lang="en-US" altLang="en-US" sz="3200" b="1" dirty="0" smtClean="0">
                <a:solidFill>
                  <a:srgbClr val="0000FF"/>
                </a:solidFill>
                <a:latin typeface="Calibri" pitchFamily="34" charset="0"/>
              </a:rPr>
              <a:t>TSR@CERN Time</a:t>
            </a:r>
            <a:r>
              <a:rPr lang="en-US" altLang="en-US" sz="3200" b="1" dirty="0">
                <a:solidFill>
                  <a:srgbClr val="0000FF"/>
                </a:solidFill>
                <a:latin typeface="Calibri" pitchFamily="34" charset="0"/>
              </a:rPr>
              <a:t>-line</a:t>
            </a:r>
          </a:p>
        </p:txBody>
      </p:sp>
    </p:spTree>
    <p:extLst>
      <p:ext uri="{BB962C8B-B14F-4D97-AF65-F5344CB8AC3E}">
        <p14:creationId xmlns:p14="http://schemas.microsoft.com/office/powerpoint/2010/main" val="1156130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07504" y="1124744"/>
            <a:ext cx="9144000" cy="2862322"/>
          </a:xfrm>
          <a:prstGeom prst="rect">
            <a:avLst/>
          </a:prstGeom>
          <a:noFill/>
        </p:spPr>
        <p:txBody>
          <a:bodyPr wrap="square" rtlCol="0">
            <a:spAutoFit/>
          </a:bodyPr>
          <a:lstStyle/>
          <a:p>
            <a:pPr marL="285750" indent="-285750">
              <a:buClr>
                <a:srgbClr val="000090"/>
              </a:buClr>
              <a:buFont typeface="Wingdings" charset="2"/>
              <a:buChar char="Ø"/>
            </a:pPr>
            <a:r>
              <a:rPr lang="en-GB" sz="2000" dirty="0">
                <a:solidFill>
                  <a:prstClr val="black"/>
                </a:solidFill>
                <a:latin typeface="Franklin Gothic Book"/>
              </a:rPr>
              <a:t>REX accelerator (existing): W = 3 MeV/u</a:t>
            </a:r>
          </a:p>
          <a:p>
            <a:pPr>
              <a:buClr>
                <a:srgbClr val="000090"/>
              </a:buClr>
            </a:pPr>
            <a:endParaRPr lang="en-GB" sz="2000" dirty="0">
              <a:solidFill>
                <a:prstClr val="black"/>
              </a:solidFill>
              <a:latin typeface="Franklin Gothic Book"/>
            </a:endParaRPr>
          </a:p>
          <a:p>
            <a:pPr marL="285750" indent="-285750">
              <a:buClr>
                <a:srgbClr val="000090"/>
              </a:buClr>
              <a:buFont typeface="Wingdings" charset="2"/>
              <a:buChar char="Ø"/>
            </a:pPr>
            <a:endParaRPr lang="en-GB" sz="2000" dirty="0" smtClean="0">
              <a:solidFill>
                <a:prstClr val="black"/>
              </a:solidFill>
              <a:latin typeface="Franklin Gothic Book"/>
            </a:endParaRPr>
          </a:p>
          <a:p>
            <a:pPr marL="285750" indent="-285750">
              <a:buClr>
                <a:srgbClr val="000090"/>
              </a:buClr>
              <a:buFont typeface="Wingdings" charset="2"/>
              <a:buChar char="Ø"/>
            </a:pPr>
            <a:r>
              <a:rPr lang="en-GB" sz="2000" dirty="0">
                <a:solidFill>
                  <a:prstClr val="black"/>
                </a:solidFill>
              </a:rPr>
              <a:t>HIE Phase 1 (2015/2016): W = 5.5 MeV/</a:t>
            </a:r>
            <a:r>
              <a:rPr lang="en-GB" sz="2000" dirty="0" smtClean="0">
                <a:solidFill>
                  <a:prstClr val="black"/>
                </a:solidFill>
              </a:rPr>
              <a:t>u</a:t>
            </a:r>
          </a:p>
          <a:p>
            <a:pPr>
              <a:buClr>
                <a:srgbClr val="000090"/>
              </a:buClr>
            </a:pPr>
            <a:endParaRPr lang="en-GB" sz="2000" dirty="0" smtClean="0">
              <a:solidFill>
                <a:prstClr val="black"/>
              </a:solidFill>
              <a:latin typeface="Franklin Gothic Book"/>
            </a:endParaRPr>
          </a:p>
          <a:p>
            <a:pPr marL="285750" indent="-285750">
              <a:buClr>
                <a:srgbClr val="000090"/>
              </a:buClr>
              <a:buFont typeface="Wingdings" charset="2"/>
              <a:buChar char="Ø"/>
            </a:pPr>
            <a:endParaRPr lang="en-GB" sz="2000" dirty="0" smtClean="0">
              <a:solidFill>
                <a:prstClr val="black"/>
              </a:solidFill>
              <a:latin typeface="Franklin Gothic Book"/>
            </a:endParaRPr>
          </a:p>
          <a:p>
            <a:pPr marL="285750" indent="-285750">
              <a:buClr>
                <a:srgbClr val="000090"/>
              </a:buClr>
              <a:buFont typeface="Wingdings" charset="2"/>
              <a:buChar char="Ø"/>
            </a:pPr>
            <a:r>
              <a:rPr lang="en-GB" sz="2000" dirty="0">
                <a:solidFill>
                  <a:prstClr val="black"/>
                </a:solidFill>
              </a:rPr>
              <a:t>HIE Phase 2 (2017/2018): W = 10 MeV/</a:t>
            </a:r>
            <a:r>
              <a:rPr lang="en-GB" sz="2000" dirty="0" smtClean="0">
                <a:solidFill>
                  <a:prstClr val="black"/>
                </a:solidFill>
                <a:latin typeface="Franklin Gothic Book"/>
              </a:rPr>
              <a:t>u</a:t>
            </a:r>
          </a:p>
          <a:p>
            <a:pPr marL="285750" indent="-285750">
              <a:buClr>
                <a:srgbClr val="000090"/>
              </a:buClr>
              <a:buFont typeface="Wingdings" charset="2"/>
              <a:buChar char="Ø"/>
            </a:pPr>
            <a:endParaRPr lang="en-GB" sz="2000" dirty="0">
              <a:solidFill>
                <a:prstClr val="black"/>
              </a:solidFill>
              <a:latin typeface="Franklin Gothic Book"/>
            </a:endParaRPr>
          </a:p>
          <a:p>
            <a:pPr marL="285750" indent="-285750">
              <a:buClr>
                <a:srgbClr val="000090"/>
              </a:buClr>
              <a:buFont typeface="Wingdings" charset="2"/>
              <a:buChar char="Ø"/>
            </a:pPr>
            <a:endParaRPr lang="en-GB" sz="2000" dirty="0" smtClean="0">
              <a:solidFill>
                <a:prstClr val="black"/>
              </a:solidFill>
              <a:latin typeface="Franklin Gothic Book"/>
            </a:endParaRPr>
          </a:p>
        </p:txBody>
      </p:sp>
      <p:sp>
        <p:nvSpPr>
          <p:cNvPr id="3" name="Title 1"/>
          <p:cNvSpPr>
            <a:spLocks noGrp="1"/>
          </p:cNvSpPr>
          <p:nvPr>
            <p:ph type="title"/>
          </p:nvPr>
        </p:nvSpPr>
        <p:spPr>
          <a:xfrm>
            <a:off x="0" y="0"/>
            <a:ext cx="9144000" cy="993648"/>
          </a:xfrm>
        </p:spPr>
        <p:txBody>
          <a:bodyPr/>
          <a:lstStyle/>
          <a:p>
            <a:pPr algn="ctr"/>
            <a:r>
              <a:rPr lang="en-US" dirty="0" smtClean="0">
                <a:effectLst/>
              </a:rPr>
              <a:t>HIE-ISOLDE </a:t>
            </a:r>
            <a:r>
              <a:rPr lang="en-US" dirty="0" err="1" smtClean="0">
                <a:effectLst/>
              </a:rPr>
              <a:t>Linac</a:t>
            </a:r>
            <a:r>
              <a:rPr lang="en-US" dirty="0" smtClean="0">
                <a:effectLst/>
              </a:rPr>
              <a:t> project</a:t>
            </a:r>
            <a:endParaRPr lang="en-GB" dirty="0">
              <a:effectLst/>
            </a:endParaRPr>
          </a:p>
        </p:txBody>
      </p:sp>
      <p:pic>
        <p:nvPicPr>
          <p:cNvPr id="13" name="Picture 12" descr="HIE-logo-short.jpg"/>
          <p:cNvPicPr>
            <a:picLocks noChangeAspect="1"/>
          </p:cNvPicPr>
          <p:nvPr/>
        </p:nvPicPr>
        <p:blipFill>
          <a:blip r:embed="rId3"/>
          <a:stretch>
            <a:fillRect/>
          </a:stretch>
        </p:blipFill>
        <p:spPr>
          <a:xfrm>
            <a:off x="8077200" y="5791200"/>
            <a:ext cx="953819" cy="961767"/>
          </a:xfrm>
          <a:prstGeom prst="rect">
            <a:avLst/>
          </a:prstGeom>
          <a:ln w="25400">
            <a:noFill/>
          </a:ln>
        </p:spPr>
      </p:pic>
      <p:grpSp>
        <p:nvGrpSpPr>
          <p:cNvPr id="24" name="Group 23"/>
          <p:cNvGrpSpPr/>
          <p:nvPr/>
        </p:nvGrpSpPr>
        <p:grpSpPr>
          <a:xfrm>
            <a:off x="467544" y="3429000"/>
            <a:ext cx="7518442" cy="328829"/>
            <a:chOff x="307347" y="3613542"/>
            <a:chExt cx="7518442" cy="328829"/>
          </a:xfrm>
        </p:grpSpPr>
        <p:grpSp>
          <p:nvGrpSpPr>
            <p:cNvPr id="25" name="Group 24"/>
            <p:cNvGrpSpPr/>
            <p:nvPr/>
          </p:nvGrpSpPr>
          <p:grpSpPr>
            <a:xfrm>
              <a:off x="307347" y="3634236"/>
              <a:ext cx="3576178" cy="234535"/>
              <a:chOff x="143243" y="1940572"/>
              <a:chExt cx="5633864" cy="485143"/>
            </a:xfrm>
          </p:grpSpPr>
          <p:sp>
            <p:nvSpPr>
              <p:cNvPr id="32" name="Rounded Rectangle 31"/>
              <p:cNvSpPr/>
              <p:nvPr/>
            </p:nvSpPr>
            <p:spPr>
              <a:xfrm>
                <a:off x="143243" y="1940572"/>
                <a:ext cx="1298641" cy="485143"/>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Franklin Gothic Book"/>
                </a:endParaRPr>
              </a:p>
            </p:txBody>
          </p:sp>
          <p:sp>
            <p:nvSpPr>
              <p:cNvPr id="33" name="Rounded Rectangle 32"/>
              <p:cNvSpPr/>
              <p:nvPr/>
            </p:nvSpPr>
            <p:spPr>
              <a:xfrm>
                <a:off x="3547360" y="1983378"/>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34" name="Rounded Rectangle 33"/>
              <p:cNvSpPr/>
              <p:nvPr/>
            </p:nvSpPr>
            <p:spPr>
              <a:xfrm>
                <a:off x="4103384" y="1983378"/>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35" name="Rounded Rectangle 34"/>
              <p:cNvSpPr/>
              <p:nvPr/>
            </p:nvSpPr>
            <p:spPr>
              <a:xfrm>
                <a:off x="4507008" y="1983376"/>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36" name="Rounded Rectangle 35"/>
              <p:cNvSpPr/>
              <p:nvPr/>
            </p:nvSpPr>
            <p:spPr>
              <a:xfrm>
                <a:off x="5201161" y="1983376"/>
                <a:ext cx="575946" cy="44233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grpSp>
        <p:grpSp>
          <p:nvGrpSpPr>
            <p:cNvPr id="26" name="Group 25"/>
            <p:cNvGrpSpPr/>
            <p:nvPr/>
          </p:nvGrpSpPr>
          <p:grpSpPr>
            <a:xfrm>
              <a:off x="4318649" y="3613542"/>
              <a:ext cx="3507140" cy="328829"/>
              <a:chOff x="4318649" y="3613542"/>
              <a:chExt cx="3507140" cy="328829"/>
            </a:xfrm>
          </p:grpSpPr>
          <p:grpSp>
            <p:nvGrpSpPr>
              <p:cNvPr id="27" name="Group 26"/>
              <p:cNvGrpSpPr/>
              <p:nvPr/>
            </p:nvGrpSpPr>
            <p:grpSpPr>
              <a:xfrm>
                <a:off x="4318649" y="3613544"/>
                <a:ext cx="1753569" cy="328827"/>
                <a:chOff x="5867594" y="2930279"/>
                <a:chExt cx="2564130" cy="489702"/>
              </a:xfrm>
            </p:grpSpPr>
            <p:sp>
              <p:nvSpPr>
                <p:cNvPr id="30" name="Rounded Rectangle 29"/>
                <p:cNvSpPr/>
                <p:nvPr/>
              </p:nvSpPr>
              <p:spPr>
                <a:xfrm>
                  <a:off x="5867594" y="2930279"/>
                  <a:ext cx="1282065" cy="489702"/>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Franklin Gothic Book"/>
                    </a:rPr>
                    <a:t>Hβ</a:t>
                  </a:r>
                  <a:r>
                    <a:rPr lang="en-US" dirty="0" smtClean="0">
                      <a:solidFill>
                        <a:prstClr val="white"/>
                      </a:solidFill>
                      <a:latin typeface="Franklin Gothic Book"/>
                    </a:rPr>
                    <a:t>-</a:t>
                  </a:r>
                  <a:r>
                    <a:rPr lang="en-US" dirty="0">
                      <a:solidFill>
                        <a:prstClr val="white"/>
                      </a:solidFill>
                      <a:latin typeface="Franklin Gothic Book"/>
                    </a:rPr>
                    <a:t>0</a:t>
                  </a:r>
                </a:p>
              </p:txBody>
            </p:sp>
            <p:sp>
              <p:nvSpPr>
                <p:cNvPr id="31" name="Rounded Rectangle 30"/>
                <p:cNvSpPr/>
                <p:nvPr/>
              </p:nvSpPr>
              <p:spPr>
                <a:xfrm>
                  <a:off x="7149659" y="2930279"/>
                  <a:ext cx="1282065" cy="489702"/>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Franklin Gothic Book"/>
                    </a:rPr>
                    <a:t>Hβ-</a:t>
                  </a:r>
                  <a:r>
                    <a:rPr lang="en-US" dirty="0" smtClean="0">
                      <a:solidFill>
                        <a:prstClr val="white"/>
                      </a:solidFill>
                      <a:latin typeface="Franklin Gothic Book"/>
                    </a:rPr>
                    <a:t>1</a:t>
                  </a:r>
                  <a:endParaRPr lang="en-US" dirty="0">
                    <a:solidFill>
                      <a:prstClr val="white"/>
                    </a:solidFill>
                    <a:latin typeface="Franklin Gothic Book"/>
                  </a:endParaRPr>
                </a:p>
              </p:txBody>
            </p:sp>
          </p:grpSp>
          <p:sp>
            <p:nvSpPr>
              <p:cNvPr id="28" name="Rounded Rectangle 27"/>
              <p:cNvSpPr/>
              <p:nvPr/>
            </p:nvSpPr>
            <p:spPr>
              <a:xfrm>
                <a:off x="6072219" y="3613542"/>
                <a:ext cx="876785" cy="328827"/>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Franklin Gothic Book"/>
                  </a:rPr>
                  <a:t>Hβ-</a:t>
                </a:r>
                <a:r>
                  <a:rPr lang="en-US" dirty="0" smtClean="0">
                    <a:solidFill>
                      <a:prstClr val="white"/>
                    </a:solidFill>
                    <a:latin typeface="Franklin Gothic Book"/>
                  </a:rPr>
                  <a:t>2</a:t>
                </a:r>
                <a:endParaRPr lang="en-US" dirty="0">
                  <a:solidFill>
                    <a:prstClr val="white"/>
                  </a:solidFill>
                  <a:latin typeface="Franklin Gothic Book"/>
                </a:endParaRPr>
              </a:p>
            </p:txBody>
          </p:sp>
          <p:sp>
            <p:nvSpPr>
              <p:cNvPr id="29" name="Rounded Rectangle 28"/>
              <p:cNvSpPr/>
              <p:nvPr/>
            </p:nvSpPr>
            <p:spPr>
              <a:xfrm>
                <a:off x="6949004" y="3613542"/>
                <a:ext cx="876785" cy="328827"/>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Franklin Gothic Book"/>
                  </a:rPr>
                  <a:t>Hβ-</a:t>
                </a:r>
                <a:r>
                  <a:rPr lang="en-US" dirty="0" smtClean="0">
                    <a:solidFill>
                      <a:prstClr val="white"/>
                    </a:solidFill>
                    <a:latin typeface="Franklin Gothic Book"/>
                  </a:rPr>
                  <a:t>3</a:t>
                </a:r>
                <a:endParaRPr lang="en-US" dirty="0">
                  <a:solidFill>
                    <a:prstClr val="white"/>
                  </a:solidFill>
                  <a:latin typeface="Franklin Gothic Book"/>
                </a:endParaRPr>
              </a:p>
            </p:txBody>
          </p:sp>
        </p:grpSp>
      </p:grpSp>
      <p:sp>
        <p:nvSpPr>
          <p:cNvPr id="63" name="Rounded Rectangle 62"/>
          <p:cNvSpPr/>
          <p:nvPr/>
        </p:nvSpPr>
        <p:spPr>
          <a:xfrm>
            <a:off x="1979712" y="2636912"/>
            <a:ext cx="432048" cy="28803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latin typeface="Franklin Gothic Book"/>
            </a:endParaRPr>
          </a:p>
        </p:txBody>
      </p:sp>
      <p:grpSp>
        <p:nvGrpSpPr>
          <p:cNvPr id="64" name="Group 63"/>
          <p:cNvGrpSpPr/>
          <p:nvPr/>
        </p:nvGrpSpPr>
        <p:grpSpPr>
          <a:xfrm>
            <a:off x="920474" y="3930077"/>
            <a:ext cx="6336704" cy="801381"/>
            <a:chOff x="4214567" y="1628800"/>
            <a:chExt cx="6336704" cy="801381"/>
          </a:xfrm>
        </p:grpSpPr>
        <p:grpSp>
          <p:nvGrpSpPr>
            <p:cNvPr id="65" name="Group 64"/>
            <p:cNvGrpSpPr/>
            <p:nvPr/>
          </p:nvGrpSpPr>
          <p:grpSpPr>
            <a:xfrm>
              <a:off x="4214567" y="1628800"/>
              <a:ext cx="6336704" cy="801381"/>
              <a:chOff x="4340525" y="980728"/>
              <a:chExt cx="6336704" cy="801381"/>
            </a:xfrm>
          </p:grpSpPr>
          <p:grpSp>
            <p:nvGrpSpPr>
              <p:cNvPr id="70" name="Group 69"/>
              <p:cNvGrpSpPr/>
              <p:nvPr/>
            </p:nvGrpSpPr>
            <p:grpSpPr>
              <a:xfrm>
                <a:off x="4340525" y="1029959"/>
                <a:ext cx="4951760" cy="752150"/>
                <a:chOff x="92053" y="5350439"/>
                <a:chExt cx="4951760" cy="752150"/>
              </a:xfrm>
            </p:grpSpPr>
            <p:grpSp>
              <p:nvGrpSpPr>
                <p:cNvPr id="72" name="Group 71"/>
                <p:cNvGrpSpPr/>
                <p:nvPr/>
              </p:nvGrpSpPr>
              <p:grpSpPr>
                <a:xfrm>
                  <a:off x="683568" y="5445224"/>
                  <a:ext cx="3838789" cy="657365"/>
                  <a:chOff x="4355976" y="1124743"/>
                  <a:chExt cx="3838789" cy="657365"/>
                </a:xfrm>
              </p:grpSpPr>
              <p:sp>
                <p:nvSpPr>
                  <p:cNvPr id="74" name="Rounded Rectangle 73"/>
                  <p:cNvSpPr/>
                  <p:nvPr/>
                </p:nvSpPr>
                <p:spPr>
                  <a:xfrm>
                    <a:off x="4355976" y="1124744"/>
                    <a:ext cx="824331" cy="23453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white"/>
                      </a:solidFill>
                      <a:latin typeface="Franklin Gothic Book"/>
                    </a:endParaRPr>
                  </a:p>
                </p:txBody>
              </p:sp>
              <p:sp>
                <p:nvSpPr>
                  <p:cNvPr id="75" name="Rounded Rectangle 74"/>
                  <p:cNvSpPr/>
                  <p:nvPr/>
                </p:nvSpPr>
                <p:spPr>
                  <a:xfrm>
                    <a:off x="5580112" y="1124743"/>
                    <a:ext cx="432048" cy="28803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latin typeface="Franklin Gothic Book"/>
                    </a:endParaRPr>
                  </a:p>
                </p:txBody>
              </p:sp>
              <p:sp>
                <p:nvSpPr>
                  <p:cNvPr id="76" name="Rounded Rectangle 75"/>
                  <p:cNvSpPr/>
                  <p:nvPr/>
                </p:nvSpPr>
                <p:spPr>
                  <a:xfrm>
                    <a:off x="6379295" y="1124744"/>
                    <a:ext cx="256206" cy="213841"/>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7" name="Rounded Rectangle 76"/>
                  <p:cNvSpPr/>
                  <p:nvPr/>
                </p:nvSpPr>
                <p:spPr>
                  <a:xfrm>
                    <a:off x="6732240" y="1124744"/>
                    <a:ext cx="256206" cy="213841"/>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78" name="Rounded Rectangle 77"/>
                  <p:cNvSpPr/>
                  <p:nvPr/>
                </p:nvSpPr>
                <p:spPr>
                  <a:xfrm>
                    <a:off x="6988446" y="1124743"/>
                    <a:ext cx="256206" cy="213841"/>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79" name="TextBox 78"/>
                  <p:cNvSpPr txBox="1"/>
                  <p:nvPr/>
                </p:nvSpPr>
                <p:spPr>
                  <a:xfrm>
                    <a:off x="6372200" y="1412776"/>
                    <a:ext cx="989085" cy="369332"/>
                  </a:xfrm>
                  <a:prstGeom prst="rect">
                    <a:avLst/>
                  </a:prstGeom>
                  <a:noFill/>
                </p:spPr>
                <p:txBody>
                  <a:bodyPr wrap="none" rtlCol="0">
                    <a:spAutoFit/>
                  </a:bodyPr>
                  <a:lstStyle/>
                  <a:p>
                    <a:r>
                      <a:rPr lang="en-US" dirty="0" smtClean="0">
                        <a:solidFill>
                          <a:prstClr val="black"/>
                        </a:solidFill>
                        <a:latin typeface="Franklin Gothic Book"/>
                      </a:rPr>
                      <a:t>7G1,2,3</a:t>
                    </a:r>
                    <a:endParaRPr lang="en-US" dirty="0">
                      <a:solidFill>
                        <a:prstClr val="black"/>
                      </a:solidFill>
                      <a:latin typeface="Franklin Gothic Book"/>
                    </a:endParaRPr>
                  </a:p>
                </p:txBody>
              </p:sp>
              <p:sp>
                <p:nvSpPr>
                  <p:cNvPr id="80" name="Rounded Rectangle 79"/>
                  <p:cNvSpPr/>
                  <p:nvPr/>
                </p:nvSpPr>
                <p:spPr>
                  <a:xfrm>
                    <a:off x="7740352" y="1124744"/>
                    <a:ext cx="365590" cy="213841"/>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1" name="TextBox 80"/>
                  <p:cNvSpPr txBox="1"/>
                  <p:nvPr/>
                </p:nvSpPr>
                <p:spPr>
                  <a:xfrm>
                    <a:off x="7596336" y="1412776"/>
                    <a:ext cx="598429" cy="369332"/>
                  </a:xfrm>
                  <a:prstGeom prst="rect">
                    <a:avLst/>
                  </a:prstGeom>
                  <a:noFill/>
                </p:spPr>
                <p:txBody>
                  <a:bodyPr wrap="none" rtlCol="0">
                    <a:spAutoFit/>
                  </a:bodyPr>
                  <a:lstStyle/>
                  <a:p>
                    <a:r>
                      <a:rPr lang="en-US" dirty="0" smtClean="0">
                        <a:solidFill>
                          <a:prstClr val="black"/>
                        </a:solidFill>
                        <a:latin typeface="Franklin Gothic Book"/>
                      </a:rPr>
                      <a:t>9GP</a:t>
                    </a:r>
                    <a:endParaRPr lang="en-US" dirty="0">
                      <a:solidFill>
                        <a:prstClr val="black"/>
                      </a:solidFill>
                      <a:latin typeface="Franklin Gothic Book"/>
                    </a:endParaRPr>
                  </a:p>
                </p:txBody>
              </p:sp>
              <p:sp>
                <p:nvSpPr>
                  <p:cNvPr id="82" name="TextBox 81"/>
                  <p:cNvSpPr txBox="1"/>
                  <p:nvPr/>
                </p:nvSpPr>
                <p:spPr>
                  <a:xfrm>
                    <a:off x="5508104" y="1412776"/>
                    <a:ext cx="648072" cy="369332"/>
                  </a:xfrm>
                  <a:prstGeom prst="rect">
                    <a:avLst/>
                  </a:prstGeom>
                  <a:noFill/>
                </p:spPr>
                <p:txBody>
                  <a:bodyPr wrap="square" rtlCol="0">
                    <a:spAutoFit/>
                  </a:bodyPr>
                  <a:lstStyle/>
                  <a:p>
                    <a:r>
                      <a:rPr lang="en-US" dirty="0" smtClean="0">
                        <a:solidFill>
                          <a:prstClr val="black"/>
                        </a:solidFill>
                        <a:latin typeface="Franklin Gothic Book"/>
                      </a:rPr>
                      <a:t> IHS</a:t>
                    </a:r>
                    <a:endParaRPr lang="en-US" dirty="0">
                      <a:solidFill>
                        <a:prstClr val="black"/>
                      </a:solidFill>
                      <a:latin typeface="Franklin Gothic Book"/>
                    </a:endParaRPr>
                  </a:p>
                </p:txBody>
              </p:sp>
              <p:sp>
                <p:nvSpPr>
                  <p:cNvPr id="83" name="TextBox 82"/>
                  <p:cNvSpPr txBox="1"/>
                  <p:nvPr/>
                </p:nvSpPr>
                <p:spPr>
                  <a:xfrm>
                    <a:off x="4427984" y="1412776"/>
                    <a:ext cx="648072" cy="369332"/>
                  </a:xfrm>
                  <a:prstGeom prst="rect">
                    <a:avLst/>
                  </a:prstGeom>
                  <a:noFill/>
                </p:spPr>
                <p:txBody>
                  <a:bodyPr wrap="square" rtlCol="0">
                    <a:spAutoFit/>
                  </a:bodyPr>
                  <a:lstStyle/>
                  <a:p>
                    <a:r>
                      <a:rPr lang="en-US" dirty="0" smtClean="0">
                        <a:solidFill>
                          <a:prstClr val="black"/>
                        </a:solidFill>
                        <a:latin typeface="Franklin Gothic Book"/>
                      </a:rPr>
                      <a:t> RFQ</a:t>
                    </a:r>
                    <a:endParaRPr lang="en-US" dirty="0">
                      <a:solidFill>
                        <a:prstClr val="black"/>
                      </a:solidFill>
                      <a:latin typeface="Franklin Gothic Book"/>
                    </a:endParaRPr>
                  </a:p>
                </p:txBody>
              </p:sp>
            </p:grpSp>
            <p:sp>
              <p:nvSpPr>
                <p:cNvPr id="73" name="TextBox 72"/>
                <p:cNvSpPr txBox="1"/>
                <p:nvPr/>
              </p:nvSpPr>
              <p:spPr>
                <a:xfrm>
                  <a:off x="92053" y="5350439"/>
                  <a:ext cx="4951760" cy="369332"/>
                </a:xfrm>
                <a:prstGeom prst="rect">
                  <a:avLst/>
                </a:prstGeom>
                <a:noFill/>
              </p:spPr>
              <p:txBody>
                <a:bodyPr wrap="square" rtlCol="0">
                  <a:spAutoFit/>
                </a:bodyPr>
                <a:lstStyle/>
                <a:p>
                  <a:r>
                    <a:rPr lang="en-GB" dirty="0" smtClean="0">
                      <a:solidFill>
                        <a:prstClr val="black"/>
                      </a:solidFill>
                      <a:latin typeface="Franklin Gothic Book"/>
                    </a:rPr>
                    <a:t>KEY:</a:t>
                  </a:r>
                </a:p>
              </p:txBody>
            </p:sp>
          </p:grpSp>
          <p:sp>
            <p:nvSpPr>
              <p:cNvPr id="71" name="Rounded Rectangle 70"/>
              <p:cNvSpPr/>
              <p:nvPr/>
            </p:nvSpPr>
            <p:spPr>
              <a:xfrm>
                <a:off x="4340525" y="980728"/>
                <a:ext cx="6336704" cy="79208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grpSp>
        <p:sp>
          <p:nvSpPr>
            <p:cNvPr id="66" name="Rounded Rectangle 65"/>
            <p:cNvSpPr/>
            <p:nvPr/>
          </p:nvSpPr>
          <p:spPr>
            <a:xfrm>
              <a:off x="8895087" y="1772816"/>
              <a:ext cx="1064386" cy="328827"/>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400" dirty="0" smtClean="0">
                  <a:solidFill>
                    <a:prstClr val="white"/>
                  </a:solidFill>
                  <a:latin typeface="Franklin Gothic Book"/>
                </a:rPr>
                <a:t>β</a:t>
              </a:r>
              <a:r>
                <a:rPr lang="el-GR" sz="1400" baseline="-25000" dirty="0" smtClean="0">
                  <a:solidFill>
                    <a:prstClr val="white"/>
                  </a:solidFill>
                  <a:latin typeface="Franklin Gothic Book"/>
                </a:rPr>
                <a:t>g</a:t>
              </a:r>
              <a:r>
                <a:rPr lang="en-US" sz="1400" dirty="0" smtClean="0">
                  <a:solidFill>
                    <a:prstClr val="white"/>
                  </a:solidFill>
                  <a:latin typeface="Franklin Gothic Book"/>
                </a:rPr>
                <a:t> </a:t>
              </a:r>
              <a:r>
                <a:rPr lang="en-US" sz="1400" dirty="0">
                  <a:solidFill>
                    <a:prstClr val="white"/>
                  </a:solidFill>
                  <a:latin typeface="Franklin Gothic Book"/>
                </a:rPr>
                <a:t>= </a:t>
              </a:r>
              <a:r>
                <a:rPr lang="en-US" sz="1400" dirty="0" smtClean="0">
                  <a:solidFill>
                    <a:prstClr val="white"/>
                  </a:solidFill>
                  <a:latin typeface="Franklin Gothic Book"/>
                </a:rPr>
                <a:t>10.3%</a:t>
              </a:r>
              <a:endParaRPr lang="en-US" sz="1400" dirty="0">
                <a:solidFill>
                  <a:prstClr val="white"/>
                </a:solidFill>
                <a:latin typeface="Franklin Gothic Book"/>
              </a:endParaRPr>
            </a:p>
          </p:txBody>
        </p:sp>
        <p:sp>
          <p:nvSpPr>
            <p:cNvPr id="67" name="TextBox 66"/>
            <p:cNvSpPr txBox="1"/>
            <p:nvPr/>
          </p:nvSpPr>
          <p:spPr>
            <a:xfrm>
              <a:off x="8751071" y="2038102"/>
              <a:ext cx="1493580" cy="369332"/>
            </a:xfrm>
            <a:prstGeom prst="rect">
              <a:avLst/>
            </a:prstGeom>
            <a:noFill/>
          </p:spPr>
          <p:txBody>
            <a:bodyPr wrap="none" rtlCol="0">
              <a:spAutoFit/>
            </a:bodyPr>
            <a:lstStyle/>
            <a:p>
              <a:pPr algn="ctr"/>
              <a:r>
                <a:rPr lang="en-US" dirty="0" smtClean="0">
                  <a:solidFill>
                    <a:prstClr val="black"/>
                  </a:solidFill>
                  <a:latin typeface="Franklin Gothic Book"/>
                </a:rPr>
                <a:t>HIGH-β CRYO.</a:t>
              </a:r>
              <a:endParaRPr lang="en-US" dirty="0">
                <a:solidFill>
                  <a:prstClr val="black"/>
                </a:solidFill>
                <a:latin typeface="Franklin Gothic Book"/>
              </a:endParaRPr>
            </a:p>
          </p:txBody>
        </p:sp>
      </p:grpSp>
      <p:grpSp>
        <p:nvGrpSpPr>
          <p:cNvPr id="2" name="Group 1"/>
          <p:cNvGrpSpPr/>
          <p:nvPr/>
        </p:nvGrpSpPr>
        <p:grpSpPr>
          <a:xfrm>
            <a:off x="467544" y="1700808"/>
            <a:ext cx="3576178" cy="288032"/>
            <a:chOff x="755576" y="1268760"/>
            <a:chExt cx="3576178" cy="288032"/>
          </a:xfrm>
        </p:grpSpPr>
        <p:grpSp>
          <p:nvGrpSpPr>
            <p:cNvPr id="89" name="Group 88"/>
            <p:cNvGrpSpPr/>
            <p:nvPr/>
          </p:nvGrpSpPr>
          <p:grpSpPr>
            <a:xfrm>
              <a:off x="755576" y="1289452"/>
              <a:ext cx="3576178" cy="234535"/>
              <a:chOff x="143243" y="1940572"/>
              <a:chExt cx="5633864" cy="485143"/>
            </a:xfrm>
          </p:grpSpPr>
          <p:sp>
            <p:nvSpPr>
              <p:cNvPr id="93" name="Rounded Rectangle 92"/>
              <p:cNvSpPr/>
              <p:nvPr/>
            </p:nvSpPr>
            <p:spPr>
              <a:xfrm>
                <a:off x="143243" y="1940572"/>
                <a:ext cx="1298641" cy="485143"/>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Franklin Gothic Book"/>
                </a:endParaRPr>
              </a:p>
            </p:txBody>
          </p:sp>
          <p:sp>
            <p:nvSpPr>
              <p:cNvPr id="94" name="Rounded Rectangle 93"/>
              <p:cNvSpPr/>
              <p:nvPr/>
            </p:nvSpPr>
            <p:spPr>
              <a:xfrm>
                <a:off x="3547360" y="1983378"/>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95" name="Rounded Rectangle 94"/>
              <p:cNvSpPr/>
              <p:nvPr/>
            </p:nvSpPr>
            <p:spPr>
              <a:xfrm>
                <a:off x="4103384" y="1983378"/>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96" name="Rounded Rectangle 95"/>
              <p:cNvSpPr/>
              <p:nvPr/>
            </p:nvSpPr>
            <p:spPr>
              <a:xfrm>
                <a:off x="4507008" y="1983376"/>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97" name="Rounded Rectangle 96"/>
              <p:cNvSpPr/>
              <p:nvPr/>
            </p:nvSpPr>
            <p:spPr>
              <a:xfrm>
                <a:off x="5201161" y="1983376"/>
                <a:ext cx="575946" cy="44233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sp>
          <p:nvSpPr>
            <p:cNvPr id="98" name="Rounded Rectangle 97"/>
            <p:cNvSpPr/>
            <p:nvPr/>
          </p:nvSpPr>
          <p:spPr>
            <a:xfrm>
              <a:off x="2267744" y="1268760"/>
              <a:ext cx="432048" cy="28803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latin typeface="Franklin Gothic Book"/>
              </a:endParaRPr>
            </a:p>
          </p:txBody>
        </p:sp>
      </p:grpSp>
      <p:grpSp>
        <p:nvGrpSpPr>
          <p:cNvPr id="99" name="Group 98"/>
          <p:cNvGrpSpPr/>
          <p:nvPr/>
        </p:nvGrpSpPr>
        <p:grpSpPr>
          <a:xfrm>
            <a:off x="467544" y="2636912"/>
            <a:ext cx="5737299" cy="328827"/>
            <a:chOff x="307347" y="2277800"/>
            <a:chExt cx="5737299" cy="328827"/>
          </a:xfrm>
        </p:grpSpPr>
        <p:grpSp>
          <p:nvGrpSpPr>
            <p:cNvPr id="100" name="Group 99"/>
            <p:cNvGrpSpPr/>
            <p:nvPr/>
          </p:nvGrpSpPr>
          <p:grpSpPr>
            <a:xfrm>
              <a:off x="307347" y="2298492"/>
              <a:ext cx="3576178" cy="234535"/>
              <a:chOff x="143243" y="1940572"/>
              <a:chExt cx="5633864" cy="485143"/>
            </a:xfrm>
          </p:grpSpPr>
          <p:sp>
            <p:nvSpPr>
              <p:cNvPr id="104" name="Rounded Rectangle 103"/>
              <p:cNvSpPr/>
              <p:nvPr/>
            </p:nvSpPr>
            <p:spPr>
              <a:xfrm>
                <a:off x="143243" y="1940572"/>
                <a:ext cx="1298641" cy="485143"/>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Franklin Gothic Book"/>
                </a:endParaRPr>
              </a:p>
            </p:txBody>
          </p:sp>
          <p:sp>
            <p:nvSpPr>
              <p:cNvPr id="105" name="Rounded Rectangle 104"/>
              <p:cNvSpPr/>
              <p:nvPr/>
            </p:nvSpPr>
            <p:spPr>
              <a:xfrm>
                <a:off x="3547360" y="1983378"/>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06" name="Rounded Rectangle 105"/>
              <p:cNvSpPr/>
              <p:nvPr/>
            </p:nvSpPr>
            <p:spPr>
              <a:xfrm>
                <a:off x="4103384" y="1983378"/>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07" name="Rounded Rectangle 106"/>
              <p:cNvSpPr/>
              <p:nvPr/>
            </p:nvSpPr>
            <p:spPr>
              <a:xfrm>
                <a:off x="4507008" y="1983376"/>
                <a:ext cx="403624" cy="442337"/>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08" name="Rounded Rectangle 107"/>
              <p:cNvSpPr/>
              <p:nvPr/>
            </p:nvSpPr>
            <p:spPr>
              <a:xfrm>
                <a:off x="5201161" y="1983376"/>
                <a:ext cx="575946" cy="44233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grpSp>
          <p:nvGrpSpPr>
            <p:cNvPr id="101" name="Group 100"/>
            <p:cNvGrpSpPr/>
            <p:nvPr/>
          </p:nvGrpSpPr>
          <p:grpSpPr>
            <a:xfrm>
              <a:off x="4291075" y="2277800"/>
              <a:ext cx="1753571" cy="328827"/>
              <a:chOff x="5867594" y="2930279"/>
              <a:chExt cx="2564134" cy="489702"/>
            </a:xfrm>
          </p:grpSpPr>
          <p:sp>
            <p:nvSpPr>
              <p:cNvPr id="102" name="Rounded Rectangle 101"/>
              <p:cNvSpPr/>
              <p:nvPr/>
            </p:nvSpPr>
            <p:spPr>
              <a:xfrm>
                <a:off x="5867594" y="2930279"/>
                <a:ext cx="1282065" cy="489702"/>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Franklin Gothic Book"/>
                  </a:rPr>
                  <a:t>Hβ</a:t>
                </a:r>
                <a:r>
                  <a:rPr lang="en-US" dirty="0" smtClean="0">
                    <a:solidFill>
                      <a:prstClr val="white"/>
                    </a:solidFill>
                    <a:latin typeface="Franklin Gothic Book"/>
                  </a:rPr>
                  <a:t>-</a:t>
                </a:r>
                <a:r>
                  <a:rPr lang="en-US" dirty="0">
                    <a:solidFill>
                      <a:prstClr val="white"/>
                    </a:solidFill>
                    <a:latin typeface="Franklin Gothic Book"/>
                  </a:rPr>
                  <a:t>0</a:t>
                </a:r>
              </a:p>
            </p:txBody>
          </p:sp>
          <p:sp>
            <p:nvSpPr>
              <p:cNvPr id="103" name="Rounded Rectangle 102"/>
              <p:cNvSpPr/>
              <p:nvPr/>
            </p:nvSpPr>
            <p:spPr>
              <a:xfrm>
                <a:off x="7149662" y="2930279"/>
                <a:ext cx="1282066" cy="489702"/>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Franklin Gothic Book"/>
                  </a:rPr>
                  <a:t>Hβ 1</a:t>
                </a:r>
                <a:endParaRPr lang="en-US" dirty="0">
                  <a:solidFill>
                    <a:prstClr val="white"/>
                  </a:solidFill>
                  <a:latin typeface="Franklin Gothic Book"/>
                </a:endParaRPr>
              </a:p>
            </p:txBody>
          </p:sp>
        </p:grpSp>
      </p:grpSp>
      <p:sp>
        <p:nvSpPr>
          <p:cNvPr id="109" name="Rounded Rectangle 108"/>
          <p:cNvSpPr/>
          <p:nvPr/>
        </p:nvSpPr>
        <p:spPr>
          <a:xfrm>
            <a:off x="1979712" y="3429000"/>
            <a:ext cx="432048" cy="28803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latin typeface="Franklin Gothic Book"/>
            </a:endParaRPr>
          </a:p>
        </p:txBody>
      </p:sp>
      <p:pic>
        <p:nvPicPr>
          <p:cNvPr id="90" name="Picture 89" descr="C:\Hie-Isolde\Hie-Isolde pictures\HIE_ISOLDE_service_buildings_1509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121" y="4859723"/>
            <a:ext cx="4683410" cy="186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2329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021513" y="5722938"/>
            <a:ext cx="2154237" cy="54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018" name="Slide Number Placeholder 3"/>
          <p:cNvSpPr>
            <a:spLocks noGrp="1"/>
          </p:cNvSpPr>
          <p:nvPr>
            <p:ph type="sldNum" sz="quarter" idx="12"/>
          </p:nvPr>
        </p:nvSpPr>
        <p:spPr>
          <a:xfrm>
            <a:off x="3878263" y="5908675"/>
            <a:ext cx="2133600" cy="365125"/>
          </a:xfrm>
          <a:noFill/>
          <a:ln>
            <a:miter lim="800000"/>
            <a:headEnd/>
            <a:tailEnd/>
          </a:ln>
        </p:spPr>
        <p:txBody>
          <a:bodyPr/>
          <a:lstStyle/>
          <a:p>
            <a:fld id="{1689B454-9857-456B-9307-C2096C382579}" type="slidenum">
              <a:rPr lang="en-US" smtClean="0">
                <a:latin typeface="Arial" charset="0"/>
                <a:ea typeface="ＭＳ Ｐゴシック"/>
                <a:cs typeface="ＭＳ Ｐゴシック"/>
              </a:rPr>
              <a:pPr/>
              <a:t>57</a:t>
            </a:fld>
            <a:endParaRPr lang="en-US" smtClean="0">
              <a:latin typeface="Arial" charset="0"/>
              <a:ea typeface="ＭＳ Ｐゴシック"/>
              <a:cs typeface="ＭＳ Ｐゴシック"/>
            </a:endParaRPr>
          </a:p>
        </p:txBody>
      </p:sp>
      <p:sp>
        <p:nvSpPr>
          <p:cNvPr id="86019" name="Slide Number Placeholder 1"/>
          <p:cNvSpPr txBox="1">
            <a:spLocks/>
          </p:cNvSpPr>
          <p:nvPr/>
        </p:nvSpPr>
        <p:spPr bwMode="auto">
          <a:xfrm>
            <a:off x="6553200" y="5835650"/>
            <a:ext cx="2133600" cy="365125"/>
          </a:xfrm>
          <a:prstGeom prst="rect">
            <a:avLst/>
          </a:prstGeom>
          <a:noFill/>
          <a:ln w="9525">
            <a:noFill/>
            <a:miter lim="800000"/>
            <a:headEnd/>
            <a:tailEnd/>
          </a:ln>
        </p:spPr>
        <p:txBody>
          <a:bodyPr anchor="ctr"/>
          <a:lstStyle/>
          <a:p>
            <a:pPr algn="ctr"/>
            <a:fld id="{D0C95D26-C0B1-40C3-8343-E930C213A88D}" type="slidenum">
              <a:rPr lang="en-GB" sz="1200">
                <a:solidFill>
                  <a:srgbClr val="898989"/>
                </a:solidFill>
              </a:rPr>
              <a:pPr algn="ctr"/>
              <a:t>57</a:t>
            </a:fld>
            <a:endParaRPr lang="en-GB" sz="1200">
              <a:solidFill>
                <a:srgbClr val="898989"/>
              </a:solidFill>
            </a:endParaRPr>
          </a:p>
        </p:txBody>
      </p:sp>
      <p:pic>
        <p:nvPicPr>
          <p:cNvPr id="86020" name="Picture 3"/>
          <p:cNvPicPr>
            <a:picLocks noChangeAspect="1" noChangeArrowheads="1"/>
          </p:cNvPicPr>
          <p:nvPr/>
        </p:nvPicPr>
        <p:blipFill>
          <a:blip r:embed="rId2"/>
          <a:srcRect/>
          <a:stretch>
            <a:fillRect/>
          </a:stretch>
        </p:blipFill>
        <p:spPr bwMode="auto">
          <a:xfrm>
            <a:off x="935038" y="2386013"/>
            <a:ext cx="7727950" cy="3792537"/>
          </a:xfrm>
          <a:prstGeom prst="rect">
            <a:avLst/>
          </a:prstGeom>
          <a:noFill/>
          <a:ln w="9525">
            <a:noFill/>
            <a:miter lim="800000"/>
            <a:headEnd/>
            <a:tailEnd/>
          </a:ln>
        </p:spPr>
      </p:pic>
      <p:sp>
        <p:nvSpPr>
          <p:cNvPr id="8" name="Rectangle 7"/>
          <p:cNvSpPr/>
          <p:nvPr/>
        </p:nvSpPr>
        <p:spPr>
          <a:xfrm>
            <a:off x="8166100" y="4017963"/>
            <a:ext cx="533400" cy="344487"/>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22" name="TextBox 8"/>
          <p:cNvSpPr txBox="1">
            <a:spLocks noChangeArrowheads="1"/>
          </p:cNvSpPr>
          <p:nvPr/>
        </p:nvSpPr>
        <p:spPr bwMode="auto">
          <a:xfrm>
            <a:off x="1116013" y="5624513"/>
            <a:ext cx="4191000" cy="1108075"/>
          </a:xfrm>
          <a:prstGeom prst="rect">
            <a:avLst/>
          </a:prstGeom>
          <a:noFill/>
          <a:ln w="9525">
            <a:noFill/>
            <a:miter lim="800000"/>
            <a:headEnd/>
            <a:tailEnd/>
          </a:ln>
        </p:spPr>
        <p:txBody>
          <a:bodyPr>
            <a:spAutoFit/>
          </a:bodyPr>
          <a:lstStyle/>
          <a:p>
            <a:r>
              <a:rPr lang="en-US" sz="1600">
                <a:latin typeface="Calibri" pitchFamily="34" charset="0"/>
              </a:rPr>
              <a:t>Proposed layout to fit the TSR:</a:t>
            </a:r>
          </a:p>
          <a:p>
            <a:r>
              <a:rPr lang="en-US" sz="1600">
                <a:latin typeface="Calibri" pitchFamily="34" charset="0"/>
              </a:rPr>
              <a:t>Installation above the CERN service-tunnel</a:t>
            </a:r>
          </a:p>
          <a:p>
            <a:r>
              <a:rPr lang="en-US" sz="1600">
                <a:latin typeface="Calibri" pitchFamily="34" charset="0"/>
              </a:rPr>
              <a:t>Tilted beam-line coming up from the machine.</a:t>
            </a:r>
          </a:p>
          <a:p>
            <a:endParaRPr lang="fr-FR">
              <a:latin typeface="Calibri" pitchFamily="34" charset="0"/>
            </a:endParaRPr>
          </a:p>
        </p:txBody>
      </p:sp>
      <p:sp>
        <p:nvSpPr>
          <p:cNvPr id="10" name="Rectangle 9"/>
          <p:cNvSpPr/>
          <p:nvPr/>
        </p:nvSpPr>
        <p:spPr>
          <a:xfrm>
            <a:off x="6672263" y="4071938"/>
            <a:ext cx="533400" cy="13176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24" name="Text Box 2"/>
          <p:cNvSpPr txBox="1">
            <a:spLocks noChangeArrowheads="1"/>
          </p:cNvSpPr>
          <p:nvPr/>
        </p:nvSpPr>
        <p:spPr bwMode="auto">
          <a:xfrm>
            <a:off x="6656388" y="3994150"/>
            <a:ext cx="666750" cy="338138"/>
          </a:xfrm>
          <a:prstGeom prst="rect">
            <a:avLst/>
          </a:prstGeom>
          <a:noFill/>
          <a:ln w="9525">
            <a:noFill/>
            <a:miter lim="800000"/>
            <a:headEnd/>
            <a:tailEnd/>
          </a:ln>
        </p:spPr>
        <p:txBody>
          <a:bodyPr/>
          <a:lstStyle/>
          <a:p>
            <a:pPr>
              <a:spcAft>
                <a:spcPts val="1000"/>
              </a:spcAft>
            </a:pPr>
            <a:r>
              <a:rPr lang="en-US" sz="1100">
                <a:latin typeface="Calibri" pitchFamily="34" charset="0"/>
              </a:rPr>
              <a:t>36m</a:t>
            </a:r>
            <a:endParaRPr lang="en-US"/>
          </a:p>
        </p:txBody>
      </p:sp>
      <p:sp>
        <p:nvSpPr>
          <p:cNvPr id="12" name="Rectangle 11"/>
          <p:cNvSpPr/>
          <p:nvPr/>
        </p:nvSpPr>
        <p:spPr>
          <a:xfrm>
            <a:off x="5832475" y="4202113"/>
            <a:ext cx="533400" cy="8572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26" name="Text Box 3"/>
          <p:cNvSpPr txBox="1">
            <a:spLocks noChangeArrowheads="1"/>
          </p:cNvSpPr>
          <p:nvPr/>
        </p:nvSpPr>
        <p:spPr bwMode="auto">
          <a:xfrm>
            <a:off x="5868988" y="4116388"/>
            <a:ext cx="666750" cy="338137"/>
          </a:xfrm>
          <a:prstGeom prst="rect">
            <a:avLst/>
          </a:prstGeom>
          <a:noFill/>
          <a:ln w="9525">
            <a:noFill/>
            <a:miter lim="800000"/>
            <a:headEnd/>
            <a:tailEnd/>
          </a:ln>
        </p:spPr>
        <p:txBody>
          <a:bodyPr/>
          <a:lstStyle/>
          <a:p>
            <a:pPr>
              <a:spcAft>
                <a:spcPts val="1000"/>
              </a:spcAft>
            </a:pPr>
            <a:r>
              <a:rPr lang="en-US" sz="1100">
                <a:latin typeface="Calibri" pitchFamily="34" charset="0"/>
              </a:rPr>
              <a:t>26m</a:t>
            </a:r>
            <a:endParaRPr lang="en-US"/>
          </a:p>
        </p:txBody>
      </p:sp>
      <p:sp>
        <p:nvSpPr>
          <p:cNvPr id="14" name="Rectangle 13"/>
          <p:cNvSpPr/>
          <p:nvPr/>
        </p:nvSpPr>
        <p:spPr>
          <a:xfrm>
            <a:off x="6646863" y="5703888"/>
            <a:ext cx="1893887" cy="127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28" name="Text Box 2"/>
          <p:cNvSpPr txBox="1">
            <a:spLocks noChangeArrowheads="1"/>
          </p:cNvSpPr>
          <p:nvPr/>
        </p:nvSpPr>
        <p:spPr bwMode="auto">
          <a:xfrm>
            <a:off x="6646863" y="5634038"/>
            <a:ext cx="1893887" cy="338137"/>
          </a:xfrm>
          <a:prstGeom prst="rect">
            <a:avLst/>
          </a:prstGeom>
          <a:noFill/>
          <a:ln w="9525">
            <a:noFill/>
            <a:miter lim="800000"/>
            <a:headEnd/>
            <a:tailEnd/>
          </a:ln>
        </p:spPr>
        <p:txBody>
          <a:bodyPr/>
          <a:lstStyle/>
          <a:p>
            <a:pPr>
              <a:spcAft>
                <a:spcPts val="1000"/>
              </a:spcAft>
            </a:pPr>
            <a:r>
              <a:rPr lang="en-US" sz="1100">
                <a:latin typeface="Calibri" pitchFamily="34" charset="0"/>
              </a:rPr>
              <a:t>4.73m above Isolde hall floor</a:t>
            </a:r>
            <a:endParaRPr lang="en-US"/>
          </a:p>
        </p:txBody>
      </p:sp>
      <p:sp>
        <p:nvSpPr>
          <p:cNvPr id="16" name="Freeform 15"/>
          <p:cNvSpPr/>
          <p:nvPr/>
        </p:nvSpPr>
        <p:spPr>
          <a:xfrm>
            <a:off x="6713538" y="4786313"/>
            <a:ext cx="228600" cy="466725"/>
          </a:xfrm>
          <a:custGeom>
            <a:avLst/>
            <a:gdLst>
              <a:gd name="connsiteX0" fmla="*/ 0 w 228600"/>
              <a:gd name="connsiteY0" fmla="*/ 466725 h 466725"/>
              <a:gd name="connsiteX1" fmla="*/ 19050 w 228600"/>
              <a:gd name="connsiteY1" fmla="*/ 161925 h 466725"/>
              <a:gd name="connsiteX2" fmla="*/ 228600 w 228600"/>
              <a:gd name="connsiteY2" fmla="*/ 0 h 466725"/>
              <a:gd name="connsiteX3" fmla="*/ 209550 w 228600"/>
              <a:gd name="connsiteY3" fmla="*/ 295275 h 466725"/>
            </a:gdLst>
            <a:ahLst/>
            <a:cxnLst>
              <a:cxn ang="0">
                <a:pos x="connsiteX0" y="connsiteY0"/>
              </a:cxn>
              <a:cxn ang="0">
                <a:pos x="connsiteX1" y="connsiteY1"/>
              </a:cxn>
              <a:cxn ang="0">
                <a:pos x="connsiteX2" y="connsiteY2"/>
              </a:cxn>
              <a:cxn ang="0">
                <a:pos x="connsiteX3" y="connsiteY3"/>
              </a:cxn>
            </a:cxnLst>
            <a:rect l="l" t="t" r="r" b="b"/>
            <a:pathLst>
              <a:path w="228600" h="466725">
                <a:moveTo>
                  <a:pt x="0" y="466725"/>
                </a:moveTo>
                <a:lnTo>
                  <a:pt x="19050" y="161925"/>
                </a:lnTo>
                <a:lnTo>
                  <a:pt x="228600" y="0"/>
                </a:lnTo>
                <a:lnTo>
                  <a:pt x="209550" y="29527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Rectangle 16"/>
          <p:cNvSpPr/>
          <p:nvPr/>
        </p:nvSpPr>
        <p:spPr>
          <a:xfrm>
            <a:off x="6551613" y="5159375"/>
            <a:ext cx="2509837" cy="14128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31" name="Text Box 2"/>
          <p:cNvSpPr txBox="1">
            <a:spLocks noChangeArrowheads="1"/>
          </p:cNvSpPr>
          <p:nvPr/>
        </p:nvSpPr>
        <p:spPr bwMode="auto">
          <a:xfrm>
            <a:off x="6527800" y="5092700"/>
            <a:ext cx="2640013" cy="338138"/>
          </a:xfrm>
          <a:prstGeom prst="rect">
            <a:avLst/>
          </a:prstGeom>
          <a:noFill/>
          <a:ln w="9525">
            <a:noFill/>
            <a:miter lim="800000"/>
            <a:headEnd/>
            <a:tailEnd/>
          </a:ln>
        </p:spPr>
        <p:txBody>
          <a:bodyPr/>
          <a:lstStyle/>
          <a:p>
            <a:pPr>
              <a:spcAft>
                <a:spcPts val="1000"/>
              </a:spcAft>
            </a:pPr>
            <a:r>
              <a:rPr lang="en-US" sz="1100">
                <a:latin typeface="Calibri" pitchFamily="34" charset="0"/>
              </a:rPr>
              <a:t>10m   (7m between floor and crane hook)</a:t>
            </a:r>
            <a:endParaRPr lang="en-US"/>
          </a:p>
        </p:txBody>
      </p:sp>
      <p:cxnSp>
        <p:nvCxnSpPr>
          <p:cNvPr id="19" name="Straight Connector 18"/>
          <p:cNvCxnSpPr>
            <a:endCxn id="17" idx="1"/>
          </p:cNvCxnSpPr>
          <p:nvPr/>
        </p:nvCxnSpPr>
        <p:spPr>
          <a:xfrm flipV="1">
            <a:off x="6415088" y="5229225"/>
            <a:ext cx="136525" cy="2540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14975" y="5308600"/>
            <a:ext cx="0" cy="352425"/>
          </a:xfrm>
          <a:prstGeom prst="line">
            <a:avLst/>
          </a:prstGeom>
          <a:ln w="57150">
            <a:solidFill>
              <a:srgbClr val="3D6F5C"/>
            </a:solidFill>
          </a:ln>
        </p:spPr>
        <p:style>
          <a:lnRef idx="1">
            <a:schemeClr val="accent1"/>
          </a:lnRef>
          <a:fillRef idx="0">
            <a:schemeClr val="accent1"/>
          </a:fillRef>
          <a:effectRef idx="0">
            <a:schemeClr val="accent1"/>
          </a:effectRef>
          <a:fontRef idx="minor">
            <a:schemeClr val="tx1"/>
          </a:fontRef>
        </p:style>
      </p:cxnSp>
      <p:sp>
        <p:nvSpPr>
          <p:cNvPr id="86034" name="Rectangle 22"/>
          <p:cNvSpPr>
            <a:spLocks noChangeArrowheads="1"/>
          </p:cNvSpPr>
          <p:nvPr/>
        </p:nvSpPr>
        <p:spPr bwMode="auto">
          <a:xfrm>
            <a:off x="1116013" y="1290638"/>
            <a:ext cx="7646987" cy="1076325"/>
          </a:xfrm>
          <a:prstGeom prst="rect">
            <a:avLst/>
          </a:prstGeom>
          <a:noFill/>
          <a:ln w="9525">
            <a:noFill/>
            <a:miter lim="800000"/>
            <a:headEnd/>
            <a:tailEnd/>
          </a:ln>
        </p:spPr>
        <p:txBody>
          <a:bodyPr>
            <a:spAutoFit/>
          </a:bodyPr>
          <a:lstStyle/>
          <a:p>
            <a:r>
              <a:rPr lang="en-US" sz="1600">
                <a:latin typeface="Calibri" pitchFamily="34" charset="0"/>
              </a:rPr>
              <a:t>Presently at MPI-K, Heidelberg, a large hall is housing the TSR with enough space around it for experiments and equipment that need to be close to the ring. The basement underneath the ring is used for power supplies and other necessary equipment. </a:t>
            </a:r>
          </a:p>
          <a:p>
            <a:endParaRPr lang="en-US" sz="1600">
              <a:latin typeface="Calibri" pitchFamily="34" charset="0"/>
            </a:endParaRPr>
          </a:p>
        </p:txBody>
      </p:sp>
      <p:sp>
        <p:nvSpPr>
          <p:cNvPr id="86035" name="Text Box 3"/>
          <p:cNvSpPr txBox="1">
            <a:spLocks noChangeArrowheads="1"/>
          </p:cNvSpPr>
          <p:nvPr/>
        </p:nvSpPr>
        <p:spPr bwMode="auto">
          <a:xfrm>
            <a:off x="8148638" y="3968750"/>
            <a:ext cx="666750" cy="338138"/>
          </a:xfrm>
          <a:prstGeom prst="rect">
            <a:avLst/>
          </a:prstGeom>
          <a:noFill/>
          <a:ln w="9525">
            <a:noFill/>
            <a:miter lim="800000"/>
            <a:headEnd/>
            <a:tailEnd/>
          </a:ln>
        </p:spPr>
        <p:txBody>
          <a:bodyPr/>
          <a:lstStyle/>
          <a:p>
            <a:pPr>
              <a:spcAft>
                <a:spcPts val="1000"/>
              </a:spcAft>
            </a:pPr>
            <a:r>
              <a:rPr lang="en-US" sz="1100">
                <a:latin typeface="Calibri" pitchFamily="34" charset="0"/>
              </a:rPr>
              <a:t>service tunnel</a:t>
            </a:r>
            <a:endParaRPr lang="en-US"/>
          </a:p>
        </p:txBody>
      </p:sp>
      <p:cxnSp>
        <p:nvCxnSpPr>
          <p:cNvPr id="25" name="Straight Connector 24"/>
          <p:cNvCxnSpPr/>
          <p:nvPr/>
        </p:nvCxnSpPr>
        <p:spPr>
          <a:xfrm flipH="1" flipV="1">
            <a:off x="8018463" y="3851275"/>
            <a:ext cx="225425" cy="201613"/>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242175" y="5910263"/>
            <a:ext cx="1385888" cy="277812"/>
          </a:xfrm>
          <a:prstGeom prst="rect">
            <a:avLst/>
          </a:prstGeom>
          <a:noFill/>
        </p:spPr>
        <p:txBody>
          <a:bodyPr wrap="none">
            <a:spAutoFit/>
          </a:bodyPr>
          <a:lstStyle/>
          <a:p>
            <a:pPr>
              <a:defRPr/>
            </a:pPr>
            <a:r>
              <a:rPr lang="en-US" sz="1200" dirty="0">
                <a:solidFill>
                  <a:schemeClr val="bg1">
                    <a:lumMod val="50000"/>
                  </a:schemeClr>
                </a:solidFill>
                <a:ea typeface="ＭＳ Ｐゴシック" pitchFamily="34" charset="-128"/>
                <a:cs typeface="+mn-cs"/>
              </a:rPr>
              <a:t>Courtesy E. </a:t>
            </a:r>
            <a:r>
              <a:rPr lang="en-US" sz="1200" dirty="0" err="1">
                <a:solidFill>
                  <a:schemeClr val="bg1">
                    <a:lumMod val="50000"/>
                  </a:schemeClr>
                </a:solidFill>
                <a:ea typeface="ＭＳ Ｐゴシック" pitchFamily="34" charset="-128"/>
                <a:cs typeface="+mn-cs"/>
              </a:rPr>
              <a:t>Siesling</a:t>
            </a:r>
            <a:endParaRPr lang="en-GB" sz="1200" dirty="0">
              <a:solidFill>
                <a:schemeClr val="bg1">
                  <a:lumMod val="50000"/>
                </a:schemeClr>
              </a:solidFill>
              <a:ea typeface="ＭＳ Ｐゴシック" pitchFamily="34" charset="-128"/>
              <a:cs typeface="+mn-cs"/>
            </a:endParaRPr>
          </a:p>
        </p:txBody>
      </p:sp>
      <p:sp>
        <p:nvSpPr>
          <p:cNvPr id="86038" name="TextBox 49"/>
          <p:cNvSpPr txBox="1">
            <a:spLocks noChangeArrowheads="1"/>
          </p:cNvSpPr>
          <p:nvPr/>
        </p:nvSpPr>
        <p:spPr bwMode="auto">
          <a:xfrm>
            <a:off x="1833328" y="0"/>
            <a:ext cx="5474976" cy="584776"/>
          </a:xfrm>
          <a:prstGeom prst="rect">
            <a:avLst/>
          </a:prstGeom>
          <a:solidFill>
            <a:srgbClr val="FFFF99"/>
          </a:solidFill>
          <a:ln w="9525">
            <a:solidFill>
              <a:schemeClr val="tx1"/>
            </a:solidFill>
            <a:miter lim="800000"/>
            <a:headEnd/>
            <a:tailEnd/>
          </a:ln>
        </p:spPr>
        <p:txBody>
          <a:bodyPr wrap="none">
            <a:spAutoFit/>
          </a:bodyPr>
          <a:lstStyle/>
          <a:p>
            <a:pPr defTabSz="457200"/>
            <a:r>
              <a:rPr lang="en-US" altLang="en-US" sz="3200" b="1" dirty="0" smtClean="0">
                <a:solidFill>
                  <a:srgbClr val="0000FF"/>
                </a:solidFill>
                <a:latin typeface="Calibri" pitchFamily="34" charset="0"/>
              </a:rPr>
              <a:t>TSR: status of the CERN project</a:t>
            </a:r>
            <a:endParaRPr lang="en-US" altLang="en-US" sz="3200" b="1" dirty="0">
              <a:solidFill>
                <a:srgbClr val="0000FF"/>
              </a:solidFill>
              <a:latin typeface="Calibri" pitchFamily="34" charset="0"/>
            </a:endParaRPr>
          </a:p>
        </p:txBody>
      </p:sp>
    </p:spTree>
    <p:extLst>
      <p:ext uri="{BB962C8B-B14F-4D97-AF65-F5344CB8AC3E}">
        <p14:creationId xmlns:p14="http://schemas.microsoft.com/office/powerpoint/2010/main" val="17638193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8" descr="NuclearChart.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41" b="10068"/>
          <a:stretch>
            <a:fillRect/>
          </a:stretch>
        </p:blipFill>
        <p:spPr bwMode="auto">
          <a:xfrm>
            <a:off x="1974850" y="1479550"/>
            <a:ext cx="7620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2508250" y="4375150"/>
            <a:ext cx="5181600"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08250" y="5418138"/>
            <a:ext cx="5181600" cy="158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055144" y="4669632"/>
            <a:ext cx="2466975" cy="158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619375" y="4643438"/>
            <a:ext cx="2519363" cy="158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786732" y="5425281"/>
            <a:ext cx="2406650" cy="158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583" name="TextBox 27"/>
          <p:cNvSpPr txBox="1">
            <a:spLocks noChangeArrowheads="1"/>
          </p:cNvSpPr>
          <p:nvPr/>
        </p:nvSpPr>
        <p:spPr bwMode="auto">
          <a:xfrm>
            <a:off x="2127250" y="5137150"/>
            <a:ext cx="593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a:latin typeface="Calibri" pitchFamily="34" charset="0"/>
              </a:rPr>
              <a:t>Z=28</a:t>
            </a:r>
          </a:p>
        </p:txBody>
      </p:sp>
      <p:sp>
        <p:nvSpPr>
          <p:cNvPr id="24584" name="TextBox 28"/>
          <p:cNvSpPr txBox="1">
            <a:spLocks noChangeArrowheads="1"/>
          </p:cNvSpPr>
          <p:nvPr/>
        </p:nvSpPr>
        <p:spPr bwMode="auto">
          <a:xfrm>
            <a:off x="2127250" y="4070350"/>
            <a:ext cx="593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a:latin typeface="Calibri" pitchFamily="34" charset="0"/>
              </a:rPr>
              <a:t>Z=50</a:t>
            </a:r>
          </a:p>
        </p:txBody>
      </p:sp>
      <p:sp>
        <p:nvSpPr>
          <p:cNvPr id="24585" name="TextBox 30"/>
          <p:cNvSpPr txBox="1">
            <a:spLocks noChangeArrowheads="1"/>
          </p:cNvSpPr>
          <p:nvPr/>
        </p:nvSpPr>
        <p:spPr bwMode="auto">
          <a:xfrm rot="-5400000">
            <a:off x="3466307" y="3559969"/>
            <a:ext cx="630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a:latin typeface="Calibri" pitchFamily="34" charset="0"/>
              </a:rPr>
              <a:t>N=40</a:t>
            </a:r>
          </a:p>
        </p:txBody>
      </p:sp>
      <p:cxnSp>
        <p:nvCxnSpPr>
          <p:cNvPr id="20" name="Straight Connector 19"/>
          <p:cNvCxnSpPr/>
          <p:nvPr/>
        </p:nvCxnSpPr>
        <p:spPr>
          <a:xfrm rot="5400000" flipH="1" flipV="1">
            <a:off x="4108451" y="3829050"/>
            <a:ext cx="2895600" cy="317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75050" y="3384550"/>
            <a:ext cx="5486400"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588" name="TextBox 38"/>
          <p:cNvSpPr txBox="1">
            <a:spLocks noChangeArrowheads="1"/>
          </p:cNvSpPr>
          <p:nvPr/>
        </p:nvSpPr>
        <p:spPr bwMode="auto">
          <a:xfrm>
            <a:off x="8451850" y="3101975"/>
            <a:ext cx="593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dirty="0">
                <a:latin typeface="Calibri" pitchFamily="34" charset="0"/>
              </a:rPr>
              <a:t>Z=82</a:t>
            </a:r>
          </a:p>
        </p:txBody>
      </p:sp>
      <p:sp>
        <p:nvSpPr>
          <p:cNvPr id="24589" name="TextBox 63"/>
          <p:cNvSpPr txBox="1">
            <a:spLocks noChangeArrowheads="1"/>
          </p:cNvSpPr>
          <p:nvPr/>
        </p:nvSpPr>
        <p:spPr bwMode="auto">
          <a:xfrm rot="-5400000">
            <a:off x="3872707" y="3556794"/>
            <a:ext cx="630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a:latin typeface="Calibri" pitchFamily="34" charset="0"/>
              </a:rPr>
              <a:t>N=50</a:t>
            </a:r>
          </a:p>
        </p:txBody>
      </p:sp>
      <p:sp>
        <p:nvSpPr>
          <p:cNvPr id="24590" name="TextBox 64"/>
          <p:cNvSpPr txBox="1">
            <a:spLocks noChangeArrowheads="1"/>
          </p:cNvSpPr>
          <p:nvPr/>
        </p:nvSpPr>
        <p:spPr bwMode="auto">
          <a:xfrm rot="-5400000">
            <a:off x="5136356" y="2480469"/>
            <a:ext cx="623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a:latin typeface="Calibri" pitchFamily="34" charset="0"/>
              </a:rPr>
              <a:t>N=82</a:t>
            </a:r>
          </a:p>
        </p:txBody>
      </p:sp>
      <p:sp>
        <p:nvSpPr>
          <p:cNvPr id="24591" name="TextBox 68"/>
          <p:cNvSpPr txBox="1">
            <a:spLocks noChangeArrowheads="1"/>
          </p:cNvSpPr>
          <p:nvPr/>
        </p:nvSpPr>
        <p:spPr bwMode="auto">
          <a:xfrm>
            <a:off x="5045075" y="4573588"/>
            <a:ext cx="1393825" cy="590550"/>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88-96</a:t>
            </a:r>
            <a:r>
              <a:rPr lang="en-US" sz="1600">
                <a:latin typeface="Calibri" pitchFamily="34" charset="0"/>
              </a:rPr>
              <a:t>Kr,</a:t>
            </a:r>
            <a:r>
              <a:rPr lang="en-US" sz="1600" baseline="30000">
                <a:latin typeface="Calibri" pitchFamily="34" charset="0"/>
              </a:rPr>
              <a:t>93-99</a:t>
            </a:r>
            <a:r>
              <a:rPr lang="en-US" sz="1600">
                <a:latin typeface="Calibri" pitchFamily="34" charset="0"/>
              </a:rPr>
              <a:t>Rb, </a:t>
            </a:r>
          </a:p>
          <a:p>
            <a:pPr algn="l" eaLnBrk="1" hangingPunct="1"/>
            <a:r>
              <a:rPr lang="en-US" sz="1600" baseline="30000">
                <a:latin typeface="Calibri" pitchFamily="34" charset="0"/>
              </a:rPr>
              <a:t>96,98</a:t>
            </a:r>
            <a:r>
              <a:rPr lang="en-US" sz="1600">
                <a:latin typeface="Calibri" pitchFamily="34" charset="0"/>
              </a:rPr>
              <a:t>Sr</a:t>
            </a:r>
          </a:p>
        </p:txBody>
      </p:sp>
      <p:sp>
        <p:nvSpPr>
          <p:cNvPr id="31760" name="TextBox 69"/>
          <p:cNvSpPr txBox="1">
            <a:spLocks noChangeArrowheads="1"/>
          </p:cNvSpPr>
          <p:nvPr/>
        </p:nvSpPr>
        <p:spPr bwMode="auto">
          <a:xfrm>
            <a:off x="7380288" y="2425700"/>
            <a:ext cx="684212" cy="590550"/>
          </a:xfrm>
          <a:prstGeom prst="rect">
            <a:avLst/>
          </a:prstGeom>
          <a:solidFill>
            <a:srgbClr val="FFFF99"/>
          </a:solidFill>
          <a:ln w="9525">
            <a:solidFill>
              <a:srgbClr val="009900"/>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1" baseline="30000">
                <a:solidFill>
                  <a:srgbClr val="009900"/>
                </a:solidFill>
                <a:latin typeface="Calibri" pitchFamily="34" charset="0"/>
              </a:rPr>
              <a:t>220</a:t>
            </a:r>
            <a:r>
              <a:rPr lang="en-US" sz="1600" b="1">
                <a:solidFill>
                  <a:srgbClr val="009900"/>
                </a:solidFill>
                <a:latin typeface="Calibri" pitchFamily="34" charset="0"/>
              </a:rPr>
              <a:t>Rn,</a:t>
            </a:r>
          </a:p>
          <a:p>
            <a:pPr algn="l" eaLnBrk="1" hangingPunct="1"/>
            <a:r>
              <a:rPr lang="en-US" sz="1600" b="1" baseline="30000">
                <a:solidFill>
                  <a:srgbClr val="009900"/>
                </a:solidFill>
                <a:latin typeface="Calibri" pitchFamily="34" charset="0"/>
              </a:rPr>
              <a:t>224</a:t>
            </a:r>
            <a:r>
              <a:rPr lang="en-US" sz="1600" b="1">
                <a:solidFill>
                  <a:srgbClr val="009900"/>
                </a:solidFill>
                <a:latin typeface="Calibri" pitchFamily="34" charset="0"/>
              </a:rPr>
              <a:t>Ra</a:t>
            </a:r>
          </a:p>
        </p:txBody>
      </p:sp>
      <p:sp>
        <p:nvSpPr>
          <p:cNvPr id="24593" name="TextBox 19"/>
          <p:cNvSpPr txBox="1">
            <a:spLocks noChangeArrowheads="1"/>
          </p:cNvSpPr>
          <p:nvPr/>
        </p:nvSpPr>
        <p:spPr bwMode="auto">
          <a:xfrm>
            <a:off x="4464050" y="3611563"/>
            <a:ext cx="1462088" cy="34607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140</a:t>
            </a:r>
            <a:r>
              <a:rPr lang="en-US" sz="1600">
                <a:latin typeface="Calibri" pitchFamily="34" charset="0"/>
              </a:rPr>
              <a:t>Nd, </a:t>
            </a:r>
            <a:r>
              <a:rPr lang="en-US" sz="1600" baseline="30000">
                <a:latin typeface="Calibri" pitchFamily="34" charset="0"/>
              </a:rPr>
              <a:t>140,142</a:t>
            </a:r>
            <a:r>
              <a:rPr lang="en-US" sz="1600">
                <a:latin typeface="Calibri" pitchFamily="34" charset="0"/>
              </a:rPr>
              <a:t>Sm</a:t>
            </a:r>
          </a:p>
        </p:txBody>
      </p:sp>
      <p:sp>
        <p:nvSpPr>
          <p:cNvPr id="24594" name="TextBox 16"/>
          <p:cNvSpPr txBox="1">
            <a:spLocks noChangeArrowheads="1"/>
          </p:cNvSpPr>
          <p:nvPr/>
        </p:nvSpPr>
        <p:spPr bwMode="auto">
          <a:xfrm>
            <a:off x="2511425" y="6359525"/>
            <a:ext cx="430213" cy="34607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17</a:t>
            </a:r>
            <a:r>
              <a:rPr lang="en-US" sz="1600">
                <a:latin typeface="Calibri" pitchFamily="34" charset="0"/>
              </a:rPr>
              <a:t>F</a:t>
            </a:r>
          </a:p>
        </p:txBody>
      </p:sp>
      <p:cxnSp>
        <p:nvCxnSpPr>
          <p:cNvPr id="54" name="Straight Connector 53"/>
          <p:cNvCxnSpPr/>
          <p:nvPr/>
        </p:nvCxnSpPr>
        <p:spPr>
          <a:xfrm rot="5400000" flipH="1" flipV="1">
            <a:off x="5683251" y="4235450"/>
            <a:ext cx="2895600" cy="317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596" name="TextBox 64"/>
          <p:cNvSpPr txBox="1">
            <a:spLocks noChangeArrowheads="1"/>
          </p:cNvSpPr>
          <p:nvPr/>
        </p:nvSpPr>
        <p:spPr bwMode="auto">
          <a:xfrm rot="-5400000">
            <a:off x="6950075" y="5588000"/>
            <a:ext cx="733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a:latin typeface="Calibri" pitchFamily="34" charset="0"/>
              </a:rPr>
              <a:t>N=126</a:t>
            </a:r>
          </a:p>
        </p:txBody>
      </p:sp>
      <p:sp>
        <p:nvSpPr>
          <p:cNvPr id="24597" name="TextBox 30"/>
          <p:cNvSpPr txBox="1">
            <a:spLocks noChangeArrowheads="1"/>
          </p:cNvSpPr>
          <p:nvPr/>
        </p:nvSpPr>
        <p:spPr bwMode="auto">
          <a:xfrm rot="-5400000">
            <a:off x="2667001" y="3762375"/>
            <a:ext cx="628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a:latin typeface="Calibri" pitchFamily="34" charset="0"/>
              </a:rPr>
              <a:t>N=20</a:t>
            </a:r>
          </a:p>
        </p:txBody>
      </p:sp>
      <p:cxnSp>
        <p:nvCxnSpPr>
          <p:cNvPr id="57" name="Straight Connector 56"/>
          <p:cNvCxnSpPr/>
          <p:nvPr/>
        </p:nvCxnSpPr>
        <p:spPr>
          <a:xfrm rot="5400000">
            <a:off x="2040732" y="5488781"/>
            <a:ext cx="2406650" cy="158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599" name="TextBox 17"/>
          <p:cNvSpPr txBox="1">
            <a:spLocks noChangeArrowheads="1"/>
          </p:cNvSpPr>
          <p:nvPr/>
        </p:nvSpPr>
        <p:spPr bwMode="auto">
          <a:xfrm>
            <a:off x="4044950" y="5529263"/>
            <a:ext cx="1576388" cy="3460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61-63</a:t>
            </a:r>
            <a:r>
              <a:rPr lang="en-US" sz="1600">
                <a:latin typeface="Calibri" pitchFamily="34" charset="0"/>
              </a:rPr>
              <a:t>Mn, </a:t>
            </a:r>
            <a:r>
              <a:rPr lang="en-US" sz="1600" baseline="30000">
                <a:latin typeface="Calibri" pitchFamily="34" charset="0"/>
              </a:rPr>
              <a:t>61,62</a:t>
            </a:r>
            <a:r>
              <a:rPr lang="en-US" sz="1600">
                <a:latin typeface="Calibri" pitchFamily="34" charset="0"/>
              </a:rPr>
              <a:t>Fe</a:t>
            </a:r>
          </a:p>
        </p:txBody>
      </p:sp>
      <p:sp>
        <p:nvSpPr>
          <p:cNvPr id="24600" name="TextBox 46"/>
          <p:cNvSpPr txBox="1">
            <a:spLocks noChangeArrowheads="1"/>
          </p:cNvSpPr>
          <p:nvPr/>
        </p:nvSpPr>
        <p:spPr bwMode="auto">
          <a:xfrm>
            <a:off x="3194050" y="4756150"/>
            <a:ext cx="903288" cy="34607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70</a:t>
            </a:r>
            <a:r>
              <a:rPr lang="en-US" sz="1600">
                <a:latin typeface="Calibri" pitchFamily="34" charset="0"/>
              </a:rPr>
              <a:t>Se,</a:t>
            </a:r>
            <a:r>
              <a:rPr lang="en-US" sz="1600" baseline="30000">
                <a:latin typeface="Calibri" pitchFamily="34" charset="0"/>
              </a:rPr>
              <a:t>72</a:t>
            </a:r>
            <a:r>
              <a:rPr lang="en-US" sz="1600">
                <a:latin typeface="Calibri" pitchFamily="34" charset="0"/>
              </a:rPr>
              <a:t>Kr</a:t>
            </a:r>
          </a:p>
        </p:txBody>
      </p:sp>
      <p:sp>
        <p:nvSpPr>
          <p:cNvPr id="24601" name="TextBox 15"/>
          <p:cNvSpPr txBox="1">
            <a:spLocks noChangeArrowheads="1"/>
          </p:cNvSpPr>
          <p:nvPr/>
        </p:nvSpPr>
        <p:spPr bwMode="auto">
          <a:xfrm>
            <a:off x="3028950" y="6092825"/>
            <a:ext cx="1436688" cy="3460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24-30</a:t>
            </a:r>
            <a:r>
              <a:rPr lang="en-US" sz="1600">
                <a:latin typeface="Calibri" pitchFamily="34" charset="0"/>
              </a:rPr>
              <a:t>Na,</a:t>
            </a:r>
            <a:r>
              <a:rPr lang="en-US" sz="1600" baseline="30000">
                <a:latin typeface="Calibri" pitchFamily="34" charset="0"/>
              </a:rPr>
              <a:t>28-32</a:t>
            </a:r>
            <a:r>
              <a:rPr lang="en-US" sz="1600">
                <a:latin typeface="Calibri" pitchFamily="34" charset="0"/>
              </a:rPr>
              <a:t>Mg</a:t>
            </a:r>
          </a:p>
        </p:txBody>
      </p:sp>
      <p:sp>
        <p:nvSpPr>
          <p:cNvPr id="24602" name="TextBox 16"/>
          <p:cNvSpPr txBox="1">
            <a:spLocks noChangeArrowheads="1"/>
          </p:cNvSpPr>
          <p:nvPr/>
        </p:nvSpPr>
        <p:spPr bwMode="auto">
          <a:xfrm>
            <a:off x="3336925" y="5786438"/>
            <a:ext cx="525463" cy="34607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44</a:t>
            </a:r>
            <a:r>
              <a:rPr lang="en-US" sz="1600">
                <a:latin typeface="Calibri" pitchFamily="34" charset="0"/>
              </a:rPr>
              <a:t>Ar</a:t>
            </a:r>
          </a:p>
        </p:txBody>
      </p:sp>
      <p:sp>
        <p:nvSpPr>
          <p:cNvPr id="24603" name="TextBox 16"/>
          <p:cNvSpPr txBox="1">
            <a:spLocks noChangeArrowheads="1"/>
          </p:cNvSpPr>
          <p:nvPr/>
        </p:nvSpPr>
        <p:spPr bwMode="auto">
          <a:xfrm>
            <a:off x="4286250" y="5160963"/>
            <a:ext cx="2366963" cy="3460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66,68</a:t>
            </a:r>
            <a:r>
              <a:rPr lang="en-US" sz="1600">
                <a:latin typeface="Calibri" pitchFamily="34" charset="0"/>
              </a:rPr>
              <a:t>Ni, </a:t>
            </a:r>
            <a:r>
              <a:rPr lang="en-US" sz="1600" baseline="30000">
                <a:latin typeface="Calibri" pitchFamily="34" charset="0"/>
              </a:rPr>
              <a:t>67-73,70(m)</a:t>
            </a:r>
            <a:r>
              <a:rPr lang="en-US" sz="1600">
                <a:latin typeface="Calibri" pitchFamily="34" charset="0"/>
              </a:rPr>
              <a:t>Cu, </a:t>
            </a:r>
            <a:r>
              <a:rPr lang="en-US" sz="1600" baseline="30000">
                <a:latin typeface="Calibri" pitchFamily="34" charset="0"/>
              </a:rPr>
              <a:t>72-80</a:t>
            </a:r>
            <a:r>
              <a:rPr lang="en-US" sz="1600">
                <a:latin typeface="Calibri" pitchFamily="34" charset="0"/>
              </a:rPr>
              <a:t>Zn</a:t>
            </a:r>
          </a:p>
        </p:txBody>
      </p:sp>
      <p:sp>
        <p:nvSpPr>
          <p:cNvPr id="24604" name="TextBox 18"/>
          <p:cNvSpPr txBox="1">
            <a:spLocks noChangeArrowheads="1"/>
          </p:cNvSpPr>
          <p:nvPr/>
        </p:nvSpPr>
        <p:spPr bwMode="auto">
          <a:xfrm>
            <a:off x="3130550" y="4064000"/>
            <a:ext cx="1384300" cy="590550"/>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100-104</a:t>
            </a:r>
            <a:r>
              <a:rPr lang="en-US" sz="1600">
                <a:latin typeface="Calibri" pitchFamily="34" charset="0"/>
              </a:rPr>
              <a:t>Cd,</a:t>
            </a:r>
            <a:r>
              <a:rPr lang="en-US" sz="1600" baseline="30000">
                <a:latin typeface="Calibri" pitchFamily="34" charset="0"/>
              </a:rPr>
              <a:t> 108</a:t>
            </a:r>
            <a:r>
              <a:rPr lang="en-US" sz="1600">
                <a:latin typeface="Calibri" pitchFamily="34" charset="0"/>
              </a:rPr>
              <a:t>In,</a:t>
            </a:r>
          </a:p>
          <a:p>
            <a:pPr algn="l" eaLnBrk="1" hangingPunct="1"/>
            <a:r>
              <a:rPr lang="en-US" sz="1600" baseline="30000">
                <a:latin typeface="Calibri" pitchFamily="34" charset="0"/>
              </a:rPr>
              <a:t>106,108,110</a:t>
            </a:r>
            <a:r>
              <a:rPr lang="en-US" sz="1600">
                <a:latin typeface="Calibri" pitchFamily="34" charset="0"/>
              </a:rPr>
              <a:t>Sn</a:t>
            </a:r>
          </a:p>
        </p:txBody>
      </p:sp>
      <p:sp>
        <p:nvSpPr>
          <p:cNvPr id="24605" name="TextBox 69"/>
          <p:cNvSpPr txBox="1">
            <a:spLocks noChangeArrowheads="1"/>
          </p:cNvSpPr>
          <p:nvPr/>
        </p:nvSpPr>
        <p:spPr bwMode="auto">
          <a:xfrm>
            <a:off x="5738813" y="2900363"/>
            <a:ext cx="1360487" cy="34607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200</a:t>
            </a:r>
            <a:r>
              <a:rPr lang="en-US" sz="1600">
                <a:latin typeface="Calibri" pitchFamily="34" charset="0"/>
              </a:rPr>
              <a:t>Po,</a:t>
            </a:r>
            <a:r>
              <a:rPr lang="en-US" sz="1600" baseline="30000">
                <a:latin typeface="Calibri" pitchFamily="34" charset="0"/>
              </a:rPr>
              <a:t>202-208</a:t>
            </a:r>
            <a:r>
              <a:rPr lang="en-US" sz="1600">
                <a:latin typeface="Calibri" pitchFamily="34" charset="0"/>
              </a:rPr>
              <a:t>Rn</a:t>
            </a:r>
          </a:p>
        </p:txBody>
      </p:sp>
      <p:sp>
        <p:nvSpPr>
          <p:cNvPr id="24606" name="TextBox 15"/>
          <p:cNvSpPr txBox="1">
            <a:spLocks noChangeArrowheads="1"/>
          </p:cNvSpPr>
          <p:nvPr/>
        </p:nvSpPr>
        <p:spPr bwMode="auto">
          <a:xfrm>
            <a:off x="1368425" y="6022975"/>
            <a:ext cx="785813" cy="83502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8,9</a:t>
            </a:r>
            <a:r>
              <a:rPr lang="en-US" sz="1600">
                <a:latin typeface="Calibri" pitchFamily="34" charset="0"/>
              </a:rPr>
              <a:t>Li,</a:t>
            </a:r>
          </a:p>
          <a:p>
            <a:pPr algn="l" eaLnBrk="1" hangingPunct="1"/>
            <a:r>
              <a:rPr lang="en-US" sz="1600" baseline="30000">
                <a:latin typeface="Calibri" pitchFamily="34" charset="0"/>
              </a:rPr>
              <a:t>10-12</a:t>
            </a:r>
            <a:r>
              <a:rPr lang="en-US" sz="1600">
                <a:latin typeface="Calibri" pitchFamily="34" charset="0"/>
              </a:rPr>
              <a:t>Be,</a:t>
            </a:r>
          </a:p>
          <a:p>
            <a:pPr algn="l" eaLnBrk="1" hangingPunct="1"/>
            <a:r>
              <a:rPr lang="en-US" sz="1600" baseline="30000">
                <a:latin typeface="Calibri" pitchFamily="34" charset="0"/>
              </a:rPr>
              <a:t>10</a:t>
            </a:r>
            <a:r>
              <a:rPr lang="en-US" sz="1600">
                <a:latin typeface="Calibri" pitchFamily="34" charset="0"/>
              </a:rPr>
              <a:t>C</a:t>
            </a:r>
          </a:p>
        </p:txBody>
      </p:sp>
      <p:sp>
        <p:nvSpPr>
          <p:cNvPr id="24607" name="TextBox 19"/>
          <p:cNvSpPr txBox="1">
            <a:spLocks noChangeArrowheads="1"/>
          </p:cNvSpPr>
          <p:nvPr/>
        </p:nvSpPr>
        <p:spPr bwMode="auto">
          <a:xfrm>
            <a:off x="5746750" y="3930650"/>
            <a:ext cx="1735138" cy="3460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138-144</a:t>
            </a:r>
            <a:r>
              <a:rPr lang="en-US" sz="1600">
                <a:latin typeface="Calibri" pitchFamily="34" charset="0"/>
              </a:rPr>
              <a:t>Xe, </a:t>
            </a:r>
            <a:r>
              <a:rPr lang="en-US" sz="1600" baseline="30000">
                <a:latin typeface="Calibri" pitchFamily="34" charset="0"/>
              </a:rPr>
              <a:t>140,148</a:t>
            </a:r>
            <a:r>
              <a:rPr lang="en-US" sz="1600">
                <a:latin typeface="Calibri" pitchFamily="34" charset="0"/>
              </a:rPr>
              <a:t>Ba</a:t>
            </a:r>
          </a:p>
        </p:txBody>
      </p:sp>
      <p:sp>
        <p:nvSpPr>
          <p:cNvPr id="24608" name="TextBox 19"/>
          <p:cNvSpPr txBox="1">
            <a:spLocks noChangeArrowheads="1"/>
          </p:cNvSpPr>
          <p:nvPr/>
        </p:nvSpPr>
        <p:spPr bwMode="auto">
          <a:xfrm>
            <a:off x="5784850" y="4286250"/>
            <a:ext cx="879475" cy="34607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123-128</a:t>
            </a:r>
            <a:r>
              <a:rPr lang="en-US" sz="1600">
                <a:latin typeface="Calibri" pitchFamily="34" charset="0"/>
              </a:rPr>
              <a:t>Cd</a:t>
            </a:r>
          </a:p>
        </p:txBody>
      </p:sp>
      <p:sp>
        <p:nvSpPr>
          <p:cNvPr id="38" name="Oval 37"/>
          <p:cNvSpPr>
            <a:spLocks noChangeArrowheads="1"/>
          </p:cNvSpPr>
          <p:nvPr/>
        </p:nvSpPr>
        <p:spPr bwMode="auto">
          <a:xfrm>
            <a:off x="2125663" y="6346825"/>
            <a:ext cx="381000" cy="228600"/>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600">
              <a:solidFill>
                <a:schemeClr val="lt1"/>
              </a:solidFill>
              <a:latin typeface="+mn-lt"/>
              <a:ea typeface="+mn-ea"/>
            </a:endParaRPr>
          </a:p>
        </p:txBody>
      </p:sp>
      <p:sp>
        <p:nvSpPr>
          <p:cNvPr id="4" name="Oval 3"/>
          <p:cNvSpPr>
            <a:spLocks noChangeArrowheads="1"/>
          </p:cNvSpPr>
          <p:nvPr/>
        </p:nvSpPr>
        <p:spPr bwMode="auto">
          <a:xfrm>
            <a:off x="3727450" y="5289550"/>
            <a:ext cx="609600" cy="228600"/>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600">
              <a:solidFill>
                <a:schemeClr val="lt1"/>
              </a:solidFill>
              <a:latin typeface="+mn-lt"/>
              <a:ea typeface="+mn-ea"/>
            </a:endParaRPr>
          </a:p>
        </p:txBody>
      </p:sp>
      <p:sp>
        <p:nvSpPr>
          <p:cNvPr id="27" name="Oval 26"/>
          <p:cNvSpPr>
            <a:spLocks noChangeArrowheads="1"/>
          </p:cNvSpPr>
          <p:nvPr/>
        </p:nvSpPr>
        <p:spPr bwMode="auto">
          <a:xfrm>
            <a:off x="3575050" y="5060950"/>
            <a:ext cx="228600" cy="228600"/>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a:solidFill>
                <a:schemeClr val="lt1"/>
              </a:solidFill>
              <a:latin typeface="+mn-lt"/>
              <a:ea typeface="+mn-ea"/>
            </a:endParaRPr>
          </a:p>
        </p:txBody>
      </p:sp>
      <p:sp>
        <p:nvSpPr>
          <p:cNvPr id="30" name="Oval 29"/>
          <p:cNvSpPr>
            <a:spLocks noChangeArrowheads="1"/>
          </p:cNvSpPr>
          <p:nvPr/>
        </p:nvSpPr>
        <p:spPr bwMode="auto">
          <a:xfrm>
            <a:off x="4489450" y="4832350"/>
            <a:ext cx="596900" cy="304800"/>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a:solidFill>
                <a:schemeClr val="lt1"/>
              </a:solidFill>
              <a:latin typeface="+mn-lt"/>
              <a:ea typeface="+mn-ea"/>
            </a:endParaRPr>
          </a:p>
        </p:txBody>
      </p:sp>
      <p:sp>
        <p:nvSpPr>
          <p:cNvPr id="46" name="Oval 45"/>
          <p:cNvSpPr>
            <a:spLocks noChangeArrowheads="1"/>
          </p:cNvSpPr>
          <p:nvPr/>
        </p:nvSpPr>
        <p:spPr bwMode="auto">
          <a:xfrm>
            <a:off x="5287963" y="3927475"/>
            <a:ext cx="282575" cy="206375"/>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600">
              <a:solidFill>
                <a:schemeClr val="lt1"/>
              </a:solidFill>
              <a:latin typeface="+mn-lt"/>
              <a:ea typeface="+mn-ea"/>
            </a:endParaRPr>
          </a:p>
        </p:txBody>
      </p:sp>
      <p:sp>
        <p:nvSpPr>
          <p:cNvPr id="44" name="Oval 43"/>
          <p:cNvSpPr>
            <a:spLocks noChangeArrowheads="1"/>
          </p:cNvSpPr>
          <p:nvPr/>
        </p:nvSpPr>
        <p:spPr bwMode="auto">
          <a:xfrm rot="2700000">
            <a:off x="7335838" y="3059113"/>
            <a:ext cx="165100" cy="228600"/>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fontAlgn="auto">
              <a:spcBef>
                <a:spcPts val="0"/>
              </a:spcBef>
              <a:spcAft>
                <a:spcPts val="0"/>
              </a:spcAft>
              <a:defRPr/>
            </a:pPr>
            <a:endParaRPr lang="en-US">
              <a:solidFill>
                <a:schemeClr val="lt1"/>
              </a:solidFill>
              <a:latin typeface="+mn-lt"/>
              <a:ea typeface="+mn-ea"/>
            </a:endParaRPr>
          </a:p>
        </p:txBody>
      </p:sp>
      <p:sp>
        <p:nvSpPr>
          <p:cNvPr id="24615" name="TextBox 69"/>
          <p:cNvSpPr txBox="1">
            <a:spLocks noChangeArrowheads="1"/>
          </p:cNvSpPr>
          <p:nvPr/>
        </p:nvSpPr>
        <p:spPr bwMode="auto">
          <a:xfrm>
            <a:off x="6145213" y="3471863"/>
            <a:ext cx="1666875" cy="346075"/>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1600" baseline="30000">
                <a:latin typeface="Calibri" pitchFamily="34" charset="0"/>
              </a:rPr>
              <a:t>182-188</a:t>
            </a:r>
            <a:r>
              <a:rPr lang="en-US" sz="1600">
                <a:latin typeface="Calibri" pitchFamily="34" charset="0"/>
              </a:rPr>
              <a:t>Hg, </a:t>
            </a:r>
            <a:r>
              <a:rPr lang="en-US" sz="1600" baseline="30000">
                <a:latin typeface="Calibri" pitchFamily="34" charset="0"/>
              </a:rPr>
              <a:t>196-198</a:t>
            </a:r>
            <a:r>
              <a:rPr lang="en-US" sz="1600">
                <a:latin typeface="Calibri" pitchFamily="34" charset="0"/>
              </a:rPr>
              <a:t>Pb</a:t>
            </a:r>
          </a:p>
        </p:txBody>
      </p:sp>
      <p:sp>
        <p:nvSpPr>
          <p:cNvPr id="5" name="Oval 4"/>
          <p:cNvSpPr>
            <a:spLocks noChangeArrowheads="1"/>
          </p:cNvSpPr>
          <p:nvPr/>
        </p:nvSpPr>
        <p:spPr bwMode="auto">
          <a:xfrm>
            <a:off x="4424363" y="4254500"/>
            <a:ext cx="381000" cy="228600"/>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600">
              <a:solidFill>
                <a:schemeClr val="lt1"/>
              </a:solidFill>
              <a:latin typeface="+mn-lt"/>
              <a:ea typeface="+mn-ea"/>
            </a:endParaRPr>
          </a:p>
        </p:txBody>
      </p:sp>
      <p:sp>
        <p:nvSpPr>
          <p:cNvPr id="39" name="Oval 38"/>
          <p:cNvSpPr>
            <a:spLocks noChangeArrowheads="1"/>
          </p:cNvSpPr>
          <p:nvPr/>
        </p:nvSpPr>
        <p:spPr bwMode="auto">
          <a:xfrm>
            <a:off x="3289300" y="5656263"/>
            <a:ext cx="198438" cy="161925"/>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600">
              <a:solidFill>
                <a:schemeClr val="lt1"/>
              </a:solidFill>
              <a:latin typeface="+mn-lt"/>
              <a:ea typeface="+mn-ea"/>
            </a:endParaRPr>
          </a:p>
        </p:txBody>
      </p:sp>
      <p:sp>
        <p:nvSpPr>
          <p:cNvPr id="24" name="Oval 23"/>
          <p:cNvSpPr>
            <a:spLocks noChangeArrowheads="1"/>
          </p:cNvSpPr>
          <p:nvPr/>
        </p:nvSpPr>
        <p:spPr bwMode="auto">
          <a:xfrm>
            <a:off x="2736850" y="5975350"/>
            <a:ext cx="381000" cy="228600"/>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600">
              <a:solidFill>
                <a:schemeClr val="lt1"/>
              </a:solidFill>
              <a:latin typeface="+mn-lt"/>
              <a:ea typeface="+mn-ea"/>
            </a:endParaRPr>
          </a:p>
        </p:txBody>
      </p:sp>
      <p:sp>
        <p:nvSpPr>
          <p:cNvPr id="6" name="Oval 5"/>
          <p:cNvSpPr>
            <a:spLocks noChangeArrowheads="1"/>
          </p:cNvSpPr>
          <p:nvPr/>
        </p:nvSpPr>
        <p:spPr bwMode="auto">
          <a:xfrm>
            <a:off x="5230813" y="4200525"/>
            <a:ext cx="609600" cy="306388"/>
          </a:xfrm>
          <a:prstGeom prst="ellipse">
            <a:avLst/>
          </a:pr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600">
              <a:solidFill>
                <a:schemeClr val="lt1"/>
              </a:solidFill>
              <a:latin typeface="+mn-lt"/>
              <a:ea typeface="+mn-ea"/>
            </a:endParaRPr>
          </a:p>
        </p:txBody>
      </p:sp>
      <p:sp>
        <p:nvSpPr>
          <p:cNvPr id="28" name="Oval 27"/>
          <p:cNvSpPr>
            <a:spLocks noChangeArrowheads="1"/>
          </p:cNvSpPr>
          <p:nvPr/>
        </p:nvSpPr>
        <p:spPr bwMode="auto">
          <a:xfrm>
            <a:off x="6165850" y="3257550"/>
            <a:ext cx="609600" cy="228600"/>
          </a:xfrm>
          <a:prstGeom prst="ellipse">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a:solidFill>
                <a:schemeClr val="lt1"/>
              </a:solidFill>
              <a:latin typeface="+mn-lt"/>
              <a:ea typeface="+mn-ea"/>
            </a:endParaRPr>
          </a:p>
        </p:txBody>
      </p:sp>
      <p:sp>
        <p:nvSpPr>
          <p:cNvPr id="24621" name="Text Box 56"/>
          <p:cNvSpPr txBox="1">
            <a:spLocks noChangeArrowheads="1"/>
          </p:cNvSpPr>
          <p:nvPr/>
        </p:nvSpPr>
        <p:spPr bwMode="auto">
          <a:xfrm>
            <a:off x="0" y="0"/>
            <a:ext cx="9144000" cy="588963"/>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b="1" dirty="0" smtClean="0">
                <a:solidFill>
                  <a:srgbClr val="0000FF"/>
                </a:solidFill>
              </a:rPr>
              <a:t>Available Radioactive beams</a:t>
            </a:r>
            <a:endParaRPr lang="en-US" sz="3200" b="1" dirty="0">
              <a:solidFill>
                <a:srgbClr val="0000FF"/>
              </a:solidFill>
            </a:endParaRPr>
          </a:p>
        </p:txBody>
      </p:sp>
      <p:sp>
        <p:nvSpPr>
          <p:cNvPr id="34868" name="Text Box 52"/>
          <p:cNvSpPr txBox="1">
            <a:spLocks noChangeArrowheads="1"/>
          </p:cNvSpPr>
          <p:nvPr/>
        </p:nvSpPr>
        <p:spPr bwMode="auto">
          <a:xfrm>
            <a:off x="971600" y="1340768"/>
            <a:ext cx="2441575" cy="3762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GB" sz="1800" b="1" smtClean="0">
                <a:solidFill>
                  <a:srgbClr val="009900"/>
                </a:solidFill>
                <a:cs typeface="Arial" charset="0"/>
              </a:rPr>
              <a:t>Octupole candidates</a:t>
            </a:r>
          </a:p>
        </p:txBody>
      </p:sp>
      <p:sp>
        <p:nvSpPr>
          <p:cNvPr id="34869" name="Line 53"/>
          <p:cNvSpPr>
            <a:spLocks noChangeShapeType="1"/>
          </p:cNvSpPr>
          <p:nvPr/>
        </p:nvSpPr>
        <p:spPr bwMode="auto">
          <a:xfrm>
            <a:off x="3419872" y="1556792"/>
            <a:ext cx="3960440" cy="1008112"/>
          </a:xfrm>
          <a:prstGeom prst="line">
            <a:avLst/>
          </a:prstGeom>
          <a:noFill/>
          <a:ln w="254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Tree>
    <p:extLst>
      <p:ext uri="{BB962C8B-B14F-4D97-AF65-F5344CB8AC3E}">
        <p14:creationId xmlns:p14="http://schemas.microsoft.com/office/powerpoint/2010/main" val="2512518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60"/>
                                        </p:tgtEl>
                                        <p:attrNameLst>
                                          <p:attrName>style.visibility</p:attrName>
                                        </p:attrNameLst>
                                      </p:cBhvr>
                                      <p:to>
                                        <p:strVal val="visible"/>
                                      </p:to>
                                    </p:set>
                                    <p:animEffect transition="in" filter="blinds(horizontal)">
                                      <p:cBhvr>
                                        <p:cTn id="7" dur="500"/>
                                        <p:tgtEl>
                                          <p:spTgt spid="317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linds(horizontal)">
                                      <p:cBhvr>
                                        <p:cTn id="10" dur="500"/>
                                        <p:tgtEl>
                                          <p:spTgt spid="4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868"/>
                                        </p:tgtEl>
                                        <p:attrNameLst>
                                          <p:attrName>style.visibility</p:attrName>
                                        </p:attrNameLst>
                                      </p:cBhvr>
                                      <p:to>
                                        <p:strVal val="visible"/>
                                      </p:to>
                                    </p:set>
                                    <p:animEffect transition="in" filter="blinds(horizontal)">
                                      <p:cBhvr>
                                        <p:cTn id="13" dur="500"/>
                                        <p:tgtEl>
                                          <p:spTgt spid="34868"/>
                                        </p:tgtEl>
                                      </p:cBhvr>
                                    </p:animEffect>
                                  </p:childTnLst>
                                </p:cTn>
                              </p:par>
                              <p:par>
                                <p:cTn id="14" presetID="3" presetClass="entr" presetSubtype="10" fill="hold" nodeType="withEffect">
                                  <p:stCondLst>
                                    <p:cond delay="0"/>
                                  </p:stCondLst>
                                  <p:childTnLst>
                                    <p:set>
                                      <p:cBhvr>
                                        <p:cTn id="15" dur="1" fill="hold">
                                          <p:stCondLst>
                                            <p:cond delay="0"/>
                                          </p:stCondLst>
                                        </p:cTn>
                                        <p:tgtEl>
                                          <p:spTgt spid="34869"/>
                                        </p:tgtEl>
                                        <p:attrNameLst>
                                          <p:attrName>style.visibility</p:attrName>
                                        </p:attrNameLst>
                                      </p:cBhvr>
                                      <p:to>
                                        <p:strVal val="visible"/>
                                      </p:to>
                                    </p:set>
                                    <p:animEffect transition="in" filter="blinds(horizontal)">
                                      <p:cBhvr>
                                        <p:cTn id="16" dur="500"/>
                                        <p:tgtEl>
                                          <p:spTgt spid="3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44" grpId="0" animBg="1"/>
      <p:bldP spid="3486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564904"/>
            <a:ext cx="41402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2"/>
          <p:cNvSpPr txBox="1">
            <a:spLocks noChangeArrowheads="1"/>
          </p:cNvSpPr>
          <p:nvPr/>
        </p:nvSpPr>
        <p:spPr bwMode="auto">
          <a:xfrm>
            <a:off x="684038" y="0"/>
            <a:ext cx="7272338" cy="476250"/>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3200" b="1" dirty="0">
                <a:solidFill>
                  <a:srgbClr val="0000FF"/>
                </a:solidFill>
              </a:rPr>
              <a:t>Coulomb excitation </a:t>
            </a:r>
            <a:r>
              <a:rPr lang="en-GB" sz="3200" b="1" dirty="0" smtClean="0">
                <a:solidFill>
                  <a:srgbClr val="0000FF"/>
                </a:solidFill>
              </a:rPr>
              <a:t>and </a:t>
            </a:r>
            <a:r>
              <a:rPr lang="en-GB" sz="3200" b="1" dirty="0">
                <a:solidFill>
                  <a:srgbClr val="0000FF"/>
                </a:solidFill>
                <a:latin typeface="Symbol" pitchFamily="18" charset="2"/>
              </a:rPr>
              <a:t>g</a:t>
            </a:r>
            <a:r>
              <a:rPr lang="en-GB" sz="3200" b="1" dirty="0">
                <a:solidFill>
                  <a:srgbClr val="0000FF"/>
                </a:solidFill>
              </a:rPr>
              <a:t>-ray decay</a:t>
            </a:r>
            <a:endParaRPr lang="en-US" sz="3200" b="1" dirty="0">
              <a:solidFill>
                <a:srgbClr val="0000FF"/>
              </a:solidFill>
            </a:endParaRPr>
          </a:p>
        </p:txBody>
      </p:sp>
      <p:pic>
        <p:nvPicPr>
          <p:cNvPr id="225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708920"/>
            <a:ext cx="39465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784" y="5293799"/>
            <a:ext cx="2952328" cy="1107123"/>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001505702"/>
              </p:ext>
            </p:extLst>
          </p:nvPr>
        </p:nvGraphicFramePr>
        <p:xfrm>
          <a:off x="527550" y="1412776"/>
          <a:ext cx="4200468" cy="1008112"/>
        </p:xfrm>
        <a:graphic>
          <a:graphicData uri="http://schemas.openxmlformats.org/presentationml/2006/ole">
            <mc:AlternateContent xmlns:mc="http://schemas.openxmlformats.org/markup-compatibility/2006">
              <mc:Choice xmlns:v="urn:schemas-microsoft-com:vml" Requires="v">
                <p:oleObj spid="_x0000_s66603" name="Equation" r:id="rId6" imgW="1905000" imgH="457200" progId="Equation.3">
                  <p:embed/>
                </p:oleObj>
              </mc:Choice>
              <mc:Fallback>
                <p:oleObj name="Equation" r:id="rId6" imgW="1905000" imgH="457200" progId="Equation.3">
                  <p:embed/>
                  <p:pic>
                    <p:nvPicPr>
                      <p:cNvPr id="0" name=""/>
                      <p:cNvPicPr/>
                      <p:nvPr/>
                    </p:nvPicPr>
                    <p:blipFill>
                      <a:blip r:embed="rId7"/>
                      <a:stretch>
                        <a:fillRect/>
                      </a:stretch>
                    </p:blipFill>
                    <p:spPr>
                      <a:xfrm>
                        <a:off x="527550" y="1412776"/>
                        <a:ext cx="4200468" cy="100811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10826485"/>
              </p:ext>
            </p:extLst>
          </p:nvPr>
        </p:nvGraphicFramePr>
        <p:xfrm>
          <a:off x="5161880" y="1412776"/>
          <a:ext cx="3960441" cy="950506"/>
        </p:xfrm>
        <a:graphic>
          <a:graphicData uri="http://schemas.openxmlformats.org/presentationml/2006/ole">
            <mc:AlternateContent xmlns:mc="http://schemas.openxmlformats.org/markup-compatibility/2006">
              <mc:Choice xmlns:v="urn:schemas-microsoft-com:vml" Requires="v">
                <p:oleObj spid="_x0000_s66604" name="Equation" r:id="rId8" imgW="1905000" imgH="457200" progId="Equation.3">
                  <p:embed/>
                </p:oleObj>
              </mc:Choice>
              <mc:Fallback>
                <p:oleObj name="Equation" r:id="rId8" imgW="1905000" imgH="457200" progId="Equation.3">
                  <p:embed/>
                  <p:pic>
                    <p:nvPicPr>
                      <p:cNvPr id="0" name=""/>
                      <p:cNvPicPr/>
                      <p:nvPr/>
                    </p:nvPicPr>
                    <p:blipFill>
                      <a:blip r:embed="rId9"/>
                      <a:stretch>
                        <a:fillRect/>
                      </a:stretch>
                    </p:blipFill>
                    <p:spPr>
                      <a:xfrm>
                        <a:off x="5161880" y="1412776"/>
                        <a:ext cx="3960441" cy="950506"/>
                      </a:xfrm>
                      <a:prstGeom prst="rect">
                        <a:avLst/>
                      </a:prstGeom>
                    </p:spPr>
                  </p:pic>
                </p:oleObj>
              </mc:Fallback>
            </mc:AlternateContent>
          </a:graphicData>
        </a:graphic>
      </p:graphicFrame>
    </p:spTree>
    <p:extLst>
      <p:ext uri="{BB962C8B-B14F-4D97-AF65-F5344CB8AC3E}">
        <p14:creationId xmlns:p14="http://schemas.microsoft.com/office/powerpoint/2010/main" val="6628536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28775"/>
            <a:ext cx="33115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052513"/>
            <a:ext cx="45085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644900"/>
            <a:ext cx="38957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Text Box 7"/>
          <p:cNvSpPr txBox="1">
            <a:spLocks noChangeArrowheads="1"/>
          </p:cNvSpPr>
          <p:nvPr/>
        </p:nvSpPr>
        <p:spPr bwMode="auto">
          <a:xfrm>
            <a:off x="3851275" y="4077072"/>
            <a:ext cx="470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defRPr/>
            </a:pPr>
            <a:r>
              <a:rPr lang="en-GB" i="1" dirty="0" smtClean="0">
                <a:solidFill>
                  <a:srgbClr val="FF0000"/>
                </a:solidFill>
                <a:cs typeface="ＭＳ Ｐゴシック" charset="0"/>
              </a:rPr>
              <a:t>F. Stephens, Jr., F </a:t>
            </a:r>
            <a:r>
              <a:rPr lang="en-GB" i="1" dirty="0" err="1" smtClean="0">
                <a:solidFill>
                  <a:srgbClr val="FF0000"/>
                </a:solidFill>
                <a:cs typeface="ＭＳ Ｐゴシック" charset="0"/>
              </a:rPr>
              <a:t>Asaro</a:t>
            </a:r>
            <a:r>
              <a:rPr lang="en-GB" i="1" dirty="0" smtClean="0">
                <a:solidFill>
                  <a:srgbClr val="FF0000"/>
                </a:solidFill>
                <a:cs typeface="ＭＳ Ｐゴシック" charset="0"/>
              </a:rPr>
              <a:t> and I. Perlman</a:t>
            </a:r>
          </a:p>
          <a:p>
            <a:pPr>
              <a:defRPr/>
            </a:pPr>
            <a:r>
              <a:rPr lang="en-GB" i="1" dirty="0" smtClean="0">
                <a:solidFill>
                  <a:srgbClr val="FF0000"/>
                </a:solidFill>
                <a:cs typeface="ＭＳ Ｐゴシック" charset="0"/>
              </a:rPr>
              <a:t>Phys. Rev. </a:t>
            </a:r>
            <a:r>
              <a:rPr lang="en-GB" b="1" i="1" dirty="0" smtClean="0">
                <a:solidFill>
                  <a:srgbClr val="FF0000"/>
                </a:solidFill>
                <a:cs typeface="ＭＳ Ｐゴシック" charset="0"/>
              </a:rPr>
              <a:t>96</a:t>
            </a:r>
            <a:r>
              <a:rPr lang="en-GB" i="1" dirty="0" smtClean="0">
                <a:solidFill>
                  <a:srgbClr val="FF0000"/>
                </a:solidFill>
                <a:cs typeface="ＭＳ Ｐゴシック" charset="0"/>
              </a:rPr>
              <a:t> (</a:t>
            </a:r>
            <a:r>
              <a:rPr lang="en-GB" dirty="0" smtClean="0">
                <a:solidFill>
                  <a:srgbClr val="FF0000"/>
                </a:solidFill>
                <a:cs typeface="ＭＳ Ｐゴシック" charset="0"/>
              </a:rPr>
              <a:t>1954</a:t>
            </a:r>
            <a:r>
              <a:rPr lang="en-GB" i="1" dirty="0" smtClean="0">
                <a:solidFill>
                  <a:srgbClr val="FF0000"/>
                </a:solidFill>
                <a:cs typeface="ＭＳ Ｐゴシック" charset="0"/>
              </a:rPr>
              <a:t>) 1568, </a:t>
            </a:r>
            <a:r>
              <a:rPr lang="en-GB" b="1" i="1" dirty="0" smtClean="0">
                <a:solidFill>
                  <a:srgbClr val="FF0000"/>
                </a:solidFill>
                <a:cs typeface="ＭＳ Ｐゴシック" charset="0"/>
              </a:rPr>
              <a:t>100</a:t>
            </a:r>
            <a:r>
              <a:rPr lang="en-GB" i="1" dirty="0" smtClean="0">
                <a:solidFill>
                  <a:srgbClr val="FF0000"/>
                </a:solidFill>
                <a:cs typeface="ＭＳ Ｐゴシック" charset="0"/>
              </a:rPr>
              <a:t> (</a:t>
            </a:r>
            <a:r>
              <a:rPr lang="en-GB" dirty="0" smtClean="0">
                <a:solidFill>
                  <a:srgbClr val="FF0000"/>
                </a:solidFill>
                <a:cs typeface="ＭＳ Ｐゴシック" charset="0"/>
              </a:rPr>
              <a:t>1955</a:t>
            </a:r>
            <a:r>
              <a:rPr lang="en-GB" i="1" dirty="0" smtClean="0">
                <a:solidFill>
                  <a:srgbClr val="FF0000"/>
                </a:solidFill>
                <a:cs typeface="ＭＳ Ｐゴシック" charset="0"/>
              </a:rPr>
              <a:t>) 1543</a:t>
            </a:r>
          </a:p>
        </p:txBody>
      </p:sp>
      <p:sp>
        <p:nvSpPr>
          <p:cNvPr id="177166" name="Text Box 14"/>
          <p:cNvSpPr txBox="1">
            <a:spLocks noChangeArrowheads="1"/>
          </p:cNvSpPr>
          <p:nvPr/>
        </p:nvSpPr>
        <p:spPr bwMode="auto">
          <a:xfrm>
            <a:off x="3203575" y="0"/>
            <a:ext cx="2900922" cy="584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l">
              <a:defRPr/>
            </a:pPr>
            <a:r>
              <a:rPr lang="en-GB" sz="3200" b="1" dirty="0">
                <a:solidFill>
                  <a:srgbClr val="0000FF"/>
                </a:solidFill>
                <a:ea typeface="ＭＳ Ｐゴシック" charset="0"/>
              </a:rPr>
              <a:t>A little history</a:t>
            </a:r>
          </a:p>
        </p:txBody>
      </p:sp>
      <p:pic>
        <p:nvPicPr>
          <p:cNvPr id="50178" name="Picture 2" descr="http://2.bp.blogspot.com/-afmTfCsXxQY/UG7BLqBf3DI/AAAAAAAATi0/jyQHtawrg-Q/s1600/Robert+F.+Chris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5229200"/>
            <a:ext cx="1295499" cy="1654784"/>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805" y="5192042"/>
            <a:ext cx="1274011" cy="169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01862" y="4988897"/>
            <a:ext cx="803425" cy="261610"/>
          </a:xfrm>
          <a:prstGeom prst="rect">
            <a:avLst/>
          </a:prstGeom>
          <a:noFill/>
        </p:spPr>
        <p:txBody>
          <a:bodyPr wrap="none" rtlCol="0">
            <a:spAutoFit/>
          </a:bodyPr>
          <a:lstStyle/>
          <a:p>
            <a:r>
              <a:rPr lang="en-GB" sz="1100" i="1" dirty="0" smtClean="0"/>
              <a:t>R. Christy</a:t>
            </a:r>
            <a:endParaRPr lang="en-GB" sz="1100" i="1" dirty="0"/>
          </a:p>
        </p:txBody>
      </p:sp>
      <p:sp>
        <p:nvSpPr>
          <p:cNvPr id="10" name="TextBox 9"/>
          <p:cNvSpPr txBox="1"/>
          <p:nvPr/>
        </p:nvSpPr>
        <p:spPr>
          <a:xfrm>
            <a:off x="5684566" y="4916145"/>
            <a:ext cx="944490" cy="261610"/>
          </a:xfrm>
          <a:prstGeom prst="rect">
            <a:avLst/>
          </a:prstGeom>
          <a:noFill/>
        </p:spPr>
        <p:txBody>
          <a:bodyPr wrap="none" rtlCol="0">
            <a:spAutoFit/>
          </a:bodyPr>
          <a:lstStyle/>
          <a:p>
            <a:r>
              <a:rPr lang="en-GB" sz="1100" i="1" dirty="0" smtClean="0"/>
              <a:t>F. Stephens</a:t>
            </a:r>
            <a:endParaRPr lang="en-GB" sz="1100" i="1"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p:nvPr/>
        </p:nvPicPr>
        <p:blipFill>
          <a:blip r:embed="rId2">
            <a:extLst>
              <a:ext uri="{28A0092B-C50C-407E-A947-70E740481C1C}">
                <a14:useLocalDpi xmlns:a14="http://schemas.microsoft.com/office/drawing/2010/main" val="0"/>
              </a:ext>
            </a:extLst>
          </a:blip>
          <a:srcRect/>
          <a:stretch>
            <a:fillRect/>
          </a:stretch>
        </p:blipFill>
        <p:spPr bwMode="auto">
          <a:xfrm>
            <a:off x="4820373" y="4293096"/>
            <a:ext cx="4072107" cy="2330263"/>
          </a:xfrm>
          <a:prstGeom prst="rect">
            <a:avLst/>
          </a:prstGeom>
          <a:noFill/>
          <a:ln>
            <a:noFill/>
          </a:ln>
        </p:spPr>
      </p:pic>
      <p:sp>
        <p:nvSpPr>
          <p:cNvPr id="46081" name="Rectangle 4"/>
          <p:cNvSpPr>
            <a:spLocks noChangeArrowheads="1"/>
          </p:cNvSpPr>
          <p:nvPr/>
        </p:nvSpPr>
        <p:spPr bwMode="auto">
          <a:xfrm>
            <a:off x="395288" y="1"/>
            <a:ext cx="8229600" cy="692696"/>
          </a:xfrm>
          <a:prstGeom prst="rect">
            <a:avLst/>
          </a:prstGeom>
          <a:solidFill>
            <a:srgbClr val="FFFF99"/>
          </a:solidFill>
          <a:ln w="9525">
            <a:solidFill>
              <a:schemeClr val="tx1"/>
            </a:solidFill>
            <a:miter lim="800000"/>
            <a:headEnd/>
            <a:tailEnd/>
          </a:ln>
        </p:spPr>
        <p:txBody>
          <a:bodyPr anchor="ctr"/>
          <a:lstStyle/>
          <a:p>
            <a:pPr algn="ctr"/>
            <a:r>
              <a:rPr lang="en-GB" sz="3200" b="1">
                <a:solidFill>
                  <a:srgbClr val="0000FF"/>
                </a:solidFill>
              </a:rPr>
              <a:t>Measurements using internal target</a:t>
            </a:r>
          </a:p>
        </p:txBody>
      </p:sp>
      <p:pic>
        <p:nvPicPr>
          <p:cNvPr id="46084" name="Picture 9"/>
          <p:cNvPicPr>
            <a:picLocks noChangeAspect="1" noChangeArrowheads="1"/>
          </p:cNvPicPr>
          <p:nvPr/>
        </p:nvPicPr>
        <p:blipFill>
          <a:blip r:embed="rId3"/>
          <a:srcRect/>
          <a:stretch>
            <a:fillRect/>
          </a:stretch>
        </p:blipFill>
        <p:spPr bwMode="auto">
          <a:xfrm>
            <a:off x="0" y="3489325"/>
            <a:ext cx="5292725" cy="3368675"/>
          </a:xfrm>
          <a:prstGeom prst="rect">
            <a:avLst/>
          </a:prstGeom>
          <a:noFill/>
          <a:ln w="9525">
            <a:noFill/>
            <a:miter lim="800000"/>
            <a:headEnd/>
            <a:tailEnd/>
          </a:ln>
        </p:spPr>
      </p:pic>
      <p:pic>
        <p:nvPicPr>
          <p:cNvPr id="46086" name="Picture 12"/>
          <p:cNvPicPr>
            <a:picLocks noChangeAspect="1" noChangeArrowheads="1"/>
          </p:cNvPicPr>
          <p:nvPr/>
        </p:nvPicPr>
        <p:blipFill>
          <a:blip r:embed="rId4"/>
          <a:srcRect/>
          <a:stretch>
            <a:fillRect/>
          </a:stretch>
        </p:blipFill>
        <p:spPr bwMode="auto">
          <a:xfrm>
            <a:off x="4643438" y="2133600"/>
            <a:ext cx="3097212" cy="1550988"/>
          </a:xfrm>
          <a:prstGeom prst="rect">
            <a:avLst/>
          </a:prstGeom>
          <a:noFill/>
          <a:ln w="9525">
            <a:noFill/>
            <a:miter lim="800000"/>
            <a:headEnd/>
            <a:tailEnd/>
          </a:ln>
        </p:spPr>
      </p:pic>
      <p:sp>
        <p:nvSpPr>
          <p:cNvPr id="2" name="TextBox 1"/>
          <p:cNvSpPr txBox="1"/>
          <p:nvPr/>
        </p:nvSpPr>
        <p:spPr>
          <a:xfrm>
            <a:off x="107504" y="2708920"/>
            <a:ext cx="4315642" cy="923330"/>
          </a:xfrm>
          <a:prstGeom prst="rect">
            <a:avLst/>
          </a:prstGeom>
          <a:noFill/>
        </p:spPr>
        <p:txBody>
          <a:bodyPr wrap="none" rtlCol="0">
            <a:spAutoFit/>
          </a:bodyPr>
          <a:lstStyle/>
          <a:p>
            <a:r>
              <a:rPr lang="en-US" b="1" dirty="0" smtClean="0">
                <a:solidFill>
                  <a:srgbClr val="800000"/>
                </a:solidFill>
              </a:rPr>
              <a:t>Beam is stored in REXTRAP ~ 1-2 s</a:t>
            </a:r>
          </a:p>
          <a:p>
            <a:r>
              <a:rPr lang="en-US" b="1" dirty="0" smtClean="0">
                <a:solidFill>
                  <a:srgbClr val="800000"/>
                </a:solidFill>
              </a:rPr>
              <a:t>Charge bred in REXEBIS 100 </a:t>
            </a:r>
            <a:r>
              <a:rPr lang="en-US" b="1" dirty="0" err="1" smtClean="0">
                <a:solidFill>
                  <a:srgbClr val="800000"/>
                </a:solidFill>
              </a:rPr>
              <a:t>ms</a:t>
            </a:r>
            <a:r>
              <a:rPr lang="en-US" b="1" dirty="0" smtClean="0">
                <a:solidFill>
                  <a:srgbClr val="800000"/>
                </a:solidFill>
              </a:rPr>
              <a:t> – 1 s</a:t>
            </a:r>
          </a:p>
          <a:p>
            <a:r>
              <a:rPr lang="en-US" b="1" dirty="0" smtClean="0">
                <a:solidFill>
                  <a:srgbClr val="800000"/>
                </a:solidFill>
              </a:rPr>
              <a:t>Injected into TSR within 35 </a:t>
            </a:r>
            <a:r>
              <a:rPr lang="en-US" b="1" dirty="0" err="1" smtClean="0">
                <a:solidFill>
                  <a:srgbClr val="800000"/>
                </a:solidFill>
                <a:latin typeface="Symbol" charset="2"/>
                <a:cs typeface="Symbol" charset="2"/>
              </a:rPr>
              <a:t>m</a:t>
            </a:r>
            <a:r>
              <a:rPr lang="en-US" b="1" dirty="0" err="1" smtClean="0">
                <a:solidFill>
                  <a:srgbClr val="800000"/>
                </a:solidFill>
              </a:rPr>
              <a:t>s</a:t>
            </a:r>
            <a:endParaRPr lang="en-US" b="1" dirty="0">
              <a:solidFill>
                <a:srgbClr val="800000"/>
              </a:solidFill>
            </a:endParaRPr>
          </a:p>
        </p:txBody>
      </p:sp>
      <p:grpSp>
        <p:nvGrpSpPr>
          <p:cNvPr id="10" name="Group 9"/>
          <p:cNvGrpSpPr/>
          <p:nvPr/>
        </p:nvGrpSpPr>
        <p:grpSpPr>
          <a:xfrm>
            <a:off x="1115616" y="980728"/>
            <a:ext cx="6624736" cy="1042834"/>
            <a:chOff x="1403648" y="1248187"/>
            <a:chExt cx="6624736" cy="1042834"/>
          </a:xfrm>
        </p:grpSpPr>
        <p:sp>
          <p:nvSpPr>
            <p:cNvPr id="11" name="Title 1"/>
            <p:cNvSpPr txBox="1">
              <a:spLocks/>
            </p:cNvSpPr>
            <p:nvPr/>
          </p:nvSpPr>
          <p:spPr>
            <a:xfrm>
              <a:off x="2933206" y="1248187"/>
              <a:ext cx="4417621" cy="50006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Tx/>
                  <a:latin typeface="+mj-lt"/>
                  <a:ea typeface="+mj-ea"/>
                  <a:cs typeface="+mj-cs"/>
                </a:rPr>
                <a:t>Reaction measurements</a:t>
              </a:r>
              <a:endParaRPr kumimoji="0" lang="en-GB"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Rounded Rectangle 11"/>
            <p:cNvSpPr/>
            <p:nvPr/>
          </p:nvSpPr>
          <p:spPr>
            <a:xfrm>
              <a:off x="1691680" y="1798082"/>
              <a:ext cx="6336704" cy="28803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35696" y="1798082"/>
              <a:ext cx="720080" cy="288032"/>
            </a:xfrm>
            <a:prstGeom prst="rect">
              <a:avLst/>
            </a:prstGeom>
            <a:gradFill flip="none" rotWithShape="1">
              <a:gsLst>
                <a:gs pos="0">
                  <a:srgbClr val="FF0000">
                    <a:alpha val="50000"/>
                  </a:srgbClr>
                </a:gs>
                <a:gs pos="80000">
                  <a:schemeClr val="tx2">
                    <a:lumMod val="20000"/>
                    <a:lumOff val="8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1835696" y="1798082"/>
              <a:ext cx="0" cy="28803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55776" y="1798082"/>
              <a:ext cx="1656184"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c 15"/>
            <p:cNvSpPr/>
            <p:nvPr/>
          </p:nvSpPr>
          <p:spPr>
            <a:xfrm>
              <a:off x="1403648" y="1510050"/>
              <a:ext cx="432048" cy="432048"/>
            </a:xfrm>
            <a:prstGeom prst="arc">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Left Brace 16"/>
            <p:cNvSpPr/>
            <p:nvPr/>
          </p:nvSpPr>
          <p:spPr>
            <a:xfrm rot="5400000">
              <a:off x="2159732" y="1258022"/>
              <a:ext cx="144016" cy="648072"/>
            </a:xfrm>
            <a:prstGeom prst="leftBrace">
              <a:avLst>
                <a:gd name="adj1" fmla="val 2156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e 17"/>
            <p:cNvSpPr/>
            <p:nvPr/>
          </p:nvSpPr>
          <p:spPr>
            <a:xfrm rot="16200000" flipV="1">
              <a:off x="3347864" y="1426925"/>
              <a:ext cx="144016" cy="1584176"/>
            </a:xfrm>
            <a:prstGeom prst="leftBrace">
              <a:avLst>
                <a:gd name="adj1" fmla="val 2156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ectangle 18"/>
            <p:cNvSpPr/>
            <p:nvPr/>
          </p:nvSpPr>
          <p:spPr>
            <a:xfrm>
              <a:off x="4211960" y="1798082"/>
              <a:ext cx="720080" cy="288032"/>
            </a:xfrm>
            <a:prstGeom prst="rect">
              <a:avLst/>
            </a:prstGeom>
            <a:gradFill flip="none" rotWithShape="1">
              <a:gsLst>
                <a:gs pos="0">
                  <a:srgbClr val="FF0000">
                    <a:alpha val="50000"/>
                  </a:srgbClr>
                </a:gs>
                <a:gs pos="80000">
                  <a:schemeClr val="tx2">
                    <a:lumMod val="20000"/>
                    <a:lumOff val="8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a:off x="4211960" y="1798082"/>
              <a:ext cx="0" cy="28803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932040" y="1798082"/>
              <a:ext cx="1656184"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588224" y="1798082"/>
              <a:ext cx="720080" cy="288032"/>
            </a:xfrm>
            <a:prstGeom prst="rect">
              <a:avLst/>
            </a:prstGeom>
            <a:gradFill flip="none" rotWithShape="1">
              <a:gsLst>
                <a:gs pos="0">
                  <a:srgbClr val="FF0000">
                    <a:alpha val="50000"/>
                  </a:srgbClr>
                </a:gs>
                <a:gs pos="80000">
                  <a:schemeClr val="tx2">
                    <a:lumMod val="20000"/>
                    <a:lumOff val="8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a:off x="6588224" y="1798082"/>
              <a:ext cx="0" cy="28803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308304" y="1798082"/>
              <a:ext cx="720080"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1691680" y="1798082"/>
              <a:ext cx="6336704"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91680" y="2086114"/>
              <a:ext cx="6336704"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95536" y="692696"/>
            <a:ext cx="4320480" cy="1952927"/>
            <a:chOff x="872059" y="876122"/>
            <a:chExt cx="4320480" cy="1952927"/>
          </a:xfrm>
        </p:grpSpPr>
        <p:sp>
          <p:nvSpPr>
            <p:cNvPr id="28" name="TextBox 27"/>
            <p:cNvSpPr txBox="1"/>
            <p:nvPr/>
          </p:nvSpPr>
          <p:spPr>
            <a:xfrm>
              <a:off x="872059" y="1210898"/>
              <a:ext cx="1224136" cy="584775"/>
            </a:xfrm>
            <a:prstGeom prst="rect">
              <a:avLst/>
            </a:prstGeom>
            <a:noFill/>
          </p:spPr>
          <p:txBody>
            <a:bodyPr wrap="square" rtlCol="0">
              <a:spAutoFit/>
            </a:bodyPr>
            <a:lstStyle/>
            <a:p>
              <a:pPr>
                <a:spcBef>
                  <a:spcPts val="600"/>
                </a:spcBef>
                <a:buClr>
                  <a:schemeClr val="bg2">
                    <a:lumMod val="25000"/>
                  </a:schemeClr>
                </a:buClr>
                <a:buSzPct val="75000"/>
              </a:pPr>
              <a:r>
                <a:rPr lang="en-GB" sz="1600" b="1" dirty="0" smtClean="0">
                  <a:solidFill>
                    <a:srgbClr val="460000"/>
                  </a:solidFill>
                </a:rPr>
                <a:t>injection</a:t>
              </a:r>
              <a:br>
                <a:rPr lang="en-GB" sz="1600" b="1" dirty="0" smtClean="0">
                  <a:solidFill>
                    <a:srgbClr val="460000"/>
                  </a:solidFill>
                </a:rPr>
              </a:br>
              <a:endParaRPr lang="en-GB" sz="1600" b="1" dirty="0" smtClean="0">
                <a:solidFill>
                  <a:srgbClr val="C00000"/>
                </a:solidFill>
              </a:endParaRPr>
            </a:p>
          </p:txBody>
        </p:sp>
        <p:sp>
          <p:nvSpPr>
            <p:cNvPr id="29" name="TextBox 28"/>
            <p:cNvSpPr txBox="1"/>
            <p:nvPr/>
          </p:nvSpPr>
          <p:spPr>
            <a:xfrm>
              <a:off x="2816275" y="2244274"/>
              <a:ext cx="2376264" cy="584775"/>
            </a:xfrm>
            <a:prstGeom prst="rect">
              <a:avLst/>
            </a:prstGeom>
            <a:noFill/>
          </p:spPr>
          <p:txBody>
            <a:bodyPr wrap="square" rtlCol="0">
              <a:spAutoFit/>
            </a:bodyPr>
            <a:lstStyle/>
            <a:p>
              <a:pPr marL="268288" indent="-268288">
                <a:spcBef>
                  <a:spcPts val="600"/>
                </a:spcBef>
                <a:buClr>
                  <a:schemeClr val="bg2">
                    <a:lumMod val="25000"/>
                  </a:schemeClr>
                </a:buClr>
                <a:buSzPct val="75000"/>
              </a:pPr>
              <a:r>
                <a:rPr lang="en-GB" sz="1600" b="1" dirty="0" smtClean="0">
                  <a:solidFill>
                    <a:srgbClr val="460000"/>
                  </a:solidFill>
                </a:rPr>
                <a:t>measurement </a:t>
              </a:r>
              <a:br>
                <a:rPr lang="en-GB" sz="1600" b="1" dirty="0" smtClean="0">
                  <a:solidFill>
                    <a:srgbClr val="460000"/>
                  </a:solidFill>
                </a:rPr>
              </a:br>
              <a:r>
                <a:rPr lang="en-GB" sz="1600" b="1" dirty="0" smtClean="0">
                  <a:solidFill>
                    <a:srgbClr val="C00000"/>
                  </a:solidFill>
                </a:rPr>
                <a:t>≈1-2 s</a:t>
              </a:r>
            </a:p>
          </p:txBody>
        </p:sp>
        <p:sp>
          <p:nvSpPr>
            <p:cNvPr id="30" name="TextBox 29"/>
            <p:cNvSpPr txBox="1"/>
            <p:nvPr/>
          </p:nvSpPr>
          <p:spPr>
            <a:xfrm>
              <a:off x="1808163" y="876122"/>
              <a:ext cx="1145767" cy="584775"/>
            </a:xfrm>
            <a:prstGeom prst="rect">
              <a:avLst/>
            </a:prstGeom>
            <a:noFill/>
          </p:spPr>
          <p:txBody>
            <a:bodyPr wrap="square" rtlCol="0">
              <a:spAutoFit/>
            </a:bodyPr>
            <a:lstStyle/>
            <a:p>
              <a:pPr algn="ctr">
                <a:spcBef>
                  <a:spcPts val="600"/>
                </a:spcBef>
                <a:buClr>
                  <a:schemeClr val="bg2">
                    <a:lumMod val="25000"/>
                  </a:schemeClr>
                </a:buClr>
                <a:buSzPct val="75000"/>
              </a:pPr>
              <a:r>
                <a:rPr lang="en-GB" sz="1600" b="1" dirty="0" smtClean="0">
                  <a:solidFill>
                    <a:srgbClr val="460000"/>
                  </a:solidFill>
                </a:rPr>
                <a:t>e-cooling </a:t>
              </a:r>
              <a:br>
                <a:rPr lang="en-GB" sz="1600" b="1" dirty="0" smtClean="0">
                  <a:solidFill>
                    <a:srgbClr val="460000"/>
                  </a:solidFill>
                </a:rPr>
              </a:br>
              <a:r>
                <a:rPr lang="en-GB" sz="1600" b="1" dirty="0" smtClean="0">
                  <a:solidFill>
                    <a:srgbClr val="C00000"/>
                  </a:solidFill>
                </a:rPr>
                <a:t>≈0.5 s</a:t>
              </a:r>
            </a:p>
          </p:txBody>
        </p:sp>
      </p:grpSp>
      <p:grpSp>
        <p:nvGrpSpPr>
          <p:cNvPr id="31" name="Group 18"/>
          <p:cNvGrpSpPr>
            <a:grpSpLocks/>
          </p:cNvGrpSpPr>
          <p:nvPr/>
        </p:nvGrpSpPr>
        <p:grpSpPr bwMode="auto">
          <a:xfrm>
            <a:off x="4921771" y="3716661"/>
            <a:ext cx="6337301" cy="976312"/>
            <a:chOff x="1713851" y="-843981"/>
            <a:chExt cx="6336237" cy="976453"/>
          </a:xfrm>
        </p:grpSpPr>
        <p:sp>
          <p:nvSpPr>
            <p:cNvPr id="32" name="Rounded Rectangle 31"/>
            <p:cNvSpPr/>
            <p:nvPr/>
          </p:nvSpPr>
          <p:spPr>
            <a:xfrm>
              <a:off x="1713851" y="-843981"/>
              <a:ext cx="6336237" cy="2889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tangle 32"/>
            <p:cNvSpPr/>
            <p:nvPr/>
          </p:nvSpPr>
          <p:spPr>
            <a:xfrm>
              <a:off x="1857400" y="-843702"/>
              <a:ext cx="720080" cy="288032"/>
            </a:xfrm>
            <a:prstGeom prst="rect">
              <a:avLst/>
            </a:prstGeom>
            <a:gradFill flip="none" rotWithShape="1">
              <a:gsLst>
                <a:gs pos="0">
                  <a:srgbClr val="FF0000">
                    <a:alpha val="50000"/>
                  </a:srgbClr>
                </a:gs>
                <a:gs pos="80000">
                  <a:schemeClr val="tx2">
                    <a:lumMod val="20000"/>
                    <a:lumOff val="8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4" name="Straight Connector 33"/>
            <p:cNvCxnSpPr/>
            <p:nvPr/>
          </p:nvCxnSpPr>
          <p:spPr>
            <a:xfrm>
              <a:off x="1856702" y="-843981"/>
              <a:ext cx="0" cy="2889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77480" y="-843702"/>
              <a:ext cx="720080" cy="288032"/>
            </a:xfrm>
            <a:prstGeom prst="rect">
              <a:avLst/>
            </a:prstGeom>
            <a:gradFill flip="none" rotWithShape="1">
              <a:gsLst>
                <a:gs pos="0">
                  <a:srgbClr val="FF0000">
                    <a:alpha val="50000"/>
                  </a:srgbClr>
                </a:gs>
                <a:gs pos="80000">
                  <a:schemeClr val="tx2">
                    <a:lumMod val="20000"/>
                    <a:lumOff val="8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6" name="Straight Connector 35"/>
            <p:cNvCxnSpPr/>
            <p:nvPr/>
          </p:nvCxnSpPr>
          <p:spPr>
            <a:xfrm>
              <a:off x="2577306" y="-843981"/>
              <a:ext cx="0" cy="2889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297560" y="-843702"/>
              <a:ext cx="720080" cy="288032"/>
            </a:xfrm>
            <a:prstGeom prst="rect">
              <a:avLst/>
            </a:prstGeom>
            <a:gradFill flip="none" rotWithShape="1">
              <a:gsLst>
                <a:gs pos="0">
                  <a:srgbClr val="FF0000">
                    <a:alpha val="50000"/>
                  </a:srgbClr>
                </a:gs>
                <a:gs pos="80000">
                  <a:schemeClr val="tx2">
                    <a:lumMod val="20000"/>
                    <a:lumOff val="8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8" name="Straight Connector 37"/>
            <p:cNvCxnSpPr/>
            <p:nvPr/>
          </p:nvCxnSpPr>
          <p:spPr>
            <a:xfrm>
              <a:off x="3297910" y="-843981"/>
              <a:ext cx="0" cy="2889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017640" y="-843702"/>
              <a:ext cx="720080" cy="288032"/>
            </a:xfrm>
            <a:prstGeom prst="rect">
              <a:avLst/>
            </a:prstGeom>
            <a:gradFill flip="none" rotWithShape="1">
              <a:gsLst>
                <a:gs pos="0">
                  <a:srgbClr val="FF0000">
                    <a:alpha val="50000"/>
                  </a:srgbClr>
                </a:gs>
                <a:gs pos="80000">
                  <a:schemeClr val="tx2">
                    <a:lumMod val="20000"/>
                    <a:lumOff val="8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0" name="Straight Connector 39"/>
            <p:cNvCxnSpPr/>
            <p:nvPr/>
          </p:nvCxnSpPr>
          <p:spPr>
            <a:xfrm>
              <a:off x="4016927" y="-843981"/>
              <a:ext cx="0" cy="2889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737531" y="-843981"/>
              <a:ext cx="3312557" cy="2889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2" name="Straight Connector 41"/>
            <p:cNvCxnSpPr/>
            <p:nvPr/>
          </p:nvCxnSpPr>
          <p:spPr>
            <a:xfrm>
              <a:off x="1713851" y="-843981"/>
              <a:ext cx="6336237"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713851" y="-555015"/>
              <a:ext cx="6336237"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Left Brace 45"/>
            <p:cNvSpPr/>
            <p:nvPr/>
          </p:nvSpPr>
          <p:spPr>
            <a:xfrm rot="16200000" flipV="1">
              <a:off x="3172496" y="-1654900"/>
              <a:ext cx="144484" cy="2630046"/>
            </a:xfrm>
            <a:prstGeom prst="leftBrace">
              <a:avLst>
                <a:gd name="adj1" fmla="val 2156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47" name="TextBox 46"/>
            <p:cNvSpPr txBox="1"/>
            <p:nvPr/>
          </p:nvSpPr>
          <p:spPr>
            <a:xfrm>
              <a:off x="2648731" y="-267635"/>
              <a:ext cx="1668183" cy="400107"/>
            </a:xfrm>
            <a:prstGeom prst="rect">
              <a:avLst/>
            </a:prstGeom>
            <a:noFill/>
          </p:spPr>
          <p:txBody>
            <a:bodyPr>
              <a:spAutoFit/>
            </a:bodyPr>
            <a:lstStyle/>
            <a:p>
              <a:pPr marL="268288" indent="-268288">
                <a:spcBef>
                  <a:spcPts val="600"/>
                </a:spcBef>
                <a:buClr>
                  <a:schemeClr val="bg2">
                    <a:lumMod val="25000"/>
                  </a:schemeClr>
                </a:buClr>
                <a:buSzPct val="75000"/>
                <a:defRPr/>
              </a:pPr>
              <a:r>
                <a:rPr lang="en-GB" sz="2000" b="1" dirty="0">
                  <a:solidFill>
                    <a:srgbClr val="460000"/>
                  </a:solidFill>
                  <a:ea typeface="ＭＳ Ｐゴシック" pitchFamily="34" charset="-128"/>
                  <a:cs typeface="+mn-cs"/>
                </a:rPr>
                <a:t>stacking </a:t>
              </a:r>
              <a:r>
                <a:rPr lang="en-GB" sz="2000" b="1" dirty="0">
                  <a:solidFill>
                    <a:srgbClr val="C00000"/>
                  </a:solidFill>
                  <a:ea typeface="ＭＳ Ｐゴシック" pitchFamily="34" charset="-128"/>
                  <a:cs typeface="+mn-cs"/>
                </a:rPr>
                <a:t>≈</a:t>
              </a:r>
              <a:r>
                <a:rPr lang="en-GB" sz="2000" b="1" dirty="0">
                  <a:solidFill>
                    <a:srgbClr val="C00000"/>
                  </a:solidFill>
                  <a:latin typeface="Symbol" panose="05050102010706020507" pitchFamily="18" charset="2"/>
                  <a:ea typeface="ＭＳ Ｐゴシック" pitchFamily="34" charset="-128"/>
                  <a:cs typeface="+mn-cs"/>
                </a:rPr>
                <a:t>t</a:t>
              </a:r>
              <a:endParaRPr lang="en-GB" sz="2000" b="1" dirty="0">
                <a:solidFill>
                  <a:srgbClr val="460000"/>
                </a:solidFill>
                <a:latin typeface="Symbol" panose="05050102010706020507" pitchFamily="18" charset="2"/>
                <a:ea typeface="ＭＳ Ｐゴシック" pitchFamily="34" charset="-128"/>
                <a:cs typeface="+mn-cs"/>
              </a:endParaRPr>
            </a:p>
          </p:txBody>
        </p:sp>
      </p:grpSp>
      <p:sp>
        <p:nvSpPr>
          <p:cNvPr id="50" name="Rectangle 49"/>
          <p:cNvSpPr/>
          <p:nvPr/>
        </p:nvSpPr>
        <p:spPr>
          <a:xfrm>
            <a:off x="7956376" y="3356992"/>
            <a:ext cx="3179763"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a:t>
            </a:r>
          </a:p>
        </p:txBody>
      </p:sp>
    </p:spTree>
    <p:extLst>
      <p:ext uri="{BB962C8B-B14F-4D97-AF65-F5344CB8AC3E}">
        <p14:creationId xmlns:p14="http://schemas.microsoft.com/office/powerpoint/2010/main" val="42725504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341438"/>
            <a:ext cx="1949450" cy="301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4365625"/>
            <a:ext cx="302101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341438"/>
            <a:ext cx="1984375" cy="2928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4292600"/>
            <a:ext cx="3024187"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40" name="Text Box 8"/>
          <p:cNvSpPr txBox="1">
            <a:spLocks noChangeArrowheads="1"/>
          </p:cNvSpPr>
          <p:nvPr/>
        </p:nvSpPr>
        <p:spPr bwMode="auto">
          <a:xfrm>
            <a:off x="1619250" y="5805488"/>
            <a:ext cx="239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b="1">
                <a:solidFill>
                  <a:srgbClr val="FF0000"/>
                </a:solidFill>
                <a:ea typeface="ＭＳ Ｐゴシック" charset="0"/>
              </a:rPr>
              <a:t>Octupole vibrational</a:t>
            </a:r>
          </a:p>
        </p:txBody>
      </p:sp>
      <p:sp>
        <p:nvSpPr>
          <p:cNvPr id="18441" name="Text Box 9"/>
          <p:cNvSpPr txBox="1">
            <a:spLocks noChangeArrowheads="1"/>
          </p:cNvSpPr>
          <p:nvPr/>
        </p:nvSpPr>
        <p:spPr bwMode="auto">
          <a:xfrm>
            <a:off x="5292725" y="5734050"/>
            <a:ext cx="227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b="1">
                <a:solidFill>
                  <a:srgbClr val="FF0000"/>
                </a:solidFill>
                <a:ea typeface="ＭＳ Ｐゴシック" charset="0"/>
              </a:rPr>
              <a:t>Octupole deformed</a:t>
            </a:r>
          </a:p>
        </p:txBody>
      </p:sp>
      <p:sp>
        <p:nvSpPr>
          <p:cNvPr id="21511" name="Rectangle 2"/>
          <p:cNvSpPr txBox="1">
            <a:spLocks noChangeArrowheads="1"/>
          </p:cNvSpPr>
          <p:nvPr/>
        </p:nvSpPr>
        <p:spPr bwMode="auto">
          <a:xfrm>
            <a:off x="2124075" y="0"/>
            <a:ext cx="4543425" cy="719138"/>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GB" sz="3200" b="1" dirty="0">
                <a:solidFill>
                  <a:srgbClr val="0000FF"/>
                </a:solidFill>
                <a:latin typeface="Arial" panose="020B0604020202020204" pitchFamily="34" charset="0"/>
                <a:cs typeface="Arial" panose="020B0604020202020204" pitchFamily="34" charset="0"/>
              </a:rPr>
              <a:t>Rotating </a:t>
            </a:r>
            <a:r>
              <a:rPr lang="en-GB" sz="3200" b="1" dirty="0" smtClean="0">
                <a:solidFill>
                  <a:srgbClr val="0000FF"/>
                </a:solidFill>
                <a:latin typeface="Arial" panose="020B0604020202020204" pitchFamily="34" charset="0"/>
                <a:cs typeface="Arial" panose="020B0604020202020204" pitchFamily="34" charset="0"/>
              </a:rPr>
              <a:t>pear </a:t>
            </a:r>
            <a:r>
              <a:rPr lang="en-GB" sz="3200" b="1" dirty="0">
                <a:solidFill>
                  <a:srgbClr val="0000FF"/>
                </a:solidFill>
                <a:latin typeface="Arial" panose="020B0604020202020204" pitchFamily="34" charset="0"/>
                <a:cs typeface="Arial" panose="020B0604020202020204" pitchFamily="34" charset="0"/>
              </a:rPr>
              <a:t>shapes</a:t>
            </a:r>
            <a:endParaRPr lang="en-US" sz="3200" b="1" dirty="0">
              <a:solidFill>
                <a:srgbClr val="0000FF"/>
              </a:solidFill>
              <a:latin typeface="Arial" panose="020B0604020202020204" pitchFamily="34" charset="0"/>
              <a:cs typeface="Arial" panose="020B0604020202020204" pitchFamily="34" charset="0"/>
            </a:endParaRPr>
          </a:p>
        </p:txBody>
      </p:sp>
      <p:sp>
        <p:nvSpPr>
          <p:cNvPr id="21515" name="Line 11"/>
          <p:cNvSpPr>
            <a:spLocks noChangeShapeType="1"/>
          </p:cNvSpPr>
          <p:nvPr/>
        </p:nvSpPr>
        <p:spPr bwMode="auto">
          <a:xfrm flipH="1" flipV="1">
            <a:off x="3995738" y="5157788"/>
            <a:ext cx="288925" cy="714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21518" name="Rectangle 14"/>
          <p:cNvSpPr>
            <a:spLocks noChangeArrowheads="1"/>
          </p:cNvSpPr>
          <p:nvPr/>
        </p:nvSpPr>
        <p:spPr bwMode="auto">
          <a:xfrm>
            <a:off x="4211638" y="5084763"/>
            <a:ext cx="414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0ħ</a:t>
            </a:r>
          </a:p>
        </p:txBody>
      </p:sp>
      <p:sp>
        <p:nvSpPr>
          <p:cNvPr id="21519" name="Line 15"/>
          <p:cNvSpPr>
            <a:spLocks noChangeShapeType="1"/>
          </p:cNvSpPr>
          <p:nvPr/>
        </p:nvSpPr>
        <p:spPr bwMode="auto">
          <a:xfrm flipH="1">
            <a:off x="3851275" y="4398963"/>
            <a:ext cx="403226" cy="18256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21520" name="Rectangle 16"/>
          <p:cNvSpPr>
            <a:spLocks noChangeArrowheads="1"/>
          </p:cNvSpPr>
          <p:nvPr/>
        </p:nvSpPr>
        <p:spPr bwMode="auto">
          <a:xfrm>
            <a:off x="4254501" y="4203701"/>
            <a:ext cx="414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dirty="0">
                <a:solidFill>
                  <a:srgbClr val="FF0000"/>
                </a:solidFill>
                <a:latin typeface="Times New Roman" pitchFamily="18" charset="0"/>
                <a:ea typeface="MS Mincho" pitchFamily="49" charset="-128"/>
              </a:rPr>
              <a:t>3ħ</a:t>
            </a:r>
          </a:p>
        </p:txBody>
      </p:sp>
      <p:sp>
        <p:nvSpPr>
          <p:cNvPr id="21521" name="Line 17"/>
          <p:cNvSpPr>
            <a:spLocks noChangeShapeType="1"/>
          </p:cNvSpPr>
          <p:nvPr/>
        </p:nvSpPr>
        <p:spPr bwMode="auto">
          <a:xfrm flipH="1" flipV="1">
            <a:off x="7524750" y="4724400"/>
            <a:ext cx="503238" cy="730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21522" name="Rectangle 18"/>
          <p:cNvSpPr>
            <a:spLocks noChangeArrowheads="1"/>
          </p:cNvSpPr>
          <p:nvPr/>
        </p:nvSpPr>
        <p:spPr bwMode="auto">
          <a:xfrm>
            <a:off x="7956550" y="46529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0ħ</a:t>
            </a:r>
          </a:p>
        </p:txBody>
      </p:sp>
      <p:sp>
        <p:nvSpPr>
          <p:cNvPr id="21523" name="Line 19"/>
          <p:cNvSpPr>
            <a:spLocks noChangeShapeType="1"/>
          </p:cNvSpPr>
          <p:nvPr/>
        </p:nvSpPr>
        <p:spPr bwMode="auto">
          <a:xfrm flipH="1">
            <a:off x="7451723" y="4365625"/>
            <a:ext cx="573089" cy="7143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ＭＳ Ｐゴシック" charset="0"/>
            </a:endParaRPr>
          </a:p>
        </p:txBody>
      </p:sp>
      <p:sp>
        <p:nvSpPr>
          <p:cNvPr id="21524" name="Rectangle 20"/>
          <p:cNvSpPr>
            <a:spLocks noChangeArrowheads="1"/>
          </p:cNvSpPr>
          <p:nvPr/>
        </p:nvSpPr>
        <p:spPr bwMode="auto">
          <a:xfrm>
            <a:off x="7875587" y="4182268"/>
            <a:ext cx="574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r>
              <a:rPr lang="en-GB" b="1" dirty="0">
                <a:solidFill>
                  <a:srgbClr val="FF0000"/>
                </a:solidFill>
                <a:latin typeface="Times New Roman" pitchFamily="18" charset="0"/>
                <a:ea typeface="MS Mincho" pitchFamily="49" charset="-128"/>
              </a:rPr>
              <a:t>3ħ</a:t>
            </a:r>
          </a:p>
        </p:txBody>
      </p:sp>
      <p:pic>
        <p:nvPicPr>
          <p:cNvPr id="17" name="Picture 4" descr="C:\Talks\Octupole\movies\vibrating pea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988" y="2532063"/>
            <a:ext cx="247650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5" descr="C:\Talks\Octupole\movies\rotating pear.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2498726"/>
            <a:ext cx="2476500"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Rectangle 18"/>
          <p:cNvSpPr/>
          <p:nvPr/>
        </p:nvSpPr>
        <p:spPr bwMode="auto">
          <a:xfrm>
            <a:off x="26988" y="3770313"/>
            <a:ext cx="771823" cy="457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
        <p:nvSpPr>
          <p:cNvPr id="20" name="Rectangle 19"/>
          <p:cNvSpPr/>
          <p:nvPr/>
        </p:nvSpPr>
        <p:spPr bwMode="auto">
          <a:xfrm>
            <a:off x="6667500" y="3736976"/>
            <a:ext cx="771823" cy="457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2889442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36613"/>
            <a:ext cx="4359275"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1548607" y="4787901"/>
            <a:ext cx="791145" cy="51330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798" name="Rectangle 6"/>
          <p:cNvSpPr>
            <a:spLocks noChangeArrowheads="1"/>
          </p:cNvSpPr>
          <p:nvPr/>
        </p:nvSpPr>
        <p:spPr bwMode="auto">
          <a:xfrm>
            <a:off x="1466056" y="3127376"/>
            <a:ext cx="729456" cy="44564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801" name="Rectangle 9"/>
          <p:cNvSpPr>
            <a:spLocks noChangeArrowheads="1"/>
          </p:cNvSpPr>
          <p:nvPr/>
        </p:nvSpPr>
        <p:spPr bwMode="auto">
          <a:xfrm>
            <a:off x="2051050" y="981075"/>
            <a:ext cx="648742" cy="50323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802" name="Line 10"/>
          <p:cNvSpPr>
            <a:spLocks noChangeShapeType="1"/>
          </p:cNvSpPr>
          <p:nvPr/>
        </p:nvSpPr>
        <p:spPr bwMode="auto">
          <a:xfrm flipV="1">
            <a:off x="3924300" y="981075"/>
            <a:ext cx="18716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3804" name="Line 12"/>
          <p:cNvSpPr>
            <a:spLocks noChangeShapeType="1"/>
          </p:cNvSpPr>
          <p:nvPr/>
        </p:nvSpPr>
        <p:spPr bwMode="auto">
          <a:xfrm>
            <a:off x="2195512" y="3350196"/>
            <a:ext cx="3671888" cy="5106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3809" name="Line 17"/>
          <p:cNvSpPr>
            <a:spLocks noChangeShapeType="1"/>
          </p:cNvSpPr>
          <p:nvPr/>
        </p:nvSpPr>
        <p:spPr bwMode="auto">
          <a:xfrm flipV="1">
            <a:off x="2339753" y="3904457"/>
            <a:ext cx="3527648" cy="12527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3810" name="Text Box 18"/>
          <p:cNvSpPr txBox="1">
            <a:spLocks noChangeArrowheads="1"/>
          </p:cNvSpPr>
          <p:nvPr/>
        </p:nvSpPr>
        <p:spPr bwMode="auto">
          <a:xfrm>
            <a:off x="5795963" y="836613"/>
            <a:ext cx="22129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ea typeface="ＭＳ Ｐゴシック" charset="0"/>
              </a:rPr>
              <a:t>Octupole vibrational</a:t>
            </a:r>
          </a:p>
        </p:txBody>
      </p:sp>
      <p:sp>
        <p:nvSpPr>
          <p:cNvPr id="33812" name="Text Box 20"/>
          <p:cNvSpPr txBox="1">
            <a:spLocks noChangeArrowheads="1"/>
          </p:cNvSpPr>
          <p:nvPr/>
        </p:nvSpPr>
        <p:spPr bwMode="auto">
          <a:xfrm>
            <a:off x="5867400" y="3716338"/>
            <a:ext cx="21367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ea typeface="ＭＳ Ｐゴシック" charset="0"/>
              </a:rPr>
              <a:t>Octupole deformed</a:t>
            </a:r>
          </a:p>
        </p:txBody>
      </p:sp>
      <p:sp>
        <p:nvSpPr>
          <p:cNvPr id="22545" name="Rectangle 2"/>
          <p:cNvSpPr txBox="1">
            <a:spLocks noChangeArrowheads="1"/>
          </p:cNvSpPr>
          <p:nvPr/>
        </p:nvSpPr>
        <p:spPr bwMode="auto">
          <a:xfrm>
            <a:off x="1835696" y="0"/>
            <a:ext cx="5617294" cy="719138"/>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dirty="0" smtClean="0">
                <a:solidFill>
                  <a:srgbClr val="0000FF"/>
                </a:solidFill>
                <a:latin typeface="Arial" panose="020B0604020202020204" pitchFamily="34" charset="0"/>
                <a:cs typeface="Arial" panose="020B0604020202020204" pitchFamily="34" charset="0"/>
              </a:rPr>
              <a:t>Actual Behaviour</a:t>
            </a:r>
            <a:endParaRPr lang="en-US" sz="3200" b="1" dirty="0">
              <a:solidFill>
                <a:srgbClr val="0000FF"/>
              </a:solidFill>
              <a:latin typeface="Arial" panose="020B0604020202020204" pitchFamily="34" charset="0"/>
              <a:cs typeface="Arial" panose="020B0604020202020204" pitchFamily="34" charset="0"/>
            </a:endParaRPr>
          </a:p>
        </p:txBody>
      </p:sp>
      <p:sp>
        <p:nvSpPr>
          <p:cNvPr id="22546" name="Rectangle 6"/>
          <p:cNvSpPr>
            <a:spLocks noChangeArrowheads="1"/>
          </p:cNvSpPr>
          <p:nvPr/>
        </p:nvSpPr>
        <p:spPr bwMode="auto">
          <a:xfrm>
            <a:off x="1979613" y="6165850"/>
            <a:ext cx="5589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GB" sz="1400" b="1" i="1">
                <a:solidFill>
                  <a:srgbClr val="009900"/>
                </a:solidFill>
              </a:rPr>
              <a:t>JFC Cocks et al   PRL 78 (1997) 2920, Nucl. Phys. A645 (1999) 61</a:t>
            </a:r>
          </a:p>
        </p:txBody>
      </p:sp>
      <p:sp>
        <p:nvSpPr>
          <p:cNvPr id="22550" name="Rectangle 22"/>
          <p:cNvSpPr>
            <a:spLocks noChangeArrowheads="1"/>
          </p:cNvSpPr>
          <p:nvPr/>
        </p:nvSpPr>
        <p:spPr bwMode="auto">
          <a:xfrm>
            <a:off x="1187450" y="1773238"/>
            <a:ext cx="414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0ħ</a:t>
            </a:r>
          </a:p>
        </p:txBody>
      </p:sp>
      <p:sp>
        <p:nvSpPr>
          <p:cNvPr id="22551" name="Rectangle 23"/>
          <p:cNvSpPr>
            <a:spLocks noChangeArrowheads="1"/>
          </p:cNvSpPr>
          <p:nvPr/>
        </p:nvSpPr>
        <p:spPr bwMode="auto">
          <a:xfrm>
            <a:off x="1187450" y="908050"/>
            <a:ext cx="414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3ħ</a:t>
            </a:r>
          </a:p>
        </p:txBody>
      </p:sp>
      <p:sp>
        <p:nvSpPr>
          <p:cNvPr id="22552" name="Rectangle 24"/>
          <p:cNvSpPr>
            <a:spLocks noChangeArrowheads="1"/>
          </p:cNvSpPr>
          <p:nvPr/>
        </p:nvSpPr>
        <p:spPr bwMode="auto">
          <a:xfrm>
            <a:off x="1187450" y="3500438"/>
            <a:ext cx="414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0ħ</a:t>
            </a:r>
          </a:p>
        </p:txBody>
      </p:sp>
      <p:sp>
        <p:nvSpPr>
          <p:cNvPr id="22553" name="Rectangle 25"/>
          <p:cNvSpPr>
            <a:spLocks noChangeArrowheads="1"/>
          </p:cNvSpPr>
          <p:nvPr/>
        </p:nvSpPr>
        <p:spPr bwMode="auto">
          <a:xfrm>
            <a:off x="1258888" y="5229225"/>
            <a:ext cx="414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0ħ</a:t>
            </a:r>
          </a:p>
        </p:txBody>
      </p:sp>
      <p:sp>
        <p:nvSpPr>
          <p:cNvPr id="22554" name="Rectangle 26"/>
          <p:cNvSpPr>
            <a:spLocks noChangeArrowheads="1"/>
          </p:cNvSpPr>
          <p:nvPr/>
        </p:nvSpPr>
        <p:spPr bwMode="auto">
          <a:xfrm>
            <a:off x="1187450" y="2636838"/>
            <a:ext cx="414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3ħ</a:t>
            </a:r>
          </a:p>
        </p:txBody>
      </p:sp>
      <p:sp>
        <p:nvSpPr>
          <p:cNvPr id="22555" name="Rectangle 27"/>
          <p:cNvSpPr>
            <a:spLocks noChangeArrowheads="1"/>
          </p:cNvSpPr>
          <p:nvPr/>
        </p:nvSpPr>
        <p:spPr bwMode="auto">
          <a:xfrm>
            <a:off x="1258888" y="4365625"/>
            <a:ext cx="414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lang="en-GB" b="1">
                <a:solidFill>
                  <a:srgbClr val="FF0000"/>
                </a:solidFill>
                <a:latin typeface="Times New Roman" pitchFamily="18" charset="0"/>
                <a:ea typeface="MS Mincho" pitchFamily="49" charset="-128"/>
              </a:rPr>
              <a:t>3ħ</a:t>
            </a:r>
          </a:p>
        </p:txBody>
      </p:sp>
    </p:spTree>
    <p:extLst>
      <p:ext uri="{BB962C8B-B14F-4D97-AF65-F5344CB8AC3E}">
        <p14:creationId xmlns:p14="http://schemas.microsoft.com/office/powerpoint/2010/main" val="3489559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8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7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33798" grpId="0" animBg="1"/>
      <p:bldP spid="33801" grpId="0" animBg="1"/>
      <p:bldP spid="33802" grpId="0" animBg="1"/>
      <p:bldP spid="33804" grpId="0" animBg="1"/>
      <p:bldP spid="33809" grpId="0" animBg="1"/>
      <p:bldP spid="33810" grpId="0" animBg="1"/>
      <p:bldP spid="338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72233" y="116632"/>
            <a:ext cx="6192539" cy="476250"/>
          </a:xfrm>
          <a:prstGeom prst="rect">
            <a:avLst/>
          </a:prstGeom>
          <a:solidFill>
            <a:srgbClr val="FFFF99"/>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dirty="0" smtClean="0">
                <a:solidFill>
                  <a:srgbClr val="0000FF"/>
                </a:solidFill>
              </a:rPr>
              <a:t>Electric dipole transitions</a:t>
            </a:r>
            <a:endParaRPr lang="en-US" sz="3200" b="1" dirty="0">
              <a:solidFill>
                <a:srgbClr val="0000FF"/>
              </a:solidFill>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078" y="868070"/>
            <a:ext cx="2615027"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98911" y="1043444"/>
            <a:ext cx="1364977" cy="369332"/>
          </a:xfrm>
          <a:prstGeom prst="rect">
            <a:avLst/>
          </a:prstGeom>
          <a:noFill/>
        </p:spPr>
        <p:txBody>
          <a:bodyPr wrap="none" rtlCol="0">
            <a:spAutoFit/>
          </a:bodyPr>
          <a:lstStyle/>
          <a:p>
            <a:r>
              <a:rPr lang="en-GB" dirty="0" smtClean="0"/>
              <a:t>E1 moment</a:t>
            </a:r>
            <a:endParaRPr lang="en-GB" dirty="0"/>
          </a:p>
        </p:txBody>
      </p:sp>
      <p:sp>
        <p:nvSpPr>
          <p:cNvPr id="6" name="TextBox 5"/>
          <p:cNvSpPr txBox="1"/>
          <p:nvPr/>
        </p:nvSpPr>
        <p:spPr>
          <a:xfrm>
            <a:off x="749022" y="1588150"/>
            <a:ext cx="7438960" cy="4524315"/>
          </a:xfrm>
          <a:prstGeom prst="rect">
            <a:avLst/>
          </a:prstGeom>
          <a:noFill/>
        </p:spPr>
        <p:txBody>
          <a:bodyPr wrap="none" rtlCol="0">
            <a:spAutoFit/>
          </a:bodyPr>
          <a:lstStyle/>
          <a:p>
            <a:pPr algn="l"/>
            <a:r>
              <a:rPr lang="en-GB" dirty="0" smtClean="0"/>
              <a:t>Since the E</a:t>
            </a:r>
            <a:r>
              <a:rPr lang="en-GB" dirty="0" smtClean="0">
                <a:latin typeface="Symbol" pitchFamily="18" charset="2"/>
              </a:rPr>
              <a:t>l</a:t>
            </a:r>
            <a:r>
              <a:rPr lang="en-GB" dirty="0" smtClean="0"/>
              <a:t> operator is an odd function of </a:t>
            </a:r>
            <a:r>
              <a:rPr lang="en-GB" b="1" i="1" dirty="0" smtClean="0"/>
              <a:t>r </a:t>
            </a:r>
            <a:r>
              <a:rPr lang="en-GB" dirty="0" smtClean="0"/>
              <a:t>if </a:t>
            </a:r>
            <a:r>
              <a:rPr lang="en-GB" dirty="0" smtClean="0">
                <a:latin typeface="Symbol" pitchFamily="18" charset="2"/>
              </a:rPr>
              <a:t>l</a:t>
            </a:r>
            <a:r>
              <a:rPr lang="en-GB" dirty="0" smtClean="0"/>
              <a:t> is odd, </a:t>
            </a:r>
          </a:p>
          <a:p>
            <a:pPr algn="l"/>
            <a:r>
              <a:rPr lang="en-GB" dirty="0"/>
              <a:t>t</a:t>
            </a:r>
            <a:r>
              <a:rPr lang="en-GB" dirty="0" smtClean="0"/>
              <a:t>he moment is:</a:t>
            </a:r>
          </a:p>
          <a:p>
            <a:pPr algn="l"/>
            <a:r>
              <a:rPr lang="en-GB" dirty="0" smtClean="0"/>
              <a:t> </a:t>
            </a:r>
          </a:p>
          <a:p>
            <a:pPr algn="l"/>
            <a:r>
              <a:rPr lang="en-GB" dirty="0" smtClean="0"/>
              <a:t>Zero for diagonal matrix elements </a:t>
            </a:r>
            <a:r>
              <a:rPr lang="en-GB" b="1" i="1" dirty="0" smtClean="0"/>
              <a:t>(unless P, T are violated, see later)</a:t>
            </a:r>
          </a:p>
          <a:p>
            <a:pPr algn="l"/>
            <a:endParaRPr lang="en-GB" dirty="0" smtClean="0"/>
          </a:p>
          <a:p>
            <a:pPr algn="l"/>
            <a:endParaRPr lang="en-GB" dirty="0" smtClean="0"/>
          </a:p>
          <a:p>
            <a:pPr algn="l"/>
            <a:endParaRPr lang="en-GB" dirty="0"/>
          </a:p>
          <a:p>
            <a:pPr algn="l"/>
            <a:endParaRPr lang="en-GB" dirty="0" smtClean="0"/>
          </a:p>
          <a:p>
            <a:pPr algn="l"/>
            <a:endParaRPr lang="en-GB" dirty="0"/>
          </a:p>
          <a:p>
            <a:pPr algn="l"/>
            <a:endParaRPr lang="en-GB" dirty="0" smtClean="0"/>
          </a:p>
          <a:p>
            <a:pPr algn="l"/>
            <a:endParaRPr lang="en-GB" dirty="0"/>
          </a:p>
          <a:p>
            <a:pPr algn="l"/>
            <a:endParaRPr lang="en-GB" dirty="0" smtClean="0"/>
          </a:p>
          <a:p>
            <a:pPr algn="l"/>
            <a:endParaRPr lang="en-GB" dirty="0"/>
          </a:p>
          <a:p>
            <a:pPr algn="l"/>
            <a:endParaRPr lang="en-GB" dirty="0" smtClean="0"/>
          </a:p>
          <a:p>
            <a:pPr algn="l"/>
            <a:r>
              <a:rPr lang="en-GB" dirty="0" smtClean="0"/>
              <a:t>Non-zero for transition matrix elements if </a:t>
            </a:r>
            <a:r>
              <a:rPr lang="en-GB" dirty="0" err="1" smtClean="0">
                <a:latin typeface="Symbol" pitchFamily="18" charset="2"/>
              </a:rPr>
              <a:t>y</a:t>
            </a:r>
            <a:r>
              <a:rPr lang="en-GB" baseline="-25000" dirty="0" err="1" smtClean="0">
                <a:latin typeface="+mn-lt"/>
              </a:rPr>
              <a:t>n</a:t>
            </a:r>
            <a:r>
              <a:rPr lang="en-GB" dirty="0" smtClean="0">
                <a:latin typeface="+mn-lt"/>
              </a:rPr>
              <a:t> has opposite parity to </a:t>
            </a:r>
            <a:r>
              <a:rPr lang="en-GB" dirty="0" err="1" smtClean="0">
                <a:latin typeface="Symbol" pitchFamily="18" charset="2"/>
              </a:rPr>
              <a:t>y</a:t>
            </a:r>
            <a:r>
              <a:rPr lang="en-GB" baseline="-25000" dirty="0" err="1"/>
              <a:t>m</a:t>
            </a:r>
            <a:endParaRPr lang="en-GB" dirty="0" smtClean="0">
              <a:latin typeface="Symbol" pitchFamily="18" charset="2"/>
            </a:endParaRPr>
          </a:p>
          <a:p>
            <a:pPr algn="l"/>
            <a:endParaRPr lang="en-GB" dirty="0">
              <a:latin typeface="Symbol" pitchFamily="18" charset="2"/>
            </a:endParaRPr>
          </a:p>
        </p:txBody>
      </p:sp>
      <p:grpSp>
        <p:nvGrpSpPr>
          <p:cNvPr id="2" name="Group 1"/>
          <p:cNvGrpSpPr/>
          <p:nvPr/>
        </p:nvGrpSpPr>
        <p:grpSpPr>
          <a:xfrm>
            <a:off x="2695967" y="2813519"/>
            <a:ext cx="3061390" cy="1551585"/>
            <a:chOff x="2705120" y="4236769"/>
            <a:chExt cx="3061390" cy="1551585"/>
          </a:xfrm>
        </p:grpSpPr>
        <p:pic>
          <p:nvPicPr>
            <p:cNvPr id="50180" name="Picture 4" descr="http://www.cdeep.iitb.ac.in/nptel/Electrical%20&amp;%20Comm%20Engg/Optical%20Communication/mod-laser-2/fig/math-images/math_clip_image00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293096"/>
              <a:ext cx="2778686" cy="14952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30726" y="4236769"/>
              <a:ext cx="285655" cy="215444"/>
            </a:xfrm>
            <a:prstGeom prst="rect">
              <a:avLst/>
            </a:prstGeom>
            <a:noFill/>
          </p:spPr>
          <p:txBody>
            <a:bodyPr wrap="none" rtlCol="0">
              <a:spAutoFit/>
            </a:bodyPr>
            <a:lstStyle/>
            <a:p>
              <a:r>
                <a:rPr lang="en-GB" sz="800" dirty="0" smtClean="0"/>
                <a:t>(-)</a:t>
              </a:r>
              <a:endParaRPr lang="en-GB" sz="800" dirty="0"/>
            </a:p>
          </p:txBody>
        </p:sp>
        <p:sp>
          <p:nvSpPr>
            <p:cNvPr id="10" name="TextBox 9"/>
            <p:cNvSpPr txBox="1"/>
            <p:nvPr/>
          </p:nvSpPr>
          <p:spPr>
            <a:xfrm>
              <a:off x="2705120" y="5085184"/>
              <a:ext cx="311304" cy="215444"/>
            </a:xfrm>
            <a:prstGeom prst="rect">
              <a:avLst/>
            </a:prstGeom>
            <a:noFill/>
          </p:spPr>
          <p:txBody>
            <a:bodyPr wrap="none" rtlCol="0">
              <a:spAutoFit/>
            </a:bodyPr>
            <a:lstStyle/>
            <a:p>
              <a:r>
                <a:rPr lang="en-GB" sz="800" dirty="0" smtClean="0"/>
                <a:t>(+)</a:t>
              </a:r>
              <a:endParaRPr lang="en-GB" sz="800" dirty="0"/>
            </a:p>
          </p:txBody>
        </p:sp>
        <p:sp>
          <p:nvSpPr>
            <p:cNvPr id="11" name="TextBox 10"/>
            <p:cNvSpPr txBox="1"/>
            <p:nvPr/>
          </p:nvSpPr>
          <p:spPr>
            <a:xfrm>
              <a:off x="2832172" y="5572910"/>
              <a:ext cx="311304" cy="215444"/>
            </a:xfrm>
            <a:prstGeom prst="rect">
              <a:avLst/>
            </a:prstGeom>
            <a:noFill/>
          </p:spPr>
          <p:txBody>
            <a:bodyPr wrap="none" rtlCol="0">
              <a:spAutoFit/>
            </a:bodyPr>
            <a:lstStyle/>
            <a:p>
              <a:r>
                <a:rPr lang="en-GB" sz="800" dirty="0" smtClean="0"/>
                <a:t>(+)</a:t>
              </a:r>
              <a:endParaRPr lang="en-GB" sz="800" dirty="0"/>
            </a:p>
          </p:txBody>
        </p:sp>
        <p:sp>
          <p:nvSpPr>
            <p:cNvPr id="12" name="TextBox 11"/>
            <p:cNvSpPr txBox="1"/>
            <p:nvPr/>
          </p:nvSpPr>
          <p:spPr>
            <a:xfrm>
              <a:off x="4312851" y="5361882"/>
              <a:ext cx="311304" cy="215444"/>
            </a:xfrm>
            <a:prstGeom prst="rect">
              <a:avLst/>
            </a:prstGeom>
            <a:noFill/>
          </p:spPr>
          <p:txBody>
            <a:bodyPr wrap="none" rtlCol="0">
              <a:spAutoFit/>
            </a:bodyPr>
            <a:lstStyle/>
            <a:p>
              <a:r>
                <a:rPr lang="en-GB" sz="800" dirty="0" smtClean="0"/>
                <a:t>(+)</a:t>
              </a:r>
              <a:endParaRPr lang="en-GB" sz="800" dirty="0"/>
            </a:p>
          </p:txBody>
        </p:sp>
        <p:cxnSp>
          <p:nvCxnSpPr>
            <p:cNvPr id="3" name="Straight Arrow Connector 2"/>
            <p:cNvCxnSpPr/>
            <p:nvPr/>
          </p:nvCxnSpPr>
          <p:spPr bwMode="auto">
            <a:xfrm>
              <a:off x="3904075" y="5085184"/>
              <a:ext cx="720080" cy="0"/>
            </a:xfrm>
            <a:prstGeom prst="straightConnector1">
              <a:avLst/>
            </a:prstGeom>
            <a:solidFill>
              <a:schemeClr val="accent1"/>
            </a:solidFill>
            <a:ln w="254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4" name="Rectangle 13"/>
          <p:cNvSpPr/>
          <p:nvPr/>
        </p:nvSpPr>
        <p:spPr bwMode="auto">
          <a:xfrm>
            <a:off x="2560364" y="6050926"/>
            <a:ext cx="4171876" cy="674862"/>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ea typeface="ＭＳ Ｐゴシック" charset="0"/>
                <a:cs typeface="Arial" charset="0"/>
              </a:rPr>
              <a:t>In atomic nuclei E1 transition moment</a:t>
            </a:r>
          </a:p>
          <a:p>
            <a:pPr marL="0" marR="0" indent="0" algn="ctr" defTabSz="914400" rtl="0" eaLnBrk="1" fontAlgn="base" latinLnBrk="0" hangingPunct="1">
              <a:lnSpc>
                <a:spcPct val="100000"/>
              </a:lnSpc>
              <a:spcBef>
                <a:spcPct val="0"/>
              </a:spcBef>
              <a:spcAft>
                <a:spcPct val="0"/>
              </a:spcAft>
              <a:buClrTx/>
              <a:buSzTx/>
              <a:buFontTx/>
              <a:buNone/>
              <a:tabLst/>
            </a:pPr>
            <a:r>
              <a:rPr lang="en-GB" dirty="0">
                <a:ea typeface="ＭＳ Ｐゴシック" charset="0"/>
                <a:cs typeface="Arial" charset="0"/>
              </a:rPr>
              <a:t>a</a:t>
            </a:r>
            <a:r>
              <a:rPr lang="en-GB" dirty="0" smtClean="0">
                <a:ea typeface="ＭＳ Ｐゴシック" charset="0"/>
                <a:cs typeface="Arial" charset="0"/>
              </a:rPr>
              <a:t>t most 10</a:t>
            </a:r>
            <a:r>
              <a:rPr lang="en-GB" baseline="30000" dirty="0" smtClean="0">
                <a:ea typeface="ＭＳ Ｐゴシック" charset="0"/>
                <a:cs typeface="Arial" charset="0"/>
              </a:rPr>
              <a:t>-2</a:t>
            </a:r>
            <a:r>
              <a:rPr lang="en-GB" dirty="0" smtClean="0">
                <a:ea typeface="ＭＳ Ｐゴシック" charset="0"/>
                <a:cs typeface="Arial" charset="0"/>
              </a:rPr>
              <a:t> single particle units</a:t>
            </a: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p:txBody>
      </p:sp>
      <p:sp>
        <p:nvSpPr>
          <p:cNvPr id="17" name="Rectangle 16"/>
          <p:cNvSpPr/>
          <p:nvPr/>
        </p:nvSpPr>
        <p:spPr bwMode="auto">
          <a:xfrm>
            <a:off x="2551212" y="4482330"/>
            <a:ext cx="3816276" cy="674862"/>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GB" dirty="0"/>
              <a:t>In </a:t>
            </a:r>
            <a:r>
              <a:rPr lang="en-GB" dirty="0" smtClean="0"/>
              <a:t>ammonia molecule  </a:t>
            </a:r>
            <a:r>
              <a:rPr lang="en-GB" dirty="0"/>
              <a:t>3 x 10</a:t>
            </a:r>
            <a:r>
              <a:rPr lang="en-GB" baseline="30000" dirty="0"/>
              <a:t>10</a:t>
            </a:r>
            <a:r>
              <a:rPr lang="en-GB" dirty="0"/>
              <a:t> /s, </a:t>
            </a:r>
            <a:endParaRPr lang="en-GB" dirty="0" smtClean="0"/>
          </a:p>
          <a:p>
            <a:r>
              <a:rPr lang="en-GB" dirty="0" smtClean="0"/>
              <a:t>static </a:t>
            </a:r>
            <a:r>
              <a:rPr lang="en-GB" dirty="0"/>
              <a:t>dipole moment ~ 0</a:t>
            </a:r>
          </a:p>
        </p:txBody>
      </p:sp>
    </p:spTree>
    <p:extLst>
      <p:ext uri="{BB962C8B-B14F-4D97-AF65-F5344CB8AC3E}">
        <p14:creationId xmlns:p14="http://schemas.microsoft.com/office/powerpoint/2010/main" val="20303322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6209</TotalTime>
  <Words>2587</Words>
  <Application>Microsoft Macintosh PowerPoint</Application>
  <PresentationFormat>On-screen Show (4:3)</PresentationFormat>
  <Paragraphs>654</Paragraphs>
  <Slides>60</Slides>
  <Notes>8</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60</vt:i4>
      </vt:variant>
    </vt:vector>
  </HeadingPairs>
  <TitlesOfParts>
    <vt:vector size="65" baseType="lpstr">
      <vt:lpstr>Default Design</vt:lpstr>
      <vt:lpstr>Equation</vt:lpstr>
      <vt:lpstr>VISIO</vt:lpstr>
      <vt:lpstr>Bitmap Image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Possibilities</vt:lpstr>
      <vt:lpstr>PowerPoint Presentation</vt:lpstr>
      <vt:lpstr>PowerPoint Presentation</vt:lpstr>
      <vt:lpstr>Solenoid system for high-resolution studies of nuclear reactions on heavier nuclei outside the 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HIE-ISOLDE Linac project</vt:lpstr>
      <vt:lpstr>PowerPoint Presentation</vt:lpstr>
      <vt:lpstr>PowerPoint Presentation</vt:lpstr>
      <vt:lpstr>PowerPoint Presentation</vt:lpstr>
      <vt:lpstr>PowerPoint Presentation</vt:lpstr>
    </vt:vector>
  </TitlesOfParts>
  <Company>The University of Liverpool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Butler</dc:creator>
  <cp:lastModifiedBy>Peter Butler</cp:lastModifiedBy>
  <cp:revision>261</cp:revision>
  <dcterms:created xsi:type="dcterms:W3CDTF">2013-03-08T08:24:06Z</dcterms:created>
  <dcterms:modified xsi:type="dcterms:W3CDTF">2016-07-07T13:47:38Z</dcterms:modified>
</cp:coreProperties>
</file>