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513" r:id="rId2"/>
    <p:sldId id="517" r:id="rId3"/>
    <p:sldId id="519" r:id="rId4"/>
    <p:sldId id="518" r:id="rId5"/>
    <p:sldId id="299" r:id="rId6"/>
    <p:sldId id="515" r:id="rId7"/>
    <p:sldId id="514" r:id="rId8"/>
    <p:sldId id="516" r:id="rId9"/>
    <p:sldId id="475" r:id="rId10"/>
    <p:sldId id="305" r:id="rId11"/>
    <p:sldId id="308" r:id="rId12"/>
    <p:sldId id="309" r:id="rId13"/>
    <p:sldId id="374" r:id="rId14"/>
    <p:sldId id="291" r:id="rId15"/>
    <p:sldId id="358" r:id="rId16"/>
    <p:sldId id="304" r:id="rId17"/>
    <p:sldId id="434" r:id="rId18"/>
    <p:sldId id="443" r:id="rId19"/>
    <p:sldId id="438" r:id="rId20"/>
    <p:sldId id="439" r:id="rId21"/>
    <p:sldId id="426" r:id="rId22"/>
    <p:sldId id="425" r:id="rId23"/>
    <p:sldId id="424" r:id="rId24"/>
    <p:sldId id="521" r:id="rId25"/>
    <p:sldId id="283" r:id="rId26"/>
    <p:sldId id="442" r:id="rId27"/>
    <p:sldId id="520" r:id="rId28"/>
    <p:sldId id="428" r:id="rId29"/>
    <p:sldId id="523" r:id="rId30"/>
    <p:sldId id="509" r:id="rId31"/>
    <p:sldId id="508" r:id="rId32"/>
    <p:sldId id="510" r:id="rId33"/>
    <p:sldId id="525" r:id="rId34"/>
    <p:sldId id="431" r:id="rId35"/>
    <p:sldId id="449" r:id="rId36"/>
    <p:sldId id="512" r:id="rId37"/>
    <p:sldId id="311" r:id="rId38"/>
    <p:sldId id="409" r:id="rId39"/>
    <p:sldId id="321" r:id="rId40"/>
    <p:sldId id="522" r:id="rId41"/>
    <p:sldId id="370" r:id="rId42"/>
    <p:sldId id="344" r:id="rId43"/>
    <p:sldId id="378" r:id="rId44"/>
    <p:sldId id="292" r:id="rId45"/>
    <p:sldId id="368" r:id="rId46"/>
    <p:sldId id="384" r:id="rId47"/>
    <p:sldId id="297" r:id="rId48"/>
    <p:sldId id="296" r:id="rId49"/>
    <p:sldId id="381" r:id="rId50"/>
    <p:sldId id="526" r:id="rId51"/>
    <p:sldId id="333" r:id="rId52"/>
    <p:sldId id="473" r:id="rId53"/>
    <p:sldId id="466" r:id="rId54"/>
    <p:sldId id="379" r:id="rId55"/>
    <p:sldId id="465" r:id="rId56"/>
    <p:sldId id="400" r:id="rId57"/>
    <p:sldId id="414" r:id="rId58"/>
    <p:sldId id="415" r:id="rId59"/>
    <p:sldId id="411" r:id="rId60"/>
    <p:sldId id="507" r:id="rId61"/>
    <p:sldId id="511" r:id="rId62"/>
    <p:sldId id="524" r:id="rId63"/>
    <p:sldId id="410" r:id="rId64"/>
    <p:sldId id="408" r:id="rId65"/>
    <p:sldId id="269" r:id="rId66"/>
    <p:sldId id="492" r:id="rId67"/>
    <p:sldId id="474" r:id="rId68"/>
    <p:sldId id="382"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FFFF00"/>
    <a:srgbClr val="009900"/>
    <a:srgbClr val="66FF66"/>
    <a:srgbClr val="FFFFCC"/>
    <a:srgbClr val="FFCC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0" d="100"/>
          <a:sy n="60" d="100"/>
        </p:scale>
        <p:origin x="-1018" y="-58"/>
      </p:cViewPr>
      <p:guideLst>
        <p:guide orient="horz" pos="2160"/>
        <p:guide pos="2880"/>
      </p:guideLst>
    </p:cSldViewPr>
  </p:slideViewPr>
  <p:notesTextViewPr>
    <p:cViewPr>
      <p:scale>
        <a:sx n="1" d="1"/>
        <a:sy n="1" d="1"/>
      </p:scale>
      <p:origin x="0" y="0"/>
    </p:cViewPr>
  </p:notesTextViewPr>
  <p:sorterViewPr>
    <p:cViewPr>
      <p:scale>
        <a:sx n="40" d="100"/>
        <a:sy n="40" d="100"/>
      </p:scale>
      <p:origin x="0" y="19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44C21E-5755-4FB1-9626-4EF01F2A0833}" type="datetimeFigureOut">
              <a:rPr lang="en-ZA" smtClean="0"/>
              <a:t>2014/10/01</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4C4B8B-E033-4174-A473-95A63B7B55C4}" type="slidenum">
              <a:rPr lang="en-ZA" smtClean="0"/>
              <a:t>‹#›</a:t>
            </a:fld>
            <a:endParaRPr lang="en-ZA"/>
          </a:p>
        </p:txBody>
      </p:sp>
    </p:spTree>
    <p:extLst>
      <p:ext uri="{BB962C8B-B14F-4D97-AF65-F5344CB8AC3E}">
        <p14:creationId xmlns:p14="http://schemas.microsoft.com/office/powerpoint/2010/main" val="2791614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E3F90599-0682-4F34-946A-BE5919DBB222}" type="slidenum">
              <a:rPr lang="en-US" smtClean="0"/>
              <a:t>27</a:t>
            </a:fld>
            <a:endParaRPr lang="en-US"/>
          </a:p>
        </p:txBody>
      </p:sp>
    </p:spTree>
    <p:extLst>
      <p:ext uri="{BB962C8B-B14F-4D97-AF65-F5344CB8AC3E}">
        <p14:creationId xmlns:p14="http://schemas.microsoft.com/office/powerpoint/2010/main" val="952115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ZA"/>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9pPr>
          </a:lstStyle>
          <a:p>
            <a:pPr eaLnBrk="1">
              <a:lnSpc>
                <a:spcPct val="93000"/>
              </a:lnSpc>
              <a:spcBef>
                <a:spcPct val="0"/>
              </a:spcBef>
              <a:buSzPct val="45000"/>
              <a:buFont typeface="Wingdings" charset="2"/>
              <a:buNone/>
            </a:pPr>
            <a:r>
              <a:rPr lang="en-GB" dirty="0">
                <a:latin typeface="Arial" charset="0"/>
                <a:ea typeface="msgothic" charset="0"/>
                <a:cs typeface="msgothic" charset="0"/>
              </a:rPr>
              <a:t>Typical Marcellus well construction.(i) The conductor casing string forms the outermost barrier closest to the surface to keep the upper portion of the well from collapsing and it typically extends less than 12 m (40 </a:t>
            </a:r>
            <a:r>
              <a:rPr lang="en-GB" dirty="0" err="1">
                <a:latin typeface="Arial" charset="0"/>
                <a:ea typeface="msgothic" charset="0"/>
                <a:cs typeface="msgothic" charset="0"/>
              </a:rPr>
              <a:t>ft</a:t>
            </a:r>
            <a:r>
              <a:rPr lang="en-GB" dirty="0">
                <a:latin typeface="Arial" charset="0"/>
                <a:ea typeface="msgothic" charset="0"/>
                <a:cs typeface="msgothic" charset="0"/>
              </a:rPr>
              <a:t>) from the surface; (ii) the surface casing and the cement sheath surrounding it that extend to a minimum of 15 m below the lowest freshwater zone is the first layer of </a:t>
            </a:r>
            <a:r>
              <a:rPr lang="en-GB" dirty="0" err="1">
                <a:latin typeface="Arial" charset="0"/>
                <a:ea typeface="msgothic" charset="0"/>
                <a:cs typeface="msgothic" charset="0"/>
              </a:rPr>
              <a:t>defense</a:t>
            </a:r>
            <a:r>
              <a:rPr lang="en-GB" dirty="0">
                <a:latin typeface="Arial" charset="0"/>
                <a:ea typeface="msgothic" charset="0"/>
                <a:cs typeface="msgothic" charset="0"/>
              </a:rPr>
              <a:t> in protecting aquifers; (iii) the annulus between the intermediate casing and the surface casing is filled with cement or a brine solution; and (iv) the production string extends down to the production zone (900 to 2800 m), and cement is also placed in the annulus between the intermediate and production casing. Potential flaws in the cement annulus (Inset, "A" to "E") represent key pathways for gas migration from upper gas-bearing formations or from the target formation.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90599-0682-4F34-946A-BE5919DBB222}" type="slidenum">
              <a:rPr lang="en-US" smtClean="0"/>
              <a:t>65</a:t>
            </a:fld>
            <a:endParaRPr lang="en-US" dirty="0"/>
          </a:p>
        </p:txBody>
      </p:sp>
    </p:spTree>
    <p:extLst>
      <p:ext uri="{BB962C8B-B14F-4D97-AF65-F5344CB8AC3E}">
        <p14:creationId xmlns:p14="http://schemas.microsoft.com/office/powerpoint/2010/main" val="3475293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E318F739-A122-4897-98EA-AA7A3D1955B6}" type="datetimeFigureOut">
              <a:rPr lang="en-ZA" smtClean="0"/>
              <a:t>2014/10/01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A0151A6-DB1E-41A8-AE2E-296819B52B40}" type="slidenum">
              <a:rPr lang="en-ZA" smtClean="0"/>
              <a:t>‹#›</a:t>
            </a:fld>
            <a:endParaRPr lang="en-ZA"/>
          </a:p>
        </p:txBody>
      </p:sp>
    </p:spTree>
    <p:extLst>
      <p:ext uri="{BB962C8B-B14F-4D97-AF65-F5344CB8AC3E}">
        <p14:creationId xmlns:p14="http://schemas.microsoft.com/office/powerpoint/2010/main" val="4006359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E318F739-A122-4897-98EA-AA7A3D1955B6}" type="datetimeFigureOut">
              <a:rPr lang="en-ZA" smtClean="0"/>
              <a:t>2014/10/01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A0151A6-DB1E-41A8-AE2E-296819B52B40}" type="slidenum">
              <a:rPr lang="en-ZA" smtClean="0"/>
              <a:t>‹#›</a:t>
            </a:fld>
            <a:endParaRPr lang="en-ZA"/>
          </a:p>
        </p:txBody>
      </p:sp>
    </p:spTree>
    <p:extLst>
      <p:ext uri="{BB962C8B-B14F-4D97-AF65-F5344CB8AC3E}">
        <p14:creationId xmlns:p14="http://schemas.microsoft.com/office/powerpoint/2010/main" val="1455261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E318F739-A122-4897-98EA-AA7A3D1955B6}" type="datetimeFigureOut">
              <a:rPr lang="en-ZA" smtClean="0"/>
              <a:t>2014/10/01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A0151A6-DB1E-41A8-AE2E-296819B52B40}" type="slidenum">
              <a:rPr lang="en-ZA" smtClean="0"/>
              <a:t>‹#›</a:t>
            </a:fld>
            <a:endParaRPr lang="en-ZA"/>
          </a:p>
        </p:txBody>
      </p:sp>
    </p:spTree>
    <p:extLst>
      <p:ext uri="{BB962C8B-B14F-4D97-AF65-F5344CB8AC3E}">
        <p14:creationId xmlns:p14="http://schemas.microsoft.com/office/powerpoint/2010/main" val="2578579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ECD5EF82-8CB7-4CAC-913D-A7EC05DE9ED2}" type="slidenum">
              <a:rPr lang="en-US"/>
              <a:pPr/>
              <a:t>‹#›</a:t>
            </a:fld>
            <a:endParaRPr lang="en-US"/>
          </a:p>
        </p:txBody>
      </p:sp>
    </p:spTree>
    <p:extLst>
      <p:ext uri="{BB962C8B-B14F-4D97-AF65-F5344CB8AC3E}">
        <p14:creationId xmlns:p14="http://schemas.microsoft.com/office/powerpoint/2010/main" val="1516239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E318F739-A122-4897-98EA-AA7A3D1955B6}" type="datetimeFigureOut">
              <a:rPr lang="en-ZA" smtClean="0"/>
              <a:t>2014/10/01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A0151A6-DB1E-41A8-AE2E-296819B52B40}" type="slidenum">
              <a:rPr lang="en-ZA" smtClean="0"/>
              <a:t>‹#›</a:t>
            </a:fld>
            <a:endParaRPr lang="en-ZA"/>
          </a:p>
        </p:txBody>
      </p:sp>
    </p:spTree>
    <p:extLst>
      <p:ext uri="{BB962C8B-B14F-4D97-AF65-F5344CB8AC3E}">
        <p14:creationId xmlns:p14="http://schemas.microsoft.com/office/powerpoint/2010/main" val="4113782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18F739-A122-4897-98EA-AA7A3D1955B6}" type="datetimeFigureOut">
              <a:rPr lang="en-ZA" smtClean="0"/>
              <a:t>2014/10/01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8A0151A6-DB1E-41A8-AE2E-296819B52B40}" type="slidenum">
              <a:rPr lang="en-ZA" smtClean="0"/>
              <a:t>‹#›</a:t>
            </a:fld>
            <a:endParaRPr lang="en-ZA"/>
          </a:p>
        </p:txBody>
      </p:sp>
    </p:spTree>
    <p:extLst>
      <p:ext uri="{BB962C8B-B14F-4D97-AF65-F5344CB8AC3E}">
        <p14:creationId xmlns:p14="http://schemas.microsoft.com/office/powerpoint/2010/main" val="3070493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E318F739-A122-4897-98EA-AA7A3D1955B6}" type="datetimeFigureOut">
              <a:rPr lang="en-ZA" smtClean="0"/>
              <a:t>2014/10/01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A0151A6-DB1E-41A8-AE2E-296819B52B40}" type="slidenum">
              <a:rPr lang="en-ZA" smtClean="0"/>
              <a:t>‹#›</a:t>
            </a:fld>
            <a:endParaRPr lang="en-ZA"/>
          </a:p>
        </p:txBody>
      </p:sp>
    </p:spTree>
    <p:extLst>
      <p:ext uri="{BB962C8B-B14F-4D97-AF65-F5344CB8AC3E}">
        <p14:creationId xmlns:p14="http://schemas.microsoft.com/office/powerpoint/2010/main" val="3779883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E318F739-A122-4897-98EA-AA7A3D1955B6}" type="datetimeFigureOut">
              <a:rPr lang="en-ZA" smtClean="0"/>
              <a:t>2014/10/01</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8A0151A6-DB1E-41A8-AE2E-296819B52B40}" type="slidenum">
              <a:rPr lang="en-ZA" smtClean="0"/>
              <a:t>‹#›</a:t>
            </a:fld>
            <a:endParaRPr lang="en-ZA"/>
          </a:p>
        </p:txBody>
      </p:sp>
    </p:spTree>
    <p:extLst>
      <p:ext uri="{BB962C8B-B14F-4D97-AF65-F5344CB8AC3E}">
        <p14:creationId xmlns:p14="http://schemas.microsoft.com/office/powerpoint/2010/main" val="218749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E318F739-A122-4897-98EA-AA7A3D1955B6}" type="datetimeFigureOut">
              <a:rPr lang="en-ZA" smtClean="0"/>
              <a:t>2014/10/01</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8A0151A6-DB1E-41A8-AE2E-296819B52B40}" type="slidenum">
              <a:rPr lang="en-ZA" smtClean="0"/>
              <a:t>‹#›</a:t>
            </a:fld>
            <a:endParaRPr lang="en-ZA"/>
          </a:p>
        </p:txBody>
      </p:sp>
    </p:spTree>
    <p:extLst>
      <p:ext uri="{BB962C8B-B14F-4D97-AF65-F5344CB8AC3E}">
        <p14:creationId xmlns:p14="http://schemas.microsoft.com/office/powerpoint/2010/main" val="1554121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8F739-A122-4897-98EA-AA7A3D1955B6}" type="datetimeFigureOut">
              <a:rPr lang="en-ZA" smtClean="0"/>
              <a:t>2014/10/01</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8A0151A6-DB1E-41A8-AE2E-296819B52B40}" type="slidenum">
              <a:rPr lang="en-ZA" smtClean="0"/>
              <a:t>‹#›</a:t>
            </a:fld>
            <a:endParaRPr lang="en-ZA"/>
          </a:p>
        </p:txBody>
      </p:sp>
    </p:spTree>
    <p:extLst>
      <p:ext uri="{BB962C8B-B14F-4D97-AF65-F5344CB8AC3E}">
        <p14:creationId xmlns:p14="http://schemas.microsoft.com/office/powerpoint/2010/main" val="2517984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18F739-A122-4897-98EA-AA7A3D1955B6}" type="datetimeFigureOut">
              <a:rPr lang="en-ZA" smtClean="0"/>
              <a:t>2014/10/01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A0151A6-DB1E-41A8-AE2E-296819B52B40}" type="slidenum">
              <a:rPr lang="en-ZA" smtClean="0"/>
              <a:t>‹#›</a:t>
            </a:fld>
            <a:endParaRPr lang="en-ZA"/>
          </a:p>
        </p:txBody>
      </p:sp>
    </p:spTree>
    <p:extLst>
      <p:ext uri="{BB962C8B-B14F-4D97-AF65-F5344CB8AC3E}">
        <p14:creationId xmlns:p14="http://schemas.microsoft.com/office/powerpoint/2010/main" val="1126388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18F739-A122-4897-98EA-AA7A3D1955B6}" type="datetimeFigureOut">
              <a:rPr lang="en-ZA" smtClean="0"/>
              <a:t>2014/10/01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8A0151A6-DB1E-41A8-AE2E-296819B52B40}" type="slidenum">
              <a:rPr lang="en-ZA" smtClean="0"/>
              <a:t>‹#›</a:t>
            </a:fld>
            <a:endParaRPr lang="en-ZA"/>
          </a:p>
        </p:txBody>
      </p:sp>
    </p:spTree>
    <p:extLst>
      <p:ext uri="{BB962C8B-B14F-4D97-AF65-F5344CB8AC3E}">
        <p14:creationId xmlns:p14="http://schemas.microsoft.com/office/powerpoint/2010/main" val="2687916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8F739-A122-4897-98EA-AA7A3D1955B6}" type="datetimeFigureOut">
              <a:rPr lang="en-ZA" smtClean="0"/>
              <a:t>2014/10/01</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151A6-DB1E-41A8-AE2E-296819B52B40}" type="slidenum">
              <a:rPr lang="en-ZA" smtClean="0"/>
              <a:t>‹#›</a:t>
            </a:fld>
            <a:endParaRPr lang="en-ZA"/>
          </a:p>
        </p:txBody>
      </p:sp>
    </p:spTree>
    <p:extLst>
      <p:ext uri="{BB962C8B-B14F-4D97-AF65-F5344CB8AC3E}">
        <p14:creationId xmlns:p14="http://schemas.microsoft.com/office/powerpoint/2010/main" val="1922766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www.karooshalegas.org/" TargetMode="External"/><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hyperlink" Target="http://www.aeon.org.za/"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6172200" cy="683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96547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Grp="1" noChangeAspect="1" noChangeArrowheads="1"/>
          </p:cNvPicPr>
          <p:nvPr>
            <p:ph idx="1"/>
          </p:nvPr>
        </p:nvPicPr>
        <p:blipFill>
          <a:blip r:embed="rId2" cstate="print"/>
          <a:srcRect/>
          <a:stretch>
            <a:fillRect/>
          </a:stretch>
        </p:blipFill>
        <p:spPr bwMode="auto">
          <a:xfrm>
            <a:off x="30692" y="457200"/>
            <a:ext cx="9113308" cy="7292181"/>
          </a:xfrm>
          <a:prstGeom prst="rect">
            <a:avLst/>
          </a:prstGeom>
          <a:noFill/>
          <a:ln w="9525">
            <a:noFill/>
            <a:miter lim="800000"/>
            <a:headEnd/>
            <a:tailEnd/>
          </a:ln>
        </p:spPr>
      </p:pic>
    </p:spTree>
    <p:extLst>
      <p:ext uri="{BB962C8B-B14F-4D97-AF65-F5344CB8AC3E}">
        <p14:creationId xmlns:p14="http://schemas.microsoft.com/office/powerpoint/2010/main" val="4272504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485"/>
            <a:ext cx="9144000" cy="696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5623034"/>
            <a:ext cx="3581400" cy="1200329"/>
          </a:xfrm>
          <a:prstGeom prst="rect">
            <a:avLst/>
          </a:prstGeom>
          <a:solidFill>
            <a:schemeClr val="bg1"/>
          </a:solidFill>
          <a:ln>
            <a:noFill/>
          </a:ln>
        </p:spPr>
        <p:txBody>
          <a:bodyPr wrap="square" rtlCol="0">
            <a:spAutoFit/>
          </a:bodyPr>
          <a:lstStyle/>
          <a:p>
            <a:r>
              <a:rPr lang="en-ZA" dirty="0" smtClean="0"/>
              <a:t>Injection into the well under high pressure  ─  typically  </a:t>
            </a:r>
            <a:r>
              <a:rPr lang="en-ZA" b="1" dirty="0" smtClean="0"/>
              <a:t>480-850 bar</a:t>
            </a:r>
            <a:r>
              <a:rPr lang="en-ZA" dirty="0" smtClean="0"/>
              <a:t>, to open existing fractures or initiate new ones</a:t>
            </a:r>
            <a:endParaRPr lang="en-ZA" dirty="0"/>
          </a:p>
        </p:txBody>
      </p:sp>
    </p:spTree>
    <p:extLst>
      <p:ext uri="{BB962C8B-B14F-4D97-AF65-F5344CB8AC3E}">
        <p14:creationId xmlns:p14="http://schemas.microsoft.com/office/powerpoint/2010/main" val="466509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High </a:t>
            </a:r>
            <a:r>
              <a:rPr lang="en-US" sz="2800" dirty="0"/>
              <a:t>E</a:t>
            </a:r>
            <a:r>
              <a:rPr lang="en-US" sz="2800" dirty="0" smtClean="0"/>
              <a:t>nd </a:t>
            </a:r>
            <a:r>
              <a:rPr lang="en-US" sz="2800" dirty="0"/>
              <a:t>C</a:t>
            </a:r>
            <a:r>
              <a:rPr lang="en-US" sz="2800" dirty="0" smtClean="0"/>
              <a:t>omputerized Technology</a:t>
            </a:r>
            <a:br>
              <a:rPr lang="en-US" sz="2800" dirty="0" smtClean="0"/>
            </a:br>
            <a:r>
              <a:rPr lang="en-US" sz="2800" dirty="0" smtClean="0"/>
              <a:t>Fracture Stimulation  Monitored by </a:t>
            </a:r>
            <a:r>
              <a:rPr lang="en-GB" sz="2800" dirty="0" smtClean="0"/>
              <a:t>Many Specialists </a:t>
            </a:r>
            <a:endParaRPr lang="en-GB" sz="2800" dirty="0"/>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a:blip r:embed="rId2" cstate="print"/>
          <a:srcRect/>
          <a:stretch>
            <a:fillRect/>
          </a:stretch>
        </p:blipFill>
        <p:spPr bwMode="auto">
          <a:xfrm>
            <a:off x="1676400" y="1752600"/>
            <a:ext cx="6146800" cy="4610100"/>
          </a:xfrm>
          <a:prstGeom prst="rect">
            <a:avLst/>
          </a:prstGeom>
          <a:noFill/>
          <a:ln w="9525">
            <a:noFill/>
            <a:miter lim="800000"/>
            <a:headEnd/>
            <a:tailEnd/>
          </a:ln>
        </p:spPr>
      </p:pic>
    </p:spTree>
    <p:extLst>
      <p:ext uri="{BB962C8B-B14F-4D97-AF65-F5344CB8AC3E}">
        <p14:creationId xmlns:p14="http://schemas.microsoft.com/office/powerpoint/2010/main" val="36265867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Autofit/>
          </a:bodyPr>
          <a:lstStyle/>
          <a:p>
            <a:r>
              <a:rPr lang="en-ZA" sz="2500" dirty="0" smtClean="0">
                <a:latin typeface="Arial" pitchFamily="34" charset="0"/>
                <a:cs typeface="Arial" pitchFamily="34" charset="0"/>
              </a:rPr>
              <a:t>Unconventional Gas in the Karoo might yield up to a Trillion Rand return on investment; but the externalities costs may also turn out to be enormous. This needs careful S&amp;T and economic evaluation.</a:t>
            </a:r>
          </a:p>
          <a:p>
            <a:endParaRPr lang="en-ZA" sz="2500" dirty="0" smtClean="0">
              <a:latin typeface="Arial" pitchFamily="34" charset="0"/>
              <a:cs typeface="Arial" pitchFamily="34" charset="0"/>
            </a:endParaRPr>
          </a:p>
          <a:p>
            <a:r>
              <a:rPr lang="en-ZA" sz="2500" b="1" dirty="0" smtClean="0">
                <a:solidFill>
                  <a:srgbClr val="FF0000"/>
                </a:solidFill>
                <a:latin typeface="Arial" pitchFamily="34" charset="0"/>
                <a:cs typeface="Arial" pitchFamily="34" charset="0"/>
              </a:rPr>
              <a:t>In </a:t>
            </a:r>
            <a:r>
              <a:rPr lang="en-ZA" sz="2500" b="1" dirty="0">
                <a:solidFill>
                  <a:srgbClr val="FF0000"/>
                </a:solidFill>
                <a:latin typeface="Arial" pitchFamily="34" charset="0"/>
                <a:cs typeface="Arial" pitchFamily="34" charset="0"/>
              </a:rPr>
              <a:t>the absence of reliable baseline information, it is easy to blame </a:t>
            </a:r>
            <a:r>
              <a:rPr lang="en-ZA" sz="2500" b="1" dirty="0" smtClean="0">
                <a:solidFill>
                  <a:srgbClr val="FF0000"/>
                </a:solidFill>
                <a:latin typeface="Arial" pitchFamily="34" charset="0"/>
                <a:cs typeface="Arial" pitchFamily="34" charset="0"/>
              </a:rPr>
              <a:t>environmental  and  groundwater pollution </a:t>
            </a:r>
            <a:r>
              <a:rPr lang="en-ZA" sz="2500" b="1" dirty="0">
                <a:solidFill>
                  <a:srgbClr val="FF0000"/>
                </a:solidFill>
                <a:latin typeface="Arial" pitchFamily="34" charset="0"/>
                <a:cs typeface="Arial" pitchFamily="34" charset="0"/>
              </a:rPr>
              <a:t>incidents on gas extraction activities. </a:t>
            </a:r>
            <a:r>
              <a:rPr lang="en-ZA" sz="2500" b="1" dirty="0" smtClean="0">
                <a:solidFill>
                  <a:srgbClr val="FF0000"/>
                </a:solidFill>
                <a:latin typeface="Arial" pitchFamily="34" charset="0"/>
                <a:cs typeface="Arial" pitchFamily="34" charset="0"/>
              </a:rPr>
              <a:t>But without it litigation will be near impossible.</a:t>
            </a:r>
          </a:p>
          <a:p>
            <a:endParaRPr lang="en-ZA" sz="2500" dirty="0" smtClean="0">
              <a:latin typeface="Arial" pitchFamily="34" charset="0"/>
              <a:cs typeface="Arial" pitchFamily="34" charset="0"/>
            </a:endParaRPr>
          </a:p>
          <a:p>
            <a:r>
              <a:rPr lang="en-ZA" sz="2500" dirty="0" smtClean="0">
                <a:latin typeface="Arial" pitchFamily="34" charset="0"/>
                <a:cs typeface="Arial" pitchFamily="34" charset="0"/>
              </a:rPr>
              <a:t>It </a:t>
            </a:r>
            <a:r>
              <a:rPr lang="en-ZA" sz="2500" dirty="0">
                <a:latin typeface="Arial" pitchFamily="34" charset="0"/>
                <a:cs typeface="Arial" pitchFamily="34" charset="0"/>
              </a:rPr>
              <a:t>is therefore critical to establish baseline conditions </a:t>
            </a:r>
            <a:r>
              <a:rPr lang="en-ZA" sz="2500" b="1" dirty="0">
                <a:latin typeface="Arial" pitchFamily="34" charset="0"/>
                <a:cs typeface="Arial" pitchFamily="34" charset="0"/>
              </a:rPr>
              <a:t>before drilling </a:t>
            </a:r>
            <a:r>
              <a:rPr lang="en-ZA" sz="2500" dirty="0">
                <a:latin typeface="Arial" pitchFamily="34" charset="0"/>
                <a:cs typeface="Arial" pitchFamily="34" charset="0"/>
              </a:rPr>
              <a:t>and to use multiple lines of evidence to better understand gas </a:t>
            </a:r>
            <a:r>
              <a:rPr lang="en-ZA" sz="2500" dirty="0" smtClean="0">
                <a:latin typeface="Arial" pitchFamily="34" charset="0"/>
                <a:cs typeface="Arial" pitchFamily="34" charset="0"/>
              </a:rPr>
              <a:t>migration</a:t>
            </a:r>
          </a:p>
          <a:p>
            <a:endParaRPr lang="en-ZA" sz="2500" dirty="0" smtClean="0">
              <a:latin typeface="Arial" pitchFamily="34" charset="0"/>
              <a:cs typeface="Arial" pitchFamily="34" charset="0"/>
            </a:endParaRPr>
          </a:p>
          <a:p>
            <a:r>
              <a:rPr lang="en-ZA" sz="2500" dirty="0" smtClean="0">
                <a:latin typeface="Arial" pitchFamily="34" charset="0"/>
                <a:cs typeface="Arial" pitchFamily="34" charset="0"/>
              </a:rPr>
              <a:t>This will be largely driven through scientific forensics </a:t>
            </a:r>
            <a:endParaRPr lang="en-ZA" sz="2500" dirty="0">
              <a:latin typeface="Arial" pitchFamily="34" charset="0"/>
              <a:cs typeface="Arial" pitchFamily="34" charset="0"/>
            </a:endParaRPr>
          </a:p>
        </p:txBody>
      </p:sp>
    </p:spTree>
    <p:extLst>
      <p:ext uri="{BB962C8B-B14F-4D97-AF65-F5344CB8AC3E}">
        <p14:creationId xmlns:p14="http://schemas.microsoft.com/office/powerpoint/2010/main" val="590672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910" y="214290"/>
            <a:ext cx="7772400" cy="1470025"/>
          </a:xfrm>
        </p:spPr>
        <p:txBody>
          <a:bodyPr/>
          <a:lstStyle/>
          <a:p>
            <a:endParaRPr lang="en-GB" dirty="0"/>
          </a:p>
        </p:txBody>
      </p:sp>
      <p:pic>
        <p:nvPicPr>
          <p:cNvPr id="6" name="Picture 4" descr="website people or join us"/>
          <p:cNvPicPr>
            <a:picLocks noChangeAspect="1" noChangeArrowheads="1"/>
          </p:cNvPicPr>
          <p:nvPr/>
        </p:nvPicPr>
        <p:blipFill>
          <a:blip r:embed="rId2" cstate="print"/>
          <a:srcRect/>
          <a:stretch>
            <a:fillRect/>
          </a:stretch>
        </p:blipFill>
        <p:spPr bwMode="auto">
          <a:xfrm>
            <a:off x="1028700" y="0"/>
            <a:ext cx="7543800" cy="6858000"/>
          </a:xfrm>
          <a:prstGeom prst="rect">
            <a:avLst/>
          </a:prstGeom>
          <a:noFill/>
          <a:ln w="9525">
            <a:noFill/>
            <a:miter lim="800000"/>
            <a:headEnd/>
            <a:tailEnd/>
          </a:ln>
        </p:spPr>
      </p:pic>
      <p:sp>
        <p:nvSpPr>
          <p:cNvPr id="7" name="TextBox 6"/>
          <p:cNvSpPr txBox="1"/>
          <p:nvPr/>
        </p:nvSpPr>
        <p:spPr>
          <a:xfrm>
            <a:off x="3428992" y="1928802"/>
            <a:ext cx="2571768" cy="369332"/>
          </a:xfrm>
          <a:prstGeom prst="rect">
            <a:avLst/>
          </a:prstGeom>
          <a:noFill/>
        </p:spPr>
        <p:txBody>
          <a:bodyPr wrap="square" rtlCol="0">
            <a:spAutoFit/>
          </a:bodyPr>
          <a:lstStyle/>
          <a:p>
            <a:endParaRPr lang="en-GB" dirty="0"/>
          </a:p>
        </p:txBody>
      </p:sp>
      <p:sp>
        <p:nvSpPr>
          <p:cNvPr id="9" name="TextBox 8"/>
          <p:cNvSpPr txBox="1"/>
          <p:nvPr/>
        </p:nvSpPr>
        <p:spPr>
          <a:xfrm>
            <a:off x="5715008" y="1500174"/>
            <a:ext cx="3071834" cy="461665"/>
          </a:xfrm>
          <a:prstGeom prst="rect">
            <a:avLst/>
          </a:prstGeom>
          <a:noFill/>
        </p:spPr>
        <p:txBody>
          <a:bodyPr wrap="square" rtlCol="0">
            <a:spAutoFit/>
          </a:bodyPr>
          <a:lstStyle/>
          <a:p>
            <a:endParaRPr lang="en-GB" sz="2400" dirty="0"/>
          </a:p>
        </p:txBody>
      </p:sp>
      <p:sp>
        <p:nvSpPr>
          <p:cNvPr id="3" name="TextBox 2"/>
          <p:cNvSpPr txBox="1"/>
          <p:nvPr/>
        </p:nvSpPr>
        <p:spPr>
          <a:xfrm>
            <a:off x="4786064" y="6093296"/>
            <a:ext cx="3962400" cy="584775"/>
          </a:xfrm>
          <a:prstGeom prst="rect">
            <a:avLst/>
          </a:prstGeom>
          <a:noFill/>
        </p:spPr>
        <p:txBody>
          <a:bodyPr wrap="square" rtlCol="0">
            <a:spAutoFit/>
          </a:bodyPr>
          <a:lstStyle/>
          <a:p>
            <a:pPr algn="r"/>
            <a:r>
              <a:rPr lang="en-US" sz="1600" b="1" i="1" dirty="0" smtClean="0"/>
              <a:t>Maarten de Wit</a:t>
            </a:r>
          </a:p>
          <a:p>
            <a:pPr algn="r"/>
            <a:r>
              <a:rPr lang="en-US" sz="1600" b="1" i="1" dirty="0" smtClean="0"/>
              <a:t>Nelson Mandela Metropolitan University</a:t>
            </a:r>
          </a:p>
        </p:txBody>
      </p:sp>
      <p:sp>
        <p:nvSpPr>
          <p:cNvPr id="5" name="TextBox 4"/>
          <p:cNvSpPr txBox="1"/>
          <p:nvPr/>
        </p:nvSpPr>
        <p:spPr>
          <a:xfrm>
            <a:off x="4038600" y="1731006"/>
            <a:ext cx="1962160" cy="369332"/>
          </a:xfrm>
          <a:prstGeom prst="rect">
            <a:avLst/>
          </a:prstGeom>
          <a:noFill/>
        </p:spPr>
        <p:txBody>
          <a:bodyPr wrap="square" rtlCol="0">
            <a:spAutoFit/>
          </a:bodyPr>
          <a:lstStyle/>
          <a:p>
            <a:endParaRPr lang="en-ZA" dirty="0"/>
          </a:p>
        </p:txBody>
      </p:sp>
      <p:sp>
        <p:nvSpPr>
          <p:cNvPr id="13" name="TextBox 12"/>
          <p:cNvSpPr txBox="1"/>
          <p:nvPr/>
        </p:nvSpPr>
        <p:spPr>
          <a:xfrm>
            <a:off x="4191000" y="3409836"/>
            <a:ext cx="1219200" cy="523220"/>
          </a:xfrm>
          <a:prstGeom prst="rect">
            <a:avLst/>
          </a:prstGeom>
          <a:noFill/>
        </p:spPr>
        <p:txBody>
          <a:bodyPr wrap="square" rtlCol="0">
            <a:spAutoFit/>
          </a:bodyPr>
          <a:lstStyle/>
          <a:p>
            <a:pPr algn="ctr"/>
            <a:r>
              <a:rPr lang="en-GB" sz="1400" b="1" dirty="0">
                <a:latin typeface="Arial" pitchFamily="34" charset="0"/>
                <a:ea typeface="Tahoma" pitchFamily="34" charset="0"/>
                <a:cs typeface="Arial" pitchFamily="34" charset="0"/>
              </a:rPr>
              <a:t>Shale Gas </a:t>
            </a:r>
            <a:r>
              <a:rPr lang="en-GB" sz="1400" b="1" dirty="0" smtClean="0">
                <a:latin typeface="Arial" pitchFamily="34" charset="0"/>
                <a:ea typeface="Tahoma" pitchFamily="34" charset="0"/>
                <a:cs typeface="Arial" pitchFamily="34" charset="0"/>
              </a:rPr>
              <a:t> in the Karoo</a:t>
            </a:r>
            <a:endParaRPr lang="en-ZA" sz="1400" b="1" dirty="0"/>
          </a:p>
        </p:txBody>
      </p:sp>
      <p:sp>
        <p:nvSpPr>
          <p:cNvPr id="4" name="TextBox 3"/>
          <p:cNvSpPr txBox="1"/>
          <p:nvPr/>
        </p:nvSpPr>
        <p:spPr>
          <a:xfrm>
            <a:off x="0" y="21198"/>
            <a:ext cx="9144000" cy="1692771"/>
          </a:xfrm>
          <a:prstGeom prst="rect">
            <a:avLst/>
          </a:prstGeom>
          <a:noFill/>
        </p:spPr>
        <p:txBody>
          <a:bodyPr wrap="square" rtlCol="0">
            <a:spAutoFit/>
          </a:bodyPr>
          <a:lstStyle/>
          <a:p>
            <a:r>
              <a:rPr lang="en-ZA" sz="4000" b="1" dirty="0" smtClean="0"/>
              <a:t>Natural Baseline Studies in the Karoo</a:t>
            </a:r>
          </a:p>
          <a:p>
            <a:r>
              <a:rPr lang="en-ZA" sz="3200" b="1" dirty="0" smtClean="0"/>
              <a:t>Risk Analyses &amp; Data Base Management to </a:t>
            </a:r>
          </a:p>
          <a:p>
            <a:r>
              <a:rPr lang="en-ZA" sz="3200" b="1" dirty="0" smtClean="0"/>
              <a:t>Monitor &amp; Regulate Potential Shale Gas Exploitation</a:t>
            </a:r>
            <a:endParaRPr lang="en-ZA" sz="3200" b="1" dirty="0"/>
          </a:p>
        </p:txBody>
      </p:sp>
      <p:sp>
        <p:nvSpPr>
          <p:cNvPr id="10" name="TextBox 9"/>
          <p:cNvSpPr txBox="1"/>
          <p:nvPr/>
        </p:nvSpPr>
        <p:spPr>
          <a:xfrm>
            <a:off x="4770784" y="1892622"/>
            <a:ext cx="4455376" cy="369332"/>
          </a:xfrm>
          <a:prstGeom prst="rect">
            <a:avLst/>
          </a:prstGeom>
          <a:noFill/>
        </p:spPr>
        <p:txBody>
          <a:bodyPr wrap="square" rtlCol="0">
            <a:spAutoFit/>
          </a:bodyPr>
          <a:lstStyle/>
          <a:p>
            <a:r>
              <a:rPr lang="en-ZA" dirty="0" smtClean="0"/>
              <a:t>               Matjiesfontein 01 October 2014</a:t>
            </a:r>
            <a:endParaRPr lang="en-ZA" dirty="0"/>
          </a:p>
        </p:txBody>
      </p:sp>
      <p:sp>
        <p:nvSpPr>
          <p:cNvPr id="8" name="TextBox 7"/>
          <p:cNvSpPr txBox="1"/>
          <p:nvPr/>
        </p:nvSpPr>
        <p:spPr>
          <a:xfrm>
            <a:off x="0" y="138296"/>
            <a:ext cx="9144000" cy="1754326"/>
          </a:xfrm>
          <a:prstGeom prst="rect">
            <a:avLst/>
          </a:prstGeom>
          <a:solidFill>
            <a:srgbClr val="FFFF66"/>
          </a:solidFill>
        </p:spPr>
        <p:txBody>
          <a:bodyPr wrap="square" rtlCol="0">
            <a:spAutoFit/>
          </a:bodyPr>
          <a:lstStyle/>
          <a:p>
            <a:pPr algn="ctr"/>
            <a:r>
              <a:rPr lang="en-GB" sz="2600" b="1" dirty="0">
                <a:latin typeface="Arial" pitchFamily="34" charset="0"/>
                <a:ea typeface="Tahoma" pitchFamily="34" charset="0"/>
                <a:cs typeface="Arial" pitchFamily="34" charset="0"/>
              </a:rPr>
              <a:t>Technical and Regulatory Scope </a:t>
            </a:r>
            <a:r>
              <a:rPr lang="en-GB" sz="2600" b="1" dirty="0" smtClean="0">
                <a:latin typeface="Arial" pitchFamily="34" charset="0"/>
                <a:ea typeface="Tahoma" pitchFamily="34" charset="0"/>
                <a:cs typeface="Arial" pitchFamily="34" charset="0"/>
              </a:rPr>
              <a:t>of </a:t>
            </a:r>
            <a:r>
              <a:rPr lang="en-GB" sz="2600" b="1" dirty="0">
                <a:latin typeface="Arial" pitchFamily="34" charset="0"/>
                <a:ea typeface="Tahoma" pitchFamily="34" charset="0"/>
                <a:cs typeface="Arial" pitchFamily="34" charset="0"/>
              </a:rPr>
              <a:t>Shale Gas </a:t>
            </a:r>
            <a:r>
              <a:rPr lang="en-GB" sz="2600" b="1" dirty="0" smtClean="0">
                <a:latin typeface="Arial" pitchFamily="34" charset="0"/>
                <a:ea typeface="Tahoma" pitchFamily="34" charset="0"/>
                <a:cs typeface="Arial" pitchFamily="34" charset="0"/>
              </a:rPr>
              <a:t>Extraction</a:t>
            </a:r>
          </a:p>
          <a:p>
            <a:pPr algn="ctr"/>
            <a:r>
              <a:rPr lang="en-US" sz="2400" dirty="0" smtClean="0"/>
              <a:t>Karoo </a:t>
            </a:r>
            <a:r>
              <a:rPr lang="en-US" sz="2400" dirty="0"/>
              <a:t>Shale Gas Baseline Research</a:t>
            </a:r>
            <a:endParaRPr lang="en-GB" sz="2400" dirty="0" smtClean="0">
              <a:latin typeface="Arial" pitchFamily="34" charset="0"/>
              <a:ea typeface="Tahoma" pitchFamily="34" charset="0"/>
              <a:cs typeface="Arial" pitchFamily="34" charset="0"/>
            </a:endParaRPr>
          </a:p>
          <a:p>
            <a:pPr algn="ctr"/>
            <a:r>
              <a:rPr lang="en-GB" sz="2000" dirty="0" smtClean="0">
                <a:latin typeface="Arial" pitchFamily="34" charset="0"/>
                <a:ea typeface="Tahoma" pitchFamily="34" charset="0"/>
                <a:cs typeface="Arial" pitchFamily="34" charset="0"/>
              </a:rPr>
              <a:t>Current </a:t>
            </a:r>
            <a:r>
              <a:rPr lang="en-GB" sz="2000" dirty="0">
                <a:latin typeface="Arial" pitchFamily="34" charset="0"/>
                <a:ea typeface="Tahoma" pitchFamily="34" charset="0"/>
                <a:cs typeface="Arial" pitchFamily="34" charset="0"/>
              </a:rPr>
              <a:t>K</a:t>
            </a:r>
            <a:r>
              <a:rPr lang="en-GB" sz="2000" dirty="0" smtClean="0">
                <a:latin typeface="Arial" pitchFamily="34" charset="0"/>
                <a:ea typeface="Tahoma" pitchFamily="34" charset="0"/>
                <a:cs typeface="Arial" pitchFamily="34" charset="0"/>
              </a:rPr>
              <a:t>nowledge </a:t>
            </a:r>
            <a:r>
              <a:rPr lang="en-GB" sz="2000" dirty="0">
                <a:latin typeface="Arial" pitchFamily="34" charset="0"/>
                <a:ea typeface="Tahoma" pitchFamily="34" charset="0"/>
                <a:cs typeface="Arial" pitchFamily="34" charset="0"/>
              </a:rPr>
              <a:t>of G</a:t>
            </a:r>
            <a:r>
              <a:rPr lang="en-GB" sz="2000" dirty="0" smtClean="0">
                <a:latin typeface="Arial" pitchFamily="34" charset="0"/>
                <a:ea typeface="Tahoma" pitchFamily="34" charset="0"/>
                <a:cs typeface="Arial" pitchFamily="34" charset="0"/>
              </a:rPr>
              <a:t>as </a:t>
            </a:r>
            <a:r>
              <a:rPr lang="en-GB" sz="2000" dirty="0">
                <a:latin typeface="Arial" pitchFamily="34" charset="0"/>
                <a:ea typeface="Tahoma" pitchFamily="34" charset="0"/>
                <a:cs typeface="Arial" pitchFamily="34" charset="0"/>
              </a:rPr>
              <a:t>P</a:t>
            </a:r>
            <a:r>
              <a:rPr lang="en-GB" sz="2000" dirty="0" smtClean="0">
                <a:latin typeface="Arial" pitchFamily="34" charset="0"/>
                <a:ea typeface="Tahoma" pitchFamily="34" charset="0"/>
                <a:cs typeface="Arial" pitchFamily="34" charset="0"/>
              </a:rPr>
              <a:t>otential in </a:t>
            </a:r>
            <a:r>
              <a:rPr lang="en-GB" sz="2000" dirty="0">
                <a:latin typeface="Arial" pitchFamily="34" charset="0"/>
                <a:ea typeface="Tahoma" pitchFamily="34" charset="0"/>
                <a:cs typeface="Arial" pitchFamily="34" charset="0"/>
              </a:rPr>
              <a:t>the </a:t>
            </a:r>
            <a:r>
              <a:rPr lang="en-GB" sz="2000" dirty="0" smtClean="0">
                <a:latin typeface="Arial" pitchFamily="34" charset="0"/>
                <a:ea typeface="Tahoma" pitchFamily="34" charset="0"/>
                <a:cs typeface="Arial" pitchFamily="34" charset="0"/>
              </a:rPr>
              <a:t>Karoo</a:t>
            </a:r>
            <a:endParaRPr lang="en-GB" sz="2000" b="1" dirty="0" smtClean="0">
              <a:solidFill>
                <a:srgbClr val="FF0000"/>
              </a:solidFill>
              <a:latin typeface="Arial" pitchFamily="34" charset="0"/>
              <a:ea typeface="Tahoma" pitchFamily="34" charset="0"/>
              <a:cs typeface="Arial" pitchFamily="34" charset="0"/>
            </a:endParaRPr>
          </a:p>
          <a:p>
            <a:pPr algn="ctr"/>
            <a:r>
              <a:rPr lang="en-GB" sz="2000" b="1" dirty="0" smtClean="0">
                <a:solidFill>
                  <a:srgbClr val="FF0000"/>
                </a:solidFill>
                <a:latin typeface="Arial" pitchFamily="34" charset="0"/>
                <a:ea typeface="Tahoma" pitchFamily="34" charset="0"/>
                <a:cs typeface="Arial" pitchFamily="34" charset="0"/>
              </a:rPr>
              <a:t>Fracking the Karoo: why; and is it safe?</a:t>
            </a:r>
            <a:endParaRPr lang="en-GB" b="1" dirty="0" smtClean="0">
              <a:latin typeface="Arial" pitchFamily="34" charset="0"/>
              <a:ea typeface="Tahoma" pitchFamily="34" charset="0"/>
              <a:cs typeface="Arial" pitchFamily="34" charset="0"/>
            </a:endParaRPr>
          </a:p>
          <a:p>
            <a:pPr algn="ctr"/>
            <a:r>
              <a:rPr lang="en-GB" b="1" dirty="0" smtClean="0">
                <a:latin typeface="Arial" pitchFamily="34" charset="0"/>
                <a:ea typeface="Tahoma" pitchFamily="34" charset="0"/>
                <a:cs typeface="Arial" pitchFamily="34" charset="0"/>
              </a:rPr>
              <a:t>Who decides what is damage, and how?</a:t>
            </a:r>
          </a:p>
        </p:txBody>
      </p:sp>
    </p:spTree>
    <p:extLst>
      <p:ext uri="{BB962C8B-B14F-4D97-AF65-F5344CB8AC3E}">
        <p14:creationId xmlns:p14="http://schemas.microsoft.com/office/powerpoint/2010/main" val="20574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910" y="214290"/>
            <a:ext cx="7772400" cy="1470025"/>
          </a:xfrm>
        </p:spPr>
        <p:txBody>
          <a:bodyPr/>
          <a:lstStyle/>
          <a:p>
            <a:endParaRPr lang="en-GB" dirty="0"/>
          </a:p>
        </p:txBody>
      </p:sp>
      <p:pic>
        <p:nvPicPr>
          <p:cNvPr id="6" name="Picture 4" descr="website people or join us"/>
          <p:cNvPicPr>
            <a:picLocks noChangeAspect="1" noChangeArrowheads="1"/>
          </p:cNvPicPr>
          <p:nvPr/>
        </p:nvPicPr>
        <p:blipFill>
          <a:blip r:embed="rId2" cstate="print"/>
          <a:srcRect/>
          <a:stretch>
            <a:fillRect/>
          </a:stretch>
        </p:blipFill>
        <p:spPr bwMode="auto">
          <a:xfrm>
            <a:off x="990600" y="0"/>
            <a:ext cx="7543800" cy="6858000"/>
          </a:xfrm>
          <a:prstGeom prst="rect">
            <a:avLst/>
          </a:prstGeom>
          <a:noFill/>
          <a:ln w="9525">
            <a:noFill/>
            <a:miter lim="800000"/>
            <a:headEnd/>
            <a:tailEnd/>
          </a:ln>
        </p:spPr>
      </p:pic>
      <p:sp>
        <p:nvSpPr>
          <p:cNvPr id="7" name="TextBox 6"/>
          <p:cNvSpPr txBox="1"/>
          <p:nvPr/>
        </p:nvSpPr>
        <p:spPr>
          <a:xfrm>
            <a:off x="3428992" y="1928802"/>
            <a:ext cx="2571768" cy="369332"/>
          </a:xfrm>
          <a:prstGeom prst="rect">
            <a:avLst/>
          </a:prstGeom>
          <a:noFill/>
        </p:spPr>
        <p:txBody>
          <a:bodyPr wrap="square" rtlCol="0">
            <a:spAutoFit/>
          </a:bodyPr>
          <a:lstStyle/>
          <a:p>
            <a:endParaRPr lang="en-GB" dirty="0"/>
          </a:p>
        </p:txBody>
      </p:sp>
      <p:sp>
        <p:nvSpPr>
          <p:cNvPr id="9" name="TextBox 8"/>
          <p:cNvSpPr txBox="1"/>
          <p:nvPr/>
        </p:nvSpPr>
        <p:spPr>
          <a:xfrm>
            <a:off x="5715008" y="1500174"/>
            <a:ext cx="3071834" cy="461665"/>
          </a:xfrm>
          <a:prstGeom prst="rect">
            <a:avLst/>
          </a:prstGeom>
          <a:noFill/>
        </p:spPr>
        <p:txBody>
          <a:bodyPr wrap="square" rtlCol="0">
            <a:spAutoFit/>
          </a:bodyPr>
          <a:lstStyle/>
          <a:p>
            <a:endParaRPr lang="en-GB" sz="2400" dirty="0"/>
          </a:p>
        </p:txBody>
      </p:sp>
      <p:sp>
        <p:nvSpPr>
          <p:cNvPr id="3" name="TextBox 2"/>
          <p:cNvSpPr txBox="1"/>
          <p:nvPr/>
        </p:nvSpPr>
        <p:spPr>
          <a:xfrm>
            <a:off x="4824442" y="6003865"/>
            <a:ext cx="3962400" cy="1169551"/>
          </a:xfrm>
          <a:prstGeom prst="rect">
            <a:avLst/>
          </a:prstGeom>
          <a:noFill/>
        </p:spPr>
        <p:txBody>
          <a:bodyPr wrap="square" rtlCol="0">
            <a:spAutoFit/>
          </a:bodyPr>
          <a:lstStyle/>
          <a:p>
            <a:r>
              <a:rPr lang="en-US" sz="1400" dirty="0" smtClean="0"/>
              <a:t>AEON-Earth Stewardship Science Research Institute</a:t>
            </a:r>
          </a:p>
          <a:p>
            <a:r>
              <a:rPr lang="en-US" sz="1400" b="1" i="1" dirty="0" smtClean="0"/>
              <a:t>Nelson Mandela Metropolitan University</a:t>
            </a:r>
          </a:p>
          <a:p>
            <a:r>
              <a:rPr lang="en-ZA" sz="1400" dirty="0">
                <a:hlinkClick r:id="rId3"/>
              </a:rPr>
              <a:t>www.karooshalegas.org</a:t>
            </a:r>
            <a:r>
              <a:rPr lang="en-ZA" sz="1400" dirty="0"/>
              <a:t> and </a:t>
            </a:r>
            <a:r>
              <a:rPr lang="en-ZA" sz="1400" dirty="0">
                <a:hlinkClick r:id="rId4"/>
              </a:rPr>
              <a:t>www.aeon.org.za</a:t>
            </a:r>
            <a:endParaRPr lang="en-ZA" sz="1400" dirty="0"/>
          </a:p>
          <a:p>
            <a:endParaRPr lang="en-US" sz="1400" b="1" i="1" dirty="0" smtClean="0"/>
          </a:p>
          <a:p>
            <a:endParaRPr lang="en-US" sz="1400" b="1" i="1" dirty="0" smtClean="0"/>
          </a:p>
        </p:txBody>
      </p:sp>
      <p:sp>
        <p:nvSpPr>
          <p:cNvPr id="5" name="TextBox 4"/>
          <p:cNvSpPr txBox="1"/>
          <p:nvPr/>
        </p:nvSpPr>
        <p:spPr>
          <a:xfrm>
            <a:off x="4038600" y="1731006"/>
            <a:ext cx="1962160" cy="369332"/>
          </a:xfrm>
          <a:prstGeom prst="rect">
            <a:avLst/>
          </a:prstGeom>
          <a:noFill/>
        </p:spPr>
        <p:txBody>
          <a:bodyPr wrap="square" rtlCol="0">
            <a:spAutoFit/>
          </a:bodyPr>
          <a:lstStyle/>
          <a:p>
            <a:endParaRPr lang="en-ZA" dirty="0"/>
          </a:p>
        </p:txBody>
      </p:sp>
      <p:sp>
        <p:nvSpPr>
          <p:cNvPr id="13" name="TextBox 12"/>
          <p:cNvSpPr txBox="1"/>
          <p:nvPr/>
        </p:nvSpPr>
        <p:spPr>
          <a:xfrm>
            <a:off x="4191000" y="3429000"/>
            <a:ext cx="1219200" cy="523220"/>
          </a:xfrm>
          <a:prstGeom prst="rect">
            <a:avLst/>
          </a:prstGeom>
          <a:noFill/>
        </p:spPr>
        <p:txBody>
          <a:bodyPr wrap="square" rtlCol="0">
            <a:spAutoFit/>
          </a:bodyPr>
          <a:lstStyle/>
          <a:p>
            <a:pPr algn="ctr"/>
            <a:r>
              <a:rPr lang="en-GB" sz="1400" b="1" dirty="0">
                <a:latin typeface="Arial" pitchFamily="34" charset="0"/>
                <a:ea typeface="Tahoma" pitchFamily="34" charset="0"/>
                <a:cs typeface="Arial" pitchFamily="34" charset="0"/>
              </a:rPr>
              <a:t>Shale Gas in </a:t>
            </a:r>
            <a:r>
              <a:rPr lang="en-GB" sz="1400" b="1" dirty="0" smtClean="0">
                <a:latin typeface="Arial" pitchFamily="34" charset="0"/>
                <a:ea typeface="Tahoma" pitchFamily="34" charset="0"/>
                <a:cs typeface="Arial" pitchFamily="34" charset="0"/>
              </a:rPr>
              <a:t>the Karoo</a:t>
            </a:r>
            <a:endParaRPr lang="en-ZA" sz="1400" b="1" dirty="0"/>
          </a:p>
        </p:txBody>
      </p:sp>
      <p:pic>
        <p:nvPicPr>
          <p:cNvPr id="18" name="Content Placeholder 3" descr="D:\Documents\Documents\AEON  2011 on\AEON graphics\AEON Symbol and Name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944" y="5996086"/>
            <a:ext cx="685800" cy="7452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55576" y="142761"/>
            <a:ext cx="7621205" cy="2062103"/>
          </a:xfrm>
          <a:prstGeom prst="rect">
            <a:avLst/>
          </a:prstGeom>
          <a:solidFill>
            <a:srgbClr val="FFFF66"/>
          </a:solidFill>
        </p:spPr>
        <p:txBody>
          <a:bodyPr wrap="square" rtlCol="0">
            <a:spAutoFit/>
          </a:bodyPr>
          <a:lstStyle/>
          <a:p>
            <a:pPr algn="ctr"/>
            <a:r>
              <a:rPr lang="en-GB" sz="1600" dirty="0" smtClean="0">
                <a:latin typeface="Arial" pitchFamily="34" charset="0"/>
                <a:ea typeface="Tahoma" pitchFamily="34" charset="0"/>
                <a:cs typeface="Arial" pitchFamily="34" charset="0"/>
              </a:rPr>
              <a:t>1. </a:t>
            </a:r>
            <a:r>
              <a:rPr lang="en-GB" sz="1600" b="1" dirty="0">
                <a:latin typeface="Arial" pitchFamily="34" charset="0"/>
                <a:ea typeface="Tahoma" pitchFamily="34" charset="0"/>
                <a:cs typeface="Arial" pitchFamily="34" charset="0"/>
              </a:rPr>
              <a:t>Determining what we do not know yet</a:t>
            </a:r>
          </a:p>
          <a:p>
            <a:pPr algn="ctr"/>
            <a:r>
              <a:rPr lang="en-GB" sz="1600" dirty="0" smtClean="0">
                <a:latin typeface="Arial" pitchFamily="34" charset="0"/>
                <a:ea typeface="Tahoma" pitchFamily="34" charset="0"/>
                <a:cs typeface="Arial" pitchFamily="34" charset="0"/>
              </a:rPr>
              <a:t>Current </a:t>
            </a:r>
            <a:r>
              <a:rPr lang="en-GB" sz="1600" dirty="0">
                <a:latin typeface="Arial" pitchFamily="34" charset="0"/>
                <a:ea typeface="Tahoma" pitchFamily="34" charset="0"/>
                <a:cs typeface="Arial" pitchFamily="34" charset="0"/>
              </a:rPr>
              <a:t>K</a:t>
            </a:r>
            <a:r>
              <a:rPr lang="en-GB" sz="1600" dirty="0" smtClean="0">
                <a:latin typeface="Arial" pitchFamily="34" charset="0"/>
                <a:ea typeface="Tahoma" pitchFamily="34" charset="0"/>
                <a:cs typeface="Arial" pitchFamily="34" charset="0"/>
              </a:rPr>
              <a:t>nowledge </a:t>
            </a:r>
            <a:r>
              <a:rPr lang="en-GB" sz="1600" dirty="0">
                <a:latin typeface="Arial" pitchFamily="34" charset="0"/>
                <a:ea typeface="Tahoma" pitchFamily="34" charset="0"/>
                <a:cs typeface="Arial" pitchFamily="34" charset="0"/>
              </a:rPr>
              <a:t>of </a:t>
            </a:r>
            <a:r>
              <a:rPr lang="en-GB" sz="1600" dirty="0" smtClean="0">
                <a:latin typeface="Arial" pitchFamily="34" charset="0"/>
                <a:ea typeface="Tahoma" pitchFamily="34" charset="0"/>
                <a:cs typeface="Arial" pitchFamily="34" charset="0"/>
              </a:rPr>
              <a:t>Karoo Shale </a:t>
            </a:r>
            <a:r>
              <a:rPr lang="en-GB" sz="1600" dirty="0">
                <a:latin typeface="Arial" pitchFamily="34" charset="0"/>
                <a:ea typeface="Tahoma" pitchFamily="34" charset="0"/>
                <a:cs typeface="Arial" pitchFamily="34" charset="0"/>
              </a:rPr>
              <a:t>G</a:t>
            </a:r>
            <a:r>
              <a:rPr lang="en-GB" sz="1600" dirty="0" smtClean="0">
                <a:latin typeface="Arial" pitchFamily="34" charset="0"/>
                <a:ea typeface="Tahoma" pitchFamily="34" charset="0"/>
                <a:cs typeface="Arial" pitchFamily="34" charset="0"/>
              </a:rPr>
              <a:t>as </a:t>
            </a:r>
            <a:r>
              <a:rPr lang="en-GB" sz="1600" dirty="0">
                <a:latin typeface="Arial" pitchFamily="34" charset="0"/>
                <a:ea typeface="Tahoma" pitchFamily="34" charset="0"/>
                <a:cs typeface="Arial" pitchFamily="34" charset="0"/>
              </a:rPr>
              <a:t>P</a:t>
            </a:r>
            <a:r>
              <a:rPr lang="en-GB" sz="1600" dirty="0" smtClean="0">
                <a:latin typeface="Arial" pitchFamily="34" charset="0"/>
                <a:ea typeface="Tahoma" pitchFamily="34" charset="0"/>
                <a:cs typeface="Arial" pitchFamily="34" charset="0"/>
              </a:rPr>
              <a:t>otential</a:t>
            </a:r>
            <a:endParaRPr lang="en-GB" sz="1600" dirty="0">
              <a:latin typeface="Arial" pitchFamily="34" charset="0"/>
              <a:ea typeface="Tahoma" pitchFamily="34" charset="0"/>
              <a:cs typeface="Arial" pitchFamily="34" charset="0"/>
            </a:endParaRPr>
          </a:p>
          <a:p>
            <a:pPr algn="ctr"/>
            <a:endParaRPr lang="en-GB" sz="1600" dirty="0" smtClean="0">
              <a:latin typeface="Arial" pitchFamily="34" charset="0"/>
              <a:ea typeface="Tahoma" pitchFamily="34" charset="0"/>
              <a:cs typeface="Arial" pitchFamily="34" charset="0"/>
            </a:endParaRPr>
          </a:p>
          <a:p>
            <a:pPr algn="ctr"/>
            <a:r>
              <a:rPr lang="en-GB" sz="1600" dirty="0" smtClean="0">
                <a:latin typeface="Arial" pitchFamily="34" charset="0"/>
                <a:ea typeface="Tahoma" pitchFamily="34" charset="0"/>
                <a:cs typeface="Arial" pitchFamily="34" charset="0"/>
              </a:rPr>
              <a:t>2. </a:t>
            </a:r>
            <a:r>
              <a:rPr lang="en-GB" sz="1600" b="1" dirty="0">
                <a:latin typeface="Arial" pitchFamily="34" charset="0"/>
                <a:ea typeface="Tahoma" pitchFamily="34" charset="0"/>
                <a:cs typeface="Arial" pitchFamily="34" charset="0"/>
              </a:rPr>
              <a:t>Fracking the Karoo: Is it Safe, Cost-Effective and Beneficial?</a:t>
            </a:r>
          </a:p>
          <a:p>
            <a:pPr algn="ctr"/>
            <a:r>
              <a:rPr lang="en-GB" sz="1600" dirty="0" smtClean="0">
                <a:latin typeface="Arial" pitchFamily="34" charset="0"/>
                <a:ea typeface="Tahoma" pitchFamily="34" charset="0"/>
                <a:cs typeface="Arial" pitchFamily="34" charset="0"/>
              </a:rPr>
              <a:t>Forensic Analyses of Water, Gas, Seismic Activity,</a:t>
            </a:r>
            <a:r>
              <a:rPr lang="en-ZA" sz="1600" dirty="0">
                <a:latin typeface="Arial" pitchFamily="34" charset="0"/>
                <a:cs typeface="Arial" pitchFamily="34" charset="0"/>
              </a:rPr>
              <a:t> </a:t>
            </a:r>
            <a:r>
              <a:rPr lang="en-ZA" sz="1600" dirty="0" smtClean="0">
                <a:latin typeface="Arial" pitchFamily="34" charset="0"/>
                <a:cs typeface="Arial" pitchFamily="34" charset="0"/>
              </a:rPr>
              <a:t>Ecosystems </a:t>
            </a:r>
            <a:endParaRPr lang="en-GB" sz="1600" dirty="0" smtClean="0">
              <a:latin typeface="Arial" pitchFamily="34" charset="0"/>
              <a:ea typeface="Tahoma" pitchFamily="34" charset="0"/>
              <a:cs typeface="Arial" pitchFamily="34" charset="0"/>
            </a:endParaRPr>
          </a:p>
          <a:p>
            <a:pPr algn="ctr"/>
            <a:endParaRPr lang="en-GB" sz="1600" dirty="0" smtClean="0">
              <a:latin typeface="Arial" pitchFamily="34" charset="0"/>
              <a:ea typeface="Tahoma" pitchFamily="34" charset="0"/>
              <a:cs typeface="Arial" pitchFamily="34" charset="0"/>
            </a:endParaRPr>
          </a:p>
          <a:p>
            <a:pPr algn="ctr"/>
            <a:r>
              <a:rPr lang="en-GB" sz="1600" dirty="0" smtClean="0">
                <a:latin typeface="Arial" pitchFamily="34" charset="0"/>
                <a:ea typeface="Tahoma" pitchFamily="34" charset="0"/>
                <a:cs typeface="Arial" pitchFamily="34" charset="0"/>
              </a:rPr>
              <a:t>3</a:t>
            </a:r>
            <a:r>
              <a:rPr lang="en-GB" sz="1600" b="1" dirty="0" smtClean="0">
                <a:latin typeface="Arial" pitchFamily="34" charset="0"/>
                <a:ea typeface="Tahoma" pitchFamily="34" charset="0"/>
                <a:cs typeface="Arial" pitchFamily="34" charset="0"/>
              </a:rPr>
              <a:t>. Breaking the Rules: Can it be Detected and Regulated?     </a:t>
            </a:r>
          </a:p>
          <a:p>
            <a:pPr algn="ctr"/>
            <a:r>
              <a:rPr lang="en-GB" sz="1600" dirty="0" smtClean="0">
                <a:latin typeface="Arial" pitchFamily="34" charset="0"/>
                <a:ea typeface="Tahoma" pitchFamily="34" charset="0"/>
                <a:cs typeface="Arial" pitchFamily="34" charset="0"/>
              </a:rPr>
              <a:t>Monitoring and </a:t>
            </a:r>
            <a:r>
              <a:rPr lang="en-GB" sz="1600" dirty="0">
                <a:latin typeface="Arial" pitchFamily="34" charset="0"/>
                <a:ea typeface="Tahoma" pitchFamily="34" charset="0"/>
                <a:cs typeface="Arial" pitchFamily="34" charset="0"/>
              </a:rPr>
              <a:t>Enforcement against the Karoo </a:t>
            </a:r>
            <a:r>
              <a:rPr lang="en-GB" sz="1600" dirty="0" smtClean="0">
                <a:latin typeface="Arial" pitchFamily="34" charset="0"/>
                <a:ea typeface="Tahoma" pitchFamily="34" charset="0"/>
                <a:cs typeface="Arial" pitchFamily="34" charset="0"/>
              </a:rPr>
              <a:t>Natural Base-Line </a:t>
            </a:r>
          </a:p>
        </p:txBody>
      </p:sp>
    </p:spTree>
    <p:extLst>
      <p:ext uri="{BB962C8B-B14F-4D97-AF65-F5344CB8AC3E}">
        <p14:creationId xmlns:p14="http://schemas.microsoft.com/office/powerpoint/2010/main" val="4382213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ocuments\Documents\Africa Alive\HSS corridor\Corridor_Views_Frank\homo_sapiens_corridors_v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18" y="0"/>
            <a:ext cx="917381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80112" y="5805264"/>
            <a:ext cx="3456384" cy="923330"/>
          </a:xfrm>
          <a:prstGeom prst="rect">
            <a:avLst/>
          </a:prstGeom>
          <a:noFill/>
        </p:spPr>
        <p:txBody>
          <a:bodyPr wrap="square" rtlCol="0">
            <a:spAutoFit/>
          </a:bodyPr>
          <a:lstStyle/>
          <a:p>
            <a:r>
              <a:rPr lang="en-GB" b="1" dirty="0" smtClean="0">
                <a:solidFill>
                  <a:schemeClr val="bg1"/>
                </a:solidFill>
                <a:latin typeface="Arial" pitchFamily="34" charset="0"/>
                <a:ea typeface="Tahoma" pitchFamily="34" charset="0"/>
                <a:cs typeface="Arial" pitchFamily="34" charset="0"/>
              </a:rPr>
              <a:t>The Karoo </a:t>
            </a:r>
            <a:r>
              <a:rPr lang="en-GB" b="1" dirty="0">
                <a:solidFill>
                  <a:schemeClr val="bg1"/>
                </a:solidFill>
                <a:latin typeface="Arial" pitchFamily="34" charset="0"/>
                <a:ea typeface="Tahoma" pitchFamily="34" charset="0"/>
                <a:cs typeface="Arial" pitchFamily="34" charset="0"/>
              </a:rPr>
              <a:t>is a </a:t>
            </a:r>
            <a:r>
              <a:rPr lang="en-GB" b="1" dirty="0" smtClean="0">
                <a:solidFill>
                  <a:schemeClr val="bg1"/>
                </a:solidFill>
                <a:latin typeface="Arial" pitchFamily="34" charset="0"/>
                <a:ea typeface="Tahoma" pitchFamily="34" charset="0"/>
                <a:cs typeface="Arial" pitchFamily="34" charset="0"/>
              </a:rPr>
              <a:t>unique </a:t>
            </a:r>
            <a:r>
              <a:rPr lang="en-GB" b="1" dirty="0">
                <a:solidFill>
                  <a:schemeClr val="bg1"/>
                </a:solidFill>
                <a:latin typeface="Arial" pitchFamily="34" charset="0"/>
                <a:ea typeface="Tahoma" pitchFamily="34" charset="0"/>
                <a:cs typeface="Arial" pitchFamily="34" charset="0"/>
              </a:rPr>
              <a:t>test </a:t>
            </a:r>
            <a:r>
              <a:rPr lang="en-GB" b="1" dirty="0" smtClean="0">
                <a:solidFill>
                  <a:schemeClr val="bg1"/>
                </a:solidFill>
                <a:latin typeface="Arial" pitchFamily="34" charset="0"/>
                <a:ea typeface="Tahoma" pitchFamily="34" charset="0"/>
                <a:cs typeface="Arial" pitchFamily="34" charset="0"/>
              </a:rPr>
              <a:t>case of global significance</a:t>
            </a:r>
            <a:endParaRPr lang="en-GB" b="1" dirty="0">
              <a:solidFill>
                <a:schemeClr val="bg1"/>
              </a:solidFill>
              <a:latin typeface="Arial" pitchFamily="34" charset="0"/>
              <a:ea typeface="Tahoma" pitchFamily="34" charset="0"/>
              <a:cs typeface="Arial" pitchFamily="34" charset="0"/>
            </a:endParaRPr>
          </a:p>
          <a:p>
            <a:endParaRPr lang="en-ZA" dirty="0"/>
          </a:p>
        </p:txBody>
      </p:sp>
    </p:spTree>
    <p:extLst>
      <p:ext uri="{BB962C8B-B14F-4D97-AF65-F5344CB8AC3E}">
        <p14:creationId xmlns:p14="http://schemas.microsoft.com/office/powerpoint/2010/main" val="2882668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330" y="533400"/>
            <a:ext cx="5550670" cy="754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1000" y="2209800"/>
            <a:ext cx="3276600" cy="190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b="1" dirty="0"/>
          </a:p>
        </p:txBody>
      </p:sp>
      <p:cxnSp>
        <p:nvCxnSpPr>
          <p:cNvPr id="5" name="Straight Arrow Connector 4"/>
          <p:cNvCxnSpPr/>
          <p:nvPr/>
        </p:nvCxnSpPr>
        <p:spPr>
          <a:xfrm>
            <a:off x="2514600" y="2438400"/>
            <a:ext cx="0" cy="710353"/>
          </a:xfrm>
          <a:prstGeom prst="straightConnector1">
            <a:avLst/>
          </a:prstGeom>
          <a:ln w="38100">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57514" y="2523322"/>
            <a:ext cx="545309" cy="369332"/>
          </a:xfrm>
          <a:prstGeom prst="rect">
            <a:avLst/>
          </a:prstGeom>
          <a:noFill/>
        </p:spPr>
        <p:txBody>
          <a:bodyPr wrap="square" rtlCol="0">
            <a:spAutoFit/>
          </a:bodyPr>
          <a:lstStyle/>
          <a:p>
            <a:r>
              <a:rPr lang="en-US" b="1" dirty="0" smtClean="0">
                <a:solidFill>
                  <a:srgbClr val="7030A0"/>
                </a:solidFill>
              </a:rPr>
              <a:t>ICE</a:t>
            </a:r>
            <a:endParaRPr lang="en-ZA" b="1" dirty="0">
              <a:solidFill>
                <a:srgbClr val="7030A0"/>
              </a:solidFill>
            </a:endParaRPr>
          </a:p>
        </p:txBody>
      </p:sp>
      <p:cxnSp>
        <p:nvCxnSpPr>
          <p:cNvPr id="9" name="Straight Arrow Connector 8"/>
          <p:cNvCxnSpPr/>
          <p:nvPr/>
        </p:nvCxnSpPr>
        <p:spPr>
          <a:xfrm>
            <a:off x="3833579" y="5447763"/>
            <a:ext cx="0" cy="532327"/>
          </a:xfrm>
          <a:prstGeom prst="straightConnector1">
            <a:avLst/>
          </a:prstGeom>
          <a:ln w="38100">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76750" y="5529260"/>
            <a:ext cx="1752600" cy="369332"/>
          </a:xfrm>
          <a:prstGeom prst="rect">
            <a:avLst/>
          </a:prstGeom>
          <a:noFill/>
        </p:spPr>
        <p:txBody>
          <a:bodyPr wrap="square" rtlCol="0">
            <a:spAutoFit/>
          </a:bodyPr>
          <a:lstStyle/>
          <a:p>
            <a:r>
              <a:rPr lang="en-US" b="1" dirty="0" smtClean="0">
                <a:solidFill>
                  <a:schemeClr val="bg2">
                    <a:lumMod val="50000"/>
                  </a:schemeClr>
                </a:solidFill>
              </a:rPr>
              <a:t>Table Mountain</a:t>
            </a:r>
            <a:endParaRPr lang="en-ZA" b="1" dirty="0">
              <a:solidFill>
                <a:schemeClr val="bg2">
                  <a:lumMod val="50000"/>
                </a:schemeClr>
              </a:solidFill>
            </a:endParaRPr>
          </a:p>
        </p:txBody>
      </p:sp>
      <p:pic>
        <p:nvPicPr>
          <p:cNvPr id="17" name="Picture 2" descr="10"/>
          <p:cNvPicPr>
            <a:picLocks noChangeAspect="1" noChangeArrowheads="1"/>
          </p:cNvPicPr>
          <p:nvPr/>
        </p:nvPicPr>
        <p:blipFill>
          <a:blip r:embed="rId3" cstate="print"/>
          <a:srcRect/>
          <a:stretch>
            <a:fillRect/>
          </a:stretch>
        </p:blipFill>
        <p:spPr bwMode="auto">
          <a:xfrm>
            <a:off x="5756539" y="3810000"/>
            <a:ext cx="3844661" cy="4038600"/>
          </a:xfrm>
          <a:prstGeom prst="rect">
            <a:avLst/>
          </a:prstGeom>
          <a:noFill/>
          <a:ln w="9525">
            <a:noFill/>
            <a:miter lim="800000"/>
            <a:headEnd/>
            <a:tailEnd/>
          </a:ln>
        </p:spPr>
      </p:pic>
      <p:pic>
        <p:nvPicPr>
          <p:cNvPr id="13" name="Picture 2" descr="BE4_08"/>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5638800" y="-457200"/>
            <a:ext cx="3777696" cy="20987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2" descr="BE4_08"/>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5638800" y="-244413"/>
            <a:ext cx="3701578" cy="21092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27" name="Straight Connector 26"/>
          <p:cNvCxnSpPr/>
          <p:nvPr/>
        </p:nvCxnSpPr>
        <p:spPr>
          <a:xfrm flipH="1">
            <a:off x="438314" y="2362200"/>
            <a:ext cx="32192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2" descr="BE4_08"/>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a:xfrm>
            <a:off x="5632340" y="0"/>
            <a:ext cx="3596723" cy="20494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7" name="Straight Connector 36"/>
          <p:cNvCxnSpPr/>
          <p:nvPr/>
        </p:nvCxnSpPr>
        <p:spPr>
          <a:xfrm flipH="1">
            <a:off x="5758920" y="2379260"/>
            <a:ext cx="321928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Picture 2" descr="BE4_08"/>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a:xfrm>
            <a:off x="5638800" y="0"/>
            <a:ext cx="3505200" cy="19973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5638800" y="1563575"/>
            <a:ext cx="3733800" cy="722425"/>
          </a:xfrm>
          <a:prstGeom prst="rect">
            <a:avLst/>
          </a:prstGeom>
          <a:solidFill>
            <a:schemeClr val="bg1"/>
          </a:solidFill>
        </p:spPr>
        <p:txBody>
          <a:bodyPr wrap="square" rtlCol="0">
            <a:spAutoFit/>
          </a:bodyPr>
          <a:lstStyle/>
          <a:p>
            <a:endParaRPr lang="en-ZA" dirty="0"/>
          </a:p>
        </p:txBody>
      </p:sp>
      <p:cxnSp>
        <p:nvCxnSpPr>
          <p:cNvPr id="19" name="Straight Arrow Connector 18"/>
          <p:cNvCxnSpPr/>
          <p:nvPr/>
        </p:nvCxnSpPr>
        <p:spPr>
          <a:xfrm>
            <a:off x="7296434" y="685800"/>
            <a:ext cx="0" cy="476196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58920" y="2514600"/>
            <a:ext cx="3429000" cy="1077218"/>
          </a:xfrm>
          <a:prstGeom prst="rect">
            <a:avLst/>
          </a:prstGeom>
          <a:solidFill>
            <a:schemeClr val="bg1"/>
          </a:solidFill>
        </p:spPr>
        <p:txBody>
          <a:bodyPr wrap="square" rtlCol="0">
            <a:spAutoFit/>
          </a:bodyPr>
          <a:lstStyle/>
          <a:p>
            <a:pPr algn="ctr"/>
            <a:r>
              <a:rPr lang="en-US" sz="1600" b="1" dirty="0" smtClean="0"/>
              <a:t>2-7 </a:t>
            </a:r>
            <a:r>
              <a:rPr lang="en-US" sz="1600" b="1" dirty="0"/>
              <a:t>km of layers eroded from the top of the Table around 80-100 million years  ago</a:t>
            </a:r>
            <a:endParaRPr lang="en-ZA" sz="1600" dirty="0"/>
          </a:p>
          <a:p>
            <a:endParaRPr lang="en-ZA" sz="1600" dirty="0"/>
          </a:p>
        </p:txBody>
      </p:sp>
      <p:cxnSp>
        <p:nvCxnSpPr>
          <p:cNvPr id="11" name="Straight Connector 10"/>
          <p:cNvCxnSpPr/>
          <p:nvPr/>
        </p:nvCxnSpPr>
        <p:spPr>
          <a:xfrm>
            <a:off x="3833579" y="5447763"/>
            <a:ext cx="3534984"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55576" y="33111"/>
            <a:ext cx="4248472" cy="584775"/>
          </a:xfrm>
          <a:prstGeom prst="rect">
            <a:avLst/>
          </a:prstGeom>
          <a:solidFill>
            <a:schemeClr val="bg1"/>
          </a:solidFill>
        </p:spPr>
        <p:txBody>
          <a:bodyPr wrap="square" rtlCol="0">
            <a:spAutoFit/>
          </a:bodyPr>
          <a:lstStyle/>
          <a:p>
            <a:r>
              <a:rPr lang="en-ZA" sz="3200" dirty="0" smtClean="0"/>
              <a:t>GEOLOGY of the KAROO</a:t>
            </a:r>
            <a:endParaRPr lang="en-ZA" sz="3200" dirty="0"/>
          </a:p>
        </p:txBody>
      </p:sp>
    </p:spTree>
    <p:extLst>
      <p:ext uri="{BB962C8B-B14F-4D97-AF65-F5344CB8AC3E}">
        <p14:creationId xmlns:p14="http://schemas.microsoft.com/office/powerpoint/2010/main" val="2976770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702983"/>
            <a:ext cx="6477000" cy="205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68542" y="404664"/>
            <a:ext cx="8229600" cy="1143000"/>
          </a:xfrm>
        </p:spPr>
        <p:txBody>
          <a:bodyPr>
            <a:normAutofit fontScale="90000"/>
          </a:bodyPr>
          <a:lstStyle/>
          <a:p>
            <a:r>
              <a:rPr lang="en-US" dirty="0" smtClean="0"/>
              <a:t>No matter how thick it has the same organic carbon </a:t>
            </a:r>
            <a:r>
              <a:rPr lang="en-US" dirty="0" smtClean="0"/>
              <a:t>signature and unique geochemical fingerprint</a:t>
            </a:r>
            <a:endParaRPr lang="en-ZA"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246132"/>
            <a:ext cx="7846784" cy="1230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2283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ocuments\Documents\Africa Alive\HSS corridor\Corridor_Views_Frank\homo_sapiens_corridors_v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35" y="0"/>
            <a:ext cx="923103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17945">
            <a:off x="5823556" y="2186474"/>
            <a:ext cx="3105334" cy="1403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H="1">
            <a:off x="5694576" y="2204864"/>
            <a:ext cx="3197904" cy="64807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2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74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97768"/>
            <a:ext cx="8534400" cy="1143000"/>
          </a:xfrm>
        </p:spPr>
        <p:txBody>
          <a:bodyPr>
            <a:noAutofit/>
          </a:bodyPr>
          <a:lstStyle/>
          <a:p>
            <a:r>
              <a:rPr lang="en-ZA" sz="3200" dirty="0" smtClean="0">
                <a:solidFill>
                  <a:srgbClr val="FF0000"/>
                </a:solidFill>
                <a:latin typeface="Arial" pitchFamily="34" charset="0"/>
                <a:cs typeface="Arial" pitchFamily="34" charset="0"/>
              </a:rPr>
              <a:t>Reshaped </a:t>
            </a:r>
            <a:r>
              <a:rPr lang="en-ZA" sz="3200" dirty="0">
                <a:solidFill>
                  <a:srgbClr val="FF0000"/>
                </a:solidFill>
                <a:latin typeface="Arial" pitchFamily="34" charset="0"/>
                <a:cs typeface="Arial" pitchFamily="34" charset="0"/>
              </a:rPr>
              <a:t>the energy landscape of the </a:t>
            </a:r>
            <a:r>
              <a:rPr lang="en-ZA" sz="3200" dirty="0" smtClean="0">
                <a:solidFill>
                  <a:srgbClr val="FF0000"/>
                </a:solidFill>
                <a:latin typeface="Arial" pitchFamily="34" charset="0"/>
                <a:cs typeface="Arial" pitchFamily="34" charset="0"/>
              </a:rPr>
              <a:t>USA</a:t>
            </a:r>
            <a:r>
              <a:rPr lang="en-ZA" sz="3200" dirty="0">
                <a:solidFill>
                  <a:srgbClr val="FF0000"/>
                </a:solidFill>
                <a:latin typeface="Arial" pitchFamily="34" charset="0"/>
                <a:cs typeface="Arial" pitchFamily="34" charset="0"/>
              </a:rPr>
              <a:t>.</a:t>
            </a:r>
            <a:r>
              <a:rPr lang="en-ZA" sz="3200" dirty="0">
                <a:latin typeface="Arial" pitchFamily="34" charset="0"/>
                <a:cs typeface="Arial" pitchFamily="34" charset="0"/>
              </a:rPr>
              <a:t/>
            </a:r>
            <a:br>
              <a:rPr lang="en-ZA" sz="3200" dirty="0">
                <a:latin typeface="Arial" pitchFamily="34" charset="0"/>
                <a:cs typeface="Arial" pitchFamily="34" charset="0"/>
              </a:rPr>
            </a:br>
            <a:r>
              <a:rPr lang="en-ZA" sz="3200" b="1" dirty="0">
                <a:solidFill>
                  <a:srgbClr val="FF0000"/>
                </a:solidFill>
              </a:rPr>
              <a:t>Developments </a:t>
            </a:r>
            <a:r>
              <a:rPr lang="en-ZA" sz="3200" b="1" dirty="0">
                <a:solidFill>
                  <a:srgbClr val="FF0000"/>
                </a:solidFill>
                <a:latin typeface="Arial" pitchFamily="34" charset="0"/>
                <a:cs typeface="Arial" pitchFamily="34" charset="0"/>
              </a:rPr>
              <a:t>in less than 10 years</a:t>
            </a:r>
            <a:endParaRPr lang="en-ZA" sz="3200" b="1" dirty="0">
              <a:solidFill>
                <a:srgbClr val="FF0000"/>
              </a:solidFill>
            </a:endParaRPr>
          </a:p>
        </p:txBody>
      </p:sp>
      <p:sp>
        <p:nvSpPr>
          <p:cNvPr id="3" name="Content Placeholder 2"/>
          <p:cNvSpPr>
            <a:spLocks noGrp="1"/>
          </p:cNvSpPr>
          <p:nvPr>
            <p:ph idx="1"/>
          </p:nvPr>
        </p:nvSpPr>
        <p:spPr>
          <a:xfrm>
            <a:off x="251520" y="1872255"/>
            <a:ext cx="8784976" cy="4968552"/>
          </a:xfrm>
        </p:spPr>
        <p:txBody>
          <a:bodyPr>
            <a:normAutofit fontScale="85000" lnSpcReduction="20000"/>
          </a:bodyPr>
          <a:lstStyle/>
          <a:p>
            <a:pPr marL="0" indent="0">
              <a:buNone/>
            </a:pPr>
            <a:r>
              <a:rPr lang="en-ZA" dirty="0">
                <a:latin typeface="Arial" pitchFamily="34" charset="0"/>
                <a:cs typeface="Arial" pitchFamily="34" charset="0"/>
              </a:rPr>
              <a:t>The combined technological development of horizontal drilling and hydraulic fracturing has </a:t>
            </a:r>
            <a:r>
              <a:rPr lang="en-ZA" dirty="0" smtClean="0">
                <a:latin typeface="Arial" pitchFamily="34" charset="0"/>
                <a:cs typeface="Arial" pitchFamily="34" charset="0"/>
              </a:rPr>
              <a:t>enabled the </a:t>
            </a:r>
            <a:r>
              <a:rPr lang="en-ZA" dirty="0">
                <a:latin typeface="Arial" pitchFamily="34" charset="0"/>
                <a:cs typeface="Arial" pitchFamily="34" charset="0"/>
              </a:rPr>
              <a:t>extraction of </a:t>
            </a:r>
            <a:r>
              <a:rPr lang="en-ZA" dirty="0" smtClean="0">
                <a:latin typeface="Arial" pitchFamily="34" charset="0"/>
                <a:cs typeface="Arial" pitchFamily="34" charset="0"/>
              </a:rPr>
              <a:t>oil and gas </a:t>
            </a:r>
            <a:r>
              <a:rPr lang="en-ZA" dirty="0">
                <a:latin typeface="Arial" pitchFamily="34" charset="0"/>
                <a:cs typeface="Arial" pitchFamily="34" charset="0"/>
              </a:rPr>
              <a:t>from unconventional </a:t>
            </a:r>
            <a:r>
              <a:rPr lang="en-ZA" dirty="0" smtClean="0">
                <a:latin typeface="Arial" pitchFamily="34" charset="0"/>
                <a:cs typeface="Arial" pitchFamily="34" charset="0"/>
              </a:rPr>
              <a:t>sources</a:t>
            </a:r>
          </a:p>
          <a:p>
            <a:pPr marL="0" indent="0">
              <a:buNone/>
            </a:pPr>
            <a:endParaRPr lang="en-ZA" dirty="0">
              <a:latin typeface="Arial" pitchFamily="34" charset="0"/>
              <a:cs typeface="Arial" pitchFamily="34" charset="0"/>
            </a:endParaRPr>
          </a:p>
          <a:p>
            <a:pPr marL="0" indent="0">
              <a:buNone/>
            </a:pPr>
            <a:r>
              <a:rPr lang="en-ZA" b="1" dirty="0" smtClean="0">
                <a:solidFill>
                  <a:srgbClr val="FF0000"/>
                </a:solidFill>
                <a:latin typeface="Arial" pitchFamily="34" charset="0"/>
                <a:cs typeface="Arial" pitchFamily="34" charset="0"/>
              </a:rPr>
              <a:t>Unconventional gas </a:t>
            </a:r>
            <a:r>
              <a:rPr lang="en-ZA" b="1" dirty="0">
                <a:solidFill>
                  <a:srgbClr val="FF0000"/>
                </a:solidFill>
                <a:latin typeface="Arial" pitchFamily="34" charset="0"/>
                <a:cs typeface="Arial" pitchFamily="34" charset="0"/>
              </a:rPr>
              <a:t>currently supplies </a:t>
            </a:r>
            <a:r>
              <a:rPr lang="en-ZA" b="1" dirty="0" smtClean="0">
                <a:solidFill>
                  <a:srgbClr val="FF0000"/>
                </a:solidFill>
                <a:latin typeface="Arial" pitchFamily="34" charset="0"/>
                <a:cs typeface="Arial" pitchFamily="34" charset="0"/>
              </a:rPr>
              <a:t>~30</a:t>
            </a:r>
            <a:r>
              <a:rPr lang="en-ZA" b="1" dirty="0">
                <a:solidFill>
                  <a:srgbClr val="FF0000"/>
                </a:solidFill>
                <a:latin typeface="Arial" pitchFamily="34" charset="0"/>
                <a:cs typeface="Arial" pitchFamily="34" charset="0"/>
              </a:rPr>
              <a:t>% of </a:t>
            </a:r>
            <a:r>
              <a:rPr lang="en-ZA" b="1" dirty="0" smtClean="0">
                <a:solidFill>
                  <a:srgbClr val="FF0000"/>
                </a:solidFill>
                <a:latin typeface="Arial" pitchFamily="34" charset="0"/>
                <a:cs typeface="Arial" pitchFamily="34" charset="0"/>
              </a:rPr>
              <a:t>USA </a:t>
            </a:r>
            <a:r>
              <a:rPr lang="en-ZA" b="1" dirty="0">
                <a:solidFill>
                  <a:srgbClr val="FF0000"/>
                </a:solidFill>
                <a:latin typeface="Arial" pitchFamily="34" charset="0"/>
                <a:cs typeface="Arial" pitchFamily="34" charset="0"/>
              </a:rPr>
              <a:t>domestic gas </a:t>
            </a:r>
            <a:r>
              <a:rPr lang="en-ZA" b="1" dirty="0" smtClean="0">
                <a:solidFill>
                  <a:srgbClr val="FF0000"/>
                </a:solidFill>
                <a:latin typeface="Arial" pitchFamily="34" charset="0"/>
                <a:cs typeface="Arial" pitchFamily="34" charset="0"/>
              </a:rPr>
              <a:t>production;  and </a:t>
            </a:r>
            <a:r>
              <a:rPr lang="en-ZA" b="1" dirty="0">
                <a:solidFill>
                  <a:srgbClr val="FF0000"/>
                </a:solidFill>
                <a:latin typeface="Arial" pitchFamily="34" charset="0"/>
                <a:cs typeface="Arial" pitchFamily="34" charset="0"/>
              </a:rPr>
              <a:t>is projected to provide ~50% by </a:t>
            </a:r>
            <a:r>
              <a:rPr lang="en-ZA" b="1" dirty="0" smtClean="0">
                <a:solidFill>
                  <a:srgbClr val="FF0000"/>
                </a:solidFill>
                <a:latin typeface="Arial" pitchFamily="34" charset="0"/>
                <a:cs typeface="Arial" pitchFamily="34" charset="0"/>
              </a:rPr>
              <a:t>2035</a:t>
            </a:r>
          </a:p>
          <a:p>
            <a:pPr marL="0" indent="0">
              <a:buNone/>
            </a:pPr>
            <a:endParaRPr lang="en-ZA" b="1" i="1" dirty="0" smtClean="0">
              <a:solidFill>
                <a:srgbClr val="FF0000"/>
              </a:solidFill>
              <a:latin typeface="Arial" pitchFamily="34" charset="0"/>
              <a:cs typeface="Arial" pitchFamily="34" charset="0"/>
            </a:endParaRPr>
          </a:p>
          <a:p>
            <a:pPr marL="0" indent="0">
              <a:buNone/>
            </a:pPr>
            <a:r>
              <a:rPr lang="en-US" b="1" dirty="0" smtClean="0">
                <a:latin typeface="Arial" pitchFamily="34" charset="0"/>
                <a:cs typeface="Arial" pitchFamily="34" charset="0"/>
              </a:rPr>
              <a:t>In 2012, an </a:t>
            </a:r>
            <a:r>
              <a:rPr lang="en-US" b="1" dirty="0">
                <a:latin typeface="Arial" pitchFamily="34" charset="0"/>
                <a:cs typeface="Arial" pitchFamily="34" charset="0"/>
              </a:rPr>
              <a:t>overall contribution to the </a:t>
            </a:r>
            <a:r>
              <a:rPr lang="en-US" b="1" dirty="0" smtClean="0">
                <a:latin typeface="Arial" pitchFamily="34" charset="0"/>
                <a:cs typeface="Arial" pitchFamily="34" charset="0"/>
              </a:rPr>
              <a:t>USA economy </a:t>
            </a:r>
            <a:r>
              <a:rPr lang="en-US" b="1" dirty="0">
                <a:latin typeface="Arial" pitchFamily="34" charset="0"/>
                <a:cs typeface="Arial" pitchFamily="34" charset="0"/>
              </a:rPr>
              <a:t>of $238 </a:t>
            </a:r>
            <a:r>
              <a:rPr lang="en-US" b="1" dirty="0" smtClean="0">
                <a:latin typeface="Arial" pitchFamily="34" charset="0"/>
                <a:cs typeface="Arial" pitchFamily="34" charset="0"/>
              </a:rPr>
              <a:t>billion &amp; </a:t>
            </a:r>
            <a:r>
              <a:rPr lang="en-US" b="1" dirty="0">
                <a:latin typeface="Arial" pitchFamily="34" charset="0"/>
                <a:cs typeface="Arial" pitchFamily="34" charset="0"/>
              </a:rPr>
              <a:t> </a:t>
            </a:r>
            <a:r>
              <a:rPr lang="en-US" b="1" dirty="0" smtClean="0">
                <a:latin typeface="Arial" pitchFamily="34" charset="0"/>
                <a:cs typeface="Arial" pitchFamily="34" charset="0"/>
              </a:rPr>
              <a:t>1.7 </a:t>
            </a:r>
            <a:r>
              <a:rPr lang="en-US" b="1" dirty="0">
                <a:latin typeface="Arial" pitchFamily="34" charset="0"/>
                <a:cs typeface="Arial" pitchFamily="34" charset="0"/>
              </a:rPr>
              <a:t>million jobs </a:t>
            </a:r>
            <a:endParaRPr lang="en-US" b="1" dirty="0">
              <a:solidFill>
                <a:srgbClr val="FF0000"/>
              </a:solidFill>
              <a:latin typeface="Arial" pitchFamily="34" charset="0"/>
              <a:cs typeface="Arial" pitchFamily="34" charset="0"/>
            </a:endParaRPr>
          </a:p>
          <a:p>
            <a:pPr marL="0" indent="0">
              <a:buNone/>
            </a:pPr>
            <a:endParaRPr lang="en-ZA" dirty="0">
              <a:latin typeface="Arial" pitchFamily="34" charset="0"/>
              <a:cs typeface="Arial" pitchFamily="34" charset="0"/>
            </a:endParaRPr>
          </a:p>
          <a:p>
            <a:pPr marL="0" indent="0">
              <a:buNone/>
            </a:pPr>
            <a:endParaRPr lang="en-ZA" sz="1900" dirty="0" smtClean="0">
              <a:latin typeface="Arial" pitchFamily="34" charset="0"/>
              <a:cs typeface="Arial" pitchFamily="34" charset="0"/>
            </a:endParaRPr>
          </a:p>
          <a:p>
            <a:pPr marL="0" indent="0">
              <a:buNone/>
            </a:pPr>
            <a:r>
              <a:rPr lang="en-ZA" sz="2100" i="1" dirty="0" smtClean="0">
                <a:latin typeface="Arial" pitchFamily="34" charset="0"/>
                <a:cs typeface="Arial" pitchFamily="34" charset="0"/>
              </a:rPr>
              <a:t>(</a:t>
            </a:r>
            <a:r>
              <a:rPr lang="en-ZA" sz="2100" i="1" dirty="0">
                <a:latin typeface="Arial" pitchFamily="34" charset="0"/>
                <a:cs typeface="Arial" pitchFamily="34" charset="0"/>
              </a:rPr>
              <a:t>USEIA, </a:t>
            </a:r>
            <a:r>
              <a:rPr lang="en-ZA" sz="2100" i="1" dirty="0" smtClean="0">
                <a:latin typeface="Arial" pitchFamily="34" charset="0"/>
                <a:cs typeface="Arial" pitchFamily="34" charset="0"/>
              </a:rPr>
              <a:t>2010; </a:t>
            </a:r>
            <a:r>
              <a:rPr lang="en-US" sz="2100" i="1" dirty="0">
                <a:latin typeface="Arial" pitchFamily="34" charset="0"/>
                <a:cs typeface="Arial" pitchFamily="34" charset="0"/>
              </a:rPr>
              <a:t>IHS, 2012</a:t>
            </a:r>
            <a:r>
              <a:rPr lang="en-ZA" sz="2100" i="1" dirty="0" smtClean="0">
                <a:latin typeface="Arial" pitchFamily="34" charset="0"/>
                <a:cs typeface="Arial" pitchFamily="34" charset="0"/>
              </a:rPr>
              <a:t>).</a:t>
            </a:r>
            <a:endParaRPr lang="en-ZA" sz="2100" i="1" dirty="0">
              <a:latin typeface="Arial" pitchFamily="34" charset="0"/>
              <a:cs typeface="Arial" pitchFamily="34" charset="0"/>
            </a:endParaRPr>
          </a:p>
        </p:txBody>
      </p:sp>
    </p:spTree>
    <p:extLst>
      <p:ext uri="{BB962C8B-B14F-4D97-AF65-F5344CB8AC3E}">
        <p14:creationId xmlns:p14="http://schemas.microsoft.com/office/powerpoint/2010/main" val="37849238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ZA"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7765774" cy="351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3691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Content Placeholder 3"/>
          <p:cNvPicPr>
            <a:picLocks noGrp="1" noChangeAspect="1"/>
          </p:cNvPicPr>
          <p:nvPr>
            <p:ph idx="1"/>
          </p:nvPr>
        </p:nvPicPr>
        <p:blipFill>
          <a:blip r:embed="rId2"/>
          <a:stretch>
            <a:fillRect/>
          </a:stretch>
        </p:blipFill>
        <p:spPr>
          <a:xfrm>
            <a:off x="152664" y="188640"/>
            <a:ext cx="8739815" cy="6554861"/>
          </a:xfrm>
          <a:prstGeom prst="rect">
            <a:avLst/>
          </a:prstGeom>
        </p:spPr>
      </p:pic>
    </p:spTree>
    <p:extLst>
      <p:ext uri="{BB962C8B-B14F-4D97-AF65-F5344CB8AC3E}">
        <p14:creationId xmlns:p14="http://schemas.microsoft.com/office/powerpoint/2010/main" val="3739090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Content Placeholder 3"/>
          <p:cNvPicPr>
            <a:picLocks noGrp="1" noChangeAspect="1"/>
          </p:cNvPicPr>
          <p:nvPr>
            <p:ph idx="1"/>
          </p:nvPr>
        </p:nvPicPr>
        <p:blipFill>
          <a:blip r:embed="rId2"/>
          <a:stretch>
            <a:fillRect/>
          </a:stretch>
        </p:blipFill>
        <p:spPr>
          <a:xfrm>
            <a:off x="152664" y="260648"/>
            <a:ext cx="8835826" cy="6626869"/>
          </a:xfrm>
          <a:prstGeom prst="rect">
            <a:avLst/>
          </a:prstGeom>
        </p:spPr>
      </p:pic>
    </p:spTree>
    <p:extLst>
      <p:ext uri="{BB962C8B-B14F-4D97-AF65-F5344CB8AC3E}">
        <p14:creationId xmlns:p14="http://schemas.microsoft.com/office/powerpoint/2010/main" val="8729939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Content Placeholder 3"/>
          <p:cNvPicPr>
            <a:picLocks noGrp="1" noChangeAspect="1"/>
          </p:cNvPicPr>
          <p:nvPr>
            <p:ph idx="1"/>
          </p:nvPr>
        </p:nvPicPr>
        <p:blipFill>
          <a:blip r:embed="rId2"/>
          <a:stretch>
            <a:fillRect/>
          </a:stretch>
        </p:blipFill>
        <p:spPr>
          <a:xfrm>
            <a:off x="248677" y="188640"/>
            <a:ext cx="8499788" cy="6374841"/>
          </a:xfrm>
          <a:prstGeom prst="rect">
            <a:avLst/>
          </a:prstGeom>
        </p:spPr>
      </p:pic>
    </p:spTree>
    <p:extLst>
      <p:ext uri="{BB962C8B-B14F-4D97-AF65-F5344CB8AC3E}">
        <p14:creationId xmlns:p14="http://schemas.microsoft.com/office/powerpoint/2010/main" val="21731288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5" descr="solar_thum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599317" cy="6048672"/>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2805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416"/>
            <a:ext cx="9144000" cy="6467168"/>
          </a:xfrm>
          <a:prstGeom prst="rect">
            <a:avLst/>
          </a:prstGeom>
        </p:spPr>
      </p:pic>
      <p:sp>
        <p:nvSpPr>
          <p:cNvPr id="2" name="TextBox 1"/>
          <p:cNvSpPr txBox="1"/>
          <p:nvPr/>
        </p:nvSpPr>
        <p:spPr>
          <a:xfrm>
            <a:off x="3779912" y="864862"/>
            <a:ext cx="4392488" cy="707886"/>
          </a:xfrm>
          <a:prstGeom prst="rect">
            <a:avLst/>
          </a:prstGeom>
          <a:noFill/>
        </p:spPr>
        <p:txBody>
          <a:bodyPr wrap="square" rtlCol="0">
            <a:spAutoFit/>
          </a:bodyPr>
          <a:lstStyle/>
          <a:p>
            <a:r>
              <a:rPr lang="en-ZA" sz="4000" dirty="0" smtClean="0"/>
              <a:t>HOW MUCH?</a:t>
            </a:r>
            <a:endParaRPr lang="en-ZA" sz="4000" dirty="0"/>
          </a:p>
        </p:txBody>
      </p:sp>
    </p:spTree>
    <p:extLst>
      <p:ext uri="{BB962C8B-B14F-4D97-AF65-F5344CB8AC3E}">
        <p14:creationId xmlns:p14="http://schemas.microsoft.com/office/powerpoint/2010/main" val="11701511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824" y="-27384"/>
            <a:ext cx="7848600" cy="1143000"/>
          </a:xfrm>
        </p:spPr>
        <p:txBody>
          <a:bodyPr>
            <a:normAutofit/>
          </a:bodyPr>
          <a:lstStyle/>
          <a:p>
            <a:r>
              <a:rPr lang="en-US" sz="1600" dirty="0" smtClean="0"/>
              <a:t>  </a:t>
            </a:r>
            <a:r>
              <a:rPr lang="en-US" sz="1800" b="1" dirty="0" smtClean="0"/>
              <a:t>Typical gas-bearing shales</a:t>
            </a:r>
            <a:br>
              <a:rPr lang="en-US" sz="1800" b="1" dirty="0" smtClean="0"/>
            </a:br>
            <a:r>
              <a:rPr lang="en-US" sz="1800" b="1" dirty="0" smtClean="0"/>
              <a:t>from the Karoo</a:t>
            </a:r>
            <a:endParaRPr lang="en-ZA" sz="1800" b="1" dirty="0"/>
          </a:p>
        </p:txBody>
      </p:sp>
      <p:pic>
        <p:nvPicPr>
          <p:cNvPr id="16386" name="Picture 2" descr="C:\Users\mdewit\Desktop\pics for maarten\Picture3.bmp"/>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257800"/>
            <a:ext cx="8229600" cy="10318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cstate="print"/>
          <a:srcRect/>
          <a:stretch>
            <a:fillRect/>
          </a:stretch>
        </p:blipFill>
        <p:spPr bwMode="auto">
          <a:xfrm rot="5400000">
            <a:off x="-854135" y="1434832"/>
            <a:ext cx="5058103" cy="2435432"/>
          </a:xfrm>
          <a:prstGeom prst="rect">
            <a:avLst/>
          </a:prstGeom>
          <a:noFill/>
          <a:ln w="9525">
            <a:noFill/>
            <a:miter lim="800000"/>
            <a:headEnd/>
            <a:tailEnd/>
          </a:ln>
          <a:effectLst/>
        </p:spPr>
      </p:pic>
      <p:sp>
        <p:nvSpPr>
          <p:cNvPr id="3" name="TextBox 2"/>
          <p:cNvSpPr txBox="1"/>
          <p:nvPr/>
        </p:nvSpPr>
        <p:spPr>
          <a:xfrm>
            <a:off x="2919464" y="4510704"/>
            <a:ext cx="1028700" cy="369332"/>
          </a:xfrm>
          <a:prstGeom prst="rect">
            <a:avLst/>
          </a:prstGeom>
          <a:noFill/>
        </p:spPr>
        <p:txBody>
          <a:bodyPr wrap="square" rtlCol="0">
            <a:spAutoFit/>
          </a:bodyPr>
          <a:lstStyle/>
          <a:p>
            <a:r>
              <a:rPr lang="en-ZA" dirty="0" err="1" smtClean="0"/>
              <a:t>Whitehill</a:t>
            </a:r>
            <a:endParaRPr lang="en-ZA" dirty="0"/>
          </a:p>
        </p:txBody>
      </p:sp>
      <p:pic>
        <p:nvPicPr>
          <p:cNvPr id="6" name="Picture 4"/>
          <p:cNvPicPr>
            <a:picLocks noChangeAspect="1" noChangeArrowheads="1"/>
          </p:cNvPicPr>
          <p:nvPr/>
        </p:nvPicPr>
        <p:blipFill>
          <a:blip r:embed="rId4" cstate="print"/>
          <a:srcRect/>
          <a:stretch>
            <a:fillRect/>
          </a:stretch>
        </p:blipFill>
        <p:spPr bwMode="auto">
          <a:xfrm rot="5400000">
            <a:off x="4988931" y="1382966"/>
            <a:ext cx="5033538" cy="2514599"/>
          </a:xfrm>
          <a:prstGeom prst="rect">
            <a:avLst/>
          </a:prstGeom>
          <a:noFill/>
          <a:ln w="9525">
            <a:noFill/>
            <a:miter lim="800000"/>
            <a:headEnd/>
            <a:tailEnd/>
          </a:ln>
          <a:effectLst/>
        </p:spPr>
      </p:pic>
      <p:sp>
        <p:nvSpPr>
          <p:cNvPr id="5" name="TextBox 4"/>
          <p:cNvSpPr txBox="1"/>
          <p:nvPr/>
        </p:nvSpPr>
        <p:spPr>
          <a:xfrm>
            <a:off x="4876800" y="1268760"/>
            <a:ext cx="1524000" cy="369332"/>
          </a:xfrm>
          <a:prstGeom prst="rect">
            <a:avLst/>
          </a:prstGeom>
          <a:noFill/>
        </p:spPr>
        <p:txBody>
          <a:bodyPr wrap="square" rtlCol="0">
            <a:spAutoFit/>
          </a:bodyPr>
          <a:lstStyle/>
          <a:p>
            <a:r>
              <a:rPr lang="en-ZA" dirty="0"/>
              <a:t>Prince Albert</a:t>
            </a:r>
          </a:p>
        </p:txBody>
      </p:sp>
      <p:sp>
        <p:nvSpPr>
          <p:cNvPr id="7" name="TextBox 6"/>
          <p:cNvSpPr txBox="1"/>
          <p:nvPr/>
        </p:nvSpPr>
        <p:spPr>
          <a:xfrm>
            <a:off x="955104" y="6336268"/>
            <a:ext cx="8153400" cy="369332"/>
          </a:xfrm>
          <a:prstGeom prst="rect">
            <a:avLst/>
          </a:prstGeom>
          <a:noFill/>
        </p:spPr>
        <p:txBody>
          <a:bodyPr wrap="square" rtlCol="0">
            <a:spAutoFit/>
          </a:bodyPr>
          <a:lstStyle/>
          <a:p>
            <a:r>
              <a:rPr lang="en-US" dirty="0" smtClean="0"/>
              <a:t>NMMU drill core through Karoo Gas Shales, near Jansenville, drilled mid 2011 </a:t>
            </a:r>
            <a:endParaRPr lang="en-ZA" dirty="0"/>
          </a:p>
        </p:txBody>
      </p:sp>
      <p:sp>
        <p:nvSpPr>
          <p:cNvPr id="8" name="TextBox 7"/>
          <p:cNvSpPr txBox="1"/>
          <p:nvPr/>
        </p:nvSpPr>
        <p:spPr>
          <a:xfrm>
            <a:off x="3635896" y="2640265"/>
            <a:ext cx="2232248" cy="1200329"/>
          </a:xfrm>
          <a:prstGeom prst="rect">
            <a:avLst/>
          </a:prstGeom>
          <a:noFill/>
        </p:spPr>
        <p:txBody>
          <a:bodyPr wrap="square" rtlCol="0">
            <a:spAutoFit/>
          </a:bodyPr>
          <a:lstStyle/>
          <a:p>
            <a:r>
              <a:rPr lang="en-ZA" sz="2400" b="1" dirty="0" smtClean="0">
                <a:solidFill>
                  <a:srgbClr val="FF0000"/>
                </a:solidFill>
              </a:rPr>
              <a:t>Could </a:t>
            </a:r>
            <a:r>
              <a:rPr lang="en-ZA" sz="2400" b="1" dirty="0">
                <a:solidFill>
                  <a:srgbClr val="FF0000"/>
                </a:solidFill>
              </a:rPr>
              <a:t>t</a:t>
            </a:r>
            <a:r>
              <a:rPr lang="en-ZA" sz="2400" b="1" dirty="0" smtClean="0">
                <a:solidFill>
                  <a:srgbClr val="FF0000"/>
                </a:solidFill>
              </a:rPr>
              <a:t>hese rocks power South Africa?</a:t>
            </a:r>
            <a:endParaRPr lang="en-ZA" sz="2400" b="1" dirty="0">
              <a:solidFill>
                <a:srgbClr val="FF0000"/>
              </a:solidFill>
            </a:endParaRPr>
          </a:p>
        </p:txBody>
      </p:sp>
      <p:sp>
        <p:nvSpPr>
          <p:cNvPr id="9" name="TextBox 8"/>
          <p:cNvSpPr txBox="1"/>
          <p:nvPr/>
        </p:nvSpPr>
        <p:spPr>
          <a:xfrm>
            <a:off x="3779912" y="1916832"/>
            <a:ext cx="1368152" cy="369332"/>
          </a:xfrm>
          <a:prstGeom prst="rect">
            <a:avLst/>
          </a:prstGeom>
          <a:solidFill>
            <a:schemeClr val="tx1"/>
          </a:solidFill>
        </p:spPr>
        <p:txBody>
          <a:bodyPr wrap="square" rtlCol="0">
            <a:spAutoFit/>
          </a:bodyPr>
          <a:lstStyle/>
          <a:p>
            <a:pPr algn="ctr"/>
            <a:r>
              <a:rPr lang="en-ZA" b="1" dirty="0">
                <a:solidFill>
                  <a:schemeClr val="bg1"/>
                </a:solidFill>
              </a:rPr>
              <a:t>HOW RICH</a:t>
            </a:r>
            <a:r>
              <a:rPr lang="en-ZA" b="1" dirty="0" smtClean="0">
                <a:solidFill>
                  <a:schemeClr val="bg1"/>
                </a:solidFill>
              </a:rPr>
              <a:t>?</a:t>
            </a:r>
            <a:endParaRPr lang="en-ZA" b="1" dirty="0">
              <a:solidFill>
                <a:schemeClr val="bg1"/>
              </a:solidFill>
            </a:endParaRPr>
          </a:p>
        </p:txBody>
      </p:sp>
    </p:spTree>
    <p:extLst>
      <p:ext uri="{BB962C8B-B14F-4D97-AF65-F5344CB8AC3E}">
        <p14:creationId xmlns:p14="http://schemas.microsoft.com/office/powerpoint/2010/main" val="34494257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5029200"/>
          </a:xfrm>
        </p:spPr>
        <p:txBody>
          <a:bodyPr>
            <a:normAutofit fontScale="55000" lnSpcReduction="20000"/>
          </a:bodyPr>
          <a:lstStyle/>
          <a:p>
            <a:pPr marL="0" indent="0">
              <a:buNone/>
            </a:pPr>
            <a:endParaRPr lang="en-ZA" sz="8000" dirty="0" smtClean="0"/>
          </a:p>
          <a:p>
            <a:pPr marL="0" indent="0">
              <a:buNone/>
            </a:pPr>
            <a:endParaRPr lang="en-ZA" sz="8000" dirty="0"/>
          </a:p>
          <a:p>
            <a:pPr marL="0" indent="0">
              <a:buNone/>
            </a:pPr>
            <a:endParaRPr lang="en-ZA" sz="8000" dirty="0" smtClean="0"/>
          </a:p>
          <a:p>
            <a:pPr marL="0" indent="0">
              <a:buNone/>
            </a:pPr>
            <a:endParaRPr lang="en-ZA" sz="8000" dirty="0" smtClean="0"/>
          </a:p>
          <a:p>
            <a:pPr marL="0" indent="0">
              <a:buNone/>
            </a:pPr>
            <a:endParaRPr lang="en-ZA" sz="8000" dirty="0" smtClean="0"/>
          </a:p>
          <a:p>
            <a:pPr marL="0" indent="0">
              <a:buNone/>
            </a:pPr>
            <a:endParaRPr lang="en-ZA" dirty="0"/>
          </a:p>
          <a:p>
            <a:pPr marL="0" indent="0">
              <a:buNone/>
            </a:pPr>
            <a:endParaRPr lang="en-ZA" dirty="0" smtClean="0"/>
          </a:p>
          <a:p>
            <a:pPr marL="0" indent="0">
              <a:buNone/>
            </a:pPr>
            <a:endParaRPr lang="en-ZA" dirty="0" smtClean="0"/>
          </a:p>
          <a:p>
            <a:pPr marL="0" indent="0">
              <a:buNone/>
            </a:pPr>
            <a:endParaRPr lang="en-ZA" dirty="0" smtClean="0"/>
          </a:p>
          <a:p>
            <a:pPr marL="0" indent="0">
              <a:buNone/>
            </a:pPr>
            <a:r>
              <a:rPr lang="en-ZA" dirty="0" smtClean="0"/>
              <a:t>	</a:t>
            </a:r>
          </a:p>
        </p:txBody>
      </p:sp>
      <p:sp>
        <p:nvSpPr>
          <p:cNvPr id="5" name="Title 1"/>
          <p:cNvSpPr txBox="1">
            <a:spLocks/>
          </p:cNvSpPr>
          <p:nvPr/>
        </p:nvSpPr>
        <p:spPr>
          <a:xfrm>
            <a:off x="-12700" y="381000"/>
            <a:ext cx="9144000" cy="609600"/>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ZA" dirty="0" smtClean="0"/>
              <a:t>Input parameters </a:t>
            </a:r>
            <a:endParaRPr lang="en-ZA" sz="180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59" y="4432300"/>
            <a:ext cx="8755081"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169059" y="1017533"/>
            <a:ext cx="5147179" cy="3347571"/>
          </a:xfrm>
          <a:prstGeom prst="rect">
            <a:avLst/>
          </a:prstGeom>
        </p:spPr>
        <p:txBody>
          <a:bodyPr vert="horz" lIns="91440" tIns="45720" rIns="91440" bIns="45720" rtlCol="0">
            <a:normAutofit fontScale="2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ZA" sz="8000" b="1" dirty="0" smtClean="0"/>
              <a:t>Geological parameters</a:t>
            </a:r>
          </a:p>
          <a:p>
            <a:pPr lvl="1"/>
            <a:r>
              <a:rPr lang="en-ZA" sz="7600" dirty="0" smtClean="0"/>
              <a:t>Prospective area </a:t>
            </a:r>
            <a:r>
              <a:rPr lang="en-ZA" sz="5200" b="1" dirty="0" smtClean="0">
                <a:solidFill>
                  <a:srgbClr val="FF0000"/>
                </a:solidFill>
              </a:rPr>
              <a:t>(note </a:t>
            </a:r>
            <a:r>
              <a:rPr lang="en-ZA" sz="5200" b="1" dirty="0">
                <a:solidFill>
                  <a:srgbClr val="FF0000"/>
                </a:solidFill>
              </a:rPr>
              <a:t>Eastern Cape covers about 30</a:t>
            </a:r>
            <a:r>
              <a:rPr lang="en-ZA" sz="5200" b="1" dirty="0" smtClean="0">
                <a:solidFill>
                  <a:srgbClr val="FF0000"/>
                </a:solidFill>
              </a:rPr>
              <a:t>%)</a:t>
            </a:r>
          </a:p>
          <a:p>
            <a:pPr lvl="1"/>
            <a:r>
              <a:rPr lang="en-ZA" sz="7600" dirty="0" smtClean="0"/>
              <a:t>Prospective area success factor (viable % of area)</a:t>
            </a:r>
          </a:p>
          <a:p>
            <a:pPr lvl="1"/>
            <a:r>
              <a:rPr lang="en-ZA" sz="7600" dirty="0" smtClean="0"/>
              <a:t>Gas concentration (per area):</a:t>
            </a:r>
          </a:p>
          <a:p>
            <a:pPr lvl="2"/>
            <a:r>
              <a:rPr lang="en-ZA" sz="7400" dirty="0" smtClean="0"/>
              <a:t>Shale thickness</a:t>
            </a:r>
          </a:p>
          <a:p>
            <a:pPr lvl="2"/>
            <a:r>
              <a:rPr lang="en-ZA" sz="7400" dirty="0" smtClean="0"/>
              <a:t>Gas content</a:t>
            </a:r>
          </a:p>
          <a:p>
            <a:pPr lvl="2"/>
            <a:endParaRPr lang="en-ZA" sz="7400" dirty="0"/>
          </a:p>
          <a:p>
            <a:pPr marL="0" indent="0">
              <a:buNone/>
            </a:pPr>
            <a:r>
              <a:rPr lang="en-ZA" sz="8000" b="1" dirty="0" smtClean="0"/>
              <a:t>Risk factors</a:t>
            </a:r>
            <a:endParaRPr lang="en-ZA" sz="8000" b="1" dirty="0"/>
          </a:p>
          <a:p>
            <a:pPr lvl="1"/>
            <a:r>
              <a:rPr lang="en-ZA" sz="7600" dirty="0" smtClean="0"/>
              <a:t>Play success factor: 50 – 60 %</a:t>
            </a:r>
          </a:p>
          <a:p>
            <a:pPr lvl="1"/>
            <a:r>
              <a:rPr lang="en-ZA" sz="7600" dirty="0" smtClean="0"/>
              <a:t>Shale gas recovery factor: 20 </a:t>
            </a:r>
            <a:r>
              <a:rPr lang="en-ZA" sz="7600" dirty="0"/>
              <a:t>–</a:t>
            </a:r>
            <a:r>
              <a:rPr lang="en-ZA" sz="7600" dirty="0" smtClean="0"/>
              <a:t> 30 %</a:t>
            </a:r>
          </a:p>
          <a:p>
            <a:pPr marL="0" indent="0">
              <a:buNone/>
            </a:pPr>
            <a:endParaRPr lang="en-ZA" sz="8000" dirty="0"/>
          </a:p>
          <a:p>
            <a:pPr marL="0" indent="0">
              <a:buNone/>
            </a:pPr>
            <a:endParaRPr lang="en-ZA" sz="8000" dirty="0" smtClean="0"/>
          </a:p>
          <a:p>
            <a:pPr marL="0" indent="0">
              <a:buNone/>
            </a:pPr>
            <a:endParaRPr lang="en-ZA" sz="8000" dirty="0"/>
          </a:p>
          <a:p>
            <a:pPr marL="0" indent="0">
              <a:buNone/>
            </a:pPr>
            <a:endParaRPr lang="en-ZA" sz="8000" dirty="0" smtClean="0"/>
          </a:p>
          <a:p>
            <a:pPr lvl="1"/>
            <a:endParaRPr lang="en-ZA" sz="7400" dirty="0" smtClean="0"/>
          </a:p>
          <a:p>
            <a:pPr lvl="2"/>
            <a:endParaRPr lang="en-ZA" sz="7400" dirty="0" smtClean="0"/>
          </a:p>
          <a:p>
            <a:pPr lvl="2"/>
            <a:endParaRPr lang="en-ZA" sz="7400" dirty="0" smtClean="0"/>
          </a:p>
          <a:p>
            <a:pPr lvl="2"/>
            <a:endParaRPr lang="en-US" sz="7400" dirty="0" smtClean="0"/>
          </a:p>
          <a:p>
            <a:pPr marL="0" indent="0">
              <a:buFont typeface="Arial" pitchFamily="34" charset="0"/>
              <a:buNone/>
            </a:pPr>
            <a:r>
              <a:rPr lang="en-US" sz="8000" b="1" dirty="0" smtClean="0">
                <a:solidFill>
                  <a:srgbClr val="00B050"/>
                </a:solidFill>
              </a:rPr>
              <a:t>	</a:t>
            </a:r>
          </a:p>
          <a:p>
            <a:pPr marL="0" indent="0">
              <a:buFont typeface="Arial" pitchFamily="34" charset="0"/>
              <a:buNone/>
            </a:pPr>
            <a:endParaRPr lang="en-ZA" sz="8000" dirty="0" smtClean="0"/>
          </a:p>
          <a:p>
            <a:pPr marL="0" indent="0">
              <a:buFont typeface="Arial" pitchFamily="34" charset="0"/>
              <a:buNone/>
            </a:pPr>
            <a:endParaRPr lang="en-ZA" sz="8000" dirty="0" smtClean="0"/>
          </a:p>
          <a:p>
            <a:pPr marL="0" indent="0">
              <a:buFont typeface="Arial" pitchFamily="34" charset="0"/>
              <a:buNone/>
            </a:pPr>
            <a:endParaRPr lang="en-ZA" sz="8000" dirty="0" smtClean="0"/>
          </a:p>
          <a:p>
            <a:pPr marL="0" indent="0">
              <a:buFont typeface="Arial" pitchFamily="34" charset="0"/>
              <a:buNone/>
            </a:pPr>
            <a:endParaRPr lang="en-ZA" sz="8000" dirty="0" smtClean="0"/>
          </a:p>
          <a:p>
            <a:pPr marL="0" indent="0">
              <a:buFont typeface="Arial" pitchFamily="34" charset="0"/>
              <a:buNone/>
            </a:pPr>
            <a:endParaRPr lang="en-ZA" dirty="0" smtClean="0"/>
          </a:p>
          <a:p>
            <a:pPr marL="0" indent="0">
              <a:buFont typeface="Arial" pitchFamily="34" charset="0"/>
              <a:buNone/>
            </a:pPr>
            <a:endParaRPr lang="en-ZA" dirty="0" smtClean="0"/>
          </a:p>
          <a:p>
            <a:pPr marL="0" indent="0">
              <a:buFont typeface="Arial" pitchFamily="34" charset="0"/>
              <a:buNone/>
            </a:pPr>
            <a:endParaRPr lang="en-ZA" dirty="0" smtClean="0"/>
          </a:p>
          <a:p>
            <a:pPr marL="0" indent="0">
              <a:buFont typeface="Arial" pitchFamily="34" charset="0"/>
              <a:buNone/>
            </a:pPr>
            <a:endParaRPr lang="en-ZA" dirty="0" smtClean="0"/>
          </a:p>
          <a:p>
            <a:pPr marL="0" indent="0">
              <a:buFont typeface="Arial" pitchFamily="34" charset="0"/>
              <a:buNone/>
            </a:pPr>
            <a:r>
              <a:rPr lang="en-ZA" dirty="0" smtClean="0"/>
              <a:t>	</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1295400"/>
            <a:ext cx="3416036" cy="273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0484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4" name="Picture 3"/>
          <p:cNvPicPr>
            <a:picLocks noChangeAspect="1"/>
          </p:cNvPicPr>
          <p:nvPr/>
        </p:nvPicPr>
        <p:blipFill>
          <a:blip r:embed="rId2"/>
          <a:stretch>
            <a:fillRect/>
          </a:stretch>
        </p:blipFill>
        <p:spPr>
          <a:xfrm>
            <a:off x="0" y="228600"/>
            <a:ext cx="9144000" cy="6379535"/>
          </a:xfrm>
          <a:prstGeom prst="rect">
            <a:avLst/>
          </a:prstGeom>
        </p:spPr>
      </p:pic>
      <p:sp>
        <p:nvSpPr>
          <p:cNvPr id="5" name="Rectangle 4"/>
          <p:cNvSpPr/>
          <p:nvPr/>
        </p:nvSpPr>
        <p:spPr>
          <a:xfrm>
            <a:off x="2915816" y="2060848"/>
            <a:ext cx="2808312" cy="43204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p:nvSpPr>
        <p:spPr>
          <a:xfrm>
            <a:off x="755576" y="4005064"/>
            <a:ext cx="1368152"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p:cNvSpPr/>
          <p:nvPr/>
        </p:nvSpPr>
        <p:spPr>
          <a:xfrm>
            <a:off x="755576" y="4869160"/>
            <a:ext cx="158417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p:cNvSpPr/>
          <p:nvPr/>
        </p:nvSpPr>
        <p:spPr>
          <a:xfrm>
            <a:off x="3779912" y="4869160"/>
            <a:ext cx="360040" cy="86409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2186476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28638" y="214313"/>
            <a:ext cx="7329487" cy="928687"/>
          </a:xfrm>
        </p:spPr>
        <p:txBody>
          <a:bodyPr/>
          <a:lstStyle/>
          <a:p>
            <a:pPr algn="l" eaLnBrk="1" hangingPunct="1"/>
            <a:r>
              <a:rPr lang="en-GB" sz="2400" smtClean="0"/>
              <a:t>INTERPRETATION: </a:t>
            </a:r>
            <a:br>
              <a:rPr lang="en-GB" sz="2400" smtClean="0"/>
            </a:br>
            <a:r>
              <a:rPr lang="en-GB" sz="2400" smtClean="0"/>
              <a:t>upper crust, Cape- Karoo Basin</a:t>
            </a:r>
            <a:endParaRPr lang="en-US" sz="2400" smtClean="0"/>
          </a:p>
        </p:txBody>
      </p:sp>
      <p:grpSp>
        <p:nvGrpSpPr>
          <p:cNvPr id="11267" name="Group 6"/>
          <p:cNvGrpSpPr>
            <a:grpSpLocks/>
          </p:cNvGrpSpPr>
          <p:nvPr/>
        </p:nvGrpSpPr>
        <p:grpSpPr bwMode="auto">
          <a:xfrm>
            <a:off x="0" y="1578233"/>
            <a:ext cx="9144000" cy="3476625"/>
            <a:chOff x="0" y="1500174"/>
            <a:chExt cx="9144000" cy="3476320"/>
          </a:xfrm>
        </p:grpSpPr>
        <p:pic>
          <p:nvPicPr>
            <p:cNvPr id="11268" name="Picture 4" descr="lindeque-etal_SAJG2011_reviewed_FIGURE-8_foldout_300dpi_resiz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00174"/>
              <a:ext cx="9144000" cy="308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5"/>
            <p:cNvSpPr txBox="1">
              <a:spLocks noChangeArrowheads="1"/>
            </p:cNvSpPr>
            <p:nvPr/>
          </p:nvSpPr>
          <p:spPr bwMode="auto">
            <a:xfrm>
              <a:off x="6357274" y="4714884"/>
              <a:ext cx="2501006"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1100" i="1">
                  <a:latin typeface="Calibri" pitchFamily="-112" charset="0"/>
                </a:rPr>
                <a:t>Lindeque et al., SAJG, vol.114.3-4, 2011</a:t>
              </a:r>
              <a:endParaRPr lang="en-US" sz="1100" i="1">
                <a:latin typeface="Calibri" pitchFamily="-112" charset="0"/>
              </a:endParaRPr>
            </a:p>
          </p:txBody>
        </p:sp>
      </p:grpSp>
      <p:grpSp>
        <p:nvGrpSpPr>
          <p:cNvPr id="7" name="Group 6"/>
          <p:cNvGrpSpPr/>
          <p:nvPr/>
        </p:nvGrpSpPr>
        <p:grpSpPr>
          <a:xfrm>
            <a:off x="1143000" y="1121041"/>
            <a:ext cx="3429000" cy="936359"/>
            <a:chOff x="1143000" y="1121041"/>
            <a:chExt cx="3429000" cy="936359"/>
          </a:xfrm>
        </p:grpSpPr>
        <p:sp>
          <p:nvSpPr>
            <p:cNvPr id="2" name="TextBox 1"/>
            <p:cNvSpPr txBox="1"/>
            <p:nvPr/>
          </p:nvSpPr>
          <p:spPr>
            <a:xfrm>
              <a:off x="1371600" y="1121041"/>
              <a:ext cx="3200400" cy="369332"/>
            </a:xfrm>
            <a:prstGeom prst="rect">
              <a:avLst/>
            </a:prstGeom>
            <a:solidFill>
              <a:srgbClr val="FF99CC"/>
            </a:solidFill>
          </p:spPr>
          <p:txBody>
            <a:bodyPr wrap="square" rtlCol="0">
              <a:spAutoFit/>
            </a:bodyPr>
            <a:lstStyle/>
            <a:p>
              <a:r>
                <a:rPr lang="en-US" b="1" dirty="0" smtClean="0"/>
                <a:t>Surface exposures of gas shales</a:t>
              </a:r>
              <a:endParaRPr lang="en-ZA" b="1" dirty="0"/>
            </a:p>
          </p:txBody>
        </p:sp>
        <p:cxnSp>
          <p:nvCxnSpPr>
            <p:cNvPr id="6" name="Straight Arrow Connector 5"/>
            <p:cNvCxnSpPr/>
            <p:nvPr/>
          </p:nvCxnSpPr>
          <p:spPr>
            <a:xfrm flipH="1">
              <a:off x="1143000" y="1327666"/>
              <a:ext cx="228600" cy="7297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2771800" y="5157192"/>
            <a:ext cx="4032448" cy="646331"/>
          </a:xfrm>
          <a:prstGeom prst="rect">
            <a:avLst/>
          </a:prstGeom>
          <a:noFill/>
        </p:spPr>
        <p:txBody>
          <a:bodyPr wrap="square" rtlCol="0">
            <a:spAutoFit/>
          </a:bodyPr>
          <a:lstStyle/>
          <a:p>
            <a:r>
              <a:rPr lang="en-ZA" sz="3600" dirty="0" smtClean="0"/>
              <a:t>BUT………….</a:t>
            </a:r>
            <a:endParaRPr lang="en-ZA" sz="3600" dirty="0"/>
          </a:p>
        </p:txBody>
      </p:sp>
    </p:spTree>
    <p:extLst>
      <p:ext uri="{BB962C8B-B14F-4D97-AF65-F5344CB8AC3E}">
        <p14:creationId xmlns:p14="http://schemas.microsoft.com/office/powerpoint/2010/main" val="188878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size of the Global gas pie are we looking at, and what potential returns?</a:t>
            </a:r>
            <a:endParaRPr lang="en-ZA" sz="28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808" y="1709406"/>
            <a:ext cx="6705600" cy="5035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3"/>
          <p:cNvSpPr>
            <a:spLocks noChangeArrowheads="1"/>
          </p:cNvSpPr>
          <p:nvPr/>
        </p:nvSpPr>
        <p:spPr bwMode="auto">
          <a:xfrm>
            <a:off x="2370842" y="4767262"/>
            <a:ext cx="1719263" cy="914400"/>
          </a:xfrm>
          <a:prstGeom prst="ellipse">
            <a:avLst/>
          </a:prstGeom>
          <a:noFill/>
          <a:ln w="50800">
            <a:solidFill>
              <a:srgbClr val="FF0000"/>
            </a:solidFill>
            <a:round/>
            <a:headEnd/>
            <a:tailEnd/>
          </a:ln>
          <a:effectLst>
            <a:prstShdw prst="shdw17" dist="17961" dir="2700000">
              <a:srgbClr val="FF0000">
                <a:gamma/>
                <a:shade val="60000"/>
                <a:invGamma/>
              </a:srgbClr>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ZA"/>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886" y="4920600"/>
            <a:ext cx="1706563"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5536" y="4892967"/>
            <a:ext cx="1676400" cy="1015663"/>
          </a:xfrm>
          <a:prstGeom prst="rect">
            <a:avLst/>
          </a:prstGeom>
          <a:solidFill>
            <a:srgbClr val="FFFF00"/>
          </a:solidFill>
        </p:spPr>
        <p:txBody>
          <a:bodyPr wrap="square" rtlCol="0">
            <a:spAutoFit/>
          </a:bodyPr>
          <a:lstStyle/>
          <a:p>
            <a:pPr algn="ctr"/>
            <a:r>
              <a:rPr lang="en-US" sz="2000" b="1" dirty="0"/>
              <a:t>South Africa </a:t>
            </a:r>
            <a:r>
              <a:rPr lang="en-US" sz="2000" b="1" dirty="0" smtClean="0"/>
              <a:t>guestimates:</a:t>
            </a:r>
            <a:endParaRPr lang="en-US" sz="2000" b="1" dirty="0"/>
          </a:p>
          <a:p>
            <a:pPr algn="ctr"/>
            <a:r>
              <a:rPr lang="en-US" sz="2000" b="1" dirty="0" smtClean="0"/>
              <a:t>20-500 </a:t>
            </a:r>
            <a:r>
              <a:rPr lang="en-US" sz="2000" b="1" dirty="0"/>
              <a:t>TCF</a:t>
            </a:r>
            <a:endParaRPr lang="en-ZA" sz="2000" b="1" dirty="0"/>
          </a:p>
        </p:txBody>
      </p:sp>
      <p:sp>
        <p:nvSpPr>
          <p:cNvPr id="4" name="TextBox 3"/>
          <p:cNvSpPr txBox="1"/>
          <p:nvPr/>
        </p:nvSpPr>
        <p:spPr>
          <a:xfrm>
            <a:off x="3886200" y="6153090"/>
            <a:ext cx="3352800" cy="400110"/>
          </a:xfrm>
          <a:prstGeom prst="rect">
            <a:avLst/>
          </a:prstGeom>
          <a:solidFill>
            <a:schemeClr val="accent1">
              <a:lumMod val="50000"/>
            </a:schemeClr>
          </a:solidFill>
        </p:spPr>
        <p:txBody>
          <a:bodyPr wrap="square" rtlCol="0">
            <a:spAutoFit/>
          </a:bodyPr>
          <a:lstStyle/>
          <a:p>
            <a:r>
              <a:rPr lang="en-US" sz="2000" b="1" dirty="0" smtClean="0">
                <a:solidFill>
                  <a:schemeClr val="bg1"/>
                </a:solidFill>
              </a:rPr>
              <a:t> Range from 500 - 30 000 TCF</a:t>
            </a:r>
            <a:endParaRPr lang="en-ZA" sz="2000" b="1" dirty="0">
              <a:solidFill>
                <a:schemeClr val="bg1"/>
              </a:solidFill>
            </a:endParaRPr>
          </a:p>
        </p:txBody>
      </p:sp>
      <p:sp>
        <p:nvSpPr>
          <p:cNvPr id="6" name="Rectangle 5"/>
          <p:cNvSpPr/>
          <p:nvPr/>
        </p:nvSpPr>
        <p:spPr>
          <a:xfrm>
            <a:off x="386567" y="2420888"/>
            <a:ext cx="1676400" cy="1200329"/>
          </a:xfrm>
          <a:prstGeom prst="rect">
            <a:avLst/>
          </a:prstGeom>
          <a:solidFill>
            <a:srgbClr val="66FF66"/>
          </a:solidFill>
        </p:spPr>
        <p:txBody>
          <a:bodyPr wrap="square">
            <a:spAutoFit/>
          </a:bodyPr>
          <a:lstStyle/>
          <a:p>
            <a:pPr algn="ctr"/>
            <a:r>
              <a:rPr lang="en-US" sz="2000" b="1" dirty="0" smtClean="0"/>
              <a:t>USA output in 2010:</a:t>
            </a:r>
            <a:endParaRPr lang="en-US" sz="2000" b="1" dirty="0"/>
          </a:p>
          <a:p>
            <a:pPr algn="ctr"/>
            <a:r>
              <a:rPr lang="en-US" sz="3200" b="1" dirty="0" smtClean="0"/>
              <a:t>5 </a:t>
            </a:r>
            <a:r>
              <a:rPr lang="en-US" sz="3200" b="1" dirty="0"/>
              <a:t>TCF</a:t>
            </a:r>
            <a:endParaRPr lang="en-ZA" sz="3200" b="1" dirty="0"/>
          </a:p>
        </p:txBody>
      </p:sp>
      <p:sp>
        <p:nvSpPr>
          <p:cNvPr id="7" name="TextBox 6"/>
          <p:cNvSpPr txBox="1"/>
          <p:nvPr/>
        </p:nvSpPr>
        <p:spPr>
          <a:xfrm>
            <a:off x="4737720" y="5765194"/>
            <a:ext cx="914400" cy="400110"/>
          </a:xfrm>
          <a:prstGeom prst="rect">
            <a:avLst/>
          </a:prstGeom>
          <a:solidFill>
            <a:schemeClr val="tx2">
              <a:lumMod val="50000"/>
            </a:schemeClr>
          </a:solidFill>
        </p:spPr>
        <p:txBody>
          <a:bodyPr wrap="square" rtlCol="0">
            <a:spAutoFit/>
          </a:bodyPr>
          <a:lstStyle/>
          <a:p>
            <a:r>
              <a:rPr lang="en-US" sz="2000" b="1" dirty="0" smtClean="0">
                <a:solidFill>
                  <a:schemeClr val="bg1"/>
                </a:solidFill>
              </a:rPr>
              <a:t>15 000</a:t>
            </a:r>
            <a:endParaRPr lang="en-ZA" sz="2000" b="1" dirty="0">
              <a:solidFill>
                <a:schemeClr val="bg1"/>
              </a:solidFill>
            </a:endParaRPr>
          </a:p>
        </p:txBody>
      </p:sp>
      <p:sp>
        <p:nvSpPr>
          <p:cNvPr id="8" name="TextBox 7"/>
          <p:cNvSpPr txBox="1"/>
          <p:nvPr/>
        </p:nvSpPr>
        <p:spPr>
          <a:xfrm>
            <a:off x="334780" y="1349168"/>
            <a:ext cx="1871870" cy="892552"/>
          </a:xfrm>
          <a:prstGeom prst="rect">
            <a:avLst/>
          </a:prstGeom>
          <a:solidFill>
            <a:srgbClr val="FFC000"/>
          </a:solidFill>
        </p:spPr>
        <p:txBody>
          <a:bodyPr wrap="square" rtlCol="0">
            <a:spAutoFit/>
          </a:bodyPr>
          <a:lstStyle/>
          <a:p>
            <a:pPr algn="ctr"/>
            <a:r>
              <a:rPr lang="en-US" b="1" dirty="0" smtClean="0"/>
              <a:t>TCF -  </a:t>
            </a:r>
            <a:r>
              <a:rPr lang="en-ZA" sz="1600" b="1" dirty="0" smtClean="0"/>
              <a:t>10</a:t>
            </a:r>
            <a:r>
              <a:rPr lang="en-ZA" sz="1600" b="1" baseline="30000" dirty="0" smtClean="0"/>
              <a:t>12 100000000000</a:t>
            </a:r>
            <a:endParaRPr lang="en-US" sz="1600" b="1" dirty="0" smtClean="0"/>
          </a:p>
          <a:p>
            <a:pPr algn="ctr"/>
            <a:r>
              <a:rPr lang="en-US" b="1" dirty="0" smtClean="0"/>
              <a:t>Trillion Cubic Feet</a:t>
            </a:r>
            <a:endParaRPr lang="en-ZA" b="1" dirty="0"/>
          </a:p>
        </p:txBody>
      </p:sp>
      <p:sp>
        <p:nvSpPr>
          <p:cNvPr id="9" name="TextBox 8"/>
          <p:cNvSpPr txBox="1"/>
          <p:nvPr/>
        </p:nvSpPr>
        <p:spPr>
          <a:xfrm>
            <a:off x="171165" y="1010614"/>
            <a:ext cx="2286360" cy="338554"/>
          </a:xfrm>
          <a:prstGeom prst="rect">
            <a:avLst/>
          </a:prstGeom>
          <a:noFill/>
        </p:spPr>
        <p:txBody>
          <a:bodyPr wrap="square" rtlCol="0">
            <a:spAutoFit/>
          </a:bodyPr>
          <a:lstStyle/>
          <a:p>
            <a:r>
              <a:rPr lang="en-US" sz="1600" b="1" dirty="0" smtClean="0"/>
              <a:t> </a:t>
            </a:r>
            <a:endParaRPr lang="en-ZA" sz="1600" b="1" dirty="0"/>
          </a:p>
        </p:txBody>
      </p:sp>
      <p:sp>
        <p:nvSpPr>
          <p:cNvPr id="10" name="TextBox 9"/>
          <p:cNvSpPr txBox="1"/>
          <p:nvPr/>
        </p:nvSpPr>
        <p:spPr>
          <a:xfrm>
            <a:off x="359465" y="5915055"/>
            <a:ext cx="1676400" cy="369332"/>
          </a:xfrm>
          <a:prstGeom prst="rect">
            <a:avLst/>
          </a:prstGeom>
          <a:noFill/>
        </p:spPr>
        <p:txBody>
          <a:bodyPr wrap="square" rtlCol="0">
            <a:spAutoFit/>
          </a:bodyPr>
          <a:lstStyle/>
          <a:p>
            <a:endParaRPr lang="en-ZA" dirty="0"/>
          </a:p>
        </p:txBody>
      </p:sp>
      <p:sp>
        <p:nvSpPr>
          <p:cNvPr id="11" name="TextBox 10"/>
          <p:cNvSpPr txBox="1"/>
          <p:nvPr/>
        </p:nvSpPr>
        <p:spPr>
          <a:xfrm>
            <a:off x="304800" y="3873242"/>
            <a:ext cx="1871870" cy="707886"/>
          </a:xfrm>
          <a:prstGeom prst="rect">
            <a:avLst/>
          </a:prstGeom>
          <a:solidFill>
            <a:schemeClr val="tx2">
              <a:lumMod val="40000"/>
              <a:lumOff val="60000"/>
            </a:schemeClr>
          </a:solidFill>
        </p:spPr>
        <p:txBody>
          <a:bodyPr wrap="square" rtlCol="0">
            <a:spAutoFit/>
          </a:bodyPr>
          <a:lstStyle/>
          <a:p>
            <a:pPr algn="ctr"/>
            <a:r>
              <a:rPr lang="en-US" sz="2000" b="1" dirty="0"/>
              <a:t>5 </a:t>
            </a:r>
            <a:r>
              <a:rPr lang="en-US" sz="2000" b="1" dirty="0" smtClean="0"/>
              <a:t>TCF = </a:t>
            </a:r>
          </a:p>
          <a:p>
            <a:pPr algn="ctr"/>
            <a:r>
              <a:rPr lang="en-US" sz="2000" b="1" dirty="0" smtClean="0"/>
              <a:t>US $ 20 billion</a:t>
            </a:r>
            <a:endParaRPr lang="en-ZA" sz="2000" b="1" dirty="0"/>
          </a:p>
        </p:txBody>
      </p:sp>
      <p:sp>
        <p:nvSpPr>
          <p:cNvPr id="12" name="TextBox 11"/>
          <p:cNvSpPr txBox="1"/>
          <p:nvPr/>
        </p:nvSpPr>
        <p:spPr>
          <a:xfrm>
            <a:off x="386567" y="6153090"/>
            <a:ext cx="1736539" cy="400110"/>
          </a:xfrm>
          <a:prstGeom prst="rect">
            <a:avLst/>
          </a:prstGeom>
          <a:solidFill>
            <a:srgbClr val="FF0000"/>
          </a:solidFill>
        </p:spPr>
        <p:txBody>
          <a:bodyPr wrap="square" rtlCol="0">
            <a:spAutoFit/>
          </a:bodyPr>
          <a:lstStyle/>
          <a:p>
            <a:r>
              <a:rPr lang="en-US" sz="2000" b="1" dirty="0" smtClean="0"/>
              <a:t> R</a:t>
            </a:r>
            <a:r>
              <a:rPr lang="en-ZA" sz="2000" dirty="0" smtClean="0"/>
              <a:t> 1-20 </a:t>
            </a:r>
            <a:r>
              <a:rPr lang="en-ZA" sz="2000" dirty="0"/>
              <a:t>Trillion</a:t>
            </a:r>
            <a:endParaRPr lang="en-ZA" sz="2000" b="1" dirty="0"/>
          </a:p>
        </p:txBody>
      </p:sp>
      <p:sp>
        <p:nvSpPr>
          <p:cNvPr id="13" name="TextBox 12"/>
          <p:cNvSpPr txBox="1"/>
          <p:nvPr/>
        </p:nvSpPr>
        <p:spPr>
          <a:xfrm>
            <a:off x="7455024" y="3851756"/>
            <a:ext cx="1725488" cy="369332"/>
          </a:xfrm>
          <a:prstGeom prst="rect">
            <a:avLst/>
          </a:prstGeom>
          <a:noFill/>
        </p:spPr>
        <p:txBody>
          <a:bodyPr wrap="square" rtlCol="0">
            <a:spAutoFit/>
          </a:bodyPr>
          <a:lstStyle/>
          <a:p>
            <a:r>
              <a:rPr lang="en-ZA" b="1" dirty="0" smtClean="0">
                <a:solidFill>
                  <a:srgbClr val="FF0000"/>
                </a:solidFill>
                <a:latin typeface="Aharoni" pitchFamily="2" charset="-79"/>
                <a:cs typeface="Aharoni" pitchFamily="2" charset="-79"/>
              </a:rPr>
              <a:t>Argentina</a:t>
            </a:r>
            <a:endParaRPr lang="en-ZA" b="1" dirty="0">
              <a:solidFill>
                <a:srgbClr val="FF0000"/>
              </a:solidFill>
              <a:latin typeface="Aharoni" pitchFamily="2" charset="-79"/>
              <a:cs typeface="Aharoni" pitchFamily="2" charset="-79"/>
            </a:endParaRPr>
          </a:p>
        </p:txBody>
      </p:sp>
    </p:spTree>
    <p:extLst>
      <p:ext uri="{BB962C8B-B14F-4D97-AF65-F5344CB8AC3E}">
        <p14:creationId xmlns:p14="http://schemas.microsoft.com/office/powerpoint/2010/main" val="8795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44649"/>
            <a:ext cx="8229600" cy="423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467544" y="1444714"/>
            <a:ext cx="7848872" cy="544126"/>
            <a:chOff x="467544" y="1444714"/>
            <a:chExt cx="7848872" cy="544126"/>
          </a:xfrm>
        </p:grpSpPr>
        <p:sp>
          <p:nvSpPr>
            <p:cNvPr id="4" name="Rectangle 3"/>
            <p:cNvSpPr/>
            <p:nvPr/>
          </p:nvSpPr>
          <p:spPr>
            <a:xfrm>
              <a:off x="467544" y="1464749"/>
              <a:ext cx="7848872" cy="524091"/>
            </a:xfrm>
            <a:prstGeom prst="rect">
              <a:avLst/>
            </a:prstGeom>
            <a:solidFill>
              <a:srgbClr val="FFFF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p:cNvSpPr txBox="1"/>
            <p:nvPr/>
          </p:nvSpPr>
          <p:spPr>
            <a:xfrm>
              <a:off x="2771800" y="1444714"/>
              <a:ext cx="1728192" cy="400110"/>
            </a:xfrm>
            <a:prstGeom prst="rect">
              <a:avLst/>
            </a:prstGeom>
            <a:noFill/>
          </p:spPr>
          <p:txBody>
            <a:bodyPr wrap="square" rtlCol="0">
              <a:spAutoFit/>
            </a:bodyPr>
            <a:lstStyle/>
            <a:p>
              <a:r>
                <a:rPr lang="en-ZA" sz="2000" dirty="0" smtClean="0"/>
                <a:t>Cretaceous</a:t>
              </a:r>
              <a:endParaRPr lang="en-ZA" sz="2000" dirty="0"/>
            </a:p>
          </p:txBody>
        </p:sp>
      </p:grpSp>
      <p:grpSp>
        <p:nvGrpSpPr>
          <p:cNvPr id="8" name="Group 7"/>
          <p:cNvGrpSpPr/>
          <p:nvPr/>
        </p:nvGrpSpPr>
        <p:grpSpPr>
          <a:xfrm>
            <a:off x="467544" y="1016577"/>
            <a:ext cx="7848872" cy="468207"/>
            <a:chOff x="467544" y="656537"/>
            <a:chExt cx="7848872" cy="468207"/>
          </a:xfrm>
        </p:grpSpPr>
        <p:sp>
          <p:nvSpPr>
            <p:cNvPr id="5" name="Rectangle 4"/>
            <p:cNvSpPr/>
            <p:nvPr/>
          </p:nvSpPr>
          <p:spPr>
            <a:xfrm>
              <a:off x="467544" y="775008"/>
              <a:ext cx="7848872" cy="349736"/>
            </a:xfrm>
            <a:prstGeom prst="rect">
              <a:avLst/>
            </a:prstGeom>
            <a:solidFill>
              <a:srgbClr val="4F81B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p:cNvSpPr txBox="1"/>
            <p:nvPr/>
          </p:nvSpPr>
          <p:spPr>
            <a:xfrm>
              <a:off x="6504880" y="656537"/>
              <a:ext cx="1584176" cy="400110"/>
            </a:xfrm>
            <a:prstGeom prst="rect">
              <a:avLst/>
            </a:prstGeom>
            <a:noFill/>
          </p:spPr>
          <p:txBody>
            <a:bodyPr wrap="square" rtlCol="0">
              <a:spAutoFit/>
            </a:bodyPr>
            <a:lstStyle/>
            <a:p>
              <a:r>
                <a:rPr lang="en-ZA" sz="2000" dirty="0" smtClean="0"/>
                <a:t>Cenozoic</a:t>
              </a:r>
              <a:endParaRPr lang="en-ZA" sz="2000" dirty="0"/>
            </a:p>
          </p:txBody>
        </p:sp>
      </p:grpSp>
    </p:spTree>
    <p:extLst>
      <p:ext uri="{BB962C8B-B14F-4D97-AF65-F5344CB8AC3E}">
        <p14:creationId xmlns:p14="http://schemas.microsoft.com/office/powerpoint/2010/main" val="288770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1026" name="Picture 2" descr="C:\Users\mdewit\AppData\Local\Microsoft\Windows\Temporary Internet Files\Content.Outlook\Z19C86I0\cross_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0408"/>
            <a:ext cx="9144000" cy="39571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03848" y="2708920"/>
            <a:ext cx="3096344" cy="43204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p:cNvSpPr/>
          <p:nvPr/>
        </p:nvSpPr>
        <p:spPr>
          <a:xfrm>
            <a:off x="5076056" y="3645024"/>
            <a:ext cx="3888432"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19003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1143000"/>
          </a:xfrm>
        </p:spPr>
        <p:txBody>
          <a:bodyPr>
            <a:normAutofit/>
          </a:bodyPr>
          <a:lstStyle/>
          <a:p>
            <a:r>
              <a:rPr lang="en-ZA" sz="2000" dirty="0"/>
              <a:t>Oliver, J., 1986, Fluids expelled tectonically from orogenic belts: Their role in</a:t>
            </a:r>
            <a:br>
              <a:rPr lang="en-ZA" sz="2000" dirty="0"/>
            </a:br>
            <a:r>
              <a:rPr lang="en-ZA" sz="2000" dirty="0"/>
              <a:t>hydrocarbon migration and other geologic phenomena: Geology, v. 14,</a:t>
            </a:r>
            <a:br>
              <a:rPr lang="en-ZA" sz="2000" dirty="0"/>
            </a:br>
            <a:r>
              <a:rPr lang="en-ZA" sz="2000" dirty="0"/>
              <a:t>p. 99-102.</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1501411"/>
            <a:ext cx="5400600" cy="466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8908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1026" name="Picture 2" descr="C:\Users\mdewit\AppData\Local\Microsoft\Windows\Temporary Internet Files\Content.Outlook\Z19C86I0\cross_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0408"/>
            <a:ext cx="9144000" cy="395718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067944" y="1628800"/>
            <a:ext cx="1800200" cy="1224136"/>
            <a:chOff x="4067944" y="1628800"/>
            <a:chExt cx="1800200" cy="1224136"/>
          </a:xfrm>
        </p:grpSpPr>
        <p:cxnSp>
          <p:nvCxnSpPr>
            <p:cNvPr id="6" name="Straight Connector 5"/>
            <p:cNvCxnSpPr/>
            <p:nvPr/>
          </p:nvCxnSpPr>
          <p:spPr>
            <a:xfrm flipV="1">
              <a:off x="5868144" y="1628800"/>
              <a:ext cx="0" cy="122413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67944" y="1628800"/>
              <a:ext cx="1800200" cy="369332"/>
            </a:xfrm>
            <a:prstGeom prst="rect">
              <a:avLst/>
            </a:prstGeom>
            <a:noFill/>
            <a:ln>
              <a:solidFill>
                <a:srgbClr val="FF0000"/>
              </a:solidFill>
            </a:ln>
          </p:spPr>
          <p:txBody>
            <a:bodyPr wrap="square" rtlCol="0">
              <a:spAutoFit/>
            </a:bodyPr>
            <a:lstStyle/>
            <a:p>
              <a:r>
                <a:rPr lang="en-ZA" b="1" dirty="0" smtClean="0">
                  <a:solidFill>
                    <a:srgbClr val="FF0000"/>
                  </a:solidFill>
                </a:rPr>
                <a:t>2-7 km removed</a:t>
              </a:r>
              <a:endParaRPr lang="en-ZA" b="1" dirty="0">
                <a:solidFill>
                  <a:srgbClr val="FF0000"/>
                </a:solidFill>
              </a:endParaRPr>
            </a:p>
          </p:txBody>
        </p:sp>
      </p:grpSp>
      <p:sp>
        <p:nvSpPr>
          <p:cNvPr id="10" name="Rectangle 9"/>
          <p:cNvSpPr/>
          <p:nvPr/>
        </p:nvSpPr>
        <p:spPr>
          <a:xfrm>
            <a:off x="5076056" y="3645024"/>
            <a:ext cx="3888432"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3392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b="1" dirty="0">
                <a:solidFill>
                  <a:srgbClr val="FF0000"/>
                </a:solidFill>
              </a:rPr>
              <a:t>There may be significant shale gas reserves in the EC</a:t>
            </a:r>
            <a:endParaRPr lang="en-ZA" dirty="0"/>
          </a:p>
        </p:txBody>
      </p:sp>
      <p:sp>
        <p:nvSpPr>
          <p:cNvPr id="3" name="Content Placeholder 2"/>
          <p:cNvSpPr>
            <a:spLocks noGrp="1"/>
          </p:cNvSpPr>
          <p:nvPr>
            <p:ph idx="1"/>
          </p:nvPr>
        </p:nvSpPr>
        <p:spPr>
          <a:xfrm>
            <a:off x="457200" y="1600200"/>
            <a:ext cx="8435280" cy="4525963"/>
          </a:xfrm>
        </p:spPr>
        <p:txBody>
          <a:bodyPr>
            <a:normAutofit fontScale="62500" lnSpcReduction="20000"/>
          </a:bodyPr>
          <a:lstStyle/>
          <a:p>
            <a:r>
              <a:rPr lang="en-ZA" dirty="0" smtClean="0"/>
              <a:t>The </a:t>
            </a:r>
            <a:r>
              <a:rPr lang="en-ZA" b="1" dirty="0" err="1" smtClean="0"/>
              <a:t>southeastern</a:t>
            </a:r>
            <a:r>
              <a:rPr lang="en-ZA" b="1" dirty="0" smtClean="0"/>
              <a:t> Karoo Basin </a:t>
            </a:r>
            <a:r>
              <a:rPr lang="en-ZA" dirty="0" smtClean="0"/>
              <a:t>is considered to be highly prospective for shale gas</a:t>
            </a:r>
          </a:p>
          <a:p>
            <a:r>
              <a:rPr lang="en-ZA" dirty="0" smtClean="0">
                <a:solidFill>
                  <a:srgbClr val="7030A0"/>
                </a:solidFill>
              </a:rPr>
              <a:t>The extensive </a:t>
            </a:r>
            <a:r>
              <a:rPr lang="en-ZA" b="1" dirty="0" err="1" smtClean="0">
                <a:solidFill>
                  <a:srgbClr val="7030A0"/>
                </a:solidFill>
              </a:rPr>
              <a:t>Whitehill</a:t>
            </a:r>
            <a:r>
              <a:rPr lang="en-ZA" b="1" dirty="0" smtClean="0">
                <a:solidFill>
                  <a:srgbClr val="7030A0"/>
                </a:solidFill>
              </a:rPr>
              <a:t> Formation </a:t>
            </a:r>
            <a:r>
              <a:rPr lang="en-ZA" dirty="0" smtClean="0">
                <a:solidFill>
                  <a:srgbClr val="7030A0"/>
                </a:solidFill>
              </a:rPr>
              <a:t>is the most promising target, with a high organic Carbon content and sufficient thickness, burial depth, maturity and mineralogy </a:t>
            </a:r>
          </a:p>
          <a:p>
            <a:r>
              <a:rPr lang="en-ZA" dirty="0" smtClean="0"/>
              <a:t>Geologic factors include potential degassing and destabilisation of reservoirs by dolerite intrusions and Cape Fold Belt tectonic thermal-fluids</a:t>
            </a:r>
          </a:p>
          <a:p>
            <a:r>
              <a:rPr lang="en-ZA" dirty="0" smtClean="0">
                <a:solidFill>
                  <a:srgbClr val="7030A0"/>
                </a:solidFill>
              </a:rPr>
              <a:t>Common Risk segment mapping yields a prospective area &gt; 10,000 km2, implying a recoverable resource of ca. 33 </a:t>
            </a:r>
            <a:r>
              <a:rPr lang="en-ZA" dirty="0" err="1" smtClean="0">
                <a:solidFill>
                  <a:srgbClr val="7030A0"/>
                </a:solidFill>
              </a:rPr>
              <a:t>Tcf</a:t>
            </a:r>
            <a:endParaRPr lang="en-ZA" dirty="0" smtClean="0">
              <a:solidFill>
                <a:srgbClr val="7030A0"/>
              </a:solidFill>
            </a:endParaRPr>
          </a:p>
          <a:p>
            <a:r>
              <a:rPr lang="en-ZA" dirty="0" smtClean="0"/>
              <a:t>Early statistical modelling suggests a range of 14-172 </a:t>
            </a:r>
            <a:r>
              <a:rPr lang="en-ZA" dirty="0" err="1" smtClean="0"/>
              <a:t>Tcf</a:t>
            </a:r>
            <a:r>
              <a:rPr lang="en-ZA" dirty="0" smtClean="0"/>
              <a:t> (at </a:t>
            </a:r>
            <a:r>
              <a:rPr lang="en-ZA" dirty="0"/>
              <a:t>8</a:t>
            </a:r>
            <a:r>
              <a:rPr lang="en-ZA" dirty="0" smtClean="0"/>
              <a:t>0% confidence level).</a:t>
            </a:r>
          </a:p>
          <a:p>
            <a:endParaRPr lang="en-ZA" dirty="0"/>
          </a:p>
          <a:p>
            <a:pPr marL="0" indent="0">
              <a:buNone/>
            </a:pPr>
            <a:r>
              <a:rPr lang="en-ZA" sz="6400" dirty="0"/>
              <a:t>a good conservative estimate</a:t>
            </a:r>
          </a:p>
          <a:p>
            <a:pPr marL="0" indent="0">
              <a:buNone/>
            </a:pPr>
            <a:r>
              <a:rPr lang="en-ZA" dirty="0" smtClean="0"/>
              <a:t> for back of the envelope calculations: </a:t>
            </a:r>
            <a:r>
              <a:rPr lang="en-ZA" sz="5100" dirty="0" smtClean="0"/>
              <a:t>a minimum of  7-50 TCF</a:t>
            </a:r>
            <a:endParaRPr lang="en-ZA" sz="5100" dirty="0"/>
          </a:p>
        </p:txBody>
      </p:sp>
      <p:sp>
        <p:nvSpPr>
          <p:cNvPr id="4" name="TextBox 3"/>
          <p:cNvSpPr txBox="1"/>
          <p:nvPr/>
        </p:nvSpPr>
        <p:spPr>
          <a:xfrm>
            <a:off x="5796136" y="6166890"/>
            <a:ext cx="3024336" cy="461665"/>
          </a:xfrm>
          <a:prstGeom prst="rect">
            <a:avLst/>
          </a:prstGeom>
          <a:solidFill>
            <a:srgbClr val="FFFF00"/>
          </a:solidFill>
        </p:spPr>
        <p:txBody>
          <a:bodyPr wrap="square" rtlCol="0">
            <a:spAutoFit/>
          </a:bodyPr>
          <a:lstStyle/>
          <a:p>
            <a:r>
              <a:rPr lang="en-ZA" sz="2400" dirty="0" err="1" smtClean="0"/>
              <a:t>Mossgas</a:t>
            </a:r>
            <a:r>
              <a:rPr lang="en-ZA" sz="2400" dirty="0" smtClean="0"/>
              <a:t> built on 1 TCF</a:t>
            </a:r>
            <a:endParaRPr lang="en-ZA" sz="2400" dirty="0"/>
          </a:p>
        </p:txBody>
      </p:sp>
    </p:spTree>
    <p:extLst>
      <p:ext uri="{BB962C8B-B14F-4D97-AF65-F5344CB8AC3E}">
        <p14:creationId xmlns:p14="http://schemas.microsoft.com/office/powerpoint/2010/main" val="94716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Rectangle 3"/>
          <p:cNvSpPr/>
          <p:nvPr/>
        </p:nvSpPr>
        <p:spPr>
          <a:xfrm>
            <a:off x="5028332" y="233264"/>
            <a:ext cx="4104456" cy="6624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Box 2"/>
          <p:cNvSpPr txBox="1"/>
          <p:nvPr/>
        </p:nvSpPr>
        <p:spPr>
          <a:xfrm>
            <a:off x="4355975" y="116633"/>
            <a:ext cx="4608513" cy="2554545"/>
          </a:xfrm>
          <a:prstGeom prst="rect">
            <a:avLst/>
          </a:prstGeom>
          <a:solidFill>
            <a:schemeClr val="bg1"/>
          </a:solidFill>
        </p:spPr>
        <p:txBody>
          <a:bodyPr wrap="square" rtlCol="0">
            <a:spAutoFit/>
          </a:bodyPr>
          <a:lstStyle/>
          <a:p>
            <a:r>
              <a:rPr lang="en-ZA" sz="4000" dirty="0" smtClean="0"/>
              <a:t>The Technology</a:t>
            </a:r>
          </a:p>
          <a:p>
            <a:endParaRPr lang="en-ZA" sz="4000" dirty="0"/>
          </a:p>
          <a:p>
            <a:r>
              <a:rPr lang="en-ZA" sz="4000" dirty="0" smtClean="0"/>
              <a:t>THE GAS  - CAN IT BE RETRIEVED?; SAFELY?</a:t>
            </a:r>
            <a:endParaRPr lang="en-ZA" sz="4000" dirty="0"/>
          </a:p>
        </p:txBody>
      </p:sp>
      <p:sp>
        <p:nvSpPr>
          <p:cNvPr id="5" name="TextBox 4"/>
          <p:cNvSpPr txBox="1"/>
          <p:nvPr/>
        </p:nvSpPr>
        <p:spPr>
          <a:xfrm>
            <a:off x="5004048" y="4283804"/>
            <a:ext cx="2448272" cy="369332"/>
          </a:xfrm>
          <a:prstGeom prst="rect">
            <a:avLst/>
          </a:prstGeom>
          <a:noFill/>
        </p:spPr>
        <p:txBody>
          <a:bodyPr wrap="square" rtlCol="0">
            <a:spAutoFit/>
          </a:bodyPr>
          <a:lstStyle/>
          <a:p>
            <a:r>
              <a:rPr lang="en-ZA" b="1" dirty="0" smtClean="0"/>
              <a:t>10-80 meters thick</a:t>
            </a:r>
            <a:endParaRPr lang="en-ZA" b="1" dirty="0"/>
          </a:p>
        </p:txBody>
      </p:sp>
      <p:cxnSp>
        <p:nvCxnSpPr>
          <p:cNvPr id="9" name="Straight Arrow Connector 8"/>
          <p:cNvCxnSpPr/>
          <p:nvPr/>
        </p:nvCxnSpPr>
        <p:spPr>
          <a:xfrm>
            <a:off x="3995936" y="476672"/>
            <a:ext cx="0" cy="380713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16016" y="3717032"/>
            <a:ext cx="3312368" cy="369332"/>
          </a:xfrm>
          <a:prstGeom prst="rect">
            <a:avLst/>
          </a:prstGeom>
          <a:noFill/>
        </p:spPr>
        <p:txBody>
          <a:bodyPr wrap="square" rtlCol="0">
            <a:spAutoFit/>
          </a:bodyPr>
          <a:lstStyle/>
          <a:p>
            <a:r>
              <a:rPr lang="en-ZA" dirty="0" smtClean="0"/>
              <a:t>2000-5500 meters deep</a:t>
            </a:r>
            <a:endParaRPr lang="en-ZA" dirty="0"/>
          </a:p>
        </p:txBody>
      </p:sp>
      <p:cxnSp>
        <p:nvCxnSpPr>
          <p:cNvPr id="7" name="Straight Connector 6"/>
          <p:cNvCxnSpPr/>
          <p:nvPr/>
        </p:nvCxnSpPr>
        <p:spPr>
          <a:xfrm>
            <a:off x="4499992" y="4468470"/>
            <a:ext cx="4320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9371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05730"/>
            <a:ext cx="7416823" cy="6995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26655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218" name="Picture 2"/>
          <p:cNvPicPr>
            <a:picLocks noGrp="1" noChangeAspect="1" noChangeArrowheads="1"/>
          </p:cNvPicPr>
          <p:nvPr>
            <p:ph idx="1"/>
          </p:nvPr>
        </p:nvPicPr>
        <p:blipFill>
          <a:blip r:embed="rId2" cstate="print"/>
          <a:srcRect/>
          <a:stretch>
            <a:fillRect/>
          </a:stretch>
        </p:blipFill>
        <p:spPr bwMode="auto">
          <a:xfrm>
            <a:off x="259292" y="0"/>
            <a:ext cx="8884708" cy="6663531"/>
          </a:xfrm>
          <a:prstGeom prst="rect">
            <a:avLst/>
          </a:prstGeom>
          <a:noFill/>
          <a:ln w="9525">
            <a:noFill/>
            <a:miter lim="800000"/>
            <a:headEnd/>
            <a:tailEnd/>
          </a:ln>
        </p:spPr>
      </p:pic>
      <p:sp>
        <p:nvSpPr>
          <p:cNvPr id="3" name="TextBox 2"/>
          <p:cNvSpPr txBox="1"/>
          <p:nvPr/>
        </p:nvSpPr>
        <p:spPr>
          <a:xfrm>
            <a:off x="467544" y="6021288"/>
            <a:ext cx="8208912" cy="646331"/>
          </a:xfrm>
          <a:prstGeom prst="rect">
            <a:avLst/>
          </a:prstGeom>
          <a:noFill/>
        </p:spPr>
        <p:txBody>
          <a:bodyPr wrap="square" rtlCol="0">
            <a:spAutoFit/>
          </a:bodyPr>
          <a:lstStyle/>
          <a:p>
            <a:pPr algn="ctr"/>
            <a:r>
              <a:rPr lang="en-US" b="1" dirty="0" smtClean="0"/>
              <a:t>Concerns</a:t>
            </a:r>
            <a:r>
              <a:rPr lang="en-US" dirty="0" smtClean="0"/>
              <a:t>: Hydro-Fracturing causes Earthquakes; and can disturb deep ground water reservoirs, and flush-out rock and fluid chemicals   </a:t>
            </a:r>
            <a:endParaRPr lang="en-ZA" dirty="0"/>
          </a:p>
        </p:txBody>
      </p:sp>
      <p:cxnSp>
        <p:nvCxnSpPr>
          <p:cNvPr id="5" name="Straight Connector 4"/>
          <p:cNvCxnSpPr/>
          <p:nvPr/>
        </p:nvCxnSpPr>
        <p:spPr>
          <a:xfrm>
            <a:off x="1835696" y="1916832"/>
            <a:ext cx="72008" cy="309634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27584" y="3280338"/>
            <a:ext cx="1008112" cy="369332"/>
          </a:xfrm>
          <a:prstGeom prst="rect">
            <a:avLst/>
          </a:prstGeom>
          <a:noFill/>
        </p:spPr>
        <p:txBody>
          <a:bodyPr wrap="square" rtlCol="0">
            <a:spAutoFit/>
          </a:bodyPr>
          <a:lstStyle/>
          <a:p>
            <a:r>
              <a:rPr lang="en-ZA" dirty="0" smtClean="0"/>
              <a:t>3-6 km </a:t>
            </a:r>
            <a:endParaRPr lang="en-ZA" dirty="0"/>
          </a:p>
        </p:txBody>
      </p:sp>
      <p:sp>
        <p:nvSpPr>
          <p:cNvPr id="7" name="Rectangle 6"/>
          <p:cNvSpPr/>
          <p:nvPr/>
        </p:nvSpPr>
        <p:spPr>
          <a:xfrm>
            <a:off x="990600" y="332656"/>
            <a:ext cx="21412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6714253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000" i="1" dirty="0"/>
              <a:t>Figure 3: Woodford shale measured fracture heights compared to aquifer depths (copyright SPE) </a:t>
            </a:r>
            <a:endParaRPr lang="en-ZA" sz="2000" dirty="0"/>
          </a:p>
        </p:txBody>
      </p:sp>
      <p:sp>
        <p:nvSpPr>
          <p:cNvPr id="3" name="Content Placeholder 2"/>
          <p:cNvSpPr>
            <a:spLocks noGrp="1"/>
          </p:cNvSpPr>
          <p:nvPr>
            <p:ph idx="1"/>
          </p:nvPr>
        </p:nvSpPr>
        <p:spPr/>
        <p:txBody>
          <a:bodyPr/>
          <a:lstStyle/>
          <a:p>
            <a:endParaRPr lang="en-ZA" dirty="0"/>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10439400" cy="1036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33400" y="6053792"/>
            <a:ext cx="838200" cy="423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TextBox 15"/>
          <p:cNvSpPr txBox="1"/>
          <p:nvPr/>
        </p:nvSpPr>
        <p:spPr>
          <a:xfrm>
            <a:off x="6002721" y="1447800"/>
            <a:ext cx="914400" cy="369332"/>
          </a:xfrm>
          <a:prstGeom prst="rect">
            <a:avLst/>
          </a:prstGeom>
          <a:noFill/>
        </p:spPr>
        <p:txBody>
          <a:bodyPr wrap="square" rtlCol="0">
            <a:spAutoFit/>
          </a:bodyPr>
          <a:lstStyle/>
          <a:p>
            <a:r>
              <a:rPr lang="en-ZA" b="1" dirty="0" smtClean="0"/>
              <a:t>1.5 </a:t>
            </a:r>
            <a:r>
              <a:rPr lang="en-ZA" b="1" dirty="0"/>
              <a:t>km</a:t>
            </a:r>
            <a:endParaRPr lang="en-ZA" dirty="0"/>
          </a:p>
        </p:txBody>
      </p:sp>
      <p:grpSp>
        <p:nvGrpSpPr>
          <p:cNvPr id="21" name="Group 20"/>
          <p:cNvGrpSpPr/>
          <p:nvPr/>
        </p:nvGrpSpPr>
        <p:grpSpPr>
          <a:xfrm>
            <a:off x="5436096" y="1143000"/>
            <a:ext cx="3707904" cy="4910792"/>
            <a:chOff x="5436096" y="1143000"/>
            <a:chExt cx="3707904" cy="4910792"/>
          </a:xfrm>
        </p:grpSpPr>
        <p:sp>
          <p:nvSpPr>
            <p:cNvPr id="4" name="TextBox 3"/>
            <p:cNvSpPr txBox="1"/>
            <p:nvPr/>
          </p:nvSpPr>
          <p:spPr>
            <a:xfrm>
              <a:off x="6019800" y="4114800"/>
              <a:ext cx="3124200" cy="1938992"/>
            </a:xfrm>
            <a:prstGeom prst="rect">
              <a:avLst/>
            </a:prstGeom>
            <a:solidFill>
              <a:srgbClr val="EAFB11"/>
            </a:solidFill>
          </p:spPr>
          <p:txBody>
            <a:bodyPr wrap="square" rtlCol="0">
              <a:spAutoFit/>
            </a:bodyPr>
            <a:lstStyle/>
            <a:p>
              <a:r>
                <a:rPr lang="en-ZA" sz="2000" dirty="0" smtClean="0"/>
                <a:t>Out-of-formation fractures have been documented up to </a:t>
              </a:r>
              <a:r>
                <a:rPr lang="en-ZA" sz="2000" b="1" dirty="0" smtClean="0"/>
                <a:t>460m</a:t>
              </a:r>
              <a:r>
                <a:rPr lang="en-ZA" sz="2000" dirty="0" smtClean="0"/>
                <a:t> above the top of some fractured </a:t>
              </a:r>
              <a:r>
                <a:rPr lang="en-ZA" sz="2000" dirty="0" err="1" smtClean="0"/>
                <a:t>shales</a:t>
              </a:r>
              <a:r>
                <a:rPr lang="en-ZA" sz="2000" dirty="0" smtClean="0"/>
                <a:t> – but still  &gt;</a:t>
              </a:r>
              <a:r>
                <a:rPr lang="en-ZA" sz="2000" b="1" dirty="0" smtClean="0"/>
                <a:t>1.5 km </a:t>
              </a:r>
              <a:r>
                <a:rPr lang="en-ZA" sz="2000" dirty="0" smtClean="0"/>
                <a:t>below the freshwater aquifers</a:t>
              </a:r>
              <a:endParaRPr lang="en-ZA" sz="2000" dirty="0"/>
            </a:p>
          </p:txBody>
        </p:sp>
        <p:cxnSp>
          <p:nvCxnSpPr>
            <p:cNvPr id="9" name="Straight Arrow Connector 8"/>
            <p:cNvCxnSpPr/>
            <p:nvPr/>
          </p:nvCxnSpPr>
          <p:spPr>
            <a:xfrm flipV="1">
              <a:off x="7010400" y="1143000"/>
              <a:ext cx="0" cy="12954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436096" y="4550896"/>
              <a:ext cx="0" cy="5334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76200" y="4964668"/>
            <a:ext cx="1333500" cy="369332"/>
          </a:xfrm>
          <a:prstGeom prst="rect">
            <a:avLst/>
          </a:prstGeom>
          <a:solidFill>
            <a:srgbClr val="EAFB11"/>
          </a:solidFill>
        </p:spPr>
        <p:txBody>
          <a:bodyPr wrap="square" rtlCol="0">
            <a:spAutoFit/>
          </a:bodyPr>
          <a:lstStyle/>
          <a:p>
            <a:r>
              <a:rPr lang="en-ZA" b="1" dirty="0" smtClean="0"/>
              <a:t>4250 meter</a:t>
            </a:r>
            <a:endParaRPr lang="en-ZA" b="1" dirty="0"/>
          </a:p>
        </p:txBody>
      </p:sp>
      <p:sp>
        <p:nvSpPr>
          <p:cNvPr id="6" name="TextBox 5"/>
          <p:cNvSpPr txBox="1"/>
          <p:nvPr/>
        </p:nvSpPr>
        <p:spPr>
          <a:xfrm>
            <a:off x="7467600" y="630703"/>
            <a:ext cx="2873424" cy="646331"/>
          </a:xfrm>
          <a:prstGeom prst="rect">
            <a:avLst/>
          </a:prstGeom>
          <a:noFill/>
        </p:spPr>
        <p:txBody>
          <a:bodyPr wrap="square" rtlCol="0">
            <a:spAutoFit/>
          </a:bodyPr>
          <a:lstStyle/>
          <a:p>
            <a:r>
              <a:rPr lang="en-ZA" b="1" dirty="0" smtClean="0">
                <a:solidFill>
                  <a:schemeClr val="tx2">
                    <a:lumMod val="60000"/>
                    <a:lumOff val="40000"/>
                  </a:schemeClr>
                </a:solidFill>
              </a:rPr>
              <a:t>Fresh water</a:t>
            </a:r>
          </a:p>
          <a:p>
            <a:r>
              <a:rPr lang="en-ZA" b="1" dirty="0" smtClean="0">
                <a:solidFill>
                  <a:schemeClr val="tx2">
                    <a:lumMod val="60000"/>
                    <a:lumOff val="40000"/>
                  </a:schemeClr>
                </a:solidFill>
              </a:rPr>
              <a:t> reservoirs</a:t>
            </a:r>
            <a:endParaRPr lang="en-ZA" b="1" dirty="0">
              <a:solidFill>
                <a:schemeClr val="tx2">
                  <a:lumMod val="60000"/>
                  <a:lumOff val="40000"/>
                </a:schemeClr>
              </a:solidFill>
            </a:endParaRPr>
          </a:p>
        </p:txBody>
      </p:sp>
      <p:sp>
        <p:nvSpPr>
          <p:cNvPr id="7" name="TextBox 6"/>
          <p:cNvSpPr txBox="1"/>
          <p:nvPr/>
        </p:nvSpPr>
        <p:spPr>
          <a:xfrm>
            <a:off x="2599762" y="2895600"/>
            <a:ext cx="1872208" cy="369332"/>
          </a:xfrm>
          <a:prstGeom prst="rect">
            <a:avLst/>
          </a:prstGeom>
          <a:noFill/>
        </p:spPr>
        <p:txBody>
          <a:bodyPr wrap="square" rtlCol="0">
            <a:spAutoFit/>
          </a:bodyPr>
          <a:lstStyle/>
          <a:p>
            <a:r>
              <a:rPr lang="en-ZA" dirty="0" smtClean="0"/>
              <a:t>Fracking Depths</a:t>
            </a:r>
            <a:endParaRPr lang="en-ZA" dirty="0"/>
          </a:p>
        </p:txBody>
      </p:sp>
    </p:spTree>
    <p:extLst>
      <p:ext uri="{BB962C8B-B14F-4D97-AF65-F5344CB8AC3E}">
        <p14:creationId xmlns:p14="http://schemas.microsoft.com/office/powerpoint/2010/main" val="81737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Leakage Potential </a:t>
            </a:r>
            <a:br>
              <a:rPr lang="en-US" b="1" dirty="0" smtClean="0"/>
            </a:br>
            <a:r>
              <a:rPr lang="en-US" b="1" dirty="0" smtClean="0"/>
              <a:t>CASING ZONES,CEMENT, FAULTS</a:t>
            </a:r>
            <a:br>
              <a:rPr lang="en-US" b="1" dirty="0" smtClean="0"/>
            </a:br>
            <a:endParaRPr lang="en-GB"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2476331" y="1600200"/>
            <a:ext cx="4191337" cy="4525963"/>
          </a:xfrm>
          <a:prstGeom prst="rect">
            <a:avLst/>
          </a:prstGeom>
          <a:noFill/>
          <a:ln w="9525">
            <a:noFill/>
            <a:miter lim="800000"/>
            <a:headEnd/>
            <a:tailEnd/>
          </a:ln>
        </p:spPr>
      </p:pic>
      <p:grpSp>
        <p:nvGrpSpPr>
          <p:cNvPr id="15" name="Group 14"/>
          <p:cNvGrpSpPr/>
          <p:nvPr/>
        </p:nvGrpSpPr>
        <p:grpSpPr>
          <a:xfrm>
            <a:off x="5943600" y="1600200"/>
            <a:ext cx="2622698" cy="3962400"/>
            <a:chOff x="5943600" y="1524000"/>
            <a:chExt cx="2622698" cy="3962400"/>
          </a:xfrm>
        </p:grpSpPr>
        <p:cxnSp>
          <p:nvCxnSpPr>
            <p:cNvPr id="5" name="Straight Connector 4"/>
            <p:cNvCxnSpPr/>
            <p:nvPr/>
          </p:nvCxnSpPr>
          <p:spPr>
            <a:xfrm rot="5400000" flipH="1" flipV="1">
              <a:off x="4305300" y="3162300"/>
              <a:ext cx="3962400" cy="685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966098" y="4343400"/>
              <a:ext cx="1600200" cy="369332"/>
            </a:xfrm>
            <a:prstGeom prst="rect">
              <a:avLst/>
            </a:prstGeom>
            <a:noFill/>
            <a:ln>
              <a:solidFill>
                <a:srgbClr val="FF0000"/>
              </a:solidFill>
            </a:ln>
          </p:spPr>
          <p:txBody>
            <a:bodyPr wrap="square" rtlCol="0">
              <a:spAutoFit/>
            </a:bodyPr>
            <a:lstStyle/>
            <a:p>
              <a:r>
                <a:rPr lang="en-US" b="1" dirty="0" smtClean="0">
                  <a:solidFill>
                    <a:srgbClr val="FF0000"/>
                  </a:solidFill>
                </a:rPr>
                <a:t>Fault system?</a:t>
              </a:r>
              <a:endParaRPr lang="en-GB" b="1" dirty="0">
                <a:solidFill>
                  <a:srgbClr val="FF0000"/>
                </a:solidFill>
              </a:endParaRPr>
            </a:p>
          </p:txBody>
        </p:sp>
        <p:cxnSp>
          <p:nvCxnSpPr>
            <p:cNvPr id="12" name="Straight Arrow Connector 11"/>
            <p:cNvCxnSpPr/>
            <p:nvPr/>
          </p:nvCxnSpPr>
          <p:spPr>
            <a:xfrm rot="10800000">
              <a:off x="6172200" y="4419600"/>
              <a:ext cx="762000" cy="76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228600" y="2590800"/>
            <a:ext cx="3657600" cy="2590800"/>
            <a:chOff x="228600" y="2590800"/>
            <a:chExt cx="3657600" cy="2590800"/>
          </a:xfrm>
        </p:grpSpPr>
        <p:sp>
          <p:nvSpPr>
            <p:cNvPr id="16" name="TextBox 15"/>
            <p:cNvSpPr txBox="1"/>
            <p:nvPr/>
          </p:nvSpPr>
          <p:spPr>
            <a:xfrm>
              <a:off x="228600" y="3581400"/>
              <a:ext cx="2057400" cy="707886"/>
            </a:xfrm>
            <a:prstGeom prst="rect">
              <a:avLst/>
            </a:prstGeom>
            <a:noFill/>
            <a:ln>
              <a:solidFill>
                <a:schemeClr val="accent4"/>
              </a:solidFill>
            </a:ln>
          </p:spPr>
          <p:txBody>
            <a:bodyPr wrap="square" rtlCol="0">
              <a:spAutoFit/>
            </a:bodyPr>
            <a:lstStyle/>
            <a:p>
              <a:r>
                <a:rPr lang="en-US" sz="2000" b="1" dirty="0" smtClean="0">
                  <a:solidFill>
                    <a:schemeClr val="accent4"/>
                  </a:solidFill>
                </a:rPr>
                <a:t>Poor casing cement</a:t>
              </a:r>
              <a:endParaRPr lang="en-GB" sz="2000" b="1" dirty="0">
                <a:solidFill>
                  <a:schemeClr val="accent4"/>
                </a:solidFill>
              </a:endParaRPr>
            </a:p>
          </p:txBody>
        </p:sp>
        <p:cxnSp>
          <p:nvCxnSpPr>
            <p:cNvPr id="18" name="Straight Arrow Connector 17"/>
            <p:cNvCxnSpPr/>
            <p:nvPr/>
          </p:nvCxnSpPr>
          <p:spPr>
            <a:xfrm>
              <a:off x="2286000" y="4343400"/>
              <a:ext cx="1600200" cy="838200"/>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524000" y="2590800"/>
              <a:ext cx="2286000" cy="990600"/>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1752600" y="5181600"/>
            <a:ext cx="1066800" cy="461665"/>
          </a:xfrm>
          <a:prstGeom prst="rect">
            <a:avLst/>
          </a:prstGeom>
          <a:solidFill>
            <a:srgbClr val="EAFB11"/>
          </a:solidFill>
        </p:spPr>
        <p:txBody>
          <a:bodyPr wrap="square" rtlCol="0">
            <a:spAutoFit/>
          </a:bodyPr>
          <a:lstStyle/>
          <a:p>
            <a:r>
              <a:rPr lang="en-ZA" sz="2400" b="1" dirty="0" smtClean="0"/>
              <a:t>2-5 km</a:t>
            </a:r>
            <a:endParaRPr lang="en-ZA" sz="2400" b="1" dirty="0"/>
          </a:p>
        </p:txBody>
      </p:sp>
    </p:spTree>
    <p:extLst>
      <p:ext uri="{BB962C8B-B14F-4D97-AF65-F5344CB8AC3E}">
        <p14:creationId xmlns:p14="http://schemas.microsoft.com/office/powerpoint/2010/main" val="44762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0-#ppt_w/2"/>
                                          </p:val>
                                        </p:tav>
                                        <p:tav tm="100000">
                                          <p:val>
                                            <p:strVal val="#ppt_x"/>
                                          </p:val>
                                        </p:tav>
                                      </p:tavLst>
                                    </p:anim>
                                    <p:anim calcmode="lin" valueType="num">
                                      <p:cBhvr additive="base">
                                        <p:cTn id="8" dur="2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2000" fill="hold"/>
                                        <p:tgtEl>
                                          <p:spTgt spid="15"/>
                                        </p:tgtEl>
                                        <p:attrNameLst>
                                          <p:attrName>ppt_x</p:attrName>
                                        </p:attrNameLst>
                                      </p:cBhvr>
                                      <p:tavLst>
                                        <p:tav tm="0">
                                          <p:val>
                                            <p:strVal val="1+#ppt_w/2"/>
                                          </p:val>
                                        </p:tav>
                                        <p:tav tm="100000">
                                          <p:val>
                                            <p:strVal val="#ppt_x"/>
                                          </p:val>
                                        </p:tav>
                                      </p:tavLst>
                                    </p:anim>
                                    <p:anim calcmode="lin" valueType="num">
                                      <p:cBhvr additive="base">
                                        <p:cTn id="14"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832" y="1066800"/>
            <a:ext cx="8463590" cy="563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342827" y="-228600"/>
            <a:ext cx="8229600" cy="1143000"/>
          </a:xfrm>
        </p:spPr>
        <p:txBody>
          <a:bodyPr/>
          <a:lstStyle/>
          <a:p>
            <a:r>
              <a:rPr lang="en-US" b="1" dirty="0" smtClean="0"/>
              <a:t>The gas</a:t>
            </a:r>
            <a:endParaRPr lang="en-ZA" b="1" dirty="0"/>
          </a:p>
        </p:txBody>
      </p:sp>
      <p:sp>
        <p:nvSpPr>
          <p:cNvPr id="5" name="Content Placeholder 4"/>
          <p:cNvSpPr>
            <a:spLocks noGrp="1"/>
          </p:cNvSpPr>
          <p:nvPr>
            <p:ph idx="1"/>
          </p:nvPr>
        </p:nvSpPr>
        <p:spPr/>
        <p:txBody>
          <a:bodyPr/>
          <a:lstStyle/>
          <a:p>
            <a:endParaRPr lang="en-ZA" dirty="0"/>
          </a:p>
        </p:txBody>
      </p:sp>
      <p:sp>
        <p:nvSpPr>
          <p:cNvPr id="2" name="TextBox 1"/>
          <p:cNvSpPr txBox="1"/>
          <p:nvPr/>
        </p:nvSpPr>
        <p:spPr>
          <a:xfrm rot="19759197">
            <a:off x="989239" y="3773836"/>
            <a:ext cx="6818239" cy="954107"/>
          </a:xfrm>
          <a:prstGeom prst="rect">
            <a:avLst/>
          </a:prstGeom>
          <a:solidFill>
            <a:schemeClr val="tx2">
              <a:lumMod val="75000"/>
            </a:schemeClr>
          </a:solidFill>
        </p:spPr>
        <p:txBody>
          <a:bodyPr wrap="square" rtlCol="0">
            <a:spAutoFit/>
          </a:bodyPr>
          <a:lstStyle/>
          <a:p>
            <a:pPr algn="ctr"/>
            <a:r>
              <a:rPr lang="en-US" sz="2800" b="1" i="1" dirty="0">
                <a:solidFill>
                  <a:srgbClr val="FFFF00"/>
                </a:solidFill>
              </a:rPr>
              <a:t> </a:t>
            </a:r>
            <a:r>
              <a:rPr lang="en-US" sz="2800" b="1" i="1" dirty="0" smtClean="0">
                <a:solidFill>
                  <a:srgbClr val="FFFF00"/>
                </a:solidFill>
              </a:rPr>
              <a:t>gas </a:t>
            </a:r>
            <a:r>
              <a:rPr lang="en-US" sz="2800" b="1" i="1" dirty="0">
                <a:solidFill>
                  <a:srgbClr val="FFFF00"/>
                </a:solidFill>
              </a:rPr>
              <a:t>burns  40-50% cleaner than coal, </a:t>
            </a:r>
          </a:p>
          <a:p>
            <a:pPr algn="ctr"/>
            <a:r>
              <a:rPr lang="en-US" sz="2800" b="1" i="1" dirty="0">
                <a:solidFill>
                  <a:srgbClr val="FFFF00"/>
                </a:solidFill>
              </a:rPr>
              <a:t>30% cleaner than </a:t>
            </a:r>
            <a:r>
              <a:rPr lang="en-US" sz="2800" b="1" i="1" dirty="0" smtClean="0">
                <a:solidFill>
                  <a:srgbClr val="FFFF00"/>
                </a:solidFill>
              </a:rPr>
              <a:t>oil</a:t>
            </a:r>
            <a:endParaRPr lang="en-US" sz="2800" b="1" i="1" dirty="0">
              <a:solidFill>
                <a:srgbClr val="FFFF00"/>
              </a:solidFill>
            </a:endParaRPr>
          </a:p>
        </p:txBody>
      </p:sp>
    </p:spTree>
    <p:extLst>
      <p:ext uri="{BB962C8B-B14F-4D97-AF65-F5344CB8AC3E}">
        <p14:creationId xmlns:p14="http://schemas.microsoft.com/office/powerpoint/2010/main" val="386564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3568" y="476672"/>
            <a:ext cx="7776863" cy="5688632"/>
            <a:chOff x="15897738" y="34423289"/>
            <a:chExt cx="4472689" cy="3175651"/>
          </a:xfrm>
        </p:grpSpPr>
        <p:pic>
          <p:nvPicPr>
            <p:cNvPr id="3" name="Picture 2" descr="http://www.pacificinspect.com/pacificinspectwp/wp-content/uploads/2013/10/driveway%20cracks-sacramento.jpg"/>
            <p:cNvPicPr>
              <a:picLocks noChangeAspect="1" noChangeArrowheads="1"/>
            </p:cNvPicPr>
            <p:nvPr/>
          </p:nvPicPr>
          <p:blipFill rotWithShape="1">
            <a:blip r:embed="rId2">
              <a:extLst>
                <a:ext uri="{28A0092B-C50C-407E-A947-70E740481C1C}">
                  <a14:useLocalDpi xmlns:a14="http://schemas.microsoft.com/office/drawing/2010/main" val="0"/>
                </a:ext>
              </a:extLst>
            </a:blip>
            <a:srcRect t="5332"/>
            <a:stretch/>
          </p:blipFill>
          <p:spPr bwMode="auto">
            <a:xfrm>
              <a:off x="15897738" y="34423290"/>
              <a:ext cx="4472689" cy="31756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368295" y="34423289"/>
              <a:ext cx="3002132" cy="54980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contourClr>
                  <a:schemeClr val="accent2">
                    <a:shade val="75000"/>
                  </a:schemeClr>
                </a:contourClr>
              </a:sp3d>
            </a:bodyPr>
            <a:lstStyle/>
            <a:p>
              <a:pPr algn="r"/>
              <a:r>
                <a:rPr lang="en-US"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Cracking as a Result of</a:t>
              </a:r>
            </a:p>
            <a:p>
              <a:pPr algn="r"/>
              <a:r>
                <a:rPr lang="en-US"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Early </a:t>
              </a: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T</a:t>
              </a:r>
              <a:r>
                <a:rPr lang="en-US"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hermal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S</a:t>
              </a:r>
              <a:r>
                <a:rPr lang="en-US"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hrinkage,</a:t>
              </a:r>
            </a:p>
            <a:p>
              <a:pPr algn="r"/>
              <a:r>
                <a:rPr lang="en-AU" altLang="en-US" b="1" i="1" dirty="0" smtClean="0">
                  <a:cs typeface="Arial" pitchFamily="34" charset="0"/>
                </a:rPr>
                <a:t>Courtesy of Susan </a:t>
              </a:r>
              <a:r>
                <a:rPr lang="en-AU" altLang="en-US" b="1" i="1" dirty="0">
                  <a:cs typeface="Arial" pitchFamily="34" charset="0"/>
                </a:rPr>
                <a:t>Bothma</a:t>
              </a:r>
              <a:endParaRPr lang="en-US" sz="1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p:txBody>
        </p:sp>
      </p:grpSp>
    </p:spTree>
    <p:extLst>
      <p:ext uri="{BB962C8B-B14F-4D97-AF65-F5344CB8AC3E}">
        <p14:creationId xmlns:p14="http://schemas.microsoft.com/office/powerpoint/2010/main" val="10611799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152400"/>
            <a:ext cx="8493120" cy="1486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sz="1200" b="1" dirty="0" smtClean="0">
                <a:latin typeface="Arial" charset="0"/>
              </a:rPr>
              <a:t> </a:t>
            </a:r>
            <a:r>
              <a:rPr lang="en-GB" b="1" dirty="0" smtClean="0">
                <a:latin typeface="Arial" charset="0"/>
              </a:rPr>
              <a:t>Typical </a:t>
            </a:r>
            <a:r>
              <a:rPr lang="en-GB" b="1" dirty="0">
                <a:latin typeface="Arial" charset="0"/>
              </a:rPr>
              <a:t>well </a:t>
            </a:r>
            <a:r>
              <a:rPr lang="en-GB" b="1" dirty="0" smtClean="0">
                <a:latin typeface="Arial" charset="0"/>
              </a:rPr>
              <a:t>construction</a:t>
            </a:r>
          </a:p>
          <a:p>
            <a:pPr algn="ctr"/>
            <a:r>
              <a:rPr lang="en-ZA" sz="2000" dirty="0">
                <a:latin typeface="+mn-lt"/>
              </a:rPr>
              <a:t>The most common problem with well construction is a faulty seal in the annular space around casings that is emplaced to prevent gas leakage from a well into the aquifers</a:t>
            </a:r>
            <a:r>
              <a:rPr lang="en-ZA" sz="2000" dirty="0"/>
              <a:t>.</a:t>
            </a:r>
          </a:p>
          <a:p>
            <a:pPr algn="ctr"/>
            <a:endParaRPr lang="en-GB" sz="2000" b="1" dirty="0" smtClean="0">
              <a:latin typeface="Arial" charset="0"/>
            </a:endParaRPr>
          </a:p>
          <a:p>
            <a:pPr algn="ctr"/>
            <a:endParaRPr lang="en-GB" sz="1200" b="1" dirty="0">
              <a:latin typeface="Arial"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688133"/>
            <a:ext cx="476784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314930" y="6509504"/>
            <a:ext cx="195912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sz="1100" b="1" dirty="0">
                <a:latin typeface="Arial" charset="0"/>
              </a:rPr>
              <a:t>R D </a:t>
            </a:r>
            <a:r>
              <a:rPr lang="en-GB" sz="1100" b="1" dirty="0" err="1">
                <a:latin typeface="Arial" charset="0"/>
              </a:rPr>
              <a:t>Vidic</a:t>
            </a:r>
            <a:r>
              <a:rPr lang="en-GB" sz="1100" b="1" dirty="0">
                <a:latin typeface="Arial" charset="0"/>
              </a:rPr>
              <a:t> et al. Science </a:t>
            </a:r>
            <a:r>
              <a:rPr lang="en-GB" sz="1100" b="1" dirty="0" smtClean="0">
                <a:latin typeface="Arial" charset="0"/>
              </a:rPr>
              <a:t>2013</a:t>
            </a:r>
            <a:endParaRPr lang="en-GB" sz="1100" b="1" dirty="0">
              <a:latin typeface="Arial" charset="0"/>
            </a:endParaRPr>
          </a:p>
        </p:txBody>
      </p:sp>
      <p:sp>
        <p:nvSpPr>
          <p:cNvPr id="2" name="TextBox 1"/>
          <p:cNvSpPr txBox="1"/>
          <p:nvPr/>
        </p:nvSpPr>
        <p:spPr>
          <a:xfrm>
            <a:off x="152400" y="2276872"/>
            <a:ext cx="3699520" cy="3323987"/>
          </a:xfrm>
          <a:prstGeom prst="rect">
            <a:avLst/>
          </a:prstGeom>
          <a:solidFill>
            <a:srgbClr val="EAFB11"/>
          </a:solidFill>
          <a:ln>
            <a:solidFill>
              <a:schemeClr val="tx1"/>
            </a:solidFill>
          </a:ln>
        </p:spPr>
        <p:txBody>
          <a:bodyPr wrap="square" rtlCol="0">
            <a:spAutoFit/>
          </a:bodyPr>
          <a:lstStyle/>
          <a:p>
            <a:endParaRPr lang="en-ZA" dirty="0" smtClean="0"/>
          </a:p>
          <a:p>
            <a:r>
              <a:rPr lang="en-ZA" sz="2400" dirty="0" smtClean="0"/>
              <a:t>Out of a total of </a:t>
            </a:r>
            <a:r>
              <a:rPr lang="en-ZA" sz="2400" b="1" dirty="0" smtClean="0"/>
              <a:t>6500</a:t>
            </a:r>
            <a:r>
              <a:rPr lang="en-ZA" sz="2400" dirty="0" smtClean="0"/>
              <a:t> wells, the incident rate of casing and well problems in unconventional gas wells in Pennsylvania between </a:t>
            </a:r>
          </a:p>
          <a:p>
            <a:r>
              <a:rPr lang="en-ZA" sz="2400" b="1" dirty="0" smtClean="0"/>
              <a:t>2008 &amp; 2013 </a:t>
            </a:r>
            <a:r>
              <a:rPr lang="en-ZA" sz="2400" dirty="0" smtClean="0"/>
              <a:t>= </a:t>
            </a:r>
            <a:r>
              <a:rPr lang="en-ZA" sz="2400" b="1" dirty="0" smtClean="0"/>
              <a:t>1-4%</a:t>
            </a:r>
          </a:p>
          <a:p>
            <a:endParaRPr lang="en-ZA" sz="2400" b="1" dirty="0" smtClean="0"/>
          </a:p>
          <a:p>
            <a:r>
              <a:rPr lang="en-ZA" sz="2400" b="1" dirty="0" smtClean="0"/>
              <a:t>Mostly due to poor cement</a:t>
            </a:r>
            <a:endParaRPr lang="en-ZA" sz="2400" b="1" dirty="0"/>
          </a:p>
        </p:txBody>
      </p:sp>
    </p:spTree>
    <p:extLst>
      <p:ext uri="{BB962C8B-B14F-4D97-AF65-F5344CB8AC3E}">
        <p14:creationId xmlns:p14="http://schemas.microsoft.com/office/powerpoint/2010/main" val="39257110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60" y="228601"/>
            <a:ext cx="8539140" cy="6513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6230" y="130314"/>
            <a:ext cx="8839200" cy="707886"/>
          </a:xfrm>
          <a:prstGeom prst="rect">
            <a:avLst/>
          </a:prstGeom>
          <a:solidFill>
            <a:srgbClr val="EAFB11"/>
          </a:solidFill>
        </p:spPr>
        <p:txBody>
          <a:bodyPr wrap="square" rtlCol="0">
            <a:spAutoFit/>
          </a:bodyPr>
          <a:lstStyle/>
          <a:p>
            <a:r>
              <a:rPr lang="en-ZA" sz="4000" dirty="0" smtClean="0"/>
              <a:t>The Source and Fate of Fracturing Fluid</a:t>
            </a:r>
            <a:endParaRPr lang="en-ZA" sz="4000" dirty="0"/>
          </a:p>
        </p:txBody>
      </p:sp>
      <p:sp>
        <p:nvSpPr>
          <p:cNvPr id="7" name="Left Arrow 6"/>
          <p:cNvSpPr/>
          <p:nvPr/>
        </p:nvSpPr>
        <p:spPr>
          <a:xfrm rot="385723">
            <a:off x="3021987" y="4091685"/>
            <a:ext cx="3684928" cy="257719"/>
          </a:xfrm>
          <a:prstGeom prst="leftArrow">
            <a:avLst/>
          </a:prstGeom>
          <a:solidFill>
            <a:srgbClr val="CC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p:cNvSpPr txBox="1"/>
          <p:nvPr/>
        </p:nvSpPr>
        <p:spPr>
          <a:xfrm rot="351814">
            <a:off x="4114800" y="3793742"/>
            <a:ext cx="2057400" cy="369332"/>
          </a:xfrm>
          <a:prstGeom prst="rect">
            <a:avLst/>
          </a:prstGeom>
          <a:noFill/>
          <a:ln>
            <a:noFill/>
          </a:ln>
        </p:spPr>
        <p:txBody>
          <a:bodyPr wrap="square" rtlCol="0">
            <a:spAutoFit/>
          </a:bodyPr>
          <a:lstStyle/>
          <a:p>
            <a:r>
              <a:rPr lang="en-ZA" dirty="0" smtClean="0"/>
              <a:t>Formation water</a:t>
            </a:r>
            <a:endParaRPr lang="en-ZA" dirty="0"/>
          </a:p>
        </p:txBody>
      </p:sp>
      <p:sp>
        <p:nvSpPr>
          <p:cNvPr id="9" name="TextBox 8"/>
          <p:cNvSpPr txBox="1"/>
          <p:nvPr/>
        </p:nvSpPr>
        <p:spPr>
          <a:xfrm>
            <a:off x="5715000" y="5791200"/>
            <a:ext cx="1066800" cy="707886"/>
          </a:xfrm>
          <a:prstGeom prst="rect">
            <a:avLst/>
          </a:prstGeom>
          <a:solidFill>
            <a:srgbClr val="CCFFFF"/>
          </a:solidFill>
        </p:spPr>
        <p:txBody>
          <a:bodyPr wrap="square" rtlCol="0">
            <a:spAutoFit/>
          </a:bodyPr>
          <a:lstStyle/>
          <a:p>
            <a:r>
              <a:rPr lang="en-ZA" sz="2000" b="1" dirty="0" smtClean="0"/>
              <a:t>9-56% </a:t>
            </a:r>
          </a:p>
          <a:p>
            <a:r>
              <a:rPr lang="en-ZA" sz="2000" b="1" dirty="0" smtClean="0"/>
              <a:t>Av. 10%</a:t>
            </a:r>
            <a:endParaRPr lang="en-ZA" sz="2000" b="1" dirty="0"/>
          </a:p>
        </p:txBody>
      </p:sp>
      <p:sp>
        <p:nvSpPr>
          <p:cNvPr id="10" name="TextBox 9"/>
          <p:cNvSpPr txBox="1"/>
          <p:nvPr/>
        </p:nvSpPr>
        <p:spPr>
          <a:xfrm flipH="1">
            <a:off x="7162799" y="4035878"/>
            <a:ext cx="1752600" cy="369332"/>
          </a:xfrm>
          <a:prstGeom prst="rect">
            <a:avLst/>
          </a:prstGeom>
          <a:noFill/>
        </p:spPr>
        <p:txBody>
          <a:bodyPr wrap="square" rtlCol="0">
            <a:spAutoFit/>
          </a:bodyPr>
          <a:lstStyle/>
          <a:p>
            <a:r>
              <a:rPr lang="en-US" b="1" dirty="0">
                <a:latin typeface="Times New Roman" pitchFamily="18" charset="0"/>
                <a:cs typeface="Times New Roman" pitchFamily="18" charset="0"/>
              </a:rPr>
              <a:t>5-15 </a:t>
            </a:r>
            <a:r>
              <a:rPr lang="en-US" b="1" dirty="0" smtClean="0">
                <a:latin typeface="Times New Roman" pitchFamily="18" charset="0"/>
                <a:cs typeface="Times New Roman" pitchFamily="18" charset="0"/>
              </a:rPr>
              <a:t>ML water </a:t>
            </a:r>
            <a:endParaRPr lang="en-ZA" dirty="0"/>
          </a:p>
        </p:txBody>
      </p:sp>
      <p:sp>
        <p:nvSpPr>
          <p:cNvPr id="5" name="TextBox 4"/>
          <p:cNvSpPr txBox="1"/>
          <p:nvPr/>
        </p:nvSpPr>
        <p:spPr>
          <a:xfrm>
            <a:off x="226230" y="4737918"/>
            <a:ext cx="2689586" cy="923330"/>
          </a:xfrm>
          <a:prstGeom prst="rect">
            <a:avLst/>
          </a:prstGeom>
          <a:noFill/>
        </p:spPr>
        <p:txBody>
          <a:bodyPr wrap="square" rtlCol="0">
            <a:spAutoFit/>
          </a:bodyPr>
          <a:lstStyle/>
          <a:p>
            <a:r>
              <a:rPr lang="en-ZA" dirty="0">
                <a:solidFill>
                  <a:srgbClr val="FF0000"/>
                </a:solidFill>
              </a:rPr>
              <a:t>Appropriate Wastewater Management</a:t>
            </a:r>
          </a:p>
          <a:p>
            <a:endParaRPr lang="en-ZA" dirty="0"/>
          </a:p>
        </p:txBody>
      </p:sp>
    </p:spTree>
    <p:extLst>
      <p:ext uri="{BB962C8B-B14F-4D97-AF65-F5344CB8AC3E}">
        <p14:creationId xmlns:p14="http://schemas.microsoft.com/office/powerpoint/2010/main" val="6902449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848" y="125760"/>
            <a:ext cx="8229600" cy="1143000"/>
          </a:xfrm>
        </p:spPr>
        <p:txBody>
          <a:bodyPr>
            <a:normAutofit fontScale="90000"/>
          </a:bodyPr>
          <a:lstStyle/>
          <a:p>
            <a:r>
              <a:rPr lang="en-ZA" b="1" dirty="0">
                <a:solidFill>
                  <a:srgbClr val="FF0000"/>
                </a:solidFill>
              </a:rPr>
              <a:t>There may be significant shale gas reserves </a:t>
            </a:r>
            <a:r>
              <a:rPr lang="en-ZA" b="1" dirty="0" smtClean="0">
                <a:solidFill>
                  <a:srgbClr val="FF0000"/>
                </a:solidFill>
              </a:rPr>
              <a:t>in the southern Karoo</a:t>
            </a:r>
            <a:endParaRPr lang="en-ZA" b="1" dirty="0">
              <a:solidFill>
                <a:srgbClr val="FF0000"/>
              </a:solidFill>
            </a:endParaRPr>
          </a:p>
        </p:txBody>
      </p:sp>
      <p:sp>
        <p:nvSpPr>
          <p:cNvPr id="3" name="Content Placeholder 2"/>
          <p:cNvSpPr>
            <a:spLocks noGrp="1"/>
          </p:cNvSpPr>
          <p:nvPr>
            <p:ph idx="1"/>
          </p:nvPr>
        </p:nvSpPr>
        <p:spPr>
          <a:xfrm>
            <a:off x="107504" y="1528192"/>
            <a:ext cx="8928992" cy="5069160"/>
          </a:xfrm>
        </p:spPr>
        <p:txBody>
          <a:bodyPr>
            <a:normAutofit lnSpcReduction="10000"/>
          </a:bodyPr>
          <a:lstStyle/>
          <a:p>
            <a:r>
              <a:rPr lang="en-ZA" b="1" dirty="0" smtClean="0"/>
              <a:t>Exploration</a:t>
            </a:r>
            <a:r>
              <a:rPr lang="en-ZA" dirty="0" smtClean="0"/>
              <a:t> will </a:t>
            </a:r>
            <a:r>
              <a:rPr lang="en-ZA" dirty="0"/>
              <a:t>take </a:t>
            </a:r>
            <a:r>
              <a:rPr lang="en-ZA" dirty="0" smtClean="0"/>
              <a:t>place soon.</a:t>
            </a:r>
          </a:p>
          <a:p>
            <a:pPr marL="0" indent="0">
              <a:buNone/>
            </a:pPr>
            <a:r>
              <a:rPr lang="en-ZA" dirty="0" smtClean="0"/>
              <a:t> </a:t>
            </a:r>
          </a:p>
          <a:p>
            <a:r>
              <a:rPr lang="en-ZA" b="1" dirty="0" smtClean="0">
                <a:solidFill>
                  <a:srgbClr val="7030A0"/>
                </a:solidFill>
              </a:rPr>
              <a:t>A trillion </a:t>
            </a:r>
            <a:r>
              <a:rPr lang="en-ZA" b="1" dirty="0">
                <a:solidFill>
                  <a:srgbClr val="7030A0"/>
                </a:solidFill>
              </a:rPr>
              <a:t>rand </a:t>
            </a:r>
            <a:r>
              <a:rPr lang="en-ZA" b="1" dirty="0" smtClean="0">
                <a:solidFill>
                  <a:srgbClr val="7030A0"/>
                </a:solidFill>
              </a:rPr>
              <a:t>industry. </a:t>
            </a:r>
            <a:r>
              <a:rPr lang="en-ZA" dirty="0" smtClean="0"/>
              <a:t>The </a:t>
            </a:r>
            <a:r>
              <a:rPr lang="en-ZA" dirty="0"/>
              <a:t>shale gas </a:t>
            </a:r>
            <a:r>
              <a:rPr lang="en-ZA" dirty="0" smtClean="0"/>
              <a:t>industry </a:t>
            </a:r>
            <a:r>
              <a:rPr lang="en-ZA" dirty="0"/>
              <a:t>is potentially </a:t>
            </a:r>
            <a:r>
              <a:rPr lang="en-ZA" dirty="0" smtClean="0"/>
              <a:t>massive for the national economy.</a:t>
            </a:r>
          </a:p>
          <a:p>
            <a:pPr marL="0" indent="0">
              <a:buNone/>
            </a:pPr>
            <a:endParaRPr lang="en-ZA" dirty="0" smtClean="0"/>
          </a:p>
          <a:p>
            <a:r>
              <a:rPr lang="en-ZA" b="1" dirty="0" smtClean="0">
                <a:solidFill>
                  <a:srgbClr val="00B050"/>
                </a:solidFill>
              </a:rPr>
              <a:t>There are significant risks</a:t>
            </a:r>
            <a:r>
              <a:rPr lang="en-ZA" dirty="0" smtClean="0"/>
              <a:t>. The </a:t>
            </a:r>
            <a:r>
              <a:rPr lang="en-ZA" dirty="0"/>
              <a:t>shale gas exploration and extraction process could potentially have severe environmental consequences with knock-on </a:t>
            </a:r>
            <a:r>
              <a:rPr lang="en-ZA" dirty="0" smtClean="0"/>
              <a:t>socio-economic effects</a:t>
            </a:r>
            <a:r>
              <a:rPr lang="en-ZA" dirty="0"/>
              <a:t>.</a:t>
            </a:r>
            <a:endParaRPr lang="en-ZA" dirty="0" smtClean="0"/>
          </a:p>
          <a:p>
            <a:endParaRPr lang="en-ZA" dirty="0" smtClean="0"/>
          </a:p>
          <a:p>
            <a:endParaRPr lang="en-ZA" dirty="0"/>
          </a:p>
          <a:p>
            <a:endParaRPr lang="en-ZA" dirty="0"/>
          </a:p>
        </p:txBody>
      </p:sp>
    </p:spTree>
    <p:extLst>
      <p:ext uri="{BB962C8B-B14F-4D97-AF65-F5344CB8AC3E}">
        <p14:creationId xmlns:p14="http://schemas.microsoft.com/office/powerpoint/2010/main" val="2324029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626406" y="98811"/>
            <a:ext cx="4517594" cy="6731651"/>
            <a:chOff x="4626406" y="98811"/>
            <a:chExt cx="4517594" cy="6731651"/>
          </a:xfrm>
        </p:grpSpPr>
        <p:pic>
          <p:nvPicPr>
            <p:cNvPr id="24581" name="Picture 5" descr="D:\Karoo promo\Naked Shale Gas 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6406" y="98811"/>
              <a:ext cx="4362400" cy="66221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45962" y="6599630"/>
              <a:ext cx="2198038" cy="230832"/>
            </a:xfrm>
            <a:prstGeom prst="rect">
              <a:avLst/>
            </a:prstGeom>
            <a:noFill/>
          </p:spPr>
          <p:txBody>
            <a:bodyPr wrap="none" rtlCol="0">
              <a:spAutoFit/>
            </a:bodyPr>
            <a:lstStyle/>
            <a:p>
              <a:pPr algn="r"/>
              <a:r>
                <a:rPr lang="en-ZA" sz="900" i="1" dirty="0" smtClean="0"/>
                <a:t>Image copyright: Petroleum Agency SA</a:t>
              </a:r>
              <a:endParaRPr lang="en-ZA" sz="900" i="1" dirty="0"/>
            </a:p>
          </p:txBody>
        </p:sp>
      </p:gr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698" y="98811"/>
            <a:ext cx="4203720" cy="161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2340558" y="1716503"/>
            <a:ext cx="0" cy="329667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331640" y="5157192"/>
            <a:ext cx="2664296" cy="707886"/>
          </a:xfrm>
          <a:prstGeom prst="rect">
            <a:avLst/>
          </a:prstGeom>
          <a:noFill/>
        </p:spPr>
        <p:txBody>
          <a:bodyPr wrap="square" rtlCol="0">
            <a:spAutoFit/>
          </a:bodyPr>
          <a:lstStyle/>
          <a:p>
            <a:r>
              <a:rPr lang="en-ZA" sz="4000" dirty="0" smtClean="0"/>
              <a:t>3-5 km</a:t>
            </a:r>
            <a:endParaRPr lang="en-ZA" sz="4000" dirty="0"/>
          </a:p>
        </p:txBody>
      </p:sp>
      <p:sp>
        <p:nvSpPr>
          <p:cNvPr id="2" name="Rectangle 1"/>
          <p:cNvSpPr/>
          <p:nvPr/>
        </p:nvSpPr>
        <p:spPr>
          <a:xfrm>
            <a:off x="7956376" y="4365104"/>
            <a:ext cx="456366" cy="7200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8915817" y="4365104"/>
            <a:ext cx="456366" cy="7200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0943037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57400" y="6324600"/>
            <a:ext cx="6934200" cy="369332"/>
          </a:xfrm>
          <a:prstGeom prst="rect">
            <a:avLst/>
          </a:prstGeom>
          <a:solidFill>
            <a:srgbClr val="FFCC66">
              <a:alpha val="41176"/>
            </a:srgbClr>
          </a:solidFill>
        </p:spPr>
        <p:txBody>
          <a:bodyPr wrap="square" rtlCol="0">
            <a:spAutoFit/>
          </a:bodyPr>
          <a:lstStyle/>
          <a:p>
            <a:r>
              <a:rPr lang="en-ZA" b="1" dirty="0">
                <a:solidFill>
                  <a:schemeClr val="bg1"/>
                </a:solidFill>
              </a:rPr>
              <a:t>The Great </a:t>
            </a:r>
            <a:r>
              <a:rPr lang="en-ZA" b="1" dirty="0" smtClean="0">
                <a:solidFill>
                  <a:schemeClr val="bg1"/>
                </a:solidFill>
              </a:rPr>
              <a:t>Escarpment, looking </a:t>
            </a:r>
            <a:r>
              <a:rPr lang="en-ZA" b="1" dirty="0">
                <a:solidFill>
                  <a:schemeClr val="bg1"/>
                </a:solidFill>
              </a:rPr>
              <a:t>west from top of Barkley </a:t>
            </a:r>
            <a:r>
              <a:rPr lang="en-ZA" b="1" dirty="0" smtClean="0">
                <a:solidFill>
                  <a:schemeClr val="bg1"/>
                </a:solidFill>
              </a:rPr>
              <a:t>Pass</a:t>
            </a:r>
            <a:endParaRPr lang="en-ZA" b="1" dirty="0">
              <a:solidFill>
                <a:schemeClr val="bg1"/>
              </a:solidFill>
            </a:endParaRPr>
          </a:p>
        </p:txBody>
      </p:sp>
    </p:spTree>
    <p:extLst>
      <p:ext uri="{BB962C8B-B14F-4D97-AF65-F5344CB8AC3E}">
        <p14:creationId xmlns:p14="http://schemas.microsoft.com/office/powerpoint/2010/main" val="18779847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a:p>
        </p:txBody>
      </p:sp>
      <p:pic>
        <p:nvPicPr>
          <p:cNvPr id="3074" name="Picture 2" descr="G:\ECAPE gOV PRESENTATION SHALE GAS\SHALE GAS OPENING EASTERN CAPE-NMMU\Shale Gas in the Karo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6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5938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Fracking site before and after</a:t>
            </a:r>
            <a:endParaRPr lang="en-ZA"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628800"/>
            <a:ext cx="6192687" cy="4562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0832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ZA"/>
          </a:p>
        </p:txBody>
      </p:sp>
      <p:pic>
        <p:nvPicPr>
          <p:cNvPr id="1026" name="Picture 1" descr="cid:image004.jpg@01CEF5BF.CF7DF4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9407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47227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ZA"/>
          </a:p>
        </p:txBody>
      </p:sp>
      <p:sp>
        <p:nvSpPr>
          <p:cNvPr id="3" name="Subtitle 2"/>
          <p:cNvSpPr>
            <a:spLocks noGrp="1"/>
          </p:cNvSpPr>
          <p:nvPr>
            <p:ph type="subTitle" idx="1"/>
          </p:nvPr>
        </p:nvSpPr>
        <p:spPr/>
        <p:txBody>
          <a:bodyPr/>
          <a:lstStyle/>
          <a:p>
            <a:endParaRPr lang="en-ZA"/>
          </a:p>
        </p:txBody>
      </p:sp>
      <p:pic>
        <p:nvPicPr>
          <p:cNvPr id="1026" name="Picture 2" descr="G:\ECAPE gOV PRESENTATION SHALE GAS\SHALE GAS OPENING EASTERN CAPE-NMMU\Shale Gas in the Transke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1979"/>
            <a:ext cx="9144000" cy="430703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251520" y="4653136"/>
            <a:ext cx="576064"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748736" y="2861320"/>
            <a:ext cx="576064"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51520" y="3093712"/>
            <a:ext cx="576064"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911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9297"/>
            <a:ext cx="8915400" cy="1470025"/>
          </a:xfrm>
        </p:spPr>
        <p:txBody>
          <a:bodyPr>
            <a:normAutofit/>
          </a:bodyPr>
          <a:lstStyle/>
          <a:p>
            <a:r>
              <a:rPr lang="en-US" sz="2400" b="1" dirty="0" smtClean="0"/>
              <a:t>UNITED STATES UNCONVENTIONAL GAS OUTLOOK </a:t>
            </a:r>
            <a:endParaRPr lang="en-GB" sz="2400" dirty="0"/>
          </a:p>
        </p:txBody>
      </p:sp>
      <p:sp>
        <p:nvSpPr>
          <p:cNvPr id="3" name="Subtitle 2"/>
          <p:cNvSpPr>
            <a:spLocks noGrp="1"/>
          </p:cNvSpPr>
          <p:nvPr>
            <p:ph type="subTitle" idx="1"/>
          </p:nvPr>
        </p:nvSpPr>
        <p:spPr/>
        <p:txBody>
          <a:bodyPr/>
          <a:lstStyle/>
          <a:p>
            <a:endParaRPr lang="en-GB"/>
          </a:p>
        </p:txBody>
      </p:sp>
      <p:pic>
        <p:nvPicPr>
          <p:cNvPr id="1026" name="Picture 2"/>
          <p:cNvPicPr>
            <a:picLocks noChangeAspect="1" noChangeArrowheads="1"/>
          </p:cNvPicPr>
          <p:nvPr/>
        </p:nvPicPr>
        <p:blipFill>
          <a:blip r:embed="rId2" cstate="print"/>
          <a:srcRect/>
          <a:stretch>
            <a:fillRect/>
          </a:stretch>
        </p:blipFill>
        <p:spPr bwMode="auto">
          <a:xfrm>
            <a:off x="762000" y="1417759"/>
            <a:ext cx="7319963" cy="5323609"/>
          </a:xfrm>
          <a:prstGeom prst="rect">
            <a:avLst/>
          </a:prstGeom>
          <a:noFill/>
          <a:ln w="9525">
            <a:noFill/>
            <a:miter lim="800000"/>
            <a:headEnd/>
            <a:tailEnd/>
          </a:ln>
        </p:spPr>
      </p:pic>
      <p:cxnSp>
        <p:nvCxnSpPr>
          <p:cNvPr id="8" name="Straight Connector 7"/>
          <p:cNvCxnSpPr/>
          <p:nvPr/>
        </p:nvCxnSpPr>
        <p:spPr>
          <a:xfrm flipV="1">
            <a:off x="4860032" y="2266034"/>
            <a:ext cx="1368152" cy="1083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860030" y="2276872"/>
            <a:ext cx="2" cy="3819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372200" y="2276872"/>
            <a:ext cx="1" cy="38953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447799" y="1414517"/>
            <a:ext cx="6634163" cy="646331"/>
          </a:xfrm>
          <a:prstGeom prst="rect">
            <a:avLst/>
          </a:prstGeom>
          <a:solidFill>
            <a:srgbClr val="FFFF00"/>
          </a:solidFill>
        </p:spPr>
        <p:txBody>
          <a:bodyPr wrap="square" rtlCol="0">
            <a:spAutoFit/>
          </a:bodyPr>
          <a:lstStyle/>
          <a:p>
            <a:r>
              <a:rPr lang="en-US" b="1" dirty="0" smtClean="0"/>
              <a:t>Americans can easily meet their Carbon Taxes and  CO2 Reduction </a:t>
            </a:r>
            <a:r>
              <a:rPr lang="en-US" b="1" dirty="0"/>
              <a:t>T</a:t>
            </a:r>
            <a:r>
              <a:rPr lang="en-US" b="1" dirty="0" smtClean="0"/>
              <a:t>argets by switching to shale gas, and they are busy doing so</a:t>
            </a:r>
            <a:endParaRPr lang="en-ZA" b="1" dirty="0"/>
          </a:p>
        </p:txBody>
      </p:sp>
      <p:sp>
        <p:nvSpPr>
          <p:cNvPr id="5" name="TextBox 4"/>
          <p:cNvSpPr txBox="1"/>
          <p:nvPr/>
        </p:nvSpPr>
        <p:spPr>
          <a:xfrm>
            <a:off x="107504" y="550421"/>
            <a:ext cx="8964488" cy="646331"/>
          </a:xfrm>
          <a:prstGeom prst="rect">
            <a:avLst/>
          </a:prstGeom>
          <a:noFill/>
        </p:spPr>
        <p:txBody>
          <a:bodyPr wrap="square" rtlCol="0">
            <a:spAutoFit/>
          </a:bodyPr>
          <a:lstStyle/>
          <a:p>
            <a:r>
              <a:rPr lang="en-ZA" b="1" dirty="0" smtClean="0"/>
              <a:t>About 28% of USA electricity now comes from natural Gas</a:t>
            </a:r>
          </a:p>
          <a:p>
            <a:r>
              <a:rPr lang="en-ZA" b="1" dirty="0" smtClean="0"/>
              <a:t>Fuel switching to gas is responsible for 5.5% drop in its CO2 emissions between 2005 - 2012</a:t>
            </a:r>
            <a:endParaRPr lang="en-ZA" b="1" dirty="0"/>
          </a:p>
        </p:txBody>
      </p:sp>
      <p:sp>
        <p:nvSpPr>
          <p:cNvPr id="14" name="TextBox 13"/>
          <p:cNvSpPr txBox="1"/>
          <p:nvPr/>
        </p:nvSpPr>
        <p:spPr>
          <a:xfrm>
            <a:off x="5004048" y="2389574"/>
            <a:ext cx="1224136" cy="646331"/>
          </a:xfrm>
          <a:prstGeom prst="rect">
            <a:avLst/>
          </a:prstGeom>
          <a:noFill/>
        </p:spPr>
        <p:txBody>
          <a:bodyPr wrap="square" rtlCol="0">
            <a:spAutoFit/>
          </a:bodyPr>
          <a:lstStyle/>
          <a:p>
            <a:r>
              <a:rPr lang="en-ZA" b="1" dirty="0" smtClean="0"/>
              <a:t>5.5% CO2</a:t>
            </a:r>
          </a:p>
          <a:p>
            <a:r>
              <a:rPr lang="en-ZA" b="1" dirty="0" smtClean="0"/>
              <a:t>reduction</a:t>
            </a:r>
            <a:r>
              <a:rPr lang="en-ZA" dirty="0" smtClean="0"/>
              <a:t> </a:t>
            </a:r>
            <a:endParaRPr lang="en-ZA" dirty="0"/>
          </a:p>
        </p:txBody>
      </p:sp>
      <p:sp>
        <p:nvSpPr>
          <p:cNvPr id="18" name="Right Arrow 17"/>
          <p:cNvSpPr/>
          <p:nvPr/>
        </p:nvSpPr>
        <p:spPr>
          <a:xfrm>
            <a:off x="4860032" y="2132856"/>
            <a:ext cx="1512168" cy="3076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14069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5" name="Content Placeholder 4"/>
          <p:cNvPicPr>
            <a:picLocks noGrp="1" noChangeAspect="1"/>
          </p:cNvPicPr>
          <p:nvPr>
            <p:ph idx="1"/>
          </p:nvPr>
        </p:nvPicPr>
        <p:blipFill>
          <a:blip r:embed="rId2"/>
          <a:stretch>
            <a:fillRect/>
          </a:stretch>
        </p:blipFill>
        <p:spPr>
          <a:xfrm>
            <a:off x="152664" y="-27384"/>
            <a:ext cx="9243871" cy="6932903"/>
          </a:xfrm>
          <a:prstGeom prst="rect">
            <a:avLst/>
          </a:prstGeom>
        </p:spPr>
      </p:pic>
      <p:sp>
        <p:nvSpPr>
          <p:cNvPr id="6" name="TextBox 5"/>
          <p:cNvSpPr txBox="1"/>
          <p:nvPr/>
        </p:nvSpPr>
        <p:spPr>
          <a:xfrm>
            <a:off x="1907704" y="1268760"/>
            <a:ext cx="5760640" cy="369332"/>
          </a:xfrm>
          <a:prstGeom prst="rect">
            <a:avLst/>
          </a:prstGeom>
          <a:solidFill>
            <a:srgbClr val="FFFF00"/>
          </a:solidFill>
        </p:spPr>
        <p:txBody>
          <a:bodyPr wrap="square" rtlCol="0">
            <a:spAutoFit/>
          </a:bodyPr>
          <a:lstStyle/>
          <a:p>
            <a:r>
              <a:rPr lang="en-ZA" dirty="0" smtClean="0"/>
              <a:t>SIGNIFICANT EXPLORATION EFFORTS REQUIRED -  &gt;10 years</a:t>
            </a:r>
            <a:endParaRPr lang="en-ZA" dirty="0"/>
          </a:p>
        </p:txBody>
      </p:sp>
      <p:sp>
        <p:nvSpPr>
          <p:cNvPr id="7" name="Rectangle 6"/>
          <p:cNvSpPr/>
          <p:nvPr/>
        </p:nvSpPr>
        <p:spPr>
          <a:xfrm>
            <a:off x="7668344" y="188640"/>
            <a:ext cx="1475656" cy="1449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3296536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ZA" dirty="0"/>
          </a:p>
        </p:txBody>
      </p:sp>
      <p:pic>
        <p:nvPicPr>
          <p:cNvPr id="1027" name="Picture 3" descr="C:\Users\mdewit\Desktop\ec karoo shale gas - timeline - no proj leaders V20130823 - 1646p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75681"/>
            <a:ext cx="8669307" cy="5789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8" y="5733256"/>
            <a:ext cx="1224136" cy="246221"/>
          </a:xfrm>
          <a:prstGeom prst="rect">
            <a:avLst/>
          </a:prstGeom>
          <a:solidFill>
            <a:schemeClr val="accent4">
              <a:lumMod val="20000"/>
              <a:lumOff val="80000"/>
            </a:schemeClr>
          </a:solidFill>
        </p:spPr>
        <p:txBody>
          <a:bodyPr wrap="square" rtlCol="0">
            <a:spAutoFit/>
          </a:bodyPr>
          <a:lstStyle/>
          <a:p>
            <a:r>
              <a:rPr lang="en-ZA" sz="1000" dirty="0" smtClean="0">
                <a:latin typeface="Arial" pitchFamily="34" charset="0"/>
                <a:cs typeface="Arial" pitchFamily="34" charset="0"/>
              </a:rPr>
              <a:t>External Funding </a:t>
            </a:r>
            <a:endParaRPr lang="en-ZA" sz="1000" dirty="0">
              <a:latin typeface="Arial" pitchFamily="34" charset="0"/>
              <a:cs typeface="Arial" pitchFamily="34" charset="0"/>
            </a:endParaRPr>
          </a:p>
        </p:txBody>
      </p:sp>
      <p:sp>
        <p:nvSpPr>
          <p:cNvPr id="5" name="Rectangle 4"/>
          <p:cNvSpPr/>
          <p:nvPr/>
        </p:nvSpPr>
        <p:spPr>
          <a:xfrm>
            <a:off x="323528" y="5589240"/>
            <a:ext cx="4896544" cy="57606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extBox 1"/>
          <p:cNvSpPr txBox="1"/>
          <p:nvPr/>
        </p:nvSpPr>
        <p:spPr>
          <a:xfrm>
            <a:off x="3347864" y="260648"/>
            <a:ext cx="288032" cy="369332"/>
          </a:xfrm>
          <a:prstGeom prst="rect">
            <a:avLst/>
          </a:prstGeom>
          <a:solidFill>
            <a:schemeClr val="bg1"/>
          </a:solidFill>
        </p:spPr>
        <p:txBody>
          <a:bodyPr wrap="square" rtlCol="0">
            <a:spAutoFit/>
          </a:bodyPr>
          <a:lstStyle/>
          <a:p>
            <a:endParaRPr lang="en-ZA" dirty="0"/>
          </a:p>
        </p:txBody>
      </p:sp>
    </p:spTree>
    <p:extLst>
      <p:ext uri="{BB962C8B-B14F-4D97-AF65-F5344CB8AC3E}">
        <p14:creationId xmlns:p14="http://schemas.microsoft.com/office/powerpoint/2010/main" val="33584015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648"/>
            <a:ext cx="8229600" cy="1143000"/>
          </a:xfrm>
        </p:spPr>
        <p:txBody>
          <a:bodyPr/>
          <a:lstStyle/>
          <a:p>
            <a:r>
              <a:rPr lang="en-ZA" dirty="0" smtClean="0"/>
              <a:t>AEON/Inkaba</a:t>
            </a:r>
            <a:r>
              <a:rPr lang="en-ZA" dirty="0" smtClean="0"/>
              <a:t> </a:t>
            </a:r>
            <a:r>
              <a:rPr lang="en-ZA" dirty="0" smtClean="0"/>
              <a:t>Shale Gas projects</a:t>
            </a:r>
            <a:endParaRPr lang="en-ZA"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53884924"/>
              </p:ext>
            </p:extLst>
          </p:nvPr>
        </p:nvGraphicFramePr>
        <p:xfrm>
          <a:off x="3131841" y="980716"/>
          <a:ext cx="2664295" cy="5798434"/>
        </p:xfrm>
        <a:graphic>
          <a:graphicData uri="http://schemas.openxmlformats.org/drawingml/2006/table">
            <a:tbl>
              <a:tblPr firstRow="1" firstCol="1" bandRow="1"/>
              <a:tblGrid>
                <a:gridCol w="2664295"/>
              </a:tblGrid>
              <a:tr h="199946">
                <a:tc>
                  <a:txBody>
                    <a:bodyPr/>
                    <a:lstStyle/>
                    <a:p>
                      <a:pPr>
                        <a:lnSpc>
                          <a:spcPct val="115000"/>
                        </a:lnSpc>
                        <a:spcAft>
                          <a:spcPts val="0"/>
                        </a:spcAft>
                      </a:pPr>
                      <a:r>
                        <a:rPr lang="en-ZA" sz="1000" b="1" dirty="0" smtClean="0">
                          <a:solidFill>
                            <a:srgbClr val="FF0000"/>
                          </a:solidFill>
                          <a:effectLst/>
                          <a:latin typeface="Calibri"/>
                          <a:ea typeface="Calibri"/>
                          <a:cs typeface="Times New Roman"/>
                        </a:rPr>
                        <a:t>Group of 30 graduate students</a:t>
                      </a:r>
                      <a:endParaRPr lang="en-ZA" sz="1000" b="1" dirty="0">
                        <a:solidFill>
                          <a:srgbClr val="FF0000"/>
                        </a:solidFill>
                        <a:effectLst/>
                        <a:latin typeface="Calibri"/>
                        <a:ea typeface="Calibri"/>
                        <a:cs typeface="Times New Roman"/>
                      </a:endParaRP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dirty="0">
                          <a:effectLst/>
                          <a:latin typeface="Calibri"/>
                          <a:ea typeface="Calibri"/>
                          <a:cs typeface="Times New Roman"/>
                        </a:rPr>
                        <a:t>Isotope water chemistry</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Field deploymt &amp; Data Analysis</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Ecology/Vegetation</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Data Analysis</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Geology</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Sedimentology/Structural</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Geohydrology</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Petrology/Geochemistry</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Geohydrology (skilled)</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Petrology/Geochemistry</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Hydrogeology/water chemistry monitoring</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Drill &amp; Core logging, Sedimentology </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Capacity Development, Civic Science</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Ecosystem Change (biodiversity, invertebrate)</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Geophysics, Electrical methods</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Geophysics, Microseismics</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solidFill>
                            <a:srgbClr val="000000"/>
                          </a:solidFill>
                          <a:effectLst/>
                          <a:latin typeface="Calibri"/>
                          <a:ea typeface="Calibri"/>
                          <a:cs typeface="Times New Roman"/>
                        </a:rPr>
                        <a:t>Socio-Politics, Development</a:t>
                      </a:r>
                      <a:endParaRPr lang="en-ZA" sz="900">
                        <a:effectLst/>
                        <a:latin typeface="Calibri"/>
                        <a:ea typeface="Calibri"/>
                        <a:cs typeface="Times New Roman"/>
                      </a:endParaRP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solidFill>
                            <a:srgbClr val="000000"/>
                          </a:solidFill>
                          <a:effectLst/>
                          <a:latin typeface="Calibri"/>
                          <a:ea typeface="Calibri"/>
                          <a:cs typeface="Times New Roman"/>
                        </a:rPr>
                        <a:t>Economics - Energy</a:t>
                      </a:r>
                      <a:endParaRPr lang="en-ZA" sz="900">
                        <a:effectLst/>
                        <a:latin typeface="Calibri"/>
                        <a:ea typeface="Calibri"/>
                        <a:cs typeface="Times New Roman"/>
                      </a:endParaRP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EIA &amp; Risk Assessment</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Structures/fractures Karoo Geology</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Fractures and Sills Karoo Basin Geology</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Gas emissions and stable isotope chemistry</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Gas Shales of Africa</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Chemistry Fluid Inclusions and Fluid Flow</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Geophysics, Seismic Inversion</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Water Chemistry</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a:effectLst/>
                          <a:latin typeface="Calibri"/>
                          <a:ea typeface="Calibri"/>
                          <a:cs typeface="Times New Roman"/>
                        </a:rPr>
                        <a:t>Geophysics, Airborne Data Processing</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46">
                <a:tc>
                  <a:txBody>
                    <a:bodyPr/>
                    <a:lstStyle/>
                    <a:p>
                      <a:pPr>
                        <a:lnSpc>
                          <a:spcPct val="115000"/>
                        </a:lnSpc>
                        <a:spcAft>
                          <a:spcPts val="0"/>
                        </a:spcAft>
                      </a:pPr>
                      <a:r>
                        <a:rPr lang="en-ZA" sz="900" dirty="0">
                          <a:effectLst/>
                          <a:latin typeface="Calibri"/>
                          <a:ea typeface="Calibri"/>
                          <a:cs typeface="Times New Roman"/>
                        </a:rPr>
                        <a:t>Critical Zone, Spectral Analysis</a:t>
                      </a:r>
                    </a:p>
                  </a:txBody>
                  <a:tcPr marL="55518" marR="55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85996628"/>
              </p:ext>
            </p:extLst>
          </p:nvPr>
        </p:nvGraphicFramePr>
        <p:xfrm>
          <a:off x="2411760" y="1196755"/>
          <a:ext cx="353712" cy="5544618"/>
        </p:xfrm>
        <a:graphic>
          <a:graphicData uri="http://schemas.openxmlformats.org/drawingml/2006/table">
            <a:tbl>
              <a:tblPr firstRow="1" firstCol="1" bandRow="1"/>
              <a:tblGrid>
                <a:gridCol w="353712"/>
              </a:tblGrid>
              <a:tr h="191513">
                <a:tc>
                  <a:txBody>
                    <a:bodyPr/>
                    <a:lstStyle/>
                    <a:p>
                      <a:pPr>
                        <a:lnSpc>
                          <a:spcPct val="115000"/>
                        </a:lnSpc>
                        <a:spcAft>
                          <a:spcPts val="0"/>
                        </a:spcAft>
                      </a:pPr>
                      <a:r>
                        <a:rPr lang="en-ZA" sz="900" dirty="0">
                          <a:effectLst/>
                          <a:latin typeface="Calibri"/>
                          <a:ea typeface="Calibri"/>
                          <a:cs typeface="Times New Roman"/>
                        </a:rPr>
                        <a:t>M</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M</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D</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M</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M</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M</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M</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M</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M</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M</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M/D</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D</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D</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D</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M</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PD</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D</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D</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dirty="0">
                          <a:effectLst/>
                          <a:latin typeface="Calibri"/>
                          <a:ea typeface="Calibri"/>
                          <a:cs typeface="Times New Roman"/>
                        </a:rPr>
                        <a:t>D</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D</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D</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D</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PD</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M</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D</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M</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513">
                <a:tc>
                  <a:txBody>
                    <a:bodyPr/>
                    <a:lstStyle/>
                    <a:p>
                      <a:pPr>
                        <a:lnSpc>
                          <a:spcPct val="115000"/>
                        </a:lnSpc>
                        <a:spcAft>
                          <a:spcPts val="0"/>
                        </a:spcAft>
                      </a:pPr>
                      <a:r>
                        <a:rPr lang="en-ZA" sz="900">
                          <a:effectLst/>
                          <a:latin typeface="Calibri"/>
                          <a:ea typeface="Calibri"/>
                          <a:cs typeface="Times New Roman"/>
                        </a:rPr>
                        <a:t>M</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3767">
                <a:tc>
                  <a:txBody>
                    <a:bodyPr/>
                    <a:lstStyle/>
                    <a:p>
                      <a:pPr>
                        <a:lnSpc>
                          <a:spcPct val="115000"/>
                        </a:lnSpc>
                        <a:spcAft>
                          <a:spcPts val="0"/>
                        </a:spcAft>
                      </a:pPr>
                      <a:r>
                        <a:rPr lang="en-ZA" sz="900" dirty="0">
                          <a:effectLst/>
                          <a:latin typeface="Calibri"/>
                          <a:ea typeface="Calibri"/>
                          <a:cs typeface="Times New Roman"/>
                        </a:rPr>
                        <a:t>D/PD</a:t>
                      </a:r>
                    </a:p>
                  </a:txBody>
                  <a:tcPr marL="57501" marR="57501"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8974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Towards a pre-fracking baseline data-base for the Karoo </a:t>
            </a:r>
            <a:endParaRPr lang="en-ZA" dirty="0">
              <a:solidFill>
                <a:srgbClr val="FF0000"/>
              </a:solidFill>
            </a:endParaRPr>
          </a:p>
        </p:txBody>
      </p:sp>
      <p:sp>
        <p:nvSpPr>
          <p:cNvPr id="3" name="Content Placeholder 2"/>
          <p:cNvSpPr>
            <a:spLocks noGrp="1"/>
          </p:cNvSpPr>
          <p:nvPr>
            <p:ph idx="1"/>
          </p:nvPr>
        </p:nvSpPr>
        <p:spPr>
          <a:xfrm>
            <a:off x="457200" y="1556792"/>
            <a:ext cx="8229600" cy="4525963"/>
          </a:xfrm>
        </p:spPr>
        <p:txBody>
          <a:bodyPr>
            <a:normAutofit fontScale="92500" lnSpcReduction="10000"/>
          </a:bodyPr>
          <a:lstStyle/>
          <a:p>
            <a:pPr marL="0" indent="0">
              <a:buNone/>
            </a:pPr>
            <a:r>
              <a:rPr lang="en-US" dirty="0"/>
              <a:t>Baseline studies </a:t>
            </a:r>
            <a:r>
              <a:rPr lang="en-US" dirty="0" smtClean="0"/>
              <a:t>are </a:t>
            </a:r>
            <a:r>
              <a:rPr lang="en-US" dirty="0"/>
              <a:t>part of a critical first phase towards the development and capacitation of a robust monitoring and evaluation program for upstream and downstream gas development in the Karoo</a:t>
            </a:r>
            <a:r>
              <a:rPr lang="en-US" dirty="0" smtClean="0"/>
              <a:t>.</a:t>
            </a:r>
          </a:p>
          <a:p>
            <a:pPr marL="0" indent="0">
              <a:buNone/>
            </a:pPr>
            <a:endParaRPr lang="en-US" dirty="0"/>
          </a:p>
          <a:p>
            <a:pPr marL="0" indent="0">
              <a:buNone/>
            </a:pPr>
            <a:endParaRPr lang="en-US" dirty="0" smtClean="0"/>
          </a:p>
          <a:p>
            <a:pPr marL="0" indent="0">
              <a:buNone/>
            </a:pPr>
            <a:r>
              <a:rPr lang="en-US" b="1" dirty="0" smtClean="0"/>
              <a:t>Central </a:t>
            </a:r>
            <a:r>
              <a:rPr lang="en-US" b="1" dirty="0"/>
              <a:t>to the rationale for a Karoo baseline study then is the need for effective monitoring before, during and after hydraulic fracturing.</a:t>
            </a:r>
            <a:endParaRPr lang="en-ZA" b="1" dirty="0"/>
          </a:p>
        </p:txBody>
      </p:sp>
      <p:sp>
        <p:nvSpPr>
          <p:cNvPr id="6" name="TextBox 5"/>
          <p:cNvSpPr txBox="1"/>
          <p:nvPr/>
        </p:nvSpPr>
        <p:spPr>
          <a:xfrm>
            <a:off x="539552" y="3637473"/>
            <a:ext cx="8280920" cy="1015663"/>
          </a:xfrm>
          <a:prstGeom prst="rect">
            <a:avLst/>
          </a:prstGeom>
          <a:solidFill>
            <a:srgbClr val="FFFF00"/>
          </a:solidFill>
        </p:spPr>
        <p:txBody>
          <a:bodyPr wrap="square" rtlCol="0">
            <a:spAutoFit/>
          </a:bodyPr>
          <a:lstStyle/>
          <a:p>
            <a:r>
              <a:rPr lang="en-US" sz="3000" dirty="0"/>
              <a:t>In absence of baseline data, effective regulation of the sector will not be possible. </a:t>
            </a:r>
          </a:p>
        </p:txBody>
      </p:sp>
    </p:spTree>
    <p:extLst>
      <p:ext uri="{BB962C8B-B14F-4D97-AF65-F5344CB8AC3E}">
        <p14:creationId xmlns:p14="http://schemas.microsoft.com/office/powerpoint/2010/main" val="276633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fontScale="90000"/>
          </a:bodyPr>
          <a:lstStyle/>
          <a:p>
            <a:r>
              <a:rPr lang="en-ZA" i="1" dirty="0">
                <a:solidFill>
                  <a:srgbClr val="FF0000"/>
                </a:solidFill>
              </a:rPr>
              <a:t>The project will:</a:t>
            </a:r>
            <a:r>
              <a:rPr lang="en-ZA" dirty="0">
                <a:solidFill>
                  <a:srgbClr val="FF0000"/>
                </a:solidFill>
              </a:rPr>
              <a:t/>
            </a:r>
            <a:br>
              <a:rPr lang="en-ZA" dirty="0">
                <a:solidFill>
                  <a:srgbClr val="FF0000"/>
                </a:solidFill>
              </a:rPr>
            </a:br>
            <a:endParaRPr lang="en-ZA" dirty="0">
              <a:solidFill>
                <a:srgbClr val="FF0000"/>
              </a:solidFill>
            </a:endParaRPr>
          </a:p>
        </p:txBody>
      </p:sp>
      <p:sp>
        <p:nvSpPr>
          <p:cNvPr id="3" name="Content Placeholder 2"/>
          <p:cNvSpPr>
            <a:spLocks noGrp="1"/>
          </p:cNvSpPr>
          <p:nvPr>
            <p:ph idx="1"/>
          </p:nvPr>
        </p:nvSpPr>
        <p:spPr>
          <a:xfrm>
            <a:off x="107504" y="692696"/>
            <a:ext cx="8856984" cy="5616624"/>
          </a:xfrm>
        </p:spPr>
        <p:txBody>
          <a:bodyPr>
            <a:noAutofit/>
          </a:bodyPr>
          <a:lstStyle/>
          <a:p>
            <a:r>
              <a:rPr lang="en-GB" sz="1800" dirty="0" smtClean="0"/>
              <a:t>Develop a </a:t>
            </a:r>
            <a:r>
              <a:rPr lang="en-GB" sz="1800" dirty="0"/>
              <a:t>base-line, underpinned by a good understanding of the </a:t>
            </a:r>
            <a:r>
              <a:rPr lang="en-GB" sz="1800" dirty="0" smtClean="0"/>
              <a:t>geology/hydrogeology and hydrochemistry </a:t>
            </a:r>
          </a:p>
          <a:p>
            <a:pPr marL="0" indent="0">
              <a:buNone/>
            </a:pPr>
            <a:endParaRPr lang="en-GB" sz="1800" b="1" dirty="0"/>
          </a:p>
          <a:p>
            <a:r>
              <a:rPr lang="en-ZA" sz="1800" i="1" dirty="0" smtClean="0"/>
              <a:t> </a:t>
            </a:r>
            <a:r>
              <a:rPr lang="en-ZA" sz="1800" dirty="0"/>
              <a:t>Provide independent robust scientific-based advice to objectively evaluate cost-benefit equations, in light of potential corporate bias and narrow sectional </a:t>
            </a:r>
            <a:r>
              <a:rPr lang="en-ZA" sz="1800" dirty="0" smtClean="0"/>
              <a:t>interests</a:t>
            </a:r>
          </a:p>
          <a:p>
            <a:pPr marL="0" indent="0">
              <a:buNone/>
            </a:pPr>
            <a:endParaRPr lang="en-ZA" sz="1800" dirty="0"/>
          </a:p>
          <a:p>
            <a:r>
              <a:rPr lang="en-ZA" sz="1800" dirty="0" smtClean="0"/>
              <a:t> </a:t>
            </a:r>
            <a:r>
              <a:rPr lang="en-ZA" sz="1800" dirty="0"/>
              <a:t>Factor the interests of rural poor communities into the assessment of ‘public interests</a:t>
            </a:r>
            <a:r>
              <a:rPr lang="en-ZA" sz="1800" dirty="0" smtClean="0"/>
              <a:t>’</a:t>
            </a:r>
          </a:p>
          <a:p>
            <a:pPr marL="0" indent="0">
              <a:buNone/>
            </a:pPr>
            <a:endParaRPr lang="en-ZA" sz="1800" dirty="0"/>
          </a:p>
          <a:p>
            <a:r>
              <a:rPr lang="en-ZA" sz="1800" i="1" dirty="0" smtClean="0"/>
              <a:t> </a:t>
            </a:r>
            <a:r>
              <a:rPr lang="en-ZA" sz="1800" dirty="0"/>
              <a:t>Develop public sector capacities to identify, monitor regulatory compliance, and manage risks if commercial exploitation is decided upon, and develop mitigation and adaption </a:t>
            </a:r>
            <a:r>
              <a:rPr lang="en-ZA" sz="1800" dirty="0" smtClean="0"/>
              <a:t>strategies</a:t>
            </a:r>
            <a:endParaRPr lang="en-ZA" sz="1800" dirty="0"/>
          </a:p>
          <a:p>
            <a:endParaRPr lang="en-ZA" sz="1800" i="1" dirty="0"/>
          </a:p>
          <a:p>
            <a:r>
              <a:rPr lang="en-ZA" sz="1800" dirty="0" smtClean="0"/>
              <a:t>Locate </a:t>
            </a:r>
            <a:r>
              <a:rPr lang="en-ZA" sz="1800" dirty="0"/>
              <a:t>such commercial decisions in relation to shale gas exploration within a wider, economic development and industrial strategy, such as its potential links with</a:t>
            </a:r>
            <a:r>
              <a:rPr lang="en-ZA" sz="1800" dirty="0" smtClean="0"/>
              <a:t>:</a:t>
            </a:r>
          </a:p>
          <a:p>
            <a:pPr marL="0" indent="0" algn="ctr">
              <a:buNone/>
            </a:pPr>
            <a:r>
              <a:rPr lang="en-ZA" sz="1800" dirty="0" smtClean="0"/>
              <a:t> </a:t>
            </a:r>
            <a:r>
              <a:rPr lang="en-ZA" sz="1800" dirty="0"/>
              <a:t>Other indirect outcomes that are important for policy makers: </a:t>
            </a:r>
          </a:p>
          <a:p>
            <a:pPr algn="ctr">
              <a:buFont typeface="Wingdings" pitchFamily="2" charset="2"/>
              <a:buChar char="§"/>
            </a:pPr>
            <a:r>
              <a:rPr lang="en-ZA" sz="1800" dirty="0">
                <a:solidFill>
                  <a:schemeClr val="tx2">
                    <a:lumMod val="60000"/>
                    <a:lumOff val="40000"/>
                  </a:schemeClr>
                </a:solidFill>
              </a:rPr>
              <a:t> </a:t>
            </a:r>
            <a:r>
              <a:rPr lang="en-ZA" sz="1800" dirty="0"/>
              <a:t> Understanding the upstream and downstream value-chain;</a:t>
            </a:r>
          </a:p>
          <a:p>
            <a:pPr algn="ctr">
              <a:buFont typeface="Wingdings" pitchFamily="2" charset="2"/>
              <a:buChar char="§"/>
            </a:pPr>
            <a:r>
              <a:rPr lang="en-ZA" sz="1800" dirty="0"/>
              <a:t>   Understanding </a:t>
            </a:r>
            <a:r>
              <a:rPr lang="en-ZA" sz="1800" dirty="0" smtClean="0"/>
              <a:t>the </a:t>
            </a:r>
            <a:r>
              <a:rPr lang="en-ZA" sz="1800" dirty="0"/>
              <a:t>skills needs.</a:t>
            </a:r>
          </a:p>
          <a:p>
            <a:pPr marL="0" indent="0">
              <a:buNone/>
            </a:pPr>
            <a:endParaRPr lang="en-GB" sz="1800" b="1" dirty="0">
              <a:solidFill>
                <a:srgbClr val="FF0000"/>
              </a:solidFill>
            </a:endParaRPr>
          </a:p>
          <a:p>
            <a:endParaRPr lang="en-ZA" sz="1600" dirty="0"/>
          </a:p>
        </p:txBody>
      </p:sp>
    </p:spTree>
    <p:extLst>
      <p:ext uri="{BB962C8B-B14F-4D97-AF65-F5344CB8AC3E}">
        <p14:creationId xmlns:p14="http://schemas.microsoft.com/office/powerpoint/2010/main" val="17314349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56792"/>
          </a:xfrm>
          <a:solidFill>
            <a:srgbClr val="FFFF00"/>
          </a:solidFill>
        </p:spPr>
        <p:txBody>
          <a:bodyPr>
            <a:noAutofit/>
          </a:bodyPr>
          <a:lstStyle/>
          <a:p>
            <a:r>
              <a:rPr lang="en-ZA" sz="2400" dirty="0"/>
              <a:t>W</a:t>
            </a:r>
            <a:r>
              <a:rPr lang="en-ZA" sz="2400" dirty="0" smtClean="0"/>
              <a:t>hat </a:t>
            </a:r>
            <a:r>
              <a:rPr lang="en-ZA" sz="2400" dirty="0"/>
              <a:t>skills needs are anticipated for this project and the country as a </a:t>
            </a:r>
            <a:r>
              <a:rPr lang="en-ZA" sz="2400" dirty="0" smtClean="0"/>
              <a:t>whole</a:t>
            </a:r>
            <a:r>
              <a:rPr lang="en-ZA" sz="2400" dirty="0"/>
              <a:t>?</a:t>
            </a:r>
            <a:r>
              <a:rPr lang="en-ZA" sz="2400" dirty="0" smtClean="0"/>
              <a:t> </a:t>
            </a:r>
            <a:br>
              <a:rPr lang="en-ZA" sz="2400" dirty="0" smtClean="0"/>
            </a:br>
            <a:r>
              <a:rPr lang="en-ZA" sz="2400" dirty="0" smtClean="0"/>
              <a:t>What </a:t>
            </a:r>
            <a:r>
              <a:rPr lang="en-ZA" sz="2400" dirty="0"/>
              <a:t>job opportunities will exist for the communities in the area </a:t>
            </a:r>
            <a:r>
              <a:rPr lang="en-ZA" sz="2400" dirty="0" smtClean="0"/>
              <a:t>Wherein </a:t>
            </a:r>
            <a:r>
              <a:rPr lang="en-ZA" sz="2400" dirty="0"/>
              <a:t>shale gas extraction and exploration will be </a:t>
            </a:r>
            <a:r>
              <a:rPr lang="en-ZA" sz="2400" dirty="0" smtClean="0"/>
              <a:t>happening?</a:t>
            </a:r>
            <a:endParaRPr lang="en-ZA" sz="2400" dirty="0"/>
          </a:p>
        </p:txBody>
      </p:sp>
      <p:sp>
        <p:nvSpPr>
          <p:cNvPr id="3" name="Content Placeholder 2"/>
          <p:cNvSpPr>
            <a:spLocks noGrp="1"/>
          </p:cNvSpPr>
          <p:nvPr>
            <p:ph idx="1"/>
          </p:nvPr>
        </p:nvSpPr>
        <p:spPr>
          <a:xfrm>
            <a:off x="467544" y="1916832"/>
            <a:ext cx="8229600" cy="4525963"/>
          </a:xfrm>
        </p:spPr>
        <p:txBody>
          <a:bodyPr>
            <a:normAutofit fontScale="40000" lnSpcReduction="20000"/>
          </a:bodyPr>
          <a:lstStyle/>
          <a:p>
            <a:r>
              <a:rPr lang="en-ZA" sz="4200" b="1" dirty="0" smtClean="0">
                <a:solidFill>
                  <a:srgbClr val="FF0000"/>
                </a:solidFill>
              </a:rPr>
              <a:t>Artisans</a:t>
            </a:r>
            <a:r>
              <a:rPr lang="en-ZA" dirty="0"/>
              <a:t>: electricians, welders, infrastructure developments (</a:t>
            </a:r>
            <a:r>
              <a:rPr lang="en-ZA" dirty="0" smtClean="0"/>
              <a:t>roads; gas pipes) </a:t>
            </a:r>
            <a:r>
              <a:rPr lang="en-ZA" dirty="0"/>
              <a:t>and maintenance; </a:t>
            </a:r>
            <a:r>
              <a:rPr lang="en-ZA" dirty="0" smtClean="0"/>
              <a:t>painters, cleaning, security, entrepreneurs; small </a:t>
            </a:r>
            <a:r>
              <a:rPr lang="en-ZA" dirty="0"/>
              <a:t>instrument ‘fixers’/maintenance. </a:t>
            </a:r>
          </a:p>
          <a:p>
            <a:pPr marL="0" indent="0">
              <a:buNone/>
            </a:pPr>
            <a:r>
              <a:rPr lang="en-ZA" dirty="0" smtClean="0"/>
              <a:t>         you </a:t>
            </a:r>
            <a:r>
              <a:rPr lang="en-ZA" dirty="0"/>
              <a:t>name it when you are setting up a drill site on the ground. </a:t>
            </a:r>
            <a:endParaRPr lang="en-ZA" dirty="0" smtClean="0"/>
          </a:p>
          <a:p>
            <a:r>
              <a:rPr lang="en-ZA" sz="5000" b="1" dirty="0" smtClean="0">
                <a:solidFill>
                  <a:srgbClr val="FF0000"/>
                </a:solidFill>
              </a:rPr>
              <a:t>Transport</a:t>
            </a:r>
            <a:r>
              <a:rPr lang="en-ZA" dirty="0"/>
              <a:t>: lots of  </a:t>
            </a:r>
            <a:r>
              <a:rPr lang="en-ZA" dirty="0" smtClean="0"/>
              <a:t>truck-drivers </a:t>
            </a:r>
            <a:r>
              <a:rPr lang="en-ZA" dirty="0"/>
              <a:t>and vehicle service/maintenance/suppliers.</a:t>
            </a:r>
          </a:p>
          <a:p>
            <a:r>
              <a:rPr lang="en-ZA" sz="4200" b="1" dirty="0" smtClean="0">
                <a:solidFill>
                  <a:srgbClr val="FF0000"/>
                </a:solidFill>
              </a:rPr>
              <a:t>Environmentalists:</a:t>
            </a:r>
            <a:r>
              <a:rPr lang="en-ZA" dirty="0" smtClean="0"/>
              <a:t> people </a:t>
            </a:r>
            <a:r>
              <a:rPr lang="en-ZA" dirty="0"/>
              <a:t>that can collect, store, send and document samples. Local sample testing sites – water and soil chemistry.</a:t>
            </a:r>
          </a:p>
          <a:p>
            <a:r>
              <a:rPr lang="en-ZA" sz="4200" b="1" dirty="0">
                <a:solidFill>
                  <a:srgbClr val="FF0000"/>
                </a:solidFill>
              </a:rPr>
              <a:t>Social services</a:t>
            </a:r>
            <a:r>
              <a:rPr lang="en-ZA" dirty="0"/>
              <a:t> and that means also health </a:t>
            </a:r>
            <a:r>
              <a:rPr lang="en-ZA" dirty="0" smtClean="0"/>
              <a:t>facilities: Nurses</a:t>
            </a:r>
            <a:r>
              <a:rPr lang="en-ZA" dirty="0"/>
              <a:t>, clinics </a:t>
            </a:r>
            <a:r>
              <a:rPr lang="en-ZA" dirty="0" smtClean="0"/>
              <a:t>; gyms etc.</a:t>
            </a:r>
            <a:endParaRPr lang="en-ZA" dirty="0"/>
          </a:p>
          <a:p>
            <a:r>
              <a:rPr lang="en-ZA" sz="4200" b="1" dirty="0" smtClean="0">
                <a:solidFill>
                  <a:srgbClr val="FF0000"/>
                </a:solidFill>
              </a:rPr>
              <a:t>Entertainment</a:t>
            </a:r>
            <a:r>
              <a:rPr lang="en-ZA" sz="4200" b="1" dirty="0">
                <a:solidFill>
                  <a:srgbClr val="FF0000"/>
                </a:solidFill>
              </a:rPr>
              <a:t>:</a:t>
            </a:r>
            <a:r>
              <a:rPr lang="en-ZA" sz="4200" b="1" dirty="0" smtClean="0">
                <a:solidFill>
                  <a:srgbClr val="FF0000"/>
                </a:solidFill>
              </a:rPr>
              <a:t> </a:t>
            </a:r>
            <a:r>
              <a:rPr lang="en-ZA" dirty="0"/>
              <a:t>internet – mobile communication facilities, service providers for TV, Cell phones </a:t>
            </a:r>
            <a:r>
              <a:rPr lang="en-ZA" dirty="0" smtClean="0"/>
              <a:t>etc.; sporting facilities  and  </a:t>
            </a:r>
            <a:endParaRPr lang="en-ZA" dirty="0"/>
          </a:p>
          <a:p>
            <a:r>
              <a:rPr lang="en-ZA" sz="4200" b="1" dirty="0" smtClean="0">
                <a:solidFill>
                  <a:srgbClr val="FF0000"/>
                </a:solidFill>
              </a:rPr>
              <a:t>Food </a:t>
            </a:r>
            <a:r>
              <a:rPr lang="en-ZA" sz="4200" b="1" dirty="0">
                <a:solidFill>
                  <a:srgbClr val="FF0000"/>
                </a:solidFill>
              </a:rPr>
              <a:t>and beverage </a:t>
            </a:r>
            <a:r>
              <a:rPr lang="en-ZA" sz="4200" b="1" dirty="0" smtClean="0">
                <a:solidFill>
                  <a:srgbClr val="FF0000"/>
                </a:solidFill>
              </a:rPr>
              <a:t>services</a:t>
            </a:r>
            <a:r>
              <a:rPr lang="en-ZA" dirty="0"/>
              <a:t> </a:t>
            </a:r>
            <a:r>
              <a:rPr lang="en-ZA" dirty="0" smtClean="0"/>
              <a:t> </a:t>
            </a:r>
            <a:endParaRPr lang="en-ZA" dirty="0"/>
          </a:p>
          <a:p>
            <a:r>
              <a:rPr lang="en-ZA" sz="4200" b="1" dirty="0">
                <a:solidFill>
                  <a:srgbClr val="FF0000"/>
                </a:solidFill>
              </a:rPr>
              <a:t>Hotels and </a:t>
            </a:r>
            <a:r>
              <a:rPr lang="en-ZA" sz="4200" b="1" dirty="0" smtClean="0">
                <a:solidFill>
                  <a:srgbClr val="FF0000"/>
                </a:solidFill>
              </a:rPr>
              <a:t>guesthouses; </a:t>
            </a:r>
            <a:r>
              <a:rPr lang="en-ZA" dirty="0" smtClean="0"/>
              <a:t> </a:t>
            </a:r>
            <a:r>
              <a:rPr lang="en-ZA" dirty="0"/>
              <a:t>cleaning services</a:t>
            </a:r>
          </a:p>
          <a:p>
            <a:r>
              <a:rPr lang="en-ZA" sz="4200" b="1" dirty="0">
                <a:solidFill>
                  <a:srgbClr val="FF0000"/>
                </a:solidFill>
              </a:rPr>
              <a:t>Engineers</a:t>
            </a:r>
            <a:r>
              <a:rPr lang="en-ZA" dirty="0"/>
              <a:t>, lots of low end, fewer high end.</a:t>
            </a:r>
          </a:p>
          <a:p>
            <a:r>
              <a:rPr lang="en-ZA" sz="4200" b="1" dirty="0">
                <a:solidFill>
                  <a:srgbClr val="FF0000"/>
                </a:solidFill>
              </a:rPr>
              <a:t>Scientists</a:t>
            </a:r>
            <a:r>
              <a:rPr lang="en-ZA" dirty="0"/>
              <a:t> and especially water and pollution monitoring services – local and national consultancies; much of it chemical </a:t>
            </a:r>
            <a:r>
              <a:rPr lang="en-ZA" dirty="0" smtClean="0"/>
              <a:t>forensics</a:t>
            </a:r>
            <a:endParaRPr lang="en-ZA" dirty="0"/>
          </a:p>
          <a:p>
            <a:r>
              <a:rPr lang="en-ZA" sz="4200" b="1" dirty="0" smtClean="0">
                <a:solidFill>
                  <a:srgbClr val="FF0000"/>
                </a:solidFill>
              </a:rPr>
              <a:t>Civic engagement </a:t>
            </a:r>
            <a:r>
              <a:rPr lang="en-ZA" dirty="0" smtClean="0"/>
              <a:t>: Short </a:t>
            </a:r>
            <a:r>
              <a:rPr lang="en-ZA" dirty="0"/>
              <a:t>courses for all the </a:t>
            </a:r>
            <a:r>
              <a:rPr lang="en-ZA" dirty="0" smtClean="0"/>
              <a:t>above; skills development; the </a:t>
            </a:r>
            <a:r>
              <a:rPr lang="en-ZA" dirty="0"/>
              <a:t>social capital developments; and  ETHICS for all the above/ continues education/training  </a:t>
            </a:r>
            <a:r>
              <a:rPr lang="en-ZA" dirty="0" smtClean="0"/>
              <a:t>facilities</a:t>
            </a:r>
          </a:p>
          <a:p>
            <a:r>
              <a:rPr lang="en-ZA" sz="4200" b="1" dirty="0" smtClean="0">
                <a:solidFill>
                  <a:srgbClr val="FF0000"/>
                </a:solidFill>
              </a:rPr>
              <a:t>Civic Science  and </a:t>
            </a:r>
            <a:r>
              <a:rPr lang="en-ZA" sz="4200" b="1" dirty="0" err="1">
                <a:solidFill>
                  <a:srgbClr val="FF0000"/>
                </a:solidFill>
              </a:rPr>
              <a:t>C</a:t>
            </a:r>
            <a:r>
              <a:rPr lang="en-ZA" sz="4200" b="1" dirty="0" err="1" smtClean="0">
                <a:solidFill>
                  <a:srgbClr val="FF0000"/>
                </a:solidFill>
              </a:rPr>
              <a:t>rowdsourching</a:t>
            </a:r>
            <a:endParaRPr lang="en-ZA" sz="4200" b="1" dirty="0">
              <a:solidFill>
                <a:srgbClr val="FF0000"/>
              </a:solidFill>
            </a:endParaRPr>
          </a:p>
          <a:p>
            <a:endParaRPr lang="en-ZA" b="1" dirty="0">
              <a:solidFill>
                <a:srgbClr val="FF0000"/>
              </a:solidFill>
            </a:endParaRPr>
          </a:p>
        </p:txBody>
      </p:sp>
    </p:spTree>
    <p:extLst>
      <p:ext uri="{BB962C8B-B14F-4D97-AF65-F5344CB8AC3E}">
        <p14:creationId xmlns:p14="http://schemas.microsoft.com/office/powerpoint/2010/main" val="16255198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ocuments\Documents\Africa Alive\HSS corridor\Corridor_Views_Frank\homo_sapiens_corridors_v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Oval 1"/>
          <p:cNvSpPr/>
          <p:nvPr/>
        </p:nvSpPr>
        <p:spPr>
          <a:xfrm>
            <a:off x="2743200" y="2362200"/>
            <a:ext cx="76200" cy="76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8"/>
          <p:cNvPicPr>
            <a:picLocks noChangeAspect="1" noChangeArrowheads="1"/>
          </p:cNvPicPr>
          <p:nvPr/>
        </p:nvPicPr>
        <p:blipFill>
          <a:blip r:embed="rId3"/>
          <a:srcRect/>
          <a:stretch>
            <a:fillRect/>
          </a:stretch>
        </p:blipFill>
        <p:spPr bwMode="auto">
          <a:xfrm>
            <a:off x="2206625" y="13614400"/>
            <a:ext cx="7572375" cy="5691188"/>
          </a:xfrm>
          <a:prstGeom prst="rect">
            <a:avLst/>
          </a:prstGeom>
          <a:noFill/>
          <a:ln w="9525">
            <a:noFill/>
            <a:miter lim="800000"/>
            <a:headEnd/>
            <a:tailEnd/>
          </a:ln>
        </p:spPr>
      </p:pic>
      <p:cxnSp>
        <p:nvCxnSpPr>
          <p:cNvPr id="5" name="Straight Connector 4"/>
          <p:cNvCxnSpPr/>
          <p:nvPr/>
        </p:nvCxnSpPr>
        <p:spPr>
          <a:xfrm flipV="1">
            <a:off x="2555776" y="2132856"/>
            <a:ext cx="1224136" cy="22934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Picture 4"/>
          <p:cNvPicPr>
            <a:picLocks noChangeAspect="1" noChangeArrowheads="1"/>
          </p:cNvPicPr>
          <p:nvPr/>
        </p:nvPicPr>
        <p:blipFill>
          <a:blip r:embed="rId4"/>
          <a:srcRect l="7031" t="56836" r="23958" b="23828"/>
          <a:stretch>
            <a:fillRect/>
          </a:stretch>
        </p:blipFill>
        <p:spPr bwMode="auto">
          <a:xfrm rot="21012904">
            <a:off x="2563060" y="2267678"/>
            <a:ext cx="1376318" cy="877415"/>
          </a:xfrm>
          <a:prstGeom prst="rect">
            <a:avLst/>
          </a:prstGeom>
          <a:noFill/>
          <a:ln w="9525">
            <a:noFill/>
            <a:miter lim="800000"/>
            <a:headEnd/>
            <a:tailEnd/>
          </a:ln>
          <a:effectLst/>
        </p:spPr>
      </p:pic>
    </p:spTree>
    <p:extLst>
      <p:ext uri="{BB962C8B-B14F-4D97-AF65-F5344CB8AC3E}">
        <p14:creationId xmlns:p14="http://schemas.microsoft.com/office/powerpoint/2010/main" val="22824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1026" name="Picture 2" descr="C:\Users\mdewit\Desktop\karoo shale gas website\rural drilling college and research centr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88640"/>
            <a:ext cx="8547793" cy="669887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urved Connector 11"/>
          <p:cNvCxnSpPr/>
          <p:nvPr/>
        </p:nvCxnSpPr>
        <p:spPr>
          <a:xfrm>
            <a:off x="4860032" y="1340768"/>
            <a:ext cx="2729954" cy="504056"/>
          </a:xfrm>
          <a:prstGeom prst="curvedConnector3">
            <a:avLst>
              <a:gd name="adj1" fmla="val 70213"/>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872236" y="5939988"/>
            <a:ext cx="3888432" cy="369332"/>
          </a:xfrm>
          <a:prstGeom prst="rect">
            <a:avLst/>
          </a:prstGeom>
          <a:solidFill>
            <a:schemeClr val="tx1"/>
          </a:solidFill>
        </p:spPr>
        <p:txBody>
          <a:bodyPr wrap="square" rtlCol="0">
            <a:spAutoFit/>
          </a:bodyPr>
          <a:lstStyle/>
          <a:p>
            <a:r>
              <a:rPr lang="en-ZA" dirty="0" smtClean="0">
                <a:solidFill>
                  <a:schemeClr val="bg1"/>
                </a:solidFill>
              </a:rPr>
              <a:t>Future capacity building developments  </a:t>
            </a:r>
            <a:endParaRPr lang="en-ZA" dirty="0">
              <a:solidFill>
                <a:schemeClr val="bg1"/>
              </a:solidFill>
            </a:endParaRPr>
          </a:p>
        </p:txBody>
      </p:sp>
    </p:spTree>
    <p:extLst>
      <p:ext uri="{BB962C8B-B14F-4D97-AF65-F5344CB8AC3E}">
        <p14:creationId xmlns:p14="http://schemas.microsoft.com/office/powerpoint/2010/main" val="20083621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sz="2800" dirty="0" smtClean="0"/>
              <a:t>Deep sounding geophysics</a:t>
            </a:r>
            <a:br>
              <a:rPr lang="en-ZA" sz="2800" dirty="0" smtClean="0"/>
            </a:br>
            <a:r>
              <a:rPr lang="en-ZA" sz="2800" dirty="0" smtClean="0"/>
              <a:t>Imaging the gas-</a:t>
            </a:r>
            <a:r>
              <a:rPr lang="en-ZA" sz="2800" dirty="0" err="1" smtClean="0"/>
              <a:t>shales</a:t>
            </a:r>
            <a:r>
              <a:rPr lang="en-ZA" sz="2800" dirty="0" smtClean="0"/>
              <a:t> and deep saline-water reservoirs          at 3 km below surface using electrical experiments</a:t>
            </a:r>
            <a:endParaRPr lang="en-ZA" sz="28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7452320" cy="476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2627784" y="1700808"/>
            <a:ext cx="2736304" cy="792088"/>
            <a:chOff x="2627784" y="1700808"/>
            <a:chExt cx="2736304" cy="792088"/>
          </a:xfrm>
        </p:grpSpPr>
        <p:cxnSp>
          <p:nvCxnSpPr>
            <p:cNvPr id="5" name="Straight Connector 4"/>
            <p:cNvCxnSpPr/>
            <p:nvPr/>
          </p:nvCxnSpPr>
          <p:spPr>
            <a:xfrm>
              <a:off x="2627784" y="1700808"/>
              <a:ext cx="0" cy="7920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43808" y="1700808"/>
              <a:ext cx="2520280" cy="307777"/>
            </a:xfrm>
            <a:prstGeom prst="rect">
              <a:avLst/>
            </a:prstGeom>
            <a:solidFill>
              <a:srgbClr val="FFFF00"/>
            </a:solidFill>
          </p:spPr>
          <p:txBody>
            <a:bodyPr wrap="square" rtlCol="0">
              <a:spAutoFit/>
            </a:bodyPr>
            <a:lstStyle/>
            <a:p>
              <a:r>
                <a:rPr lang="en-ZA" sz="1400" dirty="0" smtClean="0"/>
                <a:t>Eastern Cape Research test-site </a:t>
              </a:r>
              <a:endParaRPr lang="en-ZA" sz="1400" dirty="0"/>
            </a:p>
          </p:txBody>
        </p:sp>
      </p:grpSp>
      <p:pic>
        <p:nvPicPr>
          <p:cNvPr id="10" name="Picture 4" descr="ktb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06250" y="1506939"/>
            <a:ext cx="443068" cy="69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87624" y="2852936"/>
            <a:ext cx="5688632" cy="2031325"/>
          </a:xfrm>
          <a:prstGeom prst="rect">
            <a:avLst/>
          </a:prstGeom>
          <a:solidFill>
            <a:schemeClr val="bg2"/>
          </a:solidFill>
        </p:spPr>
        <p:txBody>
          <a:bodyPr wrap="square">
            <a:spAutoFit/>
          </a:bodyPr>
          <a:lstStyle/>
          <a:p>
            <a:pPr algn="ctr"/>
            <a:r>
              <a:rPr lang="en-ZA" sz="1600" dirty="0"/>
              <a:t>Our electrical  techniques have clearly outlined the position of the Deep Gas-Rich Shale (</a:t>
            </a:r>
            <a:r>
              <a:rPr lang="en-ZA" sz="1600" b="1" dirty="0">
                <a:solidFill>
                  <a:srgbClr val="FF0000"/>
                </a:solidFill>
              </a:rPr>
              <a:t>red layer</a:t>
            </a:r>
            <a:r>
              <a:rPr lang="en-ZA" sz="1600" dirty="0"/>
              <a:t>). The associated yellowish areas are likely saline water reservoirs. The saline water ( and gas/chemicals) may leak into the shallow fresh water reservoirs close to surface</a:t>
            </a:r>
            <a:r>
              <a:rPr lang="en-ZA" sz="1600" b="1" dirty="0"/>
              <a:t>. </a:t>
            </a:r>
            <a:endParaRPr lang="en-ZA" sz="1600" b="1" dirty="0" smtClean="0"/>
          </a:p>
          <a:p>
            <a:pPr algn="ctr"/>
            <a:r>
              <a:rPr lang="en-ZA" sz="1600" b="1" dirty="0" smtClean="0"/>
              <a:t> </a:t>
            </a:r>
          </a:p>
          <a:p>
            <a:pPr algn="ctr"/>
            <a:r>
              <a:rPr lang="en-ZA" sz="1500" b="1" dirty="0" smtClean="0">
                <a:solidFill>
                  <a:srgbClr val="FF0000"/>
                </a:solidFill>
              </a:rPr>
              <a:t>In </a:t>
            </a:r>
            <a:r>
              <a:rPr lang="en-ZA" sz="1500" b="1" dirty="0">
                <a:solidFill>
                  <a:srgbClr val="FF0000"/>
                </a:solidFill>
              </a:rPr>
              <a:t>2015/16, we propose to build a Scientific Karoo Research Test Site for controlled experimentation and monitor this on a long term basis</a:t>
            </a:r>
          </a:p>
        </p:txBody>
      </p:sp>
    </p:spTree>
    <p:extLst>
      <p:ext uri="{BB962C8B-B14F-4D97-AF65-F5344CB8AC3E}">
        <p14:creationId xmlns:p14="http://schemas.microsoft.com/office/powerpoint/2010/main" val="4095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ac 3_St 11_Big Lime 1_4.GIF"/>
          <p:cNvPicPr>
            <a:picLocks noChangeAspect="1"/>
          </p:cNvPicPr>
          <p:nvPr/>
        </p:nvPicPr>
        <p:blipFill>
          <a:blip r:embed="rId2" cstate="print"/>
          <a:stretch>
            <a:fillRect/>
          </a:stretch>
        </p:blipFill>
        <p:spPr>
          <a:xfrm>
            <a:off x="179512" y="1430289"/>
            <a:ext cx="8722636" cy="4838725"/>
          </a:xfrm>
          <a:prstGeom prst="rect">
            <a:avLst/>
          </a:prstGeom>
        </p:spPr>
      </p:pic>
      <p:sp>
        <p:nvSpPr>
          <p:cNvPr id="10" name="Title 1"/>
          <p:cNvSpPr txBox="1">
            <a:spLocks/>
          </p:cNvSpPr>
          <p:nvPr/>
        </p:nvSpPr>
        <p:spPr>
          <a:xfrm>
            <a:off x="107504" y="-81656"/>
            <a:ext cx="9251504" cy="1350416"/>
          </a:xfrm>
          <a:prstGeom prst="rect">
            <a:avLst/>
          </a:prstGeom>
        </p:spPr>
        <p:txBody>
          <a:bodyPr>
            <a:noAutofit/>
          </a:bodyPr>
          <a:lstStyle>
            <a:lvl1pPr algn="l" rtl="0" eaLnBrk="1" fontAlgn="base" hangingPunct="1">
              <a:spcBef>
                <a:spcPct val="0"/>
              </a:spcBef>
              <a:spcAft>
                <a:spcPct val="0"/>
              </a:spcAft>
              <a:defRPr sz="1600">
                <a:solidFill>
                  <a:schemeClr val="bg1"/>
                </a:solidFill>
                <a:latin typeface="+mj-lt"/>
                <a:ea typeface="ＭＳ Ｐゴシック" pitchFamily="-65" charset="-128"/>
                <a:cs typeface="ＭＳ Ｐゴシック"/>
              </a:defRPr>
            </a:lvl1pPr>
            <a:lvl2pPr algn="l" rtl="0" eaLnBrk="1" fontAlgn="base" hangingPunct="1">
              <a:spcBef>
                <a:spcPct val="0"/>
              </a:spcBef>
              <a:spcAft>
                <a:spcPct val="0"/>
              </a:spcAft>
              <a:defRPr sz="1400">
                <a:solidFill>
                  <a:schemeClr val="tx1"/>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1400">
                <a:solidFill>
                  <a:schemeClr val="tx1"/>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1400">
                <a:solidFill>
                  <a:schemeClr val="tx1"/>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1400">
                <a:solidFill>
                  <a:schemeClr val="tx1"/>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200" b="1">
                <a:solidFill>
                  <a:schemeClr val="tx2"/>
                </a:solidFill>
                <a:latin typeface="Times New Roman" pitchFamily="-105" charset="0"/>
              </a:defRPr>
            </a:lvl6pPr>
            <a:lvl7pPr marL="914400" algn="l" rtl="0" eaLnBrk="1" fontAlgn="base" hangingPunct="1">
              <a:spcBef>
                <a:spcPct val="0"/>
              </a:spcBef>
              <a:spcAft>
                <a:spcPct val="0"/>
              </a:spcAft>
              <a:defRPr sz="3200" b="1">
                <a:solidFill>
                  <a:schemeClr val="tx2"/>
                </a:solidFill>
                <a:latin typeface="Times New Roman" pitchFamily="-105" charset="0"/>
              </a:defRPr>
            </a:lvl7pPr>
            <a:lvl8pPr marL="1371600" algn="l" rtl="0" eaLnBrk="1" fontAlgn="base" hangingPunct="1">
              <a:spcBef>
                <a:spcPct val="0"/>
              </a:spcBef>
              <a:spcAft>
                <a:spcPct val="0"/>
              </a:spcAft>
              <a:defRPr sz="3200" b="1">
                <a:solidFill>
                  <a:schemeClr val="tx2"/>
                </a:solidFill>
                <a:latin typeface="Times New Roman" pitchFamily="-105" charset="0"/>
              </a:defRPr>
            </a:lvl8pPr>
            <a:lvl9pPr marL="1828800" algn="l" rtl="0" eaLnBrk="1" fontAlgn="base" hangingPunct="1">
              <a:spcBef>
                <a:spcPct val="0"/>
              </a:spcBef>
              <a:spcAft>
                <a:spcPct val="0"/>
              </a:spcAft>
              <a:defRPr sz="3200" b="1">
                <a:solidFill>
                  <a:schemeClr val="tx2"/>
                </a:solidFill>
                <a:latin typeface="Times New Roman" pitchFamily="-105" charset="0"/>
              </a:defRPr>
            </a:lvl9pPr>
          </a:lstStyle>
          <a:p>
            <a:pPr>
              <a:lnSpc>
                <a:spcPct val="150000"/>
              </a:lnSpc>
              <a:spcAft>
                <a:spcPts val="2400"/>
              </a:spcAft>
            </a:pPr>
            <a:r>
              <a:rPr lang="en-GB" sz="2000" b="1" i="1" u="sng" kern="0" dirty="0" smtClean="0">
                <a:solidFill>
                  <a:srgbClr val="800000"/>
                </a:solidFill>
                <a:latin typeface="+mn-lt"/>
                <a:cs typeface="Times New Roman"/>
              </a:rPr>
              <a:t>The main point of this image</a:t>
            </a:r>
          </a:p>
          <a:p>
            <a:pPr>
              <a:lnSpc>
                <a:spcPct val="150000"/>
              </a:lnSpc>
            </a:pPr>
            <a:r>
              <a:rPr lang="en-GB" altLang="ja-JP" sz="2000" kern="0" dirty="0" smtClean="0">
                <a:solidFill>
                  <a:srgbClr val="800000"/>
                </a:solidFill>
                <a:latin typeface="+mn-lt"/>
                <a:cs typeface="Times New Roman"/>
              </a:rPr>
              <a:t>          </a:t>
            </a:r>
            <a:r>
              <a:rPr lang="en-GB" altLang="ja-JP" sz="2000" kern="0" dirty="0" smtClean="0">
                <a:solidFill>
                  <a:schemeClr val="tx1"/>
                </a:solidFill>
                <a:latin typeface="+mn-lt"/>
                <a:cs typeface="Times New Roman"/>
              </a:rPr>
              <a:t>Demonstration of seal above reservoir using </a:t>
            </a:r>
            <a:r>
              <a:rPr lang="en-GB" altLang="ja-JP" sz="2000" kern="0" dirty="0" err="1" smtClean="0">
                <a:solidFill>
                  <a:schemeClr val="tx1"/>
                </a:solidFill>
                <a:latin typeface="+mn-lt"/>
                <a:cs typeface="Times New Roman"/>
              </a:rPr>
              <a:t>Tomograhic</a:t>
            </a:r>
            <a:r>
              <a:rPr lang="en-GB" altLang="ja-JP" sz="2000" kern="0" dirty="0" smtClean="0">
                <a:solidFill>
                  <a:schemeClr val="tx1"/>
                </a:solidFill>
                <a:latin typeface="+mn-lt"/>
                <a:cs typeface="Times New Roman"/>
              </a:rPr>
              <a:t> Fracture Imaging</a:t>
            </a:r>
            <a:r>
              <a:rPr lang="en-US" altLang="ja-JP" sz="2000" b="1" kern="0" dirty="0" smtClean="0">
                <a:solidFill>
                  <a:srgbClr val="800000"/>
                </a:solidFill>
                <a:latin typeface="+mn-lt"/>
                <a:cs typeface="Arial" pitchFamily="34" charset="0"/>
              </a:rPr>
              <a:t/>
            </a:r>
            <a:br>
              <a:rPr lang="en-US" altLang="ja-JP" sz="2000" b="1" kern="0" dirty="0" smtClean="0">
                <a:solidFill>
                  <a:srgbClr val="800000"/>
                </a:solidFill>
                <a:latin typeface="+mn-lt"/>
                <a:cs typeface="Arial" pitchFamily="34" charset="0"/>
              </a:rPr>
            </a:br>
            <a:r>
              <a:rPr lang="en-US" altLang="ja-JP" sz="2000" b="1" kern="0" dirty="0" smtClean="0">
                <a:solidFill>
                  <a:srgbClr val="800000"/>
                </a:solidFill>
                <a:latin typeface="+mn-lt"/>
                <a:cs typeface="Arial" pitchFamily="34" charset="0"/>
              </a:rPr>
              <a:t>	</a:t>
            </a:r>
            <a:endParaRPr lang="en-US" sz="2000" b="1" i="1" kern="0" dirty="0">
              <a:solidFill>
                <a:srgbClr val="800000"/>
              </a:solidFill>
              <a:latin typeface="+mn-lt"/>
              <a:cs typeface="Arial" pitchFamily="34" charset="0"/>
            </a:endParaRPr>
          </a:p>
        </p:txBody>
      </p:sp>
      <p:grpSp>
        <p:nvGrpSpPr>
          <p:cNvPr id="2" name="Group 35"/>
          <p:cNvGrpSpPr/>
          <p:nvPr/>
        </p:nvGrpSpPr>
        <p:grpSpPr>
          <a:xfrm>
            <a:off x="4540831" y="1920868"/>
            <a:ext cx="1366283" cy="351656"/>
            <a:chOff x="4540830" y="1823788"/>
            <a:chExt cx="1366283" cy="351656"/>
          </a:xfrm>
        </p:grpSpPr>
        <p:sp>
          <p:nvSpPr>
            <p:cNvPr id="9" name="TextBox 8"/>
            <p:cNvSpPr txBox="1"/>
            <p:nvPr/>
          </p:nvSpPr>
          <p:spPr>
            <a:xfrm>
              <a:off x="4540830" y="1831649"/>
              <a:ext cx="1366283" cy="338554"/>
            </a:xfrm>
            <a:prstGeom prst="rect">
              <a:avLst/>
            </a:prstGeom>
            <a:noFill/>
          </p:spPr>
          <p:txBody>
            <a:bodyPr wrap="square" rtlCol="0">
              <a:spAutoFit/>
            </a:bodyPr>
            <a:lstStyle/>
            <a:p>
              <a:pPr algn="ctr" eaLnBrk="1" fontAlgn="auto" hangingPunct="1">
                <a:spcBef>
                  <a:spcPts val="0"/>
                </a:spcBef>
                <a:spcAft>
                  <a:spcPts val="0"/>
                </a:spcAft>
                <a:defRPr/>
              </a:pPr>
              <a:r>
                <a:rPr lang="en-US" sz="1600" b="1" kern="0" dirty="0" smtClean="0">
                  <a:solidFill>
                    <a:prstClr val="white"/>
                  </a:solidFill>
                  <a:latin typeface="Arial"/>
                  <a:ea typeface="ＭＳ Ｐゴシック"/>
                  <a:cs typeface="Arial" charset="0"/>
                </a:rPr>
                <a:t>Surface</a:t>
              </a:r>
            </a:p>
          </p:txBody>
        </p:sp>
        <p:sp>
          <p:nvSpPr>
            <p:cNvPr id="12" name="Rounded Rectangle 11"/>
            <p:cNvSpPr/>
            <p:nvPr/>
          </p:nvSpPr>
          <p:spPr>
            <a:xfrm>
              <a:off x="4741416" y="1823788"/>
              <a:ext cx="936104" cy="351656"/>
            </a:xfrm>
            <a:prstGeom prst="roundRect">
              <a:avLst/>
            </a:prstGeom>
            <a:noFill/>
            <a:ln w="2857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grpSp>
      <p:grpSp>
        <p:nvGrpSpPr>
          <p:cNvPr id="13" name="Group 38"/>
          <p:cNvGrpSpPr/>
          <p:nvPr/>
        </p:nvGrpSpPr>
        <p:grpSpPr>
          <a:xfrm>
            <a:off x="6269233" y="3659911"/>
            <a:ext cx="1372788" cy="1594451"/>
            <a:chOff x="6269233" y="3562829"/>
            <a:chExt cx="1372788" cy="1594451"/>
          </a:xfrm>
        </p:grpSpPr>
        <p:cxnSp>
          <p:nvCxnSpPr>
            <p:cNvPr id="4" name="Straight Connector 3"/>
            <p:cNvCxnSpPr/>
            <p:nvPr/>
          </p:nvCxnSpPr>
          <p:spPr>
            <a:xfrm rot="16200000" flipH="1">
              <a:off x="5485019" y="4347043"/>
              <a:ext cx="1594451" cy="26024"/>
            </a:xfrm>
            <a:prstGeom prst="line">
              <a:avLst/>
            </a:prstGeom>
            <a:noFill/>
            <a:ln w="28575" cap="flat" cmpd="sng" algn="ctr">
              <a:solidFill>
                <a:srgbClr val="FFFFFF"/>
              </a:solidFill>
              <a:prstDash val="sysDash"/>
              <a:headEnd type="triangle" w="med" len="med"/>
              <a:tailEnd type="triangle" w="med" len="med"/>
            </a:ln>
            <a:effectLst/>
          </p:spPr>
        </p:cxnSp>
        <p:sp>
          <p:nvSpPr>
            <p:cNvPr id="6" name="TextBox 5"/>
            <p:cNvSpPr txBox="1"/>
            <p:nvPr/>
          </p:nvSpPr>
          <p:spPr>
            <a:xfrm>
              <a:off x="6275738" y="4096510"/>
              <a:ext cx="1366283" cy="338554"/>
            </a:xfrm>
            <a:prstGeom prst="rect">
              <a:avLst/>
            </a:prstGeom>
            <a:noFill/>
          </p:spPr>
          <p:txBody>
            <a:bodyPr wrap="square" rtlCol="0">
              <a:spAutoFit/>
            </a:bodyPr>
            <a:lstStyle/>
            <a:p>
              <a:pPr algn="ctr" eaLnBrk="1" fontAlgn="auto" hangingPunct="1">
                <a:spcBef>
                  <a:spcPts val="0"/>
                </a:spcBef>
                <a:spcAft>
                  <a:spcPts val="0"/>
                </a:spcAft>
                <a:defRPr/>
              </a:pPr>
              <a:r>
                <a:rPr lang="en-US" sz="1600" b="1" kern="0" dirty="0" smtClean="0">
                  <a:solidFill>
                    <a:prstClr val="white"/>
                  </a:solidFill>
                  <a:latin typeface="Arial"/>
                  <a:ea typeface="ＭＳ Ｐゴシック"/>
                  <a:cs typeface="Arial" charset="0"/>
                </a:rPr>
                <a:t>Reservoir</a:t>
              </a:r>
            </a:p>
          </p:txBody>
        </p:sp>
        <p:sp>
          <p:nvSpPr>
            <p:cNvPr id="14" name="Rounded Rectangle 13"/>
            <p:cNvSpPr/>
            <p:nvPr/>
          </p:nvSpPr>
          <p:spPr>
            <a:xfrm>
              <a:off x="6444208" y="4119907"/>
              <a:ext cx="1114832" cy="300968"/>
            </a:xfrm>
            <a:prstGeom prst="roundRect">
              <a:avLst/>
            </a:prstGeom>
            <a:noFill/>
            <a:ln w="2857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grpSp>
      <p:grpSp>
        <p:nvGrpSpPr>
          <p:cNvPr id="32" name="Group 39"/>
          <p:cNvGrpSpPr/>
          <p:nvPr/>
        </p:nvGrpSpPr>
        <p:grpSpPr>
          <a:xfrm>
            <a:off x="1653800" y="5062956"/>
            <a:ext cx="1622803" cy="869083"/>
            <a:chOff x="1653796" y="4965876"/>
            <a:chExt cx="1622803" cy="869083"/>
          </a:xfrm>
        </p:grpSpPr>
        <p:sp>
          <p:nvSpPr>
            <p:cNvPr id="8" name="TextBox 7"/>
            <p:cNvSpPr txBox="1"/>
            <p:nvPr/>
          </p:nvSpPr>
          <p:spPr>
            <a:xfrm>
              <a:off x="1653796" y="4987129"/>
              <a:ext cx="1622803" cy="830997"/>
            </a:xfrm>
            <a:prstGeom prst="rect">
              <a:avLst/>
            </a:prstGeom>
            <a:noFill/>
          </p:spPr>
          <p:txBody>
            <a:bodyPr wrap="square" rtlCol="0">
              <a:spAutoFit/>
            </a:bodyPr>
            <a:lstStyle/>
            <a:p>
              <a:pPr algn="ctr" eaLnBrk="1" fontAlgn="auto" hangingPunct="1">
                <a:spcBef>
                  <a:spcPts val="0"/>
                </a:spcBef>
                <a:spcAft>
                  <a:spcPts val="0"/>
                </a:spcAft>
                <a:defRPr/>
              </a:pPr>
              <a:r>
                <a:rPr lang="en-US" sz="1600" b="1" kern="0" dirty="0" smtClean="0">
                  <a:solidFill>
                    <a:prstClr val="white"/>
                  </a:solidFill>
                  <a:latin typeface="Arial"/>
                  <a:ea typeface="ＭＳ Ｐゴシック"/>
                  <a:cs typeface="Arial" charset="0"/>
                </a:rPr>
                <a:t>TFI permeability </a:t>
              </a:r>
              <a:r>
                <a:rPr lang="en-US" sz="1600" b="1" i="1" kern="0" dirty="0" smtClean="0">
                  <a:solidFill>
                    <a:prstClr val="white"/>
                  </a:solidFill>
                  <a:latin typeface="Arial"/>
                  <a:ea typeface="ＭＳ Ｐゴシック"/>
                  <a:cs typeface="Arial" charset="0"/>
                </a:rPr>
                <a:t>curtain</a:t>
              </a:r>
            </a:p>
          </p:txBody>
        </p:sp>
        <p:sp>
          <p:nvSpPr>
            <p:cNvPr id="15" name="Rounded Rectangle 14"/>
            <p:cNvSpPr/>
            <p:nvPr/>
          </p:nvSpPr>
          <p:spPr>
            <a:xfrm>
              <a:off x="1783080" y="4965876"/>
              <a:ext cx="1356360" cy="869083"/>
            </a:xfrm>
            <a:prstGeom prst="roundRect">
              <a:avLst/>
            </a:prstGeom>
            <a:noFill/>
            <a:ln w="2857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grpSp>
      <p:sp>
        <p:nvSpPr>
          <p:cNvPr id="16" name="TextBox 15"/>
          <p:cNvSpPr txBox="1"/>
          <p:nvPr/>
        </p:nvSpPr>
        <p:spPr>
          <a:xfrm>
            <a:off x="5422776" y="5910642"/>
            <a:ext cx="3324984" cy="246221"/>
          </a:xfrm>
          <a:prstGeom prst="rect">
            <a:avLst/>
          </a:prstGeom>
          <a:solidFill>
            <a:srgbClr val="FFFFFF"/>
          </a:solidFill>
        </p:spPr>
        <p:txBody>
          <a:bodyPr wrap="square" lIns="0" tIns="0" rIns="0" bIns="0" rtlCol="0">
            <a:spAutoFit/>
          </a:bodyPr>
          <a:lstStyle/>
          <a:p>
            <a:pPr marL="265113" indent="-265113" eaLnBrk="1" fontAlgn="auto" hangingPunct="1">
              <a:spcBef>
                <a:spcPts val="0"/>
              </a:spcBef>
              <a:spcAft>
                <a:spcPts val="600"/>
              </a:spcAft>
              <a:buClr>
                <a:srgbClr val="000000">
                  <a:lumMod val="65000"/>
                  <a:lumOff val="35000"/>
                </a:srgbClr>
              </a:buClr>
              <a:defRPr/>
            </a:pPr>
            <a:r>
              <a:rPr lang="en-US" sz="1600" b="1" kern="0" dirty="0" err="1" smtClean="0">
                <a:solidFill>
                  <a:srgbClr val="C00000"/>
                </a:solidFill>
                <a:latin typeface="Arial"/>
                <a:ea typeface="ＭＳ Ｐゴシック"/>
                <a:cs typeface="Times New Roman"/>
              </a:rPr>
              <a:t>Geiser</a:t>
            </a:r>
            <a:r>
              <a:rPr lang="en-US" sz="1600" b="1" kern="0" dirty="0" smtClean="0">
                <a:solidFill>
                  <a:srgbClr val="C00000"/>
                </a:solidFill>
                <a:latin typeface="Arial"/>
                <a:ea typeface="ＭＳ Ｐゴシック"/>
                <a:cs typeface="Times New Roman"/>
              </a:rPr>
              <a:t> et al., 2012   </a:t>
            </a:r>
            <a:r>
              <a:rPr lang="en-US" sz="1600" b="1" i="1" kern="0" dirty="0" smtClean="0">
                <a:solidFill>
                  <a:srgbClr val="C00000"/>
                </a:solidFill>
                <a:latin typeface="Arial"/>
                <a:ea typeface="ＭＳ Ｐゴシック"/>
                <a:cs typeface="Times New Roman"/>
              </a:rPr>
              <a:t>first break</a:t>
            </a:r>
          </a:p>
        </p:txBody>
      </p:sp>
      <p:sp>
        <p:nvSpPr>
          <p:cNvPr id="17" name="7-Point Star 16"/>
          <p:cNvSpPr/>
          <p:nvPr/>
        </p:nvSpPr>
        <p:spPr>
          <a:xfrm>
            <a:off x="4183317" y="2906179"/>
            <a:ext cx="18000" cy="17581"/>
          </a:xfrm>
          <a:prstGeom prst="star7">
            <a:avLst/>
          </a:prstGeom>
          <a:solidFill>
            <a:srgbClr val="CD7705">
              <a:alpha val="69804"/>
            </a:srgbClr>
          </a:solidFill>
          <a:ln w="9525" cap="flat" cmpd="sng" algn="ctr">
            <a:solidFill>
              <a:srgbClr val="CD7705">
                <a:alpha val="69804"/>
              </a:srgbClr>
            </a:solidFill>
            <a:prstDash val="solid"/>
          </a:ln>
          <a:effectLst>
            <a:glow rad="63500">
              <a:srgbClr val="F05023">
                <a:satMod val="175000"/>
                <a:alpha val="40000"/>
              </a:srgbClr>
            </a:glow>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sp>
        <p:nvSpPr>
          <p:cNvPr id="18" name="Explosion 1 17"/>
          <p:cNvSpPr/>
          <p:nvPr/>
        </p:nvSpPr>
        <p:spPr>
          <a:xfrm>
            <a:off x="3303892" y="2587045"/>
            <a:ext cx="18000" cy="17581"/>
          </a:xfrm>
          <a:prstGeom prst="irregularSeal1">
            <a:avLst/>
          </a:prstGeom>
          <a:solidFill>
            <a:srgbClr val="FA9B1E">
              <a:lumMod val="75000"/>
            </a:srgbClr>
          </a:solidFill>
          <a:ln w="9525" cap="flat" cmpd="sng" algn="ctr">
            <a:solidFill>
              <a:srgbClr val="FA9B1E">
                <a:lumMod val="75000"/>
              </a:srgbClr>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sp>
        <p:nvSpPr>
          <p:cNvPr id="19" name="7-Point Star 18"/>
          <p:cNvSpPr/>
          <p:nvPr/>
        </p:nvSpPr>
        <p:spPr>
          <a:xfrm>
            <a:off x="3432712" y="2774273"/>
            <a:ext cx="18000" cy="17581"/>
          </a:xfrm>
          <a:prstGeom prst="star7">
            <a:avLst/>
          </a:prstGeom>
          <a:solidFill>
            <a:srgbClr val="FA9B1E">
              <a:lumMod val="75000"/>
            </a:srgbClr>
          </a:solidFill>
          <a:ln w="9525" cap="flat" cmpd="sng" algn="ctr">
            <a:solidFill>
              <a:srgbClr val="FA9B1E">
                <a:lumMod val="75000"/>
              </a:srgbClr>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sp>
        <p:nvSpPr>
          <p:cNvPr id="20" name="7-Point Star 19"/>
          <p:cNvSpPr/>
          <p:nvPr/>
        </p:nvSpPr>
        <p:spPr>
          <a:xfrm>
            <a:off x="3423698" y="2794531"/>
            <a:ext cx="18000" cy="17581"/>
          </a:xfrm>
          <a:prstGeom prst="star7">
            <a:avLst/>
          </a:prstGeom>
          <a:solidFill>
            <a:srgbClr val="FA9B1E">
              <a:lumMod val="75000"/>
            </a:srgbClr>
          </a:solidFill>
          <a:ln w="9525" cap="flat" cmpd="sng" algn="ctr">
            <a:solidFill>
              <a:srgbClr val="FA9B1E">
                <a:lumMod val="75000"/>
              </a:srgbClr>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sp>
        <p:nvSpPr>
          <p:cNvPr id="21" name="7-Point Star 20"/>
          <p:cNvSpPr/>
          <p:nvPr/>
        </p:nvSpPr>
        <p:spPr>
          <a:xfrm>
            <a:off x="3421318" y="2817808"/>
            <a:ext cx="18000" cy="17581"/>
          </a:xfrm>
          <a:prstGeom prst="star7">
            <a:avLst/>
          </a:prstGeom>
          <a:solidFill>
            <a:srgbClr val="FA9B1E">
              <a:lumMod val="75000"/>
            </a:srgbClr>
          </a:solidFill>
          <a:ln w="9525" cap="flat" cmpd="sng" algn="ctr">
            <a:solidFill>
              <a:srgbClr val="FA9B1E">
                <a:lumMod val="75000"/>
              </a:srgbClr>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sp>
        <p:nvSpPr>
          <p:cNvPr id="22" name="7-Point Star 21"/>
          <p:cNvSpPr/>
          <p:nvPr/>
        </p:nvSpPr>
        <p:spPr>
          <a:xfrm>
            <a:off x="4188095" y="3020138"/>
            <a:ext cx="18000" cy="17581"/>
          </a:xfrm>
          <a:prstGeom prst="star7">
            <a:avLst/>
          </a:prstGeom>
          <a:solidFill>
            <a:srgbClr val="CD7705">
              <a:alpha val="69804"/>
            </a:srgbClr>
          </a:solidFill>
          <a:ln w="9525" cap="flat" cmpd="sng" algn="ctr">
            <a:solidFill>
              <a:srgbClr val="CD7705">
                <a:alpha val="69804"/>
              </a:srgbClr>
            </a:solidFill>
            <a:prstDash val="solid"/>
          </a:ln>
          <a:effectLst>
            <a:glow rad="63500">
              <a:srgbClr val="F05023">
                <a:satMod val="175000"/>
                <a:alpha val="40000"/>
              </a:srgbClr>
            </a:glow>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sp>
        <p:nvSpPr>
          <p:cNvPr id="23" name="7-Point Star 22"/>
          <p:cNvSpPr/>
          <p:nvPr/>
        </p:nvSpPr>
        <p:spPr>
          <a:xfrm>
            <a:off x="4192873" y="2943423"/>
            <a:ext cx="18000" cy="17581"/>
          </a:xfrm>
          <a:prstGeom prst="star7">
            <a:avLst/>
          </a:prstGeom>
          <a:solidFill>
            <a:srgbClr val="CD7705">
              <a:alpha val="69804"/>
            </a:srgbClr>
          </a:solidFill>
          <a:ln w="9525" cap="flat" cmpd="sng" algn="ctr">
            <a:solidFill>
              <a:srgbClr val="CD7705">
                <a:alpha val="69804"/>
              </a:srgbClr>
            </a:solidFill>
            <a:prstDash val="solid"/>
          </a:ln>
          <a:effectLst>
            <a:glow rad="63500">
              <a:srgbClr val="F05023">
                <a:satMod val="175000"/>
                <a:alpha val="40000"/>
              </a:srgbClr>
            </a:glow>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sp>
        <p:nvSpPr>
          <p:cNvPr id="24" name="7-Point Star 23"/>
          <p:cNvSpPr/>
          <p:nvPr/>
        </p:nvSpPr>
        <p:spPr>
          <a:xfrm>
            <a:off x="4192889" y="2985286"/>
            <a:ext cx="18000" cy="17581"/>
          </a:xfrm>
          <a:prstGeom prst="star7">
            <a:avLst/>
          </a:prstGeom>
          <a:solidFill>
            <a:srgbClr val="CD7705">
              <a:alpha val="69804"/>
            </a:srgbClr>
          </a:solidFill>
          <a:ln w="9525" cap="flat" cmpd="sng" algn="ctr">
            <a:solidFill>
              <a:srgbClr val="CD7705">
                <a:alpha val="69804"/>
              </a:srgbClr>
            </a:solidFill>
            <a:prstDash val="solid"/>
          </a:ln>
          <a:effectLst>
            <a:glow rad="63500">
              <a:srgbClr val="F05023">
                <a:satMod val="175000"/>
                <a:alpha val="40000"/>
              </a:srgbClr>
            </a:glow>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sp>
        <p:nvSpPr>
          <p:cNvPr id="25" name="7-Point Star 24"/>
          <p:cNvSpPr/>
          <p:nvPr/>
        </p:nvSpPr>
        <p:spPr>
          <a:xfrm>
            <a:off x="4195270" y="3527140"/>
            <a:ext cx="18000" cy="17581"/>
          </a:xfrm>
          <a:prstGeom prst="star7">
            <a:avLst/>
          </a:prstGeom>
          <a:solidFill>
            <a:srgbClr val="CD7705">
              <a:alpha val="69804"/>
            </a:srgbClr>
          </a:solidFill>
          <a:ln w="9525" cap="flat" cmpd="sng" algn="ctr">
            <a:solidFill>
              <a:srgbClr val="CD7705">
                <a:alpha val="69804"/>
              </a:srgbClr>
            </a:solidFill>
            <a:prstDash val="solid"/>
          </a:ln>
          <a:effectLst>
            <a:glow rad="63500">
              <a:srgbClr val="F05023">
                <a:satMod val="175000"/>
                <a:alpha val="40000"/>
              </a:srgbClr>
            </a:glow>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sp>
        <p:nvSpPr>
          <p:cNvPr id="26" name="7-Point Star 25"/>
          <p:cNvSpPr/>
          <p:nvPr/>
        </p:nvSpPr>
        <p:spPr>
          <a:xfrm>
            <a:off x="4190524" y="3392283"/>
            <a:ext cx="18000" cy="17581"/>
          </a:xfrm>
          <a:prstGeom prst="star7">
            <a:avLst/>
          </a:prstGeom>
          <a:solidFill>
            <a:srgbClr val="CD7705">
              <a:alpha val="69804"/>
            </a:srgbClr>
          </a:solidFill>
          <a:ln w="9525" cap="flat" cmpd="sng" algn="ctr">
            <a:solidFill>
              <a:srgbClr val="CD7705">
                <a:alpha val="69804"/>
              </a:srgbClr>
            </a:solidFill>
            <a:prstDash val="solid"/>
          </a:ln>
          <a:effectLst>
            <a:glow rad="63500">
              <a:srgbClr val="F05023">
                <a:satMod val="175000"/>
                <a:alpha val="40000"/>
              </a:srgbClr>
            </a:glow>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sp>
        <p:nvSpPr>
          <p:cNvPr id="27" name="7-Point Star 26"/>
          <p:cNvSpPr/>
          <p:nvPr/>
        </p:nvSpPr>
        <p:spPr>
          <a:xfrm>
            <a:off x="4191121" y="3693426"/>
            <a:ext cx="18000" cy="17581"/>
          </a:xfrm>
          <a:prstGeom prst="star7">
            <a:avLst/>
          </a:prstGeom>
          <a:solidFill>
            <a:srgbClr val="CD7705">
              <a:alpha val="69804"/>
            </a:srgbClr>
          </a:solidFill>
          <a:ln w="9525" cap="flat" cmpd="sng" algn="ctr">
            <a:solidFill>
              <a:srgbClr val="CD7705">
                <a:alpha val="69804"/>
              </a:srgbClr>
            </a:solidFill>
            <a:prstDash val="solid"/>
          </a:ln>
          <a:effectLst>
            <a:glow rad="63500">
              <a:srgbClr val="F05023">
                <a:satMod val="175000"/>
                <a:alpha val="40000"/>
              </a:srgbClr>
            </a:glow>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sp>
        <p:nvSpPr>
          <p:cNvPr id="28" name="7-Point Star 27"/>
          <p:cNvSpPr/>
          <p:nvPr/>
        </p:nvSpPr>
        <p:spPr>
          <a:xfrm>
            <a:off x="4200693" y="3772542"/>
            <a:ext cx="18000" cy="17581"/>
          </a:xfrm>
          <a:prstGeom prst="star7">
            <a:avLst/>
          </a:prstGeom>
          <a:solidFill>
            <a:srgbClr val="CD7705">
              <a:alpha val="69804"/>
            </a:srgbClr>
          </a:solidFill>
          <a:ln w="9525" cap="flat" cmpd="sng" algn="ctr">
            <a:solidFill>
              <a:srgbClr val="CD7705">
                <a:alpha val="69804"/>
              </a:srgbClr>
            </a:solidFill>
            <a:prstDash val="solid"/>
          </a:ln>
          <a:effectLst>
            <a:glow rad="63500">
              <a:srgbClr val="F05023">
                <a:satMod val="175000"/>
                <a:alpha val="40000"/>
              </a:srgbClr>
            </a:glow>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sp>
        <p:nvSpPr>
          <p:cNvPr id="29" name="7-Point Star 28"/>
          <p:cNvSpPr/>
          <p:nvPr/>
        </p:nvSpPr>
        <p:spPr>
          <a:xfrm>
            <a:off x="4206288" y="3892478"/>
            <a:ext cx="18000" cy="17581"/>
          </a:xfrm>
          <a:prstGeom prst="star7">
            <a:avLst/>
          </a:prstGeom>
          <a:solidFill>
            <a:srgbClr val="CD7705">
              <a:alpha val="69804"/>
            </a:srgbClr>
          </a:solidFill>
          <a:ln w="9525" cap="flat" cmpd="sng" algn="ctr">
            <a:noFill/>
            <a:prstDash val="solid"/>
          </a:ln>
          <a:effectLst>
            <a:glow rad="63500">
              <a:srgbClr val="F05023">
                <a:satMod val="175000"/>
                <a:alpha val="40000"/>
              </a:srgbClr>
            </a:glow>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grpSp>
        <p:nvGrpSpPr>
          <p:cNvPr id="36" name="Group 40"/>
          <p:cNvGrpSpPr/>
          <p:nvPr/>
        </p:nvGrpSpPr>
        <p:grpSpPr>
          <a:xfrm>
            <a:off x="4053844" y="2568007"/>
            <a:ext cx="1484123" cy="1548050"/>
            <a:chOff x="4053840" y="2470927"/>
            <a:chExt cx="1484123" cy="1548050"/>
          </a:xfrm>
        </p:grpSpPr>
        <p:sp>
          <p:nvSpPr>
            <p:cNvPr id="30" name="Rounded Rectangle 29"/>
            <p:cNvSpPr/>
            <p:nvPr/>
          </p:nvSpPr>
          <p:spPr>
            <a:xfrm>
              <a:off x="4053840" y="2470927"/>
              <a:ext cx="320040" cy="1548050"/>
            </a:xfrm>
            <a:prstGeom prst="roundRect">
              <a:avLst/>
            </a:prstGeom>
            <a:noFill/>
            <a:ln w="19050"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sp>
          <p:nvSpPr>
            <p:cNvPr id="31" name="TextBox 30"/>
            <p:cNvSpPr txBox="1"/>
            <p:nvPr/>
          </p:nvSpPr>
          <p:spPr>
            <a:xfrm>
              <a:off x="4197107" y="2879452"/>
              <a:ext cx="1340856" cy="338554"/>
            </a:xfrm>
            <a:prstGeom prst="rect">
              <a:avLst/>
            </a:prstGeom>
            <a:noFill/>
          </p:spPr>
          <p:txBody>
            <a:bodyPr wrap="square" rtlCol="0">
              <a:spAutoFit/>
            </a:bodyPr>
            <a:lstStyle/>
            <a:p>
              <a:pPr algn="ctr" eaLnBrk="1" fontAlgn="auto" hangingPunct="1">
                <a:spcBef>
                  <a:spcPts val="0"/>
                </a:spcBef>
                <a:spcAft>
                  <a:spcPts val="0"/>
                </a:spcAft>
              </a:pPr>
              <a:r>
                <a:rPr lang="en-US" sz="1600" b="1" dirty="0" smtClean="0">
                  <a:solidFill>
                    <a:prstClr val="white"/>
                  </a:solidFill>
                  <a:latin typeface="Arial"/>
                  <a:ea typeface="ＭＳ Ｐゴシック"/>
                  <a:cs typeface="Arial" charset="0"/>
                </a:rPr>
                <a:t>Breach?</a:t>
              </a:r>
              <a:endParaRPr lang="en-US" sz="1600" b="1" dirty="0">
                <a:solidFill>
                  <a:prstClr val="white"/>
                </a:solidFill>
                <a:latin typeface="Arial"/>
                <a:ea typeface="ＭＳ Ｐゴシック"/>
                <a:cs typeface="Arial" charset="0"/>
              </a:endParaRPr>
            </a:p>
          </p:txBody>
        </p:sp>
      </p:grpSp>
      <p:grpSp>
        <p:nvGrpSpPr>
          <p:cNvPr id="37" name="Group 36"/>
          <p:cNvGrpSpPr/>
          <p:nvPr/>
        </p:nvGrpSpPr>
        <p:grpSpPr>
          <a:xfrm>
            <a:off x="5546676" y="2456732"/>
            <a:ext cx="1366283" cy="346396"/>
            <a:chOff x="5546676" y="2359652"/>
            <a:chExt cx="1366283" cy="346396"/>
          </a:xfrm>
        </p:grpSpPr>
        <p:sp>
          <p:nvSpPr>
            <p:cNvPr id="33" name="TextBox 32"/>
            <p:cNvSpPr txBox="1"/>
            <p:nvPr/>
          </p:nvSpPr>
          <p:spPr>
            <a:xfrm>
              <a:off x="5546676" y="2367494"/>
              <a:ext cx="1366283" cy="338554"/>
            </a:xfrm>
            <a:prstGeom prst="rect">
              <a:avLst/>
            </a:prstGeom>
            <a:noFill/>
          </p:spPr>
          <p:txBody>
            <a:bodyPr wrap="square" rtlCol="0">
              <a:spAutoFit/>
            </a:bodyPr>
            <a:lstStyle/>
            <a:p>
              <a:pPr algn="ctr" eaLnBrk="1" fontAlgn="auto" hangingPunct="1">
                <a:spcBef>
                  <a:spcPts val="0"/>
                </a:spcBef>
                <a:spcAft>
                  <a:spcPts val="0"/>
                </a:spcAft>
              </a:pPr>
              <a:r>
                <a:rPr lang="en-US" sz="1600" b="1" dirty="0" smtClean="0">
                  <a:solidFill>
                    <a:prstClr val="white"/>
                  </a:solidFill>
                  <a:latin typeface="Arial"/>
                  <a:ea typeface="ＭＳ Ｐゴシック"/>
                  <a:cs typeface="Arial" charset="0"/>
                </a:rPr>
                <a:t>Wells</a:t>
              </a:r>
              <a:endParaRPr lang="en-US" sz="1600" b="1" dirty="0">
                <a:solidFill>
                  <a:prstClr val="white"/>
                </a:solidFill>
                <a:latin typeface="Arial"/>
                <a:ea typeface="ＭＳ Ｐゴシック"/>
                <a:cs typeface="Arial" charset="0"/>
              </a:endParaRPr>
            </a:p>
          </p:txBody>
        </p:sp>
        <p:sp>
          <p:nvSpPr>
            <p:cNvPr id="34" name="Rounded Rectangle 33"/>
            <p:cNvSpPr/>
            <p:nvPr/>
          </p:nvSpPr>
          <p:spPr>
            <a:xfrm>
              <a:off x="5899656" y="2359652"/>
              <a:ext cx="714504" cy="319666"/>
            </a:xfrm>
            <a:prstGeom prst="roundRect">
              <a:avLst/>
            </a:prstGeom>
            <a:noFill/>
            <a:ln w="2857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algn="ctr" eaLnBrk="1" fontAlgn="auto" hangingPunct="1">
                <a:spcBef>
                  <a:spcPts val="0"/>
                </a:spcBef>
                <a:spcAft>
                  <a:spcPts val="0"/>
                </a:spcAft>
                <a:defRPr/>
              </a:pPr>
              <a:endParaRPr lang="en-US" sz="1600" b="1" kern="0" smtClean="0">
                <a:solidFill>
                  <a:srgbClr val="000000"/>
                </a:solidFill>
                <a:latin typeface="Arial"/>
                <a:ea typeface="ＭＳ Ｐゴシック"/>
                <a:cs typeface="Arial" charset="0"/>
              </a:endParaRPr>
            </a:p>
          </p:txBody>
        </p:sp>
      </p:grpSp>
      <p:sp>
        <p:nvSpPr>
          <p:cNvPr id="11" name="TextBox 10"/>
          <p:cNvSpPr txBox="1"/>
          <p:nvPr/>
        </p:nvSpPr>
        <p:spPr>
          <a:xfrm>
            <a:off x="258376" y="1414756"/>
            <a:ext cx="8496944" cy="307777"/>
          </a:xfrm>
          <a:prstGeom prst="rect">
            <a:avLst/>
          </a:prstGeom>
          <a:noFill/>
        </p:spPr>
        <p:txBody>
          <a:bodyPr wrap="square" lIns="0" tIns="0" rIns="0" bIns="0" rtlCol="0">
            <a:spAutoFit/>
          </a:bodyPr>
          <a:lstStyle/>
          <a:p>
            <a:pPr marL="265113" indent="-265113">
              <a:spcAft>
                <a:spcPts val="600"/>
              </a:spcAft>
              <a:buClr>
                <a:srgbClr val="000000">
                  <a:lumMod val="65000"/>
                  <a:lumOff val="35000"/>
                </a:srgbClr>
              </a:buClr>
            </a:pPr>
            <a:r>
              <a:rPr lang="en-US" sz="2000" dirty="0" smtClean="0">
                <a:solidFill>
                  <a:srgbClr val="FFFFFF"/>
                </a:solidFill>
                <a:latin typeface="Arial"/>
                <a:ea typeface="ＭＳ Ｐゴシック"/>
                <a:cs typeface="Times New Roman"/>
              </a:rPr>
              <a:t>Pre </a:t>
            </a:r>
            <a:r>
              <a:rPr lang="en-US" sz="2000" dirty="0" err="1" smtClean="0">
                <a:solidFill>
                  <a:srgbClr val="FFFFFF"/>
                </a:solidFill>
                <a:latin typeface="Arial"/>
                <a:ea typeface="ＭＳ Ｐゴシック"/>
                <a:cs typeface="Times New Roman"/>
              </a:rPr>
              <a:t>frack</a:t>
            </a:r>
            <a:r>
              <a:rPr lang="en-US" sz="2000" dirty="0" smtClean="0">
                <a:solidFill>
                  <a:srgbClr val="FFFFFF"/>
                </a:solidFill>
                <a:latin typeface="Arial"/>
                <a:ea typeface="ＭＳ Ｐゴシック"/>
                <a:cs typeface="Times New Roman"/>
              </a:rPr>
              <a:t> TFI map: West Virginia</a:t>
            </a:r>
          </a:p>
        </p:txBody>
      </p:sp>
      <p:grpSp>
        <p:nvGrpSpPr>
          <p:cNvPr id="38" name="Group 37"/>
          <p:cNvGrpSpPr/>
          <p:nvPr/>
        </p:nvGrpSpPr>
        <p:grpSpPr>
          <a:xfrm>
            <a:off x="1318940" y="2922126"/>
            <a:ext cx="7272808" cy="783905"/>
            <a:chOff x="1318940" y="2825044"/>
            <a:chExt cx="7272808" cy="783905"/>
          </a:xfrm>
        </p:grpSpPr>
        <p:cxnSp>
          <p:nvCxnSpPr>
            <p:cNvPr id="5" name="Straight Connector 4"/>
            <p:cNvCxnSpPr/>
            <p:nvPr/>
          </p:nvCxnSpPr>
          <p:spPr>
            <a:xfrm rot="16200000" flipH="1">
              <a:off x="6424938" y="3236774"/>
              <a:ext cx="731339" cy="13012"/>
            </a:xfrm>
            <a:prstGeom prst="line">
              <a:avLst/>
            </a:prstGeom>
            <a:noFill/>
            <a:ln w="28575" cap="flat" cmpd="sng" algn="ctr">
              <a:solidFill>
                <a:srgbClr val="FFFFFF"/>
              </a:solidFill>
              <a:prstDash val="sysDash"/>
              <a:headEnd type="triangle" w="med" len="med"/>
              <a:tailEnd type="triangle" w="med" len="med"/>
            </a:ln>
            <a:effectLst/>
          </p:spPr>
        </p:cxnSp>
        <p:sp>
          <p:nvSpPr>
            <p:cNvPr id="7" name="TextBox 6"/>
            <p:cNvSpPr txBox="1"/>
            <p:nvPr/>
          </p:nvSpPr>
          <p:spPr>
            <a:xfrm>
              <a:off x="6903720" y="2877610"/>
              <a:ext cx="1255537" cy="584775"/>
            </a:xfrm>
            <a:prstGeom prst="rect">
              <a:avLst/>
            </a:prstGeom>
            <a:noFill/>
          </p:spPr>
          <p:txBody>
            <a:bodyPr wrap="square" rtlCol="0">
              <a:spAutoFit/>
            </a:bodyPr>
            <a:lstStyle/>
            <a:p>
              <a:pPr algn="ctr" eaLnBrk="1" fontAlgn="auto" hangingPunct="1">
                <a:spcBef>
                  <a:spcPts val="0"/>
                </a:spcBef>
                <a:spcAft>
                  <a:spcPts val="0"/>
                </a:spcAft>
                <a:defRPr/>
              </a:pPr>
              <a:r>
                <a:rPr lang="en-US" sz="1600" b="1" kern="0" dirty="0" smtClean="0">
                  <a:solidFill>
                    <a:prstClr val="white"/>
                  </a:solidFill>
                  <a:latin typeface="Arial"/>
                  <a:ea typeface="ＭＳ Ｐゴシック"/>
                  <a:cs typeface="Arial" charset="0"/>
                </a:rPr>
                <a:t>Reservoir Seal</a:t>
              </a:r>
            </a:p>
          </p:txBody>
        </p:sp>
        <p:sp>
          <p:nvSpPr>
            <p:cNvPr id="35" name="Rectangle 34"/>
            <p:cNvSpPr/>
            <p:nvPr/>
          </p:nvSpPr>
          <p:spPr bwMode="auto">
            <a:xfrm>
              <a:off x="1318940" y="2825044"/>
              <a:ext cx="7272808" cy="773556"/>
            </a:xfrm>
            <a:prstGeom prst="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8" charset="0"/>
                <a:cs typeface="Arial" charset="0"/>
              </a:endParaRPr>
            </a:p>
          </p:txBody>
        </p:sp>
      </p:grpSp>
    </p:spTree>
    <p:extLst>
      <p:ext uri="{BB962C8B-B14F-4D97-AF65-F5344CB8AC3E}">
        <p14:creationId xmlns:p14="http://schemas.microsoft.com/office/powerpoint/2010/main" val="89540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a:t>Is South Africa ready for this new Industry?</a:t>
            </a:r>
          </a:p>
        </p:txBody>
      </p:sp>
      <p:sp>
        <p:nvSpPr>
          <p:cNvPr id="3" name="Content Placeholder 2"/>
          <p:cNvSpPr>
            <a:spLocks noGrp="1"/>
          </p:cNvSpPr>
          <p:nvPr>
            <p:ph idx="1"/>
          </p:nvPr>
        </p:nvSpPr>
        <p:spPr/>
        <p:txBody>
          <a:bodyPr/>
          <a:lstStyle/>
          <a:p>
            <a:endParaRPr lang="en-Z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3642617" cy="508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714404"/>
            <a:ext cx="4279692" cy="2853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27984" y="4864649"/>
            <a:ext cx="4536504" cy="1477328"/>
          </a:xfrm>
          <a:prstGeom prst="rect">
            <a:avLst/>
          </a:prstGeom>
          <a:noFill/>
        </p:spPr>
        <p:txBody>
          <a:bodyPr wrap="square" rtlCol="0">
            <a:spAutoFit/>
          </a:bodyPr>
          <a:lstStyle/>
          <a:p>
            <a:r>
              <a:rPr lang="en-ZA" dirty="0" smtClean="0"/>
              <a:t>Lessons from the USA</a:t>
            </a:r>
          </a:p>
          <a:p>
            <a:r>
              <a:rPr lang="en-ZA" dirty="0" smtClean="0"/>
              <a:t>Driven by Entrepreneurs and sound scientific advice</a:t>
            </a:r>
          </a:p>
          <a:p>
            <a:r>
              <a:rPr lang="en-ZA" dirty="0" smtClean="0"/>
              <a:t> IT EVOLVES</a:t>
            </a:r>
          </a:p>
          <a:p>
            <a:endParaRPr lang="en-ZA" dirty="0"/>
          </a:p>
        </p:txBody>
      </p:sp>
    </p:spTree>
    <p:extLst>
      <p:ext uri="{BB962C8B-B14F-4D97-AF65-F5344CB8AC3E}">
        <p14:creationId xmlns:p14="http://schemas.microsoft.com/office/powerpoint/2010/main" val="17745383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ZA"/>
          </a:p>
        </p:txBody>
      </p:sp>
      <p:sp>
        <p:nvSpPr>
          <p:cNvPr id="3" name="Subtitle 2"/>
          <p:cNvSpPr>
            <a:spLocks noGrp="1"/>
          </p:cNvSpPr>
          <p:nvPr>
            <p:ph type="subTitle" idx="1"/>
          </p:nvPr>
        </p:nvSpPr>
        <p:spPr/>
        <p:txBody>
          <a:bodyPr/>
          <a:lstStyle/>
          <a:p>
            <a:endParaRPr lang="en-ZA" dirty="0"/>
          </a:p>
        </p:txBody>
      </p:sp>
      <p:pic>
        <p:nvPicPr>
          <p:cNvPr id="1026" name="Picture 2" descr="C:\Users\mdewit\Desktop\EART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7384"/>
            <a:ext cx="4521050" cy="694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8266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0090" y="2362041"/>
            <a:ext cx="7703820" cy="3002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995488"/>
            <a:ext cx="6172200"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1113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720" y="2420888"/>
            <a:ext cx="8947616" cy="2670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54397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770" y="228600"/>
            <a:ext cx="7808029" cy="613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7696200" y="3810000"/>
            <a:ext cx="0" cy="10668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772399" y="4081790"/>
            <a:ext cx="1066800" cy="523220"/>
          </a:xfrm>
          <a:prstGeom prst="rect">
            <a:avLst/>
          </a:prstGeom>
          <a:solidFill>
            <a:srgbClr val="EAFB11"/>
          </a:solidFill>
        </p:spPr>
        <p:txBody>
          <a:bodyPr wrap="square" rtlCol="0">
            <a:spAutoFit/>
          </a:bodyPr>
          <a:lstStyle/>
          <a:p>
            <a:r>
              <a:rPr lang="en-ZA" sz="2800" b="1" dirty="0" smtClean="0"/>
              <a:t>75 m</a:t>
            </a:r>
            <a:endParaRPr lang="en-ZA" sz="2800" b="1" dirty="0"/>
          </a:p>
        </p:txBody>
      </p:sp>
      <p:cxnSp>
        <p:nvCxnSpPr>
          <p:cNvPr id="8" name="Straight Arrow Connector 7"/>
          <p:cNvCxnSpPr/>
          <p:nvPr/>
        </p:nvCxnSpPr>
        <p:spPr>
          <a:xfrm>
            <a:off x="5486400" y="5791200"/>
            <a:ext cx="1828800" cy="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29300" y="5943600"/>
            <a:ext cx="1143000" cy="523220"/>
          </a:xfrm>
          <a:prstGeom prst="rect">
            <a:avLst/>
          </a:prstGeom>
          <a:solidFill>
            <a:srgbClr val="EAFB11"/>
          </a:solidFill>
        </p:spPr>
        <p:txBody>
          <a:bodyPr wrap="square" rtlCol="0">
            <a:spAutoFit/>
          </a:bodyPr>
          <a:lstStyle/>
          <a:p>
            <a:r>
              <a:rPr lang="en-ZA" sz="2800" dirty="0" smtClean="0"/>
              <a:t>600 m</a:t>
            </a:r>
            <a:endParaRPr lang="en-ZA" sz="2800" dirty="0"/>
          </a:p>
        </p:txBody>
      </p:sp>
      <p:sp>
        <p:nvSpPr>
          <p:cNvPr id="10" name="TextBox 9"/>
          <p:cNvSpPr txBox="1"/>
          <p:nvPr/>
        </p:nvSpPr>
        <p:spPr>
          <a:xfrm>
            <a:off x="990600" y="4963180"/>
            <a:ext cx="1295400" cy="523220"/>
          </a:xfrm>
          <a:prstGeom prst="rect">
            <a:avLst/>
          </a:prstGeom>
          <a:solidFill>
            <a:srgbClr val="EAFB11"/>
          </a:solidFill>
        </p:spPr>
        <p:txBody>
          <a:bodyPr wrap="square" rtlCol="0">
            <a:spAutoFit/>
          </a:bodyPr>
          <a:lstStyle/>
          <a:p>
            <a:r>
              <a:rPr lang="en-ZA" sz="2800" dirty="0" smtClean="0"/>
              <a:t>1800 m</a:t>
            </a:r>
            <a:endParaRPr lang="en-ZA" sz="2800" dirty="0"/>
          </a:p>
        </p:txBody>
      </p:sp>
    </p:spTree>
    <p:extLst>
      <p:ext uri="{BB962C8B-B14F-4D97-AF65-F5344CB8AC3E}">
        <p14:creationId xmlns:p14="http://schemas.microsoft.com/office/powerpoint/2010/main" val="28141929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sp>
        <p:nvSpPr>
          <p:cNvPr id="3" name="Content Placeholder 2"/>
          <p:cNvSpPr>
            <a:spLocks noGrp="1"/>
          </p:cNvSpPr>
          <p:nvPr>
            <p:ph idx="1"/>
          </p:nvPr>
        </p:nvSpPr>
        <p:spPr/>
        <p:txBody>
          <a:bodyPr/>
          <a:lstStyle/>
          <a:p>
            <a:endParaRPr lang="en-ZA"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75728"/>
            <a:ext cx="7924799" cy="5906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5334000"/>
            <a:ext cx="7848600" cy="954107"/>
          </a:xfrm>
          <a:prstGeom prst="rect">
            <a:avLst/>
          </a:prstGeom>
          <a:solidFill>
            <a:srgbClr val="FFFF00"/>
          </a:solidFill>
        </p:spPr>
        <p:txBody>
          <a:bodyPr wrap="square" rtlCol="0">
            <a:spAutoFit/>
          </a:bodyPr>
          <a:lstStyle/>
          <a:p>
            <a:pPr algn="ctr"/>
            <a:r>
              <a:rPr lang="en-US" sz="2800" b="1" dirty="0"/>
              <a:t>Methane from shale gas ALSO has unique and diagnostic ethane and propane </a:t>
            </a:r>
            <a:r>
              <a:rPr lang="en-US" sz="2800" b="1" dirty="0" smtClean="0"/>
              <a:t>values</a:t>
            </a:r>
            <a:endParaRPr lang="en-ZA" sz="2800" b="1" dirty="0"/>
          </a:p>
        </p:txBody>
      </p:sp>
      <p:sp>
        <p:nvSpPr>
          <p:cNvPr id="5" name="Rectangle 4"/>
          <p:cNvSpPr/>
          <p:nvPr/>
        </p:nvSpPr>
        <p:spPr>
          <a:xfrm>
            <a:off x="6477000" y="4419600"/>
            <a:ext cx="76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p:cNvSpPr txBox="1"/>
          <p:nvPr/>
        </p:nvSpPr>
        <p:spPr>
          <a:xfrm>
            <a:off x="6858000" y="4535269"/>
            <a:ext cx="2514600" cy="369332"/>
          </a:xfrm>
          <a:prstGeom prst="rect">
            <a:avLst/>
          </a:prstGeom>
          <a:noFill/>
        </p:spPr>
        <p:txBody>
          <a:bodyPr wrap="square" rtlCol="0">
            <a:spAutoFit/>
          </a:bodyPr>
          <a:lstStyle/>
          <a:p>
            <a:r>
              <a:rPr lang="en-ZA" b="1" dirty="0" err="1" smtClean="0">
                <a:solidFill>
                  <a:srgbClr val="4F81BD"/>
                </a:solidFill>
              </a:rPr>
              <a:t>Whitehill</a:t>
            </a:r>
            <a:r>
              <a:rPr lang="en-ZA" b="1" dirty="0" smtClean="0">
                <a:solidFill>
                  <a:srgbClr val="4F81BD"/>
                </a:solidFill>
              </a:rPr>
              <a:t>  Shale Values </a:t>
            </a:r>
            <a:endParaRPr lang="en-ZA" b="1" dirty="0">
              <a:solidFill>
                <a:srgbClr val="4F81BD"/>
              </a:solidFill>
            </a:endParaRPr>
          </a:p>
        </p:txBody>
      </p:sp>
      <p:cxnSp>
        <p:nvCxnSpPr>
          <p:cNvPr id="8" name="Straight Arrow Connector 7"/>
          <p:cNvCxnSpPr/>
          <p:nvPr/>
        </p:nvCxnSpPr>
        <p:spPr>
          <a:xfrm flipH="1">
            <a:off x="6553200" y="4719935"/>
            <a:ext cx="381000" cy="4465"/>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5" idx="0"/>
          </p:cNvCxnSpPr>
          <p:nvPr/>
        </p:nvCxnSpPr>
        <p:spPr>
          <a:xfrm flipV="1">
            <a:off x="6515100" y="2286000"/>
            <a:ext cx="0" cy="21336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92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John\desktop clean\images for pamphlet\10.tif"/>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t="16430" b="19980"/>
          <a:stretch/>
        </p:blipFill>
        <p:spPr bwMode="auto">
          <a:xfrm>
            <a:off x="5648928" y="1484784"/>
            <a:ext cx="3108338" cy="3283539"/>
          </a:xfrm>
          <a:prstGeom prst="rect">
            <a:avLst/>
          </a:prstGeom>
          <a:noFill/>
          <a:ln w="0">
            <a:solidFill>
              <a:schemeClr val="tx1"/>
            </a:solidFill>
          </a:ln>
          <a:effectLst>
            <a:softEdge rad="112500"/>
          </a:effectLst>
        </p:spPr>
      </p:pic>
      <p:sp>
        <p:nvSpPr>
          <p:cNvPr id="3" name="TextBox 2"/>
          <p:cNvSpPr txBox="1"/>
          <p:nvPr/>
        </p:nvSpPr>
        <p:spPr>
          <a:xfrm>
            <a:off x="179512" y="1700808"/>
            <a:ext cx="5112568" cy="5786199"/>
          </a:xfrm>
          <a:prstGeom prst="rect">
            <a:avLst/>
          </a:prstGeom>
          <a:noFill/>
        </p:spPr>
        <p:txBody>
          <a:bodyPr wrap="square" rtlCol="0">
            <a:spAutoFit/>
          </a:bodyPr>
          <a:lstStyle/>
          <a:p>
            <a:r>
              <a:rPr lang="en-GB" sz="2800" b="1" dirty="0" smtClean="0"/>
              <a:t>Karoo </a:t>
            </a:r>
            <a:r>
              <a:rPr lang="en-GB" sz="2800" b="1" dirty="0"/>
              <a:t>ground-water monitoring program with community-based participation </a:t>
            </a:r>
            <a:endParaRPr lang="en-GB" sz="2800" b="1" dirty="0" smtClean="0"/>
          </a:p>
          <a:p>
            <a:endParaRPr lang="en-GB" sz="2800" b="1" dirty="0"/>
          </a:p>
          <a:p>
            <a:pPr algn="just"/>
            <a:r>
              <a:rPr lang="en-GB" sz="2400" dirty="0" smtClean="0"/>
              <a:t> </a:t>
            </a:r>
            <a:r>
              <a:rPr lang="en-GB" sz="2400" dirty="0"/>
              <a:t>C</a:t>
            </a:r>
            <a:r>
              <a:rPr lang="en-GB" sz="2400" dirty="0" smtClean="0"/>
              <a:t>reate </a:t>
            </a:r>
            <a:r>
              <a:rPr lang="en-GB" sz="2400" dirty="0"/>
              <a:t>a forensic base-line for shallow ground water reservoirs ahead of shale gas exploitation; and </a:t>
            </a:r>
            <a:r>
              <a:rPr lang="en-ZA" sz="2400" dirty="0"/>
              <a:t>to assess the risk of contamination by deep saline water due to drilling deep boreholes and subsequently </a:t>
            </a:r>
            <a:r>
              <a:rPr lang="en-ZA" sz="2400" dirty="0" smtClean="0"/>
              <a:t>fracking </a:t>
            </a:r>
            <a:endParaRPr lang="en-ZA" sz="2400" dirty="0"/>
          </a:p>
          <a:p>
            <a:pPr algn="just"/>
            <a:endParaRPr lang="en-ZA" sz="2400" dirty="0" smtClean="0"/>
          </a:p>
          <a:p>
            <a:endParaRPr lang="en-ZA" dirty="0"/>
          </a:p>
          <a:p>
            <a:endParaRPr lang="en-ZA" dirty="0" smtClean="0"/>
          </a:p>
          <a:p>
            <a:endParaRPr lang="en-ZA" dirty="0"/>
          </a:p>
          <a:p>
            <a:endParaRPr lang="en-ZA" dirty="0" smtClean="0"/>
          </a:p>
          <a:p>
            <a:endParaRPr lang="en-ZA" dirty="0"/>
          </a:p>
        </p:txBody>
      </p:sp>
      <p:sp>
        <p:nvSpPr>
          <p:cNvPr id="4" name="TextBox 3"/>
          <p:cNvSpPr txBox="1"/>
          <p:nvPr/>
        </p:nvSpPr>
        <p:spPr>
          <a:xfrm>
            <a:off x="5436096" y="4803408"/>
            <a:ext cx="3528392" cy="2339102"/>
          </a:xfrm>
          <a:prstGeom prst="rect">
            <a:avLst/>
          </a:prstGeom>
          <a:noFill/>
        </p:spPr>
        <p:txBody>
          <a:bodyPr wrap="square" rtlCol="0">
            <a:spAutoFit/>
          </a:bodyPr>
          <a:lstStyle/>
          <a:p>
            <a:pPr algn="ctr"/>
            <a:r>
              <a:rPr lang="en-GB" sz="3600" b="1" i="1" dirty="0" smtClean="0">
                <a:solidFill>
                  <a:srgbClr val="FF0000"/>
                </a:solidFill>
              </a:rPr>
              <a:t>OWW</a:t>
            </a:r>
            <a:endParaRPr lang="en-GB" sz="3600" b="1" i="1" dirty="0" smtClean="0"/>
          </a:p>
          <a:p>
            <a:pPr algn="ctr"/>
            <a:r>
              <a:rPr lang="en-GB" sz="2800" b="1" i="1" dirty="0" smtClean="0">
                <a:solidFill>
                  <a:srgbClr val="FF0000"/>
                </a:solidFill>
              </a:rPr>
              <a:t>O</a:t>
            </a:r>
            <a:r>
              <a:rPr lang="en-GB" sz="2800" b="1" i="1" dirty="0" smtClean="0"/>
              <a:t>peration </a:t>
            </a:r>
            <a:r>
              <a:rPr lang="en-GB" sz="2800" b="1" i="1" dirty="0">
                <a:solidFill>
                  <a:srgbClr val="FF0000"/>
                </a:solidFill>
              </a:rPr>
              <a:t>W</a:t>
            </a:r>
            <a:r>
              <a:rPr lang="en-GB" sz="2800" b="1" i="1" dirty="0"/>
              <a:t>ater </a:t>
            </a:r>
            <a:r>
              <a:rPr lang="en-GB" sz="2800" b="1" i="1" dirty="0">
                <a:solidFill>
                  <a:srgbClr val="FF0000"/>
                </a:solidFill>
              </a:rPr>
              <a:t>W</a:t>
            </a:r>
            <a:r>
              <a:rPr lang="en-GB" sz="2800" b="1" i="1" dirty="0"/>
              <a:t>atch</a:t>
            </a:r>
            <a:endParaRPr lang="en-ZA" sz="2800" dirty="0"/>
          </a:p>
          <a:p>
            <a:pPr algn="ctr"/>
            <a:endParaRPr lang="en-ZA" dirty="0"/>
          </a:p>
          <a:p>
            <a:endParaRPr lang="en-ZA" dirty="0"/>
          </a:p>
          <a:p>
            <a:endParaRPr lang="en-ZA" dirty="0"/>
          </a:p>
        </p:txBody>
      </p:sp>
      <p:sp>
        <p:nvSpPr>
          <p:cNvPr id="5" name="Title 4"/>
          <p:cNvSpPr>
            <a:spLocks noGrp="1"/>
          </p:cNvSpPr>
          <p:nvPr>
            <p:ph type="ctrTitle"/>
          </p:nvPr>
        </p:nvSpPr>
        <p:spPr>
          <a:xfrm>
            <a:off x="323528" y="260648"/>
            <a:ext cx="7772400" cy="1470025"/>
          </a:xfrm>
        </p:spPr>
        <p:txBody>
          <a:bodyPr>
            <a:normAutofit fontScale="90000"/>
          </a:bodyPr>
          <a:lstStyle/>
          <a:p>
            <a:r>
              <a:rPr lang="en-GB" sz="3100" b="1" i="1" dirty="0">
                <a:solidFill>
                  <a:srgbClr val="FF0000"/>
                </a:solidFill>
              </a:rPr>
              <a:t>NMMU Project 2 – Forensic Chemistry</a:t>
            </a:r>
            <a:br>
              <a:rPr lang="en-GB" sz="3100" b="1" i="1" dirty="0">
                <a:solidFill>
                  <a:srgbClr val="FF0000"/>
                </a:solidFill>
              </a:rPr>
            </a:br>
            <a:r>
              <a:rPr lang="en-GB" sz="3100" b="1" i="1" dirty="0">
                <a:solidFill>
                  <a:srgbClr val="FF0000"/>
                </a:solidFill>
              </a:rPr>
              <a:t>Monitoring Surface and Ground Water</a:t>
            </a:r>
            <a:br>
              <a:rPr lang="en-GB" sz="3100" b="1" i="1" dirty="0">
                <a:solidFill>
                  <a:srgbClr val="FF0000"/>
                </a:solidFill>
              </a:rPr>
            </a:br>
            <a:r>
              <a:rPr lang="en-GB" sz="3100" b="1" i="1" dirty="0">
                <a:solidFill>
                  <a:srgbClr val="FF0000"/>
                </a:solidFill>
              </a:rPr>
              <a:t>And testing for contamination from deep sources</a:t>
            </a:r>
            <a:r>
              <a:rPr lang="en-ZA" dirty="0"/>
              <a:t/>
            </a:r>
            <a:br>
              <a:rPr lang="en-ZA" dirty="0"/>
            </a:br>
            <a:endParaRPr lang="en-ZA" dirty="0"/>
          </a:p>
        </p:txBody>
      </p:sp>
    </p:spTree>
    <p:extLst>
      <p:ext uri="{BB962C8B-B14F-4D97-AF65-F5344CB8AC3E}">
        <p14:creationId xmlns:p14="http://schemas.microsoft.com/office/powerpoint/2010/main" val="2150303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smtClean="0"/>
          </a:p>
          <a:p>
            <a:r>
              <a:rPr lang="en-US" dirty="0" smtClean="0"/>
              <a:t>Social Facilitation Process</a:t>
            </a:r>
          </a:p>
          <a:p>
            <a:r>
              <a:rPr lang="en-US" dirty="0" smtClean="0"/>
              <a:t>Technical and Citizen Science</a:t>
            </a:r>
          </a:p>
          <a:p>
            <a:r>
              <a:rPr lang="en-US" dirty="0" smtClean="0"/>
              <a:t>Citizen Science Engagement/Training &amp; Deployment</a:t>
            </a:r>
          </a:p>
          <a:p>
            <a:r>
              <a:rPr lang="en-US" dirty="0" smtClean="0"/>
              <a:t>Enablers </a:t>
            </a:r>
            <a:r>
              <a:rPr lang="en-US" dirty="0"/>
              <a:t>and success factors</a:t>
            </a:r>
            <a:endParaRPr lang="en-US" dirty="0" smtClean="0"/>
          </a:p>
          <a:p>
            <a:endParaRPr lang="en-US" dirty="0"/>
          </a:p>
        </p:txBody>
      </p:sp>
    </p:spTree>
    <p:extLst>
      <p:ext uri="{BB962C8B-B14F-4D97-AF65-F5344CB8AC3E}">
        <p14:creationId xmlns:p14="http://schemas.microsoft.com/office/powerpoint/2010/main" val="11291502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t>Next Steps for Citizen Science</a:t>
            </a:r>
            <a:endParaRPr lang="en-ZA"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0615" y="1600200"/>
            <a:ext cx="766276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72237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fontScale="90000"/>
          </a:bodyPr>
          <a:lstStyle/>
          <a:p>
            <a:r>
              <a:rPr lang="en-ZA" b="1" dirty="0" smtClean="0">
                <a:solidFill>
                  <a:srgbClr val="0070C0"/>
                </a:solidFill>
              </a:rPr>
              <a:t>Shale Gas and </a:t>
            </a:r>
            <a:r>
              <a:rPr lang="en-ZA" b="1" dirty="0">
                <a:solidFill>
                  <a:srgbClr val="0070C0"/>
                </a:solidFill>
              </a:rPr>
              <a:t>Reframing </a:t>
            </a:r>
            <a:r>
              <a:rPr lang="en-ZA" b="1" dirty="0" smtClean="0">
                <a:solidFill>
                  <a:srgbClr val="0070C0"/>
                </a:solidFill>
              </a:rPr>
              <a:t>Civic </a:t>
            </a:r>
            <a:r>
              <a:rPr lang="en-ZA" b="1" dirty="0">
                <a:solidFill>
                  <a:srgbClr val="0070C0"/>
                </a:solidFill>
              </a:rPr>
              <a:t>S</a:t>
            </a:r>
            <a:r>
              <a:rPr lang="en-ZA" b="1" dirty="0" smtClean="0">
                <a:solidFill>
                  <a:srgbClr val="0070C0"/>
                </a:solidFill>
              </a:rPr>
              <a:t>cience</a:t>
            </a:r>
            <a:endParaRPr lang="en-ZA" b="1" dirty="0">
              <a:solidFill>
                <a:srgbClr val="0070C0"/>
              </a:solidFill>
            </a:endParaRPr>
          </a:p>
        </p:txBody>
      </p:sp>
      <p:sp>
        <p:nvSpPr>
          <p:cNvPr id="3" name="Content Placeholder 2"/>
          <p:cNvSpPr>
            <a:spLocks noGrp="1"/>
          </p:cNvSpPr>
          <p:nvPr>
            <p:ph idx="1"/>
          </p:nvPr>
        </p:nvSpPr>
        <p:spPr>
          <a:xfrm>
            <a:off x="251520" y="1268760"/>
            <a:ext cx="8712968" cy="5256584"/>
          </a:xfrm>
        </p:spPr>
        <p:txBody>
          <a:bodyPr>
            <a:normAutofit fontScale="92500" lnSpcReduction="10000"/>
          </a:bodyPr>
          <a:lstStyle/>
          <a:p>
            <a:pPr marL="0" indent="0">
              <a:buNone/>
            </a:pPr>
            <a:r>
              <a:rPr lang="en-ZA" dirty="0"/>
              <a:t>“Civic science alludes to a changing relationship between science, </a:t>
            </a:r>
            <a:r>
              <a:rPr lang="en-ZA" dirty="0" smtClean="0"/>
              <a:t>expert knowledge </a:t>
            </a:r>
            <a:r>
              <a:rPr lang="en-ZA" dirty="0"/>
              <a:t>and citizens in democratic societies. </a:t>
            </a:r>
            <a:endParaRPr lang="en-ZA" dirty="0" smtClean="0"/>
          </a:p>
          <a:p>
            <a:pPr marL="0" indent="0">
              <a:buNone/>
            </a:pPr>
            <a:r>
              <a:rPr lang="en-ZA" dirty="0" smtClean="0">
                <a:solidFill>
                  <a:srgbClr val="FF0000"/>
                </a:solidFill>
              </a:rPr>
              <a:t>In </a:t>
            </a:r>
            <a:r>
              <a:rPr lang="en-ZA" dirty="0">
                <a:solidFill>
                  <a:srgbClr val="FF0000"/>
                </a:solidFill>
              </a:rPr>
              <a:t>this perspective, citizens and the public have a stake </a:t>
            </a:r>
            <a:r>
              <a:rPr lang="en-ZA" dirty="0" smtClean="0">
                <a:solidFill>
                  <a:srgbClr val="FF0000"/>
                </a:solidFill>
              </a:rPr>
              <a:t>in the </a:t>
            </a:r>
            <a:r>
              <a:rPr lang="en-ZA" dirty="0">
                <a:solidFill>
                  <a:srgbClr val="FF0000"/>
                </a:solidFill>
              </a:rPr>
              <a:t>science-politics interface, which can no longer be viewed as an exclusive domain for scientific </a:t>
            </a:r>
            <a:r>
              <a:rPr lang="en-ZA" dirty="0" smtClean="0">
                <a:solidFill>
                  <a:srgbClr val="FF0000"/>
                </a:solidFill>
              </a:rPr>
              <a:t>experts and </a:t>
            </a:r>
            <a:r>
              <a:rPr lang="en-ZA" dirty="0">
                <a:solidFill>
                  <a:srgbClr val="FF0000"/>
                </a:solidFill>
              </a:rPr>
              <a:t>policy-makers only.” </a:t>
            </a:r>
            <a:endParaRPr lang="en-ZA" dirty="0" smtClean="0">
              <a:solidFill>
                <a:srgbClr val="FF0000"/>
              </a:solidFill>
            </a:endParaRPr>
          </a:p>
          <a:p>
            <a:pPr marL="0" indent="0">
              <a:buNone/>
            </a:pPr>
            <a:r>
              <a:rPr lang="en-ZA" dirty="0" smtClean="0"/>
              <a:t>Critically</a:t>
            </a:r>
            <a:r>
              <a:rPr lang="en-ZA" dirty="0"/>
              <a:t>, this changing relationship has led to calls for a “new social </a:t>
            </a:r>
            <a:r>
              <a:rPr lang="en-ZA" dirty="0" smtClean="0"/>
              <a:t>contract for </a:t>
            </a:r>
            <a:r>
              <a:rPr lang="en-ZA" dirty="0"/>
              <a:t>science” to help “construct more effective bridges between policy, management, and science, as </a:t>
            </a:r>
            <a:r>
              <a:rPr lang="en-ZA" dirty="0" smtClean="0"/>
              <a:t>well as </a:t>
            </a:r>
            <a:r>
              <a:rPr lang="en-ZA" dirty="0"/>
              <a:t>between the public and private sectors</a:t>
            </a:r>
            <a:r>
              <a:rPr lang="en-ZA" dirty="0" smtClean="0"/>
              <a:t>”</a:t>
            </a:r>
            <a:endParaRPr lang="en-ZA" dirty="0"/>
          </a:p>
        </p:txBody>
      </p:sp>
    </p:spTree>
    <p:extLst>
      <p:ext uri="{BB962C8B-B14F-4D97-AF65-F5344CB8AC3E}">
        <p14:creationId xmlns:p14="http://schemas.microsoft.com/office/powerpoint/2010/main" val="1964698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ZA" dirty="0" smtClean="0"/>
              <a:t>FIERCE DEBATES</a:t>
            </a:r>
            <a:endParaRPr lang="en-ZA" dirty="0"/>
          </a:p>
        </p:txBody>
      </p:sp>
      <p:sp>
        <p:nvSpPr>
          <p:cNvPr id="3" name="Content Placeholder 2"/>
          <p:cNvSpPr>
            <a:spLocks noGrp="1"/>
          </p:cNvSpPr>
          <p:nvPr>
            <p:ph idx="1"/>
          </p:nvPr>
        </p:nvSpPr>
        <p:spPr>
          <a:xfrm>
            <a:off x="251520" y="1196752"/>
            <a:ext cx="8712968" cy="5832648"/>
          </a:xfrm>
        </p:spPr>
        <p:txBody>
          <a:bodyPr>
            <a:normAutofit/>
          </a:bodyPr>
          <a:lstStyle/>
          <a:p>
            <a:pPr marL="0" indent="0">
              <a:buNone/>
            </a:pPr>
            <a:r>
              <a:rPr lang="en-US" sz="3600" dirty="0" smtClean="0"/>
              <a:t>locked </a:t>
            </a:r>
            <a:r>
              <a:rPr lang="en-US" sz="3600" dirty="0"/>
              <a:t>in this seemingly intractable narrative between two possible scenarios on polar ends of the </a:t>
            </a:r>
            <a:r>
              <a:rPr lang="en-US" sz="3600" dirty="0" smtClean="0"/>
              <a:t>debate: somewhere </a:t>
            </a:r>
            <a:r>
              <a:rPr lang="en-US" sz="3600" dirty="0"/>
              <a:t>between a possible </a:t>
            </a:r>
            <a:r>
              <a:rPr lang="en-US" sz="3600" b="1" i="1" dirty="0">
                <a:solidFill>
                  <a:srgbClr val="FF0000"/>
                </a:solidFill>
              </a:rPr>
              <a:t>‘Gas and </a:t>
            </a:r>
            <a:r>
              <a:rPr lang="en-US" sz="3600" b="1" i="1" dirty="0" smtClean="0">
                <a:solidFill>
                  <a:srgbClr val="FF0000"/>
                </a:solidFill>
              </a:rPr>
              <a:t>Energy </a:t>
            </a:r>
            <a:r>
              <a:rPr lang="en-US" sz="3600" b="1" i="1" dirty="0">
                <a:solidFill>
                  <a:srgbClr val="FF0000"/>
                </a:solidFill>
              </a:rPr>
              <a:t>Utopia’</a:t>
            </a:r>
            <a:r>
              <a:rPr lang="en-US" sz="3600" b="1" dirty="0">
                <a:solidFill>
                  <a:srgbClr val="FF0000"/>
                </a:solidFill>
              </a:rPr>
              <a:t> </a:t>
            </a:r>
            <a:r>
              <a:rPr lang="en-US" sz="3600" dirty="0"/>
              <a:t>as opposed to the prospect of an </a:t>
            </a:r>
            <a:r>
              <a:rPr lang="en-US" sz="3600" b="1" i="1" dirty="0">
                <a:solidFill>
                  <a:srgbClr val="009900"/>
                </a:solidFill>
              </a:rPr>
              <a:t>‘Ecological Holocaust’ </a:t>
            </a:r>
            <a:r>
              <a:rPr lang="en-US" sz="3600" dirty="0"/>
              <a:t>in which environmental resources such as water, land and related eco-systems services are permanently destroyed. </a:t>
            </a:r>
            <a:endParaRPr lang="en-ZA" sz="3600" dirty="0"/>
          </a:p>
          <a:p>
            <a:endParaRPr lang="en-ZA" sz="3600" dirty="0"/>
          </a:p>
        </p:txBody>
      </p:sp>
    </p:spTree>
    <p:extLst>
      <p:ext uri="{BB962C8B-B14F-4D97-AF65-F5344CB8AC3E}">
        <p14:creationId xmlns:p14="http://schemas.microsoft.com/office/powerpoint/2010/main" val="3474477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5400" dirty="0"/>
              <a:t>u</a:t>
            </a:r>
            <a:r>
              <a:rPr lang="en-ZA" sz="5400" dirty="0" smtClean="0"/>
              <a:t>nconventional gas</a:t>
            </a:r>
            <a:endParaRPr lang="en-ZA" sz="5400" dirty="0"/>
          </a:p>
        </p:txBody>
      </p:sp>
      <p:pic>
        <p:nvPicPr>
          <p:cNvPr id="7170" name="Picture 2" descr="C:\Users\mdewit\Desktop\shale gas v conventiona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4850" y="1821021"/>
            <a:ext cx="7734300" cy="408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601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12" y="0"/>
            <a:ext cx="13525001" cy="68853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1400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3446</TotalTime>
  <Words>2071</Words>
  <Application>Microsoft Office PowerPoint</Application>
  <PresentationFormat>On-screen Show (4:3)</PresentationFormat>
  <Paragraphs>325</Paragraphs>
  <Slides>68</Slides>
  <Notes>3</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PowerPoint Presentation</vt:lpstr>
      <vt:lpstr>Reshaped the energy landscape of the USA. Developments in less than 10 years</vt:lpstr>
      <vt:lpstr>What size of the Global gas pie are we looking at, and what potential returns?</vt:lpstr>
      <vt:lpstr>The gas</vt:lpstr>
      <vt:lpstr>UNITED STATES UNCONVENTIONAL GAS OUTLOOK </vt:lpstr>
      <vt:lpstr>Is South Africa ready for this new Industry?</vt:lpstr>
      <vt:lpstr>FIERCE DEBATES</vt:lpstr>
      <vt:lpstr>unconventional gas</vt:lpstr>
      <vt:lpstr>PowerPoint Presentation</vt:lpstr>
      <vt:lpstr>PowerPoint Presentation</vt:lpstr>
      <vt:lpstr>PowerPoint Presentation</vt:lpstr>
      <vt:lpstr>High End Computerized Technology Fracture Stimulation  Monitored by Many Specialists </vt:lpstr>
      <vt:lpstr>PowerPoint Presentation</vt:lpstr>
      <vt:lpstr>PowerPoint Presentation</vt:lpstr>
      <vt:lpstr>PowerPoint Presentation</vt:lpstr>
      <vt:lpstr>PowerPoint Presentation</vt:lpstr>
      <vt:lpstr>PowerPoint Presentation</vt:lpstr>
      <vt:lpstr>No matter how thick it has the same organic carbon signature and unique geochemical fingerprint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Typical gas-bearing shales from the Karoo</vt:lpstr>
      <vt:lpstr>PowerPoint Presentation</vt:lpstr>
      <vt:lpstr>PowerPoint Presentation</vt:lpstr>
      <vt:lpstr>INTERPRETATION:  upper crust, Cape- Karoo Basin</vt:lpstr>
      <vt:lpstr>PowerPoint Presentation</vt:lpstr>
      <vt:lpstr>PowerPoint Presentation</vt:lpstr>
      <vt:lpstr>Oliver, J., 1986, Fluids expelled tectonically from orogenic belts: Their role in hydrocarbon migration and other geologic phenomena: Geology, v. 14, p. 99-102.</vt:lpstr>
      <vt:lpstr>PowerPoint Presentation</vt:lpstr>
      <vt:lpstr>There may be significant shale gas reserves in the EC</vt:lpstr>
      <vt:lpstr>PowerPoint Presentation</vt:lpstr>
      <vt:lpstr>PowerPoint Presentation</vt:lpstr>
      <vt:lpstr>PowerPoint Presentation</vt:lpstr>
      <vt:lpstr>Figure 3: Woodford shale measured fracture heights compared to aquifer depths (copyright SPE) </vt:lpstr>
      <vt:lpstr> Leakage Potential  CASING ZONES,CEMENT, FAULTS </vt:lpstr>
      <vt:lpstr>PowerPoint Presentation</vt:lpstr>
      <vt:lpstr>PowerPoint Presentation</vt:lpstr>
      <vt:lpstr>PowerPoint Presentation</vt:lpstr>
      <vt:lpstr>There may be significant shale gas reserves in the southern Karoo</vt:lpstr>
      <vt:lpstr>PowerPoint Presentation</vt:lpstr>
      <vt:lpstr>PowerPoint Presentation</vt:lpstr>
      <vt:lpstr>PowerPoint Presentation</vt:lpstr>
      <vt:lpstr>Fracking site before and after</vt:lpstr>
      <vt:lpstr>PowerPoint Presentation</vt:lpstr>
      <vt:lpstr>PowerPoint Presentation</vt:lpstr>
      <vt:lpstr>PowerPoint Presentation</vt:lpstr>
      <vt:lpstr>PowerPoint Presentation</vt:lpstr>
      <vt:lpstr>AEON/Inkaba Shale Gas projects</vt:lpstr>
      <vt:lpstr>Towards a pre-fracking baseline data-base for the Karoo </vt:lpstr>
      <vt:lpstr>The project will: </vt:lpstr>
      <vt:lpstr>What skills needs are anticipated for this project and the country as a whole?  What job opportunities will exist for the communities in the area Wherein shale gas extraction and exploration will be happening?</vt:lpstr>
      <vt:lpstr>PowerPoint Presentation</vt:lpstr>
      <vt:lpstr>PowerPoint Presentation</vt:lpstr>
      <vt:lpstr>Deep sounding geophysics Imaging the gas-shales and deep saline-water reservoirs          at 3 km below surface using electrical experiments</vt:lpstr>
      <vt:lpstr>PowerPoint Presentation</vt:lpstr>
      <vt:lpstr>PowerPoint Presentation</vt:lpstr>
      <vt:lpstr>PowerPoint Presentation</vt:lpstr>
      <vt:lpstr>PowerPoint Presentation</vt:lpstr>
      <vt:lpstr>PowerPoint Presentation</vt:lpstr>
      <vt:lpstr>PowerPoint Presentation</vt:lpstr>
      <vt:lpstr>NMMU Project 2 – Forensic Chemistry Monitoring Surface and Ground Water And testing for contamination from deep sources </vt:lpstr>
      <vt:lpstr>PowerPoint Presentation</vt:lpstr>
      <vt:lpstr>Next Steps for Citizen Science</vt:lpstr>
      <vt:lpstr>Shale Gas and Reframing Civic Science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 Wit, Maarten (Summerstrand Campus South)</dc:creator>
  <cp:lastModifiedBy>De Wit, Maarten (Summerstrand Campus South)</cp:lastModifiedBy>
  <cp:revision>252</cp:revision>
  <dcterms:created xsi:type="dcterms:W3CDTF">2013-02-26T17:16:20Z</dcterms:created>
  <dcterms:modified xsi:type="dcterms:W3CDTF">2014-10-01T05:51:25Z</dcterms:modified>
</cp:coreProperties>
</file>