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7" r:id="rId2"/>
    <p:sldMasterId id="2147483672" r:id="rId3"/>
    <p:sldMasterId id="2147483749" r:id="rId4"/>
    <p:sldMasterId id="2147483772" r:id="rId5"/>
  </p:sldMasterIdLst>
  <p:notesMasterIdLst>
    <p:notesMasterId r:id="rId40"/>
  </p:notesMasterIdLst>
  <p:handoutMasterIdLst>
    <p:handoutMasterId r:id="rId41"/>
  </p:handoutMasterIdLst>
  <p:sldIdLst>
    <p:sldId id="258" r:id="rId6"/>
    <p:sldId id="896" r:id="rId7"/>
    <p:sldId id="901" r:id="rId8"/>
    <p:sldId id="889" r:id="rId9"/>
    <p:sldId id="890" r:id="rId10"/>
    <p:sldId id="900" r:id="rId11"/>
    <p:sldId id="333" r:id="rId12"/>
    <p:sldId id="335" r:id="rId13"/>
    <p:sldId id="336" r:id="rId14"/>
    <p:sldId id="893" r:id="rId15"/>
    <p:sldId id="891" r:id="rId16"/>
    <p:sldId id="888" r:id="rId17"/>
    <p:sldId id="907" r:id="rId18"/>
    <p:sldId id="899" r:id="rId19"/>
    <p:sldId id="904" r:id="rId20"/>
    <p:sldId id="905" r:id="rId21"/>
    <p:sldId id="602" r:id="rId22"/>
    <p:sldId id="605" r:id="rId23"/>
    <p:sldId id="355" r:id="rId24"/>
    <p:sldId id="340" r:id="rId25"/>
    <p:sldId id="341" r:id="rId26"/>
    <p:sldId id="342" r:id="rId27"/>
    <p:sldId id="343" r:id="rId28"/>
    <p:sldId id="356" r:id="rId29"/>
    <p:sldId id="906" r:id="rId30"/>
    <p:sldId id="898" r:id="rId31"/>
    <p:sldId id="869" r:id="rId32"/>
    <p:sldId id="330" r:id="rId33"/>
    <p:sldId id="331" r:id="rId34"/>
    <p:sldId id="332" r:id="rId35"/>
    <p:sldId id="270" r:id="rId36"/>
    <p:sldId id="316" r:id="rId37"/>
    <p:sldId id="895" r:id="rId38"/>
    <p:sldId id="268" r:id="rId3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AC532"/>
    <a:srgbClr val="1F497D"/>
    <a:srgbClr val="005293"/>
    <a:srgbClr val="5A5A5A"/>
    <a:srgbClr val="FFCC33"/>
    <a:srgbClr val="48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 autoAdjust="0"/>
    <p:restoredTop sz="95897" autoAdjust="0"/>
  </p:normalViewPr>
  <p:slideViewPr>
    <p:cSldViewPr snapToGrid="0" snapToObjects="1">
      <p:cViewPr varScale="1">
        <p:scale>
          <a:sx n="131" d="100"/>
          <a:sy n="131" d="100"/>
        </p:scale>
        <p:origin x="1328" y="1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Mac\Home\Desktop\Lovering2016_OCC_Nuclear_Seven_Countries_MN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Mac\Home\Desktop\Lovering2016_OCC_Nuclear_Seven_Countries_MN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99285233661"/>
          <c:y val="4.4539595445292297E-2"/>
          <c:w val="0.78350612671529896"/>
          <c:h val="0.775669010548263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Sheet7!$E$1</c:f>
              <c:strCache>
                <c:ptCount val="1"/>
                <c:pt idx="0">
                  <c:v>Unit Cost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0"/>
                  <c:y val="-4.97280497280497E-2"/>
                </c:manualLayout>
              </c:layout>
              <c:tx>
                <c:rich>
                  <a:bodyPr/>
                  <a:lstStyle/>
                  <a:p>
                    <a:fld id="{78C43665-08D6-4892-8186-627D39A247F2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{78C43665-08D6-4892-8186-627D39A247F2}</c15:txfldGUID>
                      <c15:f>Sheet7!$A$8</c15:f>
                      <c15:dlblFieldTableCache>
                        <c:ptCount val="1"/>
                        <c:pt idx="0">
                          <c:v>1956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8D5F-4919-8254-A9A8FC6CA1EA}"/>
                </c:ext>
              </c:extLst>
            </c:dLbl>
            <c:dLbl>
              <c:idx val="17"/>
              <c:layout>
                <c:manualLayout>
                  <c:x val="6.5199668422893601E-3"/>
                  <c:y val="-2.4864024864024899E-2"/>
                </c:manualLayout>
              </c:layout>
              <c:tx>
                <c:rich>
                  <a:bodyPr/>
                  <a:lstStyle/>
                  <a:p>
                    <a:fld id="{C4D9802D-8386-4DF4-916D-912E9ABC461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{C4D9802D-8386-4DF4-916D-912E9ABC461D}</c15:txfldGUID>
                      <c15:f>Sheet7!$A$19</c15:f>
                      <c15:dlblFieldTableCache>
                        <c:ptCount val="1"/>
                        <c:pt idx="0">
                          <c:v>1967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8D5F-4919-8254-A9A8FC6CA1EA}"/>
                </c:ext>
              </c:extLst>
            </c:dLbl>
            <c:dLbl>
              <c:idx val="24"/>
              <c:layout>
                <c:manualLayout>
                  <c:x val="-1.6143967310217108E-2"/>
                  <c:y val="-7.8290159677782092E-2"/>
                </c:manualLayout>
              </c:layout>
              <c:tx>
                <c:rich>
                  <a:bodyPr/>
                  <a:lstStyle/>
                  <a:p>
                    <a:fld id="{6810AB5F-2456-4D18-8044-CA09472DC97F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{6810AB5F-2456-4D18-8044-CA09472DC97F}</c15:txfldGUID>
                      <c15:f>Sheet7!$A$26</c15:f>
                      <c15:dlblFieldTableCache>
                        <c:ptCount val="1"/>
                        <c:pt idx="0">
                          <c:v>1974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8D5F-4919-8254-A9A8FC6CA1EA}"/>
                </c:ext>
              </c:extLst>
            </c:dLbl>
            <c:dLbl>
              <c:idx val="47"/>
              <c:layout>
                <c:manualLayout>
                  <c:x val="1.3039933684578699E-2"/>
                  <c:y val="1.86480186480187E-2"/>
                </c:manualLayout>
              </c:layout>
              <c:tx>
                <c:rich>
                  <a:bodyPr/>
                  <a:lstStyle/>
                  <a:p>
                    <a:fld id="{D45A20B7-C409-49DF-B10B-3944C1F445C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{D45A20B7-C409-49DF-B10B-3944C1F445CC}</c15:txfldGUID>
                      <c15:f>Sheet7!$A$60</c15:f>
                      <c15:dlblFieldTableCache>
                        <c:ptCount val="1"/>
                        <c:pt idx="0">
                          <c:v>2008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8D5F-4919-8254-A9A8FC6CA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Sheet7!$D$2:$D$60</c:f>
              <c:numCache>
                <c:formatCode>_-* #,##0_-;\-* #,##0_-;_-* "-"??_-;_-@_-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265.000001</c:v>
                </c:pt>
                <c:pt idx="7">
                  <c:v>765.00000299999999</c:v>
                </c:pt>
                <c:pt idx="8">
                  <c:v>765.00000299999999</c:v>
                </c:pt>
                <c:pt idx="9">
                  <c:v>1265.0000050000001</c:v>
                </c:pt>
                <c:pt idx="10">
                  <c:v>2018.000008</c:v>
                </c:pt>
                <c:pt idx="11">
                  <c:v>3078.0000110000001</c:v>
                </c:pt>
                <c:pt idx="12">
                  <c:v>4195.0000150000014</c:v>
                </c:pt>
                <c:pt idx="13">
                  <c:v>5775.0000179999997</c:v>
                </c:pt>
                <c:pt idx="14">
                  <c:v>8083.0000239999999</c:v>
                </c:pt>
                <c:pt idx="15">
                  <c:v>9733.0000279999967</c:v>
                </c:pt>
                <c:pt idx="16">
                  <c:v>15196.000037</c:v>
                </c:pt>
                <c:pt idx="17">
                  <c:v>30407.000059000002</c:v>
                </c:pt>
                <c:pt idx="18">
                  <c:v>54892.000091000009</c:v>
                </c:pt>
                <c:pt idx="19">
                  <c:v>61006.000098000011</c:v>
                </c:pt>
                <c:pt idx="20">
                  <c:v>77402.000117000032</c:v>
                </c:pt>
                <c:pt idx="21">
                  <c:v>85215.000127000021</c:v>
                </c:pt>
                <c:pt idx="22">
                  <c:v>100924.000145</c:v>
                </c:pt>
                <c:pt idx="23">
                  <c:v>111669.00015599999</c:v>
                </c:pt>
                <c:pt idx="24">
                  <c:v>132928.00017700001</c:v>
                </c:pt>
                <c:pt idx="25">
                  <c:v>154869.000199</c:v>
                </c:pt>
                <c:pt idx="26">
                  <c:v>174432.000218</c:v>
                </c:pt>
                <c:pt idx="27">
                  <c:v>185548.00023100001</c:v>
                </c:pt>
                <c:pt idx="28">
                  <c:v>193575.00024000011</c:v>
                </c:pt>
                <c:pt idx="29">
                  <c:v>208316.00025400001</c:v>
                </c:pt>
                <c:pt idx="30">
                  <c:v>219097.000264</c:v>
                </c:pt>
                <c:pt idx="31">
                  <c:v>227809.00027300001</c:v>
                </c:pt>
                <c:pt idx="32">
                  <c:v>238807.00028200011</c:v>
                </c:pt>
                <c:pt idx="33">
                  <c:v>242969.00028600011</c:v>
                </c:pt>
                <c:pt idx="34">
                  <c:v>248147.00029100009</c:v>
                </c:pt>
                <c:pt idx="35">
                  <c:v>254708.00029900009</c:v>
                </c:pt>
                <c:pt idx="36">
                  <c:v>254708.00029900009</c:v>
                </c:pt>
                <c:pt idx="37">
                  <c:v>255835.0003000001</c:v>
                </c:pt>
                <c:pt idx="38">
                  <c:v>260727.0003040001</c:v>
                </c:pt>
                <c:pt idx="39">
                  <c:v>264745.00031000009</c:v>
                </c:pt>
                <c:pt idx="40">
                  <c:v>268012.00031500013</c:v>
                </c:pt>
                <c:pt idx="41">
                  <c:v>270258.00031700009</c:v>
                </c:pt>
                <c:pt idx="42">
                  <c:v>273352.00032000011</c:v>
                </c:pt>
                <c:pt idx="43">
                  <c:v>276567.00032300019</c:v>
                </c:pt>
                <c:pt idx="44">
                  <c:v>277901.00032500009</c:v>
                </c:pt>
                <c:pt idx="45">
                  <c:v>277901.00032500009</c:v>
                </c:pt>
                <c:pt idx="46">
                  <c:v>277901.00032500009</c:v>
                </c:pt>
                <c:pt idx="47">
                  <c:v>279801.00032700022</c:v>
                </c:pt>
                <c:pt idx="48">
                  <c:v>280597.00032800023</c:v>
                </c:pt>
                <c:pt idx="49">
                  <c:v>281547.00032900018</c:v>
                </c:pt>
                <c:pt idx="50">
                  <c:v>285893.00033400021</c:v>
                </c:pt>
                <c:pt idx="51">
                  <c:v>287197.00033500022</c:v>
                </c:pt>
                <c:pt idx="52">
                  <c:v>289637.0003400002</c:v>
                </c:pt>
                <c:pt idx="53">
                  <c:v>289839.00034100021</c:v>
                </c:pt>
                <c:pt idx="54">
                  <c:v>290705.00034200022</c:v>
                </c:pt>
                <c:pt idx="55">
                  <c:v>290705.00034200022</c:v>
                </c:pt>
                <c:pt idx="56">
                  <c:v>291703.00034300023</c:v>
                </c:pt>
                <c:pt idx="57">
                  <c:v>293648.00034500018</c:v>
                </c:pt>
                <c:pt idx="58">
                  <c:v>295938.0003470002</c:v>
                </c:pt>
              </c:numCache>
            </c:numRef>
          </c:xVal>
          <c:yVal>
            <c:numRef>
              <c:f>Sheet7!$E$2:$E$60</c:f>
              <c:numCache>
                <c:formatCode>_-* #,##0_-;\-* #,##0_-;_-* "-"??_-;_-@_-</c:formatCode>
                <c:ptCount val="5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1883.991779</c:v>
                </c:pt>
                <c:pt idx="7">
                  <c:v>4089.6310360000002</c:v>
                </c:pt>
                <c:pt idx="8">
                  <c:v>#N/A</c:v>
                </c:pt>
                <c:pt idx="9">
                  <c:v>3720.1812960000002</c:v>
                </c:pt>
                <c:pt idx="10">
                  <c:v>2862.616022045137</c:v>
                </c:pt>
                <c:pt idx="11">
                  <c:v>2568.6810123097748</c:v>
                </c:pt>
                <c:pt idx="12">
                  <c:v>2412.4222984046869</c:v>
                </c:pt>
                <c:pt idx="13">
                  <c:v>2669.102529867881</c:v>
                </c:pt>
                <c:pt idx="14">
                  <c:v>1308.331482747187</c:v>
                </c:pt>
                <c:pt idx="15">
                  <c:v>1745.2858490590429</c:v>
                </c:pt>
                <c:pt idx="16">
                  <c:v>1572.294032273493</c:v>
                </c:pt>
                <c:pt idx="17">
                  <c:v>1150.8808279818199</c:v>
                </c:pt>
                <c:pt idx="18">
                  <c:v>1613.157593434169</c:v>
                </c:pt>
                <c:pt idx="19">
                  <c:v>1664.724503310254</c:v>
                </c:pt>
                <c:pt idx="20">
                  <c:v>1992.6470134403619</c:v>
                </c:pt>
                <c:pt idx="21">
                  <c:v>1761.711727093754</c:v>
                </c:pt>
                <c:pt idx="22">
                  <c:v>2812.007388007376</c:v>
                </c:pt>
                <c:pt idx="23">
                  <c:v>2954.3031955866541</c:v>
                </c:pt>
                <c:pt idx="24">
                  <c:v>4090.55642239899</c:v>
                </c:pt>
                <c:pt idx="25">
                  <c:v>3345.2316791070689</c:v>
                </c:pt>
                <c:pt idx="26">
                  <c:v>3898.5962862917409</c:v>
                </c:pt>
                <c:pt idx="27">
                  <c:v>3125.3241557032102</c:v>
                </c:pt>
                <c:pt idx="28">
                  <c:v>2537.3699482256202</c:v>
                </c:pt>
                <c:pt idx="29">
                  <c:v>2061.5096266065698</c:v>
                </c:pt>
                <c:pt idx="30">
                  <c:v>2454.0990371340099</c:v>
                </c:pt>
                <c:pt idx="31">
                  <c:v>2738.1694937593011</c:v>
                </c:pt>
                <c:pt idx="32">
                  <c:v>2753.8973697188271</c:v>
                </c:pt>
                <c:pt idx="33">
                  <c:v>2711.5134945311879</c:v>
                </c:pt>
                <c:pt idx="34">
                  <c:v>2414.9545474701599</c:v>
                </c:pt>
                <c:pt idx="35">
                  <c:v>3445.6319383958748</c:v>
                </c:pt>
                <c:pt idx="36">
                  <c:v>#N/A</c:v>
                </c:pt>
                <c:pt idx="37">
                  <c:v>4210.0234380000002</c:v>
                </c:pt>
                <c:pt idx="38">
                  <c:v>3126.487477687408</c:v>
                </c:pt>
                <c:pt idx="39">
                  <c:v>3235.31211376689</c:v>
                </c:pt>
                <c:pt idx="40">
                  <c:v>2892.2628827504559</c:v>
                </c:pt>
                <c:pt idx="41">
                  <c:v>2390.3065433101669</c:v>
                </c:pt>
                <c:pt idx="42">
                  <c:v>3007.37933085034</c:v>
                </c:pt>
                <c:pt idx="43">
                  <c:v>2384.811470369923</c:v>
                </c:pt>
                <c:pt idx="44">
                  <c:v>2921.1826119999992</c:v>
                </c:pt>
                <c:pt idx="45">
                  <c:v>#N/A</c:v>
                </c:pt>
                <c:pt idx="46">
                  <c:v>#N/A</c:v>
                </c:pt>
                <c:pt idx="47">
                  <c:v>1690.103613</c:v>
                </c:pt>
                <c:pt idx="48">
                  <c:v>4790.4079379999994</c:v>
                </c:pt>
                <c:pt idx="49">
                  <c:v>1933.857528</c:v>
                </c:pt>
                <c:pt idx="50">
                  <c:v>2819.7194280577669</c:v>
                </c:pt>
                <c:pt idx="51">
                  <c:v>3110.7293300000001</c:v>
                </c:pt>
                <c:pt idx="52">
                  <c:v>1973.9326401368089</c:v>
                </c:pt>
                <c:pt idx="53">
                  <c:v>1845.310851</c:v>
                </c:pt>
                <c:pt idx="54">
                  <c:v>3829.8625849999999</c:v>
                </c:pt>
                <c:pt idx="55">
                  <c:v>#N/A</c:v>
                </c:pt>
                <c:pt idx="56">
                  <c:v>1987.861995</c:v>
                </c:pt>
                <c:pt idx="57">
                  <c:v>2011.576287699806</c:v>
                </c:pt>
                <c:pt idx="58">
                  <c:v>1875.9185365575149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D5F-4919-8254-A9A8FC6CA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500240"/>
        <c:axId val="65477600"/>
      </c:scatterChart>
      <c:valAx>
        <c:axId val="33500240"/>
        <c:scaling>
          <c:logBase val="10"/>
          <c:orientation val="minMax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Cumulative</a:t>
                </a:r>
                <a:r>
                  <a:rPr lang="en-GB" baseline="0"/>
                  <a:t> Constrcution [MWe]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77600"/>
        <c:crosses val="autoZero"/>
        <c:crossBetween val="midCat"/>
      </c:valAx>
      <c:valAx>
        <c:axId val="65477600"/>
        <c:scaling>
          <c:logBase val="10"/>
          <c:orientation val="minMax"/>
          <c:max val="200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Overnight</a:t>
                </a:r>
                <a:r>
                  <a:rPr lang="en-GB" baseline="0"/>
                  <a:t> Construction Cost [Inflation Adjusted US$2010/MWe]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500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99285233661"/>
          <c:y val="4.4539595445292297E-2"/>
          <c:w val="0.78350612671529896"/>
          <c:h val="0.775669010548263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Sheet7!$E$1</c:f>
              <c:strCache>
                <c:ptCount val="1"/>
                <c:pt idx="0">
                  <c:v>Unit Cost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0"/>
                  <c:y val="-4.97280497280497E-2"/>
                </c:manualLayout>
              </c:layout>
              <c:tx>
                <c:rich>
                  <a:bodyPr/>
                  <a:lstStyle/>
                  <a:p>
                    <a:fld id="{78C43665-08D6-4892-8186-627D39A247F2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{78C43665-08D6-4892-8186-627D39A247F2}</c15:txfldGUID>
                      <c15:f>Sheet7!$A$8</c15:f>
                      <c15:dlblFieldTableCache>
                        <c:ptCount val="1"/>
                        <c:pt idx="0">
                          <c:v>1956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8D5F-4919-8254-A9A8FC6CA1EA}"/>
                </c:ext>
              </c:extLst>
            </c:dLbl>
            <c:dLbl>
              <c:idx val="17"/>
              <c:layout>
                <c:manualLayout>
                  <c:x val="6.5199668422893601E-3"/>
                  <c:y val="-2.4864024864024899E-2"/>
                </c:manualLayout>
              </c:layout>
              <c:tx>
                <c:rich>
                  <a:bodyPr/>
                  <a:lstStyle/>
                  <a:p>
                    <a:fld id="{C4D9802D-8386-4DF4-916D-912E9ABC461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{C4D9802D-8386-4DF4-916D-912E9ABC461D}</c15:txfldGUID>
                      <c15:f>Sheet7!$A$19</c15:f>
                      <c15:dlblFieldTableCache>
                        <c:ptCount val="1"/>
                        <c:pt idx="0">
                          <c:v>1967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8D5F-4919-8254-A9A8FC6CA1EA}"/>
                </c:ext>
              </c:extLst>
            </c:dLbl>
            <c:dLbl>
              <c:idx val="24"/>
              <c:layout>
                <c:manualLayout>
                  <c:x val="-9.7799502634340396E-2"/>
                  <c:y val="-4.97280497280497E-2"/>
                </c:manualLayout>
              </c:layout>
              <c:tx>
                <c:rich>
                  <a:bodyPr/>
                  <a:lstStyle/>
                  <a:p>
                    <a:fld id="{6810AB5F-2456-4D18-8044-CA09472DC97F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{6810AB5F-2456-4D18-8044-CA09472DC97F}</c15:txfldGUID>
                      <c15:f>Sheet7!$A$26</c15:f>
                      <c15:dlblFieldTableCache>
                        <c:ptCount val="1"/>
                        <c:pt idx="0">
                          <c:v>1974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8D5F-4919-8254-A9A8FC6CA1EA}"/>
                </c:ext>
              </c:extLst>
            </c:dLbl>
            <c:dLbl>
              <c:idx val="47"/>
              <c:layout>
                <c:manualLayout>
                  <c:x val="1.3039933684578699E-2"/>
                  <c:y val="1.86480186480187E-2"/>
                </c:manualLayout>
              </c:layout>
              <c:tx>
                <c:rich>
                  <a:bodyPr/>
                  <a:lstStyle/>
                  <a:p>
                    <a:fld id="{D45A20B7-C409-49DF-B10B-3944C1F445C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{D45A20B7-C409-49DF-B10B-3944C1F445CC}</c15:txfldGUID>
                      <c15:f>Sheet7!$A$60</c15:f>
                      <c15:dlblFieldTableCache>
                        <c:ptCount val="1"/>
                        <c:pt idx="0">
                          <c:v>2008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8D5F-4919-8254-A9A8FC6CA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Sheet7!$D$2:$D$60</c:f>
              <c:numCache>
                <c:formatCode>_-* #,##0_-;\-* #,##0_-;_-* "-"??_-;_-@_-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265.000001</c:v>
                </c:pt>
                <c:pt idx="7">
                  <c:v>765.00000299999999</c:v>
                </c:pt>
                <c:pt idx="8">
                  <c:v>765.00000299999999</c:v>
                </c:pt>
                <c:pt idx="9">
                  <c:v>1265.0000050000001</c:v>
                </c:pt>
                <c:pt idx="10">
                  <c:v>2018.000008</c:v>
                </c:pt>
                <c:pt idx="11">
                  <c:v>3078.0000110000001</c:v>
                </c:pt>
                <c:pt idx="12">
                  <c:v>4195.0000150000014</c:v>
                </c:pt>
                <c:pt idx="13">
                  <c:v>5775.0000179999997</c:v>
                </c:pt>
                <c:pt idx="14">
                  <c:v>8083.0000239999999</c:v>
                </c:pt>
                <c:pt idx="15">
                  <c:v>9733.0000279999967</c:v>
                </c:pt>
                <c:pt idx="16">
                  <c:v>15196.000037</c:v>
                </c:pt>
                <c:pt idx="17">
                  <c:v>30407.000059000002</c:v>
                </c:pt>
                <c:pt idx="18">
                  <c:v>54892.000091000009</c:v>
                </c:pt>
                <c:pt idx="19">
                  <c:v>61006.000098000011</c:v>
                </c:pt>
                <c:pt idx="20">
                  <c:v>77402.000117000032</c:v>
                </c:pt>
                <c:pt idx="21">
                  <c:v>85215.000127000021</c:v>
                </c:pt>
                <c:pt idx="22">
                  <c:v>100924.000145</c:v>
                </c:pt>
                <c:pt idx="23">
                  <c:v>111669.00015599999</c:v>
                </c:pt>
                <c:pt idx="24">
                  <c:v>132928.00017700001</c:v>
                </c:pt>
                <c:pt idx="25">
                  <c:v>154869.000199</c:v>
                </c:pt>
                <c:pt idx="26">
                  <c:v>174432.000218</c:v>
                </c:pt>
                <c:pt idx="27">
                  <c:v>185548.00023100001</c:v>
                </c:pt>
                <c:pt idx="28">
                  <c:v>193575.00024000011</c:v>
                </c:pt>
                <c:pt idx="29">
                  <c:v>208316.00025400001</c:v>
                </c:pt>
                <c:pt idx="30">
                  <c:v>219097.000264</c:v>
                </c:pt>
                <c:pt idx="31">
                  <c:v>227809.00027300001</c:v>
                </c:pt>
                <c:pt idx="32">
                  <c:v>238807.00028200011</c:v>
                </c:pt>
                <c:pt idx="33">
                  <c:v>242969.00028600011</c:v>
                </c:pt>
                <c:pt idx="34">
                  <c:v>248147.00029100009</c:v>
                </c:pt>
                <c:pt idx="35">
                  <c:v>254708.00029900009</c:v>
                </c:pt>
                <c:pt idx="36">
                  <c:v>254708.00029900009</c:v>
                </c:pt>
                <c:pt idx="37">
                  <c:v>255835.0003000001</c:v>
                </c:pt>
                <c:pt idx="38">
                  <c:v>260727.0003040001</c:v>
                </c:pt>
                <c:pt idx="39">
                  <c:v>264745.00031000009</c:v>
                </c:pt>
                <c:pt idx="40">
                  <c:v>268012.00031500013</c:v>
                </c:pt>
                <c:pt idx="41">
                  <c:v>270258.00031700009</c:v>
                </c:pt>
                <c:pt idx="42">
                  <c:v>273352.00032000011</c:v>
                </c:pt>
                <c:pt idx="43">
                  <c:v>276567.00032300019</c:v>
                </c:pt>
                <c:pt idx="44">
                  <c:v>277901.00032500009</c:v>
                </c:pt>
                <c:pt idx="45">
                  <c:v>277901.00032500009</c:v>
                </c:pt>
                <c:pt idx="46">
                  <c:v>277901.00032500009</c:v>
                </c:pt>
                <c:pt idx="47">
                  <c:v>279801.00032700022</c:v>
                </c:pt>
                <c:pt idx="48">
                  <c:v>280597.00032800023</c:v>
                </c:pt>
                <c:pt idx="49">
                  <c:v>281547.00032900018</c:v>
                </c:pt>
                <c:pt idx="50">
                  <c:v>285893.00033400021</c:v>
                </c:pt>
                <c:pt idx="51">
                  <c:v>287197.00033500022</c:v>
                </c:pt>
                <c:pt idx="52">
                  <c:v>289637.0003400002</c:v>
                </c:pt>
                <c:pt idx="53">
                  <c:v>289839.00034100021</c:v>
                </c:pt>
                <c:pt idx="54">
                  <c:v>290705.00034200022</c:v>
                </c:pt>
                <c:pt idx="55">
                  <c:v>290705.00034200022</c:v>
                </c:pt>
                <c:pt idx="56">
                  <c:v>291703.00034300023</c:v>
                </c:pt>
                <c:pt idx="57">
                  <c:v>293648.00034500018</c:v>
                </c:pt>
                <c:pt idx="58">
                  <c:v>295938.0003470002</c:v>
                </c:pt>
              </c:numCache>
            </c:numRef>
          </c:xVal>
          <c:yVal>
            <c:numRef>
              <c:f>Sheet7!$E$2:$E$60</c:f>
              <c:numCache>
                <c:formatCode>_-* #,##0_-;\-* #,##0_-;_-* "-"??_-;_-@_-</c:formatCode>
                <c:ptCount val="5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1883.991779</c:v>
                </c:pt>
                <c:pt idx="7">
                  <c:v>4089.6310360000002</c:v>
                </c:pt>
                <c:pt idx="8">
                  <c:v>#N/A</c:v>
                </c:pt>
                <c:pt idx="9">
                  <c:v>3720.1812960000002</c:v>
                </c:pt>
                <c:pt idx="10">
                  <c:v>2862.616022045137</c:v>
                </c:pt>
                <c:pt idx="11">
                  <c:v>2568.6810123097748</c:v>
                </c:pt>
                <c:pt idx="12">
                  <c:v>2412.4222984046869</c:v>
                </c:pt>
                <c:pt idx="13">
                  <c:v>2669.102529867881</c:v>
                </c:pt>
                <c:pt idx="14">
                  <c:v>1308.331482747187</c:v>
                </c:pt>
                <c:pt idx="15">
                  <c:v>1745.2858490590429</c:v>
                </c:pt>
                <c:pt idx="16">
                  <c:v>1572.294032273493</c:v>
                </c:pt>
                <c:pt idx="17">
                  <c:v>1150.8808279818199</c:v>
                </c:pt>
                <c:pt idx="18">
                  <c:v>1613.157593434169</c:v>
                </c:pt>
                <c:pt idx="19">
                  <c:v>1664.724503310254</c:v>
                </c:pt>
                <c:pt idx="20">
                  <c:v>1992.6470134403619</c:v>
                </c:pt>
                <c:pt idx="21">
                  <c:v>1761.711727093754</c:v>
                </c:pt>
                <c:pt idx="22">
                  <c:v>2812.007388007376</c:v>
                </c:pt>
                <c:pt idx="23">
                  <c:v>2954.3031955866541</c:v>
                </c:pt>
                <c:pt idx="24">
                  <c:v>4090.55642239899</c:v>
                </c:pt>
                <c:pt idx="25">
                  <c:v>3345.2316791070689</c:v>
                </c:pt>
                <c:pt idx="26">
                  <c:v>3898.5962862917409</c:v>
                </c:pt>
                <c:pt idx="27">
                  <c:v>3125.3241557032102</c:v>
                </c:pt>
                <c:pt idx="28">
                  <c:v>2537.3699482256202</c:v>
                </c:pt>
                <c:pt idx="29">
                  <c:v>2061.5096266065698</c:v>
                </c:pt>
                <c:pt idx="30">
                  <c:v>2454.0990371340099</c:v>
                </c:pt>
                <c:pt idx="31">
                  <c:v>2738.1694937593011</c:v>
                </c:pt>
                <c:pt idx="32">
                  <c:v>2753.8973697188271</c:v>
                </c:pt>
                <c:pt idx="33">
                  <c:v>2711.5134945311879</c:v>
                </c:pt>
                <c:pt idx="34">
                  <c:v>2414.9545474701599</c:v>
                </c:pt>
                <c:pt idx="35">
                  <c:v>3445.6319383958748</c:v>
                </c:pt>
                <c:pt idx="36">
                  <c:v>#N/A</c:v>
                </c:pt>
                <c:pt idx="37">
                  <c:v>4210.0234380000002</c:v>
                </c:pt>
                <c:pt idx="38">
                  <c:v>3126.487477687408</c:v>
                </c:pt>
                <c:pt idx="39">
                  <c:v>3235.31211376689</c:v>
                </c:pt>
                <c:pt idx="40">
                  <c:v>2892.2628827504559</c:v>
                </c:pt>
                <c:pt idx="41">
                  <c:v>2390.3065433101669</c:v>
                </c:pt>
                <c:pt idx="42">
                  <c:v>3007.37933085034</c:v>
                </c:pt>
                <c:pt idx="43">
                  <c:v>2384.811470369923</c:v>
                </c:pt>
                <c:pt idx="44">
                  <c:v>2921.1826119999992</c:v>
                </c:pt>
                <c:pt idx="45">
                  <c:v>#N/A</c:v>
                </c:pt>
                <c:pt idx="46">
                  <c:v>#N/A</c:v>
                </c:pt>
                <c:pt idx="47">
                  <c:v>1690.103613</c:v>
                </c:pt>
                <c:pt idx="48">
                  <c:v>4790.4079379999994</c:v>
                </c:pt>
                <c:pt idx="49">
                  <c:v>1933.857528</c:v>
                </c:pt>
                <c:pt idx="50">
                  <c:v>2819.7194280577669</c:v>
                </c:pt>
                <c:pt idx="51">
                  <c:v>3110.7293300000001</c:v>
                </c:pt>
                <c:pt idx="52">
                  <c:v>1973.9326401368089</c:v>
                </c:pt>
                <c:pt idx="53">
                  <c:v>1845.310851</c:v>
                </c:pt>
                <c:pt idx="54">
                  <c:v>3829.8625849999999</c:v>
                </c:pt>
                <c:pt idx="55">
                  <c:v>#N/A</c:v>
                </c:pt>
                <c:pt idx="56">
                  <c:v>1987.861995</c:v>
                </c:pt>
                <c:pt idx="57">
                  <c:v>2011.576287699806</c:v>
                </c:pt>
                <c:pt idx="58">
                  <c:v>1875.9185365575149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D5F-4919-8254-A9A8FC6CA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500240"/>
        <c:axId val="65477600"/>
      </c:scatterChart>
      <c:valAx>
        <c:axId val="33500240"/>
        <c:scaling>
          <c:logBase val="10"/>
          <c:orientation val="minMax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Cumulative</a:t>
                </a:r>
                <a:r>
                  <a:rPr lang="en-GB" baseline="0"/>
                  <a:t> Constrcution [MWe]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77600"/>
        <c:crosses val="autoZero"/>
        <c:crossBetween val="midCat"/>
      </c:valAx>
      <c:valAx>
        <c:axId val="65477600"/>
        <c:scaling>
          <c:logBase val="10"/>
          <c:orientation val="minMax"/>
          <c:max val="200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Overnight</a:t>
                </a:r>
                <a:r>
                  <a:rPr lang="en-GB" baseline="0"/>
                  <a:t> Construction Cost [Inflation Adjusted US$2010/MWe]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500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9E8F3-865F-4050-A67A-76A351051A31}" type="datetimeFigureOut">
              <a:rPr lang="en-ZA" smtClean="0"/>
              <a:t>2019/11/28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03D8C-B1E8-4E3B-8614-CE9DB2DDAC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15345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13911-8BC4-45E2-8202-19A8260F5287}" type="datetimeFigureOut">
              <a:rPr lang="en-ZA" smtClean="0"/>
              <a:t>2019/11/28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77453-503D-4E72-AAA2-ACE5713874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305746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>
            <a:extLst>
              <a:ext uri="{FF2B5EF4-FFF2-40B4-BE49-F238E27FC236}">
                <a16:creationId xmlns:a16="http://schemas.microsoft.com/office/drawing/2014/main" id="{FDB66D04-B99B-D642-A107-8A701F13B0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719138"/>
            <a:ext cx="5759450" cy="3600450"/>
          </a:xfrm>
          <a:ln/>
        </p:spPr>
      </p:sp>
      <p:sp>
        <p:nvSpPr>
          <p:cNvPr id="910339" name="Rectangle 3">
            <a:extLst>
              <a:ext uri="{FF2B5EF4-FFF2-40B4-BE49-F238E27FC236}">
                <a16:creationId xmlns:a16="http://schemas.microsoft.com/office/drawing/2014/main" id="{1980F05C-5053-E742-8C4D-55C172D83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12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>
            <a:extLst>
              <a:ext uri="{FF2B5EF4-FFF2-40B4-BE49-F238E27FC236}">
                <a16:creationId xmlns:a16="http://schemas.microsoft.com/office/drawing/2014/main" id="{3A2E93A6-45B5-CE40-98E5-C98C3C4C69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8531" name="Rectangle 3">
            <a:extLst>
              <a:ext uri="{FF2B5EF4-FFF2-40B4-BE49-F238E27FC236}">
                <a16:creationId xmlns:a16="http://schemas.microsoft.com/office/drawing/2014/main" id="{E7F4D6C9-FC1E-AC40-94B2-DEE105FBE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72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16E1C2-FE5B-084E-AAA7-5DA8998231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F5CD1-105F-3143-AA84-F587081055E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10978" name="Rectangle 2">
            <a:extLst>
              <a:ext uri="{FF2B5EF4-FFF2-40B4-BE49-F238E27FC236}">
                <a16:creationId xmlns:a16="http://schemas.microsoft.com/office/drawing/2014/main" id="{03644593-1191-894D-92CF-BBF85E775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9350" cy="3719513"/>
          </a:xfrm>
          <a:ln/>
        </p:spPr>
      </p:sp>
      <p:sp>
        <p:nvSpPr>
          <p:cNvPr id="510979" name="Rectangle 3">
            <a:extLst>
              <a:ext uri="{FF2B5EF4-FFF2-40B4-BE49-F238E27FC236}">
                <a16:creationId xmlns:a16="http://schemas.microsoft.com/office/drawing/2014/main" id="{8CF3B829-2A6B-9C45-89F5-C54E719A1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1832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56E277-FFBB-BF4F-98F9-3DAA278CD6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D5198-778A-E34F-8657-3D84EB80110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13026" name="Rectangle 2">
            <a:extLst>
              <a:ext uri="{FF2B5EF4-FFF2-40B4-BE49-F238E27FC236}">
                <a16:creationId xmlns:a16="http://schemas.microsoft.com/office/drawing/2014/main" id="{A129A0AA-1F48-DF48-9C4C-62E76C1FCD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42950"/>
            <a:ext cx="5949950" cy="3719513"/>
          </a:xfrm>
          <a:ln/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68E4EA8E-B2CB-6543-8EFF-A290CBC5DB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6894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6B5DA3-33EB-3A4C-9AED-615DC430A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ACFE6-ABB2-4742-8BF9-4C1252A9090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35554" name="Rectangle 2">
            <a:extLst>
              <a:ext uri="{FF2B5EF4-FFF2-40B4-BE49-F238E27FC236}">
                <a16:creationId xmlns:a16="http://schemas.microsoft.com/office/drawing/2014/main" id="{1AD14025-F8F7-6A42-BBD0-513ADAA9B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>
            <a:extLst>
              <a:ext uri="{FF2B5EF4-FFF2-40B4-BE49-F238E27FC236}">
                <a16:creationId xmlns:a16="http://schemas.microsoft.com/office/drawing/2014/main" id="{31F1E19F-9C1E-304C-B5F7-F3B71286F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163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038CF6-09F4-9F4A-97E1-D10C32E02C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A9F67-A0F3-274C-AA31-68E6098560A7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36578" name="Rectangle 2">
            <a:extLst>
              <a:ext uri="{FF2B5EF4-FFF2-40B4-BE49-F238E27FC236}">
                <a16:creationId xmlns:a16="http://schemas.microsoft.com/office/drawing/2014/main" id="{1114E4D4-9775-9A42-8058-6208403B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>
            <a:extLst>
              <a:ext uri="{FF2B5EF4-FFF2-40B4-BE49-F238E27FC236}">
                <a16:creationId xmlns:a16="http://schemas.microsoft.com/office/drawing/2014/main" id="{759F88A0-9607-BD47-A211-5DA7EFD5C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420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F3016-56BA-FF40-82B0-51F6F508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1E8F-F08A-4F43-9EA7-C55A7451EC41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590FF-FDCE-EB4A-AC1C-7FE207DF1E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E779646-5524-9345-97E2-8BC70AC35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C55E49-5F83-0E46-B78D-6DDA2FB13A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9650" y="1698629"/>
            <a:ext cx="7077076" cy="13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</p:spTree>
    <p:extLst>
      <p:ext uri="{BB962C8B-B14F-4D97-AF65-F5344CB8AC3E}">
        <p14:creationId xmlns:p14="http://schemas.microsoft.com/office/powerpoint/2010/main" val="164171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0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237" y="187854"/>
            <a:ext cx="8323262" cy="719667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b="1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slide title (maximum 2 lines and sentence case)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5237" y="1326886"/>
            <a:ext cx="8323262" cy="369093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GB" dirty="0"/>
            </a:lvl3pPr>
          </a:lstStyle>
          <a:p>
            <a:pPr lvl="0"/>
            <a:r>
              <a:rPr lang="en-US" dirty="0"/>
              <a:t>Bullet list 1</a:t>
            </a:r>
          </a:p>
          <a:p>
            <a:pPr lvl="1"/>
            <a:r>
              <a:rPr lang="en-US" dirty="0"/>
              <a:t>Bullet list 2</a:t>
            </a:r>
          </a:p>
          <a:p>
            <a:pPr lvl="2"/>
            <a:r>
              <a:rPr lang="en-US" dirty="0"/>
              <a:t>Bullet list 3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15237" y="997480"/>
            <a:ext cx="8323262" cy="210344"/>
          </a:xfrm>
        </p:spPr>
        <p:txBody>
          <a:bodyPr vert="horz" lIns="0" tIns="0" rIns="0" bIns="0" rtlCol="0">
            <a:noAutofit/>
          </a:bodyPr>
          <a:lstStyle>
            <a:lvl1pPr marL="285739" indent="-285739">
              <a:buFontTx/>
              <a:buNone/>
              <a:defRPr lang="en-GB" sz="1833" b="0" dirty="0">
                <a:solidFill>
                  <a:srgbClr val="0C4C86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Click to insert slide sub-title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0369" y="5107782"/>
            <a:ext cx="8323262" cy="149489"/>
          </a:xfrm>
        </p:spPr>
        <p:txBody>
          <a:bodyPr>
            <a:noAutofit/>
          </a:bodyPr>
          <a:lstStyle>
            <a:lvl1pPr marL="0" indent="0">
              <a:buNone/>
              <a:defRPr sz="667" b="0" i="1" baseline="0"/>
            </a:lvl1pPr>
          </a:lstStyle>
          <a:p>
            <a:pPr lvl="0"/>
            <a:r>
              <a:rPr lang="en-US" dirty="0"/>
              <a:t>Click to insert source or footnote</a:t>
            </a:r>
            <a:endParaRPr lang="en-GB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565578" y="5561993"/>
            <a:ext cx="2282337" cy="897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83" b="0" dirty="0">
                <a:solidFill>
                  <a:schemeClr val="bg1"/>
                </a:solidFill>
              </a:rPr>
              <a:t>© USNC 2017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15237" y="5561993"/>
            <a:ext cx="2422854" cy="897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83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September 2017  / </a:t>
            </a:r>
            <a:fld id="{82FF9DF7-218B-4F39-B490-4F0FE0BD5E49}" type="slidenum">
              <a:rPr lang="en-GB" sz="583" smtClean="0">
                <a:solidFill>
                  <a:schemeClr val="bg1"/>
                </a:solidFill>
              </a:rPr>
              <a:pPr marL="0" marR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583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2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CDB7BBB-B359-C645-86E1-FDA35244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959"/>
            <a:ext cx="8229600" cy="9525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3F2DFC-C203-DD42-84BF-F316347BD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29807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6F86AE-18F1-C047-8EDF-B14F9B1665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ZA"/>
              <a:t>1 October 2018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EC8A5-C7DA-764D-9F50-B3FB1EA56F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ZA"/>
              <a:t>© USNC 2018 - Proprietary &amp; Confidential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1E646-2A42-F44F-9668-2E28E49361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77FC09D-125A-4CD8-B328-CC9129518C79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BB6A7-C192-104C-9D51-DC595ED662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376363"/>
            <a:ext cx="8229600" cy="3451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801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05942" y="2416142"/>
            <a:ext cx="4789715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End slide info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68286" y="5272051"/>
            <a:ext cx="6727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www.usnc.com</a:t>
            </a:r>
            <a:endParaRPr lang="en-ZA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38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E272C-1B25-5A4E-8679-B665C88F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960C-1773-4FFF-BF8B-B263CF7EAA9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12D78-63AB-E549-9CF7-46904577BC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0A98EB-0EC7-7B45-BA30-A019B3C174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395483"/>
            <a:ext cx="9144000" cy="12027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8663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E272C-1B25-5A4E-8679-B665C88F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960C-1773-4FFF-BF8B-B263CF7EAA9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12D78-63AB-E549-9CF7-46904577BC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0A98EB-0EC7-7B45-BA30-A019B3C174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395483"/>
            <a:ext cx="9144000" cy="12027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331292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D530-D1FC-DA44-8A21-CC8B95A1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C62C3-96CC-134F-B420-D76CF1D7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AEA0-9026-445C-B3B9-A58F83F187EF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974A0-14C4-0C48-A5B3-5FAFBCB84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111BD9-199B-D341-A693-0CD659113E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13034"/>
            <a:ext cx="8229600" cy="2984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BA38E34-6B83-E447-A02E-B2F20228F6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405049"/>
            <a:ext cx="8229600" cy="34779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2DE97A-5619-3C4F-86BC-9F2B8053C3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959628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</p:spTree>
    <p:extLst>
      <p:ext uri="{BB962C8B-B14F-4D97-AF65-F5344CB8AC3E}">
        <p14:creationId xmlns:p14="http://schemas.microsoft.com/office/powerpoint/2010/main" val="1620440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7A128-9C8B-E346-93F4-9F6363C1E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6106" y="3488013"/>
            <a:ext cx="5565361" cy="726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18DAB49-5075-364A-A3F5-C70F8B5D6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105" y="4365970"/>
            <a:ext cx="5565361" cy="726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rgbClr val="FFCC33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73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35652C-4EC3-7A48-B632-183953D88799}"/>
              </a:ext>
            </a:extLst>
          </p:cNvPr>
          <p:cNvSpPr txBox="1"/>
          <p:nvPr userDrawn="1"/>
        </p:nvSpPr>
        <p:spPr>
          <a:xfrm>
            <a:off x="7007087" y="5188227"/>
            <a:ext cx="1739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+mn-lt"/>
              </a:rPr>
              <a:t>www.usnc.com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854F5543-7A2D-C24D-9714-9547D3682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1161" y="2862679"/>
            <a:ext cx="4105275" cy="12017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96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015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05942" y="2416142"/>
            <a:ext cx="4789715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End slide info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68286" y="5272051"/>
            <a:ext cx="6727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www.usnc.com</a:t>
            </a:r>
            <a:endParaRPr lang="en-ZA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2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7088-9AD5-F147-9321-B648E51B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21679-AA96-C540-82BB-6D327364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C2723-94F5-435E-901C-609419E20185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B19F1-1B86-ED48-AB17-954F60FF2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5E75DFD-2678-0340-9EB6-CD418E0467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013791"/>
            <a:ext cx="8229600" cy="38464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6A7E79D-8B22-3E4D-B471-9C47BAC7B0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59628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</p:spTree>
    <p:extLst>
      <p:ext uri="{BB962C8B-B14F-4D97-AF65-F5344CB8AC3E}">
        <p14:creationId xmlns:p14="http://schemas.microsoft.com/office/powerpoint/2010/main" val="2910859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EEBD-7D50-CB4B-BEF5-AC0185C45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95AB8-3080-F04D-A95E-CB74725F7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DD41B-12BF-8345-A57D-8FE824F3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02933-0858-5741-8819-29DEFBBEE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79DF54F5-15CE-B44A-88FE-836582F9AD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1257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8997-419C-F34F-A995-FDF7CD7E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A2B5-3E1D-D541-9AC9-88FA17E50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41556-7E46-ED4D-AB65-433A57B8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97382-CB5C-C547-AE40-CDCA0390B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E9DB6EC8-416D-774F-BE18-E52D307A82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4128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A19B-5FDF-4A4D-A0A9-1B4ED61E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4408F-2D5F-4E47-B238-0882B3A5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B8152-72B6-0542-837C-49750E5F2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AB5C-2F4C-AD46-8C83-6F0AD98386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15F4717-ED6D-5A4B-96FA-A3938AC54E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80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EBF5-774F-1A43-9B87-F136E633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46E3-7CDB-6043-8AE9-29563AF65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C9F3C-3CA3-7C44-8353-5270B3A66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28847-AC12-2247-9659-D1FE02F8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C9F-0913-DD4C-B7AF-5464229C08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DD4E065-933F-D14D-BD5A-D590A4CA9C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0223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D3EB-3E5B-9D45-8490-2022D8DD1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9FA8D-734D-4143-8527-962493E8F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400969"/>
            <a:ext cx="386873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6DEA3-AE41-7942-807C-2480C38C0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087563"/>
            <a:ext cx="3868737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7849C9-CDC8-B54E-A359-915C8B3C1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788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8E671-1194-7F49-8587-D6E86DABC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7FC6F2-5B4E-3D48-8151-EDE0A299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8211B2-C4B5-3544-86C8-21557414C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51AED46-5885-EB4D-9AD4-40F029068B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5013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9DA3-C1E7-2644-A673-3E47ADCE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DC5BF-14DC-3942-B6BD-8008CF98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AF299-86AC-914D-BCF6-80BA97081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0D40BF6-B35F-AF42-9800-58B59FE396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1760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76074-85EA-F74E-9825-B8CCC032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1EF128-AFAA-7045-A21C-41E03953F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64DE751-2EF4-7C4D-9968-0754C784B9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9749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0BD34-1197-094B-A537-ADCEAC422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DC49B-B169-D449-8F1B-6A13B4F9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8640E-E29E-5542-BAE4-D2153BCE9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71518-5DBF-AC49-8E3C-E8D6FDDB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3CCF4-C5C5-E343-94F6-7DCCD22EE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788558AB-2400-F54B-A1C3-C27022ED85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113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BB45-E0AC-5B42-91E8-67B4CBBD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443F5-26DB-E748-9F8D-621A1CCF3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C675B-E80A-B647-9FA4-EB92552D0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93A60-7F38-5F4C-97AF-3FFA84B0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68122-5720-A443-8EEF-524476B5F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1B3FC36C-4AD7-D543-BE41-9F0F3214BA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2770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A97A-B82D-5747-A62E-002AD1D2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7B31A-B11B-8E48-9589-069741BD0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B1CF6-B0F2-4647-AA52-5183D21E6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8F32A-D10B-144F-AF9A-75CB49E839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33EDD2D-FF0E-7343-AEC4-EE72C07399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174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D530-D1FC-DA44-8A21-CC8B95A1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C62C3-96CC-134F-B420-D76CF1D7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AEA0-9026-445C-B3B9-A58F83F187EF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974A0-14C4-0C48-A5B3-5FAFBCB84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111BD9-199B-D341-A693-0CD659113E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13034"/>
            <a:ext cx="8229600" cy="2984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BA38E34-6B83-E447-A02E-B2F20228F6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405049"/>
            <a:ext cx="8229600" cy="34779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2DE97A-5619-3C4F-86BC-9F2B8053C3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959628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</p:spTree>
    <p:extLst>
      <p:ext uri="{BB962C8B-B14F-4D97-AF65-F5344CB8AC3E}">
        <p14:creationId xmlns:p14="http://schemas.microsoft.com/office/powerpoint/2010/main" val="3581180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BC63A-51C7-EA46-9333-69BB60F68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833B4-1DB4-5946-AA81-08CA1CA1A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9EB1-4D3F-EA41-A964-5E8DC4E3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C4EB7-9F72-4F41-9FC4-84F9734A0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FB5C2E77-F3A6-CF46-911A-144C0E2CBD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2515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47A34-6B85-C34B-A789-C32CA89A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1" y="228865"/>
            <a:ext cx="6265863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3EC2648-4595-5D46-B854-1517D9985528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333500"/>
            <a:ext cx="8229600" cy="377163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77E87-5086-1040-98CB-09C9C72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0400" y="5318125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B245E-6ED6-154C-B154-89A883FA6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06825" y="5318125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2C328755-9136-4344-8E6C-9C0D2CD0D1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566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18D6-D8D6-414C-BE45-6916E118B3C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051051" y="228865"/>
            <a:ext cx="6265863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BBDC6-B7AB-9647-B788-4F7254ABBD3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333500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8700C-69A4-3342-8700-FB7CEA8FF24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1E9F5D-89A6-DB42-99A3-76E0F359162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282157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405E4-7951-5148-8E5E-F0ABB14C0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282157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22DFC-F662-0C4F-8438-EC182BC7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0400" y="5318125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EA9990-6B87-E048-B3A2-B9828808C9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06825" y="5318125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F34E1EC6-6E44-0548-8C86-494980C8A0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763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33CC-DC6F-274C-A0DF-1E709A95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1" y="228865"/>
            <a:ext cx="6265863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76B07-2FAE-EA40-B955-546C58FCC77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E16DB-6B01-5741-A47F-85228F44515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2F6AC-6CF1-C34B-88EB-6C665ABB571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282157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815DC7-50B8-454E-8E3B-197502F5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0400" y="5318125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70F02-F086-2446-8618-3332C45BDE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06825" y="5318125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A61F3403-7D59-DC40-8625-338FADEEBD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3139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A918-9826-8846-9F18-8DB423AF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C7794-E875-B446-ADAF-C747E268B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06500"/>
            <a:ext cx="3810000" cy="387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DB9DB-1E89-4F4A-8DA2-2708F8AC2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206500"/>
            <a:ext cx="3810000" cy="387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5895F-985C-C649-B293-5D16214E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20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A8ACC-551F-E046-BF57-4951FEA3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20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17BA8-224A-8D49-9CA6-2E579691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20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5EC83161-32C2-3D4F-A2D1-48353F9AF9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079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E272C-1B25-5A4E-8679-B665C88F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960C-1773-4FFF-BF8B-B263CF7EAA9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12D78-63AB-E549-9CF7-46904577BC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0A98EB-0EC7-7B45-BA30-A019B3C174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395483"/>
            <a:ext cx="9144000" cy="12027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5523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D530-D1FC-DA44-8A21-CC8B95A1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C62C3-96CC-134F-B420-D76CF1D7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FAF7-3622-42B4-B0A2-648687446DE7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974A0-14C4-0C48-A5B3-5FAFBCB84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111BD9-199B-D341-A693-0CD659113E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13034"/>
            <a:ext cx="8229600" cy="2984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2DE97A-5619-3C4F-86BC-9F2B8053C3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959628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C28D6C0-1F49-5D40-B261-69E7A90D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199" y="1406184"/>
            <a:ext cx="4068000" cy="3451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5641C0B-6DB5-7F4C-96E5-7D7A63AE93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1162" y="1406179"/>
            <a:ext cx="4068000" cy="3451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29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D530-D1FC-DA44-8A21-CC8B95A1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C62C3-96CC-134F-B420-D76CF1D7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F4EDB-2898-4330-AAA5-8B6E84A2B5A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974A0-14C4-0C48-A5B3-5FAFBCB84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111BD9-199B-D341-A693-0CD659113E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13034"/>
            <a:ext cx="8229600" cy="2984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2DE97A-5619-3C4F-86BC-9F2B8053C3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959628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80FEAC-C166-7747-A413-EB57041057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199" y="2552512"/>
            <a:ext cx="4068000" cy="2324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DFD0502-05AD-994D-A24D-6D412F7615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21162" y="2552512"/>
            <a:ext cx="4068000" cy="2324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F529910-8B09-4C41-A627-DF572B3A17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4838" y="1399376"/>
            <a:ext cx="4068000" cy="1050917"/>
          </a:xfrm>
        </p:spPr>
        <p:txBody>
          <a:bodyPr/>
          <a:lstStyle>
            <a:lvl1pPr marL="0" indent="0">
              <a:buNone/>
              <a:defRPr/>
            </a:lvl1pPr>
            <a:lvl5pPr marL="182878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089CF-B468-CA41-9C52-A9C15A7118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18800" y="1399376"/>
            <a:ext cx="4068000" cy="1050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43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7088-9AD5-F147-9321-B648E51B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294961"/>
            <a:ext cx="6251714" cy="682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21679-AA96-C540-82BB-6D327364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E620-5856-4F9B-B97E-96EB1661E91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92AA67-842E-9D4B-AA1C-19B26BD4E3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9286" y="4149292"/>
            <a:ext cx="2884717" cy="10892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B19F1-1B86-ED48-AB17-954F60FF2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EE0EFF6-54B9-5F4E-8C42-0C484A233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590800" cy="26018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04FF97-5599-7640-B723-932FCA881C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2627766"/>
            <a:ext cx="2590800" cy="26116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2CEAD13-9BAB-9945-A022-F99AF49F10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5821" y="4149292"/>
            <a:ext cx="3653464" cy="1089252"/>
          </a:xfrm>
          <a:prstGeom prst="rect">
            <a:avLst/>
          </a:prstGeom>
          <a:solidFill>
            <a:srgbClr val="FFCC33"/>
          </a:solidFill>
          <a:ln>
            <a:solidFill>
              <a:schemeClr val="accent6"/>
            </a:solidFill>
          </a:ln>
        </p:spPr>
        <p:txBody>
          <a:bodyPr>
            <a:norm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3DD3680-6C49-C648-BB24-E4DE2F5B2C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43199" y="1073427"/>
            <a:ext cx="6251714" cy="29121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2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E702-E37F-3642-8762-7069D748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6E76A-8BA8-BB4F-A448-E7D21603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5792-8879-49CD-AF58-2A5706CE9B86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FE73E-D33D-EA4B-9D7B-825F9F2D0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5425C44-78C1-9842-9DEC-01CF37CA2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5" y="1013797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6D91F6A-6249-A944-80D2-78C2352A49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6193" y="1013797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C3F81B1-B03D-2A4E-92D3-22AC0E74C1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394" y="1013797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EF44275-451E-E541-960C-9984838F5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8587" y="1013797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1A6B4DE-925E-DD4C-A8F8-B76144125B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5" y="1791425"/>
            <a:ext cx="1932268" cy="3058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67CF3DC-42DD-364C-A884-B03D6EA214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96193" y="1791425"/>
            <a:ext cx="1932268" cy="3058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AB05CC3-1DD5-124E-B321-9F16584C63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7394" y="1791425"/>
            <a:ext cx="1932268" cy="3058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F079EA5-8EFA-474A-A635-DE70EA26C4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58587" y="1791425"/>
            <a:ext cx="1932268" cy="3058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2FFD2A3-D855-C744-B5E5-AFB5B328BE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929811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</p:spTree>
    <p:extLst>
      <p:ext uri="{BB962C8B-B14F-4D97-AF65-F5344CB8AC3E}">
        <p14:creationId xmlns:p14="http://schemas.microsoft.com/office/powerpoint/2010/main" val="10521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265A-6704-6C41-B249-569C5D8D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18BD9-12A5-AD41-9CD2-1CF2655A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207A-2C95-4C3E-964A-EA7ABD30D243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204E2-D620-F54E-9247-5D7533B76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6FCE60F-B5A6-BF42-97AA-6FC596971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5" y="1408480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B335E062-673F-9948-91EC-3BC96B55D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6193" y="1408480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FBD1695-DACF-8F46-8CA9-8505ED7E1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394" y="1408480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0FFB9E1-1D68-E34F-B204-F2BD2A5260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8587" y="1408480"/>
            <a:ext cx="1932268" cy="74497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8C20EC7-D330-7745-A18E-9A87BBFB10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5" y="2186109"/>
            <a:ext cx="1932268" cy="26641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CF3DA62-2EA3-0145-A028-328DD61E43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96193" y="2186109"/>
            <a:ext cx="1932268" cy="26641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726E3AD-489C-874A-A0D6-F8530B3314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7394" y="2186109"/>
            <a:ext cx="1932268" cy="26641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1F9A13C-B311-4C44-BA81-A5F91A9051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58587" y="2186109"/>
            <a:ext cx="1932268" cy="26641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F3D8BD-3E01-764C-B51E-369A2C201B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1013034"/>
            <a:ext cx="8229600" cy="2984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C05600-D4B5-EE4E-8AD9-77119AED8C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929811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</p:spTree>
    <p:extLst>
      <p:ext uri="{BB962C8B-B14F-4D97-AF65-F5344CB8AC3E}">
        <p14:creationId xmlns:p14="http://schemas.microsoft.com/office/powerpoint/2010/main" val="155380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B5FC-D358-8C44-98A0-D3957B7E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C2609-3106-9D41-B79C-02EC9FD7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34CB-5784-4A81-B2DE-51AA6F6184A2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B6CB2-AE78-5E4A-8D9C-6BFB6E423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9D80AE5-079A-4B40-AC39-7BF249620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5" y="1431239"/>
            <a:ext cx="1932268" cy="655989"/>
          </a:xfrm>
          <a:prstGeom prst="round2SameRect">
            <a:avLst/>
          </a:prstGeom>
          <a:solidFill>
            <a:srgbClr val="FFCC3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C4EA63C-DD91-7049-B74C-9652847896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6193" y="1431239"/>
            <a:ext cx="1932268" cy="655989"/>
          </a:xfrm>
          <a:prstGeom prst="round2SameRect">
            <a:avLst/>
          </a:prstGeom>
          <a:solidFill>
            <a:srgbClr val="FFCC3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D230365-F002-534D-A213-AAE069C9D5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394" y="1431239"/>
            <a:ext cx="1932268" cy="655989"/>
          </a:xfrm>
          <a:prstGeom prst="round2SameRect">
            <a:avLst/>
          </a:prstGeom>
          <a:solidFill>
            <a:srgbClr val="FFCC3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80E56E7-D3B7-8645-9B47-AB0304255F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8587" y="1431239"/>
            <a:ext cx="1932268" cy="655989"/>
          </a:xfrm>
          <a:prstGeom prst="round2SameRect">
            <a:avLst/>
          </a:prstGeom>
          <a:solidFill>
            <a:srgbClr val="FFCC3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7607E1F-F068-EC46-A5E8-3774D2D634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5" y="2713381"/>
            <a:ext cx="1932268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D149DAD-030F-144B-ABAE-619853862E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96193" y="2713381"/>
            <a:ext cx="1932268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099F25F-F0E6-FB4A-A39C-E76614EBBD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7394" y="2713381"/>
            <a:ext cx="1932268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841F15C-1B15-8041-939F-6438229B0D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58587" y="2713381"/>
            <a:ext cx="1932268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0BD1BAF-0583-134E-BE9B-7EBBAA6BEA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5" y="2119889"/>
            <a:ext cx="1932268" cy="5608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81B01D7-A5DD-C442-A227-A23067D524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596193" y="2119889"/>
            <a:ext cx="1932268" cy="5608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082F56B-FA42-7A44-B000-A9F8DE2CCE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7394" y="2119889"/>
            <a:ext cx="1932268" cy="5608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D01B6-ABE5-2A49-8240-C92B8F4D6D6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58587" y="2119889"/>
            <a:ext cx="1932268" cy="5608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E5B3465-EC83-8745-9B77-5F259BF1CF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929811"/>
            <a:ext cx="8229600" cy="188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i="1"/>
            </a:lvl1pPr>
            <a:lvl2pPr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Insert source or footnote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A6C190-7BB6-874A-8458-7C20B3E156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013034"/>
            <a:ext cx="8229600" cy="2984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82554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4958"/>
            <a:ext cx="82296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999554"/>
            <a:ext cx="8229600" cy="4125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D0E52-AEEF-6A42-AC59-130601167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4875" y="5327305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BDA0E94-CB42-40FC-A1D5-0C55561357C3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8ACE-62E4-5C44-BD8A-31B1E2D18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327305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CC6E0-ADDC-6640-861C-32AE32C6A72E}"/>
              </a:ext>
            </a:extLst>
          </p:cNvPr>
          <p:cNvSpPr txBox="1"/>
          <p:nvPr userDrawn="1"/>
        </p:nvSpPr>
        <p:spPr>
          <a:xfrm>
            <a:off x="4005467" y="5363495"/>
            <a:ext cx="22760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 USNC 2019 </a:t>
            </a:r>
          </a:p>
        </p:txBody>
      </p:sp>
    </p:spTree>
    <p:extLst>
      <p:ext uri="{BB962C8B-B14F-4D97-AF65-F5344CB8AC3E}">
        <p14:creationId xmlns:p14="http://schemas.microsoft.com/office/powerpoint/2010/main" val="6969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62" r:id="rId10"/>
    <p:sldLayoutId id="2147483763" r:id="rId11"/>
    <p:sldLayoutId id="2147483764" r:id="rId12"/>
    <p:sldLayoutId id="2147483766" r:id="rId13"/>
    <p:sldLayoutId id="2147483767" r:id="rId14"/>
  </p:sldLayoutIdLst>
  <p:hf hdr="0" ftr="0"/>
  <p:txStyles>
    <p:titleStyle>
      <a:lvl1pPr algn="l" defTabSz="457196" rtl="0" eaLnBrk="1" latinLnBrk="0" hangingPunct="1">
        <a:spcBef>
          <a:spcPct val="0"/>
        </a:spcBef>
        <a:buNone/>
        <a:defRPr sz="2500" b="1" kern="1200" spc="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285747" indent="-285747" algn="l" defTabSz="457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/>
        </a:defRPr>
      </a:lvl1pPr>
      <a:lvl2pPr marL="742943" indent="-285747" algn="l" defTabSz="457196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Arial"/>
        </a:defRPr>
      </a:lvl2pPr>
      <a:lvl3pPr marL="1200138" indent="-285747" algn="l" defTabSz="457196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/>
        </a:defRPr>
      </a:lvl3pPr>
      <a:lvl4pPr marL="1657334" indent="-285747" algn="l" defTabSz="457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4pPr>
      <a:lvl5pPr marL="2114529" indent="-285747" algn="l" defTabSz="457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D0E52-AEEF-6A42-AC59-130601167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4875" y="5327305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A85DAB42-AC0B-4B25-96AD-BB9CBDD8437F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8ACE-62E4-5C44-BD8A-31B1E2D18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327305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32AD8D1-0038-4146-88B4-E4BD48809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CC6E0-ADDC-6640-861C-32AE32C6A72E}"/>
              </a:ext>
            </a:extLst>
          </p:cNvPr>
          <p:cNvSpPr txBox="1"/>
          <p:nvPr userDrawn="1"/>
        </p:nvSpPr>
        <p:spPr>
          <a:xfrm>
            <a:off x="4005467" y="5363495"/>
            <a:ext cx="22760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 USNC 2018 - Proprietary &amp; 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23497A-E989-DE42-85B1-840F0C3BD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8" b="73986"/>
          <a:stretch/>
        </p:blipFill>
        <p:spPr>
          <a:xfrm>
            <a:off x="5511801" y="0"/>
            <a:ext cx="3632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71" r:id="rId2"/>
  </p:sldLayoutIdLst>
  <p:hf hdr="0" ftr="0"/>
  <p:txStyles>
    <p:titleStyle>
      <a:lvl1pPr algn="l" defTabSz="457196" rtl="0" eaLnBrk="1" latinLnBrk="0" hangingPunct="1">
        <a:spcBef>
          <a:spcPct val="0"/>
        </a:spcBef>
        <a:buNone/>
        <a:defRPr sz="2500" b="1" kern="1200" spc="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285747" indent="-285747" algn="l" defTabSz="457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/>
        </a:defRPr>
      </a:lvl1pPr>
      <a:lvl2pPr marL="742943" indent="-285747" algn="l" defTabSz="457196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Arial"/>
        </a:defRPr>
      </a:lvl2pPr>
      <a:lvl3pPr marL="1200138" indent="-285747" algn="l" defTabSz="457196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/>
        </a:defRPr>
      </a:lvl3pPr>
      <a:lvl4pPr marL="1657334" indent="-285747" algn="l" defTabSz="457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4pPr>
      <a:lvl5pPr marL="2114529" indent="-285747" algn="l" defTabSz="457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91440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/>
  <p:txStyles>
    <p:titleStyle>
      <a:lvl1pPr algn="ctr" defTabSz="4571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6" indent="-342896" algn="l" defTabSz="45719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defTabSz="4571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4571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45719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45719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99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70" r:id="rId2"/>
  </p:sldLayoutIdLst>
  <p:hf hdr="0" ftr="0"/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0" name="Picture 8">
            <a:extLst>
              <a:ext uri="{FF2B5EF4-FFF2-40B4-BE49-F238E27FC236}">
                <a16:creationId xmlns:a16="http://schemas.microsoft.com/office/drawing/2014/main" id="{0E2597AF-B56A-AF42-BD3A-9BB5AC76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Rectangle 2">
            <a:extLst>
              <a:ext uri="{FF2B5EF4-FFF2-40B4-BE49-F238E27FC236}">
                <a16:creationId xmlns:a16="http://schemas.microsoft.com/office/drawing/2014/main" id="{A68CB283-ED5D-BF4E-B033-D0C6D6C19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51051" y="228865"/>
            <a:ext cx="626586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177711C-44FC-A249-9FBD-AC72CDF42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2180280D-DF23-4B4A-9BAD-194BD93BFA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53181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212F44DB-D903-7845-9141-F27725FA29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06825" y="53181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solidFill>
                  <a:schemeClr val="accent2"/>
                </a:solidFill>
              </a:defRPr>
            </a:lvl1pPr>
          </a:lstStyle>
          <a:p>
            <a:r>
              <a:rPr lang="en-GB" altLang="en-US"/>
              <a:t>Page </a:t>
            </a:r>
            <a:fld id="{1440FD4F-2B13-2A45-926F-E2118A9B1F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089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3667" kern="1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accent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85739" indent="-285739" algn="l" rtl="0" fontAlgn="base">
        <a:spcBef>
          <a:spcPct val="20000"/>
        </a:spcBef>
        <a:spcAft>
          <a:spcPct val="0"/>
        </a:spcAft>
        <a:buChar char="•"/>
        <a:defRPr sz="2667" kern="1200">
          <a:solidFill>
            <a:schemeClr val="accent2"/>
          </a:solidFill>
          <a:latin typeface="+mn-lt"/>
          <a:ea typeface="+mn-ea"/>
          <a:cs typeface="+mn-cs"/>
        </a:defRPr>
      </a:lvl1pPr>
      <a:lvl2pPr marL="619100" indent="-238115" algn="l" rtl="0" fontAlgn="base">
        <a:spcBef>
          <a:spcPct val="20000"/>
        </a:spcBef>
        <a:spcAft>
          <a:spcPct val="0"/>
        </a:spcAft>
        <a:buChar char="–"/>
        <a:defRPr sz="2333" kern="1200">
          <a:solidFill>
            <a:schemeClr val="accent2"/>
          </a:solidFill>
          <a:latin typeface="+mn-lt"/>
          <a:ea typeface="+mn-ea"/>
          <a:cs typeface="+mn-cs"/>
        </a:defRPr>
      </a:lvl2pPr>
      <a:lvl3pPr marL="952462" indent="-190492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333447" indent="-190492" algn="l" rtl="0" fontAlgn="base">
        <a:spcBef>
          <a:spcPct val="20000"/>
        </a:spcBef>
        <a:spcAft>
          <a:spcPct val="0"/>
        </a:spcAft>
        <a:buChar char="–"/>
        <a:defRPr sz="1667" kern="1200">
          <a:solidFill>
            <a:schemeClr val="accent2"/>
          </a:solidFill>
          <a:latin typeface="+mn-lt"/>
          <a:ea typeface="+mn-ea"/>
          <a:cs typeface="+mn-cs"/>
        </a:defRPr>
      </a:lvl4pPr>
      <a:lvl5pPr marL="1714431" indent="-190492" algn="l" rtl="0" fontAlgn="base">
        <a:spcBef>
          <a:spcPct val="20000"/>
        </a:spcBef>
        <a:spcAft>
          <a:spcPct val="0"/>
        </a:spcAft>
        <a:buChar char="»"/>
        <a:defRPr sz="1667" kern="1200">
          <a:solidFill>
            <a:schemeClr val="accent2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emf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5C6CBA-7FF5-7340-A298-E64DC32CB4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276" y="2152806"/>
            <a:ext cx="6301377" cy="1392828"/>
          </a:xfrm>
        </p:spPr>
        <p:txBody>
          <a:bodyPr/>
          <a:lstStyle/>
          <a:p>
            <a:r>
              <a:rPr lang="en-US" dirty="0"/>
              <a:t>Small Modular Reactors, PBMR and others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C0CBC-67A5-314F-9F70-6A20355B2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275" y="4291324"/>
            <a:ext cx="5565361" cy="726176"/>
          </a:xfrm>
        </p:spPr>
        <p:txBody>
          <a:bodyPr/>
          <a:lstStyle/>
          <a:p>
            <a:r>
              <a:rPr lang="en-US" dirty="0"/>
              <a:t>Mark Mitchell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90560-A417-AD47-B22A-122A4E15DEC6}"/>
              </a:ext>
            </a:extLst>
          </p:cNvPr>
          <p:cNvSpPr txBox="1"/>
          <p:nvPr/>
        </p:nvSpPr>
        <p:spPr>
          <a:xfrm>
            <a:off x="603275" y="4712996"/>
            <a:ext cx="48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to Launch of SAIEE Power and Energy Section Nuclear Chapter. Thursday, 28th November 2019</a:t>
            </a:r>
          </a:p>
        </p:txBody>
      </p:sp>
    </p:spTree>
    <p:extLst>
      <p:ext uri="{BB962C8B-B14F-4D97-AF65-F5344CB8AC3E}">
        <p14:creationId xmlns:p14="http://schemas.microsoft.com/office/powerpoint/2010/main" val="344705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CB09DB3-DA69-4AB4-B01F-D71C57D47F12}"/>
              </a:ext>
            </a:extLst>
          </p:cNvPr>
          <p:cNvGraphicFramePr>
            <a:graphicFrameLocks/>
          </p:cNvGraphicFramePr>
          <p:nvPr/>
        </p:nvGraphicFramePr>
        <p:xfrm>
          <a:off x="217122" y="253331"/>
          <a:ext cx="8709755" cy="489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282691-C91C-3C4E-AC7B-80512D223147}"/>
              </a:ext>
            </a:extLst>
          </p:cNvPr>
          <p:cNvCxnSpPr/>
          <p:nvPr/>
        </p:nvCxnSpPr>
        <p:spPr>
          <a:xfrm>
            <a:off x="2459421" y="1587062"/>
            <a:ext cx="3510455" cy="1376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4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8EC54-6A80-3E46-90E7-FE58E55E99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301C6-41EF-5B46-B8B8-C43D20245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12027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Many people dread nuclear power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4F8D0-04D6-E049-95F2-0181CA56E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0" y="1234106"/>
            <a:ext cx="2504411" cy="3764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C6426-CA9A-A648-A0C9-64BD04FDD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62" y="1234105"/>
            <a:ext cx="2631931" cy="376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358BA-D919-A844-9997-8496443C2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562" y="1234104"/>
            <a:ext cx="2537202" cy="37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0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11" y="298338"/>
            <a:ext cx="7886700" cy="401241"/>
          </a:xfrm>
        </p:spPr>
        <p:txBody>
          <a:bodyPr>
            <a:normAutofit fontScale="90000"/>
          </a:bodyPr>
          <a:lstStyle/>
          <a:p>
            <a:r>
              <a:rPr lang="en-US" dirty="0"/>
              <a:t>Do we as the nuclear industry consider this an acceptable risk?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1" y="1078708"/>
            <a:ext cx="5645455" cy="376118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13265" y="1078708"/>
            <a:ext cx="2694979" cy="3839765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Earthquake and Tsunami: 16,000 dead, 6,000 injured, 2,500 missing.</a:t>
            </a:r>
          </a:p>
          <a:p>
            <a:endParaRPr lang="en-US" sz="2100" dirty="0"/>
          </a:p>
          <a:p>
            <a:r>
              <a:rPr lang="en-US" sz="2100" dirty="0"/>
              <a:t>470,000 evacuates [154,000 due to radiation concerns] (174,000 were still displaced 5 years later)</a:t>
            </a:r>
          </a:p>
          <a:p>
            <a:endParaRPr lang="en-US" sz="2100" dirty="0"/>
          </a:p>
          <a:p>
            <a:r>
              <a:rPr lang="en-US" sz="2100" dirty="0"/>
              <a:t>$235bn economic loss</a:t>
            </a:r>
          </a:p>
          <a:p>
            <a:endParaRPr lang="en-US" sz="2100" dirty="0"/>
          </a:p>
          <a:p>
            <a:r>
              <a:rPr lang="en-US" sz="2100" dirty="0"/>
              <a:t>11 municipalities contaminated (5 years later 36% decontaminated) </a:t>
            </a:r>
          </a:p>
        </p:txBody>
      </p:sp>
    </p:spTree>
    <p:extLst>
      <p:ext uri="{BB962C8B-B14F-4D97-AF65-F5344CB8AC3E}">
        <p14:creationId xmlns:p14="http://schemas.microsoft.com/office/powerpoint/2010/main" val="272285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6F90-D80C-964B-8A9E-9ACC77B0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483"/>
            <a:ext cx="8229600" cy="612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we see as the major challenges to nuclear</a:t>
            </a:r>
            <a:br>
              <a:rPr lang="en-US" dirty="0"/>
            </a:br>
            <a:r>
              <a:rPr lang="en-US" dirty="0"/>
              <a:t>Micro-modular reactors – Why do they matter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E725B-7953-D647-B669-E2DF1BE0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C2723-94F5-435E-901C-609419E20185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32D57-504D-8446-8F46-992BA863F5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47858-E99B-7B40-9736-E0135CDB931B}"/>
              </a:ext>
            </a:extLst>
          </p:cNvPr>
          <p:cNvSpPr txBox="1"/>
          <p:nvPr/>
        </p:nvSpPr>
        <p:spPr>
          <a:xfrm>
            <a:off x="373225" y="846372"/>
            <a:ext cx="354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Technology is losing ground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1036B-8577-D74B-A675-50052BAE86E7}"/>
              </a:ext>
            </a:extLst>
          </p:cNvPr>
          <p:cNvGrpSpPr/>
          <p:nvPr/>
        </p:nvGrpSpPr>
        <p:grpSpPr>
          <a:xfrm>
            <a:off x="457200" y="1418357"/>
            <a:ext cx="8341567" cy="1007706"/>
            <a:chOff x="457200" y="1334276"/>
            <a:chExt cx="8341567" cy="10077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A703B-9A5A-C541-A155-7EDC830E2ECA}"/>
                </a:ext>
              </a:extLst>
            </p:cNvPr>
            <p:cNvSpPr/>
            <p:nvPr/>
          </p:nvSpPr>
          <p:spPr>
            <a:xfrm>
              <a:off x="457200" y="1334276"/>
              <a:ext cx="8341567" cy="1007706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A74C55-C0A9-924D-91D1-01A428D02B72}"/>
                </a:ext>
              </a:extLst>
            </p:cNvPr>
            <p:cNvSpPr txBox="1"/>
            <p:nvPr/>
          </p:nvSpPr>
          <p:spPr>
            <a:xfrm>
              <a:off x="615821" y="1653463"/>
              <a:ext cx="1179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Economics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179123-F1FF-D543-BF9A-19C0C5220536}"/>
                </a:ext>
              </a:extLst>
            </p:cNvPr>
            <p:cNvSpPr txBox="1"/>
            <p:nvPr/>
          </p:nvSpPr>
          <p:spPr>
            <a:xfrm>
              <a:off x="3579446" y="1418652"/>
              <a:ext cx="33967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Costs and productivity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Investment Quanta / Market fit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Risk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E2030F-CEA8-CF4F-B9E3-DBCAB631A9A2}"/>
              </a:ext>
            </a:extLst>
          </p:cNvPr>
          <p:cNvGrpSpPr/>
          <p:nvPr/>
        </p:nvGrpSpPr>
        <p:grpSpPr>
          <a:xfrm>
            <a:off x="467709" y="2628716"/>
            <a:ext cx="8341567" cy="1008647"/>
            <a:chOff x="457200" y="2487211"/>
            <a:chExt cx="8341567" cy="10086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E0704F-762D-FD45-BF0B-8EB907616732}"/>
                </a:ext>
              </a:extLst>
            </p:cNvPr>
            <p:cNvSpPr/>
            <p:nvPr/>
          </p:nvSpPr>
          <p:spPr>
            <a:xfrm>
              <a:off x="457200" y="2488152"/>
              <a:ext cx="8341567" cy="1007706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B01CB9-C739-854B-87EF-BCB62EF94CD9}"/>
                </a:ext>
              </a:extLst>
            </p:cNvPr>
            <p:cNvSpPr txBox="1"/>
            <p:nvPr/>
          </p:nvSpPr>
          <p:spPr>
            <a:xfrm>
              <a:off x="615821" y="2659459"/>
              <a:ext cx="1920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Safety and public perceptions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0E1A7F-A67B-C445-ADB0-D138BF1D9FA1}"/>
                </a:ext>
              </a:extLst>
            </p:cNvPr>
            <p:cNvSpPr txBox="1"/>
            <p:nvPr/>
          </p:nvSpPr>
          <p:spPr>
            <a:xfrm>
              <a:off x="3645592" y="2487211"/>
              <a:ext cx="25382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Catastrophic Potential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Dread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Security / Safeguards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B27896-5473-8F47-A2A9-806C26AF75C9}"/>
              </a:ext>
            </a:extLst>
          </p:cNvPr>
          <p:cNvGrpSpPr/>
          <p:nvPr/>
        </p:nvGrpSpPr>
        <p:grpSpPr>
          <a:xfrm>
            <a:off x="467709" y="3822196"/>
            <a:ext cx="8341567" cy="1007706"/>
            <a:chOff x="457200" y="2488152"/>
            <a:chExt cx="8341567" cy="100770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6E31F1-6544-944D-A168-69B46A5B9C90}"/>
                </a:ext>
              </a:extLst>
            </p:cNvPr>
            <p:cNvSpPr/>
            <p:nvPr/>
          </p:nvSpPr>
          <p:spPr>
            <a:xfrm>
              <a:off x="457200" y="2488152"/>
              <a:ext cx="8341567" cy="1007706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E54F45-F0B0-3A43-A104-A46E4B4BABDD}"/>
                </a:ext>
              </a:extLst>
            </p:cNvPr>
            <p:cNvSpPr txBox="1"/>
            <p:nvPr/>
          </p:nvSpPr>
          <p:spPr>
            <a:xfrm>
              <a:off x="615821" y="2807339"/>
              <a:ext cx="1195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Regulatory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A311BE-66E0-AA43-A03E-1366FBC73AF9}"/>
                </a:ext>
              </a:extLst>
            </p:cNvPr>
            <p:cNvSpPr txBox="1"/>
            <p:nvPr/>
          </p:nvSpPr>
          <p:spPr>
            <a:xfrm>
              <a:off x="3654923" y="2500934"/>
              <a:ext cx="35524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Nuclear Regulation Processes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Other government and international  regulation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EA70960-B05C-334E-A353-4D405656F7A3}"/>
              </a:ext>
            </a:extLst>
          </p:cNvPr>
          <p:cNvSpPr txBox="1"/>
          <p:nvPr/>
        </p:nvSpPr>
        <p:spPr>
          <a:xfrm>
            <a:off x="7363872" y="150273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121200-27D0-824A-8E64-7CF5A001CA74}"/>
              </a:ext>
            </a:extLst>
          </p:cNvPr>
          <p:cNvSpPr txBox="1"/>
          <p:nvPr/>
        </p:nvSpPr>
        <p:spPr>
          <a:xfrm>
            <a:off x="7363872" y="269766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C8F488-D93E-574F-9F77-AC055ED2D1DF}"/>
              </a:ext>
            </a:extLst>
          </p:cNvPr>
          <p:cNvSpPr txBox="1"/>
          <p:nvPr/>
        </p:nvSpPr>
        <p:spPr>
          <a:xfrm>
            <a:off x="7373246" y="3910550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7912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8EC54-6A80-3E46-90E7-FE58E55E99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301C6-41EF-5B46-B8B8-C43D20245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Why Small Modular Reactors?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PBMR, a big contributor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USNC doing?</a:t>
            </a:r>
          </a:p>
        </p:txBody>
      </p:sp>
    </p:spTree>
    <p:extLst>
      <p:ext uri="{BB962C8B-B14F-4D97-AF65-F5344CB8AC3E}">
        <p14:creationId xmlns:p14="http://schemas.microsoft.com/office/powerpoint/2010/main" val="731521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7AB85-5DD1-DE4E-9DF6-3421DB6F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960C-1773-4FFF-BF8B-B263CF7EAA9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4B2E7-0049-9643-A8AE-81841D2821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641CC-0397-D640-8A5A-2592E84A0F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South Africa, through the PBMR program, was a major contributor to this burst in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377C9-A553-9A45-8FAE-49A011CC619D}"/>
              </a:ext>
            </a:extLst>
          </p:cNvPr>
          <p:cNvSpPr txBox="1"/>
          <p:nvPr/>
        </p:nvSpPr>
        <p:spPr>
          <a:xfrm>
            <a:off x="603115" y="4139598"/>
            <a:ext cx="7937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/>
              <a:t>Mitchell, 2008 “The PBMR Demonstration Power Plant Core Structure Ceramics and Programme, Presented to the 9th International Graphite Specialists Meeting, September 2008.</a:t>
            </a:r>
          </a:p>
        </p:txBody>
      </p:sp>
    </p:spTree>
    <p:extLst>
      <p:ext uri="{BB962C8B-B14F-4D97-AF65-F5344CB8AC3E}">
        <p14:creationId xmlns:p14="http://schemas.microsoft.com/office/powerpoint/2010/main" val="274948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A468BD-48E7-A44E-956C-4EB5C31C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PBMR Program in 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F01692-1AB1-D740-AAF2-A1090278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960C-1773-4FFF-BF8B-B263CF7EAA9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8A35D5-F3A4-DE4D-B5F9-270319758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EF8E20-9701-744A-9867-3B8E1F6AC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55E8C0-DAD8-A848-8CD1-11E5863275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405049"/>
            <a:ext cx="8229600" cy="2730853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Pebble Bed Modular Reactor – Project ran from 1998-2010</a:t>
            </a:r>
          </a:p>
          <a:p>
            <a:pPr lvl="1"/>
            <a:r>
              <a:rPr lang="en-US" sz="2600" dirty="0"/>
              <a:t>Worked to develop reactor, fuel technology and </a:t>
            </a:r>
          </a:p>
          <a:p>
            <a:pPr lvl="1"/>
            <a:r>
              <a:rPr lang="en-US" sz="2600" dirty="0"/>
              <a:t>Planned to licenses and execute a demonstration project on the </a:t>
            </a:r>
            <a:r>
              <a:rPr lang="en-US" sz="2600" dirty="0" err="1"/>
              <a:t>Koeberg</a:t>
            </a:r>
            <a:r>
              <a:rPr lang="en-US" sz="2600" dirty="0"/>
              <a:t> site</a:t>
            </a:r>
          </a:p>
          <a:p>
            <a:pPr lvl="1"/>
            <a:r>
              <a:rPr lang="en-US" sz="2600" dirty="0"/>
              <a:t>Peak staff about 1,200</a:t>
            </a:r>
          </a:p>
          <a:p>
            <a:pPr lvl="1"/>
            <a:r>
              <a:rPr lang="en-US" sz="2800" dirty="0"/>
              <a:t>Fully localized HTR technology licensed from Germany</a:t>
            </a:r>
          </a:p>
          <a:p>
            <a:r>
              <a:rPr lang="en-US" sz="2800" dirty="0"/>
              <a:t>Demonstrated a potential alternative path to deploying nuclear</a:t>
            </a:r>
          </a:p>
          <a:p>
            <a:r>
              <a:rPr lang="en-US" sz="2800" dirty="0"/>
              <a:t>Inspired several other programs NGNP, HTR-PM</a:t>
            </a:r>
          </a:p>
          <a:p>
            <a:r>
              <a:rPr lang="en-US" sz="2800" dirty="0"/>
              <a:t>Built up world-class capabilities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A11239-6630-7342-A7D8-A687B2331C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A106E-1DEB-D349-96D7-286DFFC12551}"/>
              </a:ext>
            </a:extLst>
          </p:cNvPr>
          <p:cNvSpPr/>
          <p:nvPr/>
        </p:nvSpPr>
        <p:spPr bwMode="auto">
          <a:xfrm>
            <a:off x="374589" y="3795913"/>
            <a:ext cx="8560341" cy="135214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PBMR was innovating based on proven German technology to bring nuclear to market at new scale and efficiencies.</a:t>
            </a:r>
          </a:p>
        </p:txBody>
      </p:sp>
    </p:spTree>
    <p:extLst>
      <p:ext uri="{BB962C8B-B14F-4D97-AF65-F5344CB8AC3E}">
        <p14:creationId xmlns:p14="http://schemas.microsoft.com/office/powerpoint/2010/main" val="329312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>
            <a:extLst>
              <a:ext uri="{FF2B5EF4-FFF2-40B4-BE49-F238E27FC236}">
                <a16:creationId xmlns:a16="http://schemas.microsoft.com/office/drawing/2014/main" id="{B8C386AA-3844-1346-83CC-5F50736A5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DPP Status (in 2008)</a:t>
            </a:r>
            <a:endParaRPr lang="en-GB" altLang="en-US" dirty="0"/>
          </a:p>
        </p:txBody>
      </p:sp>
      <p:sp>
        <p:nvSpPr>
          <p:cNvPr id="909315" name="Rectangle 3">
            <a:extLst>
              <a:ext uri="{FF2B5EF4-FFF2-40B4-BE49-F238E27FC236}">
                <a16:creationId xmlns:a16="http://schemas.microsoft.com/office/drawing/2014/main" id="{D676FE44-083B-BB4C-A430-69DE25974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570" y="1333500"/>
            <a:ext cx="4036743" cy="3984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ZA" altLang="en-US" sz="2333" dirty="0"/>
              <a:t>South African utility Eskom issued letter of intent for follow-on electric plants</a:t>
            </a:r>
          </a:p>
          <a:p>
            <a:pPr>
              <a:lnSpc>
                <a:spcPct val="90000"/>
              </a:lnSpc>
            </a:pPr>
            <a:r>
              <a:rPr lang="en-ZA" altLang="en-US" sz="2333" dirty="0"/>
              <a:t>Basic design completed; detailed design started</a:t>
            </a:r>
          </a:p>
          <a:p>
            <a:pPr>
              <a:lnSpc>
                <a:spcPct val="90000"/>
              </a:lnSpc>
            </a:pPr>
            <a:r>
              <a:rPr lang="en-ZA" altLang="en-US" sz="2333" dirty="0"/>
              <a:t>International supply team in place</a:t>
            </a:r>
          </a:p>
          <a:p>
            <a:pPr>
              <a:lnSpc>
                <a:spcPct val="90000"/>
              </a:lnSpc>
            </a:pPr>
            <a:r>
              <a:rPr lang="en-ZA" altLang="en-US" sz="2333" dirty="0"/>
              <a:t>Extensive test programs underway </a:t>
            </a:r>
          </a:p>
          <a:p>
            <a:pPr>
              <a:lnSpc>
                <a:spcPct val="90000"/>
              </a:lnSpc>
            </a:pPr>
            <a:endParaRPr lang="en-GB" altLang="en-US" sz="2333" dirty="0"/>
          </a:p>
        </p:txBody>
      </p:sp>
      <p:grpSp>
        <p:nvGrpSpPr>
          <p:cNvPr id="909316" name="Group 4">
            <a:extLst>
              <a:ext uri="{FF2B5EF4-FFF2-40B4-BE49-F238E27FC236}">
                <a16:creationId xmlns:a16="http://schemas.microsoft.com/office/drawing/2014/main" id="{C158841F-B1FC-EF49-9CCF-902A50F17490}"/>
              </a:ext>
            </a:extLst>
          </p:cNvPr>
          <p:cNvGrpSpPr>
            <a:grpSpLocks/>
          </p:cNvGrpSpPr>
          <p:nvPr/>
        </p:nvGrpSpPr>
        <p:grpSpPr bwMode="auto">
          <a:xfrm>
            <a:off x="4751917" y="3427678"/>
            <a:ext cx="3575844" cy="1949979"/>
            <a:chOff x="4014" y="2760"/>
            <a:chExt cx="3118" cy="1889"/>
          </a:xfrm>
        </p:grpSpPr>
        <p:pic>
          <p:nvPicPr>
            <p:cNvPr id="909317" name="Picture 5" descr="Koeberg aerial">
              <a:extLst>
                <a:ext uri="{FF2B5EF4-FFF2-40B4-BE49-F238E27FC236}">
                  <a16:creationId xmlns:a16="http://schemas.microsoft.com/office/drawing/2014/main" id="{0CF41DA8-D4DA-7E45-87CE-0A69FAEEA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2760"/>
              <a:ext cx="3118" cy="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9318" name="Text Box 6">
              <a:extLst>
                <a:ext uri="{FF2B5EF4-FFF2-40B4-BE49-F238E27FC236}">
                  <a16:creationId xmlns:a16="http://schemas.microsoft.com/office/drawing/2014/main" id="{6684809B-EFBF-694C-86D1-56CA03E89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6" y="2860"/>
              <a:ext cx="2944" cy="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946" tIns="39473" rIns="78946" bIns="39473">
              <a:spAutoFit/>
            </a:bodyPr>
            <a:lstStyle>
              <a:lvl1pPr defTabSz="946150"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marL="474663" defTabSz="946150"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marL="946150" defTabSz="946150"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marL="1420813" defTabSz="946150"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marL="1895475" defTabSz="946150"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marL="2352675" defTabSz="9461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marL="2809875" defTabSz="9461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marL="3267075" defTabSz="9461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marL="3724275" defTabSz="9461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algn="ctr" defTabSz="78842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17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Koeberg Nuclear Power Plant Site, Cape Town</a:t>
              </a:r>
            </a:p>
          </p:txBody>
        </p:sp>
      </p:grpSp>
      <p:pic>
        <p:nvPicPr>
          <p:cNvPr id="909319" name="Picture 7" descr="Iso-view">
            <a:extLst>
              <a:ext uri="{FF2B5EF4-FFF2-40B4-BE49-F238E27FC236}">
                <a16:creationId xmlns:a16="http://schemas.microsoft.com/office/drawing/2014/main" id="{C5EBBCAD-DEF0-E749-9871-D3BA79D4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1260740"/>
            <a:ext cx="3200136" cy="20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105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06" name="Picture 2" descr="HTF November 06">
            <a:extLst>
              <a:ext uri="{FF2B5EF4-FFF2-40B4-BE49-F238E27FC236}">
                <a16:creationId xmlns:a16="http://schemas.microsoft.com/office/drawing/2014/main" id="{A60DC940-AE46-6D41-A1DF-150FE2FD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56709"/>
            <a:ext cx="7620000" cy="37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7507" name="Rectangle 3">
            <a:extLst>
              <a:ext uri="{FF2B5EF4-FFF2-40B4-BE49-F238E27FC236}">
                <a16:creationId xmlns:a16="http://schemas.microsoft.com/office/drawing/2014/main" id="{9BA98F93-3A70-C747-B92E-95AC94E9F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91" y="4565876"/>
            <a:ext cx="750177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333399"/>
                </a:solidFill>
                <a:latin typeface="Arial" panose="020B0604020202020204" pitchFamily="34" charset="0"/>
                <a:cs typeface="Arial"/>
              </a:rPr>
              <a:t>The 43 m high Helium Test Facility at </a:t>
            </a:r>
            <a:r>
              <a:rPr lang="en-US" altLang="en-US" sz="1500" b="1" dirty="0" err="1">
                <a:solidFill>
                  <a:srgbClr val="333399"/>
                </a:solidFill>
                <a:latin typeface="Arial" panose="020B0604020202020204" pitchFamily="34" charset="0"/>
                <a:cs typeface="Arial"/>
              </a:rPr>
              <a:t>Pelindaba</a:t>
            </a:r>
            <a:r>
              <a:rPr lang="en-US" altLang="en-US" sz="1500" b="1" dirty="0">
                <a:solidFill>
                  <a:srgbClr val="333399"/>
                </a:solidFill>
                <a:latin typeface="Arial" panose="020B0604020202020204" pitchFamily="34" charset="0"/>
                <a:cs typeface="Arial"/>
              </a:rPr>
              <a:t> will test the helium blower, valves, heaters, coolers, </a:t>
            </a:r>
            <a:r>
              <a:rPr lang="en-US" altLang="en-US" sz="1500" b="1" dirty="0" err="1">
                <a:solidFill>
                  <a:srgbClr val="333399"/>
                </a:solidFill>
                <a:latin typeface="Arial" panose="020B0604020202020204" pitchFamily="34" charset="0"/>
                <a:cs typeface="Arial"/>
              </a:rPr>
              <a:t>recuperator</a:t>
            </a:r>
            <a:r>
              <a:rPr lang="en-US" altLang="en-US" sz="1500" b="1" dirty="0">
                <a:solidFill>
                  <a:srgbClr val="333399"/>
                </a:solidFill>
                <a:latin typeface="Arial" panose="020B0604020202020204" pitchFamily="34" charset="0"/>
                <a:cs typeface="Arial"/>
              </a:rPr>
              <a:t> and other components at pressures up to 95 bar and 1200 degrees C.</a:t>
            </a:r>
          </a:p>
        </p:txBody>
      </p:sp>
      <p:sp>
        <p:nvSpPr>
          <p:cNvPr id="917508" name="Rectangle 4">
            <a:extLst>
              <a:ext uri="{FF2B5EF4-FFF2-40B4-BE49-F238E27FC236}">
                <a16:creationId xmlns:a16="http://schemas.microsoft.com/office/drawing/2014/main" id="{EA469675-9ACF-EA44-AD2C-E5353B618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1209" y="0"/>
            <a:ext cx="5221553" cy="8096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ZA" altLang="en-US"/>
              <a:t>Helium Test Facility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348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>
            <a:extLst>
              <a:ext uri="{FF2B5EF4-FFF2-40B4-BE49-F238E27FC236}">
                <a16:creationId xmlns:a16="http://schemas.microsoft.com/office/drawing/2014/main" id="{1D5A88AE-7569-2342-A0E6-35EF33CD5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127000"/>
            <a:ext cx="6477000" cy="76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ZA" altLang="en-US"/>
              <a:t>Test facilities at the North-West University</a:t>
            </a:r>
            <a:endParaRPr lang="en-GB" altLang="en-US"/>
          </a:p>
        </p:txBody>
      </p:sp>
      <p:pic>
        <p:nvPicPr>
          <p:cNvPr id="560131" name="Picture 3" descr="DSC04567">
            <a:extLst>
              <a:ext uri="{FF2B5EF4-FFF2-40B4-BE49-F238E27FC236}">
                <a16:creationId xmlns:a16="http://schemas.microsoft.com/office/drawing/2014/main" id="{88C9209E-E3D7-8B4E-923C-19B8EB47C1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889000"/>
            <a:ext cx="3161771" cy="23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0132" name="Picture 4">
            <a:extLst>
              <a:ext uri="{FF2B5EF4-FFF2-40B4-BE49-F238E27FC236}">
                <a16:creationId xmlns:a16="http://schemas.microsoft.com/office/drawing/2014/main" id="{5B51261B-0CA7-BD47-87A5-D8A3219CA0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302000"/>
            <a:ext cx="3040063" cy="228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0133" name="Text Box 5">
            <a:extLst>
              <a:ext uri="{FF2B5EF4-FFF2-40B4-BE49-F238E27FC236}">
                <a16:creationId xmlns:a16="http://schemas.microsoft.com/office/drawing/2014/main" id="{DC3DA656-F584-7341-9CC8-5FD2C3DA7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3250407"/>
            <a:ext cx="2540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ZA" altLang="en-US" sz="1500" b="1"/>
              <a:t>High Pressure Test Unit</a:t>
            </a:r>
            <a:endParaRPr lang="en-GB" altLang="en-US" sz="1500" b="1"/>
          </a:p>
        </p:txBody>
      </p:sp>
      <p:sp>
        <p:nvSpPr>
          <p:cNvPr id="560134" name="Text Box 6">
            <a:extLst>
              <a:ext uri="{FF2B5EF4-FFF2-40B4-BE49-F238E27FC236}">
                <a16:creationId xmlns:a16="http://schemas.microsoft.com/office/drawing/2014/main" id="{4025AC7E-EC14-BA4A-BF83-4889B4565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208" y="4475428"/>
            <a:ext cx="83079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ZA" altLang="en-US" sz="1500"/>
              <a:t>PBMM</a:t>
            </a:r>
            <a:endParaRPr lang="en-GB" altLang="en-US" sz="1500"/>
          </a:p>
        </p:txBody>
      </p:sp>
      <p:pic>
        <p:nvPicPr>
          <p:cNvPr id="560135" name="Picture 7" descr="High Pressure Test Unit Nov 06">
            <a:extLst>
              <a:ext uri="{FF2B5EF4-FFF2-40B4-BE49-F238E27FC236}">
                <a16:creationId xmlns:a16="http://schemas.microsoft.com/office/drawing/2014/main" id="{D2395ED0-A321-1C4C-B591-6B0A09019C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889000"/>
            <a:ext cx="3983303" cy="237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0136" name="Picture 8" descr="High Temperature Test Facility Nov 06">
            <a:extLst>
              <a:ext uri="{FF2B5EF4-FFF2-40B4-BE49-F238E27FC236}">
                <a16:creationId xmlns:a16="http://schemas.microsoft.com/office/drawing/2014/main" id="{7C7EDDA8-7561-E541-9C25-90C39E66C1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56000"/>
            <a:ext cx="3111500" cy="20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7" name="Text Box 9">
            <a:extLst>
              <a:ext uri="{FF2B5EF4-FFF2-40B4-BE49-F238E27FC236}">
                <a16:creationId xmlns:a16="http://schemas.microsoft.com/office/drawing/2014/main" id="{22FDB070-8DB6-E04F-8869-386AE9494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0"/>
            <a:ext cx="121179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ZA" altLang="en-US" sz="1500" b="1"/>
              <a:t>Pebble Bed Micro Model</a:t>
            </a:r>
            <a:endParaRPr lang="en-GB" altLang="en-US" sz="1500" b="1"/>
          </a:p>
        </p:txBody>
      </p:sp>
      <p:sp>
        <p:nvSpPr>
          <p:cNvPr id="560138" name="Text Box 10">
            <a:extLst>
              <a:ext uri="{FF2B5EF4-FFF2-40B4-BE49-F238E27FC236}">
                <a16:creationId xmlns:a16="http://schemas.microsoft.com/office/drawing/2014/main" id="{6874A2B1-C67C-9048-98BB-C14DD72B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00678"/>
            <a:ext cx="1397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ZA" altLang="en-US" sz="1500" b="1"/>
              <a:t>High Temperature Test Unit</a:t>
            </a:r>
            <a:endParaRPr lang="en-GB" altLang="en-US" sz="1500" b="1"/>
          </a:p>
        </p:txBody>
      </p:sp>
    </p:spTree>
    <p:extLst>
      <p:ext uri="{BB962C8B-B14F-4D97-AF65-F5344CB8AC3E}">
        <p14:creationId xmlns:p14="http://schemas.microsoft.com/office/powerpoint/2010/main" val="313913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8EC54-6A80-3E46-90E7-FE58E55E99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301C6-41EF-5B46-B8B8-C43D20245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Small Modular Reactors?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PBMR, a big contributor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is USNC doing?</a:t>
            </a:r>
          </a:p>
        </p:txBody>
      </p:sp>
    </p:spTree>
    <p:extLst>
      <p:ext uri="{BB962C8B-B14F-4D97-AF65-F5344CB8AC3E}">
        <p14:creationId xmlns:p14="http://schemas.microsoft.com/office/powerpoint/2010/main" val="180216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>
            <a:extLst>
              <a:ext uri="{FF2B5EF4-FFF2-40B4-BE49-F238E27FC236}">
                <a16:creationId xmlns:a16="http://schemas.microsoft.com/office/drawing/2014/main" id="{283D0555-4ECC-CB43-A1B2-5F89128CD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63500"/>
            <a:ext cx="6477000" cy="719667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Core Barrel Assembly</a:t>
            </a:r>
          </a:p>
        </p:txBody>
      </p:sp>
      <p:graphicFrame>
        <p:nvGraphicFramePr>
          <p:cNvPr id="509955" name="Object 3">
            <a:extLst>
              <a:ext uri="{FF2B5EF4-FFF2-40B4-BE49-F238E27FC236}">
                <a16:creationId xmlns:a16="http://schemas.microsoft.com/office/drawing/2014/main" id="{213B2E11-C2A4-9240-A96A-EF79B2F314E8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333500" y="698500"/>
          <a:ext cx="2887928" cy="4620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8" name="Visio" r:id="rId4" imgW="4356100" imgH="6959600" progId="Visio.Drawing.11">
                  <p:embed/>
                </p:oleObj>
              </mc:Choice>
              <mc:Fallback>
                <p:oleObj name="Visio" r:id="rId4" imgW="4356100" imgH="6959600" progId="Visio.Drawing.11">
                  <p:embed/>
                  <p:pic>
                    <p:nvPicPr>
                      <p:cNvPr id="509955" name="Object 3">
                        <a:extLst>
                          <a:ext uri="{FF2B5EF4-FFF2-40B4-BE49-F238E27FC236}">
                            <a16:creationId xmlns:a16="http://schemas.microsoft.com/office/drawing/2014/main" id="{213B2E11-C2A4-9240-A96A-EF79B2F314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698500"/>
                        <a:ext cx="2887928" cy="4620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9956" name="Picture 4" descr="OIP">
            <a:extLst>
              <a:ext uri="{FF2B5EF4-FFF2-40B4-BE49-F238E27FC236}">
                <a16:creationId xmlns:a16="http://schemas.microsoft.com/office/drawing/2014/main" id="{481447C9-D7F0-9945-846A-3B7D3401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9" y="3118115"/>
            <a:ext cx="3000375" cy="195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57" name="Picture 5">
            <a:extLst>
              <a:ext uri="{FF2B5EF4-FFF2-40B4-BE49-F238E27FC236}">
                <a16:creationId xmlns:a16="http://schemas.microsoft.com/office/drawing/2014/main" id="{2B1B5275-B940-2D41-B208-ED2B9A12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15" y="1113896"/>
            <a:ext cx="3059906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58" name="Text Box 6">
            <a:extLst>
              <a:ext uri="{FF2B5EF4-FFF2-40B4-BE49-F238E27FC236}">
                <a16:creationId xmlns:a16="http://schemas.microsoft.com/office/drawing/2014/main" id="{48BF8053-2770-5344-A222-4FE6CA108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615" y="772583"/>
            <a:ext cx="3120760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Single support concept verification tests</a:t>
            </a:r>
            <a:endParaRPr lang="en-GB" altLang="en-US" sz="1167" b="1">
              <a:latin typeface="Times" pitchFamily="2" charset="0"/>
            </a:endParaRPr>
          </a:p>
        </p:txBody>
      </p:sp>
      <p:sp>
        <p:nvSpPr>
          <p:cNvPr id="509959" name="Text Box 7">
            <a:extLst>
              <a:ext uri="{FF2B5EF4-FFF2-40B4-BE49-F238E27FC236}">
                <a16:creationId xmlns:a16="http://schemas.microsoft.com/office/drawing/2014/main" id="{79750732-AE53-4844-8A61-C1099AB4A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734469"/>
            <a:ext cx="3059907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DPP Core Barrel Assembly forgings at JSW</a:t>
            </a:r>
            <a:endParaRPr lang="en-GB" altLang="en-US" sz="1167" b="1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0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>
            <a:extLst>
              <a:ext uri="{FF2B5EF4-FFF2-40B4-BE49-F238E27FC236}">
                <a16:creationId xmlns:a16="http://schemas.microsoft.com/office/drawing/2014/main" id="{FD0919DB-553C-C44E-B103-B01616B29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0"/>
            <a:ext cx="6477000" cy="539750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Core Structure Ceramics</a:t>
            </a:r>
          </a:p>
        </p:txBody>
      </p:sp>
      <p:pic>
        <p:nvPicPr>
          <p:cNvPr id="512003" name="Picture 3">
            <a:extLst>
              <a:ext uri="{FF2B5EF4-FFF2-40B4-BE49-F238E27FC236}">
                <a16:creationId xmlns:a16="http://schemas.microsoft.com/office/drawing/2014/main" id="{4147964F-6987-694F-8B20-0103F70D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65" y="974488"/>
            <a:ext cx="1620573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04" name="Picture 4" descr="IMGP1864">
            <a:extLst>
              <a:ext uri="{FF2B5EF4-FFF2-40B4-BE49-F238E27FC236}">
                <a16:creationId xmlns:a16="http://schemas.microsoft.com/office/drawing/2014/main" id="{89B3729E-5091-D342-8BCC-43A1A8CF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93" y="1302571"/>
            <a:ext cx="1440657" cy="11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IMGP1892">
            <a:extLst>
              <a:ext uri="{FF2B5EF4-FFF2-40B4-BE49-F238E27FC236}">
                <a16:creationId xmlns:a16="http://schemas.microsoft.com/office/drawing/2014/main" id="{074DD54E-8F7E-F54C-B814-FF4452C62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6"/>
          <a:stretch/>
        </p:blipFill>
        <p:spPr bwMode="auto">
          <a:xfrm>
            <a:off x="6927451" y="2741904"/>
            <a:ext cx="1416954" cy="10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6" name="Picture 6" descr="DSCN2396">
            <a:extLst>
              <a:ext uri="{FF2B5EF4-FFF2-40B4-BE49-F238E27FC236}">
                <a16:creationId xmlns:a16="http://schemas.microsoft.com/office/drawing/2014/main" id="{F38283DF-1538-C643-AF75-2F20CE9E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2" y="1533666"/>
            <a:ext cx="1260739" cy="15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7" name="Picture 7" descr="DSC01774">
            <a:extLst>
              <a:ext uri="{FF2B5EF4-FFF2-40B4-BE49-F238E27FC236}">
                <a16:creationId xmlns:a16="http://schemas.microsoft.com/office/drawing/2014/main" id="{25CC352F-EE90-7F4E-9C9B-C2EC6965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62" y="1533666"/>
            <a:ext cx="1500188" cy="15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0" name="Picture 10" descr="P1000870">
            <a:extLst>
              <a:ext uri="{FF2B5EF4-FFF2-40B4-BE49-F238E27FC236}">
                <a16:creationId xmlns:a16="http://schemas.microsoft.com/office/drawing/2014/main" id="{38C37B75-0543-B247-814D-55517BCB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64" y="1302571"/>
            <a:ext cx="1259417" cy="11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1" name="Picture 11" descr="SA400218">
            <a:extLst>
              <a:ext uri="{FF2B5EF4-FFF2-40B4-BE49-F238E27FC236}">
                <a16:creationId xmlns:a16="http://schemas.microsoft.com/office/drawing/2014/main" id="{1FC6E7B5-97F2-CF48-B331-6219892D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64" y="2741904"/>
            <a:ext cx="1199886" cy="11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2" name="Picture 12" descr="P1000885">
            <a:extLst>
              <a:ext uri="{FF2B5EF4-FFF2-40B4-BE49-F238E27FC236}">
                <a16:creationId xmlns:a16="http://schemas.microsoft.com/office/drawing/2014/main" id="{BAA6C4CD-E3B1-F740-83F8-5EF40ABB1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96" y="4062175"/>
            <a:ext cx="1199885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3" name="Picture 13" descr="tie rod cups">
            <a:extLst>
              <a:ext uri="{FF2B5EF4-FFF2-40B4-BE49-F238E27FC236}">
                <a16:creationId xmlns:a16="http://schemas.microsoft.com/office/drawing/2014/main" id="{166A1BD4-0707-D945-824B-35E18407A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97" y="4062175"/>
            <a:ext cx="1440657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4" name="Text Box 14">
            <a:extLst>
              <a:ext uri="{FF2B5EF4-FFF2-40B4-BE49-F238E27FC236}">
                <a16:creationId xmlns:a16="http://schemas.microsoft.com/office/drawing/2014/main" id="{1176B290-C270-FA47-8B74-6EDE89A85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709" y="1132822"/>
            <a:ext cx="2594240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DPP Graphite feedstock </a:t>
            </a:r>
            <a:endParaRPr lang="en-GB" altLang="en-US" sz="1167" b="1">
              <a:latin typeface="Times" pitchFamily="2" charset="0"/>
            </a:endParaRPr>
          </a:p>
        </p:txBody>
      </p:sp>
      <p:sp>
        <p:nvSpPr>
          <p:cNvPr id="512015" name="Text Box 15">
            <a:extLst>
              <a:ext uri="{FF2B5EF4-FFF2-40B4-BE49-F238E27FC236}">
                <a16:creationId xmlns:a16="http://schemas.microsoft.com/office/drawing/2014/main" id="{11EBEB2C-9B9E-8E41-BF77-F7286DE60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264" y="961258"/>
            <a:ext cx="5158053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Prototype manufacturing of graphite blocks</a:t>
            </a:r>
            <a:endParaRPr lang="en-GB" altLang="en-US" sz="1167" b="1">
              <a:latin typeface="Times" pitchFamily="2" charset="0"/>
            </a:endParaRPr>
          </a:p>
        </p:txBody>
      </p:sp>
      <p:sp>
        <p:nvSpPr>
          <p:cNvPr id="512016" name="Text Box 16">
            <a:extLst>
              <a:ext uri="{FF2B5EF4-FFF2-40B4-BE49-F238E27FC236}">
                <a16:creationId xmlns:a16="http://schemas.microsoft.com/office/drawing/2014/main" id="{E2C69EEA-2CEA-7E44-A055-D8AD1B03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22" y="3213771"/>
            <a:ext cx="28204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000" b="1">
                <a:latin typeface="Times" pitchFamily="2" charset="0"/>
              </a:rPr>
              <a:t>PBMR CNC machines installed at SGL</a:t>
            </a:r>
            <a:endParaRPr lang="en-GB" altLang="en-US" sz="1000" b="1">
              <a:latin typeface="Times" pitchFamily="2" charset="0"/>
            </a:endParaRPr>
          </a:p>
        </p:txBody>
      </p:sp>
      <p:pic>
        <p:nvPicPr>
          <p:cNvPr id="18" name="Picture 9" descr="Bandsaw SSF 1800">
            <a:extLst>
              <a:ext uri="{FF2B5EF4-FFF2-40B4-BE49-F238E27FC236}">
                <a16:creationId xmlns:a16="http://schemas.microsoft.com/office/drawing/2014/main" id="{AE0617C7-659A-A840-9C60-4D8D5630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5" y="3555665"/>
            <a:ext cx="2356333" cy="15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77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6321B5A3-5018-384D-83C4-9974AFD8C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127000"/>
            <a:ext cx="6477000" cy="419365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RPV material</a:t>
            </a:r>
          </a:p>
        </p:txBody>
      </p:sp>
      <p:pic>
        <p:nvPicPr>
          <p:cNvPr id="514051" name="Picture 3" descr="2006-10-20 INDUSTEEL 002">
            <a:extLst>
              <a:ext uri="{FF2B5EF4-FFF2-40B4-BE49-F238E27FC236}">
                <a16:creationId xmlns:a16="http://schemas.microsoft.com/office/drawing/2014/main" id="{B23ED045-E390-3A4F-A3B3-A9EAE267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0" y="3495001"/>
            <a:ext cx="2459302" cy="18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2" name="Picture 4" descr="180 mm rolled &amp; heat treated plates">
            <a:extLst>
              <a:ext uri="{FF2B5EF4-FFF2-40B4-BE49-F238E27FC236}">
                <a16:creationId xmlns:a16="http://schemas.microsoft.com/office/drawing/2014/main" id="{6C55ED89-C6ED-A446-B5F0-89EDCD06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0" y="1455063"/>
            <a:ext cx="2460625" cy="19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3" name="Picture 5">
            <a:extLst>
              <a:ext uri="{FF2B5EF4-FFF2-40B4-BE49-F238E27FC236}">
                <a16:creationId xmlns:a16="http://schemas.microsoft.com/office/drawing/2014/main" id="{01948147-D78F-844F-A70B-4DDF6993E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634980"/>
            <a:ext cx="2279386" cy="180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4" name="Picture 6">
            <a:extLst>
              <a:ext uri="{FF2B5EF4-FFF2-40B4-BE49-F238E27FC236}">
                <a16:creationId xmlns:a16="http://schemas.microsoft.com/office/drawing/2014/main" id="{E43B8DFD-4DAF-C442-86C7-0B0A24DA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495001"/>
            <a:ext cx="2279386" cy="18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5" name="Picture 7" descr="100_2638">
            <a:extLst>
              <a:ext uri="{FF2B5EF4-FFF2-40B4-BE49-F238E27FC236}">
                <a16:creationId xmlns:a16="http://schemas.microsoft.com/office/drawing/2014/main" id="{253BD591-0230-7447-B6B8-28DEC8FD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40" y="1634981"/>
            <a:ext cx="2399771" cy="17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6" name="Picture 8" descr="IMAGE_143">
            <a:extLst>
              <a:ext uri="{FF2B5EF4-FFF2-40B4-BE49-F238E27FC236}">
                <a16:creationId xmlns:a16="http://schemas.microsoft.com/office/drawing/2014/main" id="{2B89D2E8-CD61-744A-91B3-9E2FBA81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40" y="3495001"/>
            <a:ext cx="2399771" cy="180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57" name="Text Box 9">
            <a:extLst>
              <a:ext uri="{FF2B5EF4-FFF2-40B4-BE49-F238E27FC236}">
                <a16:creationId xmlns:a16="http://schemas.microsoft.com/office/drawing/2014/main" id="{8ADCCA21-5C7F-F449-A525-CAF12D7B7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261" y="1052897"/>
            <a:ext cx="1927489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RPV raw material at mills </a:t>
            </a:r>
            <a:endParaRPr lang="en-GB" altLang="en-US" sz="1167" b="1">
              <a:latin typeface="Times" pitchFamily="2" charset="0"/>
            </a:endParaRPr>
          </a:p>
        </p:txBody>
      </p:sp>
      <p:sp>
        <p:nvSpPr>
          <p:cNvPr id="514058" name="Text Box 10">
            <a:extLst>
              <a:ext uri="{FF2B5EF4-FFF2-40B4-BE49-F238E27FC236}">
                <a16:creationId xmlns:a16="http://schemas.microsoft.com/office/drawing/2014/main" id="{5EFD91BC-F2E5-6E42-AFE9-A32A813F8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034376"/>
            <a:ext cx="2340240" cy="45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RPV rolled segments arrived </a:t>
            </a:r>
          </a:p>
          <a:p>
            <a:r>
              <a:rPr lang="en-ZA" altLang="en-US" sz="1167" b="1">
                <a:latin typeface="Times" pitchFamily="2" charset="0"/>
              </a:rPr>
              <a:t>at ENSA fabrication shop</a:t>
            </a:r>
            <a:endParaRPr lang="en-GB" altLang="en-US" sz="1167" b="1">
              <a:latin typeface="Times" pitchFamily="2" charset="0"/>
            </a:endParaRPr>
          </a:p>
        </p:txBody>
      </p:sp>
      <p:sp>
        <p:nvSpPr>
          <p:cNvPr id="514059" name="Text Box 11">
            <a:extLst>
              <a:ext uri="{FF2B5EF4-FFF2-40B4-BE49-F238E27FC236}">
                <a16:creationId xmlns:a16="http://schemas.microsoft.com/office/drawing/2014/main" id="{10AE1E4D-EBDE-B044-826F-71FEC743B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886" y="1034376"/>
            <a:ext cx="2737114" cy="45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Different RPV bottom dome segments and flanges in ENSA’s fabrication shop</a:t>
            </a:r>
            <a:endParaRPr lang="en-GB" altLang="en-US" sz="1167" b="1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8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>
            <a:extLst>
              <a:ext uri="{FF2B5EF4-FFF2-40B4-BE49-F238E27FC236}">
                <a16:creationId xmlns:a16="http://schemas.microsoft.com/office/drawing/2014/main" id="{FBB418A4-67B6-D048-85C9-7ACCBF159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96573"/>
            <a:ext cx="6477000" cy="665427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RPV Manufacturing</a:t>
            </a:r>
          </a:p>
        </p:txBody>
      </p:sp>
      <p:pic>
        <p:nvPicPr>
          <p:cNvPr id="515075" name="Picture 3" descr="RPV2">
            <a:extLst>
              <a:ext uri="{FF2B5EF4-FFF2-40B4-BE49-F238E27FC236}">
                <a16:creationId xmlns:a16="http://schemas.microsoft.com/office/drawing/2014/main" id="{3C9A1896-9798-A949-8BBD-9F3CEED5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1" y="1068693"/>
            <a:ext cx="2099469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76" name="Picture 4">
            <a:extLst>
              <a:ext uri="{FF2B5EF4-FFF2-40B4-BE49-F238E27FC236}">
                <a16:creationId xmlns:a16="http://schemas.microsoft.com/office/drawing/2014/main" id="{BCBD0A16-8E97-B64C-84C2-1C77E10F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1" y="3166839"/>
            <a:ext cx="2902479" cy="227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5077" name="Text Box 5">
            <a:extLst>
              <a:ext uri="{FF2B5EF4-FFF2-40B4-BE49-F238E27FC236}">
                <a16:creationId xmlns:a16="http://schemas.microsoft.com/office/drawing/2014/main" id="{A9A6503D-ED94-DE45-B578-FBC6F91B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917" y="4866073"/>
            <a:ext cx="1558396" cy="63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167" b="1" dirty="0">
                <a:latin typeface="Times" pitchFamily="2" charset="0"/>
                <a:cs typeface="Arial" panose="020B0604020202020204" pitchFamily="34" charset="0"/>
              </a:rPr>
              <a:t>Longitudinal  welding started on 10 Oct 08 </a:t>
            </a:r>
          </a:p>
        </p:txBody>
      </p:sp>
      <p:pic>
        <p:nvPicPr>
          <p:cNvPr id="515078" name="Picture 6" descr="Last arrivals January 2007">
            <a:extLst>
              <a:ext uri="{FF2B5EF4-FFF2-40B4-BE49-F238E27FC236}">
                <a16:creationId xmlns:a16="http://schemas.microsoft.com/office/drawing/2014/main" id="{D2E56078-A333-7549-AC20-7B81C50C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240672"/>
            <a:ext cx="2279386" cy="19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79" name="Picture 7" descr="P4190056">
            <a:extLst>
              <a:ext uri="{FF2B5EF4-FFF2-40B4-BE49-F238E27FC236}">
                <a16:creationId xmlns:a16="http://schemas.microsoft.com/office/drawing/2014/main" id="{63C58574-88E2-F348-A0CC-B17FF0A8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3521381"/>
            <a:ext cx="2279386" cy="18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80" name="Picture 8">
            <a:extLst>
              <a:ext uri="{FF2B5EF4-FFF2-40B4-BE49-F238E27FC236}">
                <a16:creationId xmlns:a16="http://schemas.microsoft.com/office/drawing/2014/main" id="{FF1CAEE1-8697-5B40-A78F-6CC1F4BE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949631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081" name="Line 9">
            <a:extLst>
              <a:ext uri="{FF2B5EF4-FFF2-40B4-BE49-F238E27FC236}">
                <a16:creationId xmlns:a16="http://schemas.microsoft.com/office/drawing/2014/main" id="{867CD633-CDCC-3C4C-A5B6-4153FAA44F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0" y="4942193"/>
            <a:ext cx="840053" cy="2394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sz="1500"/>
          </a:p>
        </p:txBody>
      </p:sp>
      <p:sp>
        <p:nvSpPr>
          <p:cNvPr id="515082" name="Text Box 10">
            <a:extLst>
              <a:ext uri="{FF2B5EF4-FFF2-40B4-BE49-F238E27FC236}">
                <a16:creationId xmlns:a16="http://schemas.microsoft.com/office/drawing/2014/main" id="{71425209-AE26-B341-BF85-C6EA73BC7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939047"/>
            <a:ext cx="2121958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 dirty="0">
                <a:latin typeface="Times" pitchFamily="2" charset="0"/>
              </a:rPr>
              <a:t>Machined RSS top lid ring</a:t>
            </a:r>
            <a:endParaRPr lang="en-GB" altLang="en-US" sz="1167" b="1" dirty="0">
              <a:latin typeface="Times" pitchFamily="2" charset="0"/>
            </a:endParaRPr>
          </a:p>
        </p:txBody>
      </p:sp>
      <p:sp>
        <p:nvSpPr>
          <p:cNvPr id="515083" name="Text Box 11">
            <a:extLst>
              <a:ext uri="{FF2B5EF4-FFF2-40B4-BE49-F238E27FC236}">
                <a16:creationId xmlns:a16="http://schemas.microsoft.com/office/drawing/2014/main" id="{0CDAF9C9-7ACC-4C43-BECC-3986195A3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021" y="3221079"/>
            <a:ext cx="2460625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 altLang="en-US" sz="1167" b="1">
                <a:latin typeface="Times" pitchFamily="2" charset="0"/>
              </a:rPr>
              <a:t>Machined CUD nozzle flange</a:t>
            </a:r>
            <a:endParaRPr lang="en-GB" altLang="en-US" sz="1167" b="1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87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2FBA9945-2EDF-4744-9E03-7E6177C51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8193" y="169996"/>
            <a:ext cx="6477000" cy="571500"/>
          </a:xfrm>
        </p:spPr>
        <p:txBody>
          <a:bodyPr/>
          <a:lstStyle/>
          <a:p>
            <a:r>
              <a:rPr lang="en-US" altLang="en-US" dirty="0"/>
              <a:t>Fuel Fabrication at </a:t>
            </a:r>
            <a:r>
              <a:rPr lang="en-US" altLang="en-US" dirty="0" err="1"/>
              <a:t>Pelindaba</a:t>
            </a:r>
            <a:endParaRPr lang="en-US" altLang="en-US" dirty="0"/>
          </a:p>
        </p:txBody>
      </p:sp>
      <p:pic>
        <p:nvPicPr>
          <p:cNvPr id="561155" name="Picture 3">
            <a:extLst>
              <a:ext uri="{FF2B5EF4-FFF2-40B4-BE49-F238E27FC236}">
                <a16:creationId xmlns:a16="http://schemas.microsoft.com/office/drawing/2014/main" id="{57789327-7705-7947-AC02-7C1D42B4F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6" b="12601"/>
          <a:stretch/>
        </p:blipFill>
        <p:spPr bwMode="auto">
          <a:xfrm>
            <a:off x="1031875" y="830792"/>
            <a:ext cx="3989917" cy="238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1156" name="Picture 4">
            <a:extLst>
              <a:ext uri="{FF2B5EF4-FFF2-40B4-BE49-F238E27FC236}">
                <a16:creationId xmlns:a16="http://schemas.microsoft.com/office/drawing/2014/main" id="{82F71FA6-2655-BB47-AA19-4656F539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26" r="879" b="12978"/>
          <a:stretch/>
        </p:blipFill>
        <p:spPr bwMode="auto">
          <a:xfrm>
            <a:off x="1031875" y="3268491"/>
            <a:ext cx="3989917" cy="223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1157" name="Picture 5" descr="DSC_1146">
            <a:extLst>
              <a:ext uri="{FF2B5EF4-FFF2-40B4-BE49-F238E27FC236}">
                <a16:creationId xmlns:a16="http://schemas.microsoft.com/office/drawing/2014/main" id="{D31C49FB-7545-B045-8E5C-FCCFE71CD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1"/>
          <a:stretch/>
        </p:blipFill>
        <p:spPr bwMode="auto">
          <a:xfrm>
            <a:off x="5171669" y="973207"/>
            <a:ext cx="3190875" cy="447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3153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7AB85-5DD1-DE4E-9DF6-3421DB6F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960C-1773-4FFF-BF8B-B263CF7EAA9A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4B2E7-0049-9643-A8AE-81841D2821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641CC-0397-D640-8A5A-2592E84A0F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PBMR unlocked the global SMR / AMR </a:t>
            </a:r>
          </a:p>
        </p:txBody>
      </p:sp>
    </p:spTree>
    <p:extLst>
      <p:ext uri="{BB962C8B-B14F-4D97-AF65-F5344CB8AC3E}">
        <p14:creationId xmlns:p14="http://schemas.microsoft.com/office/powerpoint/2010/main" val="1026454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8EC54-6A80-3E46-90E7-FE58E55E99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301C6-41EF-5B46-B8B8-C43D20245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Why Small Modular Reactors?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PBMR, a big contributor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is USNC doing?</a:t>
            </a:r>
          </a:p>
        </p:txBody>
      </p:sp>
    </p:spTree>
    <p:extLst>
      <p:ext uri="{BB962C8B-B14F-4D97-AF65-F5344CB8AC3E}">
        <p14:creationId xmlns:p14="http://schemas.microsoft.com/office/powerpoint/2010/main" val="772725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7B41D-4549-5C46-9913-74F6E66CC2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FC09D-125A-4CD8-B328-CC9129518C79}" type="slidenum">
              <a:rPr lang="en-ZA" smtClean="0"/>
              <a:pPr/>
              <a:t>27</a:t>
            </a:fld>
            <a:endParaRPr lang="en-Z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D017295-B5C2-AC42-9E97-C2CA091284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2F96B63-F32B-0446-83EB-18FAFBC797D1}"/>
              </a:ext>
            </a:extLst>
          </p:cNvPr>
          <p:cNvSpPr txBox="1">
            <a:spLocks/>
          </p:cNvSpPr>
          <p:nvPr/>
        </p:nvSpPr>
        <p:spPr>
          <a:xfrm>
            <a:off x="457199" y="170896"/>
            <a:ext cx="6535145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 spc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GB" dirty="0"/>
              <a:t>About USNC and the MMR® program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F08A741-ED9C-5441-9B59-09FC27FA0525}"/>
              </a:ext>
            </a:extLst>
          </p:cNvPr>
          <p:cNvSpPr txBox="1">
            <a:spLocks/>
          </p:cNvSpPr>
          <p:nvPr/>
        </p:nvSpPr>
        <p:spPr>
          <a:xfrm>
            <a:off x="457200" y="835086"/>
            <a:ext cx="6535145" cy="675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ourier New" panose="02070309020205020404" pitchFamily="49" charset="0"/>
              <a:buChar char="o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0" dirty="0">
                <a:solidFill>
                  <a:schemeClr val="tx2"/>
                </a:solidFill>
              </a:rPr>
              <a:t>USNC (Ultra Safe Nuclear) is a private US (owned and controlled) company spinoff from the DOE Labs, working to commercialize our fuel and reactor technologies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6A4DFC5-CB72-D445-AB75-427C6FD2B4CA}"/>
              </a:ext>
            </a:extLst>
          </p:cNvPr>
          <p:cNvSpPr txBox="1">
            <a:spLocks/>
          </p:cNvSpPr>
          <p:nvPr/>
        </p:nvSpPr>
        <p:spPr>
          <a:xfrm>
            <a:off x="6651291" y="5308121"/>
            <a:ext cx="2160000" cy="303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7FC09D-125A-4CD8-B328-CC9129518C79}" type="slidenum">
              <a:rPr lang="en-ZA" smtClean="0"/>
              <a:pPr/>
              <a:t>27</a:t>
            </a:fld>
            <a:endParaRPr lang="en-ZA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633A3C7-0139-AF43-B417-A51918598FF7}"/>
              </a:ext>
            </a:extLst>
          </p:cNvPr>
          <p:cNvSpPr txBox="1">
            <a:spLocks/>
          </p:cNvSpPr>
          <p:nvPr/>
        </p:nvSpPr>
        <p:spPr>
          <a:xfrm>
            <a:off x="457200" y="1533106"/>
            <a:ext cx="6696075" cy="366505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USNC Company:</a:t>
            </a:r>
          </a:p>
          <a:p>
            <a:pPr lvl="1"/>
            <a:r>
              <a:rPr lang="en-GB" dirty="0"/>
              <a:t>Founded 2011 as a spinoff from the DOE labs and Deep Burn Program</a:t>
            </a:r>
          </a:p>
          <a:p>
            <a:pPr lvl="1"/>
            <a:r>
              <a:rPr lang="en-GB" dirty="0"/>
              <a:t>Fully privately funded US company, $20m investment to date</a:t>
            </a:r>
          </a:p>
          <a:p>
            <a:pPr lvl="1"/>
            <a:r>
              <a:rPr lang="en-GB" dirty="0"/>
              <a:t>Our head office is in Seattle WA, we have 50+ people in 6 countries</a:t>
            </a:r>
          </a:p>
          <a:p>
            <a:pPr lvl="1"/>
            <a:endParaRPr lang="en-GB" dirty="0"/>
          </a:p>
          <a:p>
            <a:r>
              <a:rPr lang="en-GB" dirty="0"/>
              <a:t>USNC develops and promotes its technology in three areas:</a:t>
            </a:r>
          </a:p>
          <a:p>
            <a:pPr lvl="1"/>
            <a:r>
              <a:rPr lang="en-GB" dirty="0"/>
              <a:t>Fully Ceramic Micro-encapsulated (FCM™) fuel </a:t>
            </a:r>
            <a:r>
              <a:rPr lang="mr-IN" dirty="0"/>
              <a:t>–</a:t>
            </a:r>
            <a:r>
              <a:rPr lang="en-GB" dirty="0"/>
              <a:t> origins from NGNP and Deep Burn Programs</a:t>
            </a:r>
          </a:p>
          <a:p>
            <a:pPr lvl="1"/>
            <a:r>
              <a:rPr lang="en-GB" dirty="0"/>
              <a:t>Micro Modular Reactor (MMR®) - HTGR using FCM fuel for remote power applications</a:t>
            </a:r>
          </a:p>
          <a:p>
            <a:pPr lvl="1"/>
            <a:r>
              <a:rPr lang="en-GB" dirty="0"/>
              <a:t>Advanced Systems: Space Nuclear Power, Advanced Terrestrial Reactors </a:t>
            </a:r>
          </a:p>
          <a:p>
            <a:pPr lvl="1"/>
            <a:endParaRPr lang="en-GB" dirty="0"/>
          </a:p>
          <a:p>
            <a:r>
              <a:rPr lang="en-GB" dirty="0"/>
              <a:t>The Micro Modular Reactor Program:</a:t>
            </a:r>
          </a:p>
          <a:p>
            <a:pPr lvl="1"/>
            <a:r>
              <a:rPr lang="en-GB" dirty="0"/>
              <a:t>USNC is the leading company in the race to provide energy as a service for remote mines and communities in Northern Canada </a:t>
            </a:r>
          </a:p>
          <a:p>
            <a:pPr lvl="1"/>
            <a:r>
              <a:rPr lang="en-GB" dirty="0"/>
              <a:t>Business model is based on Fundable Renewables Energy Business Models currently being followed throughout the world</a:t>
            </a:r>
          </a:p>
          <a:p>
            <a:pPr lvl="1"/>
            <a:r>
              <a:rPr lang="en-GB" dirty="0"/>
              <a:t>Implementing with support from three international Industrial Partners</a:t>
            </a:r>
          </a:p>
          <a:p>
            <a:pPr lvl="1"/>
            <a:r>
              <a:rPr lang="en-GB" dirty="0"/>
              <a:t>We are a Leader in the estimated $10B/year Construction and $50B/year Energy market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70D13-EAFB-8A46-B0C1-4763F342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9"/>
          <a:stretch/>
        </p:blipFill>
        <p:spPr>
          <a:xfrm>
            <a:off x="7233880" y="198279"/>
            <a:ext cx="1812740" cy="1939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C157B-1F65-2E4F-AE99-6BED591CE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812" y="2096889"/>
            <a:ext cx="1520914" cy="27634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797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282DE6-495A-D74C-98E7-54E52D287D41}"/>
              </a:ext>
            </a:extLst>
          </p:cNvPr>
          <p:cNvSpPr/>
          <p:nvPr/>
        </p:nvSpPr>
        <p:spPr>
          <a:xfrm>
            <a:off x="-3671" y="0"/>
            <a:ext cx="9147671" cy="57150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A picture containing indoor, sitting, black&#10;&#10;Description generated with high confidence">
            <a:extLst>
              <a:ext uri="{FF2B5EF4-FFF2-40B4-BE49-F238E27FC236}">
                <a16:creationId xmlns:a16="http://schemas.microsoft.com/office/drawing/2014/main" id="{8FBF95B6-AE25-422C-AA6B-655DC0837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5" r="21205" b="5301"/>
          <a:stretch/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A5C13B-D29E-4CD6-95E3-A9DA6C91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38" y="708503"/>
            <a:ext cx="3830869" cy="78694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6D600"/>
                </a:solidFill>
                <a:latin typeface="+mn-lt"/>
              </a:rPr>
              <a:t>USNC™ CORE TECHNOLOGY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A3F10-1BF1-4398-A2AA-CCFE77B214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1793" y="2312594"/>
            <a:ext cx="2515895" cy="2567335"/>
          </a:xfrm>
        </p:spPr>
        <p:txBody>
          <a:bodyPr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Manufactured with TRISO coated fuel particles compacted in specially sintered Silicon Carbide pellets</a:t>
            </a:r>
          </a:p>
          <a:p>
            <a:r>
              <a:rPr lang="en-US" sz="1050" dirty="0">
                <a:solidFill>
                  <a:schemeClr val="bg1"/>
                </a:solidFill>
              </a:rPr>
              <a:t>An extension of a reliable and historically proven technology resulting in two extra and very strong barriers against radioactivity release</a:t>
            </a:r>
          </a:p>
          <a:p>
            <a:r>
              <a:rPr lang="en-US" sz="1050" dirty="0">
                <a:solidFill>
                  <a:schemeClr val="bg1"/>
                </a:solidFill>
              </a:rPr>
              <a:t>Full containment of radioactive materials during operations and accident conditions</a:t>
            </a:r>
          </a:p>
          <a:p>
            <a:r>
              <a:rPr lang="en-US" sz="1050" dirty="0">
                <a:solidFill>
                  <a:schemeClr val="bg1"/>
                </a:solidFill>
              </a:rPr>
              <a:t>Eliminates any chance of proliferation</a:t>
            </a:r>
          </a:p>
          <a:p>
            <a:r>
              <a:rPr lang="en-US" sz="1050" dirty="0">
                <a:solidFill>
                  <a:schemeClr val="bg1"/>
                </a:solidFill>
              </a:rPr>
              <a:t>Provides environmental protection in the permanent repository after operations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008BF3-C0FA-BA47-9D5D-4E157EE75167}"/>
              </a:ext>
            </a:extLst>
          </p:cNvPr>
          <p:cNvSpPr txBox="1"/>
          <p:nvPr/>
        </p:nvSpPr>
        <p:spPr>
          <a:xfrm>
            <a:off x="201794" y="1495447"/>
            <a:ext cx="23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6D600"/>
                </a:solidFill>
              </a:rPr>
              <a:t>Fully Ceramic Micro-encapsulated (FCM</a:t>
            </a:r>
            <a:r>
              <a:rPr lang="en-US" sz="1200" b="1" baseline="30000" dirty="0">
                <a:solidFill>
                  <a:srgbClr val="F2D13D"/>
                </a:solidFill>
              </a:rPr>
              <a:t>™</a:t>
            </a:r>
            <a:r>
              <a:rPr lang="en-US" sz="1200" b="1" dirty="0">
                <a:solidFill>
                  <a:srgbClr val="F6D600"/>
                </a:solidFill>
              </a:rPr>
              <a:t>) Fuel – Makes Nuclear as Clean as Renewables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3A01B1-3017-6D44-A531-DD6DAFBB72E4}"/>
              </a:ext>
            </a:extLst>
          </p:cNvPr>
          <p:cNvGrpSpPr/>
          <p:nvPr/>
        </p:nvGrpSpPr>
        <p:grpSpPr>
          <a:xfrm>
            <a:off x="6443377" y="4656377"/>
            <a:ext cx="2700623" cy="544599"/>
            <a:chOff x="8258356" y="5594156"/>
            <a:chExt cx="3600830" cy="726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21BE4B-43BF-BA49-BE54-8FB0881B61E8}"/>
                </a:ext>
              </a:extLst>
            </p:cNvPr>
            <p:cNvSpPr/>
            <p:nvPr/>
          </p:nvSpPr>
          <p:spPr>
            <a:xfrm>
              <a:off x="8258356" y="5594156"/>
              <a:ext cx="713116" cy="726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FE4A2F-B174-204F-B42C-6797F32F1278}"/>
                </a:ext>
              </a:extLst>
            </p:cNvPr>
            <p:cNvSpPr/>
            <p:nvPr/>
          </p:nvSpPr>
          <p:spPr>
            <a:xfrm>
              <a:off x="8972213" y="5594156"/>
              <a:ext cx="2886973" cy="726132"/>
            </a:xfrm>
            <a:prstGeom prst="rect">
              <a:avLst/>
            </a:prstGeom>
            <a:solidFill>
              <a:srgbClr val="F2D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1AF8488-9DF0-F84B-95B3-36F82F00E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1109" y="4753843"/>
            <a:ext cx="362987" cy="367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50CDA8-9560-AA41-ACAC-DD752831358B}"/>
              </a:ext>
            </a:extLst>
          </p:cNvPr>
          <p:cNvSpPr txBox="1"/>
          <p:nvPr/>
        </p:nvSpPr>
        <p:spPr>
          <a:xfrm>
            <a:off x="6978215" y="4738639"/>
            <a:ext cx="22535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USNC holds all the patents and other IP necessary to manufacture this fuel</a:t>
            </a:r>
          </a:p>
        </p:txBody>
      </p:sp>
    </p:spTree>
    <p:extLst>
      <p:ext uri="{BB962C8B-B14F-4D97-AF65-F5344CB8AC3E}">
        <p14:creationId xmlns:p14="http://schemas.microsoft.com/office/powerpoint/2010/main" val="752986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87BD55-4E3D-44F8-882C-5E2EC74DA56C}"/>
              </a:ext>
            </a:extLst>
          </p:cNvPr>
          <p:cNvSpPr/>
          <p:nvPr/>
        </p:nvSpPr>
        <p:spPr>
          <a:xfrm>
            <a:off x="-3671" y="0"/>
            <a:ext cx="9147671" cy="57150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6B1F2-2003-4F57-AB14-1E0ABF0D2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8" t="6837" r="29511" b="26454"/>
          <a:stretch/>
        </p:blipFill>
        <p:spPr>
          <a:xfrm>
            <a:off x="2976530" y="333299"/>
            <a:ext cx="6167470" cy="5381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B12689-43F0-4ACF-ADA5-50B26888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63" y="509815"/>
            <a:ext cx="4913335" cy="994172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F6D600"/>
                </a:solidFill>
                <a:latin typeface="+mn-lt"/>
              </a:rPr>
              <a:t>USNC™ COMMERCIAL TECHNOLOGY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6E3BF-B8C3-4BA3-9E36-D59561903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198" y="1736183"/>
            <a:ext cx="3198549" cy="268605"/>
          </a:xfrm>
        </p:spPr>
        <p:txBody>
          <a:bodyPr>
            <a:normAutofit lnSpcReduction="10000"/>
          </a:bodyPr>
          <a:lstStyle/>
          <a:p>
            <a:r>
              <a:rPr lang="en-US" sz="1200" b="1" dirty="0">
                <a:solidFill>
                  <a:srgbClr val="F6D600"/>
                </a:solidFill>
              </a:rPr>
              <a:t>MMR Modular Reactor (MMR</a:t>
            </a:r>
            <a:r>
              <a:rPr lang="en-US" sz="1200" b="1" baseline="30000" dirty="0">
                <a:solidFill>
                  <a:srgbClr val="F2D13D"/>
                </a:solidFill>
              </a:rPr>
              <a:t> ™</a:t>
            </a:r>
            <a:r>
              <a:rPr lang="en-US" sz="1200" b="1" dirty="0">
                <a:solidFill>
                  <a:srgbClr val="F6D600"/>
                </a:solidFill>
              </a:rPr>
              <a:t>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C6DE2F-6D90-42ED-8265-EDF7DE3493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5468" y="2014016"/>
            <a:ext cx="3366889" cy="3367686"/>
          </a:xfrm>
        </p:spPr>
        <p:txBody>
          <a:bodyPr>
            <a:norm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Combination of key elements: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FCM Fuel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Clean non-radioactive low-energy coolant 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Low power density and high conductivity solid moderator 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Simple design</a:t>
            </a:r>
          </a:p>
          <a:p>
            <a:r>
              <a:rPr lang="en-US" sz="1050" dirty="0">
                <a:solidFill>
                  <a:schemeClr val="bg1"/>
                </a:solidFill>
              </a:rPr>
              <a:t>Allows for: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Fast construction and disassembly (&lt;1 year total)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Transportable modules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Baseload + 25% up-swings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Un-interrupted operation for 20 years 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Modular assembly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Reactor Refurbishment after use</a:t>
            </a:r>
          </a:p>
          <a:p>
            <a:r>
              <a:rPr lang="en-US" sz="1050" dirty="0">
                <a:solidFill>
                  <a:schemeClr val="bg1"/>
                </a:solidFill>
              </a:rPr>
              <a:t>Low cost, modular, accident proof nuclear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2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8EC54-6A80-3E46-90E7-FE58E55E99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301C6-41EF-5B46-B8B8-C43D20245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Small Modular Reactors?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PBMR, a big contributor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USNC doing?</a:t>
            </a:r>
          </a:p>
        </p:txBody>
      </p:sp>
    </p:spTree>
    <p:extLst>
      <p:ext uri="{BB962C8B-B14F-4D97-AF65-F5344CB8AC3E}">
        <p14:creationId xmlns:p14="http://schemas.microsoft.com/office/powerpoint/2010/main" val="2299800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87E526-757F-4436-B3A0-64712660BF48}"/>
              </a:ext>
            </a:extLst>
          </p:cNvPr>
          <p:cNvSpPr/>
          <p:nvPr/>
        </p:nvSpPr>
        <p:spPr>
          <a:xfrm>
            <a:off x="0" y="0"/>
            <a:ext cx="9144000" cy="5429250"/>
          </a:xfrm>
          <a:prstGeom prst="rect">
            <a:avLst/>
          </a:prstGeom>
          <a:solidFill>
            <a:srgbClr val="30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8DC75-BC1C-4DD5-9453-655FE99C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97" y="896056"/>
            <a:ext cx="4083866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MMR-REM™ Reference Power Plant for remote power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E2058-7BA7-415F-BAC9-71F1B20CCE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2060" y="545032"/>
            <a:ext cx="4083866" cy="185351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5-50 MWe class power-generating system designed to deliver 100% available power to remote area mines and communities of Canada</a:t>
            </a:r>
          </a:p>
          <a:p>
            <a:r>
              <a:rPr lang="en-US" dirty="0">
                <a:solidFill>
                  <a:schemeClr val="bg1"/>
                </a:solidFill>
              </a:rPr>
              <a:t>Multiple 15 </a:t>
            </a:r>
            <a:r>
              <a:rPr lang="en-US" dirty="0" err="1">
                <a:solidFill>
                  <a:schemeClr val="bg1"/>
                </a:solidFill>
              </a:rPr>
              <a:t>MWth</a:t>
            </a:r>
            <a:r>
              <a:rPr lang="en-US" dirty="0">
                <a:solidFill>
                  <a:schemeClr val="bg1"/>
                </a:solidFill>
              </a:rPr>
              <a:t> Micro Modular Reactors (MMR), supplemented and backed-up by diesel generators, renewables, and Li-ion battery power units</a:t>
            </a:r>
          </a:p>
          <a:p>
            <a:r>
              <a:rPr lang="en-US" dirty="0">
                <a:solidFill>
                  <a:schemeClr val="bg1"/>
                </a:solidFill>
              </a:rPr>
              <a:t>Provides highly reliable power compliance with the load variations of the off-grid customers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F08034-3BF9-4D66-AD2D-8375043954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1A4A9C02-B3A2-9A40-ABF3-AE09576AA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6" b="36293"/>
          <a:stretch/>
        </p:blipFill>
        <p:spPr>
          <a:xfrm>
            <a:off x="4942" y="3216091"/>
            <a:ext cx="9139058" cy="24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8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AC10-EF4F-4180-870C-4EC2FDB6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958"/>
            <a:ext cx="8229600" cy="788254"/>
          </a:xfrm>
        </p:spPr>
        <p:txBody>
          <a:bodyPr>
            <a:normAutofit fontScale="90000"/>
          </a:bodyPr>
          <a:lstStyle/>
          <a:p>
            <a:r>
              <a:rPr lang="en-US" dirty="0"/>
              <a:t>USNC Vision: </a:t>
            </a:r>
            <a:br>
              <a:rPr lang="en-US" dirty="0"/>
            </a:br>
            <a:r>
              <a:rPr lang="en-US" dirty="0"/>
              <a:t>The MMR™ will be different from Old Nuclear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CA355-4E2B-49BE-A1CC-DB4B78D2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8FEE-647A-41C5-9AE0-1E8716AD04AE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34573-C723-485E-BBBE-D71C50276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EEF2D0-9B9D-44A8-874B-87B9A559BC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32121" y="1521790"/>
            <a:ext cx="6161649" cy="3451225"/>
          </a:xfrm>
        </p:spPr>
        <p:txBody>
          <a:bodyPr/>
          <a:lstStyle/>
          <a:p>
            <a:r>
              <a:rPr lang="en-US" dirty="0"/>
              <a:t>Less development cost: 		$80 million – not $800 million</a:t>
            </a:r>
          </a:p>
          <a:p>
            <a:endParaRPr lang="en-US" dirty="0"/>
          </a:p>
          <a:p>
            <a:r>
              <a:rPr lang="en-US" dirty="0"/>
              <a:t>Shorter construction time:		6 months – not 60 months </a:t>
            </a:r>
          </a:p>
          <a:p>
            <a:endParaRPr lang="en-US" dirty="0"/>
          </a:p>
          <a:p>
            <a:r>
              <a:rPr lang="en-US" dirty="0"/>
              <a:t>Less project development: 	$10 million – not $1 billion</a:t>
            </a:r>
          </a:p>
          <a:p>
            <a:endParaRPr lang="en-US" dirty="0"/>
          </a:p>
          <a:p>
            <a:r>
              <a:rPr lang="en-US" dirty="0"/>
              <a:t>Less to build first unit	:		$100 million – not $1 billion</a:t>
            </a:r>
          </a:p>
          <a:p>
            <a:endParaRPr lang="en-US" dirty="0"/>
          </a:p>
          <a:p>
            <a:r>
              <a:rPr lang="en-US" dirty="0"/>
              <a:t>Higher number of unit sales:	10 units – not 1 unit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FCA76-EB0F-44AB-BE24-B34502F71B88}"/>
              </a:ext>
            </a:extLst>
          </p:cNvPr>
          <p:cNvGrpSpPr/>
          <p:nvPr/>
        </p:nvGrpSpPr>
        <p:grpSpPr>
          <a:xfrm>
            <a:off x="240743" y="1849212"/>
            <a:ext cx="2281529" cy="2796379"/>
            <a:chOff x="435859" y="2656450"/>
            <a:chExt cx="2281529" cy="27963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C657D5-A893-4270-B5EC-B534E29D9261}"/>
                </a:ext>
              </a:extLst>
            </p:cNvPr>
            <p:cNvSpPr txBox="1"/>
            <p:nvPr/>
          </p:nvSpPr>
          <p:spPr>
            <a:xfrm>
              <a:off x="435859" y="2805951"/>
              <a:ext cx="116972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b="1" dirty="0">
                  <a:solidFill>
                    <a:srgbClr val="005293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6CEC77-FAED-45FC-84FC-0B70A03950B0}"/>
                </a:ext>
              </a:extLst>
            </p:cNvPr>
            <p:cNvSpPr txBox="1"/>
            <p:nvPr/>
          </p:nvSpPr>
          <p:spPr>
            <a:xfrm>
              <a:off x="884135" y="2656450"/>
              <a:ext cx="1603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5293"/>
                  </a:solidFill>
                  <a:latin typeface="Arial" charset="0"/>
                  <a:ea typeface="Arial" charset="0"/>
                  <a:cs typeface="Arial" charset="0"/>
                </a:rPr>
                <a:t>Factor of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30B0CC-F1F6-4756-A665-A0309541F5C2}"/>
                </a:ext>
              </a:extLst>
            </p:cNvPr>
            <p:cNvSpPr txBox="1"/>
            <p:nvPr/>
          </p:nvSpPr>
          <p:spPr>
            <a:xfrm>
              <a:off x="1467708" y="2805951"/>
              <a:ext cx="124968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b="1" dirty="0">
                  <a:solidFill>
                    <a:srgbClr val="005293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118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56946-1041-42F6-9DCB-72A597BA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818F-B713-43A2-8AA5-12218ED0A5F1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1B3C3-78AF-49F1-A4F4-A39577477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B31F-5701-4BFA-A84A-AF03CBC8E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39390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6F90-D80C-964B-8A9E-9ACC77B0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Will SMR be able to address some of the challenges nuclear faces?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E725B-7953-D647-B669-E2DF1BE0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C2723-94F5-435E-901C-609419E20185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32D57-504D-8446-8F46-992BA863F5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85B0B9-9E72-4946-8300-C186B1870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BEF257-9D79-F84F-9E95-F5EB2225E9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 don’t know yet?</a:t>
            </a:r>
          </a:p>
          <a:p>
            <a:endParaRPr lang="en-US" dirty="0"/>
          </a:p>
          <a:p>
            <a:r>
              <a:rPr lang="en-US" dirty="0"/>
              <a:t>The reward makes it worth the effort!</a:t>
            </a:r>
          </a:p>
          <a:p>
            <a:endParaRPr lang="en-US" dirty="0"/>
          </a:p>
          <a:p>
            <a:r>
              <a:rPr lang="en-US" dirty="0"/>
              <a:t>Many are trying?</a:t>
            </a:r>
          </a:p>
          <a:p>
            <a:endParaRPr lang="en-US" dirty="0"/>
          </a:p>
          <a:p>
            <a:r>
              <a:rPr lang="en-US" dirty="0"/>
              <a:t>South Africa, through PBMR, was a notable contributor 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8A5D2B-9193-B944-92A9-C7256F8BD3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78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ED10-1CC1-2642-A9E3-3B357F60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42" y="3498574"/>
            <a:ext cx="4789715" cy="1192696"/>
          </a:xfrm>
        </p:spPr>
        <p:txBody>
          <a:bodyPr>
            <a:noAutofit/>
          </a:bodyPr>
          <a:lstStyle/>
          <a:p>
            <a:r>
              <a:rPr lang="en-US" sz="1800" dirty="0"/>
              <a:t>© USNC - Ultra Safe Nuclear Corporation </a:t>
            </a:r>
            <a:br>
              <a:rPr lang="en-US" sz="1800" dirty="0"/>
            </a:br>
            <a:r>
              <a:rPr lang="en-US" sz="1800" dirty="0"/>
              <a:t>2288 W Commodore Way, Seattle, WA 98199</a:t>
            </a:r>
            <a:br>
              <a:rPr lang="en-US" sz="1800" dirty="0"/>
            </a:br>
            <a:r>
              <a:rPr lang="en-US" sz="1800" dirty="0"/>
              <a:t>+1 206-906-9741  info@usnc.com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6284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8EC54-6A80-3E46-90E7-FE58E55E99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301C6-41EF-5B46-B8B8-C43D20245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Nuclear Power is key to deep decarbonization of society</a:t>
            </a:r>
          </a:p>
        </p:txBody>
      </p:sp>
    </p:spTree>
    <p:extLst>
      <p:ext uri="{BB962C8B-B14F-4D97-AF65-F5344CB8AC3E}">
        <p14:creationId xmlns:p14="http://schemas.microsoft.com/office/powerpoint/2010/main" val="160854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8EC54-6A80-3E46-90E7-FE58E55E99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F301C6-41EF-5B46-B8B8-C43D20245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Nuclear Power Technology is under threat in many parts of the world</a:t>
            </a:r>
          </a:p>
        </p:txBody>
      </p:sp>
    </p:spTree>
    <p:extLst>
      <p:ext uri="{BB962C8B-B14F-4D97-AF65-F5344CB8AC3E}">
        <p14:creationId xmlns:p14="http://schemas.microsoft.com/office/powerpoint/2010/main" val="382777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A4DCF99-4275-8A48-94E3-8091E9E1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77558"/>
            <a:ext cx="8229600" cy="612000"/>
          </a:xfrm>
        </p:spPr>
        <p:txBody>
          <a:bodyPr>
            <a:normAutofit/>
          </a:bodyPr>
          <a:lstStyle/>
          <a:p>
            <a:r>
              <a:rPr lang="en-GB" dirty="0"/>
              <a:t>Advanced and Small Modular reactors are response to this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7B41D-4549-5C46-9913-74F6E66CC2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FC09D-125A-4CD8-B328-CC9129518C79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4423ECA-498D-D346-939E-200924AFB6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2F96B63-F32B-0446-83EB-18FAFBC797D1}"/>
              </a:ext>
            </a:extLst>
          </p:cNvPr>
          <p:cNvSpPr txBox="1">
            <a:spLocks/>
          </p:cNvSpPr>
          <p:nvPr/>
        </p:nvSpPr>
        <p:spPr>
          <a:xfrm>
            <a:off x="457199" y="170896"/>
            <a:ext cx="6535145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 spc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F08A741-ED9C-5441-9B59-09FC27FA0525}"/>
              </a:ext>
            </a:extLst>
          </p:cNvPr>
          <p:cNvSpPr txBox="1">
            <a:spLocks/>
          </p:cNvSpPr>
          <p:nvPr/>
        </p:nvSpPr>
        <p:spPr>
          <a:xfrm>
            <a:off x="457200" y="835086"/>
            <a:ext cx="6535145" cy="6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ourier New" panose="02070309020205020404" pitchFamily="49" charset="0"/>
              <a:buChar char="o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i="0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6A4DFC5-CB72-D445-AB75-427C6FD2B4CA}"/>
              </a:ext>
            </a:extLst>
          </p:cNvPr>
          <p:cNvSpPr txBox="1">
            <a:spLocks/>
          </p:cNvSpPr>
          <p:nvPr/>
        </p:nvSpPr>
        <p:spPr>
          <a:xfrm>
            <a:off x="6651291" y="5308121"/>
            <a:ext cx="2160000" cy="303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7FC09D-125A-4CD8-B328-CC9129518C79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633A3C7-0139-AF43-B417-A51918598FF7}"/>
              </a:ext>
            </a:extLst>
          </p:cNvPr>
          <p:cNvSpPr txBox="1">
            <a:spLocks/>
          </p:cNvSpPr>
          <p:nvPr/>
        </p:nvSpPr>
        <p:spPr>
          <a:xfrm>
            <a:off x="457200" y="1533106"/>
            <a:ext cx="6696075" cy="366505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7E8F16-6F45-2C44-91B3-3C943AA8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17" y="812710"/>
            <a:ext cx="3270815" cy="406641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105BC1C-0221-F544-928D-E80FFFB28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8014" y="1013034"/>
            <a:ext cx="4958786" cy="298450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E236AC-0AA6-6D48-AABD-BA4A143C2288}"/>
              </a:ext>
            </a:extLst>
          </p:cNvPr>
          <p:cNvSpPr txBox="1"/>
          <p:nvPr/>
        </p:nvSpPr>
        <p:spPr>
          <a:xfrm>
            <a:off x="3834623" y="1421440"/>
            <a:ext cx="1473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</a:rPr>
              <a:t>140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9BB558-5B84-EA47-AC07-47EF742C5061}"/>
              </a:ext>
            </a:extLst>
          </p:cNvPr>
          <p:cNvSpPr txBox="1"/>
          <p:nvPr/>
        </p:nvSpPr>
        <p:spPr>
          <a:xfrm>
            <a:off x="5308103" y="1606106"/>
            <a:ext cx="268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Advanced Reactor Projects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F65EAB-7694-7E4B-B544-9175BF2A46B0}"/>
              </a:ext>
            </a:extLst>
          </p:cNvPr>
          <p:cNvSpPr txBox="1"/>
          <p:nvPr/>
        </p:nvSpPr>
        <p:spPr>
          <a:xfrm>
            <a:off x="7209353" y="2365358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</a:rPr>
              <a:t>65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E1AFE7-707F-E84C-9FC0-6A8EFBF46BE1}"/>
              </a:ext>
            </a:extLst>
          </p:cNvPr>
          <p:cNvSpPr txBox="1"/>
          <p:nvPr/>
        </p:nvSpPr>
        <p:spPr>
          <a:xfrm>
            <a:off x="4884044" y="2624734"/>
            <a:ext cx="23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Modular reactors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596BEE-EEF7-7C45-841B-FC394D3E4E67}"/>
              </a:ext>
            </a:extLst>
          </p:cNvPr>
          <p:cNvSpPr txBox="1"/>
          <p:nvPr/>
        </p:nvSpPr>
        <p:spPr>
          <a:xfrm>
            <a:off x="4773834" y="347335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939CE6-BD9B-0F41-A7D7-1B19B2EDB00B}"/>
              </a:ext>
            </a:extLst>
          </p:cNvPr>
          <p:cNvSpPr txBox="1"/>
          <p:nvPr/>
        </p:nvSpPr>
        <p:spPr>
          <a:xfrm>
            <a:off x="5544646" y="3694436"/>
            <a:ext cx="199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technologies</a:t>
            </a:r>
          </a:p>
        </p:txBody>
      </p:sp>
    </p:spTree>
    <p:extLst>
      <p:ext uri="{BB962C8B-B14F-4D97-AF65-F5344CB8AC3E}">
        <p14:creationId xmlns:p14="http://schemas.microsoft.com/office/powerpoint/2010/main" val="360569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6F90-D80C-964B-8A9E-9ACC77B0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483"/>
            <a:ext cx="8229600" cy="612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we see as the major challenges to nuclear</a:t>
            </a:r>
            <a:br>
              <a:rPr lang="en-US" dirty="0"/>
            </a:br>
            <a:r>
              <a:rPr lang="en-US" dirty="0"/>
              <a:t>Micro-modular reactors – Why do they matter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E725B-7953-D647-B669-E2DF1BE0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C2723-94F5-435E-901C-609419E20185}" type="datetime1">
              <a:rPr lang="en-US" smtClean="0"/>
              <a:t>11/28/19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32D57-504D-8446-8F46-992BA863F5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2AD8D1-0038-4146-88B4-E4BD4880993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47858-E99B-7B40-9736-E0135CDB931B}"/>
              </a:ext>
            </a:extLst>
          </p:cNvPr>
          <p:cNvSpPr txBox="1"/>
          <p:nvPr/>
        </p:nvSpPr>
        <p:spPr>
          <a:xfrm>
            <a:off x="373225" y="846372"/>
            <a:ext cx="354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Technology is losing ground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1036B-8577-D74B-A675-50052BAE86E7}"/>
              </a:ext>
            </a:extLst>
          </p:cNvPr>
          <p:cNvGrpSpPr/>
          <p:nvPr/>
        </p:nvGrpSpPr>
        <p:grpSpPr>
          <a:xfrm>
            <a:off x="457200" y="1418357"/>
            <a:ext cx="8341567" cy="1007706"/>
            <a:chOff x="457200" y="1334276"/>
            <a:chExt cx="8341567" cy="10077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A703B-9A5A-C541-A155-7EDC830E2ECA}"/>
                </a:ext>
              </a:extLst>
            </p:cNvPr>
            <p:cNvSpPr/>
            <p:nvPr/>
          </p:nvSpPr>
          <p:spPr>
            <a:xfrm>
              <a:off x="457200" y="1334276"/>
              <a:ext cx="8341567" cy="1007706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A74C55-C0A9-924D-91D1-01A428D02B72}"/>
                </a:ext>
              </a:extLst>
            </p:cNvPr>
            <p:cNvSpPr txBox="1"/>
            <p:nvPr/>
          </p:nvSpPr>
          <p:spPr>
            <a:xfrm>
              <a:off x="615821" y="1653463"/>
              <a:ext cx="1179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Economics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179123-F1FF-D543-BF9A-19C0C5220536}"/>
                </a:ext>
              </a:extLst>
            </p:cNvPr>
            <p:cNvSpPr txBox="1"/>
            <p:nvPr/>
          </p:nvSpPr>
          <p:spPr>
            <a:xfrm>
              <a:off x="3579446" y="1418652"/>
              <a:ext cx="33967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Costs and productivity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Investment Quanta / Market fit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Risk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E2030F-CEA8-CF4F-B9E3-DBCAB631A9A2}"/>
              </a:ext>
            </a:extLst>
          </p:cNvPr>
          <p:cNvGrpSpPr/>
          <p:nvPr/>
        </p:nvGrpSpPr>
        <p:grpSpPr>
          <a:xfrm>
            <a:off x="467709" y="2628716"/>
            <a:ext cx="8341567" cy="1008647"/>
            <a:chOff x="457200" y="2487211"/>
            <a:chExt cx="8341567" cy="10086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E0704F-762D-FD45-BF0B-8EB907616732}"/>
                </a:ext>
              </a:extLst>
            </p:cNvPr>
            <p:cNvSpPr/>
            <p:nvPr/>
          </p:nvSpPr>
          <p:spPr>
            <a:xfrm>
              <a:off x="457200" y="2488152"/>
              <a:ext cx="8341567" cy="1007706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B01CB9-C739-854B-87EF-BCB62EF94CD9}"/>
                </a:ext>
              </a:extLst>
            </p:cNvPr>
            <p:cNvSpPr txBox="1"/>
            <p:nvPr/>
          </p:nvSpPr>
          <p:spPr>
            <a:xfrm>
              <a:off x="615821" y="2659459"/>
              <a:ext cx="1920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Safety and public perceptions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0E1A7F-A67B-C445-ADB0-D138BF1D9FA1}"/>
                </a:ext>
              </a:extLst>
            </p:cNvPr>
            <p:cNvSpPr txBox="1"/>
            <p:nvPr/>
          </p:nvSpPr>
          <p:spPr>
            <a:xfrm>
              <a:off x="3645592" y="2487211"/>
              <a:ext cx="25382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Catastrophic Potential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Dread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Security / Safeguards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B27896-5473-8F47-A2A9-806C26AF75C9}"/>
              </a:ext>
            </a:extLst>
          </p:cNvPr>
          <p:cNvGrpSpPr/>
          <p:nvPr/>
        </p:nvGrpSpPr>
        <p:grpSpPr>
          <a:xfrm>
            <a:off x="467709" y="3822196"/>
            <a:ext cx="8341567" cy="1007706"/>
            <a:chOff x="457200" y="2488152"/>
            <a:chExt cx="8341567" cy="100770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6E31F1-6544-944D-A168-69B46A5B9C90}"/>
                </a:ext>
              </a:extLst>
            </p:cNvPr>
            <p:cNvSpPr/>
            <p:nvPr/>
          </p:nvSpPr>
          <p:spPr>
            <a:xfrm>
              <a:off x="457200" y="2488152"/>
              <a:ext cx="8341567" cy="1007706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E54F45-F0B0-3A43-A104-A46E4B4BABDD}"/>
                </a:ext>
              </a:extLst>
            </p:cNvPr>
            <p:cNvSpPr txBox="1"/>
            <p:nvPr/>
          </p:nvSpPr>
          <p:spPr>
            <a:xfrm>
              <a:off x="615821" y="2807339"/>
              <a:ext cx="1195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Regulatory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A311BE-66E0-AA43-A03E-1366FBC73AF9}"/>
                </a:ext>
              </a:extLst>
            </p:cNvPr>
            <p:cNvSpPr txBox="1"/>
            <p:nvPr/>
          </p:nvSpPr>
          <p:spPr>
            <a:xfrm>
              <a:off x="3654923" y="2500934"/>
              <a:ext cx="35524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Nuclear Regulation Processes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Other government and international  regulation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EA70960-B05C-334E-A353-4D405656F7A3}"/>
              </a:ext>
            </a:extLst>
          </p:cNvPr>
          <p:cNvSpPr txBox="1"/>
          <p:nvPr/>
        </p:nvSpPr>
        <p:spPr>
          <a:xfrm>
            <a:off x="7363872" y="150273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121200-27D0-824A-8E64-7CF5A001CA74}"/>
              </a:ext>
            </a:extLst>
          </p:cNvPr>
          <p:cNvSpPr txBox="1"/>
          <p:nvPr/>
        </p:nvSpPr>
        <p:spPr>
          <a:xfrm>
            <a:off x="7363872" y="269766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C8F488-D93E-574F-9F77-AC055ED2D1DF}"/>
              </a:ext>
            </a:extLst>
          </p:cNvPr>
          <p:cNvSpPr txBox="1"/>
          <p:nvPr/>
        </p:nvSpPr>
        <p:spPr>
          <a:xfrm>
            <a:off x="7373246" y="3910550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297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5B05D-0AD6-4BF4-9285-C99DDEC1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4" y="223929"/>
            <a:ext cx="8392674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2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CB09DB3-DA69-4AB4-B01F-D71C57D47F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002984"/>
              </p:ext>
            </p:extLst>
          </p:nvPr>
        </p:nvGraphicFramePr>
        <p:xfrm>
          <a:off x="217122" y="253331"/>
          <a:ext cx="8709755" cy="489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282691-C91C-3C4E-AC7B-80512D223147}"/>
              </a:ext>
            </a:extLst>
          </p:cNvPr>
          <p:cNvCxnSpPr/>
          <p:nvPr/>
        </p:nvCxnSpPr>
        <p:spPr>
          <a:xfrm>
            <a:off x="2459421" y="1587062"/>
            <a:ext cx="3510455" cy="1376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578C05F-A6F7-1845-99AE-47D208A5FB70}"/>
              </a:ext>
            </a:extLst>
          </p:cNvPr>
          <p:cNvSpPr/>
          <p:nvPr/>
        </p:nvSpPr>
        <p:spPr>
          <a:xfrm>
            <a:off x="6148873" y="485192"/>
            <a:ext cx="2063302" cy="3771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E56BBEF3-079E-394C-B4C5-459A990CE49E}"/>
              </a:ext>
            </a:extLst>
          </p:cNvPr>
          <p:cNvSpPr/>
          <p:nvPr/>
        </p:nvSpPr>
        <p:spPr>
          <a:xfrm>
            <a:off x="5890913" y="2929566"/>
            <a:ext cx="2443790" cy="112460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50 years</a:t>
            </a:r>
          </a:p>
        </p:txBody>
      </p:sp>
    </p:spTree>
    <p:extLst>
      <p:ext uri="{BB962C8B-B14F-4D97-AF65-F5344CB8AC3E}">
        <p14:creationId xmlns:p14="http://schemas.microsoft.com/office/powerpoint/2010/main" val="228279820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">
  <a:themeElements>
    <a:clrScheme name="">
      <a:dk1>
        <a:srgbClr val="2F3A55"/>
      </a:dk1>
      <a:lt1>
        <a:srgbClr val="FFFFFF"/>
      </a:lt1>
      <a:dk2>
        <a:srgbClr val="1F497D"/>
      </a:dk2>
      <a:lt2>
        <a:srgbClr val="EEECE1"/>
      </a:lt2>
      <a:accent1>
        <a:srgbClr val="2F3A55"/>
      </a:accent1>
      <a:accent2>
        <a:srgbClr val="747475"/>
      </a:accent2>
      <a:accent3>
        <a:srgbClr val="B1B0AC"/>
      </a:accent3>
      <a:accent4>
        <a:srgbClr val="045595"/>
      </a:accent4>
      <a:accent5>
        <a:srgbClr val="5294CF"/>
      </a:accent5>
      <a:accent6>
        <a:srgbClr val="FFCC33"/>
      </a:accent6>
      <a:hlink>
        <a:srgbClr val="000000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5 43" id="{F5F120A3-35B1-5145-9B6C-70CAD110771C}" vid="{862BFFC0-B0BD-F145-8410-CBCBE7135FF4}"/>
    </a:ext>
  </a:extLst>
</a:theme>
</file>

<file path=ppt/theme/theme2.xml><?xml version="1.0" encoding="utf-8"?>
<a:theme xmlns:a="http://schemas.openxmlformats.org/drawingml/2006/main" name="1_Content Slide">
  <a:themeElements>
    <a:clrScheme name="">
      <a:dk1>
        <a:srgbClr val="2F3A55"/>
      </a:dk1>
      <a:lt1>
        <a:srgbClr val="FFFFFF"/>
      </a:lt1>
      <a:dk2>
        <a:srgbClr val="1F497D"/>
      </a:dk2>
      <a:lt2>
        <a:srgbClr val="EEECE1"/>
      </a:lt2>
      <a:accent1>
        <a:srgbClr val="2F3A55"/>
      </a:accent1>
      <a:accent2>
        <a:srgbClr val="747475"/>
      </a:accent2>
      <a:accent3>
        <a:srgbClr val="B1B0AC"/>
      </a:accent3>
      <a:accent4>
        <a:srgbClr val="045595"/>
      </a:accent4>
      <a:accent5>
        <a:srgbClr val="5294CF"/>
      </a:accent5>
      <a:accent6>
        <a:srgbClr val="FFCC33"/>
      </a:accent6>
      <a:hlink>
        <a:srgbClr val="000000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5 43" id="{F5F120A3-35B1-5145-9B6C-70CAD110771C}" vid="{F8830FDE-17F8-5E4C-8FC1-DE3F1A0DBFB8}"/>
    </a:ext>
  </a:extLst>
</a:theme>
</file>

<file path=ppt/theme/theme3.xml><?xml version="1.0" encoding="utf-8"?>
<a:theme xmlns:a="http://schemas.openxmlformats.org/drawingml/2006/main" name="Cover Slide">
  <a:themeElements>
    <a:clrScheme name="Custom 1">
      <a:dk1>
        <a:srgbClr val="2F3A55"/>
      </a:dk1>
      <a:lt1>
        <a:srgbClr val="FFFFFF"/>
      </a:lt1>
      <a:dk2>
        <a:srgbClr val="1F497D"/>
      </a:dk2>
      <a:lt2>
        <a:srgbClr val="EEECE1"/>
      </a:lt2>
      <a:accent1>
        <a:srgbClr val="2F3A55"/>
      </a:accent1>
      <a:accent2>
        <a:srgbClr val="747475"/>
      </a:accent2>
      <a:accent3>
        <a:srgbClr val="B1B0AC"/>
      </a:accent3>
      <a:accent4>
        <a:srgbClr val="045595"/>
      </a:accent4>
      <a:accent5>
        <a:srgbClr val="5294CF"/>
      </a:accent5>
      <a:accent6>
        <a:srgbClr val="FFCC33"/>
      </a:accent6>
      <a:hlink>
        <a:srgbClr val="000000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5 43" id="{F5F120A3-35B1-5145-9B6C-70CAD110771C}" vid="{ABC73709-518D-7F47-89EE-06E74C193087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 43" id="{F5F120A3-35B1-5145-9B6C-70CAD110771C}" vid="{EBE55AD9-7A25-2440-8C2B-8976105DB54D}"/>
    </a:ext>
  </a:extLst>
</a:theme>
</file>

<file path=ppt/theme/theme5.xml><?xml version="1.0" encoding="utf-8"?>
<a:theme xmlns:a="http://schemas.openxmlformats.org/drawingml/2006/main" name="@@@Master Presentation">
  <a:themeElements>
    <a:clrScheme name="@@@Master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@@@Master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@@@Master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@@@Master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@@@Master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@@@Master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@@@Master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@@@Master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@@@Master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@@@Master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@@@Master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@@@Master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@@@Master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@@@Master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USNC PPT Presentation Template 08 Oct 2018</Template>
  <TotalTime>2540</TotalTime>
  <Words>1264</Words>
  <Application>Microsoft Macintosh PowerPoint</Application>
  <PresentationFormat>On-screen Show (16:10)</PresentationFormat>
  <Paragraphs>220</Paragraphs>
  <Slides>34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Times</vt:lpstr>
      <vt:lpstr>Wingdings</vt:lpstr>
      <vt:lpstr>Content Slide</vt:lpstr>
      <vt:lpstr>1_Content Slide</vt:lpstr>
      <vt:lpstr>Cover Slide</vt:lpstr>
      <vt:lpstr>3_Custom Design</vt:lpstr>
      <vt:lpstr>@@@Master Presentation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Advanced and Small Modular reactors are response to this</vt:lpstr>
      <vt:lpstr>What do we see as the major challenges to nuclear Micro-modular reactors – Why do they matter</vt:lpstr>
      <vt:lpstr>PowerPoint Presentation</vt:lpstr>
      <vt:lpstr>PowerPoint Presentation</vt:lpstr>
      <vt:lpstr>PowerPoint Presentation</vt:lpstr>
      <vt:lpstr>PowerPoint Presentation</vt:lpstr>
      <vt:lpstr>Do we as the nuclear industry consider this an acceptable risk?</vt:lpstr>
      <vt:lpstr>What do we see as the major challenges to nuclear Micro-modular reactors – Why do they matter</vt:lpstr>
      <vt:lpstr>PowerPoint Presentation</vt:lpstr>
      <vt:lpstr>PowerPoint Presentation</vt:lpstr>
      <vt:lpstr>The PBMR Program in Summary</vt:lpstr>
      <vt:lpstr>DPP Status (in 2008)</vt:lpstr>
      <vt:lpstr>Helium Test Facility</vt:lpstr>
      <vt:lpstr>Test facilities at the North-West University</vt:lpstr>
      <vt:lpstr>Core Barrel Assembly</vt:lpstr>
      <vt:lpstr>Core Structure Ceramics</vt:lpstr>
      <vt:lpstr>RPV material</vt:lpstr>
      <vt:lpstr>RPV Manufacturing</vt:lpstr>
      <vt:lpstr>Fuel Fabrication at Pelindaba</vt:lpstr>
      <vt:lpstr>PowerPoint Presentation</vt:lpstr>
      <vt:lpstr>PowerPoint Presentation</vt:lpstr>
      <vt:lpstr>PowerPoint Presentation</vt:lpstr>
      <vt:lpstr>USNC™ CORE TECHNOLOGY</vt:lpstr>
      <vt:lpstr>USNC™ COMMERCIAL TECHNOLOGY</vt:lpstr>
      <vt:lpstr>MMR-REM™ Reference Power Plant for remote power applications</vt:lpstr>
      <vt:lpstr>USNC Vision:  The MMR™ will be different from Old Nuclear</vt:lpstr>
      <vt:lpstr>PowerPoint Presentation</vt:lpstr>
      <vt:lpstr>Will SMR be able to address some of the challenges nuclear faces?</vt:lpstr>
      <vt:lpstr>© USNC - Ultra Safe Nuclear Corporation  2288 W Commodore Way, Seattle, WA 98199 +1 206-906-9741  info@usnc.com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Sasha Mitchell</dc:creator>
  <cp:lastModifiedBy>Mark Mitchell</cp:lastModifiedBy>
  <cp:revision>200</cp:revision>
  <dcterms:created xsi:type="dcterms:W3CDTF">2019-02-07T07:00:06Z</dcterms:created>
  <dcterms:modified xsi:type="dcterms:W3CDTF">2019-11-28T08:51:55Z</dcterms:modified>
</cp:coreProperties>
</file>