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60" r:id="rId4"/>
    <p:sldId id="290" r:id="rId5"/>
    <p:sldId id="273" r:id="rId6"/>
    <p:sldId id="300" r:id="rId7"/>
    <p:sldId id="258" r:id="rId8"/>
    <p:sldId id="259" r:id="rId9"/>
    <p:sldId id="264" r:id="rId10"/>
    <p:sldId id="265" r:id="rId11"/>
    <p:sldId id="266" r:id="rId12"/>
    <p:sldId id="296" r:id="rId13"/>
    <p:sldId id="282" r:id="rId14"/>
    <p:sldId id="287" r:id="rId15"/>
    <p:sldId id="285" r:id="rId16"/>
    <p:sldId id="291" r:id="rId17"/>
    <p:sldId id="286" r:id="rId18"/>
    <p:sldId id="270" r:id="rId19"/>
    <p:sldId id="276" r:id="rId20"/>
    <p:sldId id="299" r:id="rId21"/>
    <p:sldId id="283" r:id="rId22"/>
    <p:sldId id="278" r:id="rId23"/>
    <p:sldId id="298" r:id="rId24"/>
    <p:sldId id="279" r:id="rId25"/>
    <p:sldId id="297" r:id="rId26"/>
    <p:sldId id="284" r:id="rId27"/>
    <p:sldId id="267" r:id="rId28"/>
    <p:sldId id="261" r:id="rId29"/>
    <p:sldId id="274" r:id="rId30"/>
    <p:sldId id="294" r:id="rId31"/>
    <p:sldId id="269" r:id="rId32"/>
    <p:sldId id="288" r:id="rId33"/>
    <p:sldId id="289" r:id="rId34"/>
    <p:sldId id="302" r:id="rId35"/>
    <p:sldId id="262" r:id="rId36"/>
    <p:sldId id="26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7A79C-5D69-4CAA-95B6-7F6A098D2D4B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3153F-3DC1-4A50-928F-EACDDC819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153F-3DC1-4A50-928F-EACDDC8193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8. ISA: Centre for Storage  Ring Facility, Aarus.  http://www.isa.au.dk/facilities/astrid/electrons/sr.asp. (Accessed Nov. 8. 2019).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153F-3DC1-4A50-928F-EACDDC8193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13. Find a Beamline. https://www.esrf.eu/ome/UsersAndScience/find-a-beamline.html. (Accessed Nov. 12, 2019)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153F-3DC1-4A50-928F-EACDDC81939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153F-3DC1-4A50-928F-EACDDC81939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7C18-761E-4CB0-9A48-B368B885469A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BAAC-5362-4800-8E85-D59DF5495CE1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2B89-7893-4954-BBEC-6224F4B6B9DF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604B-9D53-418F-AFE5-F7ED95A4CB69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F2E0-6540-4109-B9B5-496CAED36917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E616-249F-421A-B0ED-8DDA752C4FDC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0F47-F49B-467C-98F8-7DB129109C8E}" type="datetime1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B443-8BBC-46BB-A7DD-AB8A426EFEE8}" type="datetime1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FFF8-C52C-45EF-964C-490E89090962}" type="datetime1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A90-E850-4615-9BCC-B381017BD488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9ED5-3A89-479A-9968-8914AEF54364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34091-1637-4E09-8783-BE6B6E7B064E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6CB5-811D-4455-85C9-47E02160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ZA" sz="3600" b="1" dirty="0">
                <a:latin typeface="Times New Roman" pitchFamily="18" charset="0"/>
                <a:cs typeface="Times New Roman" pitchFamily="18" charset="0"/>
              </a:rPr>
              <a:t>Relevance of </a:t>
            </a:r>
            <a:r>
              <a:rPr lang="en-ZA" sz="3600" b="1" dirty="0" smtClean="0">
                <a:latin typeface="Times New Roman" pitchFamily="18" charset="0"/>
                <a:cs typeface="Times New Roman" pitchFamily="18" charset="0"/>
              </a:rPr>
              <a:t>synchrotron radiation to inorganic medicinal chemistry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Ayodele Temidayo Odularu</a:t>
            </a: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ayodeleodularu@gmail.com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Department of Chemistry,</a:t>
            </a: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University of Fort Hare, Alice 5700.</a:t>
            </a:r>
          </a:p>
          <a:p>
            <a:pPr algn="ctr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13,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2019.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Non synchrotron radiation laboratory instruments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Challenges most encountered in the use of non synchrotron radiation laboratory instruments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are: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Destruction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sample during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preparation [4]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Weakest signal and low resolution from laboratory instruments, such as X-ray diffraction and spectroscopy [5]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challenges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solved with the use of synchrotron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radiation [5].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Synchrotron radiation and spectral range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Synchrotron radiation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is an electromagnetic radiation emitted  when charged particles (electrons and ions) are radially accelerated, that is, they moved in a circular orbit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[6].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Spectral range covered by SR are infrared (IR), ultraviolet (UV), visible, soft X-rays, hard X-rays,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gamma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rays and microwaves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[7].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Inorganic medicinal chemistry and  synchrotron radiation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inorganic medicinal chemist can utilize the detection sensitivity and facility which synchrotron radiation (SR) techniques, such as X-ray fluorescence (XRF), and X-ray absorption possess for the detection and characterization of metal based therapeutics in biological systems.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Emitted synchrotron radiation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Image result for picture of the synchrotron radiation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52600"/>
            <a:ext cx="7391400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Beamline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line with these spectral ranges are specific beamlines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[9].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Beamlines use generated SR to study matter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[10].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Beamline lay-out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Specific beamlines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Specific beamlines as regards X-ray diffraction and spectroscopy from  European Synchrotron Radiation Facility are ID01 for microdiffraction imaging,ID09 for time resolved,  ID 17 for bio-medical, ID 26 for X-ray absorption XAS and emission spectroscopy [12].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Synchrotron radiation and light’s</a:t>
            </a:r>
            <a:r>
              <a:rPr lang="en-Z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wavelength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Synchrotron radiation is on the electromagnetic spectrum, that is, light.</a:t>
            </a:r>
          </a:p>
          <a:p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Light’s wavelength is a function of electron energy, which is found in the hard X-ray region.</a:t>
            </a:r>
          </a:p>
          <a:p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The small character of wavelength of X-ray is used to study the atomic structuring and imaging of matter.</a:t>
            </a:r>
            <a:endParaRPr lang="en-US" sz="2400" dirty="0" smtClean="0"/>
          </a:p>
          <a:p>
            <a:endParaRPr lang="en-ZA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Synchrotron radiation techniques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Synchrotron radiation techniques are applicable to virtually all fields of science [10].</a:t>
            </a:r>
          </a:p>
          <a:p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regards atomic structuring and imaging of matter, focus of this study entails infrared microspectroscopy, microphobe X-ray fluorescence imaging, and X-ray absorption spectroscopy.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Infrared microspectroscopy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Synchrotron radiation-Fourier Transform infrared (SR-FTIR) Microspectroscopy is useful because the IR source is 10-1000 times more brilliant than the conventional globar source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[6].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This leads to superior signal to noise ratios in the resulting spectra, improving acquisition times and spatial resolution, both of which are vital for analyzing biological samples.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statement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Future therapeutic agents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FTIR microspectroscopy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Content Placeholder 4" descr="Image result for Pictures for Synchrotron Infrared microspectroscopy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6961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Application of infrared microspectroscopy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An urgent demand to develop accurate and cost-saving analytical techniques which can be used to screen new drug candidates resulted to the choice of SR-FTIR microspectroscopy.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Recently, attention has been directed to the use of SR-FTIR microspectroscopy to study and detect biomolecular changes which occur subsequent to drug administration or potential therapeutic agents in diseased cells.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Microprobe </a:t>
            </a:r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X-ray fluorescence imaging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Microprobe X-ray fluorescence imaging as upper edge over early microprobe because of two factors (i). the absence of  continuum (bremstrahlug) background radiation, which is a feature of a spectral obtained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particle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beams.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(ii). the increased X-ray flux on the sample connected with the use of third generation synchrotron facilities.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X-ray </a:t>
            </a:r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fluorescence imaging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Content Placeholder 4" descr="https://www.frontiersin.org/files/Articles/376011/fpls-09-01588-HTML/image_m/fpls-09-01588-g00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1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X-ray absorption spectroscopy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X-ray absorption spectroscopy (XAS) is a high sensitive technique and of extreme versatility. </a:t>
            </a:r>
          </a:p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It is beneficial for studying metal based drugs in order to obtain information in their physical states and chemical environment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It plays a useful role in structural analysis and metabolism of therapeutic agents. In addition, it confirms the chemical structures of newly synthesized coordination compounds [6].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XAS: XANES and EXAFS 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Content Placeholder 4" descr="https://upload.wikimedia.org/wikipedia/commons/thumb/f/fd/XASFig.jpg/440px-XASFi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medicinal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inorganic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chemistry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three aforementioned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synchrotron radiation (SR) techniques are   found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significant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enable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synthesized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drugs achieve its purpose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terms of minimal sample preparation, faster approach, turnability, localization, high spatial resolution, and high detection of bimolecular changes of therapeutic agents.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Ongoing and future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therapeutic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fast promising area in medicinal inorganic chemistry is the use of nanoparticles as direct therapeutic agents and drug delivery agents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Additionally, future research agent will entail medicinal inorganic crystallography and microanalysis.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1. Siddiqul, M. R.; AlOthman, Z. A.; Rahman, N. Analytical Techniques in Pharmaceutical Analysis: A Review. </a:t>
            </a:r>
            <a:r>
              <a:rPr lang="en-ZA" sz="2400" i="1" dirty="0" smtClean="0">
                <a:latin typeface="Times New Roman" pitchFamily="18" charset="0"/>
                <a:cs typeface="Times New Roman" pitchFamily="18" charset="0"/>
              </a:rPr>
              <a:t>Arab. J. Chem.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A" sz="2400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ZA" sz="2400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S1409-S1421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2. Odularu, A.T. ; Ajibade, A. P.; Mbese, J. Z.; Oyedeji, O. O. Developments in Platinum-Group Metals as Dual Antibacterial and Anticancer Agents. J. </a:t>
            </a:r>
            <a:r>
              <a:rPr lang="en-ZA" sz="2400" i="1" dirty="0" smtClean="0">
                <a:latin typeface="Times New Roman" pitchFamily="18" charset="0"/>
                <a:cs typeface="Times New Roman" pitchFamily="18" charset="0"/>
              </a:rPr>
              <a:t>Chem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ZA" sz="24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ZA" sz="2400" i="1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1-18.</a:t>
            </a:r>
            <a:endParaRPr lang="en-Z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Mjos, K. D.; Orvig, C. Metallodrugs in Medicinal Inorganic Chemistry. Chem. Rev. </a:t>
            </a:r>
            <a:r>
              <a:rPr lang="en-ZA" sz="2400" b="1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ZA" sz="2400" i="1" dirty="0" smtClean="0">
                <a:latin typeface="Times New Roman" pitchFamily="18" charset="0"/>
                <a:cs typeface="Times New Roman" pitchFamily="18" charset="0"/>
              </a:rPr>
              <a:t>114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4540-4563.  </a:t>
            </a:r>
            <a:endParaRPr lang="en-Z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Hall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C.; Lewis, R. Synchrotron Radiation Biomedical Imaging and Radiotherapy: From t</a:t>
            </a:r>
            <a:r>
              <a:rPr lang="en-US" sz="2400" dirty="0" smtClean="0"/>
              <a:t>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 UK to the Antipodes.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Philos. Trans. Roy. Soc. A: Math. Engineer. Sci.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377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https://doi.or/10.1098/rsta.2018.0240.</a:t>
            </a:r>
          </a:p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Borgwardt, T. C.; Wells, D. P. What Does Non-Destructive Analysis Mean?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Cog. Chem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1-6.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Di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llion, C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. T. Synchrotron Radiation Spectroscopic Techniques as Tools for the Medicinal Chemist: Microprobe X-ray Fluorescence Imaging, X-ray Absorption Spectroscopy, and Infrared Microspectroscopy. </a:t>
            </a:r>
            <a:r>
              <a:rPr lang="en-ZA" sz="2400" i="1" dirty="0" smtClean="0">
                <a:latin typeface="Times New Roman" pitchFamily="18" charset="0"/>
                <a:cs typeface="Times New Roman" pitchFamily="18" charset="0"/>
              </a:rPr>
              <a:t>Austral. J. Chem.</a:t>
            </a:r>
            <a:r>
              <a:rPr lang="en-ZA" sz="2400" b="1" dirty="0" smtClean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ZA" sz="2400" i="1" dirty="0" smtClean="0"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204-217.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The essential purpose of pharmaceutical drugs is to serve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human beings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by preventing diseases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enabling them to enjoy optimal  health [1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In preventing these diseases, are challenges of multi-drug and antineoplastic resistances [2].</a:t>
            </a:r>
            <a:endParaRPr lang="en-Z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Paroli, B.; Potenza, M. A. C. Radiation Emission and Properties: Synchrotron, Undulator and Betatron Radiation,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Adv. Phys.: X.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978-1004.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ISA: Centre for Storage  Ring Facility, Aarus.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://www.isa.au.dk/facilities/astrid/electrons/sr.asp. (Accessed Nov. 8. 2019).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Urpelainen, S.; Såthe, C.; Grizolli, W.; Agåker, M.; Head, A. R.; Anderson, M.; Huang S. W.; Jensen, B. N.; Wallén, E.; Tarawneh, .; Sankari, R.; Nyholm, R.; Lindberg, M.; Sjöblom, P.; Johansson, N.; Reinecke, B. N.; Arman, M. A.; Merte, L. R.; Knudsen, J.; Schnadt, J.; Andersen, J. N.; Hennies, F. The SPECIES Beamline at the MAX IV Laboratory: A Facility for Soft X-ray RIXS and APXPS.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J. Synchrotron Rad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344-353.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Materlik, G.; Payment, T.; Stuart, D. I. Diamond Light Source: Status and Perspectives.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Philos. Trans. Roy. Soc. A: Math. Engineer. Sci.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373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1-16.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ZA" sz="2400" dirty="0" err="1" smtClean="0">
                <a:latin typeface="Times New Roman" pitchFamily="18" charset="0"/>
                <a:cs typeface="Times New Roman" pitchFamily="18" charset="0"/>
              </a:rPr>
              <a:t>Hettiarachchi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G. M.; Donner, E.; </a:t>
            </a:r>
            <a:r>
              <a:rPr lang="en-ZA" sz="2400" dirty="0" err="1" smtClean="0">
                <a:latin typeface="Times New Roman" pitchFamily="18" charset="0"/>
                <a:cs typeface="Times New Roman" pitchFamily="18" charset="0"/>
              </a:rPr>
              <a:t>Doelsch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E. Application of Synchrotron Radiation-Based Methods for Environmental Geochemistry: Introduction to the Special Section. </a:t>
            </a:r>
            <a:r>
              <a:rPr lang="en-ZA" sz="2400" i="1" dirty="0" smtClean="0">
                <a:latin typeface="Times New Roman" pitchFamily="18" charset="0"/>
                <a:cs typeface="Times New Roman" pitchFamily="18" charset="0"/>
              </a:rPr>
              <a:t>J. Environ. Qual.</a:t>
            </a:r>
            <a:r>
              <a:rPr lang="en-ZA" sz="2400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ZA" sz="2400" i="1" dirty="0" smtClean="0"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, 1139-1145.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https://indico.desy.de&gt;indico &gt;event&gt;contribution&gt;material&gt;slides. (Accessed Nov. 13, 2019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12. Find a Beamline. https://www.esrf.eu/home/UsersAndScience/find-a-beamline.html.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(Accessed Nov. 13, 2019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Halada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GG. P.; Clayton, C. R. Application of Synchrotron Infrared Microspectroscopy (SIRMS) to Corrosion Contamination and Coatings. 100th Meeting. (Accessed Nov. 13, 2019).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14. Rodrigues, E. S.; Gomes, Marcos, H. F.; Duran, N. M.; Cassanji, J. G. B.; Da Cruz, T, N. M.; Neto, A, S.; Savassa, S. M.; De Almeida, E.; Carvalho, H. W. P.  Laboratory Microprobe X-Ray Fluorescence in Plant Science: Emerging Applications and Case Studies. 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Front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Plant Sci.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018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1-15.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Porcaro, F.; Roudeau, S.; Carmona, A.; Ortega, R. Advances in Element Speciation Analysis of Biomedical Samples Using Synchrotron-Based Techniques.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Trends Analy. Chem. Elsev.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104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22-41.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Acknowledgements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special appreciation to God Almighty for the grace to present this research.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utmost appreciations to the organizers (SA-ESRF), and funders (NRF).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also appreciate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listeners. You are the best.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ictures to say thank yo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Analytical </a:t>
            </a:r>
            <a:r>
              <a:rPr lang="en-ZA" sz="3200" b="1" dirty="0" smtClean="0">
                <a:latin typeface="Times New Roman" pitchFamily="18" charset="0"/>
                <a:cs typeface="Times New Roman" pitchFamily="18" charset="0"/>
              </a:rPr>
              <a:t>instrumentation and analytical methods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In line with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these diseases and their challenges,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the role of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analytical methods and analytical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instrumentation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assessing drugs’ qualities in medicinal inorganic chemistry is important in order to make drugs serve their purpose [1].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Administration of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therapeutic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agents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Cellular uptake,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distribution and biotransformation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connected with administration of a therapeutic agent are very important to the medicinal chemist because they help in the design and administration of a pharmaceutical [3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Medicinal inorganic chemistry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Medicinal inorganic chemistry is an aspect of inorganic chemistry which deals with metal ions in the human body [3].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It entails ever-increasing pharmacopeia of metal-based therapeutic and diagnostic agents, as well as, metal metabolism and mode of action [3].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Problem statement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Challenges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in medicinal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inorganic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chemistry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entail cellular uptake, circulation (distribution), and biotransformation </a:t>
            </a:r>
            <a:r>
              <a:rPr lang="en-ZA" sz="2400" dirty="0">
                <a:latin typeface="Times New Roman" pitchFamily="18" charset="0"/>
                <a:cs typeface="Times New Roman" pitchFamily="18" charset="0"/>
              </a:rPr>
              <a:t>of conventional 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therapeutic agents.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Aim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evaluate how three synchrotron radiation techniques (</a:t>
            </a:r>
            <a:r>
              <a:rPr lang="en-ZA" sz="2400" dirty="0" smtClean="0">
                <a:latin typeface="Times New Roman" pitchFamily="18" charset="0"/>
                <a:cs typeface="Times New Roman" pitchFamily="18" charset="0"/>
              </a:rPr>
              <a:t>infrared microspectroscopy, microphobe X-ray fluorescence imaging, and X-ray absorption spectroscopy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could control the challenges encountered in inorganic medicinal chemistry.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Methodological approach used for this study entails systematic literature review.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 synchrotron radiation laboratory instruments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Synchrotron radiation (SR)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6CB5-811D-4455-85C9-47E02160A3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1840</Words>
  <Application>Microsoft Office PowerPoint</Application>
  <PresentationFormat>On-screen Show (4:3)</PresentationFormat>
  <Paragraphs>151</Paragraphs>
  <Slides>36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Relevance of synchrotron radiation to inorganic medicinal chemistry </vt:lpstr>
      <vt:lpstr>Outline</vt:lpstr>
      <vt:lpstr>Introduction</vt:lpstr>
      <vt:lpstr>Analytical instrumentation and analytical methods</vt:lpstr>
      <vt:lpstr>Administration of therapeutic agents</vt:lpstr>
      <vt:lpstr>Medicinal inorganic chemistry</vt:lpstr>
      <vt:lpstr>Problem statement</vt:lpstr>
      <vt:lpstr>Aim</vt:lpstr>
      <vt:lpstr>Methodology   </vt:lpstr>
      <vt:lpstr>Non synchrotron radiation laboratory instruments </vt:lpstr>
      <vt:lpstr>Synchrotron radiation and spectral range</vt:lpstr>
      <vt:lpstr>Inorganic medicinal chemistry and  synchrotron radiation</vt:lpstr>
      <vt:lpstr>Emitted synchrotron radiation</vt:lpstr>
      <vt:lpstr>Beamline</vt:lpstr>
      <vt:lpstr>Beamline lay-out</vt:lpstr>
      <vt:lpstr>Specific beamlines</vt:lpstr>
      <vt:lpstr>Synchrotron radiation and light’s wavelength</vt:lpstr>
      <vt:lpstr>Synchrotron radiation techniques</vt:lpstr>
      <vt:lpstr>Infrared microspectroscopy</vt:lpstr>
      <vt:lpstr>FTIR microspectroscopy</vt:lpstr>
      <vt:lpstr>Application of infrared microspectroscopy</vt:lpstr>
      <vt:lpstr>Microprobe X-ray fluorescence imaging</vt:lpstr>
      <vt:lpstr>X-ray fluorescence imaging</vt:lpstr>
      <vt:lpstr>X-ray absorption spectroscopy</vt:lpstr>
      <vt:lpstr>XAS: XANES and EXAFS </vt:lpstr>
      <vt:lpstr>Conclusion</vt:lpstr>
      <vt:lpstr>Ongoing and future therapeutic agents</vt:lpstr>
      <vt:lpstr>References</vt:lpstr>
      <vt:lpstr>References</vt:lpstr>
      <vt:lpstr>References</vt:lpstr>
      <vt:lpstr>References</vt:lpstr>
      <vt:lpstr>References</vt:lpstr>
      <vt:lpstr>References</vt:lpstr>
      <vt:lpstr>References</vt:lpstr>
      <vt:lpstr>Acknowledgements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Relevance of Synchrotron Radiation in Inorganic medicinal Chemistry</dc:title>
  <dc:creator>Ayo</dc:creator>
  <cp:lastModifiedBy>Ayo</cp:lastModifiedBy>
  <cp:revision>177</cp:revision>
  <dcterms:created xsi:type="dcterms:W3CDTF">2019-11-07T14:11:45Z</dcterms:created>
  <dcterms:modified xsi:type="dcterms:W3CDTF">2019-11-13T05:37:48Z</dcterms:modified>
</cp:coreProperties>
</file>