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7" r:id="rId6"/>
    <p:sldId id="260" r:id="rId7"/>
    <p:sldId id="273" r:id="rId8"/>
    <p:sldId id="275" r:id="rId9"/>
    <p:sldId id="262" r:id="rId10"/>
    <p:sldId id="261" r:id="rId11"/>
    <p:sldId id="263" r:id="rId12"/>
    <p:sldId id="264" r:id="rId13"/>
    <p:sldId id="270" r:id="rId14"/>
    <p:sldId id="271" r:id="rId15"/>
    <p:sldId id="276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5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BA57-0650-A942-940A-125E985C5A93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EC24-5970-124A-9AD7-EEE8EE37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</a:t>
            </a:r>
            <a:r>
              <a:rPr lang="en-US" dirty="0" err="1" smtClean="0"/>
              <a:t>evaluting</a:t>
            </a:r>
            <a:r>
              <a:rPr lang="en-US" dirty="0" smtClean="0"/>
              <a:t> the species activated in the irradiation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 of </a:t>
            </a:r>
            <a:r>
              <a:rPr lang="en-US" baseline="30000" dirty="0" smtClean="0"/>
              <a:t>56</a:t>
            </a:r>
            <a:r>
              <a:rPr lang="en-US" baseline="0" dirty="0" smtClean="0"/>
              <a:t>Mn and </a:t>
            </a:r>
            <a:r>
              <a:rPr lang="en-US" baseline="30000" dirty="0" smtClean="0"/>
              <a:t>27</a:t>
            </a:r>
            <a:r>
              <a:rPr lang="en-US" baseline="0" dirty="0" smtClean="0"/>
              <a:t>Mg fit of the 845.8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Full peak identification done unambiguously for different types samples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Very good sensitivity as we were also able to identify the K signal present everywhere in the environment </a:t>
            </a:r>
          </a:p>
          <a:p>
            <a:endParaRPr lang="en-US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 noRot="1" noChangeAspect="1"/>
          </p:cNvSpPr>
          <p:nvPr>
            <p:ph type="body" idx="1"/>
          </p:nvPr>
        </p:nvSpPr>
        <p:spPr bwMode="auto">
          <a:xfrm>
            <a:off x="685186" y="4343400"/>
            <a:ext cx="5487629" cy="4038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845.8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under the fit</a:t>
            </a:r>
            <a:r>
              <a:rPr lang="en-US" baseline="0" dirty="0" smtClean="0"/>
              <a:t> gives new data which are a function of the peak height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8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decay fit of the 845.8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Couldn’t see a mechanism by which </a:t>
            </a:r>
            <a:r>
              <a:rPr lang="en-US" baseline="30000" dirty="0" smtClean="0"/>
              <a:t>69</a:t>
            </a:r>
            <a:r>
              <a:rPr lang="en-US" baseline="0" dirty="0" smtClean="0"/>
              <a:t>As could be made in </a:t>
            </a:r>
            <a:r>
              <a:rPr lang="en-US" baseline="0" dirty="0" err="1" smtClean="0"/>
              <a:t>kimberlite</a:t>
            </a:r>
            <a:r>
              <a:rPr lang="en-US" baseline="0" dirty="0" smtClean="0"/>
              <a:t>; if there is </a:t>
            </a:r>
            <a:r>
              <a:rPr lang="en-US" baseline="30000" dirty="0" smtClean="0"/>
              <a:t>45</a:t>
            </a:r>
            <a:r>
              <a:rPr lang="en-US" baseline="0" dirty="0" smtClean="0"/>
              <a:t>K floating around, its signal will be drowned out by the two others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 of </a:t>
            </a:r>
            <a:r>
              <a:rPr lang="en-US" baseline="30000" dirty="0" smtClean="0"/>
              <a:t>56</a:t>
            </a:r>
            <a:r>
              <a:rPr lang="en-US" baseline="0" dirty="0" smtClean="0"/>
              <a:t>Mn and </a:t>
            </a:r>
            <a:r>
              <a:rPr lang="en-US" baseline="30000" dirty="0" smtClean="0"/>
              <a:t>27</a:t>
            </a:r>
            <a:r>
              <a:rPr lang="en-US" baseline="0" dirty="0" smtClean="0"/>
              <a:t>Mg fit of the 845.8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EC24-5970-124A-9AD7-EEE8EE378C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F361327-8798-5B4E-A9C0-E7A99F84757F}" type="datetimeFigureOut">
              <a:rPr lang="en-US" smtClean="0"/>
              <a:t>13-07-09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C3438F8-EA6C-DA4E-9A51-362A606B3D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117" y="1133883"/>
            <a:ext cx="8283866" cy="1452311"/>
          </a:xfrm>
        </p:spPr>
        <p:txBody>
          <a:bodyPr>
            <a:normAutofit fontScale="90000"/>
          </a:bodyPr>
          <a:lstStyle/>
          <a:p>
            <a:r>
              <a:rPr lang="en-US" dirty="0"/>
              <a:t>Elemental analysis of </a:t>
            </a:r>
            <a:r>
              <a:rPr lang="en-US" dirty="0" err="1"/>
              <a:t>Kimberlite</a:t>
            </a:r>
            <a:r>
              <a:rPr lang="en-US" dirty="0"/>
              <a:t> </a:t>
            </a:r>
            <a:r>
              <a:rPr lang="en-US" dirty="0" smtClean="0"/>
              <a:t>and associated Country </a:t>
            </a:r>
            <a:r>
              <a:rPr lang="en-US" dirty="0"/>
              <a:t>Rock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1976"/>
            <a:ext cx="6400800" cy="1752600"/>
          </a:xfrm>
        </p:spPr>
        <p:txBody>
          <a:bodyPr/>
          <a:lstStyle/>
          <a:p>
            <a:r>
              <a:rPr lang="en-US" b="1" u="sng" dirty="0"/>
              <a:t>Marius </a:t>
            </a:r>
            <a:r>
              <a:rPr lang="en-US" b="1" u="sng" dirty="0" smtClean="0"/>
              <a:t>Tchonang</a:t>
            </a:r>
            <a:r>
              <a:rPr lang="en-US" b="1" u="sng" baseline="30000" dirty="0" smtClean="0"/>
              <a:t>1</a:t>
            </a:r>
            <a:r>
              <a:rPr lang="en-US" b="1" dirty="0" smtClean="0"/>
              <a:t>, </a:t>
            </a:r>
            <a:r>
              <a:rPr lang="en-US" b="1" dirty="0"/>
              <a:t>Martin </a:t>
            </a:r>
            <a:r>
              <a:rPr lang="en-US" b="1" dirty="0" smtClean="0"/>
              <a:t>Cook</a:t>
            </a:r>
            <a:r>
              <a:rPr lang="en-US" b="1" baseline="30000" dirty="0" smtClean="0"/>
              <a:t>1</a:t>
            </a:r>
            <a:r>
              <a:rPr lang="en-US" b="1" dirty="0" smtClean="0"/>
              <a:t>, </a:t>
            </a:r>
            <a:r>
              <a:rPr lang="en-US" b="1" dirty="0" err="1"/>
              <a:t>Faan</a:t>
            </a:r>
            <a:r>
              <a:rPr lang="en-US" b="1" dirty="0"/>
              <a:t> </a:t>
            </a:r>
            <a:r>
              <a:rPr lang="en-US" b="1" dirty="0" smtClean="0"/>
              <a:t>Bornman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Simon Connell</a:t>
            </a:r>
            <a:r>
              <a:rPr lang="en-US" b="1" baseline="30000" dirty="0" smtClean="0"/>
              <a:t>1</a:t>
            </a:r>
            <a:r>
              <a:rPr lang="en-US" b="1" dirty="0" smtClean="0"/>
              <a:t>and </a:t>
            </a:r>
            <a:r>
              <a:rPr lang="en-US" b="1" dirty="0"/>
              <a:t>Sergio </a:t>
            </a:r>
            <a:r>
              <a:rPr lang="en-US" b="1" dirty="0" smtClean="0"/>
              <a:t>Ballestrero</a:t>
            </a:r>
            <a:r>
              <a:rPr lang="en-US" b="1" baseline="30000" dirty="0" smtClean="0"/>
              <a:t>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8211" y="4976907"/>
            <a:ext cx="5307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 smtClean="0"/>
              <a:t>Physics </a:t>
            </a:r>
            <a:r>
              <a:rPr lang="en-US" sz="2000" dirty="0"/>
              <a:t>Department, University of </a:t>
            </a:r>
            <a:r>
              <a:rPr lang="en-US" sz="2000" dirty="0" smtClean="0"/>
              <a:t>Johannesburg</a:t>
            </a:r>
          </a:p>
          <a:p>
            <a:r>
              <a:rPr lang="en-US" sz="2000" baseline="30000" dirty="0" smtClean="0"/>
              <a:t>2</a:t>
            </a:r>
            <a:r>
              <a:rPr lang="en-US" sz="2000" dirty="0"/>
              <a:t>Multotec Process Equipment (Pty) Ltd</a:t>
            </a:r>
            <a:endParaRPr lang="en-US" sz="2000" baseline="30000" dirty="0"/>
          </a:p>
        </p:txBody>
      </p:sp>
      <p:pic>
        <p:nvPicPr>
          <p:cNvPr id="5" name="Content Placeholder 3" descr="Screen Shot 2013-06-25 at 10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6" name="Picture 5" descr="Screen Shot 2013-06-25 at 10.32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6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15" y="136068"/>
            <a:ext cx="8042276" cy="975867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6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7" name="Picture 6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10" name="Content Placeholder 9" descr="845bestfit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5" r="-2785"/>
          <a:stretch>
            <a:fillRect/>
          </a:stretch>
        </p:blipFill>
        <p:spPr>
          <a:xfrm>
            <a:off x="549275" y="959935"/>
            <a:ext cx="8042276" cy="4983666"/>
          </a:xfrm>
        </p:spPr>
      </p:pic>
      <p:sp>
        <p:nvSpPr>
          <p:cNvPr id="11" name="Oval 10"/>
          <p:cNvSpPr/>
          <p:nvPr/>
        </p:nvSpPr>
        <p:spPr>
          <a:xfrm rot="660584">
            <a:off x="5465724" y="4353222"/>
            <a:ext cx="2554561" cy="35660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7498" y="1132510"/>
            <a:ext cx="389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 decay fit gives T</a:t>
            </a:r>
            <a:r>
              <a:rPr lang="en-US" baseline="-25000" dirty="0" smtClean="0"/>
              <a:t>1</a:t>
            </a:r>
            <a:r>
              <a:rPr lang="en-US" baseline="-25000" dirty="0"/>
              <a:t>/2</a:t>
            </a:r>
            <a:r>
              <a:rPr lang="en-US" dirty="0"/>
              <a:t>=62 min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2939" y="5754894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Single decay fit of the 845.8 </a:t>
            </a:r>
            <a:r>
              <a:rPr lang="en-US" dirty="0" err="1"/>
              <a:t>keV</a:t>
            </a:r>
            <a:r>
              <a:rPr lang="en-US" dirty="0"/>
              <a:t> peak</a:t>
            </a:r>
          </a:p>
        </p:txBody>
      </p:sp>
    </p:spTree>
    <p:extLst>
      <p:ext uri="{BB962C8B-B14F-4D97-AF65-F5344CB8AC3E}">
        <p14:creationId xmlns:p14="http://schemas.microsoft.com/office/powerpoint/2010/main" val="348927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72132"/>
            <a:ext cx="8042276" cy="824685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7" name="Content Placeholder 3" descr="Screen Shot 2013-06-25 at 10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8" name="Picture 7" descr="Screen Shot 2013-06-25 at 10.32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3" name="Content Placeholder 2" descr="Screen Shot 2013-07-05 at 8.52.42 A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" b="-619"/>
          <a:stretch>
            <a:fillRect/>
          </a:stretch>
        </p:blipFill>
        <p:spPr/>
      </p:pic>
      <p:pic>
        <p:nvPicPr>
          <p:cNvPr id="6" name="Picture 5" descr="Screen Shot 2013-07-05 at 8.53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8" y="0"/>
            <a:ext cx="6935455" cy="6858000"/>
          </a:xfrm>
          <a:prstGeom prst="rect">
            <a:avLst/>
          </a:prstGeom>
        </p:spPr>
      </p:pic>
      <p:pic>
        <p:nvPicPr>
          <p:cNvPr id="11" name="Picture 10" descr="Screen Shot 2013-07-03 at 11.00.1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" y="3574513"/>
            <a:ext cx="9339266" cy="4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66306"/>
            <a:ext cx="8042276" cy="854922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5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7" name="Picture 6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3" name="Content Placeholder 2" descr="Screen Shot 2013-07-03 at 11.07.53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8" r="-13448"/>
          <a:stretch>
            <a:fillRect/>
          </a:stretch>
        </p:blipFill>
        <p:spPr>
          <a:xfrm>
            <a:off x="549275" y="1039017"/>
            <a:ext cx="8042276" cy="4343400"/>
          </a:xfrm>
        </p:spPr>
      </p:pic>
      <p:sp>
        <p:nvSpPr>
          <p:cNvPr id="9" name="Rectangle 8"/>
          <p:cNvSpPr/>
          <p:nvPr/>
        </p:nvSpPr>
        <p:spPr>
          <a:xfrm>
            <a:off x="3170134" y="2520702"/>
            <a:ext cx="425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baseline="-25000" dirty="0"/>
              <a:t>/2</a:t>
            </a:r>
            <a:r>
              <a:rPr lang="en-US" dirty="0" smtClean="0"/>
              <a:t>=10 min for the unknown species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82939" y="5400462"/>
            <a:ext cx="427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Two species </a:t>
            </a:r>
            <a:r>
              <a:rPr lang="en-US" dirty="0"/>
              <a:t>fit </a:t>
            </a:r>
            <a:r>
              <a:rPr lang="en-US" dirty="0" smtClean="0"/>
              <a:t>with one fixed to </a:t>
            </a:r>
            <a:r>
              <a:rPr lang="en-US" baseline="30000" dirty="0" smtClean="0"/>
              <a:t>56</a:t>
            </a:r>
            <a:r>
              <a:rPr lang="en-US" dirty="0" smtClean="0"/>
              <a:t>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6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72132"/>
            <a:ext cx="8042276" cy="824685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7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8" name="Picture 7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6" name="Content Placeholder 5" descr="Screen Shot 2013-07-05 at 8.33.53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" b="-2228"/>
          <a:stretch>
            <a:fillRect/>
          </a:stretch>
        </p:blipFill>
        <p:spPr/>
      </p:pic>
      <p:pic>
        <p:nvPicPr>
          <p:cNvPr id="9" name="Picture 8" descr="Screen Shot 2013-07-05 at 8.35.2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" y="1763763"/>
            <a:ext cx="7688026" cy="4124139"/>
          </a:xfrm>
          <a:prstGeom prst="rect">
            <a:avLst/>
          </a:prstGeom>
        </p:spPr>
      </p:pic>
      <p:pic>
        <p:nvPicPr>
          <p:cNvPr id="10" name="Picture 9" descr="Screen Shot 2013-07-05 at 6.22.5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6563"/>
            <a:ext cx="8591551" cy="5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66306"/>
            <a:ext cx="8042276" cy="854922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5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7" name="Picture 6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8" name="Content Placeholder 7" descr="Screen Shot 2013-07-03 at 11.55.55 A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4" r="-14024"/>
          <a:stretch>
            <a:fillRect/>
          </a:stretch>
        </p:blipFill>
        <p:spPr>
          <a:xfrm>
            <a:off x="549275" y="1009481"/>
            <a:ext cx="8042276" cy="4343400"/>
          </a:xfrm>
        </p:spPr>
      </p:pic>
      <p:sp>
        <p:nvSpPr>
          <p:cNvPr id="11" name="Rectangle 10"/>
          <p:cNvSpPr/>
          <p:nvPr/>
        </p:nvSpPr>
        <p:spPr>
          <a:xfrm>
            <a:off x="1771947" y="5409643"/>
            <a:ext cx="5788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 of </a:t>
            </a:r>
            <a:r>
              <a:rPr lang="en-US" baseline="30000" dirty="0"/>
              <a:t>56</a:t>
            </a:r>
            <a:r>
              <a:rPr lang="en-US" dirty="0"/>
              <a:t>Mn and </a:t>
            </a:r>
            <a:r>
              <a:rPr lang="en-US" baseline="30000" dirty="0"/>
              <a:t>27</a:t>
            </a:r>
            <a:r>
              <a:rPr lang="en-US" dirty="0"/>
              <a:t>Mg fit of the 845.8 </a:t>
            </a:r>
            <a:r>
              <a:rPr lang="en-US" dirty="0" err="1"/>
              <a:t>keV</a:t>
            </a:r>
            <a:r>
              <a:rPr lang="en-US" dirty="0"/>
              <a:t> peak</a:t>
            </a:r>
          </a:p>
        </p:txBody>
      </p:sp>
    </p:spTree>
    <p:extLst>
      <p:ext uri="{BB962C8B-B14F-4D97-AF65-F5344CB8AC3E}">
        <p14:creationId xmlns:p14="http://schemas.microsoft.com/office/powerpoint/2010/main" val="147209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66306"/>
            <a:ext cx="8042276" cy="854922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5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7" name="Picture 6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3" name="Content Placeholder 2" descr="511Decay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90" r="-13290"/>
          <a:stretch>
            <a:fillRect/>
          </a:stretch>
        </p:blipFill>
        <p:spPr>
          <a:xfrm>
            <a:off x="408156" y="1061425"/>
            <a:ext cx="8042276" cy="4343400"/>
          </a:xfrm>
        </p:spPr>
      </p:pic>
      <p:sp>
        <p:nvSpPr>
          <p:cNvPr id="9" name="Rectangle 8"/>
          <p:cNvSpPr/>
          <p:nvPr/>
        </p:nvSpPr>
        <p:spPr>
          <a:xfrm>
            <a:off x="1771947" y="5409643"/>
            <a:ext cx="5788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 of </a:t>
            </a:r>
            <a:r>
              <a:rPr lang="en-US" baseline="30000" dirty="0" smtClean="0"/>
              <a:t>11</a:t>
            </a:r>
            <a:r>
              <a:rPr lang="en-US" dirty="0" smtClean="0"/>
              <a:t>C, </a:t>
            </a:r>
            <a:r>
              <a:rPr lang="en-US" baseline="30000" dirty="0" smtClean="0"/>
              <a:t>13</a:t>
            </a:r>
            <a:r>
              <a:rPr lang="en-US" dirty="0" smtClean="0"/>
              <a:t>N </a:t>
            </a:r>
            <a:r>
              <a:rPr lang="en-US" dirty="0"/>
              <a:t>and </a:t>
            </a:r>
            <a:r>
              <a:rPr lang="en-US" baseline="30000" dirty="0" smtClean="0"/>
              <a:t>15</a:t>
            </a:r>
            <a:r>
              <a:rPr lang="en-US" dirty="0" smtClean="0"/>
              <a:t>O </a:t>
            </a:r>
            <a:r>
              <a:rPr lang="en-US" dirty="0"/>
              <a:t>fit of the </a:t>
            </a:r>
            <a:r>
              <a:rPr lang="en-US" dirty="0" smtClean="0"/>
              <a:t>511 </a:t>
            </a:r>
            <a:r>
              <a:rPr lang="en-US" dirty="0" err="1"/>
              <a:t>keV</a:t>
            </a:r>
            <a:r>
              <a:rPr lang="en-US" dirty="0"/>
              <a:t> peak</a:t>
            </a:r>
          </a:p>
        </p:txBody>
      </p:sp>
    </p:spTree>
    <p:extLst>
      <p:ext uri="{BB962C8B-B14F-4D97-AF65-F5344CB8AC3E}">
        <p14:creationId xmlns:p14="http://schemas.microsoft.com/office/powerpoint/2010/main" val="3441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66306"/>
            <a:ext cx="8042276" cy="85492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7" name="Picture 6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6" name="Content Placeholder 5" descr="Screen Shot 2013-07-03 at 12.00.26 P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9" r="-12679"/>
          <a:stretch>
            <a:fillRect/>
          </a:stretch>
        </p:blipFill>
        <p:spPr>
          <a:xfrm>
            <a:off x="504977" y="1319609"/>
            <a:ext cx="8042276" cy="4343400"/>
          </a:xfrm>
        </p:spPr>
      </p:pic>
      <p:sp>
        <p:nvSpPr>
          <p:cNvPr id="9" name="Rectangle 8"/>
          <p:cNvSpPr/>
          <p:nvPr/>
        </p:nvSpPr>
        <p:spPr>
          <a:xfrm rot="18832345">
            <a:off x="2556111" y="1383566"/>
            <a:ext cx="107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511 </a:t>
            </a:r>
            <a:r>
              <a:rPr lang="en-US" dirty="0" err="1"/>
              <a:t>keV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03286" y="1491593"/>
            <a:ext cx="354390" cy="206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36240" y="2569673"/>
            <a:ext cx="0" cy="359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82341" y="2067614"/>
            <a:ext cx="136157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aseline="30000" dirty="0" smtClean="0"/>
              <a:t>27</a:t>
            </a:r>
            <a:r>
              <a:rPr lang="en-US" sz="1200" dirty="0" smtClean="0"/>
              <a:t>Mg (9.46 min)</a:t>
            </a:r>
          </a:p>
          <a:p>
            <a:r>
              <a:rPr lang="en-US" sz="1200" baseline="30000" dirty="0" smtClean="0"/>
              <a:t>56</a:t>
            </a:r>
            <a:r>
              <a:rPr lang="en-US" sz="1200" dirty="0" smtClean="0"/>
              <a:t>Mn (2.58h)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90684" y="2800620"/>
            <a:ext cx="3405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42191" y="2648286"/>
            <a:ext cx="96077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aseline="30000" dirty="0" smtClean="0"/>
              <a:t>24</a:t>
            </a:r>
            <a:r>
              <a:rPr lang="en-US" sz="1200" dirty="0" smtClean="0"/>
              <a:t>Na (15h)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98786" y="3174540"/>
            <a:ext cx="3405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50293" y="2933598"/>
            <a:ext cx="117236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aseline="30000" dirty="0" smtClean="0"/>
              <a:t>52</a:t>
            </a:r>
            <a:r>
              <a:rPr lang="en-US" sz="1200" dirty="0" smtClean="0"/>
              <a:t>Mn (21min)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5021" y="2904062"/>
            <a:ext cx="96077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aseline="30000" dirty="0" smtClean="0"/>
              <a:t>24</a:t>
            </a:r>
            <a:r>
              <a:rPr lang="en-US" sz="1200" dirty="0" smtClean="0"/>
              <a:t>Na (15h)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393514" y="3041628"/>
            <a:ext cx="3405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23493" y="3849822"/>
            <a:ext cx="240322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Double escape from 2754 </a:t>
            </a:r>
            <a:r>
              <a:rPr lang="en-US" sz="1200" dirty="0" err="1"/>
              <a:t>keV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742131" y="3632985"/>
            <a:ext cx="406299" cy="216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680006" y="3627628"/>
            <a:ext cx="370038" cy="581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58491" y="4223742"/>
            <a:ext cx="233910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Single </a:t>
            </a:r>
            <a:r>
              <a:rPr lang="en-US" sz="1200" dirty="0"/>
              <a:t>escape from 2754 </a:t>
            </a:r>
            <a:r>
              <a:rPr lang="en-US" sz="1200" dirty="0" err="1"/>
              <a:t>keV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077250" y="3448174"/>
            <a:ext cx="135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40</a:t>
            </a:r>
            <a:r>
              <a:rPr lang="en-US" dirty="0"/>
              <a:t>K (Years)</a:t>
            </a:r>
            <a:endParaRPr lang="en-US" baseline="30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408513" y="3424745"/>
            <a:ext cx="406299" cy="2161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6-25 at 10.27.0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</p:spPr>
      </p:pic>
      <p:pic>
        <p:nvPicPr>
          <p:cNvPr id="5" name="Picture 4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-16"/>
            <a:ext cx="8042276" cy="828803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7537" y="36182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037" y="1503510"/>
            <a:ext cx="783086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u"/>
            </a:pPr>
            <a:r>
              <a:rPr lang="en-US" sz="2400" dirty="0" smtClean="0"/>
              <a:t>I would like to thank the University of 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    Johannesburg for the financial support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/>
              <a:t>All the members of the psi group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671594" y="4616930"/>
            <a:ext cx="3642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pple Chancery"/>
                <a:cs typeface="Apple Chancery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206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(</a:t>
            </a:r>
            <a:r>
              <a:rPr lang="en-US" dirty="0" err="1" smtClean="0"/>
              <a:t>MinPET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Analysis</a:t>
            </a:r>
            <a:endParaRPr lang="en-US" dirty="0" smtClean="0"/>
          </a:p>
          <a:p>
            <a:r>
              <a:rPr lang="en-US" dirty="0" smtClean="0"/>
              <a:t>Results and Conclusion</a:t>
            </a:r>
          </a:p>
          <a:p>
            <a:endParaRPr lang="en-US" dirty="0"/>
          </a:p>
        </p:txBody>
      </p:sp>
      <p:pic>
        <p:nvPicPr>
          <p:cNvPr id="4" name="Content Placeholder 3" descr="Screen Shot 2013-06-25 at 10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5" name="Picture 4" descr="Screen Shot 2013-06-25 at 10.32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4352"/>
            <a:ext cx="8229600" cy="1143000"/>
          </a:xfrm>
        </p:spPr>
        <p:txBody>
          <a:bodyPr/>
          <a:lstStyle/>
          <a:p>
            <a:r>
              <a:rPr lang="en-US" dirty="0" smtClean="0"/>
              <a:t>Context (</a:t>
            </a:r>
            <a:r>
              <a:rPr lang="en-US" dirty="0" err="1" smtClean="0"/>
              <a:t>MinPET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laceholder 3" descr="10000000000002CB0000028430ADBC2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87" r="-31887"/>
          <a:stretch>
            <a:fillRect/>
          </a:stretch>
        </p:blipFill>
        <p:spPr bwMode="auto">
          <a:xfrm>
            <a:off x="457200" y="1225654"/>
            <a:ext cx="8229600" cy="4900509"/>
          </a:xfrm>
        </p:spPr>
      </p:pic>
      <p:sp>
        <p:nvSpPr>
          <p:cNvPr id="5" name="Rectangular Callout 4"/>
          <p:cNvSpPr/>
          <p:nvPr/>
        </p:nvSpPr>
        <p:spPr>
          <a:xfrm>
            <a:off x="2413824" y="981610"/>
            <a:ext cx="1470240" cy="491092"/>
          </a:xfrm>
          <a:prstGeom prst="wedgeRectCallout">
            <a:avLst>
              <a:gd name="adj1" fmla="val 68107"/>
              <a:gd name="adj2" fmla="val 104963"/>
            </a:avLst>
          </a:pr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  <a:latin typeface="Arial" charset="0"/>
              </a:rPr>
              <a:t>coarse crush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688183" y="1768062"/>
            <a:ext cx="1143360" cy="489651"/>
          </a:xfrm>
          <a:prstGeom prst="wedgeRectCallout">
            <a:avLst>
              <a:gd name="adj1" fmla="val -79962"/>
              <a:gd name="adj2" fmla="val 130213"/>
            </a:avLst>
          </a:pr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  <a:latin typeface="Arial" charset="0"/>
              </a:rPr>
              <a:t>gamma beam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118424" y="3102086"/>
            <a:ext cx="1143360" cy="816566"/>
          </a:xfrm>
          <a:prstGeom prst="wedgeRectCallout">
            <a:avLst>
              <a:gd name="adj1" fmla="val -103041"/>
              <a:gd name="adj2" fmla="val -22011"/>
            </a:avLst>
          </a:pr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  <a:latin typeface="Arial" charset="0"/>
              </a:rPr>
              <a:t>irradiation hopper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177489" y="4941680"/>
            <a:ext cx="1306080" cy="817931"/>
          </a:xfrm>
          <a:prstGeom prst="wedgeRectCallout">
            <a:avLst>
              <a:gd name="adj1" fmla="val -88740"/>
              <a:gd name="adj2" fmla="val -101924"/>
            </a:avLst>
          </a:pr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  <a:latin typeface="Arial" charset="0"/>
              </a:rPr>
              <a:t>hold hopper (20min)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890098" y="4332156"/>
            <a:ext cx="1468800" cy="653829"/>
          </a:xfrm>
          <a:prstGeom prst="wedgeRectCallout">
            <a:avLst>
              <a:gd name="adj1" fmla="val 39046"/>
              <a:gd name="adj2" fmla="val 88080"/>
            </a:avLst>
          </a:pr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  <a:latin typeface="Arial" charset="0"/>
              </a:rPr>
              <a:t>planar PET detector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669197" y="6292201"/>
            <a:ext cx="1470240" cy="489651"/>
          </a:xfrm>
          <a:prstGeom prst="wedgeRectCallout">
            <a:avLst>
              <a:gd name="adj1" fmla="val -51333"/>
              <a:gd name="adj2" fmla="val -122485"/>
            </a:avLst>
          </a:prstGeom>
          <a:solidFill>
            <a:srgbClr val="E6E6E6"/>
          </a:solidFill>
          <a:ln w="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9" tIns="40820" rIns="81639" bIns="40820" anchor="ctr"/>
          <a:lstStyle/>
          <a:p>
            <a:pPr algn="ctr">
              <a:defRPr/>
            </a:pPr>
            <a:r>
              <a:rPr lang="en-US">
                <a:solidFill>
                  <a:sysClr val="windowText" lastClr="000000"/>
                </a:solidFill>
                <a:latin typeface="Arial" charset="0"/>
              </a:rPr>
              <a:t>ejection flaps</a:t>
            </a:r>
          </a:p>
        </p:txBody>
      </p:sp>
      <p:pic>
        <p:nvPicPr>
          <p:cNvPr id="11" name="Content Placeholder 3" descr="Screen Shot 2013-06-25 at 10.27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12" name="Picture 11" descr="Screen Shot 2013-06-25 at 10.32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62600" y="1346875"/>
            <a:ext cx="1796087" cy="283491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" y="3183270"/>
            <a:ext cx="4057612" cy="735382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1" y="2540383"/>
            <a:ext cx="3652626" cy="5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5" y="589606"/>
            <a:ext cx="8042276" cy="779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(Aarhus University)</a:t>
            </a:r>
            <a:endParaRPr lang="en-US" dirty="0"/>
          </a:p>
        </p:txBody>
      </p:sp>
      <p:pic>
        <p:nvPicPr>
          <p:cNvPr id="4" name="Content Placeholder 3" descr="IMG_1533"/>
          <p:cNvPicPr>
            <a:picLocks noGrp="1"/>
          </p:cNvPicPr>
          <p:nvPr>
            <p:ph idx="1"/>
          </p:nvPr>
        </p:nvPicPr>
        <p:blipFill>
          <a:blip r:embed="rId2" cstate="print"/>
          <a:srcRect t="13301" b="13301"/>
          <a:stretch>
            <a:fillRect/>
          </a:stretch>
        </p:blipFill>
        <p:spPr bwMode="auto">
          <a:xfrm>
            <a:off x="368603" y="3586171"/>
            <a:ext cx="3415882" cy="231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15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486" y="3586172"/>
            <a:ext cx="3248573" cy="234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8606" y="5865327"/>
            <a:ext cx="326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100 MeV electron </a:t>
            </a:r>
            <a:r>
              <a:rPr lang="en-GB" dirty="0" err="1"/>
              <a:t>Microtron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99192" y="5865328"/>
            <a:ext cx="261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gamma spectrometer </a:t>
            </a:r>
            <a:endParaRPr lang="en-US" dirty="0"/>
          </a:p>
        </p:txBody>
      </p:sp>
      <p:pic>
        <p:nvPicPr>
          <p:cNvPr id="10" name="Placeholder 3" descr="10000000000001FF000001BA4217D3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48" y="1444764"/>
            <a:ext cx="2202692" cy="1690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8294" y="3047159"/>
            <a:ext cx="115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Kimberlite</a:t>
            </a:r>
            <a:endParaRPr lang="en-US" dirty="0"/>
          </a:p>
        </p:txBody>
      </p:sp>
      <p:pic>
        <p:nvPicPr>
          <p:cNvPr id="9" name="Content Placeholder 3" descr="Screen Shot 2013-06-25 at 10.27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12" name="Picture 11" descr="Screen Shot 2013-06-25 at 10.32.1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2539855" y="2120347"/>
            <a:ext cx="4180320" cy="4219643"/>
            <a:chOff x="858" y="2422"/>
            <a:chExt cx="2346" cy="2382"/>
          </a:xfrm>
        </p:grpSpPr>
        <p:sp>
          <p:nvSpPr>
            <p:cNvPr id="197636" name="Rectangle 4"/>
            <p:cNvSpPr>
              <a:spLocks noChangeArrowheads="1"/>
            </p:cNvSpPr>
            <p:nvPr/>
          </p:nvSpPr>
          <p:spPr bwMode="auto">
            <a:xfrm>
              <a:off x="2557" y="4693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n.d.</a:t>
              </a:r>
            </a:p>
          </p:txBody>
        </p:sp>
        <p:sp>
          <p:nvSpPr>
            <p:cNvPr id="197637" name="Rectangle 5"/>
            <p:cNvSpPr>
              <a:spLocks noChangeArrowheads="1"/>
            </p:cNvSpPr>
            <p:nvPr/>
          </p:nvSpPr>
          <p:spPr bwMode="auto">
            <a:xfrm>
              <a:off x="1837" y="4693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79</a:t>
              </a:r>
            </a:p>
          </p:txBody>
        </p:sp>
        <p:sp>
          <p:nvSpPr>
            <p:cNvPr id="197638" name="Rectangle 6"/>
            <p:cNvSpPr>
              <a:spLocks noChangeArrowheads="1"/>
            </p:cNvSpPr>
            <p:nvPr/>
          </p:nvSpPr>
          <p:spPr bwMode="auto">
            <a:xfrm>
              <a:off x="1236" y="4693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139</a:t>
              </a:r>
            </a:p>
          </p:txBody>
        </p:sp>
        <p:sp>
          <p:nvSpPr>
            <p:cNvPr id="197639" name="Rectangle 7"/>
            <p:cNvSpPr>
              <a:spLocks noChangeArrowheads="1"/>
            </p:cNvSpPr>
            <p:nvPr/>
          </p:nvSpPr>
          <p:spPr bwMode="auto">
            <a:xfrm>
              <a:off x="858" y="4693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Sr</a:t>
              </a:r>
            </a:p>
          </p:txBody>
        </p:sp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2557" y="4581"/>
              <a:ext cx="648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1370</a:t>
              </a:r>
            </a:p>
          </p:txBody>
        </p:sp>
        <p:sp>
          <p:nvSpPr>
            <p:cNvPr id="197641" name="Rectangle 9"/>
            <p:cNvSpPr>
              <a:spLocks noChangeArrowheads="1"/>
            </p:cNvSpPr>
            <p:nvPr/>
          </p:nvSpPr>
          <p:spPr bwMode="auto">
            <a:xfrm>
              <a:off x="1837" y="4581"/>
              <a:ext cx="720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752</a:t>
              </a:r>
            </a:p>
          </p:txBody>
        </p:sp>
        <p:sp>
          <p:nvSpPr>
            <p:cNvPr id="197642" name="Rectangle 10"/>
            <p:cNvSpPr>
              <a:spLocks noChangeArrowheads="1"/>
            </p:cNvSpPr>
            <p:nvPr/>
          </p:nvSpPr>
          <p:spPr bwMode="auto">
            <a:xfrm>
              <a:off x="1236" y="4581"/>
              <a:ext cx="600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728</a:t>
              </a: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858" y="4581"/>
              <a:ext cx="378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Cr</a:t>
              </a: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2557" y="4469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1338</a:t>
              </a:r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1837" y="4469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950</a:t>
              </a:r>
            </a:p>
          </p:txBody>
        </p:sp>
        <p:sp>
          <p:nvSpPr>
            <p:cNvPr id="197646" name="Rectangle 14"/>
            <p:cNvSpPr>
              <a:spLocks noChangeArrowheads="1"/>
            </p:cNvSpPr>
            <p:nvPr/>
          </p:nvSpPr>
          <p:spPr bwMode="auto">
            <a:xfrm>
              <a:off x="1236" y="4469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1354</a:t>
              </a:r>
            </a:p>
          </p:txBody>
        </p:sp>
        <p:sp>
          <p:nvSpPr>
            <p:cNvPr id="197647" name="Rectangle 15"/>
            <p:cNvSpPr>
              <a:spLocks noChangeArrowheads="1"/>
            </p:cNvSpPr>
            <p:nvPr/>
          </p:nvSpPr>
          <p:spPr bwMode="auto">
            <a:xfrm>
              <a:off x="858" y="4469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Ni</a:t>
              </a:r>
            </a:p>
          </p:txBody>
        </p:sp>
        <p:sp>
          <p:nvSpPr>
            <p:cNvPr id="197648" name="Rectangle 16"/>
            <p:cNvSpPr>
              <a:spLocks noChangeArrowheads="1"/>
            </p:cNvSpPr>
            <p:nvPr/>
          </p:nvSpPr>
          <p:spPr bwMode="auto">
            <a:xfrm>
              <a:off x="2557" y="4357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649" name="Rectangle 17"/>
            <p:cNvSpPr>
              <a:spLocks noChangeArrowheads="1"/>
            </p:cNvSpPr>
            <p:nvPr/>
          </p:nvSpPr>
          <p:spPr bwMode="auto">
            <a:xfrm>
              <a:off x="1837" y="4357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650" name="Rectangle 18"/>
            <p:cNvSpPr>
              <a:spLocks noChangeArrowheads="1"/>
            </p:cNvSpPr>
            <p:nvPr/>
          </p:nvSpPr>
          <p:spPr bwMode="auto">
            <a:xfrm>
              <a:off x="1236" y="4357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651" name="Rectangle 19"/>
            <p:cNvSpPr>
              <a:spLocks noChangeArrowheads="1"/>
            </p:cNvSpPr>
            <p:nvPr/>
          </p:nvSpPr>
          <p:spPr bwMode="auto">
            <a:xfrm>
              <a:off x="858" y="4357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652" name="Rectangle 20"/>
            <p:cNvSpPr>
              <a:spLocks noChangeArrowheads="1"/>
            </p:cNvSpPr>
            <p:nvPr/>
          </p:nvSpPr>
          <p:spPr bwMode="auto">
            <a:xfrm>
              <a:off x="2557" y="4245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 u="sng">
                  <a:solidFill>
                    <a:srgbClr val="000000"/>
                  </a:solidFill>
                  <a:cs typeface="Times New Roman" charset="0"/>
                </a:rPr>
                <a:t>99.6</a:t>
              </a:r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1837" y="4245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 u="sng">
                  <a:solidFill>
                    <a:srgbClr val="000000"/>
                  </a:solidFill>
                  <a:cs typeface="Times New Roman" charset="0"/>
                </a:rPr>
                <a:t>99.4</a:t>
              </a:r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1236" y="4245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 u="sng">
                  <a:solidFill>
                    <a:srgbClr val="000000"/>
                  </a:solidFill>
                  <a:cs typeface="Times New Roman" charset="0"/>
                </a:rPr>
                <a:t>97.5</a:t>
              </a:r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858" y="4245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 u="sng">
                  <a:solidFill>
                    <a:srgbClr val="000000"/>
                  </a:solidFill>
                  <a:cs typeface="Times New Roman" charset="0"/>
                </a:rPr>
                <a:t>Total</a:t>
              </a:r>
            </a:p>
          </p:txBody>
        </p:sp>
        <p:sp>
          <p:nvSpPr>
            <p:cNvPr id="197656" name="Rectangle 24"/>
            <p:cNvSpPr>
              <a:spLocks noChangeArrowheads="1"/>
            </p:cNvSpPr>
            <p:nvPr/>
          </p:nvSpPr>
          <p:spPr bwMode="auto">
            <a:xfrm>
              <a:off x="2557" y="4125"/>
              <a:ext cx="648" cy="1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>
                  <a:solidFill>
                    <a:srgbClr val="000000"/>
                  </a:solidFill>
                  <a:cs typeface="Times New Roman" charset="0"/>
                </a:rPr>
                <a:t>0.15</a:t>
              </a:r>
            </a:p>
          </p:txBody>
        </p: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1837" y="4125"/>
              <a:ext cx="720" cy="1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>
                  <a:solidFill>
                    <a:srgbClr val="000000"/>
                  </a:solidFill>
                  <a:cs typeface="Times New Roman" charset="0"/>
                </a:rPr>
                <a:t>0.22</a:t>
              </a:r>
            </a:p>
          </p:txBody>
        </p:sp>
        <p:sp>
          <p:nvSpPr>
            <p:cNvPr id="197658" name="Rectangle 26"/>
            <p:cNvSpPr>
              <a:spLocks noChangeArrowheads="1"/>
            </p:cNvSpPr>
            <p:nvPr/>
          </p:nvSpPr>
          <p:spPr bwMode="auto">
            <a:xfrm>
              <a:off x="1236" y="4125"/>
              <a:ext cx="600" cy="1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>
                  <a:solidFill>
                    <a:srgbClr val="000000"/>
                  </a:solidFill>
                  <a:cs typeface="Times New Roman" charset="0"/>
                </a:rPr>
                <a:t>0.20</a:t>
              </a:r>
            </a:p>
          </p:txBody>
        </p:sp>
        <p:sp>
          <p:nvSpPr>
            <p:cNvPr id="197659" name="Rectangle 27"/>
            <p:cNvSpPr>
              <a:spLocks noChangeArrowheads="1"/>
            </p:cNvSpPr>
            <p:nvPr/>
          </p:nvSpPr>
          <p:spPr bwMode="auto">
            <a:xfrm>
              <a:off x="858" y="4125"/>
              <a:ext cx="378" cy="1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 b="1">
                  <a:solidFill>
                    <a:srgbClr val="000000"/>
                  </a:solidFill>
                  <a:cs typeface="Times New Roman" charset="0"/>
                </a:rPr>
                <a:t>C</a:t>
              </a:r>
              <a:r>
                <a:rPr lang="en-GB" sz="900" b="1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 b="1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</a:p>
          </p:txBody>
        </p: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2557" y="4011"/>
              <a:ext cx="648" cy="11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0.19</a:t>
              </a:r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auto">
            <a:xfrm>
              <a:off x="1837" y="4011"/>
              <a:ext cx="720" cy="11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0.13</a:t>
              </a:r>
            </a:p>
          </p:txBody>
        </p:sp>
        <p:sp>
          <p:nvSpPr>
            <p:cNvPr id="197662" name="Rectangle 30"/>
            <p:cNvSpPr>
              <a:spLocks noChangeArrowheads="1"/>
            </p:cNvSpPr>
            <p:nvPr/>
          </p:nvSpPr>
          <p:spPr bwMode="auto">
            <a:xfrm>
              <a:off x="1236" y="4011"/>
              <a:ext cx="600" cy="11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0.15</a:t>
              </a:r>
            </a:p>
          </p:txBody>
        </p:sp>
        <p:sp>
          <p:nvSpPr>
            <p:cNvPr id="197663" name="Rectangle 31"/>
            <p:cNvSpPr>
              <a:spLocks noChangeArrowheads="1"/>
            </p:cNvSpPr>
            <p:nvPr/>
          </p:nvSpPr>
          <p:spPr bwMode="auto">
            <a:xfrm>
              <a:off x="858" y="4011"/>
              <a:ext cx="378" cy="11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P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5</a:t>
              </a:r>
            </a:p>
          </p:txBody>
        </p:sp>
        <p:sp>
          <p:nvSpPr>
            <p:cNvPr id="197664" name="Rectangle 32"/>
            <p:cNvSpPr>
              <a:spLocks noChangeArrowheads="1"/>
            </p:cNvSpPr>
            <p:nvPr/>
          </p:nvSpPr>
          <p:spPr bwMode="auto">
            <a:xfrm>
              <a:off x="2557" y="3891"/>
              <a:ext cx="64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1.10</a:t>
              </a:r>
            </a:p>
          </p:txBody>
        </p:sp>
        <p:sp>
          <p:nvSpPr>
            <p:cNvPr id="197665" name="Rectangle 33"/>
            <p:cNvSpPr>
              <a:spLocks noChangeArrowheads="1"/>
            </p:cNvSpPr>
            <p:nvPr/>
          </p:nvSpPr>
          <p:spPr bwMode="auto">
            <a:xfrm>
              <a:off x="1837" y="3891"/>
              <a:ext cx="72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1.89</a:t>
              </a:r>
            </a:p>
          </p:txBody>
        </p:sp>
        <p:sp>
          <p:nvSpPr>
            <p:cNvPr id="197666" name="Rectangle 34"/>
            <p:cNvSpPr>
              <a:spLocks noChangeArrowheads="1"/>
            </p:cNvSpPr>
            <p:nvPr/>
          </p:nvSpPr>
          <p:spPr bwMode="auto">
            <a:xfrm>
              <a:off x="1236" y="3891"/>
              <a:ext cx="60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0.91</a:t>
              </a:r>
            </a:p>
          </p:txBody>
        </p:sp>
        <p:sp>
          <p:nvSpPr>
            <p:cNvPr id="197667" name="Rectangle 35"/>
            <p:cNvSpPr>
              <a:spLocks noChangeArrowheads="1"/>
            </p:cNvSpPr>
            <p:nvPr/>
          </p:nvSpPr>
          <p:spPr bwMode="auto">
            <a:xfrm>
              <a:off x="858" y="3891"/>
              <a:ext cx="37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H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-</a:t>
              </a:r>
            </a:p>
          </p:txBody>
        </p:sp>
        <p:sp>
          <p:nvSpPr>
            <p:cNvPr id="197668" name="Rectangle 36"/>
            <p:cNvSpPr>
              <a:spLocks noChangeArrowheads="1"/>
            </p:cNvSpPr>
            <p:nvPr/>
          </p:nvSpPr>
          <p:spPr bwMode="auto">
            <a:xfrm>
              <a:off x="2557" y="3771"/>
              <a:ext cx="64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7.47</a:t>
              </a:r>
            </a:p>
          </p:txBody>
        </p:sp>
        <p:sp>
          <p:nvSpPr>
            <p:cNvPr id="197669" name="Rectangle 37"/>
            <p:cNvSpPr>
              <a:spLocks noChangeArrowheads="1"/>
            </p:cNvSpPr>
            <p:nvPr/>
          </p:nvSpPr>
          <p:spPr bwMode="auto">
            <a:xfrm>
              <a:off x="1837" y="3771"/>
              <a:ext cx="72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9.89</a:t>
              </a:r>
            </a:p>
          </p:txBody>
        </p:sp>
        <p:sp>
          <p:nvSpPr>
            <p:cNvPr id="197670" name="Rectangle 38"/>
            <p:cNvSpPr>
              <a:spLocks noChangeArrowheads="1"/>
            </p:cNvSpPr>
            <p:nvPr/>
          </p:nvSpPr>
          <p:spPr bwMode="auto">
            <a:xfrm>
              <a:off x="1236" y="3771"/>
              <a:ext cx="60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8.20</a:t>
              </a:r>
            </a:p>
          </p:txBody>
        </p:sp>
        <p:sp>
          <p:nvSpPr>
            <p:cNvPr id="197671" name="Rectangle 39"/>
            <p:cNvSpPr>
              <a:spLocks noChangeArrowheads="1"/>
            </p:cNvSpPr>
            <p:nvPr/>
          </p:nvSpPr>
          <p:spPr bwMode="auto">
            <a:xfrm>
              <a:off x="858" y="3771"/>
              <a:ext cx="37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H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+</a:t>
              </a:r>
            </a:p>
          </p:txBody>
        </p:sp>
        <p:sp>
          <p:nvSpPr>
            <p:cNvPr id="197672" name="Rectangle 40"/>
            <p:cNvSpPr>
              <a:spLocks noChangeArrowheads="1"/>
            </p:cNvSpPr>
            <p:nvPr/>
          </p:nvSpPr>
          <p:spPr bwMode="auto">
            <a:xfrm>
              <a:off x="2557" y="3651"/>
              <a:ext cx="64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1.22</a:t>
              </a:r>
            </a:p>
          </p:txBody>
        </p:sp>
        <p:sp>
          <p:nvSpPr>
            <p:cNvPr id="197673" name="Rectangle 41"/>
            <p:cNvSpPr>
              <a:spLocks noChangeArrowheads="1"/>
            </p:cNvSpPr>
            <p:nvPr/>
          </p:nvSpPr>
          <p:spPr bwMode="auto">
            <a:xfrm>
              <a:off x="1837" y="3651"/>
              <a:ext cx="72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0.20</a:t>
              </a:r>
            </a:p>
          </p:txBody>
        </p:sp>
        <p:sp>
          <p:nvSpPr>
            <p:cNvPr id="197674" name="Rectangle 42"/>
            <p:cNvSpPr>
              <a:spLocks noChangeArrowheads="1"/>
            </p:cNvSpPr>
            <p:nvPr/>
          </p:nvSpPr>
          <p:spPr bwMode="auto">
            <a:xfrm>
              <a:off x="1236" y="3651"/>
              <a:ext cx="60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0.67</a:t>
              </a:r>
            </a:p>
          </p:txBody>
        </p:sp>
        <p:sp>
          <p:nvSpPr>
            <p:cNvPr id="197675" name="Rectangle 43"/>
            <p:cNvSpPr>
              <a:spLocks noChangeArrowheads="1"/>
            </p:cNvSpPr>
            <p:nvPr/>
          </p:nvSpPr>
          <p:spPr bwMode="auto">
            <a:xfrm>
              <a:off x="858" y="3651"/>
              <a:ext cx="37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K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</a:p>
          </p:txBody>
        </p:sp>
        <p:sp>
          <p:nvSpPr>
            <p:cNvPr id="197676" name="Rectangle 44"/>
            <p:cNvSpPr>
              <a:spLocks noChangeArrowheads="1"/>
            </p:cNvSpPr>
            <p:nvPr/>
          </p:nvSpPr>
          <p:spPr bwMode="auto">
            <a:xfrm>
              <a:off x="2557" y="3535"/>
              <a:ext cx="648" cy="116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0.71</a:t>
              </a:r>
            </a:p>
          </p:txBody>
        </p:sp>
        <p:sp>
          <p:nvSpPr>
            <p:cNvPr id="197677" name="Rectangle 45"/>
            <p:cNvSpPr>
              <a:spLocks noChangeArrowheads="1"/>
            </p:cNvSpPr>
            <p:nvPr/>
          </p:nvSpPr>
          <p:spPr bwMode="auto">
            <a:xfrm>
              <a:off x="1837" y="3535"/>
              <a:ext cx="720" cy="116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&lt;0.1</a:t>
              </a:r>
            </a:p>
          </p:txBody>
        </p:sp>
        <p:sp>
          <p:nvSpPr>
            <p:cNvPr id="197678" name="Rectangle 46"/>
            <p:cNvSpPr>
              <a:spLocks noChangeArrowheads="1"/>
            </p:cNvSpPr>
            <p:nvPr/>
          </p:nvSpPr>
          <p:spPr bwMode="auto">
            <a:xfrm>
              <a:off x="1236" y="3535"/>
              <a:ext cx="600" cy="116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0.20</a:t>
              </a:r>
            </a:p>
          </p:txBody>
        </p:sp>
        <p:sp>
          <p:nvSpPr>
            <p:cNvPr id="197679" name="Rectangle 47"/>
            <p:cNvSpPr>
              <a:spLocks noChangeArrowheads="1"/>
            </p:cNvSpPr>
            <p:nvPr/>
          </p:nvSpPr>
          <p:spPr bwMode="auto">
            <a:xfrm>
              <a:off x="858" y="3535"/>
              <a:ext cx="378" cy="116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Na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</a:p>
          </p:txBody>
        </p:sp>
        <p:sp>
          <p:nvSpPr>
            <p:cNvPr id="197680" name="Rectangle 48"/>
            <p:cNvSpPr>
              <a:spLocks noChangeArrowheads="1"/>
            </p:cNvSpPr>
            <p:nvPr/>
          </p:nvSpPr>
          <p:spPr bwMode="auto">
            <a:xfrm>
              <a:off x="2557" y="3423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6.02</a:t>
              </a:r>
            </a:p>
          </p:txBody>
        </p:sp>
        <p:sp>
          <p:nvSpPr>
            <p:cNvPr id="197681" name="Rectangle 49"/>
            <p:cNvSpPr>
              <a:spLocks noChangeArrowheads="1"/>
            </p:cNvSpPr>
            <p:nvPr/>
          </p:nvSpPr>
          <p:spPr bwMode="auto">
            <a:xfrm>
              <a:off x="1837" y="3423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0.42</a:t>
              </a:r>
            </a:p>
          </p:txBody>
        </p:sp>
        <p:sp>
          <p:nvSpPr>
            <p:cNvPr id="197682" name="Rectangle 50"/>
            <p:cNvSpPr>
              <a:spLocks noChangeArrowheads="1"/>
            </p:cNvSpPr>
            <p:nvPr/>
          </p:nvSpPr>
          <p:spPr bwMode="auto">
            <a:xfrm>
              <a:off x="1236" y="3423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3.64</a:t>
              </a:r>
            </a:p>
          </p:txBody>
        </p:sp>
        <p:sp>
          <p:nvSpPr>
            <p:cNvPr id="197683" name="Rectangle 51"/>
            <p:cNvSpPr>
              <a:spLocks noChangeArrowheads="1"/>
            </p:cNvSpPr>
            <p:nvPr/>
          </p:nvSpPr>
          <p:spPr bwMode="auto">
            <a:xfrm>
              <a:off x="858" y="3423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Ca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</a:p>
          </p:txBody>
        </p:sp>
        <p:sp>
          <p:nvSpPr>
            <p:cNvPr id="197684" name="Rectangle 52"/>
            <p:cNvSpPr>
              <a:spLocks noChangeArrowheads="1"/>
            </p:cNvSpPr>
            <p:nvPr/>
          </p:nvSpPr>
          <p:spPr bwMode="auto">
            <a:xfrm>
              <a:off x="2557" y="3311"/>
              <a:ext cx="648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27.25</a:t>
              </a:r>
            </a:p>
          </p:txBody>
        </p:sp>
        <p:sp>
          <p:nvSpPr>
            <p:cNvPr id="197685" name="Rectangle 53"/>
            <p:cNvSpPr>
              <a:spLocks noChangeArrowheads="1"/>
            </p:cNvSpPr>
            <p:nvPr/>
          </p:nvSpPr>
          <p:spPr bwMode="auto">
            <a:xfrm>
              <a:off x="1837" y="3311"/>
              <a:ext cx="720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36.0</a:t>
              </a:r>
            </a:p>
          </p:txBody>
        </p:sp>
        <p:sp>
          <p:nvSpPr>
            <p:cNvPr id="197686" name="Rectangle 54"/>
            <p:cNvSpPr>
              <a:spLocks noChangeArrowheads="1"/>
            </p:cNvSpPr>
            <p:nvPr/>
          </p:nvSpPr>
          <p:spPr bwMode="auto">
            <a:xfrm>
              <a:off x="1236" y="3311"/>
              <a:ext cx="600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27.85</a:t>
              </a:r>
            </a:p>
          </p:txBody>
        </p:sp>
        <p:sp>
          <p:nvSpPr>
            <p:cNvPr id="197687" name="Rectangle 55"/>
            <p:cNvSpPr>
              <a:spLocks noChangeArrowheads="1"/>
            </p:cNvSpPr>
            <p:nvPr/>
          </p:nvSpPr>
          <p:spPr bwMode="auto">
            <a:xfrm>
              <a:off x="858" y="3311"/>
              <a:ext cx="378" cy="11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Mg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</a:p>
          </p:txBody>
        </p:sp>
        <p:sp>
          <p:nvSpPr>
            <p:cNvPr id="197688" name="Rectangle 56"/>
            <p:cNvSpPr>
              <a:spLocks noChangeArrowheads="1"/>
            </p:cNvSpPr>
            <p:nvPr/>
          </p:nvSpPr>
          <p:spPr bwMode="auto">
            <a:xfrm>
              <a:off x="2557" y="3199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0.10</a:t>
              </a:r>
            </a:p>
          </p:txBody>
        </p:sp>
        <p:sp>
          <p:nvSpPr>
            <p:cNvPr id="197689" name="Rectangle 57"/>
            <p:cNvSpPr>
              <a:spLocks noChangeArrowheads="1"/>
            </p:cNvSpPr>
            <p:nvPr/>
          </p:nvSpPr>
          <p:spPr bwMode="auto">
            <a:xfrm>
              <a:off x="1837" y="3199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0.25</a:t>
              </a:r>
            </a:p>
          </p:txBody>
        </p:sp>
        <p:sp>
          <p:nvSpPr>
            <p:cNvPr id="197690" name="Rectangle 58"/>
            <p:cNvSpPr>
              <a:spLocks noChangeArrowheads="1"/>
            </p:cNvSpPr>
            <p:nvPr/>
          </p:nvSpPr>
          <p:spPr bwMode="auto">
            <a:xfrm>
              <a:off x="1236" y="3199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0.16</a:t>
              </a:r>
            </a:p>
          </p:txBody>
        </p:sp>
        <p:sp>
          <p:nvSpPr>
            <p:cNvPr id="197691" name="Rectangle 59"/>
            <p:cNvSpPr>
              <a:spLocks noChangeArrowheads="1"/>
            </p:cNvSpPr>
            <p:nvPr/>
          </p:nvSpPr>
          <p:spPr bwMode="auto">
            <a:xfrm>
              <a:off x="858" y="3199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Mn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</a:p>
          </p:txBody>
        </p:sp>
        <p:sp>
          <p:nvSpPr>
            <p:cNvPr id="197692" name="Rectangle 60"/>
            <p:cNvSpPr>
              <a:spLocks noChangeArrowheads="1"/>
            </p:cNvSpPr>
            <p:nvPr/>
          </p:nvSpPr>
          <p:spPr bwMode="auto">
            <a:xfrm>
              <a:off x="2557" y="3087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4.28</a:t>
              </a:r>
            </a:p>
          </p:txBody>
        </p:sp>
        <p:sp>
          <p:nvSpPr>
            <p:cNvPr id="197693" name="Rectangle 61"/>
            <p:cNvSpPr>
              <a:spLocks noChangeArrowheads="1"/>
            </p:cNvSpPr>
            <p:nvPr/>
          </p:nvSpPr>
          <p:spPr bwMode="auto">
            <a:xfrm>
              <a:off x="1837" y="3087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2.89</a:t>
              </a:r>
            </a:p>
          </p:txBody>
        </p:sp>
        <p:sp>
          <p:nvSpPr>
            <p:cNvPr id="197694" name="Rectangle 62"/>
            <p:cNvSpPr>
              <a:spLocks noChangeArrowheads="1"/>
            </p:cNvSpPr>
            <p:nvPr/>
          </p:nvSpPr>
          <p:spPr bwMode="auto">
            <a:xfrm>
              <a:off x="1236" y="3087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2.70</a:t>
              </a:r>
            </a:p>
          </p:txBody>
        </p:sp>
        <p:sp>
          <p:nvSpPr>
            <p:cNvPr id="197695" name="Rectangle 63"/>
            <p:cNvSpPr>
              <a:spLocks noChangeArrowheads="1"/>
            </p:cNvSpPr>
            <p:nvPr/>
          </p:nvSpPr>
          <p:spPr bwMode="auto">
            <a:xfrm>
              <a:off x="858" y="3087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Fe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</a:p>
          </p:txBody>
        </p:sp>
        <p:sp>
          <p:nvSpPr>
            <p:cNvPr id="197696" name="Rectangle 64"/>
            <p:cNvSpPr>
              <a:spLocks noChangeArrowheads="1"/>
            </p:cNvSpPr>
            <p:nvPr/>
          </p:nvSpPr>
          <p:spPr bwMode="auto">
            <a:xfrm>
              <a:off x="2557" y="2965"/>
              <a:ext cx="648" cy="12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5.03</a:t>
              </a:r>
            </a:p>
          </p:txBody>
        </p:sp>
        <p:sp>
          <p:nvSpPr>
            <p:cNvPr id="197697" name="Rectangle 65"/>
            <p:cNvSpPr>
              <a:spLocks noChangeArrowheads="1"/>
            </p:cNvSpPr>
            <p:nvPr/>
          </p:nvSpPr>
          <p:spPr bwMode="auto">
            <a:xfrm>
              <a:off x="1837" y="2965"/>
              <a:ext cx="720" cy="12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4.05</a:t>
              </a:r>
            </a:p>
          </p:txBody>
        </p:sp>
        <p:sp>
          <p:nvSpPr>
            <p:cNvPr id="197698" name="Rectangle 66"/>
            <p:cNvSpPr>
              <a:spLocks noChangeArrowheads="1"/>
            </p:cNvSpPr>
            <p:nvPr/>
          </p:nvSpPr>
          <p:spPr bwMode="auto">
            <a:xfrm>
              <a:off x="1236" y="2965"/>
              <a:ext cx="600" cy="12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4.90</a:t>
              </a:r>
            </a:p>
          </p:txBody>
        </p:sp>
        <p:sp>
          <p:nvSpPr>
            <p:cNvPr id="197699" name="Rectangle 67"/>
            <p:cNvSpPr>
              <a:spLocks noChangeArrowheads="1"/>
            </p:cNvSpPr>
            <p:nvPr/>
          </p:nvSpPr>
          <p:spPr bwMode="auto">
            <a:xfrm>
              <a:off x="858" y="2965"/>
              <a:ext cx="378" cy="12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Fe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3</a:t>
              </a:r>
            </a:p>
          </p:txBody>
        </p:sp>
        <p:sp>
          <p:nvSpPr>
            <p:cNvPr id="197700" name="Rectangle 68"/>
            <p:cNvSpPr>
              <a:spLocks noChangeArrowheads="1"/>
            </p:cNvSpPr>
            <p:nvPr/>
          </p:nvSpPr>
          <p:spPr bwMode="auto">
            <a:xfrm>
              <a:off x="2557" y="2853"/>
              <a:ext cx="64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2.87</a:t>
              </a:r>
            </a:p>
          </p:txBody>
        </p:sp>
        <p:sp>
          <p:nvSpPr>
            <p:cNvPr id="197701" name="Rectangle 69"/>
            <p:cNvSpPr>
              <a:spLocks noChangeArrowheads="1"/>
            </p:cNvSpPr>
            <p:nvPr/>
          </p:nvSpPr>
          <p:spPr bwMode="auto">
            <a:xfrm>
              <a:off x="1837" y="2853"/>
              <a:ext cx="72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3.77</a:t>
              </a:r>
            </a:p>
          </p:txBody>
        </p:sp>
        <p:sp>
          <p:nvSpPr>
            <p:cNvPr id="197702" name="Rectangle 70"/>
            <p:cNvSpPr>
              <a:spLocks noChangeArrowheads="1"/>
            </p:cNvSpPr>
            <p:nvPr/>
          </p:nvSpPr>
          <p:spPr bwMode="auto">
            <a:xfrm>
              <a:off x="1236" y="2853"/>
              <a:ext cx="600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3.66</a:t>
              </a:r>
            </a:p>
          </p:txBody>
        </p:sp>
        <p:sp>
          <p:nvSpPr>
            <p:cNvPr id="197703" name="Rectangle 71"/>
            <p:cNvSpPr>
              <a:spLocks noChangeArrowheads="1"/>
            </p:cNvSpPr>
            <p:nvPr/>
          </p:nvSpPr>
          <p:spPr bwMode="auto">
            <a:xfrm>
              <a:off x="858" y="2853"/>
              <a:ext cx="378" cy="11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Al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3</a:t>
              </a:r>
            </a:p>
          </p:txBody>
        </p:sp>
        <p:sp>
          <p:nvSpPr>
            <p:cNvPr id="197704" name="Rectangle 72"/>
            <p:cNvSpPr>
              <a:spLocks noChangeArrowheads="1"/>
            </p:cNvSpPr>
            <p:nvPr/>
          </p:nvSpPr>
          <p:spPr bwMode="auto">
            <a:xfrm>
              <a:off x="2557" y="2733"/>
              <a:ext cx="64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2.21</a:t>
              </a:r>
            </a:p>
          </p:txBody>
        </p:sp>
        <p:sp>
          <p:nvSpPr>
            <p:cNvPr id="197705" name="Rectangle 73"/>
            <p:cNvSpPr>
              <a:spLocks noChangeArrowheads="1"/>
            </p:cNvSpPr>
            <p:nvPr/>
          </p:nvSpPr>
          <p:spPr bwMode="auto">
            <a:xfrm>
              <a:off x="1837" y="2733"/>
              <a:ext cx="72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0.83</a:t>
              </a:r>
            </a:p>
          </p:txBody>
        </p:sp>
        <p:sp>
          <p:nvSpPr>
            <p:cNvPr id="197706" name="Rectangle 74"/>
            <p:cNvSpPr>
              <a:spLocks noChangeArrowheads="1"/>
            </p:cNvSpPr>
            <p:nvPr/>
          </p:nvSpPr>
          <p:spPr bwMode="auto">
            <a:xfrm>
              <a:off x="1236" y="2733"/>
              <a:ext cx="60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0.74</a:t>
              </a:r>
            </a:p>
          </p:txBody>
        </p:sp>
        <p:sp>
          <p:nvSpPr>
            <p:cNvPr id="197707" name="Rectangle 75"/>
            <p:cNvSpPr>
              <a:spLocks noChangeArrowheads="1"/>
            </p:cNvSpPr>
            <p:nvPr/>
          </p:nvSpPr>
          <p:spPr bwMode="auto">
            <a:xfrm>
              <a:off x="858" y="2733"/>
              <a:ext cx="37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Ti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</a:p>
          </p:txBody>
        </p:sp>
        <p:sp>
          <p:nvSpPr>
            <p:cNvPr id="197708" name="Rectangle 76"/>
            <p:cNvSpPr>
              <a:spLocks noChangeArrowheads="1"/>
            </p:cNvSpPr>
            <p:nvPr/>
          </p:nvSpPr>
          <p:spPr bwMode="auto">
            <a:xfrm>
              <a:off x="2557" y="2614"/>
              <a:ext cx="64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40.96</a:t>
              </a:r>
            </a:p>
          </p:txBody>
        </p:sp>
        <p:sp>
          <p:nvSpPr>
            <p:cNvPr id="197709" name="Rectangle 77"/>
            <p:cNvSpPr>
              <a:spLocks noChangeArrowheads="1"/>
            </p:cNvSpPr>
            <p:nvPr/>
          </p:nvSpPr>
          <p:spPr bwMode="auto">
            <a:xfrm>
              <a:off x="1837" y="2614"/>
              <a:ext cx="72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39.1</a:t>
              </a:r>
            </a:p>
          </p:txBody>
        </p:sp>
        <p:sp>
          <p:nvSpPr>
            <p:cNvPr id="197710" name="Rectangle 78"/>
            <p:cNvSpPr>
              <a:spLocks noChangeArrowheads="1"/>
            </p:cNvSpPr>
            <p:nvPr/>
          </p:nvSpPr>
          <p:spPr bwMode="auto">
            <a:xfrm>
              <a:off x="1236" y="2614"/>
              <a:ext cx="600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43.5</a:t>
              </a:r>
            </a:p>
          </p:txBody>
        </p:sp>
        <p:sp>
          <p:nvSpPr>
            <p:cNvPr id="197711" name="Rectangle 79"/>
            <p:cNvSpPr>
              <a:spLocks noChangeArrowheads="1"/>
            </p:cNvSpPr>
            <p:nvPr/>
          </p:nvSpPr>
          <p:spPr bwMode="auto">
            <a:xfrm>
              <a:off x="858" y="2614"/>
              <a:ext cx="378" cy="12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Si</a:t>
              </a:r>
              <a:r>
                <a:rPr lang="en-GB" sz="900">
                  <a:solidFill>
                    <a:srgbClr val="FF0000"/>
                  </a:solidFill>
                  <a:cs typeface="Times New Roman" charset="0"/>
                </a:rPr>
                <a:t>O</a:t>
              </a:r>
              <a:r>
                <a:rPr lang="en-GB" sz="900" baseline="-30000">
                  <a:solidFill>
                    <a:srgbClr val="000000"/>
                  </a:solidFill>
                  <a:cs typeface="Times New Roman" charset="0"/>
                </a:rPr>
                <a:t>2</a:t>
              </a:r>
            </a:p>
          </p:txBody>
        </p:sp>
        <p:sp>
          <p:nvSpPr>
            <p:cNvPr id="197712" name="Rectangle 80"/>
            <p:cNvSpPr>
              <a:spLocks noChangeArrowheads="1"/>
            </p:cNvSpPr>
            <p:nvPr/>
          </p:nvSpPr>
          <p:spPr bwMode="auto">
            <a:xfrm>
              <a:off x="2557" y="2422"/>
              <a:ext cx="648" cy="19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Black Kimberlite</a:t>
              </a:r>
            </a:p>
          </p:txBody>
        </p:sp>
        <p:sp>
          <p:nvSpPr>
            <p:cNvPr id="197713" name="Rectangle 81"/>
            <p:cNvSpPr>
              <a:spLocks noChangeArrowheads="1"/>
            </p:cNvSpPr>
            <p:nvPr/>
          </p:nvSpPr>
          <p:spPr bwMode="auto">
            <a:xfrm>
              <a:off x="1837" y="2422"/>
              <a:ext cx="720" cy="19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Altered Grey Kimberlite</a:t>
              </a:r>
            </a:p>
          </p:txBody>
        </p:sp>
        <p:sp>
          <p:nvSpPr>
            <p:cNvPr id="197714" name="Rectangle 82"/>
            <p:cNvSpPr>
              <a:spLocks noChangeArrowheads="1"/>
            </p:cNvSpPr>
            <p:nvPr/>
          </p:nvSpPr>
          <p:spPr bwMode="auto">
            <a:xfrm>
              <a:off x="1236" y="2422"/>
              <a:ext cx="600" cy="19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0" rIns="90000" bIns="0" anchor="ctr" anchorCtr="1"/>
            <a:lstStyle/>
            <a:p>
              <a:pPr defTabSz="407526">
                <a:buClr>
                  <a:srgbClr val="000000"/>
                </a:buClr>
                <a:buSzPct val="100000"/>
                <a:tabLst>
                  <a:tab pos="0" algn="l"/>
                  <a:tab pos="829452" algn="l"/>
                  <a:tab pos="1658904" algn="l"/>
                  <a:tab pos="2488357" algn="l"/>
                  <a:tab pos="3317809" algn="l"/>
                  <a:tab pos="4147261" algn="l"/>
                  <a:tab pos="4976713" algn="l"/>
                  <a:tab pos="5806166" algn="l"/>
                  <a:tab pos="6635618" algn="l"/>
                  <a:tab pos="7465070" algn="l"/>
                  <a:tab pos="8294522" algn="l"/>
                  <a:tab pos="9123975" algn="l"/>
                </a:tabLst>
                <a:defRPr/>
              </a:pPr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Grey Kimberlite</a:t>
              </a:r>
            </a:p>
          </p:txBody>
        </p:sp>
        <p:sp>
          <p:nvSpPr>
            <p:cNvPr id="197715" name="Rectangle 83"/>
            <p:cNvSpPr>
              <a:spLocks noChangeArrowheads="1"/>
            </p:cNvSpPr>
            <p:nvPr/>
          </p:nvSpPr>
          <p:spPr bwMode="auto">
            <a:xfrm>
              <a:off x="858" y="2422"/>
              <a:ext cx="378" cy="19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16" name="Line 84"/>
            <p:cNvSpPr>
              <a:spLocks noChangeShapeType="1"/>
            </p:cNvSpPr>
            <p:nvPr/>
          </p:nvSpPr>
          <p:spPr bwMode="auto">
            <a:xfrm>
              <a:off x="858" y="2422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17" name="Line 85"/>
            <p:cNvSpPr>
              <a:spLocks noChangeShapeType="1"/>
            </p:cNvSpPr>
            <p:nvPr/>
          </p:nvSpPr>
          <p:spPr bwMode="auto">
            <a:xfrm>
              <a:off x="858" y="4805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18" name="Line 86"/>
            <p:cNvSpPr>
              <a:spLocks noChangeShapeType="1"/>
            </p:cNvSpPr>
            <p:nvPr/>
          </p:nvSpPr>
          <p:spPr bwMode="auto">
            <a:xfrm>
              <a:off x="858" y="2422"/>
              <a:ext cx="1" cy="238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19" name="Line 87"/>
            <p:cNvSpPr>
              <a:spLocks noChangeShapeType="1"/>
            </p:cNvSpPr>
            <p:nvPr/>
          </p:nvSpPr>
          <p:spPr bwMode="auto">
            <a:xfrm>
              <a:off x="3205" y="2422"/>
              <a:ext cx="1" cy="238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0" name="Line 88"/>
            <p:cNvSpPr>
              <a:spLocks noChangeShapeType="1"/>
            </p:cNvSpPr>
            <p:nvPr/>
          </p:nvSpPr>
          <p:spPr bwMode="auto">
            <a:xfrm>
              <a:off x="858" y="2614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1" name="Line 89"/>
            <p:cNvSpPr>
              <a:spLocks noChangeShapeType="1"/>
            </p:cNvSpPr>
            <p:nvPr/>
          </p:nvSpPr>
          <p:spPr bwMode="auto">
            <a:xfrm>
              <a:off x="1236" y="2422"/>
              <a:ext cx="1" cy="238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2" name="Line 90"/>
            <p:cNvSpPr>
              <a:spLocks noChangeShapeType="1"/>
            </p:cNvSpPr>
            <p:nvPr/>
          </p:nvSpPr>
          <p:spPr bwMode="auto">
            <a:xfrm>
              <a:off x="1837" y="2422"/>
              <a:ext cx="2" cy="238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3" name="Line 91"/>
            <p:cNvSpPr>
              <a:spLocks noChangeShapeType="1"/>
            </p:cNvSpPr>
            <p:nvPr/>
          </p:nvSpPr>
          <p:spPr bwMode="auto">
            <a:xfrm>
              <a:off x="2557" y="2422"/>
              <a:ext cx="2" cy="238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4" name="Line 92"/>
            <p:cNvSpPr>
              <a:spLocks noChangeShapeType="1"/>
            </p:cNvSpPr>
            <p:nvPr/>
          </p:nvSpPr>
          <p:spPr bwMode="auto">
            <a:xfrm>
              <a:off x="858" y="2733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5" name="Line 93"/>
            <p:cNvSpPr>
              <a:spLocks noChangeShapeType="1"/>
            </p:cNvSpPr>
            <p:nvPr/>
          </p:nvSpPr>
          <p:spPr bwMode="auto">
            <a:xfrm>
              <a:off x="858" y="2853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6" name="Line 94"/>
            <p:cNvSpPr>
              <a:spLocks noChangeShapeType="1"/>
            </p:cNvSpPr>
            <p:nvPr/>
          </p:nvSpPr>
          <p:spPr bwMode="auto">
            <a:xfrm>
              <a:off x="858" y="2965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7" name="Line 95"/>
            <p:cNvSpPr>
              <a:spLocks noChangeShapeType="1"/>
            </p:cNvSpPr>
            <p:nvPr/>
          </p:nvSpPr>
          <p:spPr bwMode="auto">
            <a:xfrm>
              <a:off x="858" y="3087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8" name="Line 96"/>
            <p:cNvSpPr>
              <a:spLocks noChangeShapeType="1"/>
            </p:cNvSpPr>
            <p:nvPr/>
          </p:nvSpPr>
          <p:spPr bwMode="auto">
            <a:xfrm>
              <a:off x="858" y="3199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29" name="Line 97"/>
            <p:cNvSpPr>
              <a:spLocks noChangeShapeType="1"/>
            </p:cNvSpPr>
            <p:nvPr/>
          </p:nvSpPr>
          <p:spPr bwMode="auto">
            <a:xfrm>
              <a:off x="858" y="3311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0" name="Line 98"/>
            <p:cNvSpPr>
              <a:spLocks noChangeShapeType="1"/>
            </p:cNvSpPr>
            <p:nvPr/>
          </p:nvSpPr>
          <p:spPr bwMode="auto">
            <a:xfrm>
              <a:off x="858" y="3423"/>
              <a:ext cx="2347" cy="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1" name="Line 99"/>
            <p:cNvSpPr>
              <a:spLocks noChangeShapeType="1"/>
            </p:cNvSpPr>
            <p:nvPr/>
          </p:nvSpPr>
          <p:spPr bwMode="auto">
            <a:xfrm>
              <a:off x="858" y="3535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2" name="Line 100"/>
            <p:cNvSpPr>
              <a:spLocks noChangeShapeType="1"/>
            </p:cNvSpPr>
            <p:nvPr/>
          </p:nvSpPr>
          <p:spPr bwMode="auto">
            <a:xfrm>
              <a:off x="858" y="3651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3" name="Line 101"/>
            <p:cNvSpPr>
              <a:spLocks noChangeShapeType="1"/>
            </p:cNvSpPr>
            <p:nvPr/>
          </p:nvSpPr>
          <p:spPr bwMode="auto">
            <a:xfrm>
              <a:off x="858" y="3771"/>
              <a:ext cx="2347" cy="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4" name="Line 102"/>
            <p:cNvSpPr>
              <a:spLocks noChangeShapeType="1"/>
            </p:cNvSpPr>
            <p:nvPr/>
          </p:nvSpPr>
          <p:spPr bwMode="auto">
            <a:xfrm>
              <a:off x="858" y="3891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5" name="Line 103"/>
            <p:cNvSpPr>
              <a:spLocks noChangeShapeType="1"/>
            </p:cNvSpPr>
            <p:nvPr/>
          </p:nvSpPr>
          <p:spPr bwMode="auto">
            <a:xfrm>
              <a:off x="858" y="4011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6" name="Line 104"/>
            <p:cNvSpPr>
              <a:spLocks noChangeShapeType="1"/>
            </p:cNvSpPr>
            <p:nvPr/>
          </p:nvSpPr>
          <p:spPr bwMode="auto">
            <a:xfrm>
              <a:off x="858" y="4125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7" name="Line 105"/>
            <p:cNvSpPr>
              <a:spLocks noChangeShapeType="1"/>
            </p:cNvSpPr>
            <p:nvPr/>
          </p:nvSpPr>
          <p:spPr bwMode="auto">
            <a:xfrm>
              <a:off x="858" y="4245"/>
              <a:ext cx="2347" cy="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8" name="Line 106"/>
            <p:cNvSpPr>
              <a:spLocks noChangeShapeType="1"/>
            </p:cNvSpPr>
            <p:nvPr/>
          </p:nvSpPr>
          <p:spPr bwMode="auto">
            <a:xfrm>
              <a:off x="858" y="4357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39" name="Line 107"/>
            <p:cNvSpPr>
              <a:spLocks noChangeShapeType="1"/>
            </p:cNvSpPr>
            <p:nvPr/>
          </p:nvSpPr>
          <p:spPr bwMode="auto">
            <a:xfrm>
              <a:off x="858" y="4469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40" name="Line 108"/>
            <p:cNvSpPr>
              <a:spLocks noChangeShapeType="1"/>
            </p:cNvSpPr>
            <p:nvPr/>
          </p:nvSpPr>
          <p:spPr bwMode="auto">
            <a:xfrm>
              <a:off x="858" y="4581"/>
              <a:ext cx="234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7741" name="Line 109"/>
            <p:cNvSpPr>
              <a:spLocks noChangeShapeType="1"/>
            </p:cNvSpPr>
            <p:nvPr/>
          </p:nvSpPr>
          <p:spPr bwMode="auto">
            <a:xfrm>
              <a:off x="858" y="4693"/>
              <a:ext cx="2347" cy="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97742" name="Text Box 110"/>
          <p:cNvSpPr txBox="1">
            <a:spLocks noChangeArrowheads="1"/>
          </p:cNvSpPr>
          <p:nvPr/>
        </p:nvSpPr>
        <p:spPr bwMode="auto">
          <a:xfrm>
            <a:off x="1122223" y="804446"/>
            <a:ext cx="7427423" cy="119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sz="3600" b="1" dirty="0" smtClean="0">
                <a:solidFill>
                  <a:srgbClr val="000000"/>
                </a:solidFill>
              </a:rPr>
              <a:t>The composition of </a:t>
            </a:r>
            <a:r>
              <a:rPr lang="en-GB" sz="3600" b="1" dirty="0" err="1" smtClean="0">
                <a:solidFill>
                  <a:srgbClr val="000000"/>
                </a:solidFill>
              </a:rPr>
              <a:t>Kimberlite</a:t>
            </a:r>
            <a:endParaRPr lang="en-GB" sz="36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3600" b="1" dirty="0" smtClean="0">
                <a:solidFill>
                  <a:srgbClr val="000000"/>
                </a:solidFill>
              </a:rPr>
              <a:t>(</a:t>
            </a:r>
            <a:r>
              <a:rPr lang="en-GB" sz="3600" b="1" dirty="0" err="1" smtClean="0">
                <a:solidFill>
                  <a:srgbClr val="000000"/>
                </a:solidFill>
              </a:rPr>
              <a:t>wt</a:t>
            </a:r>
            <a:r>
              <a:rPr lang="en-GB" sz="3600" b="1" dirty="0" smtClean="0">
                <a:solidFill>
                  <a:srgbClr val="000000"/>
                </a:solidFill>
              </a:rPr>
              <a:t>% major, ppm trace elements)</a:t>
            </a:r>
          </a:p>
        </p:txBody>
      </p:sp>
      <p:pic>
        <p:nvPicPr>
          <p:cNvPr id="110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111" name="Picture 110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9275" y="-99176"/>
            <a:ext cx="8042276" cy="133695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2400" dirty="0" smtClean="0"/>
              <a:t>Time differential gamma-ray Spectroscopy</a:t>
            </a:r>
            <a:r>
              <a:rPr lang="en-US" sz="32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creen Shot 2013-06-18 at 2.33.1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1" r="-11441"/>
          <a:stretch>
            <a:fillRect/>
          </a:stretch>
        </p:blipFill>
        <p:spPr>
          <a:xfrm>
            <a:off x="-295866" y="1688808"/>
            <a:ext cx="4976780" cy="3701597"/>
          </a:xfrm>
        </p:spPr>
      </p:pic>
      <p:pic>
        <p:nvPicPr>
          <p:cNvPr id="8" name="Picture 7" descr="Screen Shot 2013-06-18 at 2.36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73" y="1555336"/>
            <a:ext cx="4450044" cy="3997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976" y="5479007"/>
            <a:ext cx="417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Calibrated </a:t>
            </a:r>
            <a:r>
              <a:rPr lang="en-US" dirty="0" smtClean="0"/>
              <a:t>energy spectrum </a:t>
            </a:r>
            <a:r>
              <a:rPr lang="en-US" dirty="0"/>
              <a:t>with the </a:t>
            </a:r>
            <a:endParaRPr lang="en-US" dirty="0" smtClean="0"/>
          </a:p>
          <a:p>
            <a:r>
              <a:rPr lang="en-US" dirty="0" smtClean="0"/>
              <a:t>dominance </a:t>
            </a:r>
            <a:r>
              <a:rPr lang="en-US" dirty="0"/>
              <a:t>of </a:t>
            </a:r>
            <a:r>
              <a:rPr lang="en-US" dirty="0" smtClean="0"/>
              <a:t>the 511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/>
              <a:t>PET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2719" y="5656225"/>
            <a:ext cx="436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</a:t>
            </a:r>
            <a:r>
              <a:rPr lang="en-US" dirty="0" smtClean="0"/>
              <a:t>differential gamma </a:t>
            </a:r>
            <a:r>
              <a:rPr lang="en-US" dirty="0"/>
              <a:t>spectroscopy for </a:t>
            </a:r>
            <a:endParaRPr lang="en-US" dirty="0" smtClean="0"/>
          </a:p>
          <a:p>
            <a:r>
              <a:rPr lang="en-US" dirty="0" smtClean="0"/>
              <a:t>life</a:t>
            </a:r>
            <a:r>
              <a:rPr lang="en-US" dirty="0"/>
              <a:t>-</a:t>
            </a:r>
            <a:r>
              <a:rPr lang="en-US" dirty="0" smtClean="0"/>
              <a:t>time determination </a:t>
            </a:r>
            <a:r>
              <a:rPr lang="en-US" dirty="0"/>
              <a:t>for each gamma-line</a:t>
            </a:r>
          </a:p>
        </p:txBody>
      </p:sp>
      <p:pic>
        <p:nvPicPr>
          <p:cNvPr id="7" name="Content Placeholder 3" descr="Screen Shot 2013-06-25 at 10.27.0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11" name="Picture 10" descr="Screen Shot 2013-06-25 at 10.32.1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25600" y="2791201"/>
            <a:ext cx="155410" cy="7531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343739" y="1636516"/>
            <a:ext cx="398689" cy="116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28998" y="1324494"/>
            <a:ext cx="1295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845.8 </a:t>
            </a:r>
            <a:r>
              <a:rPr lang="en-US" dirty="0" err="1"/>
              <a:t>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72132"/>
            <a:ext cx="8042276" cy="824685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7" name="Content Placeholder 3" descr="Screen Shot 2013-06-25 at 10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8" name="Picture 7" descr="Screen Shot 2013-06-25 at 10.32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5" name="Content Placeholder 4" descr="Screen Shot 2013-07-05 at 5.39.19 A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82" r="-36782"/>
          <a:stretch>
            <a:fillRect/>
          </a:stretch>
        </p:blipFill>
        <p:spPr/>
      </p:pic>
      <p:pic>
        <p:nvPicPr>
          <p:cNvPr id="2" name="Picture 1" descr="Screen Shot 2013-07-05 at 9.01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0"/>
            <a:ext cx="5604711" cy="6858000"/>
          </a:xfrm>
          <a:prstGeom prst="rect">
            <a:avLst/>
          </a:prstGeom>
        </p:spPr>
      </p:pic>
      <p:pic>
        <p:nvPicPr>
          <p:cNvPr id="3" name="Picture 2" descr="Screen Shot 2013-07-05 at 9.02.4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0"/>
            <a:ext cx="5728567" cy="6858000"/>
          </a:xfrm>
          <a:prstGeom prst="rect">
            <a:avLst/>
          </a:prstGeom>
        </p:spPr>
      </p:pic>
      <p:pic>
        <p:nvPicPr>
          <p:cNvPr id="6" name="Picture 5" descr="Screen Shot 2013-07-05 at 9.03.1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5686634" cy="6858000"/>
          </a:xfrm>
          <a:prstGeom prst="rect">
            <a:avLst/>
          </a:prstGeom>
        </p:spPr>
      </p:pic>
      <p:pic>
        <p:nvPicPr>
          <p:cNvPr id="9" name="Picture 8" descr="Screen Shot 2013-07-05 at 9.03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4820883"/>
            <a:ext cx="5728567" cy="20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72132"/>
            <a:ext cx="8042276" cy="824685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7" name="Content Placeholder 3" descr="Screen Shot 2013-06-25 at 10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8" name="Picture 7" descr="Screen Shot 2013-06-25 at 10.3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pic>
        <p:nvPicPr>
          <p:cNvPr id="3" name="Content Placeholder 2" descr="Screen Shot 2013-07-04 at 2.54.42 PM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39" r="-16939"/>
          <a:stretch>
            <a:fillRect/>
          </a:stretch>
        </p:blipFill>
        <p:spPr/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5" y="2525080"/>
            <a:ext cx="2930916" cy="8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36068"/>
            <a:ext cx="8042276" cy="960749"/>
          </a:xfrm>
        </p:spPr>
        <p:txBody>
          <a:bodyPr/>
          <a:lstStyle/>
          <a:p>
            <a:r>
              <a:rPr lang="en-US" dirty="0" smtClean="0"/>
              <a:t>Analysis Continued</a:t>
            </a:r>
            <a:endParaRPr lang="en-US" dirty="0"/>
          </a:p>
        </p:txBody>
      </p:sp>
      <p:pic>
        <p:nvPicPr>
          <p:cNvPr id="5" name="Content Placeholder 4" descr="845timeslic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5" r="-10375"/>
          <a:stretch>
            <a:fillRect/>
          </a:stretch>
        </p:blipFill>
        <p:spPr>
          <a:xfrm>
            <a:off x="383370" y="1142392"/>
            <a:ext cx="8229600" cy="4525963"/>
          </a:xfrm>
        </p:spPr>
      </p:pic>
      <p:sp>
        <p:nvSpPr>
          <p:cNvPr id="6" name="Rectangle 5"/>
          <p:cNvSpPr/>
          <p:nvPr/>
        </p:nvSpPr>
        <p:spPr>
          <a:xfrm>
            <a:off x="2286000" y="56846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Single </a:t>
            </a:r>
            <a:r>
              <a:rPr lang="en-US" dirty="0"/>
              <a:t>spectrum </a:t>
            </a:r>
            <a:r>
              <a:rPr lang="en-US" dirty="0" smtClean="0"/>
              <a:t>for the </a:t>
            </a:r>
            <a:r>
              <a:rPr lang="en-US" dirty="0"/>
              <a:t>845.8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/>
              <a:t>gamma-</a:t>
            </a:r>
            <a:r>
              <a:rPr lang="en-US" dirty="0" smtClean="0"/>
              <a:t>line for consecutive </a:t>
            </a:r>
            <a:r>
              <a:rPr lang="en-US" dirty="0"/>
              <a:t>time </a:t>
            </a:r>
            <a:r>
              <a:rPr lang="en-US" dirty="0" smtClean="0"/>
              <a:t>slices</a:t>
            </a:r>
            <a:endParaRPr lang="en-US" dirty="0"/>
          </a:p>
        </p:txBody>
      </p:sp>
      <p:pic>
        <p:nvPicPr>
          <p:cNvPr id="7" name="Content Placeholder 3" descr="Screen Shot 2013-06-25 at 10.27.0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97" r="-37997"/>
          <a:stretch>
            <a:fillRect/>
          </a:stretch>
        </p:blipFill>
        <p:spPr>
          <a:xfrm>
            <a:off x="20076" y="27930"/>
            <a:ext cx="1405231" cy="712885"/>
          </a:xfrm>
          <a:prstGeom prst="rect">
            <a:avLst/>
          </a:prstGeom>
        </p:spPr>
      </p:pic>
      <p:pic>
        <p:nvPicPr>
          <p:cNvPr id="8" name="Picture 7" descr="Screen Shot 2013-06-25 at 10.32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55" y="30040"/>
            <a:ext cx="1273316" cy="1241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3565" y="1630615"/>
            <a:ext cx="4872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Area under the fit gives new data which are a function of the peak height</a:t>
            </a:r>
          </a:p>
        </p:txBody>
      </p:sp>
    </p:spTree>
    <p:extLst>
      <p:ext uri="{BB962C8B-B14F-4D97-AF65-F5344CB8AC3E}">
        <p14:creationId xmlns:p14="http://schemas.microsoft.com/office/powerpoint/2010/main" val="254246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3989</TotalTime>
  <Words>498</Words>
  <Application>Microsoft Macintosh PowerPoint</Application>
  <PresentationFormat>On-screen Show (4:3)</PresentationFormat>
  <Paragraphs>161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Elemental analysis of Kimberlite and associated Country Rock</vt:lpstr>
      <vt:lpstr>Outline</vt:lpstr>
      <vt:lpstr>Context (MinPET)</vt:lpstr>
      <vt:lpstr>Experiment (Aarhus University)</vt:lpstr>
      <vt:lpstr>PowerPoint Presentation</vt:lpstr>
      <vt:lpstr>Analysis (Time differential gamma-ray Spectroscopy) </vt:lpstr>
      <vt:lpstr>Analysis Continued</vt:lpstr>
      <vt:lpstr>Analysis Continued</vt:lpstr>
      <vt:lpstr>Analysis Continued</vt:lpstr>
      <vt:lpstr>Analysis Continued</vt:lpstr>
      <vt:lpstr>Analysis Continued</vt:lpstr>
      <vt:lpstr>Analysis Continued</vt:lpstr>
      <vt:lpstr>Analysis Continued</vt:lpstr>
      <vt:lpstr>Analysis Continued</vt:lpstr>
      <vt:lpstr>Analysis Continued</vt:lpstr>
      <vt:lpstr>Results</vt:lpstr>
      <vt:lpstr>Acknowledgement</vt:lpstr>
    </vt:vector>
  </TitlesOfParts>
  <Company>University of Johannesburg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analysis of Kimberlite and associated Country Rock</dc:title>
  <dc:creator>Marius Tchonang</dc:creator>
  <cp:lastModifiedBy>Marius Tchonang</cp:lastModifiedBy>
  <cp:revision>49</cp:revision>
  <dcterms:created xsi:type="dcterms:W3CDTF">2013-06-18T09:08:40Z</dcterms:created>
  <dcterms:modified xsi:type="dcterms:W3CDTF">2013-07-09T15:14:58Z</dcterms:modified>
</cp:coreProperties>
</file>