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720" r:id="rId2"/>
    <p:sldMasterId id="2147483756" r:id="rId3"/>
  </p:sldMasterIdLst>
  <p:notesMasterIdLst>
    <p:notesMasterId r:id="rId43"/>
  </p:notesMasterIdLst>
  <p:sldIdLst>
    <p:sldId id="256" r:id="rId4"/>
    <p:sldId id="364" r:id="rId5"/>
    <p:sldId id="365" r:id="rId6"/>
    <p:sldId id="393" r:id="rId7"/>
    <p:sldId id="367" r:id="rId8"/>
    <p:sldId id="348" r:id="rId9"/>
    <p:sldId id="366" r:id="rId10"/>
    <p:sldId id="395" r:id="rId11"/>
    <p:sldId id="318" r:id="rId12"/>
    <p:sldId id="369" r:id="rId13"/>
    <p:sldId id="319" r:id="rId14"/>
    <p:sldId id="370" r:id="rId15"/>
    <p:sldId id="346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60" r:id="rId24"/>
    <p:sldId id="378" r:id="rId25"/>
    <p:sldId id="362" r:id="rId26"/>
    <p:sldId id="379" r:id="rId27"/>
    <p:sldId id="389" r:id="rId28"/>
    <p:sldId id="380" r:id="rId29"/>
    <p:sldId id="386" r:id="rId30"/>
    <p:sldId id="394" r:id="rId31"/>
    <p:sldId id="387" r:id="rId32"/>
    <p:sldId id="381" r:id="rId33"/>
    <p:sldId id="384" r:id="rId34"/>
    <p:sldId id="385" r:id="rId35"/>
    <p:sldId id="382" r:id="rId36"/>
    <p:sldId id="391" r:id="rId37"/>
    <p:sldId id="392" r:id="rId38"/>
    <p:sldId id="383" r:id="rId39"/>
    <p:sldId id="356" r:id="rId40"/>
    <p:sldId id="286" r:id="rId41"/>
    <p:sldId id="26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9" autoAdjust="0"/>
    <p:restoredTop sz="94581"/>
  </p:normalViewPr>
  <p:slideViewPr>
    <p:cSldViewPr snapToGrid="0" snapToObjects="1" showGuides="1">
      <p:cViewPr varScale="1">
        <p:scale>
          <a:sx n="63" d="100"/>
          <a:sy n="63" d="100"/>
        </p:scale>
        <p:origin x="1036" y="28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5D656-967B-4CAE-95A4-BA7104F5E6F1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F41BF-E4AC-4630-8CFF-26B14689A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in this audience has tasted some degree of success – Let us celebrate the evolution of</a:t>
            </a:r>
            <a:r>
              <a:rPr lang="en-US" baseline="0" dirty="0" smtClean="0"/>
              <a:t> Imaging using penetrating radiation and how it evolved at Necsa over the past 30 years. I want to emphasize some of the </a:t>
            </a:r>
            <a:r>
              <a:rPr lang="en-US" baseline="0" dirty="0" err="1" smtClean="0"/>
              <a:t>highlihgts</a:t>
            </a:r>
            <a:r>
              <a:rPr lang="en-US" baseline="0" dirty="0" smtClean="0"/>
              <a:t> during the past number of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F41BF-E4AC-4630-8CFF-26B14689A0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97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DATERING: </a:t>
            </a:r>
            <a:r>
              <a:rPr lang="en-ZA" dirty="0" err="1" smtClean="0"/>
              <a:t>Verhouding</a:t>
            </a:r>
            <a:r>
              <a:rPr lang="en-ZA" dirty="0" smtClean="0"/>
              <a:t> </a:t>
            </a:r>
            <a:r>
              <a:rPr lang="en-ZA" dirty="0" err="1" smtClean="0"/>
              <a:t>tussen</a:t>
            </a:r>
            <a:r>
              <a:rPr lang="en-ZA" dirty="0" smtClean="0"/>
              <a:t> </a:t>
            </a:r>
            <a:r>
              <a:rPr lang="en-ZA" dirty="0" err="1" smtClean="0"/>
              <a:t>Moederelementatome</a:t>
            </a:r>
            <a:r>
              <a:rPr lang="en-ZA" dirty="0" smtClean="0"/>
              <a:t> </a:t>
            </a:r>
            <a:r>
              <a:rPr lang="en-ZA" dirty="0" err="1" smtClean="0"/>
              <a:t>en</a:t>
            </a:r>
            <a:r>
              <a:rPr lang="en-ZA" dirty="0" smtClean="0"/>
              <a:t> </a:t>
            </a:r>
            <a:r>
              <a:rPr lang="en-ZA" dirty="0" err="1" smtClean="0"/>
              <a:t>Dogterelementatome</a:t>
            </a:r>
            <a:endParaRPr lang="en-ZA" dirty="0" smtClean="0"/>
          </a:p>
          <a:p>
            <a:r>
              <a:rPr lang="en-ZA" dirty="0" err="1" smtClean="0"/>
              <a:t>Halfleeftyd</a:t>
            </a:r>
            <a:r>
              <a:rPr lang="en-ZA" dirty="0" smtClean="0"/>
              <a:t>: </a:t>
            </a:r>
            <a:r>
              <a:rPr lang="en-ZA" dirty="0" err="1" smtClean="0"/>
              <a:t>Tyd</a:t>
            </a:r>
            <a:r>
              <a:rPr lang="en-ZA" dirty="0" smtClean="0"/>
              <a:t> wat </a:t>
            </a:r>
            <a:r>
              <a:rPr lang="en-ZA" dirty="0" err="1" smtClean="0"/>
              <a:t>helfte</a:t>
            </a:r>
            <a:r>
              <a:rPr lang="en-ZA" dirty="0" smtClean="0"/>
              <a:t> van </a:t>
            </a:r>
            <a:r>
              <a:rPr lang="en-ZA" dirty="0" err="1" smtClean="0"/>
              <a:t>moederlementatome</a:t>
            </a:r>
            <a:r>
              <a:rPr lang="en-ZA" dirty="0" smtClean="0"/>
              <a:t> </a:t>
            </a:r>
            <a:r>
              <a:rPr lang="en-ZA" dirty="0" err="1" smtClean="0"/>
              <a:t>na</a:t>
            </a:r>
            <a:r>
              <a:rPr lang="en-ZA" dirty="0" smtClean="0"/>
              <a:t> </a:t>
            </a:r>
            <a:r>
              <a:rPr lang="en-ZA" dirty="0" err="1" smtClean="0"/>
              <a:t>Dogterlementatome</a:t>
            </a:r>
            <a:r>
              <a:rPr lang="en-ZA" dirty="0" smtClean="0"/>
              <a:t> </a:t>
            </a:r>
            <a:r>
              <a:rPr lang="en-ZA" dirty="0" err="1" smtClean="0"/>
              <a:t>verval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DD59A-946D-4F38-AF07-EC6C46DC32A9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35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759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A1856-DC85-4BB4-9D8E-D2C7B6C22FAB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97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A1856-DC85-4BB4-9D8E-D2C7B6C22FAB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3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976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065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1459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CD2B4-B9A7-4849-AAA3-A97E058011D7}" type="slidenum">
              <a:rPr lang="en-ZA" smtClean="0"/>
              <a:pPr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597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7FC756-CDB0-43AF-B280-58F1B7D2A861}" type="slidenum">
              <a:rPr lang="en-US"/>
              <a:pPr eaLnBrk="1" hangingPunct="1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4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5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9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9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18F-0900-4EBF-B709-FC6EFB4A06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9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1403" y="1382475"/>
            <a:ext cx="8376199" cy="5166108"/>
          </a:xfrm>
        </p:spPr>
        <p:txBody>
          <a:bodyPr/>
          <a:lstStyle>
            <a:lvl1pPr marL="342892" indent="-342892" algn="l" defTabSz="342892" rtl="0" eaLnBrk="1" latinLnBrk="0" hangingPunct="1">
              <a:lnSpc>
                <a:spcPct val="150000"/>
              </a:lnSpc>
              <a:buSzPct val="120000"/>
              <a:buFont typeface="Arial" panose="020B0604020202020204" pitchFamily="34" charset="0"/>
              <a:buChar char="■"/>
              <a:defRPr lang="en-US" sz="21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99" indent="-214308">
              <a:buFont typeface="Arial" panose="020B0604020202020204" pitchFamily="34" charset="0"/>
              <a:buChar char="►"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28" indent="-171446">
              <a:buFont typeface="Arial" panose="020B0604020202020204" pitchFamily="34" charset="0"/>
              <a:buChar char="●"/>
              <a:defRPr lang="en-US" sz="15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3F23-EC5B-4C16-A390-B0301375CB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85" y="6173793"/>
            <a:ext cx="657497" cy="365125"/>
          </a:xfrm>
          <a:noFill/>
        </p:spPr>
        <p:txBody>
          <a:bodyPr/>
          <a:lstStyle>
            <a:lvl1pPr>
              <a:defRPr/>
            </a:lvl1pPr>
          </a:lstStyle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45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A977A-6707-468C-B6A9-1D60FF6470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077529" y="6188366"/>
            <a:ext cx="2854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500" dirty="0">
                <a:solidFill>
                  <a:srgbClr val="22A8B8"/>
                </a:solidFill>
                <a:latin typeface="Arial"/>
                <a:cs typeface="Arial"/>
              </a:rPr>
              <a:t>www.necsa.co.za</a:t>
            </a:r>
          </a:p>
        </p:txBody>
      </p:sp>
    </p:spTree>
    <p:extLst>
      <p:ext uri="{BB962C8B-B14F-4D97-AF65-F5344CB8AC3E}">
        <p14:creationId xmlns:p14="http://schemas.microsoft.com/office/powerpoint/2010/main" val="350674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26CE-107A-493F-8DF9-216093C9F3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59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CCC8-267B-4459-86CA-EC7673067C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8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29BD-FDBB-4C0D-8B16-9F9A00D4B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1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8CE2-CAD8-4CD6-91BD-E697A9E6D9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077529" y="6188366"/>
            <a:ext cx="2854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500" dirty="0">
                <a:solidFill>
                  <a:srgbClr val="22A8B8"/>
                </a:solidFill>
                <a:latin typeface="Arial"/>
                <a:cs typeface="Arial"/>
              </a:rPr>
              <a:t>www.necsa.co.za</a:t>
            </a:r>
          </a:p>
        </p:txBody>
      </p:sp>
    </p:spTree>
    <p:extLst>
      <p:ext uri="{BB962C8B-B14F-4D97-AF65-F5344CB8AC3E}">
        <p14:creationId xmlns:p14="http://schemas.microsoft.com/office/powerpoint/2010/main" val="3487309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852A-7D15-4AF3-84D4-BEA1DA6CCA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5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59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28-FF68-462C-A896-82C58B647B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59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7119-9262-4D75-B8BA-5D5735AFEF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46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1B0F7-26E5-45AF-877D-726D8F0EC7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58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18F-0900-4EBF-B709-FC6EFB4A06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52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8881" y="6214631"/>
            <a:ext cx="657497" cy="365125"/>
          </a:xfrm>
          <a:noFill/>
        </p:spPr>
        <p:txBody>
          <a:bodyPr/>
          <a:lstStyle>
            <a:lvl1pPr>
              <a:defRPr/>
            </a:lvl1pPr>
          </a:lstStyle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nip Single Corner Rectangle 8"/>
          <p:cNvSpPr/>
          <p:nvPr userDrawn="1"/>
        </p:nvSpPr>
        <p:spPr>
          <a:xfrm rot="10800000">
            <a:off x="94589" y="1156134"/>
            <a:ext cx="8933793" cy="5307728"/>
          </a:xfrm>
          <a:custGeom>
            <a:avLst/>
            <a:gdLst>
              <a:gd name="connsiteX0" fmla="*/ 0 w 8933793"/>
              <a:gd name="connsiteY0" fmla="*/ 0 h 5307728"/>
              <a:gd name="connsiteX1" fmla="*/ 7849796 w 8933793"/>
              <a:gd name="connsiteY1" fmla="*/ 0 h 5307728"/>
              <a:gd name="connsiteX2" fmla="*/ 8933793 w 8933793"/>
              <a:gd name="connsiteY2" fmla="*/ 1083997 h 5307728"/>
              <a:gd name="connsiteX3" fmla="*/ 8933793 w 8933793"/>
              <a:gd name="connsiteY3" fmla="*/ 5307728 h 5307728"/>
              <a:gd name="connsiteX4" fmla="*/ 0 w 8933793"/>
              <a:gd name="connsiteY4" fmla="*/ 5307728 h 5307728"/>
              <a:gd name="connsiteX5" fmla="*/ 0 w 8933793"/>
              <a:gd name="connsiteY5" fmla="*/ 0 h 5307728"/>
              <a:gd name="connsiteX0" fmla="*/ 0 w 8933793"/>
              <a:gd name="connsiteY0" fmla="*/ 0 h 5307728"/>
              <a:gd name="connsiteX1" fmla="*/ 7849796 w 8933793"/>
              <a:gd name="connsiteY1" fmla="*/ 0 h 5307728"/>
              <a:gd name="connsiteX2" fmla="*/ 8933793 w 8933793"/>
              <a:gd name="connsiteY2" fmla="*/ 441059 h 5307728"/>
              <a:gd name="connsiteX3" fmla="*/ 8933793 w 8933793"/>
              <a:gd name="connsiteY3" fmla="*/ 5307728 h 5307728"/>
              <a:gd name="connsiteX4" fmla="*/ 0 w 8933793"/>
              <a:gd name="connsiteY4" fmla="*/ 5307728 h 5307728"/>
              <a:gd name="connsiteX5" fmla="*/ 0 w 8933793"/>
              <a:gd name="connsiteY5" fmla="*/ 0 h 5307728"/>
              <a:gd name="connsiteX0" fmla="*/ 0 w 8933793"/>
              <a:gd name="connsiteY0" fmla="*/ 0 h 5307728"/>
              <a:gd name="connsiteX1" fmla="*/ 8473684 w 8933793"/>
              <a:gd name="connsiteY1" fmla="*/ 0 h 5307728"/>
              <a:gd name="connsiteX2" fmla="*/ 8933793 w 8933793"/>
              <a:gd name="connsiteY2" fmla="*/ 441059 h 5307728"/>
              <a:gd name="connsiteX3" fmla="*/ 8933793 w 8933793"/>
              <a:gd name="connsiteY3" fmla="*/ 5307728 h 5307728"/>
              <a:gd name="connsiteX4" fmla="*/ 0 w 8933793"/>
              <a:gd name="connsiteY4" fmla="*/ 5307728 h 5307728"/>
              <a:gd name="connsiteX5" fmla="*/ 0 w 8933793"/>
              <a:gd name="connsiteY5" fmla="*/ 0 h 530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3793" h="5307728">
                <a:moveTo>
                  <a:pt x="0" y="0"/>
                </a:moveTo>
                <a:lnTo>
                  <a:pt x="8473684" y="0"/>
                </a:lnTo>
                <a:lnTo>
                  <a:pt x="8933793" y="441059"/>
                </a:lnTo>
                <a:lnTo>
                  <a:pt x="8933793" y="5307728"/>
                </a:lnTo>
                <a:lnTo>
                  <a:pt x="0" y="5307728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22A8B8"/>
            </a:solidFill>
          </a:ln>
          <a:scene3d>
            <a:camera prst="orthographicFront">
              <a:rot lat="0" lon="105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 sz="1350" dirty="0">
              <a:solidFill>
                <a:prstClr val="white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79333"/>
            <a:ext cx="6768662" cy="6619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ZA" sz="2400" b="1" kern="1200" dirty="0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 algn="l" defTabSz="342892" rtl="0" eaLnBrk="1" latinLnBrk="0" hangingPunct="1">
              <a:spcBef>
                <a:spcPct val="0"/>
              </a:spcBef>
            </a:pPr>
            <a:r>
              <a:rPr lang="en-US" dirty="0" smtClean="0"/>
              <a:t>HEADING</a:t>
            </a:r>
            <a:endParaRPr lang="en-ZA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94589" y="1169271"/>
            <a:ext cx="8932863" cy="5294595"/>
          </a:xfrm>
          <a:prstGeom prst="rect">
            <a:avLst/>
          </a:prstGeom>
        </p:spPr>
        <p:txBody>
          <a:bodyPr/>
          <a:lstStyle>
            <a:lvl1pPr marL="257168" indent="-257168">
              <a:buFont typeface="Wingdings" panose="05000000000000000000" pitchFamily="2" charset="2"/>
              <a:buChar char="q"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52" indent="-257168">
              <a:buFont typeface="Arial" panose="020B0604020202020204" pitchFamily="34" charset="0"/>
              <a:buChar char="−"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Font: Arial</a:t>
            </a:r>
          </a:p>
          <a:p>
            <a:pPr lvl="0"/>
            <a:r>
              <a:rPr lang="en-US" dirty="0" smtClean="0"/>
              <a:t>Font size: 24</a:t>
            </a:r>
          </a:p>
          <a:p>
            <a:pPr lvl="0"/>
            <a:r>
              <a:rPr lang="en-US" dirty="0" smtClean="0"/>
              <a:t>Sentence Case / NOT Bold</a:t>
            </a:r>
          </a:p>
          <a:p>
            <a:pPr lvl="1"/>
            <a:r>
              <a:rPr lang="en-US" dirty="0" smtClean="0"/>
              <a:t>Second sub-bullet</a:t>
            </a:r>
          </a:p>
          <a:p>
            <a:pPr lvl="2"/>
            <a:r>
              <a:rPr lang="en-US" dirty="0" smtClean="0"/>
              <a:t>Third sub-bullet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84646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1403" y="1382475"/>
            <a:ext cx="8376199" cy="5166108"/>
          </a:xfrm>
          <a:prstGeom prst="rect">
            <a:avLst/>
          </a:prstGeom>
        </p:spPr>
        <p:txBody>
          <a:bodyPr/>
          <a:lstStyle>
            <a:lvl1pPr marL="342892" indent="-342892" algn="l" defTabSz="342892" rtl="0" eaLnBrk="1" latinLnBrk="0" hangingPunct="1">
              <a:lnSpc>
                <a:spcPct val="150000"/>
              </a:lnSpc>
              <a:buSzPct val="120000"/>
              <a:buFont typeface="Arial" panose="020B0604020202020204" pitchFamily="34" charset="0"/>
              <a:buChar char="■"/>
              <a:defRPr lang="en-US" sz="21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99" indent="-214308">
              <a:buFont typeface="Arial" panose="020B0604020202020204" pitchFamily="34" charset="0"/>
              <a:buChar char="►"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28" indent="-171446">
              <a:buFont typeface="Arial" panose="020B0604020202020204" pitchFamily="34" charset="0"/>
              <a:buChar char="●"/>
              <a:defRPr lang="en-US" sz="15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3F23-EC5B-4C16-A390-B0301375CB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85" y="6173793"/>
            <a:ext cx="657497" cy="365125"/>
          </a:xfrm>
          <a:noFill/>
        </p:spPr>
        <p:txBody>
          <a:bodyPr/>
          <a:lstStyle>
            <a:lvl1pPr>
              <a:defRPr/>
            </a:lvl1pPr>
          </a:lstStyle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39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29BD-FDBB-4C0D-8B16-9F9A00D4B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88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8CE2-CAD8-4CD6-91BD-E697A9E6D9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077529" y="6188366"/>
            <a:ext cx="2854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500" dirty="0">
                <a:solidFill>
                  <a:srgbClr val="22A8B8"/>
                </a:solidFill>
                <a:latin typeface="Arial"/>
                <a:cs typeface="Arial"/>
              </a:rPr>
              <a:t>www.necsa.co.za</a:t>
            </a:r>
          </a:p>
        </p:txBody>
      </p:sp>
    </p:spTree>
    <p:extLst>
      <p:ext uri="{BB962C8B-B14F-4D97-AF65-F5344CB8AC3E}">
        <p14:creationId xmlns:p14="http://schemas.microsoft.com/office/powerpoint/2010/main" val="267720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4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8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1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45559-ED3D-C34F-A551-05F929E643A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6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43B79-3F8C-4EC8-BFA3-D459CE3556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43B79-3F8C-4EC8-BFA3-D459CE3556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7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p:hf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lang="en-US" sz="21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lang="en-US" sz="1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lang="en-US" sz="1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lang="en-US" sz="1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sz-wholesale.com/P/Toy-Cars/tricycle-14570.html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800"/>
            <a:ext cx="9144000" cy="51435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9225BD-25D6-984D-B529-EF06FD159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100" y="4854945"/>
            <a:ext cx="6223679" cy="1043611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FFC000"/>
                </a:solidFill>
                <a:latin typeface="Arial"/>
                <a:cs typeface="Arial"/>
              </a:rPr>
              <a:t>Dr Frikkie de Beer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FFC000"/>
                </a:solidFill>
                <a:latin typeface="Arial"/>
                <a:cs typeface="Arial"/>
              </a:rPr>
              <a:t>CHIEF SCIENTIST: Rad/Tom</a:t>
            </a:r>
            <a:endParaRPr lang="en-GB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7D65007-C446-5C43-9E6E-511DB4897DF5}"/>
              </a:ext>
            </a:extLst>
          </p:cNvPr>
          <p:cNvSpPr txBox="1">
            <a:spLocks/>
          </p:cNvSpPr>
          <p:nvPr/>
        </p:nvSpPr>
        <p:spPr>
          <a:xfrm>
            <a:off x="93100" y="1255268"/>
            <a:ext cx="5628056" cy="10878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62000"/>
              </a:prstClr>
            </a:outerShdw>
          </a:effectLst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chemeClr val="bg1"/>
                </a:solidFill>
              </a:rPr>
              <a:t>X-RAY AND NEUTRON RADIOGRAPHY / TOMOGRAPHY @ Necsa: A SUCCESS STORY</a:t>
            </a:r>
            <a:endParaRPr lang="en-GB" sz="3000" b="1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1F1EC72-F960-D94D-9BAE-58F5C1E726A2}"/>
              </a:ext>
            </a:extLst>
          </p:cNvPr>
          <p:cNvSpPr txBox="1">
            <a:spLocks/>
          </p:cNvSpPr>
          <p:nvPr/>
        </p:nvSpPr>
        <p:spPr>
          <a:xfrm>
            <a:off x="1275667" y="4611918"/>
            <a:ext cx="3600172" cy="48605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68B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500" dirty="0">
                <a:solidFill>
                  <a:schemeClr val="bg1"/>
                </a:solidFill>
              </a:rPr>
              <a:t/>
            </a:r>
            <a:br>
              <a:rPr lang="en-GB" sz="15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/>
            </a:r>
            <a:br>
              <a:rPr lang="en-GB" sz="1200" dirty="0">
                <a:solidFill>
                  <a:schemeClr val="bg1"/>
                </a:solidFill>
              </a:rPr>
            </a:b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9147" y="52418"/>
            <a:ext cx="2590555" cy="9573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SA-ESRF 2019 Synchrotron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0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38" y="2603419"/>
            <a:ext cx="7233661" cy="36284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725333" y="195344"/>
            <a:ext cx="3259667" cy="723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>
                <a:solidFill>
                  <a:schemeClr val="bg1"/>
                </a:solidFill>
              </a:rPr>
              <a:t>µXCT FACILITY @ Necsa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045633"/>
            <a:ext cx="7334955" cy="5501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7147" y="1362864"/>
            <a:ext cx="2760672" cy="850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COMMISSIONED IN July 2011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79181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38" y="3005289"/>
            <a:ext cx="8340259" cy="32266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75" y="-30162"/>
            <a:ext cx="3797300" cy="11430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USER OFFICE @ Necsa</a:t>
            </a:r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468313" y="1557338"/>
            <a:ext cx="1943100" cy="935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0" dirty="0"/>
              <a:t>Discuss </a:t>
            </a:r>
            <a:endParaRPr lang="en-US" sz="2800" b="0" dirty="0" smtClean="0"/>
          </a:p>
          <a:p>
            <a:pPr algn="ctr"/>
            <a:r>
              <a:rPr lang="en-US" sz="2800" b="0" dirty="0" smtClean="0"/>
              <a:t>Proposals</a:t>
            </a:r>
            <a:endParaRPr lang="en-US" sz="2800" b="0" dirty="0"/>
          </a:p>
          <a:p>
            <a:pPr algn="ctr"/>
            <a:endParaRPr lang="en-US" b="0" dirty="0"/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3203575" y="1484313"/>
            <a:ext cx="2952750" cy="1870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Submit Proposals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Online</a:t>
            </a:r>
          </a:p>
          <a:p>
            <a:pPr algn="ctr"/>
            <a:r>
              <a:rPr lang="en-US" sz="2000" dirty="0" smtClean="0"/>
              <a:t>radtomnecsa@gmail.com</a:t>
            </a: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517125" name="AutoShape 5"/>
          <p:cNvSpPr>
            <a:spLocks noChangeArrowheads="1"/>
          </p:cNvSpPr>
          <p:nvPr/>
        </p:nvSpPr>
        <p:spPr bwMode="auto">
          <a:xfrm rot="5400000" flipH="1" flipV="1">
            <a:off x="2051844" y="2205831"/>
            <a:ext cx="720725" cy="143986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6" name="AutoShape 6"/>
          <p:cNvSpPr>
            <a:spLocks noChangeArrowheads="1"/>
          </p:cNvSpPr>
          <p:nvPr/>
        </p:nvSpPr>
        <p:spPr bwMode="auto">
          <a:xfrm flipH="1">
            <a:off x="2484438" y="1844675"/>
            <a:ext cx="647700" cy="433388"/>
          </a:xfrm>
          <a:prstGeom prst="leftArrow">
            <a:avLst>
              <a:gd name="adj1" fmla="val 50000"/>
              <a:gd name="adj2" fmla="val 373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7127" name="Group 7"/>
          <p:cNvGrpSpPr>
            <a:grpSpLocks/>
          </p:cNvGrpSpPr>
          <p:nvPr/>
        </p:nvGrpSpPr>
        <p:grpSpPr bwMode="auto">
          <a:xfrm>
            <a:off x="323850" y="3746500"/>
            <a:ext cx="3311525" cy="2706688"/>
            <a:chOff x="204" y="2360"/>
            <a:chExt cx="2086" cy="1705"/>
          </a:xfrm>
        </p:grpSpPr>
        <p:sp>
          <p:nvSpPr>
            <p:cNvPr id="517128" name="Rectangle 8"/>
            <p:cNvSpPr>
              <a:spLocks noChangeArrowheads="1"/>
            </p:cNvSpPr>
            <p:nvPr/>
          </p:nvSpPr>
          <p:spPr bwMode="auto">
            <a:xfrm>
              <a:off x="204" y="2360"/>
              <a:ext cx="1405" cy="170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99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u="sng" dirty="0">
                  <a:solidFill>
                    <a:srgbClr val="FF0000"/>
                  </a:solidFill>
                </a:rPr>
                <a:t>OUTPUT</a:t>
              </a:r>
            </a:p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2000" b="0" dirty="0"/>
                <a:t>Upgrade to </a:t>
              </a:r>
            </a:p>
            <a:p>
              <a:pPr algn="ctr"/>
              <a:r>
                <a:rPr lang="en-US" sz="2000" b="0" dirty="0" err="1"/>
                <a:t>Hons</a:t>
              </a:r>
              <a:r>
                <a:rPr lang="en-US" sz="2000" b="0" dirty="0"/>
                <a:t>, MSc, PhD</a:t>
              </a:r>
            </a:p>
            <a:p>
              <a:pPr algn="ctr"/>
              <a:endParaRPr lang="en-US" sz="2000" b="0" dirty="0"/>
            </a:p>
            <a:p>
              <a:pPr algn="ctr"/>
              <a:r>
                <a:rPr lang="en-US" sz="2000" b="0" dirty="0"/>
                <a:t>Peer reviewed Paper</a:t>
              </a:r>
            </a:p>
            <a:p>
              <a:pPr algn="ctr"/>
              <a:endParaRPr lang="en-US" sz="2000" b="0" dirty="0"/>
            </a:p>
            <a:p>
              <a:pPr algn="ctr"/>
              <a:r>
                <a:rPr lang="en-US" sz="2000" b="0" dirty="0"/>
                <a:t>Conference</a:t>
              </a:r>
            </a:p>
          </p:txBody>
        </p:sp>
        <p:sp>
          <p:nvSpPr>
            <p:cNvPr id="517129" name="AutoShape 9"/>
            <p:cNvSpPr>
              <a:spLocks noChangeArrowheads="1"/>
            </p:cNvSpPr>
            <p:nvPr/>
          </p:nvSpPr>
          <p:spPr bwMode="auto">
            <a:xfrm>
              <a:off x="1610" y="3203"/>
              <a:ext cx="680" cy="273"/>
            </a:xfrm>
            <a:prstGeom prst="leftArrow">
              <a:avLst>
                <a:gd name="adj1" fmla="val 50000"/>
                <a:gd name="adj2" fmla="val 6227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7130" name="Group 10"/>
          <p:cNvGrpSpPr>
            <a:grpSpLocks/>
          </p:cNvGrpSpPr>
          <p:nvPr/>
        </p:nvGrpSpPr>
        <p:grpSpPr bwMode="auto">
          <a:xfrm>
            <a:off x="3995738" y="4583112"/>
            <a:ext cx="3024187" cy="1601788"/>
            <a:chOff x="2517" y="2887"/>
            <a:chExt cx="1905" cy="725"/>
          </a:xfrm>
        </p:grpSpPr>
        <p:sp>
          <p:nvSpPr>
            <p:cNvPr id="517131" name="Rectangle 11"/>
            <p:cNvSpPr>
              <a:spLocks noChangeArrowheads="1"/>
            </p:cNvSpPr>
            <p:nvPr/>
          </p:nvSpPr>
          <p:spPr bwMode="auto">
            <a:xfrm>
              <a:off x="2517" y="2887"/>
              <a:ext cx="1361" cy="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Scanning </a:t>
              </a:r>
              <a:r>
                <a:rPr lang="en-US" sz="2000" b="1" dirty="0">
                  <a:solidFill>
                    <a:schemeClr val="bg1"/>
                  </a:solidFill>
                </a:rPr>
                <a:t>@ Necsa</a:t>
              </a:r>
            </a:p>
            <a:p>
              <a:pPr algn="ctr"/>
              <a:endParaRPr lang="en-US" sz="2000" dirty="0"/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</a:rPr>
                <a:t>Beam time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</a:rPr>
                <a:t>Analytical time</a:t>
              </a:r>
            </a:p>
          </p:txBody>
        </p:sp>
        <p:sp>
          <p:nvSpPr>
            <p:cNvPr id="517132" name="AutoShape 12"/>
            <p:cNvSpPr>
              <a:spLocks noChangeArrowheads="1"/>
            </p:cNvSpPr>
            <p:nvPr/>
          </p:nvSpPr>
          <p:spPr bwMode="auto">
            <a:xfrm rot="-1927011">
              <a:off x="3969" y="3113"/>
              <a:ext cx="453" cy="273"/>
            </a:xfrm>
            <a:prstGeom prst="leftArrow">
              <a:avLst>
                <a:gd name="adj1" fmla="val 50000"/>
                <a:gd name="adj2" fmla="val 4148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grpSp>
        <p:nvGrpSpPr>
          <p:cNvPr id="517133" name="Group 13"/>
          <p:cNvGrpSpPr>
            <a:grpSpLocks/>
          </p:cNvGrpSpPr>
          <p:nvPr/>
        </p:nvGrpSpPr>
        <p:grpSpPr bwMode="auto">
          <a:xfrm>
            <a:off x="6732588" y="2565400"/>
            <a:ext cx="1943100" cy="2303463"/>
            <a:chOff x="4241" y="1616"/>
            <a:chExt cx="1224" cy="1451"/>
          </a:xfrm>
        </p:grpSpPr>
        <p:sp>
          <p:nvSpPr>
            <p:cNvPr id="517134" name="Rectangle 14"/>
            <p:cNvSpPr>
              <a:spLocks noChangeArrowheads="1"/>
            </p:cNvSpPr>
            <p:nvPr/>
          </p:nvSpPr>
          <p:spPr bwMode="auto">
            <a:xfrm>
              <a:off x="4241" y="2478"/>
              <a:ext cx="1224" cy="5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0" dirty="0"/>
                <a:t>Beam time </a:t>
              </a:r>
            </a:p>
            <a:p>
              <a:pPr algn="ctr"/>
              <a:r>
                <a:rPr lang="en-US" sz="2800" b="0" dirty="0"/>
                <a:t>allocation</a:t>
              </a:r>
            </a:p>
          </p:txBody>
        </p:sp>
        <p:sp>
          <p:nvSpPr>
            <p:cNvPr id="517135" name="AutoShape 15"/>
            <p:cNvSpPr>
              <a:spLocks noChangeArrowheads="1"/>
            </p:cNvSpPr>
            <p:nvPr/>
          </p:nvSpPr>
          <p:spPr bwMode="auto">
            <a:xfrm rot="16200000">
              <a:off x="4673" y="1910"/>
              <a:ext cx="862" cy="273"/>
            </a:xfrm>
            <a:prstGeom prst="leftArrow">
              <a:avLst>
                <a:gd name="adj1" fmla="val 50000"/>
                <a:gd name="adj2" fmla="val 7893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7136" name="Group 16"/>
          <p:cNvGrpSpPr>
            <a:grpSpLocks/>
          </p:cNvGrpSpPr>
          <p:nvPr/>
        </p:nvGrpSpPr>
        <p:grpSpPr bwMode="auto">
          <a:xfrm>
            <a:off x="6156325" y="1484313"/>
            <a:ext cx="2519363" cy="935037"/>
            <a:chOff x="3878" y="935"/>
            <a:chExt cx="1587" cy="589"/>
          </a:xfrm>
        </p:grpSpPr>
        <p:sp>
          <p:nvSpPr>
            <p:cNvPr id="517137" name="Rectangle 17"/>
            <p:cNvSpPr>
              <a:spLocks noChangeArrowheads="1"/>
            </p:cNvSpPr>
            <p:nvPr/>
          </p:nvSpPr>
          <p:spPr bwMode="auto">
            <a:xfrm>
              <a:off x="4241" y="935"/>
              <a:ext cx="1224" cy="58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 dirty="0"/>
                <a:t>Evaluation of </a:t>
              </a:r>
            </a:p>
            <a:p>
              <a:pPr algn="ctr"/>
              <a:r>
                <a:rPr lang="en-US" sz="2400" b="0" dirty="0"/>
                <a:t>Proposals</a:t>
              </a:r>
            </a:p>
          </p:txBody>
        </p:sp>
        <p:sp>
          <p:nvSpPr>
            <p:cNvPr id="517138" name="AutoShape 18"/>
            <p:cNvSpPr>
              <a:spLocks noChangeArrowheads="1"/>
            </p:cNvSpPr>
            <p:nvPr/>
          </p:nvSpPr>
          <p:spPr bwMode="auto">
            <a:xfrm flipH="1">
              <a:off x="3878" y="1207"/>
              <a:ext cx="363" cy="273"/>
            </a:xfrm>
            <a:prstGeom prst="leftArrow">
              <a:avLst>
                <a:gd name="adj1" fmla="val 50000"/>
                <a:gd name="adj2" fmla="val 3324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7422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4" grpId="0" animBg="1"/>
      <p:bldP spid="517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7603" y="-10748"/>
            <a:ext cx="2746112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USER PROGRAM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008"/>
          <a:stretch/>
        </p:blipFill>
        <p:spPr>
          <a:xfrm>
            <a:off x="1281325" y="1007586"/>
            <a:ext cx="7704339" cy="5654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830" y="1613304"/>
            <a:ext cx="960712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Period 1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Period 2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Period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97179" y="5363047"/>
            <a:ext cx="279114" cy="252308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15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179" y="3840875"/>
            <a:ext cx="279114" cy="252308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19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84075" y="2356078"/>
            <a:ext cx="279114" cy="252308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15</a:t>
            </a:r>
            <a:endParaRPr lang="en-US" sz="7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28844" y="2016109"/>
            <a:ext cx="1246268" cy="3241693"/>
            <a:chOff x="7028844" y="2016109"/>
            <a:chExt cx="1246268" cy="3241693"/>
          </a:xfrm>
        </p:grpSpPr>
        <p:sp>
          <p:nvSpPr>
            <p:cNvPr id="11" name="Rectangle 10"/>
            <p:cNvSpPr/>
            <p:nvPr/>
          </p:nvSpPr>
          <p:spPr>
            <a:xfrm>
              <a:off x="7245721" y="2016109"/>
              <a:ext cx="279114" cy="252308"/>
            </a:xfrm>
            <a:prstGeom prst="rect">
              <a:avLst/>
            </a:prstGeom>
            <a:gradFill>
              <a:gsLst>
                <a:gs pos="100000">
                  <a:srgbClr val="00B050"/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28844" y="5005494"/>
              <a:ext cx="279114" cy="252308"/>
            </a:xfrm>
            <a:prstGeom prst="rect">
              <a:avLst/>
            </a:prstGeom>
            <a:gradFill>
              <a:gsLst>
                <a:gs pos="100000">
                  <a:srgbClr val="00B050"/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95998" y="3484922"/>
              <a:ext cx="279114" cy="252308"/>
            </a:xfrm>
            <a:prstGeom prst="rect">
              <a:avLst/>
            </a:prstGeom>
            <a:gradFill>
              <a:gsLst>
                <a:gs pos="100000">
                  <a:srgbClr val="00B050"/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799679" y="5404861"/>
            <a:ext cx="733850" cy="15725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28844" y="5574734"/>
            <a:ext cx="1701138" cy="30188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Holidays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064458" y="2062554"/>
            <a:ext cx="6417589" cy="3548170"/>
            <a:chOff x="2064458" y="2062554"/>
            <a:chExt cx="6417589" cy="3548170"/>
          </a:xfrm>
        </p:grpSpPr>
        <p:sp>
          <p:nvSpPr>
            <p:cNvPr id="17" name="Rectangle 16"/>
            <p:cNvSpPr/>
            <p:nvPr/>
          </p:nvSpPr>
          <p:spPr>
            <a:xfrm>
              <a:off x="8245709" y="2379300"/>
              <a:ext cx="222869" cy="20586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84847" y="2554319"/>
              <a:ext cx="222869" cy="20586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87327" y="3531367"/>
              <a:ext cx="222869" cy="20586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73966" y="4207945"/>
              <a:ext cx="222869" cy="20586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74919" y="5404861"/>
              <a:ext cx="222869" cy="20586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59178" y="3732045"/>
              <a:ext cx="222869" cy="20586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64458" y="2062554"/>
              <a:ext cx="222869" cy="20586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460981" y="3531366"/>
            <a:ext cx="1202208" cy="18365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SAIP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057327" y="6164429"/>
            <a:ext cx="40374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215 days beam time available per annum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5" grpId="0" animBg="1"/>
      <p:bldP spid="16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5293" y="-45693"/>
            <a:ext cx="2763585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COST STRUCTURE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7" y="1609375"/>
            <a:ext cx="8226931" cy="4138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1303" y="1097307"/>
            <a:ext cx="6779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POST GRAD STUDENTS &amp; RESEARCHERS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72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 (Instrument Scientists)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38" y="3820678"/>
            <a:ext cx="8340259" cy="2411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65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997" y="1060005"/>
            <a:ext cx="8340259" cy="57193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/>
              <a:t>CAPACITY BUILDING: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3 x MSc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 x PhD (2 currently unrolled &amp; Submitted)</a:t>
            </a:r>
          </a:p>
          <a:p>
            <a:endParaRPr lang="en-US" sz="2400" dirty="0" smtClean="0"/>
          </a:p>
          <a:p>
            <a:r>
              <a:rPr lang="en-US" sz="2400" b="1" dirty="0" smtClean="0"/>
              <a:t>RECOGNITION: NATIONAL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 x DSI-NRF C3 rated researcher: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2 x Associated Researchers @ HEI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 x Lecturer for Honors &amp; MSc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 x Host of National Conference (IMGRAD)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RECOGNITION</a:t>
            </a:r>
            <a:r>
              <a:rPr lang="en-US" sz="2400" b="1" dirty="0"/>
              <a:t>: </a:t>
            </a:r>
            <a:r>
              <a:rPr lang="en-US" sz="2400" b="1" dirty="0" smtClean="0"/>
              <a:t>INTERNATIONAL</a:t>
            </a: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 x Board Member of Scientific Society (President)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Reviewing Beam line proposals / Peer reviewed Journals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1 x Host of International 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IAEA : TC; CRP; Specialist; Host of Scientific mission.   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934016" y="58355"/>
            <a:ext cx="3072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Necsa Employees (Instrument Scientists)</a:t>
            </a:r>
          </a:p>
        </p:txBody>
      </p:sp>
    </p:spTree>
    <p:extLst>
      <p:ext uri="{BB962C8B-B14F-4D97-AF65-F5344CB8AC3E}">
        <p14:creationId xmlns:p14="http://schemas.microsoft.com/office/powerpoint/2010/main" val="37290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 (Instrument Scientists)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639" y="4158482"/>
            <a:ext cx="8171358" cy="20734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/>
              <a:t>2017: 438</a:t>
            </a:r>
          </a:p>
          <a:p>
            <a:r>
              <a:rPr lang="en-US" sz="2800" dirty="0" smtClean="0"/>
              <a:t>2018: 389</a:t>
            </a:r>
          </a:p>
          <a:p>
            <a:r>
              <a:rPr lang="en-US" sz="2800" dirty="0" smtClean="0"/>
              <a:t>2019: 412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15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 (Instrument Scientists)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639" y="4455516"/>
            <a:ext cx="8171358" cy="17763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/>
              <a:t>2017: 38</a:t>
            </a:r>
          </a:p>
          <a:p>
            <a:r>
              <a:rPr lang="en-US" sz="2800" dirty="0" smtClean="0"/>
              <a:t>2018: 42</a:t>
            </a:r>
          </a:p>
          <a:p>
            <a:r>
              <a:rPr lang="en-US" sz="2800" dirty="0" smtClean="0"/>
              <a:t>2019: 39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71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3" y="1382475"/>
            <a:ext cx="8658299" cy="52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 (Instrument Scientists)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639" y="5131124"/>
            <a:ext cx="8171358" cy="11007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656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9502" y="282929"/>
            <a:ext cx="199479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OUTPUT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1" y="1369087"/>
            <a:ext cx="8969274" cy="49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 (Instrument Scientists)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08" y="1141544"/>
            <a:ext cx="7761502" cy="52796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8959" y="0"/>
            <a:ext cx="2606331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SCIENTIFIC FIELDS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432" y="1142999"/>
            <a:ext cx="7591050" cy="52286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78959" y="0"/>
            <a:ext cx="2606331" cy="1143000"/>
          </a:xfrm>
          <a:prstGeom prst="rect">
            <a:avLst/>
          </a:prstGeom>
        </p:spPr>
        <p:txBody>
          <a:bodyPr/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</a:rPr>
              <a:t>SCIENTIFIC FIELDS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380903" y="148540"/>
            <a:ext cx="20665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FUEL CELLS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80C_37ml_Movie 607_12A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0" contrast="20000"/>
          </a:blip>
          <a:stretch>
            <a:fillRect/>
          </a:stretch>
        </p:blipFill>
        <p:spPr>
          <a:xfrm>
            <a:off x="3745125" y="1297204"/>
            <a:ext cx="1669074" cy="515396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31901" y="911335"/>
            <a:ext cx="4540478" cy="4813567"/>
            <a:chOff x="4236455" y="1860667"/>
            <a:chExt cx="3230728" cy="3718120"/>
          </a:xfrm>
        </p:grpSpPr>
        <p:grpSp>
          <p:nvGrpSpPr>
            <p:cNvPr id="16" name="Group 15"/>
            <p:cNvGrpSpPr/>
            <p:nvPr/>
          </p:nvGrpSpPr>
          <p:grpSpPr>
            <a:xfrm>
              <a:off x="4485844" y="1860667"/>
              <a:ext cx="2981339" cy="2676175"/>
              <a:chOff x="4485844" y="1860667"/>
              <a:chExt cx="2981339" cy="267617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446723" y="1860667"/>
                <a:ext cx="1083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ZA" dirty="0" smtClean="0"/>
                  <a:t>CATHODE</a:t>
                </a:r>
                <a:endParaRPr lang="en-GB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593226" y="1872390"/>
                <a:ext cx="873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dirty="0" smtClean="0"/>
                  <a:t>ANODE</a:t>
                </a:r>
                <a:endParaRPr lang="en-GB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09408" y="2958429"/>
                <a:ext cx="1158737" cy="534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ZA" dirty="0" smtClean="0"/>
                  <a:t>Channel Size:</a:t>
                </a:r>
              </a:p>
              <a:p>
                <a:pPr algn="r"/>
                <a:r>
                  <a:rPr lang="en-ZA" dirty="0" smtClean="0"/>
                  <a:t>2 mm x 2 mm</a:t>
                </a:r>
                <a:endParaRPr lang="en-GB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5509867" y="3767138"/>
                <a:ext cx="720080" cy="21602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485844" y="4002078"/>
                <a:ext cx="1079124" cy="534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ZA" dirty="0" smtClean="0"/>
                  <a:t>Cross over </a:t>
                </a:r>
              </a:p>
              <a:p>
                <a:pPr algn="r"/>
                <a:r>
                  <a:rPr lang="en-ZA" dirty="0" smtClean="0"/>
                  <a:t>Water: Black</a:t>
                </a:r>
                <a:endParaRPr lang="en-GB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236455" y="4932456"/>
              <a:ext cx="12102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ZA" dirty="0" smtClean="0"/>
                <a:t>Hydrogen: </a:t>
              </a:r>
            </a:p>
            <a:p>
              <a:pPr algn="r"/>
              <a:r>
                <a:rPr lang="en-ZA" dirty="0" smtClean="0"/>
                <a:t>White</a:t>
              </a:r>
              <a:endParaRPr lang="en-GB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5546428" y="5055869"/>
              <a:ext cx="720080" cy="108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725136" y="5421611"/>
            <a:ext cx="187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/>
              <a:t>Water supply IN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885515" y="1214598"/>
            <a:ext cx="190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/>
              <a:t>Hydrogen outlet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5634241" y="2800698"/>
            <a:ext cx="212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/>
              <a:t>Combination of </a:t>
            </a:r>
          </a:p>
          <a:p>
            <a:pPr algn="r"/>
            <a:r>
              <a:rPr lang="en-ZA" dirty="0" smtClean="0"/>
              <a:t>Water and Oxygen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822263" y="3357760"/>
            <a:ext cx="1301733" cy="7732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0"/>
          </p:cNvCxnSpPr>
          <p:nvPr/>
        </p:nvCxnSpPr>
        <p:spPr>
          <a:xfrm flipH="1" flipV="1">
            <a:off x="4751451" y="2415510"/>
            <a:ext cx="1946365" cy="3851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473129" y="5711775"/>
            <a:ext cx="504014" cy="1977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0712" y="6346763"/>
            <a:ext cx="256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Experiments @ NIST, USA</a:t>
            </a:r>
            <a:endParaRPr lang="en-US" dirty="0"/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5860831" y="1124879"/>
            <a:ext cx="3375449" cy="94225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257168" indent="-257168" algn="l" defTabSz="342892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/>
              <a:buChar char="–"/>
              <a:def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Management of Water in an electrolyzer.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78959" y="0"/>
            <a:ext cx="2606331" cy="1143000"/>
          </a:xfrm>
          <a:prstGeom prst="rect">
            <a:avLst/>
          </a:prstGeom>
        </p:spPr>
        <p:txBody>
          <a:bodyPr/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</a:rPr>
              <a:t>SCIENTIFIC FIELDS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86" y="1242012"/>
            <a:ext cx="8583290" cy="47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266" y="1753197"/>
            <a:ext cx="3093400" cy="46577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69248" y="0"/>
            <a:ext cx="3200401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BAKENG se AFRIKA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236" y="2518574"/>
            <a:ext cx="2905125" cy="2752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097" y="1071653"/>
            <a:ext cx="5421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DIGITAL SKELETAL REPOSITORY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4185941" y="5383891"/>
            <a:ext cx="4572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en-US" sz="2000" b="1" dirty="0"/>
              <a:t>The use of digital imaging is the way of the future for teaching and research at Higher Education Institutions.</a:t>
            </a:r>
          </a:p>
        </p:txBody>
      </p:sp>
    </p:spTree>
    <p:extLst>
      <p:ext uri="{BB962C8B-B14F-4D97-AF65-F5344CB8AC3E}">
        <p14:creationId xmlns:p14="http://schemas.microsoft.com/office/powerpoint/2010/main" val="175586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266" y="1753197"/>
            <a:ext cx="3093400" cy="46577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69248" y="0"/>
            <a:ext cx="3200401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BAKENG se AFRIKA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236" y="2518574"/>
            <a:ext cx="2905125" cy="2752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097" y="1071653"/>
            <a:ext cx="5421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DIGITAL SKELETAL REPOSITORY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 rot="20711380">
            <a:off x="909607" y="2275670"/>
            <a:ext cx="6552669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(2019 – 2021)</a:t>
            </a:r>
          </a:p>
          <a:p>
            <a:pPr algn="just"/>
            <a:r>
              <a:rPr lang="en-US" sz="2400" dirty="0" smtClean="0"/>
              <a:t>This </a:t>
            </a:r>
            <a:r>
              <a:rPr lang="en-US" sz="2400" dirty="0"/>
              <a:t>project is the first of its kind to amalgamate a large digital archive of </a:t>
            </a:r>
            <a:r>
              <a:rPr lang="en-US" sz="2400" dirty="0" err="1"/>
              <a:t>microfocus</a:t>
            </a:r>
            <a:r>
              <a:rPr lang="en-US" sz="2400" dirty="0"/>
              <a:t> scanning (Micro-XCT), </a:t>
            </a:r>
            <a:r>
              <a:rPr lang="en-US" sz="2400" dirty="0" err="1"/>
              <a:t>Lodox</a:t>
            </a:r>
            <a:r>
              <a:rPr lang="en-US" sz="2400" dirty="0"/>
              <a:t> </a:t>
            </a:r>
            <a:r>
              <a:rPr lang="en-US" sz="2400" dirty="0" err="1"/>
              <a:t>Statscan</a:t>
            </a:r>
            <a:r>
              <a:rPr lang="en-US" sz="2400" dirty="0"/>
              <a:t>, and CBCT scans from known deceased South African and comparative specimens and to make them internationally accessible.</a:t>
            </a:r>
          </a:p>
        </p:txBody>
      </p:sp>
      <p:sp>
        <p:nvSpPr>
          <p:cNvPr id="9" name="Rectangle 8"/>
          <p:cNvSpPr/>
          <p:nvPr/>
        </p:nvSpPr>
        <p:spPr>
          <a:xfrm>
            <a:off x="4185941" y="5383891"/>
            <a:ext cx="4572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en-US" sz="2000" b="1" dirty="0"/>
              <a:t>The use of digital imaging is the way of the future for teaching and research at Higher Education Institutions.</a:t>
            </a:r>
          </a:p>
        </p:txBody>
      </p:sp>
    </p:spTree>
    <p:extLst>
      <p:ext uri="{BB962C8B-B14F-4D97-AF65-F5344CB8AC3E}">
        <p14:creationId xmlns:p14="http://schemas.microsoft.com/office/powerpoint/2010/main" val="49352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chlea n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25" y="1190630"/>
            <a:ext cx="6888162" cy="51657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4856" y="0"/>
            <a:ext cx="2402484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ROTATING SKULL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Allan McLeod </a:t>
            </a:r>
            <a:r>
              <a:rPr lang="en-US" sz="2800" dirty="0" smtClean="0"/>
              <a:t>Cormack</a:t>
            </a:r>
          </a:p>
          <a:p>
            <a:r>
              <a:rPr lang="en-US" b="0" dirty="0"/>
              <a:t>South African-born American physicist who, with Godfrey Hounsfield, was awarded the 1979 Nobel Prize for Physiology or </a:t>
            </a:r>
            <a:r>
              <a:rPr lang="en-US" b="0" dirty="0" smtClean="0"/>
              <a:t>Medicine.</a:t>
            </a:r>
          </a:p>
          <a:p>
            <a:r>
              <a:rPr lang="en-US" b="0" dirty="0" smtClean="0"/>
              <a:t>For </a:t>
            </a:r>
            <a:r>
              <a:rPr lang="en-US" b="0" dirty="0"/>
              <a:t>helping to invent CAT scan X-ray </a:t>
            </a:r>
            <a:r>
              <a:rPr lang="en-US" b="0" dirty="0" smtClean="0"/>
              <a:t>technology.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1119" y="-51517"/>
            <a:ext cx="2984904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ONE COMMON ANCESTOR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11" y="4119277"/>
            <a:ext cx="1982869" cy="2623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263" y="455948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78959" y="0"/>
            <a:ext cx="2606331" cy="1143000"/>
          </a:xfrm>
          <a:prstGeom prst="rect">
            <a:avLst/>
          </a:prstGeom>
        </p:spPr>
        <p:txBody>
          <a:bodyPr/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</a:rPr>
              <a:t>SCIENTIFIC FIELDS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03" y="1199064"/>
            <a:ext cx="7623580" cy="527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6637" y="0"/>
            <a:ext cx="3255363" cy="723293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Fossils: Neutrons vs. X-RAYS 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99592" y="1052736"/>
            <a:ext cx="6494554" cy="5179706"/>
            <a:chOff x="899592" y="1556792"/>
            <a:chExt cx="6494554" cy="51797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556792"/>
              <a:ext cx="6494554" cy="4810374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2283249" y="6367166"/>
              <a:ext cx="372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dirty="0" smtClean="0"/>
                <a:t>FOSSIL : DITSONG MUSEUM - Pretoria</a:t>
              </a:r>
              <a:endParaRPr lang="en-GB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95" y="925364"/>
            <a:ext cx="6708112" cy="496855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2008"/>
            <a:ext cx="8452325" cy="55015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41530" y="925364"/>
            <a:ext cx="14623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/>
              <a:t>Neutrons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31335" y="953579"/>
            <a:ext cx="1259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/>
              <a:t>X-RAYS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48265" y="3302000"/>
            <a:ext cx="171739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Fossilized bone:</a:t>
            </a:r>
          </a:p>
          <a:p>
            <a:r>
              <a:rPr lang="en-US" dirty="0" smtClean="0"/>
              <a:t>Hydroxyapatite </a:t>
            </a:r>
          </a:p>
          <a:p>
            <a:r>
              <a:rPr lang="en-US" dirty="0" err="1" smtClean="0"/>
              <a:t>Ca</a:t>
            </a:r>
            <a:r>
              <a:rPr lang="en-US" dirty="0"/>
              <a:t>₁₀(PO₄)₆(OH)₂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9014" y="-136309"/>
            <a:ext cx="3255363" cy="7232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 smtClean="0">
                <a:solidFill>
                  <a:schemeClr val="bg1"/>
                </a:solidFill>
              </a:rPr>
              <a:t>Dr Amelie </a:t>
            </a:r>
            <a:r>
              <a:rPr lang="en-ZA" b="1" dirty="0" err="1" smtClean="0">
                <a:solidFill>
                  <a:schemeClr val="bg1"/>
                </a:solidFill>
              </a:rPr>
              <a:t>Beaudet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870" y="1392152"/>
            <a:ext cx="3016797" cy="51661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Materials in: </a:t>
            </a:r>
          </a:p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</a:rPr>
              <a:t>Nuclear Sector</a:t>
            </a:r>
          </a:p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</a:rPr>
              <a:t>Energy Sector</a:t>
            </a:r>
          </a:p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</a:rPr>
              <a:t>Aircraft Industry</a:t>
            </a:r>
          </a:p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</a:rPr>
              <a:t>Motor Industry</a:t>
            </a:r>
          </a:p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</a:rPr>
              <a:t>Civil </a:t>
            </a:r>
            <a:r>
              <a:rPr lang="en-US" b="0" dirty="0" err="1" smtClean="0">
                <a:solidFill>
                  <a:schemeClr val="bg1">
                    <a:lumMod val="75000"/>
                  </a:schemeClr>
                </a:solidFill>
              </a:rPr>
              <a:t>Eng</a:t>
            </a:r>
            <a:endParaRPr lang="en-US" b="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</a:rPr>
              <a:t>Geosciences</a:t>
            </a:r>
          </a:p>
          <a:p>
            <a:r>
              <a:rPr lang="en-US" b="0" dirty="0" smtClean="0">
                <a:solidFill>
                  <a:schemeClr val="bg1">
                    <a:lumMod val="75000"/>
                  </a:schemeClr>
                </a:solidFill>
              </a:rPr>
              <a:t>Archaeology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Palaeosciences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2267" y="-30162"/>
            <a:ext cx="32258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CT INVESTIGATIONS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Movie Fossil in brecc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0535" y="1910446"/>
            <a:ext cx="6185665" cy="46392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80535" y="1084417"/>
            <a:ext cx="5973050" cy="826029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Palaeosciences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Fossil materials in dense Breccia matrix</a:t>
            </a:r>
          </a:p>
        </p:txBody>
      </p:sp>
    </p:spTree>
    <p:extLst>
      <p:ext uri="{BB962C8B-B14F-4D97-AF65-F5344CB8AC3E}">
        <p14:creationId xmlns:p14="http://schemas.microsoft.com/office/powerpoint/2010/main" val="37332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78959" y="0"/>
            <a:ext cx="2606331" cy="1143000"/>
          </a:xfrm>
          <a:prstGeom prst="rect">
            <a:avLst/>
          </a:prstGeom>
        </p:spPr>
        <p:txBody>
          <a:bodyPr/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</a:rPr>
              <a:t>SCIENTIFIC FIELDS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32" y="980165"/>
            <a:ext cx="7058494" cy="55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4361" y="184203"/>
            <a:ext cx="417509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OPTIMISE PROCESSES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14 Movie 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79" y="1101410"/>
            <a:ext cx="5847025" cy="5847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0171" y="1417096"/>
            <a:ext cx="27560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PBMR  Fuel Sphere</a:t>
            </a:r>
          </a:p>
          <a:p>
            <a:endParaRPr lang="en-US" sz="2400" dirty="0"/>
          </a:p>
          <a:p>
            <a:r>
              <a:rPr lang="en-US" sz="2400" dirty="0" smtClean="0"/>
              <a:t>6 cm diameter</a:t>
            </a:r>
          </a:p>
          <a:p>
            <a:endParaRPr lang="en-US" sz="2400" dirty="0"/>
          </a:p>
          <a:p>
            <a:r>
              <a:rPr lang="en-US" sz="2400" dirty="0" smtClean="0"/>
              <a:t>Carbon matrix</a:t>
            </a:r>
          </a:p>
          <a:p>
            <a:endParaRPr lang="en-US" sz="2400" dirty="0"/>
          </a:p>
          <a:p>
            <a:r>
              <a:rPr lang="en-US" sz="2400" dirty="0" smtClean="0"/>
              <a:t>20000 </a:t>
            </a:r>
            <a:r>
              <a:rPr lang="en-US" sz="2400" dirty="0" err="1" smtClean="0"/>
              <a:t>Triso</a:t>
            </a:r>
            <a:r>
              <a:rPr lang="en-US" sz="2400" dirty="0" smtClean="0"/>
              <a:t> particles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20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27" y="2092086"/>
            <a:ext cx="7003839" cy="4513585"/>
          </a:xfrm>
          <a:prstGeom prst="rect">
            <a:avLst/>
          </a:prstGeom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783" y="1195538"/>
            <a:ext cx="8376199" cy="5166108"/>
          </a:xfrm>
        </p:spPr>
        <p:txBody>
          <a:bodyPr/>
          <a:lstStyle/>
          <a:p>
            <a:r>
              <a:rPr lang="en-US" dirty="0" smtClean="0"/>
              <a:t>TRISO PARTICLES (1mm diameter) QUANTIFICATION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3624470-F146-482D-8D45-5DF3B1D7068A}" type="slidenum">
              <a:rPr lang="en-GB"/>
              <a:pPr eaLnBrk="1" hangingPunct="1"/>
              <a:t>35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67733" y="1811100"/>
            <a:ext cx="9076267" cy="5046900"/>
            <a:chOff x="0" y="1643063"/>
            <a:chExt cx="8858250" cy="4786312"/>
          </a:xfrm>
        </p:grpSpPr>
        <p:pic>
          <p:nvPicPr>
            <p:cNvPr id="19460" name="Picture 4" descr="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3063"/>
              <a:ext cx="5907088" cy="478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TextBox 5"/>
            <p:cNvSpPr txBox="1">
              <a:spLocks noChangeArrowheads="1"/>
            </p:cNvSpPr>
            <p:nvPr/>
          </p:nvSpPr>
          <p:spPr bwMode="auto">
            <a:xfrm>
              <a:off x="5929313" y="1643063"/>
              <a:ext cx="2928937" cy="4400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 dirty="0"/>
                <a:t>Sample:</a:t>
              </a:r>
            </a:p>
            <a:p>
              <a:pPr eaLnBrk="1" hangingPunct="1"/>
              <a:r>
                <a:rPr lang="en-US" sz="2000" dirty="0"/>
                <a:t>1mm diameter TRISO fuel kernel</a:t>
              </a:r>
            </a:p>
            <a:p>
              <a:pPr eaLnBrk="1" hangingPunct="1"/>
              <a:endParaRPr lang="en-US" sz="2000" dirty="0"/>
            </a:p>
            <a:p>
              <a:pPr eaLnBrk="1" hangingPunct="1"/>
              <a:r>
                <a:rPr lang="en-US" sz="2000" b="1" dirty="0"/>
                <a:t>Parameters:</a:t>
              </a:r>
            </a:p>
            <a:p>
              <a:pPr eaLnBrk="1" hangingPunct="1"/>
              <a:r>
                <a:rPr lang="en-US" sz="2000" dirty="0"/>
                <a:t>Cr - target</a:t>
              </a:r>
            </a:p>
            <a:p>
              <a:pPr eaLnBrk="1" hangingPunct="1"/>
              <a:r>
                <a:rPr lang="en-US" sz="2000" dirty="0"/>
                <a:t>X-ray: 40kV ; 30mA</a:t>
              </a:r>
            </a:p>
            <a:p>
              <a:pPr eaLnBrk="1" hangingPunct="1"/>
              <a:r>
                <a:rPr lang="en-US" sz="2000" dirty="0"/>
                <a:t>Time = 12 min</a:t>
              </a:r>
            </a:p>
            <a:p>
              <a:pPr eaLnBrk="1" hangingPunct="1"/>
              <a:endParaRPr lang="en-US" sz="2000" dirty="0"/>
            </a:p>
            <a:p>
              <a:pPr eaLnBrk="1" hangingPunct="1"/>
              <a:r>
                <a:rPr lang="en-US" sz="2000" b="1" dirty="0"/>
                <a:t>Equipment:</a:t>
              </a:r>
            </a:p>
            <a:p>
              <a:pPr eaLnBrk="1" hangingPunct="1"/>
              <a:r>
                <a:rPr lang="en-US" sz="2000" dirty="0"/>
                <a:t>Micro-focus X-ray system &amp; A-Si detector</a:t>
              </a:r>
            </a:p>
            <a:p>
              <a:pPr eaLnBrk="1" hangingPunct="1"/>
              <a:r>
                <a:rPr lang="en-US" sz="2000" dirty="0"/>
                <a:t>University Ghent; Belgium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0" y="1857375"/>
              <a:ext cx="642938" cy="3571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 flipV="1">
              <a:off x="1000125" y="3929063"/>
              <a:ext cx="633413" cy="952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0800000" flipH="1">
              <a:off x="0" y="4000500"/>
              <a:ext cx="642938" cy="3492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2857500" y="5214938"/>
              <a:ext cx="900113" cy="2428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42938" y="5929313"/>
              <a:ext cx="714375" cy="214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928688" y="2357438"/>
              <a:ext cx="704850" cy="34766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21"/>
            <p:cNvGrpSpPr>
              <a:grpSpLocks/>
            </p:cNvGrpSpPr>
            <p:nvPr/>
          </p:nvGrpSpPr>
          <p:grpSpPr bwMode="auto">
            <a:xfrm>
              <a:off x="1571625" y="2571750"/>
              <a:ext cx="4214813" cy="3646488"/>
              <a:chOff x="1571604" y="2571744"/>
              <a:chExt cx="4214842" cy="3646727"/>
            </a:xfrm>
          </p:grpSpPr>
          <p:sp>
            <p:nvSpPr>
              <p:cNvPr id="19470" name="TextBox 18"/>
              <p:cNvSpPr txBox="1">
                <a:spLocks noChangeArrowheads="1"/>
              </p:cNvSpPr>
              <p:nvPr/>
            </p:nvSpPr>
            <p:spPr bwMode="auto">
              <a:xfrm>
                <a:off x="1643042" y="2571744"/>
                <a:ext cx="285752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/>
                  <a:t>35 micron : Low dens. C</a:t>
                </a:r>
              </a:p>
            </p:txBody>
          </p:sp>
          <p:sp>
            <p:nvSpPr>
              <p:cNvPr id="19471" name="TextBox 19"/>
              <p:cNvSpPr txBox="1">
                <a:spLocks noChangeArrowheads="1"/>
              </p:cNvSpPr>
              <p:nvPr/>
            </p:nvSpPr>
            <p:spPr bwMode="auto">
              <a:xfrm>
                <a:off x="1571604" y="5572140"/>
                <a:ext cx="4214842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b="1"/>
                  <a:t>135 micron </a:t>
                </a:r>
                <a:r>
                  <a:rPr lang="en-US"/>
                  <a:t>:  35 micron high dens &amp; 100 micron low dens</a:t>
                </a:r>
              </a:p>
            </p:txBody>
          </p:sp>
          <p:sp>
            <p:nvSpPr>
              <p:cNvPr id="19472" name="TextBox 20"/>
              <p:cNvSpPr txBox="1">
                <a:spLocks noChangeArrowheads="1"/>
              </p:cNvSpPr>
              <p:nvPr/>
            </p:nvSpPr>
            <p:spPr bwMode="auto">
              <a:xfrm>
                <a:off x="1643042" y="3714752"/>
                <a:ext cx="214314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/>
                  <a:t>35 micron : SiC</a:t>
                </a:r>
              </a:p>
            </p:txBody>
          </p:sp>
        </p:grpSp>
      </p:grpSp>
      <p:sp>
        <p:nvSpPr>
          <p:cNvPr id="18" name="Title 2"/>
          <p:cNvSpPr txBox="1">
            <a:spLocks/>
          </p:cNvSpPr>
          <p:nvPr/>
        </p:nvSpPr>
        <p:spPr>
          <a:xfrm>
            <a:off x="3064933" y="-30162"/>
            <a:ext cx="3903134" cy="1143000"/>
          </a:xfrm>
          <a:prstGeom prst="rect">
            <a:avLst/>
          </a:prstGeom>
        </p:spPr>
        <p:txBody>
          <a:bodyPr/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2D VISUALISATION: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Nano XCT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78959" y="0"/>
            <a:ext cx="2606331" cy="1143000"/>
          </a:xfrm>
          <a:prstGeom prst="rect">
            <a:avLst/>
          </a:prstGeom>
        </p:spPr>
        <p:txBody>
          <a:bodyPr/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</a:rPr>
              <a:t>SCIENTIFIC FIELDS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301" y="1436668"/>
            <a:ext cx="7834746" cy="39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47821" y="0"/>
            <a:ext cx="3031498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EVOLUTION OF X-RAY TOMO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8198" name="Picture 6" descr="tricycle">
            <a:hlinkClick r:id="rId2" tooltip="tricyc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6" y="2928694"/>
            <a:ext cx="1852097" cy="14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991" y="2493302"/>
            <a:ext cx="3338781" cy="23151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27550" y="1386161"/>
            <a:ext cx="5742865" cy="430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3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1820" y="2681213"/>
            <a:ext cx="42124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400" dirty="0" smtClean="0"/>
              <a:t>State owned Company</a:t>
            </a:r>
          </a:p>
          <a:p>
            <a:r>
              <a:rPr lang="en-ZA" sz="2400" dirty="0"/>
              <a:t>In terms of Section 13 of the Nuclear Energy Act, No. 46 of 1999, </a:t>
            </a:r>
            <a:r>
              <a:rPr lang="en-ZA" sz="2400" dirty="0" err="1" smtClean="0"/>
              <a:t>Necsa</a:t>
            </a:r>
            <a:r>
              <a:rPr lang="en-ZA" sz="2400" dirty="0" smtClean="0"/>
              <a:t> </a:t>
            </a:r>
            <a:r>
              <a:rPr lang="en-ZA" sz="2400" dirty="0"/>
              <a:t>is mandated to:</a:t>
            </a:r>
          </a:p>
          <a:p>
            <a:pPr lvl="1"/>
            <a:r>
              <a:rPr lang="en-ZA" sz="2000" b="1" dirty="0">
                <a:solidFill>
                  <a:srgbClr val="FF0000"/>
                </a:solidFill>
              </a:rPr>
              <a:t>Undertake and promote research and development </a:t>
            </a:r>
            <a:r>
              <a:rPr lang="en-ZA" sz="2000" dirty="0"/>
              <a:t>(R &amp; D) </a:t>
            </a:r>
            <a:r>
              <a:rPr lang="en-ZA" sz="2000" b="1" dirty="0">
                <a:solidFill>
                  <a:srgbClr val="FF0000"/>
                </a:solidFill>
              </a:rPr>
              <a:t>in the field of </a:t>
            </a:r>
            <a:r>
              <a:rPr lang="en-ZA" sz="2000" dirty="0"/>
              <a:t>nuclear energy and </a:t>
            </a:r>
            <a:r>
              <a:rPr lang="en-ZA" sz="2000" b="1" dirty="0">
                <a:solidFill>
                  <a:srgbClr val="FF0000"/>
                </a:solidFill>
              </a:rPr>
              <a:t>radiation sciences and technology</a:t>
            </a:r>
            <a:r>
              <a:rPr lang="en-ZA" sz="2000" dirty="0"/>
              <a:t> and, subject to the Safeguards Agreement, to make these generally available.</a:t>
            </a:r>
          </a:p>
          <a:p>
            <a:pPr lvl="1"/>
            <a:r>
              <a:rPr lang="en-ZA" sz="2000" dirty="0"/>
              <a:t>Process source material</a:t>
            </a:r>
            <a:r>
              <a:rPr lang="en-ZA" sz="2000" dirty="0" smtClean="0"/>
              <a:t>, …. and nuclear </a:t>
            </a:r>
            <a:r>
              <a:rPr lang="en-ZA" sz="2000" dirty="0"/>
              <a:t>material; and</a:t>
            </a:r>
          </a:p>
          <a:p>
            <a:pPr lvl="1"/>
            <a:r>
              <a:rPr lang="en-ZA" sz="2000" b="1" dirty="0">
                <a:solidFill>
                  <a:srgbClr val="FF0000"/>
                </a:solidFill>
              </a:rPr>
              <a:t>Co-operate with any person or institution in matters falling within these functions</a:t>
            </a:r>
            <a:r>
              <a:rPr lang="en-ZA" sz="2000" dirty="0"/>
              <a:t>, subject to the approval of the Minister.</a:t>
            </a:r>
          </a:p>
          <a:p>
            <a:pPr lvl="1"/>
            <a:endParaRPr lang="en-ZA" sz="2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57343" y="203538"/>
            <a:ext cx="2684975" cy="529568"/>
          </a:xfrm>
        </p:spPr>
        <p:txBody>
          <a:bodyPr>
            <a:normAutofit fontScale="90000"/>
          </a:bodyPr>
          <a:lstStyle/>
          <a:p>
            <a:r>
              <a:rPr lang="en-ZA" b="1" dirty="0" err="1" smtClean="0">
                <a:solidFill>
                  <a:schemeClr val="bg1"/>
                </a:solidFill>
              </a:rPr>
              <a:t>Necsa</a:t>
            </a:r>
            <a:r>
              <a:rPr lang="en-ZA" b="1" dirty="0" smtClean="0">
                <a:solidFill>
                  <a:schemeClr val="bg1"/>
                </a:solidFill>
              </a:rPr>
              <a:t>: MANDATE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xmlns="" id="{3BC6D2A9-E0C6-3D43-8331-189DD7BA3AE5}"/>
              </a:ext>
            </a:extLst>
          </p:cNvPr>
          <p:cNvSpPr txBox="1">
            <a:spLocks/>
          </p:cNvSpPr>
          <p:nvPr/>
        </p:nvSpPr>
        <p:spPr>
          <a:xfrm>
            <a:off x="2675313" y="4588476"/>
            <a:ext cx="3848100" cy="594122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300" dirty="0">
                <a:solidFill>
                  <a:srgbClr val="354759"/>
                </a:solidFill>
                <a:latin typeface="Arial"/>
                <a:ea typeface="+mn-ea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056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1403" y="4053231"/>
            <a:ext cx="1800201" cy="14432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</a:t>
            </a:r>
          </a:p>
          <a:p>
            <a:pPr marL="0" indent="0">
              <a:buNone/>
            </a:pPr>
            <a:r>
              <a:rPr lang="en-US" dirty="0" smtClean="0"/>
              <a:t>31 years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0004" y="5179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Necsa Team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1403" y="1401515"/>
            <a:ext cx="8039830" cy="2511371"/>
            <a:chOff x="2503398" y="-16123"/>
            <a:chExt cx="8039830" cy="2511371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80" y="-16123"/>
              <a:ext cx="1922848" cy="2477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385" y="-16123"/>
              <a:ext cx="1872208" cy="244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6" r="10059"/>
            <a:stretch/>
          </p:blipFill>
          <p:spPr bwMode="auto">
            <a:xfrm>
              <a:off x="4464691" y="-16123"/>
              <a:ext cx="1879600" cy="2495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398" y="0"/>
              <a:ext cx="1800200" cy="2495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Content Placeholder 1"/>
          <p:cNvSpPr txBox="1">
            <a:spLocks/>
          </p:cNvSpPr>
          <p:nvPr/>
        </p:nvSpPr>
        <p:spPr>
          <a:xfrm>
            <a:off x="2322696" y="4052899"/>
            <a:ext cx="1800201" cy="1443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892" indent="-342892" algn="l" defTabSz="342892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1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15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Kobus Hoffman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9 years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363390" y="4053231"/>
            <a:ext cx="1800201" cy="1443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892" indent="-342892" algn="l" defTabSz="342892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1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15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Lunga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Bam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11 years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478385" y="4052898"/>
            <a:ext cx="1800201" cy="1443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892" indent="-342892" algn="l" defTabSz="342892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1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99" indent="-214308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28" indent="-171446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15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20" indent="-171446" algn="l" defTabSz="34289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Robert Nshimirimana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10 years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IN THE ESTABLISHMENT OF: </a:t>
            </a:r>
          </a:p>
          <a:p>
            <a:pPr lvl="1"/>
            <a:r>
              <a:rPr lang="en-US" dirty="0" smtClean="0"/>
              <a:t>A Neutron CT &amp; X-CT capability</a:t>
            </a:r>
          </a:p>
          <a:p>
            <a:pPr lvl="1"/>
            <a:r>
              <a:rPr lang="en-US" dirty="0" smtClean="0"/>
              <a:t>A Micro-focus XCT capability (1 / 4 for Academia)</a:t>
            </a:r>
          </a:p>
          <a:p>
            <a:pPr lvl="1"/>
            <a:r>
              <a:rPr lang="en-US" dirty="0" smtClean="0"/>
              <a:t>A Sustainable USER program</a:t>
            </a:r>
          </a:p>
          <a:p>
            <a:r>
              <a:rPr lang="en-US" dirty="0" smtClean="0"/>
              <a:t>SUCCESS OF HUMAN CAPITAL DEVELOPMENT</a:t>
            </a:r>
          </a:p>
          <a:p>
            <a:pPr lvl="1"/>
            <a:r>
              <a:rPr lang="en-US" dirty="0" smtClean="0"/>
              <a:t>Necsa Employees</a:t>
            </a:r>
          </a:p>
          <a:p>
            <a:pPr lvl="1"/>
            <a:r>
              <a:rPr lang="en-US" dirty="0" smtClean="0"/>
              <a:t>Number of scientific visitors to </a:t>
            </a:r>
            <a:r>
              <a:rPr lang="en-US" dirty="0" err="1" smtClean="0"/>
              <a:t>Necsa’s</a:t>
            </a:r>
            <a:r>
              <a:rPr lang="en-US" dirty="0" smtClean="0"/>
              <a:t> CT Labs (Local &amp; Intl)</a:t>
            </a:r>
          </a:p>
          <a:p>
            <a:pPr lvl="1"/>
            <a:r>
              <a:rPr lang="en-US" dirty="0" smtClean="0"/>
              <a:t>Number of Proposals submitted</a:t>
            </a:r>
          </a:p>
          <a:p>
            <a:pPr lvl="1"/>
            <a:r>
              <a:rPr lang="en-US" dirty="0" smtClean="0"/>
              <a:t>Number of Peer reviewed papers </a:t>
            </a:r>
            <a:r>
              <a:rPr lang="en-US" dirty="0"/>
              <a:t>(Aware of)</a:t>
            </a:r>
          </a:p>
          <a:p>
            <a:pPr lvl="1"/>
            <a:r>
              <a:rPr lang="en-US" dirty="0" smtClean="0"/>
              <a:t>Number of higher educational degrees (Aware of)</a:t>
            </a:r>
            <a:endParaRPr lang="en-US" dirty="0"/>
          </a:p>
          <a:p>
            <a:r>
              <a:rPr lang="en-US" dirty="0"/>
              <a:t>SUCCESS </a:t>
            </a:r>
            <a:r>
              <a:rPr lang="en-US" dirty="0" smtClean="0"/>
              <a:t>IN # OF SCIENTIFIC FIELDS SERVED</a:t>
            </a:r>
            <a:endParaRPr lang="en-US" dirty="0"/>
          </a:p>
          <a:p>
            <a:pPr lvl="1"/>
            <a:r>
              <a:rPr lang="en-US" dirty="0"/>
              <a:t>Number of scientific </a:t>
            </a:r>
            <a:r>
              <a:rPr lang="en-US" dirty="0" smtClean="0"/>
              <a:t>fields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361" y="6725"/>
            <a:ext cx="214621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38" y="2277264"/>
            <a:ext cx="7233661" cy="39546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/>
          </p:cNvSpPr>
          <p:nvPr>
            <p:ph type="title"/>
          </p:nvPr>
        </p:nvSpPr>
        <p:spPr>
          <a:xfrm>
            <a:off x="4762500" y="210343"/>
            <a:ext cx="2043325" cy="77394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Tools of the Trade</a:t>
            </a:r>
          </a:p>
        </p:txBody>
      </p:sp>
      <p:pic>
        <p:nvPicPr>
          <p:cNvPr id="531459" name="Picture 3" descr="tool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143000"/>
            <a:ext cx="7086600" cy="5526088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732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op view of NRad fasi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419" y="1058076"/>
            <a:ext cx="4349943" cy="579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Line 4"/>
          <p:cNvSpPr>
            <a:spLocks noChangeShapeType="1"/>
          </p:cNvSpPr>
          <p:nvPr/>
        </p:nvSpPr>
        <p:spPr bwMode="auto">
          <a:xfrm flipH="1" flipV="1">
            <a:off x="2365171" y="2726228"/>
            <a:ext cx="3646690" cy="14891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 flipV="1">
            <a:off x="2700335" y="3651248"/>
            <a:ext cx="3311526" cy="14216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3635375" y="4927274"/>
            <a:ext cx="2376486" cy="1070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011861" y="3958037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SAFARI-1 reactor wall 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11861" y="4901858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Shielding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11861" y="5696939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Beam stop / door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27490" y="186255"/>
            <a:ext cx="3257510" cy="723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>
                <a:solidFill>
                  <a:schemeClr val="bg1"/>
                </a:solidFill>
              </a:rPr>
              <a:t>NEUTRON CT </a:t>
            </a:r>
          </a:p>
          <a:p>
            <a:r>
              <a:rPr lang="en-ZA" sz="3200" b="1" dirty="0" smtClean="0">
                <a:solidFill>
                  <a:schemeClr val="bg1"/>
                </a:solidFill>
              </a:rPr>
              <a:t>FACILITY @ Necsa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57006" y="1098283"/>
            <a:ext cx="33802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Calibri" pitchFamily="34" charset="0"/>
              </a:rPr>
              <a:t>OPERATIONAL FROM 1975 – 2013 (Thermal N)</a:t>
            </a:r>
            <a:endParaRPr lang="en-US" sz="2400" b="1" dirty="0"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400" b="1" dirty="0" smtClean="0">
                <a:latin typeface="Calibri" pitchFamily="34" charset="0"/>
              </a:rPr>
              <a:t>1975: Film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400" b="1" dirty="0" smtClean="0">
                <a:latin typeface="Calibri" pitchFamily="34" charset="0"/>
              </a:rPr>
              <a:t>1996: Digital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400" b="1" dirty="0" smtClean="0">
                <a:latin typeface="Calibri" pitchFamily="34" charset="0"/>
              </a:rPr>
              <a:t>2003: Tomography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66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4"/>
          <p:cNvSpPr>
            <a:spLocks noChangeShapeType="1"/>
          </p:cNvSpPr>
          <p:nvPr/>
        </p:nvSpPr>
        <p:spPr bwMode="auto">
          <a:xfrm flipH="1" flipV="1">
            <a:off x="2365171" y="2726228"/>
            <a:ext cx="3646690" cy="14891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 flipV="1">
            <a:off x="2700335" y="3651248"/>
            <a:ext cx="3311526" cy="14216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3635375" y="4927274"/>
            <a:ext cx="2376486" cy="1070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011861" y="3958037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SAFARI-1 reactor wall 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11861" y="4901858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Shielding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11861" y="5696939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Beam stop / door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27490" y="186255"/>
            <a:ext cx="3257510" cy="723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>
                <a:solidFill>
                  <a:schemeClr val="bg1"/>
                </a:solidFill>
              </a:rPr>
              <a:t>NEUTRON CT </a:t>
            </a:r>
          </a:p>
          <a:p>
            <a:r>
              <a:rPr lang="en-ZA" sz="3200" b="1" dirty="0" smtClean="0">
                <a:solidFill>
                  <a:schemeClr val="bg1"/>
                </a:solidFill>
              </a:rPr>
              <a:t>FACILITY @ Necsa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57006" y="1098283"/>
            <a:ext cx="33802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Calibri" pitchFamily="34" charset="0"/>
              </a:rPr>
              <a:t>OPERATIONAL FROM 1975 – 2013 (Thermal N)</a:t>
            </a:r>
            <a:endParaRPr lang="en-US" sz="2400" b="1" dirty="0"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400" b="1" dirty="0" smtClean="0">
                <a:latin typeface="Calibri" pitchFamily="34" charset="0"/>
              </a:rPr>
              <a:t>1975: Film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400" b="1" dirty="0" smtClean="0">
                <a:latin typeface="Calibri" pitchFamily="34" charset="0"/>
              </a:rPr>
              <a:t>1996: Digital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400" b="1" dirty="0" smtClean="0">
                <a:latin typeface="Calibri" pitchFamily="34" charset="0"/>
              </a:rPr>
              <a:t>2003: Tomography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92" y="1153279"/>
            <a:ext cx="7990808" cy="56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64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7 Photo New Updated Drawing(NRAD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1" y="1224013"/>
            <a:ext cx="8664782" cy="481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753533" y="4184242"/>
            <a:ext cx="7406383" cy="2211046"/>
            <a:chOff x="708222" y="4882272"/>
            <a:chExt cx="8640586" cy="2158901"/>
          </a:xfrm>
        </p:grpSpPr>
        <p:grpSp>
          <p:nvGrpSpPr>
            <p:cNvPr id="3" name="Group 2"/>
            <p:cNvGrpSpPr/>
            <p:nvPr/>
          </p:nvGrpSpPr>
          <p:grpSpPr>
            <a:xfrm>
              <a:off x="1686147" y="4882272"/>
              <a:ext cx="4279458" cy="1815552"/>
              <a:chOff x="1686147" y="4882272"/>
              <a:chExt cx="4279458" cy="1815552"/>
            </a:xfrm>
          </p:grpSpPr>
          <p:sp>
            <p:nvSpPr>
              <p:cNvPr id="2" name="Right Arrow 1"/>
              <p:cNvSpPr/>
              <p:nvPr/>
            </p:nvSpPr>
            <p:spPr>
              <a:xfrm rot="18088211">
                <a:off x="1068518" y="5499901"/>
                <a:ext cx="1815552" cy="580293"/>
              </a:xfrm>
              <a:prstGeom prst="rightArrow">
                <a:avLst>
                  <a:gd name="adj1" fmla="val 50000"/>
                  <a:gd name="adj2" fmla="val 10912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sz="1350"/>
              </a:p>
            </p:txBody>
          </p:sp>
          <p:sp>
            <p:nvSpPr>
              <p:cNvPr id="5" name="Right Arrow 4"/>
              <p:cNvSpPr/>
              <p:nvPr/>
            </p:nvSpPr>
            <p:spPr>
              <a:xfrm rot="16836166">
                <a:off x="5193435" y="5916166"/>
                <a:ext cx="964048" cy="580293"/>
              </a:xfrm>
              <a:prstGeom prst="rightArrow">
                <a:avLst>
                  <a:gd name="adj1" fmla="val 50000"/>
                  <a:gd name="adj2" fmla="val 10912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sz="135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08222" y="6590396"/>
              <a:ext cx="8640586" cy="450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400" b="1" dirty="0" smtClean="0"/>
                <a:t>NDIFF: </a:t>
              </a:r>
              <a:r>
                <a:rPr lang="en-ZA" sz="2400" b="1" dirty="0"/>
                <a:t>Operational</a:t>
              </a:r>
              <a:r>
                <a:rPr lang="en-ZA" sz="2400" b="1" dirty="0" smtClean="0"/>
                <a:t>                	 NRAD: Upgrade </a:t>
              </a:r>
              <a:r>
                <a:rPr lang="en-ZA" sz="2400" b="1" dirty="0"/>
                <a:t>Phase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368800" y="110678"/>
            <a:ext cx="2616200" cy="723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>
                <a:solidFill>
                  <a:schemeClr val="bg1"/>
                </a:solidFill>
              </a:rPr>
              <a:t>NEUTRON CT </a:t>
            </a:r>
          </a:p>
          <a:p>
            <a:r>
              <a:rPr lang="en-ZA" sz="3200" b="1" dirty="0" smtClean="0">
                <a:solidFill>
                  <a:schemeClr val="bg1"/>
                </a:solidFill>
              </a:rPr>
              <a:t>FACILITIES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3367" y="1045904"/>
            <a:ext cx="3044616" cy="267765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Operational 2021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Fast neutrons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Thermal Neutrons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Gamma-rays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Dynamic imaging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FOV: 350 x 350 mm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4" y="3223103"/>
            <a:ext cx="5804383" cy="27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65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11181</TotalTime>
  <Words>1501</Words>
  <Application>Microsoft Office PowerPoint</Application>
  <PresentationFormat>On-screen Show (4:3)</PresentationFormat>
  <Paragraphs>366</Paragraphs>
  <Slides>39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Wingdings</vt:lpstr>
      <vt:lpstr>Default Theme</vt:lpstr>
      <vt:lpstr>1_Default Theme</vt:lpstr>
      <vt:lpstr>2_Default Theme</vt:lpstr>
      <vt:lpstr>PowerPoint Presentation</vt:lpstr>
      <vt:lpstr>PowerPoint Presentation</vt:lpstr>
      <vt:lpstr>ONE COMMON ANCESTOR</vt:lpstr>
      <vt:lpstr>Necsa Team</vt:lpstr>
      <vt:lpstr>AGENDA</vt:lpstr>
      <vt:lpstr>Tools of the Trade</vt:lpstr>
      <vt:lpstr>PowerPoint Presentation</vt:lpstr>
      <vt:lpstr>PowerPoint Presentation</vt:lpstr>
      <vt:lpstr>PowerPoint Presentation</vt:lpstr>
      <vt:lpstr>AGENDA</vt:lpstr>
      <vt:lpstr>PowerPoint Presentation</vt:lpstr>
      <vt:lpstr>AGENDA</vt:lpstr>
      <vt:lpstr>USER OFFICE @ Necsa</vt:lpstr>
      <vt:lpstr>USER PROGRAM</vt:lpstr>
      <vt:lpstr>COST STRUCTURE</vt:lpstr>
      <vt:lpstr>AGENDA</vt:lpstr>
      <vt:lpstr>PowerPoint Presentation</vt:lpstr>
      <vt:lpstr>AGENDA</vt:lpstr>
      <vt:lpstr>AGENDA</vt:lpstr>
      <vt:lpstr>AGENDA</vt:lpstr>
      <vt:lpstr>OUTPUT</vt:lpstr>
      <vt:lpstr>AGENDA</vt:lpstr>
      <vt:lpstr>SCIENTIFIC FIELDS</vt:lpstr>
      <vt:lpstr>PowerPoint Presentation</vt:lpstr>
      <vt:lpstr>PowerPoint Presentation</vt:lpstr>
      <vt:lpstr>PowerPoint Presentation</vt:lpstr>
      <vt:lpstr>BAKENG se AFRIKA</vt:lpstr>
      <vt:lpstr>BAKENG se AFRIKA</vt:lpstr>
      <vt:lpstr>ROTATING SKULL</vt:lpstr>
      <vt:lpstr>PowerPoint Presentation</vt:lpstr>
      <vt:lpstr>Fossils: Neutrons vs. X-RAYS </vt:lpstr>
      <vt:lpstr>CT INVESTIGATIONS</vt:lpstr>
      <vt:lpstr>PowerPoint Presentation</vt:lpstr>
      <vt:lpstr>OPTIMISE PROCESSES</vt:lpstr>
      <vt:lpstr>PowerPoint Presentation</vt:lpstr>
      <vt:lpstr>PowerPoint Presentation</vt:lpstr>
      <vt:lpstr>EVOLUTION OF X-RAY TOMO </vt:lpstr>
      <vt:lpstr>Necsa: MANDATE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Arista</dc:creator>
  <cp:lastModifiedBy>Frikkie de Beer</cp:lastModifiedBy>
  <cp:revision>171</cp:revision>
  <dcterms:created xsi:type="dcterms:W3CDTF">2017-09-10T20:31:01Z</dcterms:created>
  <dcterms:modified xsi:type="dcterms:W3CDTF">2019-11-15T09:09:46Z</dcterms:modified>
</cp:coreProperties>
</file>