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70" r:id="rId4"/>
    <p:sldId id="266" r:id="rId5"/>
    <p:sldId id="268" r:id="rId6"/>
    <p:sldId id="264" r:id="rId7"/>
    <p:sldId id="265" r:id="rId8"/>
    <p:sldId id="271" r:id="rId9"/>
    <p:sldId id="261" r:id="rId10"/>
    <p:sldId id="262" r:id="rId11"/>
    <p:sldId id="272" r:id="rId12"/>
    <p:sldId id="274" r:id="rId13"/>
    <p:sldId id="273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103" autoAdjust="0"/>
  </p:normalViewPr>
  <p:slideViewPr>
    <p:cSldViewPr snapToGrid="0">
      <p:cViewPr varScale="1">
        <p:scale>
          <a:sx n="61" d="100"/>
          <a:sy n="61" d="100"/>
        </p:scale>
        <p:origin x="13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61B5A-599C-4F0A-BF14-73D5D723CD28}" type="datetimeFigureOut">
              <a:rPr lang="en-ZA" smtClean="0"/>
              <a:t>2019/11/10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56406-E7A6-4797-9F6B-5AC566F43F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006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406-E7A6-4797-9F6B-5AC566F43FE9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787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406-E7A6-4797-9F6B-5AC566F43FE9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138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" y="1729047"/>
            <a:ext cx="8130886" cy="949642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" y="2678689"/>
            <a:ext cx="8130886" cy="712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3391593"/>
            <a:ext cx="2057400" cy="36512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7706" y="3413646"/>
            <a:ext cx="3086100" cy="365125"/>
          </a:xfrm>
        </p:spPr>
        <p:txBody>
          <a:bodyPr/>
          <a:lstStyle>
            <a:lvl1pPr algn="r">
              <a:defRPr>
                <a:solidFill>
                  <a:srgbClr val="333333"/>
                </a:solidFill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509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39" y="149629"/>
            <a:ext cx="6994121" cy="81660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39" y="1363288"/>
            <a:ext cx="8673292" cy="5245330"/>
          </a:xfrm>
        </p:spPr>
        <p:txBody>
          <a:bodyPr>
            <a:normAutofit/>
          </a:bodyPr>
          <a:lstStyle>
            <a:lvl1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1pPr>
            <a:lvl2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3pPr>
            <a:lvl4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4pPr>
            <a:lvl5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679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4" y="116379"/>
            <a:ext cx="6897487" cy="832412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84" y="1388225"/>
            <a:ext cx="8693035" cy="4721630"/>
          </a:xfrm>
        </p:spPr>
        <p:txBody>
          <a:bodyPr/>
          <a:lstStyle>
            <a:lvl1pPr indent="-360000">
              <a:lnSpc>
                <a:spcPct val="110000"/>
              </a:lnSpc>
              <a:spcBef>
                <a:spcPts val="500"/>
              </a:spcBef>
              <a:defRPr/>
            </a:lvl1pPr>
            <a:lvl2pPr indent="-360000">
              <a:lnSpc>
                <a:spcPct val="110000"/>
              </a:lnSpc>
              <a:spcBef>
                <a:spcPts val="500"/>
              </a:spcBef>
              <a:defRPr/>
            </a:lvl2pPr>
            <a:lvl3pPr indent="-360000">
              <a:lnSpc>
                <a:spcPct val="110000"/>
              </a:lnSpc>
              <a:spcBef>
                <a:spcPts val="500"/>
              </a:spcBef>
              <a:defRPr/>
            </a:lvl3pPr>
            <a:lvl4pPr indent="-360000">
              <a:lnSpc>
                <a:spcPct val="110000"/>
              </a:lnSpc>
              <a:spcBef>
                <a:spcPts val="500"/>
              </a:spcBef>
              <a:defRPr/>
            </a:lvl4pPr>
            <a:lvl5pPr indent="-360000">
              <a:lnSpc>
                <a:spcPct val="110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0935" y="6464110"/>
            <a:ext cx="20574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A1C8C412-42FC-40A7-B0CF-E2926BC46BA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965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A1C8C412-42FC-40A7-B0CF-E2926BC46BA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036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CA00-F135-4E87-B2D2-CE12C790A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1599180"/>
            <a:ext cx="8130886" cy="949642"/>
          </a:xfrm>
        </p:spPr>
        <p:txBody>
          <a:bodyPr>
            <a:noAutofit/>
          </a:bodyPr>
          <a:lstStyle/>
          <a:p>
            <a:r>
              <a:rPr lang="en-Z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Towards an African Crystallographic Association</a:t>
            </a:r>
            <a:endParaRPr lang="en-Z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C:\kenfack\AfCr\Logos\AfCA_logo_squa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66" y="421005"/>
            <a:ext cx="1310640" cy="131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E6A2994-200E-4F28-A3E0-9779C759C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2592111"/>
            <a:ext cx="8130886" cy="712904"/>
          </a:xfrm>
        </p:spPr>
        <p:txBody>
          <a:bodyPr>
            <a:noAutofit/>
          </a:bodyPr>
          <a:lstStyle/>
          <a:p>
            <a:r>
              <a:rPr lang="en-Z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Delia A. Haynes</a:t>
            </a: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910935" y="646411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C8C412-42FC-40A7-B0CF-E2926BC46BA5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7" name="Picture 6" descr="C:\kenfack\AfCr\Logos\AfCA_logo_squa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5" y="5720046"/>
            <a:ext cx="964203" cy="9642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57766" y="1144099"/>
            <a:ext cx="8123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 smtClean="0">
                <a:latin typeface="+mn-lt"/>
              </a:rPr>
              <a:t>https://www.facebook.com/AfricanCrystallographicAssociation/</a:t>
            </a:r>
            <a:endParaRPr lang="en-ZA" sz="2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506" t="14496" r="30177" b="18034"/>
          <a:stretch/>
        </p:blipFill>
        <p:spPr>
          <a:xfrm>
            <a:off x="1423686" y="1605764"/>
            <a:ext cx="6296629" cy="57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0000"/>
                </a:solidFill>
              </a:rPr>
              <a:t>IUCr</a:t>
            </a:r>
            <a:r>
              <a:rPr lang="en-US" sz="3200" dirty="0">
                <a:solidFill>
                  <a:srgbClr val="000000"/>
                </a:solidFill>
              </a:rPr>
              <a:t>-UNESCO </a:t>
            </a:r>
            <a:r>
              <a:rPr lang="en-US" sz="3200" dirty="0" err="1">
                <a:solidFill>
                  <a:srgbClr val="000000"/>
                </a:solidFill>
              </a:rPr>
              <a:t>OpenLab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384" b="8071"/>
          <a:stretch/>
        </p:blipFill>
        <p:spPr>
          <a:xfrm>
            <a:off x="123659" y="3345132"/>
            <a:ext cx="8844676" cy="3858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0248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Gill Sans MT" panose="020B0502020104020203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network 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of operational crystallographic laboratories based in different countries </a:t>
            </a:r>
            <a:endParaRPr lang="en-US" sz="2000" dirty="0" smtClean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Gill Sans MT" panose="020B0502020104020203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aimed 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at allowing access to crystallographic knowledge and technology in all parts of the </a:t>
            </a:r>
            <a:r>
              <a:rPr 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world</a:t>
            </a:r>
          </a:p>
          <a:p>
            <a:pPr marL="342900" indent="-342900">
              <a:buFont typeface="Gill Sans MT" panose="020B0502020104020203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joint 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initiative of the International Union of Crystallography and </a:t>
            </a:r>
            <a:r>
              <a:rPr 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UNESCO</a:t>
            </a:r>
          </a:p>
          <a:p>
            <a:pPr marL="342900" indent="-342900">
              <a:buFont typeface="Gill Sans MT" panose="020B0502020104020203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conducted 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in partnership with major equipment manufacturers as well as with other </a:t>
            </a:r>
            <a:r>
              <a:rPr 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institutions</a:t>
            </a:r>
            <a:endParaRPr lang="en-US" sz="20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X-Tech labs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384" r="5013" b="12273"/>
          <a:stretch/>
        </p:blipFill>
        <p:spPr>
          <a:xfrm>
            <a:off x="90545" y="3933167"/>
            <a:ext cx="8877790" cy="38558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084" y="1231781"/>
            <a:ext cx="85132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/>
              <a:t>https://www.xtechlab.co/en/about-us</a:t>
            </a:r>
            <a:r>
              <a:rPr lang="en-ZA" sz="2400" dirty="0" smtClean="0"/>
              <a:t>/</a:t>
            </a:r>
          </a:p>
          <a:p>
            <a:endParaRPr lang="en-US" sz="2400" dirty="0" smtClean="0">
              <a:latin typeface="Gill Sans MT" panose="020B0502020104020203" pitchFamily="34" charset="0"/>
            </a:endParaRPr>
          </a:p>
          <a:p>
            <a:r>
              <a:rPr lang="en-US" sz="2400" dirty="0" smtClean="0">
                <a:latin typeface="Gill Sans MT" panose="020B0502020104020203" pitchFamily="34" charset="0"/>
              </a:rPr>
              <a:t>two </a:t>
            </a:r>
            <a:r>
              <a:rPr lang="en-US" sz="2400" dirty="0">
                <a:latin typeface="Gill Sans MT" panose="020B0502020104020203" pitchFamily="34" charset="0"/>
              </a:rPr>
              <a:t>annual </a:t>
            </a:r>
            <a:r>
              <a:rPr lang="en-US" sz="2400" dirty="0" smtClean="0">
                <a:latin typeface="Gill Sans MT" panose="020B0502020104020203" pitchFamily="34" charset="0"/>
              </a:rPr>
              <a:t>sessions</a:t>
            </a:r>
          </a:p>
          <a:p>
            <a:r>
              <a:rPr lang="en-US" sz="2400" b="1" dirty="0" smtClean="0">
                <a:latin typeface="Gill Sans MT" panose="020B0502020104020203" pitchFamily="34" charset="0"/>
              </a:rPr>
              <a:t>Crystallography </a:t>
            </a:r>
            <a:r>
              <a:rPr lang="en-US" sz="2400" b="1" dirty="0">
                <a:latin typeface="Gill Sans MT" panose="020B0502020104020203" pitchFamily="34" charset="0"/>
              </a:rPr>
              <a:t>and X-ray diffraction </a:t>
            </a:r>
            <a:r>
              <a:rPr lang="en-US" sz="2400" b="1" dirty="0" smtClean="0">
                <a:latin typeface="Gill Sans MT" panose="020B0502020104020203" pitchFamily="34" charset="0"/>
              </a:rPr>
              <a:t>techniques Tomography </a:t>
            </a:r>
            <a:r>
              <a:rPr lang="en-US" sz="2400" b="1" dirty="0">
                <a:latin typeface="Gill Sans MT" panose="020B0502020104020203" pitchFamily="34" charset="0"/>
              </a:rPr>
              <a:t>and Mathematical </a:t>
            </a:r>
            <a:r>
              <a:rPr lang="en-US" sz="2400" b="1" dirty="0" smtClean="0">
                <a:latin typeface="Gill Sans MT" panose="020B0502020104020203" pitchFamily="34" charset="0"/>
              </a:rPr>
              <a:t>Engineering</a:t>
            </a:r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000" b="1" dirty="0">
                <a:latin typeface="Gill Sans MT" panose="020B0502020104020203" pitchFamily="34" charset="0"/>
              </a:rPr>
              <a:t>SESSION I</a:t>
            </a:r>
            <a:r>
              <a:rPr lang="en-US" sz="2000" dirty="0">
                <a:latin typeface="Gill Sans MT" panose="020B0502020104020203" pitchFamily="34" charset="0"/>
              </a:rPr>
              <a:t> : May 13 to 24, 2019</a:t>
            </a:r>
            <a:br>
              <a:rPr lang="en-US" sz="2000" dirty="0">
                <a:latin typeface="Gill Sans MT" panose="020B0502020104020203" pitchFamily="34" charset="0"/>
              </a:rPr>
            </a:br>
            <a:r>
              <a:rPr lang="en-US" sz="2000" b="1" dirty="0">
                <a:latin typeface="Gill Sans MT" panose="020B0502020104020203" pitchFamily="34" charset="0"/>
              </a:rPr>
              <a:t>SESSION II</a:t>
            </a:r>
            <a:r>
              <a:rPr lang="en-US" sz="2000" dirty="0">
                <a:latin typeface="Gill Sans MT" panose="020B0502020104020203" pitchFamily="34" charset="0"/>
              </a:rPr>
              <a:t> : November 18 to 30, </a:t>
            </a:r>
            <a:r>
              <a:rPr lang="en-US" sz="2000" dirty="0" smtClean="0">
                <a:latin typeface="Gill Sans MT" panose="020B0502020104020203" pitchFamily="34" charset="0"/>
              </a:rPr>
              <a:t>2019</a:t>
            </a:r>
            <a:endParaRPr lang="en-ZA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IUCr</a:t>
            </a:r>
            <a:r>
              <a:rPr lang="en-US" sz="3200" dirty="0" smtClean="0"/>
              <a:t> support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651352" y="142774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ponsorship of meetings</a:t>
            </a:r>
          </a:p>
          <a:p>
            <a:pPr marL="342900" indent="-342900">
              <a:lnSpc>
                <a:spcPct val="150000"/>
              </a:lnSpc>
              <a:buFont typeface="Gill Sans MT" panose="020B0502020104020203" pitchFamily="34" charset="0"/>
              <a:buChar char="–"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support for African scientists to attend meetings</a:t>
            </a:r>
          </a:p>
          <a:p>
            <a:pPr marL="342900" indent="-342900">
              <a:lnSpc>
                <a:spcPct val="15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'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Visiting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Professorships</a:t>
            </a:r>
            <a:r>
              <a:rPr lang="en-US" sz="2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'</a:t>
            </a:r>
            <a:endParaRPr lang="en-US" sz="2400" b="0" i="0" dirty="0" smtClean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342900" indent="-342900">
              <a:lnSpc>
                <a:spcPct val="150000"/>
              </a:lnSpc>
              <a:buFont typeface="Gill Sans MT" panose="020B0502020104020203" pitchFamily="34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waiver of open access fee for developing countries</a:t>
            </a:r>
          </a:p>
          <a:p>
            <a:pPr marL="342900" indent="-342900">
              <a:lnSpc>
                <a:spcPct val="150000"/>
              </a:lnSpc>
              <a:buFont typeface="Gill Sans MT" panose="020B0502020104020203" pitchFamily="34" charset="0"/>
              <a:buChar char="–"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reduced price subscriptions</a:t>
            </a:r>
          </a:p>
          <a:p>
            <a:pPr marL="342900" indent="-342900">
              <a:lnSpc>
                <a:spcPct val="150000"/>
              </a:lnSpc>
              <a:buFont typeface="Gill Sans MT" panose="020B0502020104020203" pitchFamily="34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Journal of Synchrotron Radiation – </a:t>
            </a:r>
            <a:r>
              <a:rPr lang="en-US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LAAAMP </a:t>
            </a:r>
            <a:r>
              <a:rPr lang="en-US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'newsletter</a:t>
            </a:r>
            <a:r>
              <a:rPr lang="en-US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'</a:t>
            </a:r>
            <a:endParaRPr lang="en-US" sz="2400" b="0" i="0" dirty="0" smtClean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342900" indent="-342900">
              <a:buFont typeface="Gill Sans MT" panose="020B0502020104020203" pitchFamily="34" charset="0"/>
              <a:buChar char="–"/>
            </a:pPr>
            <a:endParaRPr lang="en-US" sz="2400" b="0" i="0" dirty="0" smtClean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342900" indent="-342900">
              <a:buFont typeface="Gill Sans MT" panose="020B0502020104020203" pitchFamily="34" charset="0"/>
              <a:buChar char="–"/>
            </a:pPr>
            <a:endParaRPr lang="en-US" sz="24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0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FCBC-288D-488A-8DD9-0DCA3457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Z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F836-6582-4362-AAFD-7712A1D2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83" y="1739068"/>
            <a:ext cx="7987435" cy="3521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dirty="0"/>
              <a:t>https://www.facebook.com/AfricanCrystallographicAssociation</a:t>
            </a:r>
            <a:r>
              <a:rPr lang="en-ZA" sz="2400" dirty="0" smtClean="0"/>
              <a:t>/</a:t>
            </a:r>
          </a:p>
          <a:p>
            <a:pPr marL="0" indent="0">
              <a:buNone/>
            </a:pPr>
            <a:endParaRPr lang="en-ZA" sz="2400" dirty="0" smtClean="0"/>
          </a:p>
          <a:p>
            <a:pPr marL="0" indent="0">
              <a:buNone/>
            </a:pPr>
            <a:r>
              <a:rPr lang="en-ZA" sz="2400" dirty="0" smtClean="0"/>
              <a:t>http</a:t>
            </a:r>
            <a:r>
              <a:rPr lang="en-ZA" sz="2400" dirty="0"/>
              <a:t>://pccr3africa.org/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ZA" sz="2400" dirty="0"/>
              <a:t>https://www.xtechlab.co/</a:t>
            </a:r>
            <a:endParaRPr lang="en-ZA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ZA" sz="2400" dirty="0"/>
              <a:t>https://</a:t>
            </a:r>
            <a:r>
              <a:rPr lang="en-ZA" sz="2400" dirty="0" smtClean="0"/>
              <a:t>journals.iucr.org/s/facilities/facilities_laaamp.html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93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Diffractometers in Africa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90" y="1196752"/>
            <a:ext cx="5388420" cy="5418834"/>
          </a:xfrm>
          <a:prstGeom prst="rect">
            <a:avLst/>
          </a:prstGeom>
        </p:spPr>
      </p:pic>
      <p:pic>
        <p:nvPicPr>
          <p:cNvPr id="7" name="Picture 6" descr="C:\kenfack\AfCr\Logos\AfCA_logo_squa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5" y="5720046"/>
            <a:ext cx="964203" cy="964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7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IUCr</a:t>
            </a:r>
            <a:r>
              <a:rPr lang="en-US" sz="3200" dirty="0" smtClean="0"/>
              <a:t> adhering bodies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298" t="27320" r="30628" b="15480"/>
          <a:stretch/>
        </p:blipFill>
        <p:spPr>
          <a:xfrm>
            <a:off x="1907704" y="1564432"/>
            <a:ext cx="5040560" cy="4903440"/>
          </a:xfrm>
          <a:prstGeom prst="rect">
            <a:avLst/>
          </a:prstGeom>
        </p:spPr>
      </p:pic>
      <p:pic>
        <p:nvPicPr>
          <p:cNvPr id="5" name="Picture 4" descr="C:\kenfack\AfCr\Logos\AfCA_logo_squa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5" y="5720046"/>
            <a:ext cx="964203" cy="964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4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2014 </a:t>
            </a:r>
            <a:r>
              <a:rPr lang="en-US" sz="3200" dirty="0" err="1" smtClean="0"/>
              <a:t>IYCr</a:t>
            </a:r>
            <a:r>
              <a:rPr lang="en-US" sz="3200" dirty="0" smtClean="0"/>
              <a:t> – Bloemfontein summit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11" name="Picture 2" descr="C:\0 1 2 IYCr2014\0 0 0 1 a IYCr2014Africa SUMMIT\21 Report\1 Final groot en klein foto's\01 Delegates at IYCr2014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84" y="1563929"/>
            <a:ext cx="4765142" cy="3151549"/>
          </a:xfrm>
          <a:prstGeom prst="rect">
            <a:avLst/>
          </a:prstGeom>
          <a:noFill/>
        </p:spPr>
      </p:pic>
      <p:pic>
        <p:nvPicPr>
          <p:cNvPr id="12" name="Picture 11" descr="C:\kenfack\AfCr\Logos\AfCA_logo_squa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5" y="5720046"/>
            <a:ext cx="964203" cy="96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Initial Signatories of Decla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1563929"/>
            <a:ext cx="27273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83163" y="3895035"/>
            <a:ext cx="332960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signatories of the declaration arising from the Bloemfontein Summit Meeting. Seated at table (from left): Patricia W. </a:t>
            </a:r>
            <a:r>
              <a:rPr kumimoji="0" lang="en-ZA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Gitari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(Kenya), Habib </a:t>
            </a:r>
            <a:r>
              <a:rPr kumimoji="0" lang="en-ZA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Boughzala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(Tunisia), </a:t>
            </a:r>
            <a:r>
              <a:rPr kumimoji="0" lang="en-ZA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Abdelmalek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ZA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Thalal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(Morocco), </a:t>
            </a:r>
            <a:r>
              <a:rPr kumimoji="0" lang="en-ZA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Zephirin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ZA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Yav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(DR Congo). Standing: Michele Zema (IYCr2014 Project Manager at </a:t>
            </a:r>
            <a:r>
              <a:rPr kumimoji="0" lang="en-ZA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IUCr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Italy), Jean Paul </a:t>
            </a:r>
            <a:r>
              <a:rPr kumimoji="0" lang="en-ZA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Ngome-Abiaga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(UNESCO; Gabon), Santiago </a:t>
            </a:r>
            <a:r>
              <a:rPr kumimoji="0" lang="en-ZA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García-Granda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ZA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IUCr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Spain), Andr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Roodt (South Africa; organizer of the Summit meeting), Jean </a:t>
            </a:r>
            <a:r>
              <a:rPr kumimoji="0" lang="en-ZA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Ngoune</a:t>
            </a:r>
            <a:r>
              <a:rPr kumimoji="0" lang="en-Z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(Cameroon).</a:t>
            </a:r>
            <a:endParaRPr kumimoji="0" lang="en-ZA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</a:t>
            </a:r>
            <a:r>
              <a:rPr lang="en-US" sz="3200" dirty="0" err="1" smtClean="0"/>
              <a:t>PCCr</a:t>
            </a:r>
            <a:r>
              <a:rPr lang="en-US" sz="3200" dirty="0"/>
              <a:t> </a:t>
            </a:r>
            <a:r>
              <a:rPr lang="en-US" sz="3200" dirty="0" smtClean="0"/>
              <a:t>- </a:t>
            </a:r>
            <a:r>
              <a:rPr lang="en-US" sz="3200" dirty="0" err="1" smtClean="0"/>
              <a:t>Dschang</a:t>
            </a:r>
            <a:r>
              <a:rPr lang="en-US" sz="3200" dirty="0" smtClean="0"/>
              <a:t>, Cameroon 2016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8" y="1146609"/>
            <a:ext cx="7615825" cy="57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AfCA regions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1283757" y="1152525"/>
            <a:ext cx="6126694" cy="5441706"/>
          </a:xfrm>
          <a:prstGeom prst="rect">
            <a:avLst/>
          </a:prstGeom>
        </p:spPr>
      </p:pic>
      <p:pic>
        <p:nvPicPr>
          <p:cNvPr id="6" name="Picture 5" descr="C:\kenfack\AfCr\Logos\AfCA_logo_squa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5" y="5720046"/>
            <a:ext cx="964203" cy="964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2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PCCr2 – Accra, Ghana 2019</a:t>
            </a:r>
            <a:endParaRPr lang="en-ZA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47"/>
            <a:ext cx="9174859" cy="22896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6" name="Picture 5" descr="C:\kenfack\AfCr\Logos\AfCA_logo_squa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5" y="5720046"/>
            <a:ext cx="964203" cy="96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dhaynes\Pictures\AfLSC2-conference\IMG_5256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20816" r="8975" b="3241"/>
          <a:stretch/>
        </p:blipFill>
        <p:spPr bwMode="auto">
          <a:xfrm>
            <a:off x="3783883" y="3997575"/>
            <a:ext cx="1670976" cy="220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dhaynes\Pictures\AfLSC2-conference\IMG_5330.JP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12" y="3997575"/>
            <a:ext cx="3307223" cy="220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8084" y="4108537"/>
            <a:ext cx="3076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joint meeting with </a:t>
            </a:r>
            <a:r>
              <a:rPr lang="en-US" sz="2400" dirty="0" err="1" smtClean="0">
                <a:latin typeface="Gill Sans MT" panose="020B0502020104020203" pitchFamily="34" charset="0"/>
              </a:rPr>
              <a:t>AfLS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r>
              <a:rPr lang="en-US" sz="2400" dirty="0" smtClean="0">
                <a:latin typeface="Gill Sans MT" panose="020B0502020104020203" pitchFamily="34" charset="0"/>
              </a:rPr>
              <a:t>over 200 participants</a:t>
            </a:r>
          </a:p>
          <a:p>
            <a:r>
              <a:rPr lang="en-US" sz="2400" dirty="0" smtClean="0">
                <a:latin typeface="Gill Sans MT" panose="020B0502020104020203" pitchFamily="34" charset="0"/>
              </a:rPr>
              <a:t>35 countries</a:t>
            </a:r>
          </a:p>
          <a:p>
            <a:endParaRPr lang="en-ZA" sz="2400" dirty="0">
              <a:latin typeface="Gill Sans MT" panose="020B0502020104020203" pitchFamily="34" charset="0"/>
            </a:endParaRPr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88" y="5720047"/>
            <a:ext cx="1951825" cy="9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Current AfCA Steering Committee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8</a:t>
            </a:fld>
            <a:endParaRPr lang="en-ZA" dirty="0"/>
          </a:p>
        </p:txBody>
      </p:sp>
      <p:grpSp>
        <p:nvGrpSpPr>
          <p:cNvPr id="3" name="Group 2"/>
          <p:cNvGrpSpPr/>
          <p:nvPr/>
        </p:nvGrpSpPr>
        <p:grpSpPr>
          <a:xfrm>
            <a:off x="746430" y="1277655"/>
            <a:ext cx="7651141" cy="3776226"/>
            <a:chOff x="746430" y="1703539"/>
            <a:chExt cx="7651141" cy="37762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" t="17742" b="24769"/>
            <a:stretch/>
          </p:blipFill>
          <p:spPr>
            <a:xfrm>
              <a:off x="746430" y="1703539"/>
              <a:ext cx="7651141" cy="3776226"/>
            </a:xfrm>
            <a:prstGeom prst="rect">
              <a:avLst/>
            </a:prstGeom>
          </p:spPr>
        </p:pic>
        <p:pic>
          <p:nvPicPr>
            <p:cNvPr id="7" name="Picture 6" descr="C:\kenfack\AfCr\Logos\AfCA_logo_square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30" y="3970870"/>
              <a:ext cx="1508894" cy="15088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4309" y="5140573"/>
            <a:ext cx="8695382" cy="2162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current AfCA Steering Committee, with the regions they represent. Standing (l-to-r): </a:t>
            </a:r>
            <a:r>
              <a:rPr lang="en-US" dirty="0" err="1"/>
              <a:t>Seham</a:t>
            </a:r>
            <a:r>
              <a:rPr lang="en-US" dirty="0"/>
              <a:t> Kamal (Egypt, region 2), Claude </a:t>
            </a:r>
            <a:r>
              <a:rPr lang="en-US" dirty="0" err="1"/>
              <a:t>Lecomte</a:t>
            </a:r>
            <a:r>
              <a:rPr lang="en-US" dirty="0"/>
              <a:t> (France; ex officio), </a:t>
            </a:r>
            <a:r>
              <a:rPr lang="en-US" dirty="0" err="1"/>
              <a:t>Alessia</a:t>
            </a:r>
            <a:r>
              <a:rPr lang="en-US" dirty="0"/>
              <a:t> </a:t>
            </a:r>
            <a:r>
              <a:rPr lang="en-US" dirty="0" err="1"/>
              <a:t>Bacchi</a:t>
            </a:r>
            <a:r>
              <a:rPr lang="en-US" dirty="0"/>
              <a:t> (Italy; ex officio), Rim </a:t>
            </a:r>
            <a:r>
              <a:rPr lang="en-US" dirty="0" err="1"/>
              <a:t>Benali-Cherif</a:t>
            </a:r>
            <a:r>
              <a:rPr lang="en-US" dirty="0"/>
              <a:t> (Algeria, region 1), Michele Zema (Italy; ex officio). Seated: Delia Haynes (South Africa; chair), Patrice Kenfack (Cameroon; secretary), Adam </a:t>
            </a:r>
            <a:r>
              <a:rPr lang="en-US" dirty="0" err="1"/>
              <a:t>Bouraima</a:t>
            </a:r>
            <a:r>
              <a:rPr lang="en-US" dirty="0"/>
              <a:t> (Gabon, region 4), Marielle </a:t>
            </a:r>
            <a:r>
              <a:rPr lang="en-US" dirty="0" err="1"/>
              <a:t>Agbahoungbata</a:t>
            </a:r>
            <a:r>
              <a:rPr lang="en-US" dirty="0"/>
              <a:t> (Benin, region 3). Other members: Gift </a:t>
            </a:r>
            <a:r>
              <a:rPr lang="en-US" dirty="0" err="1"/>
              <a:t>Mehlana</a:t>
            </a:r>
            <a:r>
              <a:rPr lang="en-US" dirty="0"/>
              <a:t> (Zimbabwe, region 5), Albert </a:t>
            </a:r>
            <a:r>
              <a:rPr lang="en-US" dirty="0" err="1"/>
              <a:t>Lundemba</a:t>
            </a:r>
            <a:r>
              <a:rPr lang="en-US" dirty="0"/>
              <a:t> (DRC, region </a:t>
            </a:r>
            <a:r>
              <a:rPr lang="en-US" dirty="0" smtClean="0"/>
              <a:t>4).</a:t>
            </a:r>
          </a:p>
        </p:txBody>
      </p:sp>
    </p:spTree>
    <p:extLst>
      <p:ext uri="{BB962C8B-B14F-4D97-AF65-F5344CB8AC3E}">
        <p14:creationId xmlns:p14="http://schemas.microsoft.com/office/powerpoint/2010/main" val="8026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PCCr3 – Nairobi, Kenya 2021</a:t>
            </a:r>
            <a:endParaRPr lang="en-ZA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2" y="3464446"/>
            <a:ext cx="9081837" cy="1910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32" y="5408662"/>
            <a:ext cx="8658847" cy="1248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0" y="1166793"/>
            <a:ext cx="9082800" cy="234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2140</TotalTime>
  <Words>386</Words>
  <Application>Microsoft Office PowerPoint</Application>
  <PresentationFormat>On-screen Show (4:3)</PresentationFormat>
  <Paragraphs>55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Times New Roman</vt:lpstr>
      <vt:lpstr>Office Theme</vt:lpstr>
      <vt:lpstr>Towards an African Crystallographic Association</vt:lpstr>
      <vt:lpstr>Diffractometers in Africa</vt:lpstr>
      <vt:lpstr>IUCr adhering bodies</vt:lpstr>
      <vt:lpstr>2014 IYCr – Bloemfontein summit</vt:lpstr>
      <vt:lpstr>1st PCCr - Dschang, Cameroon 2016</vt:lpstr>
      <vt:lpstr>AfCA regions</vt:lpstr>
      <vt:lpstr>PCCr2 – Accra, Ghana 2019</vt:lpstr>
      <vt:lpstr>Current AfCA Steering Committee</vt:lpstr>
      <vt:lpstr>PCCr3 – Nairobi, Kenya 2021</vt:lpstr>
      <vt:lpstr>PowerPoint Presentation</vt:lpstr>
      <vt:lpstr>IUCr-UNESCO OpenLab</vt:lpstr>
      <vt:lpstr>X-Tech labs</vt:lpstr>
      <vt:lpstr>IUCr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Twenty Four Point Gill Sans Semi Bold</dc:title>
  <dc:creator>Johan van Rooyen</dc:creator>
  <cp:lastModifiedBy>Haynes, DA, Prof [dhaynes@sun.ac.za]</cp:lastModifiedBy>
  <cp:revision>35</cp:revision>
  <dcterms:created xsi:type="dcterms:W3CDTF">2017-10-20T07:07:46Z</dcterms:created>
  <dcterms:modified xsi:type="dcterms:W3CDTF">2019-11-11T06:20:31Z</dcterms:modified>
</cp:coreProperties>
</file>