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79975" cy="42808525"/>
  <p:notesSz cx="6858000" cy="9144000"/>
  <p:defaultText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FD9"/>
    <a:srgbClr val="FDFEEC"/>
    <a:srgbClr val="FFFDEF"/>
    <a:srgbClr val="FEF8CE"/>
    <a:srgbClr val="FCFDDF"/>
    <a:srgbClr val="F4F7ED"/>
    <a:srgbClr val="EBF1DF"/>
    <a:srgbClr val="F8FFD5"/>
    <a:srgbClr val="F7FFDD"/>
    <a:srgbClr val="FFFE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2" d="100"/>
          <a:sy n="32" d="100"/>
        </p:scale>
        <p:origin x="-318" y="5562"/>
      </p:cViewPr>
      <p:guideLst>
        <p:guide orient="horz" pos="13483"/>
        <p:guide pos="9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26BCBC-E5CC-497E-8E78-5F85E23FE5AF}" type="datetimeFigureOut">
              <a:rPr lang="en-ZA" smtClean="0"/>
              <a:t>2014/09/26</a:t>
            </a:fld>
            <a:endParaRPr lang="en-ZA"/>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33F1DA-5CD7-4048-9D52-943299BA2462}" type="slidenum">
              <a:rPr lang="en-ZA" smtClean="0"/>
              <a:t>‹#›</a:t>
            </a:fld>
            <a:endParaRPr lang="en-ZA"/>
          </a:p>
        </p:txBody>
      </p:sp>
    </p:spTree>
    <p:extLst>
      <p:ext uri="{BB962C8B-B14F-4D97-AF65-F5344CB8AC3E}">
        <p14:creationId xmlns:p14="http://schemas.microsoft.com/office/powerpoint/2010/main" val="557540523"/>
      </p:ext>
    </p:extLst>
  </p:cSld>
  <p:clrMap bg1="lt1" tx1="dk1" bg2="lt2" tx2="dk2" accent1="accent1" accent2="accent2" accent3="accent3" accent4="accent4" accent5="accent5" accent6="accent6" hlink="hlink" folHlink="folHlink"/>
  <p:notesStyle>
    <a:lvl1pPr marL="0" algn="l" defTabSz="4176431" rtl="0" eaLnBrk="1" latinLnBrk="0" hangingPunct="1">
      <a:defRPr sz="5500" kern="1200">
        <a:solidFill>
          <a:schemeClr val="tx1"/>
        </a:solidFill>
        <a:latin typeface="+mn-lt"/>
        <a:ea typeface="+mn-ea"/>
        <a:cs typeface="+mn-cs"/>
      </a:defRPr>
    </a:lvl1pPr>
    <a:lvl2pPr marL="2088215" algn="l" defTabSz="4176431" rtl="0" eaLnBrk="1" latinLnBrk="0" hangingPunct="1">
      <a:defRPr sz="5500" kern="1200">
        <a:solidFill>
          <a:schemeClr val="tx1"/>
        </a:solidFill>
        <a:latin typeface="+mn-lt"/>
        <a:ea typeface="+mn-ea"/>
        <a:cs typeface="+mn-cs"/>
      </a:defRPr>
    </a:lvl2pPr>
    <a:lvl3pPr marL="4176431" algn="l" defTabSz="4176431" rtl="0" eaLnBrk="1" latinLnBrk="0" hangingPunct="1">
      <a:defRPr sz="5500" kern="1200">
        <a:solidFill>
          <a:schemeClr val="tx1"/>
        </a:solidFill>
        <a:latin typeface="+mn-lt"/>
        <a:ea typeface="+mn-ea"/>
        <a:cs typeface="+mn-cs"/>
      </a:defRPr>
    </a:lvl3pPr>
    <a:lvl4pPr marL="6264646" algn="l" defTabSz="4176431" rtl="0" eaLnBrk="1" latinLnBrk="0" hangingPunct="1">
      <a:defRPr sz="5500" kern="1200">
        <a:solidFill>
          <a:schemeClr val="tx1"/>
        </a:solidFill>
        <a:latin typeface="+mn-lt"/>
        <a:ea typeface="+mn-ea"/>
        <a:cs typeface="+mn-cs"/>
      </a:defRPr>
    </a:lvl4pPr>
    <a:lvl5pPr marL="8352861" algn="l" defTabSz="4176431" rtl="0" eaLnBrk="1" latinLnBrk="0" hangingPunct="1">
      <a:defRPr sz="5500" kern="1200">
        <a:solidFill>
          <a:schemeClr val="tx1"/>
        </a:solidFill>
        <a:latin typeface="+mn-lt"/>
        <a:ea typeface="+mn-ea"/>
        <a:cs typeface="+mn-cs"/>
      </a:defRPr>
    </a:lvl5pPr>
    <a:lvl6pPr marL="10441076" algn="l" defTabSz="4176431" rtl="0" eaLnBrk="1" latinLnBrk="0" hangingPunct="1">
      <a:defRPr sz="5500" kern="1200">
        <a:solidFill>
          <a:schemeClr val="tx1"/>
        </a:solidFill>
        <a:latin typeface="+mn-lt"/>
        <a:ea typeface="+mn-ea"/>
        <a:cs typeface="+mn-cs"/>
      </a:defRPr>
    </a:lvl6pPr>
    <a:lvl7pPr marL="12529292" algn="l" defTabSz="4176431" rtl="0" eaLnBrk="1" latinLnBrk="0" hangingPunct="1">
      <a:defRPr sz="5500" kern="1200">
        <a:solidFill>
          <a:schemeClr val="tx1"/>
        </a:solidFill>
        <a:latin typeface="+mn-lt"/>
        <a:ea typeface="+mn-ea"/>
        <a:cs typeface="+mn-cs"/>
      </a:defRPr>
    </a:lvl7pPr>
    <a:lvl8pPr marL="14617507" algn="l" defTabSz="4176431" rtl="0" eaLnBrk="1" latinLnBrk="0" hangingPunct="1">
      <a:defRPr sz="5500" kern="1200">
        <a:solidFill>
          <a:schemeClr val="tx1"/>
        </a:solidFill>
        <a:latin typeface="+mn-lt"/>
        <a:ea typeface="+mn-ea"/>
        <a:cs typeface="+mn-cs"/>
      </a:defRPr>
    </a:lvl8pPr>
    <a:lvl9pPr marL="16705722" algn="l" defTabSz="4176431" rtl="0" eaLnBrk="1" latinLnBrk="0" hangingPunct="1">
      <a:defRPr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E33F1DA-5CD7-4048-9D52-943299BA2462}" type="slidenum">
              <a:rPr lang="en-ZA" smtClean="0"/>
              <a:t>1</a:t>
            </a:fld>
            <a:endParaRPr lang="en-ZA"/>
          </a:p>
        </p:txBody>
      </p:sp>
    </p:spTree>
    <p:extLst>
      <p:ext uri="{BB962C8B-B14F-4D97-AF65-F5344CB8AC3E}">
        <p14:creationId xmlns:p14="http://schemas.microsoft.com/office/powerpoint/2010/main" val="1976946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98" y="13298392"/>
            <a:ext cx="25737979" cy="9176087"/>
          </a:xfrm>
        </p:spPr>
        <p:txBody>
          <a:bodyPr/>
          <a:lstStyle/>
          <a:p>
            <a:r>
              <a:rPr lang="en-US" smtClean="0"/>
              <a:t>Click to edit Master title style</a:t>
            </a:r>
            <a:endParaRPr lang="en-ZA"/>
          </a:p>
        </p:txBody>
      </p:sp>
      <p:sp>
        <p:nvSpPr>
          <p:cNvPr id="3" name="Subtitle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664DAC79-64B5-4E78-A8D7-4922DAEA322D}" type="datetimeFigureOut">
              <a:rPr lang="en-ZA" smtClean="0"/>
              <a:t>2014/09/26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AE494E0-2D6B-46BA-9E59-BD9F88EA55A0}" type="slidenum">
              <a:rPr lang="en-ZA" smtClean="0"/>
              <a:t>‹#›</a:t>
            </a:fld>
            <a:endParaRPr lang="en-ZA"/>
          </a:p>
        </p:txBody>
      </p:sp>
    </p:spTree>
    <p:extLst>
      <p:ext uri="{BB962C8B-B14F-4D97-AF65-F5344CB8AC3E}">
        <p14:creationId xmlns:p14="http://schemas.microsoft.com/office/powerpoint/2010/main" val="1795565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64DAC79-64B5-4E78-A8D7-4922DAEA322D}" type="datetimeFigureOut">
              <a:rPr lang="en-ZA" smtClean="0"/>
              <a:t>2014/09/26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AE494E0-2D6B-46BA-9E59-BD9F88EA55A0}" type="slidenum">
              <a:rPr lang="en-ZA" smtClean="0"/>
              <a:t>‹#›</a:t>
            </a:fld>
            <a:endParaRPr lang="en-ZA"/>
          </a:p>
        </p:txBody>
      </p:sp>
    </p:spTree>
    <p:extLst>
      <p:ext uri="{BB962C8B-B14F-4D97-AF65-F5344CB8AC3E}">
        <p14:creationId xmlns:p14="http://schemas.microsoft.com/office/powerpoint/2010/main" val="4234534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52982" y="1714329"/>
            <a:ext cx="6812994" cy="3652597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1513999" y="1714329"/>
            <a:ext cx="19934317" cy="365259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64DAC79-64B5-4E78-A8D7-4922DAEA322D}" type="datetimeFigureOut">
              <a:rPr lang="en-ZA" smtClean="0"/>
              <a:t>2014/09/26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AE494E0-2D6B-46BA-9E59-BD9F88EA55A0}" type="slidenum">
              <a:rPr lang="en-ZA" smtClean="0"/>
              <a:t>‹#›</a:t>
            </a:fld>
            <a:endParaRPr lang="en-ZA"/>
          </a:p>
        </p:txBody>
      </p:sp>
    </p:spTree>
    <p:extLst>
      <p:ext uri="{BB962C8B-B14F-4D97-AF65-F5344CB8AC3E}">
        <p14:creationId xmlns:p14="http://schemas.microsoft.com/office/powerpoint/2010/main" val="26738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64DAC79-64B5-4E78-A8D7-4922DAEA322D}" type="datetimeFigureOut">
              <a:rPr lang="en-ZA" smtClean="0"/>
              <a:t>2014/09/26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AE494E0-2D6B-46BA-9E59-BD9F88EA55A0}" type="slidenum">
              <a:rPr lang="en-ZA" smtClean="0"/>
              <a:t>‹#›</a:t>
            </a:fld>
            <a:endParaRPr lang="en-ZA"/>
          </a:p>
        </p:txBody>
      </p:sp>
    </p:spTree>
    <p:extLst>
      <p:ext uri="{BB962C8B-B14F-4D97-AF65-F5344CB8AC3E}">
        <p14:creationId xmlns:p14="http://schemas.microsoft.com/office/powerpoint/2010/main" val="376405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909" y="27508444"/>
            <a:ext cx="25737979" cy="8502249"/>
          </a:xfrm>
        </p:spPr>
        <p:txBody>
          <a:bodyPr anchor="t"/>
          <a:lstStyle>
            <a:lvl1pPr algn="l">
              <a:defRPr sz="18300" b="1" cap="all"/>
            </a:lvl1pPr>
          </a:lstStyle>
          <a:p>
            <a:r>
              <a:rPr lang="en-US" smtClean="0"/>
              <a:t>Click to edit Master title style</a:t>
            </a:r>
            <a:endParaRPr lang="en-ZA"/>
          </a:p>
        </p:txBody>
      </p:sp>
      <p:sp>
        <p:nvSpPr>
          <p:cNvPr id="3" name="Text Placeholder 2"/>
          <p:cNvSpPr>
            <a:spLocks noGrp="1"/>
          </p:cNvSpPr>
          <p:nvPr>
            <p:ph type="body" idx="1"/>
          </p:nvPr>
        </p:nvSpPr>
        <p:spPr>
          <a:xfrm>
            <a:off x="2391909" y="18144082"/>
            <a:ext cx="25737979" cy="9364362"/>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4DAC79-64B5-4E78-A8D7-4922DAEA322D}" type="datetimeFigureOut">
              <a:rPr lang="en-ZA" smtClean="0"/>
              <a:t>2014/09/26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AE494E0-2D6B-46BA-9E59-BD9F88EA55A0}" type="slidenum">
              <a:rPr lang="en-ZA" smtClean="0"/>
              <a:t>‹#›</a:t>
            </a:fld>
            <a:endParaRPr lang="en-ZA"/>
          </a:p>
        </p:txBody>
      </p:sp>
    </p:spTree>
    <p:extLst>
      <p:ext uri="{BB962C8B-B14F-4D97-AF65-F5344CB8AC3E}">
        <p14:creationId xmlns:p14="http://schemas.microsoft.com/office/powerpoint/2010/main" val="261285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1513999" y="9988659"/>
            <a:ext cx="13373656" cy="28251648"/>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15392320" y="9988659"/>
            <a:ext cx="13373656" cy="28251648"/>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664DAC79-64B5-4E78-A8D7-4922DAEA322D}" type="datetimeFigureOut">
              <a:rPr lang="en-ZA" smtClean="0"/>
              <a:t>2014/09/26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AE494E0-2D6B-46BA-9E59-BD9F88EA55A0}" type="slidenum">
              <a:rPr lang="en-ZA" smtClean="0"/>
              <a:t>‹#›</a:t>
            </a:fld>
            <a:endParaRPr lang="en-ZA"/>
          </a:p>
        </p:txBody>
      </p:sp>
    </p:spTree>
    <p:extLst>
      <p:ext uri="{BB962C8B-B14F-4D97-AF65-F5344CB8AC3E}">
        <p14:creationId xmlns:p14="http://schemas.microsoft.com/office/powerpoint/2010/main" val="873459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1513999" y="9582375"/>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1513999" y="13575852"/>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15381808" y="9582375"/>
            <a:ext cx="13384170"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15381808" y="13575852"/>
            <a:ext cx="13384170"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664DAC79-64B5-4E78-A8D7-4922DAEA322D}" type="datetimeFigureOut">
              <a:rPr lang="en-ZA" smtClean="0"/>
              <a:t>2014/09/26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AE494E0-2D6B-46BA-9E59-BD9F88EA55A0}" type="slidenum">
              <a:rPr lang="en-ZA" smtClean="0"/>
              <a:t>‹#›</a:t>
            </a:fld>
            <a:endParaRPr lang="en-ZA"/>
          </a:p>
        </p:txBody>
      </p:sp>
    </p:spTree>
    <p:extLst>
      <p:ext uri="{BB962C8B-B14F-4D97-AF65-F5344CB8AC3E}">
        <p14:creationId xmlns:p14="http://schemas.microsoft.com/office/powerpoint/2010/main" val="3641425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664DAC79-64B5-4E78-A8D7-4922DAEA322D}" type="datetimeFigureOut">
              <a:rPr lang="en-ZA" smtClean="0"/>
              <a:t>2014/09/26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AE494E0-2D6B-46BA-9E59-BD9F88EA55A0}" type="slidenum">
              <a:rPr lang="en-ZA" smtClean="0"/>
              <a:t>‹#›</a:t>
            </a:fld>
            <a:endParaRPr lang="en-ZA"/>
          </a:p>
        </p:txBody>
      </p:sp>
    </p:spTree>
    <p:extLst>
      <p:ext uri="{BB962C8B-B14F-4D97-AF65-F5344CB8AC3E}">
        <p14:creationId xmlns:p14="http://schemas.microsoft.com/office/powerpoint/2010/main" val="1157861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DAC79-64B5-4E78-A8D7-4922DAEA322D}" type="datetimeFigureOut">
              <a:rPr lang="en-ZA" smtClean="0"/>
              <a:t>2014/09/26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AE494E0-2D6B-46BA-9E59-BD9F88EA55A0}" type="slidenum">
              <a:rPr lang="en-ZA" smtClean="0"/>
              <a:t>‹#›</a:t>
            </a:fld>
            <a:endParaRPr lang="en-ZA"/>
          </a:p>
        </p:txBody>
      </p:sp>
    </p:spTree>
    <p:extLst>
      <p:ext uri="{BB962C8B-B14F-4D97-AF65-F5344CB8AC3E}">
        <p14:creationId xmlns:p14="http://schemas.microsoft.com/office/powerpoint/2010/main" val="3677921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000" y="1704413"/>
            <a:ext cx="9961903" cy="7253667"/>
          </a:xfrm>
        </p:spPr>
        <p:txBody>
          <a:bodyPr anchor="b"/>
          <a:lstStyle>
            <a:lvl1pPr algn="l">
              <a:defRPr sz="9100" b="1"/>
            </a:lvl1pPr>
          </a:lstStyle>
          <a:p>
            <a:r>
              <a:rPr lang="en-US" smtClean="0"/>
              <a:t>Click to edit Master title style</a:t>
            </a:r>
            <a:endParaRPr lang="en-ZA"/>
          </a:p>
        </p:txBody>
      </p:sp>
      <p:sp>
        <p:nvSpPr>
          <p:cNvPr id="3" name="Content Placeholder 2"/>
          <p:cNvSpPr>
            <a:spLocks noGrp="1"/>
          </p:cNvSpPr>
          <p:nvPr>
            <p:ph idx="1"/>
          </p:nvPr>
        </p:nvSpPr>
        <p:spPr>
          <a:xfrm>
            <a:off x="11838629" y="1704417"/>
            <a:ext cx="16927347" cy="3653589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1514000" y="8958084"/>
            <a:ext cx="9961903" cy="2928222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4DAC79-64B5-4E78-A8D7-4922DAEA322D}" type="datetimeFigureOut">
              <a:rPr lang="en-ZA" smtClean="0"/>
              <a:t>2014/09/26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AE494E0-2D6B-46BA-9E59-BD9F88EA55A0}" type="slidenum">
              <a:rPr lang="en-ZA" smtClean="0"/>
              <a:t>‹#›</a:t>
            </a:fld>
            <a:endParaRPr lang="en-ZA"/>
          </a:p>
        </p:txBody>
      </p:sp>
    </p:spTree>
    <p:extLst>
      <p:ext uri="{BB962C8B-B14F-4D97-AF65-F5344CB8AC3E}">
        <p14:creationId xmlns:p14="http://schemas.microsoft.com/office/powerpoint/2010/main" val="3306946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087" y="29965968"/>
            <a:ext cx="18167985" cy="3537652"/>
          </a:xfrm>
        </p:spPr>
        <p:txBody>
          <a:bodyPr anchor="b"/>
          <a:lstStyle>
            <a:lvl1pPr algn="l">
              <a:defRPr sz="9100" b="1"/>
            </a:lvl1pPr>
          </a:lstStyle>
          <a:p>
            <a:r>
              <a:rPr lang="en-US" smtClean="0"/>
              <a:t>Click to edit Master title style</a:t>
            </a:r>
            <a:endParaRPr lang="en-ZA"/>
          </a:p>
        </p:txBody>
      </p:sp>
      <p:sp>
        <p:nvSpPr>
          <p:cNvPr id="3" name="Picture Placeholder 2"/>
          <p:cNvSpPr>
            <a:spLocks noGrp="1"/>
          </p:cNvSpPr>
          <p:nvPr>
            <p:ph type="pic" idx="1"/>
          </p:nvPr>
        </p:nvSpPr>
        <p:spPr>
          <a:xfrm>
            <a:off x="5935087" y="3825021"/>
            <a:ext cx="18167985" cy="2568511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lang="en-ZA"/>
          </a:p>
        </p:txBody>
      </p:sp>
      <p:sp>
        <p:nvSpPr>
          <p:cNvPr id="4" name="Text Placeholder 3"/>
          <p:cNvSpPr>
            <a:spLocks noGrp="1"/>
          </p:cNvSpPr>
          <p:nvPr>
            <p:ph type="body" sz="half" idx="2"/>
          </p:nvPr>
        </p:nvSpPr>
        <p:spPr>
          <a:xfrm>
            <a:off x="5935087" y="33503620"/>
            <a:ext cx="18167985" cy="502405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4DAC79-64B5-4E78-A8D7-4922DAEA322D}" type="datetimeFigureOut">
              <a:rPr lang="en-ZA" smtClean="0"/>
              <a:t>2014/09/26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AE494E0-2D6B-46BA-9E59-BD9F88EA55A0}" type="slidenum">
              <a:rPr lang="en-ZA" smtClean="0"/>
              <a:t>‹#›</a:t>
            </a:fld>
            <a:endParaRPr lang="en-ZA"/>
          </a:p>
        </p:txBody>
      </p:sp>
    </p:spTree>
    <p:extLst>
      <p:ext uri="{BB962C8B-B14F-4D97-AF65-F5344CB8AC3E}">
        <p14:creationId xmlns:p14="http://schemas.microsoft.com/office/powerpoint/2010/main" val="2652177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999" y="1714326"/>
            <a:ext cx="27251978" cy="7134754"/>
          </a:xfrm>
          <a:prstGeom prst="rect">
            <a:avLst/>
          </a:prstGeom>
        </p:spPr>
        <p:txBody>
          <a:bodyPr vert="horz" lIns="417643" tIns="208822" rIns="417643" bIns="208822"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1513999" y="9988659"/>
            <a:ext cx="27251978" cy="28251648"/>
          </a:xfrm>
          <a:prstGeom prst="rect">
            <a:avLst/>
          </a:prstGeom>
        </p:spPr>
        <p:txBody>
          <a:bodyPr vert="horz" lIns="417643" tIns="208822" rIns="417643" bIns="2088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1513999" y="39677164"/>
            <a:ext cx="7065328" cy="2279158"/>
          </a:xfrm>
          <a:prstGeom prst="rect">
            <a:avLst/>
          </a:prstGeom>
        </p:spPr>
        <p:txBody>
          <a:bodyPr vert="horz" lIns="417643" tIns="208822" rIns="417643" bIns="208822" rtlCol="0" anchor="ctr"/>
          <a:lstStyle>
            <a:lvl1pPr algn="l">
              <a:defRPr sz="5500">
                <a:solidFill>
                  <a:schemeClr val="tx1">
                    <a:tint val="75000"/>
                  </a:schemeClr>
                </a:solidFill>
              </a:defRPr>
            </a:lvl1pPr>
          </a:lstStyle>
          <a:p>
            <a:fld id="{664DAC79-64B5-4E78-A8D7-4922DAEA322D}" type="datetimeFigureOut">
              <a:rPr lang="en-ZA" smtClean="0"/>
              <a:t>2014/09/26</a:t>
            </a:fld>
            <a:endParaRPr lang="en-ZA"/>
          </a:p>
        </p:txBody>
      </p:sp>
      <p:sp>
        <p:nvSpPr>
          <p:cNvPr id="5" name="Footer Placeholder 4"/>
          <p:cNvSpPr>
            <a:spLocks noGrp="1"/>
          </p:cNvSpPr>
          <p:nvPr>
            <p:ph type="ftr" sz="quarter" idx="3"/>
          </p:nvPr>
        </p:nvSpPr>
        <p:spPr>
          <a:xfrm>
            <a:off x="10345658" y="39677164"/>
            <a:ext cx="9588659" cy="2279158"/>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21700649" y="39677164"/>
            <a:ext cx="7065328" cy="2279158"/>
          </a:xfrm>
          <a:prstGeom prst="rect">
            <a:avLst/>
          </a:prstGeom>
        </p:spPr>
        <p:txBody>
          <a:bodyPr vert="horz" lIns="417643" tIns="208822" rIns="417643" bIns="208822" rtlCol="0" anchor="ctr"/>
          <a:lstStyle>
            <a:lvl1pPr algn="r">
              <a:defRPr sz="5500">
                <a:solidFill>
                  <a:schemeClr val="tx1">
                    <a:tint val="75000"/>
                  </a:schemeClr>
                </a:solidFill>
              </a:defRPr>
            </a:lvl1pPr>
          </a:lstStyle>
          <a:p>
            <a:fld id="{8AE494E0-2D6B-46BA-9E59-BD9F88EA55A0}" type="slidenum">
              <a:rPr lang="en-ZA" smtClean="0"/>
              <a:t>‹#›</a:t>
            </a:fld>
            <a:endParaRPr lang="en-ZA"/>
          </a:p>
        </p:txBody>
      </p:sp>
    </p:spTree>
    <p:extLst>
      <p:ext uri="{BB962C8B-B14F-4D97-AF65-F5344CB8AC3E}">
        <p14:creationId xmlns:p14="http://schemas.microsoft.com/office/powerpoint/2010/main" val="3208495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1407" y="665958"/>
            <a:ext cx="25737979" cy="4536504"/>
          </a:xfrm>
          <a:solidFill>
            <a:srgbClr val="FEFFD5"/>
          </a:solidFill>
          <a:ln>
            <a:noFill/>
          </a:ln>
        </p:spPr>
        <p:txBody>
          <a:bodyPr>
            <a:normAutofit fontScale="90000"/>
          </a:bodyPr>
          <a:lstStyle/>
          <a:p>
            <a:r>
              <a:rPr lang="en-ZA" sz="9000" b="1" dirty="0" smtClean="0">
                <a:solidFill>
                  <a:schemeClr val="accent1">
                    <a:lumMod val="75000"/>
                  </a:schemeClr>
                </a:solidFill>
              </a:rPr>
              <a:t/>
            </a:r>
            <a:br>
              <a:rPr lang="en-ZA" sz="9000" b="1" dirty="0" smtClean="0">
                <a:solidFill>
                  <a:schemeClr val="accent1">
                    <a:lumMod val="75000"/>
                  </a:schemeClr>
                </a:solidFill>
              </a:rPr>
            </a:br>
            <a:r>
              <a:rPr lang="en-ZA" sz="9000" b="1" dirty="0" smtClean="0">
                <a:solidFill>
                  <a:schemeClr val="accent1">
                    <a:lumMod val="75000"/>
                  </a:schemeClr>
                </a:solidFill>
              </a:rPr>
              <a:t/>
            </a:r>
            <a:br>
              <a:rPr lang="en-ZA" sz="9000" b="1" dirty="0" smtClean="0">
                <a:solidFill>
                  <a:schemeClr val="accent1">
                    <a:lumMod val="75000"/>
                  </a:schemeClr>
                </a:solidFill>
              </a:rPr>
            </a:br>
            <a:r>
              <a:rPr lang="en-ZA" sz="9000" b="1" dirty="0" smtClean="0">
                <a:solidFill>
                  <a:schemeClr val="accent1">
                    <a:lumMod val="75000"/>
                  </a:schemeClr>
                </a:solidFill>
              </a:rPr>
              <a:t/>
            </a:r>
            <a:br>
              <a:rPr lang="en-ZA" sz="9000" b="1" dirty="0" smtClean="0">
                <a:solidFill>
                  <a:schemeClr val="accent1">
                    <a:lumMod val="75000"/>
                  </a:schemeClr>
                </a:solidFill>
              </a:rPr>
            </a:br>
            <a:r>
              <a:rPr lang="en-ZA" sz="9000" b="1" dirty="0" smtClean="0">
                <a:solidFill>
                  <a:schemeClr val="accent1">
                    <a:lumMod val="75000"/>
                  </a:schemeClr>
                </a:solidFill>
              </a:rPr>
              <a:t/>
            </a:r>
            <a:br>
              <a:rPr lang="en-ZA" sz="9000" b="1" dirty="0" smtClean="0">
                <a:solidFill>
                  <a:schemeClr val="accent1">
                    <a:lumMod val="75000"/>
                  </a:schemeClr>
                </a:solidFill>
              </a:rPr>
            </a:br>
            <a:r>
              <a:rPr lang="en-ZA" sz="10000" b="1" dirty="0" smtClean="0">
                <a:solidFill>
                  <a:schemeClr val="accent1">
                    <a:lumMod val="50000"/>
                  </a:schemeClr>
                </a:solidFill>
              </a:rPr>
              <a:t>Numerical Modelling of the Strain Pattern of Folds </a:t>
            </a:r>
            <a:r>
              <a:rPr lang="en-ZA" sz="10000" b="1" dirty="0" smtClean="0">
                <a:solidFill>
                  <a:schemeClr val="accent1">
                    <a:lumMod val="75000"/>
                  </a:schemeClr>
                </a:solidFill>
              </a:rPr>
              <a:t/>
            </a:r>
            <a:br>
              <a:rPr lang="en-ZA" sz="10000" b="1" dirty="0" smtClean="0">
                <a:solidFill>
                  <a:schemeClr val="accent1">
                    <a:lumMod val="75000"/>
                  </a:schemeClr>
                </a:solidFill>
              </a:rPr>
            </a:br>
            <a:r>
              <a:rPr lang="nl-NL" sz="5600" dirty="0" smtClean="0">
                <a:solidFill>
                  <a:srgbClr val="C00000"/>
                </a:solidFill>
              </a:rPr>
              <a:t>(1)E.Saffou, (2)J. van Bever Donker , (3)R.Bailie, (4)J.Aller</a:t>
            </a:r>
            <a:br>
              <a:rPr lang="nl-NL" sz="5600" dirty="0" smtClean="0">
                <a:solidFill>
                  <a:srgbClr val="C00000"/>
                </a:solidFill>
              </a:rPr>
            </a:br>
            <a:r>
              <a:rPr lang="en-ZA" sz="5600" b="1" baseline="30000" dirty="0" smtClean="0">
                <a:solidFill>
                  <a:schemeClr val="tx1">
                    <a:lumMod val="75000"/>
                    <a:lumOff val="25000"/>
                  </a:schemeClr>
                </a:solidFill>
              </a:rPr>
              <a:t>(</a:t>
            </a:r>
            <a:r>
              <a:rPr lang="en-ZA" sz="5600" b="1" baseline="30000" dirty="0" smtClean="0"/>
              <a:t>1,2,3)</a:t>
            </a:r>
            <a:r>
              <a:rPr lang="en-ZA" sz="5600" b="1" dirty="0" smtClean="0"/>
              <a:t>Department of Applied Geology, University of the Western Cape</a:t>
            </a:r>
            <a:br>
              <a:rPr lang="en-ZA" sz="5600" b="1" dirty="0" smtClean="0"/>
            </a:br>
            <a:r>
              <a:rPr lang="en-ZA" sz="5600" b="1" baseline="30000" dirty="0" smtClean="0"/>
              <a:t>4</a:t>
            </a:r>
            <a:r>
              <a:rPr lang="en-ZA" sz="5600" b="1" dirty="0" smtClean="0"/>
              <a:t>Department of Geology , University of Oviedo </a:t>
            </a:r>
            <a:r>
              <a:rPr lang="en-ZA" sz="5600" b="1" dirty="0"/>
              <a:t>(</a:t>
            </a:r>
            <a:r>
              <a:rPr lang="en-ZA" sz="5600" b="1" dirty="0" smtClean="0"/>
              <a:t>Spain )</a:t>
            </a:r>
            <a:br>
              <a:rPr lang="en-ZA" sz="5600" b="1" dirty="0" smtClean="0"/>
            </a:br>
            <a:r>
              <a:rPr lang="en-ZA" sz="5600" b="1" dirty="0" smtClean="0"/>
              <a:t>(1)eric.saffou@gmail.com</a:t>
            </a:r>
            <a:r>
              <a:rPr lang="en-ZA" sz="5600" b="1" dirty="0"/>
              <a:t/>
            </a:r>
            <a:br>
              <a:rPr lang="en-ZA" sz="5600" b="1" dirty="0"/>
            </a:br>
            <a:r>
              <a:rPr lang="en-ZA" sz="5600" b="1" dirty="0" smtClean="0"/>
              <a:t/>
            </a:r>
            <a:br>
              <a:rPr lang="en-ZA" sz="5600" b="1" dirty="0" smtClean="0"/>
            </a:br>
            <a:r>
              <a:rPr lang="en-ZA" sz="9600" dirty="0" smtClean="0"/>
              <a:t> </a:t>
            </a:r>
            <a:br>
              <a:rPr lang="en-ZA" sz="9600" dirty="0" smtClean="0"/>
            </a:br>
            <a:r>
              <a:rPr lang="nl-NL" sz="5600" dirty="0" smtClean="0"/>
              <a:t/>
            </a:r>
            <a:br>
              <a:rPr lang="nl-NL" sz="5600" dirty="0" smtClean="0"/>
            </a:br>
            <a:r>
              <a:rPr lang="nl-NL" sz="9600" dirty="0" smtClean="0"/>
              <a:t> </a:t>
            </a:r>
            <a:br>
              <a:rPr lang="nl-NL" sz="9600" dirty="0" smtClean="0"/>
            </a:br>
            <a:endParaRPr lang="en-ZA" sz="9000" b="1" dirty="0">
              <a:solidFill>
                <a:schemeClr val="accent1">
                  <a:lumMod val="75000"/>
                </a:schemeClr>
              </a:solidFill>
            </a:endParaRPr>
          </a:p>
        </p:txBody>
      </p:sp>
      <p:sp>
        <p:nvSpPr>
          <p:cNvPr id="4" name="TextBox 3"/>
          <p:cNvSpPr txBox="1"/>
          <p:nvPr/>
        </p:nvSpPr>
        <p:spPr>
          <a:xfrm>
            <a:off x="846399" y="5706518"/>
            <a:ext cx="14041560" cy="9941183"/>
          </a:xfrm>
          <a:prstGeom prst="rect">
            <a:avLst/>
          </a:prstGeom>
          <a:solidFill>
            <a:srgbClr val="F4F7ED"/>
          </a:solidFill>
        </p:spPr>
        <p:txBody>
          <a:bodyPr wrap="square" rtlCol="0">
            <a:spAutoFit/>
          </a:bodyPr>
          <a:lstStyle/>
          <a:p>
            <a:r>
              <a:rPr lang="en-ZA" sz="7000" dirty="0" smtClean="0">
                <a:solidFill>
                  <a:schemeClr val="accent3">
                    <a:lumMod val="50000"/>
                  </a:schemeClr>
                </a:solidFill>
              </a:rPr>
              <a:t>Introduction</a:t>
            </a:r>
            <a:r>
              <a:rPr lang="en-ZA" sz="8000" dirty="0" smtClean="0"/>
              <a:t>:</a:t>
            </a:r>
          </a:p>
          <a:p>
            <a:pPr algn="just"/>
            <a:r>
              <a:rPr lang="en-ZA" sz="4000" dirty="0" smtClean="0"/>
              <a:t>Folds are the results of a combination of several fold kinematic  mechanisms. </a:t>
            </a:r>
            <a:r>
              <a:rPr lang="en-ZA" sz="4000" dirty="0"/>
              <a:t>Fold Kinematic </a:t>
            </a:r>
            <a:r>
              <a:rPr lang="en-ZA" sz="4000" dirty="0" smtClean="0"/>
              <a:t>Mechanism </a:t>
            </a:r>
            <a:r>
              <a:rPr lang="en-ZA" sz="4000" dirty="0">
                <a:solidFill>
                  <a:srgbClr val="00B050"/>
                </a:solidFill>
              </a:rPr>
              <a:t>(FKM) </a:t>
            </a:r>
            <a:r>
              <a:rPr lang="en-ZA" sz="4000" dirty="0"/>
              <a:t>responsible for strain  accommodation  in  the  folds </a:t>
            </a:r>
            <a:r>
              <a:rPr lang="en-ZA" sz="4000" dirty="0" smtClean="0"/>
              <a:t>are Initial </a:t>
            </a:r>
            <a:r>
              <a:rPr lang="en-ZA" sz="4000" dirty="0"/>
              <a:t>Layer Shortening </a:t>
            </a:r>
            <a:r>
              <a:rPr lang="en-ZA" sz="4000" dirty="0">
                <a:solidFill>
                  <a:srgbClr val="00B050"/>
                </a:solidFill>
              </a:rPr>
              <a:t>(ILSH), Tangential Longitudinal Strain (TLS), Flexural Flow (FF) and F</a:t>
            </a:r>
            <a:r>
              <a:rPr lang="en-ZA" sz="4000" dirty="0" smtClean="0">
                <a:solidFill>
                  <a:srgbClr val="00B050"/>
                </a:solidFill>
              </a:rPr>
              <a:t>lattening </a:t>
            </a:r>
            <a:r>
              <a:rPr lang="en-ZA" sz="4000" dirty="0">
                <a:solidFill>
                  <a:srgbClr val="00B050"/>
                </a:solidFill>
              </a:rPr>
              <a:t>(FL</a:t>
            </a:r>
            <a:r>
              <a:rPr lang="en-ZA" sz="4000" dirty="0" smtClean="0">
                <a:solidFill>
                  <a:srgbClr val="00B050"/>
                </a:solidFill>
              </a:rPr>
              <a:t>). </a:t>
            </a:r>
            <a:r>
              <a:rPr lang="en-ZA" sz="4000" dirty="0" smtClean="0"/>
              <a:t>The strain pattern of a fold is the sequence of FKM responsible for strain accommodation . </a:t>
            </a:r>
            <a:r>
              <a:rPr lang="en-ZA" sz="4000" dirty="0" smtClean="0">
                <a:solidFill>
                  <a:srgbClr val="00B050"/>
                </a:solidFill>
              </a:rPr>
              <a:t>The main objective of this study is to determine the strain pattern of the folds in the Warm Zand Structure.</a:t>
            </a:r>
            <a:r>
              <a:rPr lang="en-ZA" sz="4000" dirty="0" smtClean="0"/>
              <a:t> The Warm Zand Structure has undergone high grade metamorphism. Metamorphism tends to erase strain markers; this makes the analysis of strain almost impossible</a:t>
            </a:r>
            <a:r>
              <a:rPr lang="en-ZA" sz="4000" dirty="0" smtClean="0">
                <a:solidFill>
                  <a:srgbClr val="00B050"/>
                </a:solidFill>
              </a:rPr>
              <a:t>. </a:t>
            </a:r>
            <a:r>
              <a:rPr lang="en-ZA" sz="4000" dirty="0" smtClean="0"/>
              <a:t>In this study we are going the investigate the strain pattern of the folds  in an area affected by complex deformations using numerical modelling.</a:t>
            </a:r>
            <a:endParaRPr lang="en-ZA" sz="4000" dirty="0"/>
          </a:p>
          <a:p>
            <a:pPr algn="just"/>
            <a:endParaRPr lang="en-ZA" sz="4000" dirty="0"/>
          </a:p>
        </p:txBody>
      </p:sp>
      <p:sp>
        <p:nvSpPr>
          <p:cNvPr id="5" name="TextBox 4"/>
          <p:cNvSpPr txBox="1"/>
          <p:nvPr/>
        </p:nvSpPr>
        <p:spPr>
          <a:xfrm>
            <a:off x="572517" y="15968550"/>
            <a:ext cx="14041560" cy="4247317"/>
          </a:xfrm>
          <a:prstGeom prst="rect">
            <a:avLst/>
          </a:prstGeom>
          <a:solidFill>
            <a:srgbClr val="FDFEEC"/>
          </a:solidFill>
          <a:ln>
            <a:noFill/>
          </a:ln>
        </p:spPr>
        <p:txBody>
          <a:bodyPr wrap="square" rtlCol="0">
            <a:spAutoFit/>
          </a:bodyPr>
          <a:lstStyle/>
          <a:p>
            <a:pPr algn="ctr"/>
            <a:r>
              <a:rPr lang="en-ZA" sz="7000" dirty="0" smtClean="0">
                <a:solidFill>
                  <a:schemeClr val="tx2">
                    <a:lumMod val="50000"/>
                  </a:schemeClr>
                </a:solidFill>
              </a:rPr>
              <a:t>Methodology </a:t>
            </a:r>
          </a:p>
          <a:p>
            <a:pPr algn="just"/>
            <a:r>
              <a:rPr lang="en-ZA" sz="4000" b="1" dirty="0" smtClean="0"/>
              <a:t>1</a:t>
            </a:r>
            <a:r>
              <a:rPr lang="en-ZA" sz="4000" dirty="0" smtClean="0"/>
              <a:t>- Fold parameters were produced using Conic Functions</a:t>
            </a:r>
          </a:p>
          <a:p>
            <a:pPr algn="just"/>
            <a:r>
              <a:rPr lang="en-ZA" sz="4000" b="1" dirty="0" smtClean="0"/>
              <a:t>2</a:t>
            </a:r>
            <a:r>
              <a:rPr lang="en-ZA" sz="4000" dirty="0" smtClean="0"/>
              <a:t>-Mathematical Modelling of FKM where collected from previous works</a:t>
            </a:r>
          </a:p>
          <a:p>
            <a:pPr algn="just"/>
            <a:r>
              <a:rPr lang="en-ZA" sz="4000" b="1" dirty="0" smtClean="0"/>
              <a:t>3-</a:t>
            </a:r>
            <a:r>
              <a:rPr lang="en-ZA" sz="4000" dirty="0" smtClean="0"/>
              <a:t>Theoretical folds that best fit natural folds were created by superposing the different FKM using  computer programs.</a:t>
            </a:r>
          </a:p>
        </p:txBody>
      </p:sp>
      <p:grpSp>
        <p:nvGrpSpPr>
          <p:cNvPr id="58" name="Group 57"/>
          <p:cNvGrpSpPr/>
          <p:nvPr/>
        </p:nvGrpSpPr>
        <p:grpSpPr>
          <a:xfrm>
            <a:off x="716851" y="21190588"/>
            <a:ext cx="1671952" cy="1112269"/>
            <a:chOff x="515013" y="18163587"/>
            <a:chExt cx="1671952" cy="1112269"/>
          </a:xfrm>
        </p:grpSpPr>
        <p:sp>
          <p:nvSpPr>
            <p:cNvPr id="14" name="TextBox 13"/>
            <p:cNvSpPr txBox="1"/>
            <p:nvPr/>
          </p:nvSpPr>
          <p:spPr>
            <a:xfrm>
              <a:off x="515013" y="18255206"/>
              <a:ext cx="1671952" cy="1015663"/>
            </a:xfrm>
            <a:prstGeom prst="rect">
              <a:avLst/>
            </a:prstGeom>
            <a:noFill/>
          </p:spPr>
          <p:txBody>
            <a:bodyPr wrap="square" rtlCol="0">
              <a:spAutoFit/>
            </a:bodyPr>
            <a:lstStyle/>
            <a:p>
              <a:pPr algn="ctr"/>
              <a:r>
                <a:rPr lang="en-ZA" sz="5000" dirty="0" smtClean="0"/>
                <a:t>    </a:t>
              </a:r>
              <a:r>
                <a:rPr lang="en-ZA" sz="6000" dirty="0" smtClean="0"/>
                <a:t>1</a:t>
              </a:r>
              <a:endParaRPr lang="en-ZA" sz="6000" dirty="0"/>
            </a:p>
          </p:txBody>
        </p:sp>
        <p:sp>
          <p:nvSpPr>
            <p:cNvPr id="15" name="Oval 14"/>
            <p:cNvSpPr/>
            <p:nvPr/>
          </p:nvSpPr>
          <p:spPr>
            <a:xfrm>
              <a:off x="984789" y="18163587"/>
              <a:ext cx="1188555" cy="1112269"/>
            </a:xfrm>
            <a:prstGeom prst="ellipse">
              <a:avLst/>
            </a:pr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6" name="TextBox 15"/>
          <p:cNvSpPr txBox="1"/>
          <p:nvPr/>
        </p:nvSpPr>
        <p:spPr>
          <a:xfrm>
            <a:off x="2654303" y="21114055"/>
            <a:ext cx="9649072" cy="1015663"/>
          </a:xfrm>
          <a:prstGeom prst="rect">
            <a:avLst/>
          </a:prstGeom>
          <a:solidFill>
            <a:srgbClr val="F8FFD5"/>
          </a:solidFill>
        </p:spPr>
        <p:txBody>
          <a:bodyPr wrap="square" rtlCol="0">
            <a:spAutoFit/>
          </a:bodyPr>
          <a:lstStyle/>
          <a:p>
            <a:pPr algn="ctr"/>
            <a:r>
              <a:rPr lang="en-ZA" sz="6000" dirty="0" smtClean="0"/>
              <a:t>Fold Parameters </a:t>
            </a:r>
            <a:endParaRPr lang="en-ZA" sz="6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443" y="24164659"/>
            <a:ext cx="12732531" cy="7992888"/>
          </a:xfrm>
          <a:prstGeom prst="rect">
            <a:avLst/>
          </a:prstGeom>
          <a:noFill/>
          <a:ln>
            <a:noFill/>
          </a:ln>
          <a:effectLst/>
        </p:spPr>
      </p:pic>
      <p:sp>
        <p:nvSpPr>
          <p:cNvPr id="17" name="Text Box 3"/>
          <p:cNvSpPr txBox="1">
            <a:spLocks noChangeArrowheads="1"/>
          </p:cNvSpPr>
          <p:nvPr/>
        </p:nvSpPr>
        <p:spPr bwMode="auto">
          <a:xfrm>
            <a:off x="2876251" y="29393996"/>
            <a:ext cx="9205176" cy="9128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 Box 5"/>
          <p:cNvSpPr txBox="1">
            <a:spLocks noChangeArrowheads="1"/>
          </p:cNvSpPr>
          <p:nvPr/>
        </p:nvSpPr>
        <p:spPr bwMode="auto">
          <a:xfrm>
            <a:off x="1186627" y="38215373"/>
            <a:ext cx="12712406" cy="584775"/>
          </a:xfrm>
          <a:prstGeom prst="rect">
            <a:avLst/>
          </a:prstGeom>
          <a:solidFill>
            <a:srgbClr val="FCFDDF"/>
          </a:solidFill>
        </p:spPr>
        <p:txBody>
          <a:bodyPr wrap="square">
            <a:spAutoFit/>
          </a:bodyPr>
          <a:lstStyle>
            <a:defPPr>
              <a:defRPr lang="en-US"/>
            </a:defPPr>
            <a:lvl1pPr lvl="0" algn="ctr" defTabSz="914400" fontAlgn="base">
              <a:spcBef>
                <a:spcPct val="0"/>
              </a:spcBef>
              <a:spcAft>
                <a:spcPct val="0"/>
              </a:spcAft>
              <a:defRPr kumimoji="0" sz="3200" b="1" i="0" u="none" strike="noStrike" cap="none" normalizeH="0" baseline="0">
                <a:ln>
                  <a:noFill/>
                </a:ln>
                <a:solidFill>
                  <a:srgbClr val="000000"/>
                </a:solidFill>
                <a:effectLst/>
                <a:latin typeface="Calibri" pitchFamily="34" charset="0"/>
                <a:cs typeface="Arial" pitchFamily="34" charset="0"/>
              </a:defRPr>
            </a:lvl1pPr>
          </a:lstStyle>
          <a:p>
            <a:r>
              <a:rPr lang="en-ZA" dirty="0"/>
              <a:t>Equation 1: </a:t>
            </a:r>
            <a:r>
              <a:rPr lang="en-ZA" b="0" dirty="0"/>
              <a:t>Relationship between eccentricity and fold geometry</a:t>
            </a:r>
            <a:endParaRPr lang="en-US" b="0" dirty="0"/>
          </a:p>
        </p:txBody>
      </p:sp>
      <mc:AlternateContent xmlns:mc="http://schemas.openxmlformats.org/markup-compatibility/2006" xmlns:a14="http://schemas.microsoft.com/office/drawing/2010/main">
        <mc:Choice Requires="a14">
          <p:sp>
            <p:nvSpPr>
              <p:cNvPr id="20" name="Rectangle 19"/>
              <p:cNvSpPr/>
              <p:nvPr/>
            </p:nvSpPr>
            <p:spPr>
              <a:xfrm>
                <a:off x="850136" y="33069558"/>
                <a:ext cx="14696773" cy="4796185"/>
              </a:xfrm>
              <a:prstGeom prst="rect">
                <a:avLst/>
              </a:prstGeom>
              <a:solidFill>
                <a:srgbClr val="F4F7ED"/>
              </a:solidFill>
            </p:spPr>
            <p:txBody>
              <a:bodyPr wrap="square">
                <a:spAutoFit/>
              </a:bodyPr>
              <a:lstStyle/>
              <a:p>
                <a:pPr/>
                <a14:m>
                  <m:oMathPara xmlns:m="http://schemas.openxmlformats.org/officeDocument/2006/math">
                    <m:oMathParaPr>
                      <m:jc m:val="centerGroup"/>
                    </m:oMathParaPr>
                    <m:oMath xmlns:m="http://schemas.openxmlformats.org/officeDocument/2006/math">
                      <m:r>
                        <a:rPr lang="en-ZA" sz="5000" i="1">
                          <a:latin typeface="Cambria Math"/>
                        </a:rPr>
                        <m:t>h</m:t>
                      </m:r>
                      <m:r>
                        <a:rPr lang="en-ZA" sz="5000" i="1">
                          <a:latin typeface="Cambria Math"/>
                        </a:rPr>
                        <m:t>= </m:t>
                      </m:r>
                      <m:d>
                        <m:dPr>
                          <m:begChr m:val="{"/>
                          <m:endChr m:val=""/>
                          <m:ctrlPr>
                            <a:rPr lang="en-ZA" sz="5000" i="1">
                              <a:latin typeface="Cambria Math"/>
                            </a:rPr>
                          </m:ctrlPr>
                        </m:dPr>
                        <m:e>
                          <m:eqArr>
                            <m:eqArrPr>
                              <m:ctrlPr>
                                <a:rPr lang="en-ZA" sz="5000" i="1">
                                  <a:latin typeface="Cambria Math"/>
                                </a:rPr>
                              </m:ctrlPr>
                            </m:eqArrPr>
                            <m:e>
                              <m:r>
                                <a:rPr lang="en-ZA" sz="5000" i="1">
                                  <a:latin typeface="Cambria Math"/>
                                </a:rPr>
                                <m:t>  </m:t>
                              </m:r>
                              <m:f>
                                <m:fPr>
                                  <m:ctrlPr>
                                    <a:rPr lang="en-ZA" sz="5000" i="1">
                                      <a:latin typeface="Cambria Math"/>
                                    </a:rPr>
                                  </m:ctrlPr>
                                </m:fPr>
                                <m:num>
                                  <m:sSub>
                                    <m:sSubPr>
                                      <m:ctrlPr>
                                        <a:rPr lang="en-ZA" sz="5000" i="1">
                                          <a:latin typeface="Cambria Math"/>
                                        </a:rPr>
                                      </m:ctrlPr>
                                    </m:sSubPr>
                                    <m:e>
                                      <m:r>
                                        <a:rPr lang="en-ZA" sz="5000" i="1">
                                          <a:latin typeface="Cambria Math"/>
                                        </a:rPr>
                                        <m:t>𝑥</m:t>
                                      </m:r>
                                    </m:e>
                                    <m:sub>
                                      <m:r>
                                        <a:rPr lang="en-ZA" sz="5000" i="1">
                                          <a:latin typeface="Cambria Math"/>
                                        </a:rPr>
                                        <m:t>0</m:t>
                                      </m:r>
                                    </m:sub>
                                  </m:sSub>
                                </m:num>
                                <m:den>
                                  <m:r>
                                    <a:rPr lang="en-ZA" sz="5000" i="1">
                                      <a:latin typeface="Cambria Math"/>
                                    </a:rPr>
                                    <m:t>2</m:t>
                                  </m:r>
                                  <m:r>
                                    <a:rPr lang="en-ZA" sz="5000" i="1">
                                      <a:latin typeface="Cambria Math"/>
                                    </a:rPr>
                                    <m:t>𝑎</m:t>
                                  </m:r>
                                </m:den>
                              </m:f>
                              <m:r>
                                <a:rPr lang="en-ZA" sz="5000" i="1">
                                  <a:latin typeface="Cambria Math"/>
                                </a:rPr>
                                <m:t>              </m:t>
                              </m:r>
                              <m:r>
                                <a:rPr lang="en-ZA" sz="5000" i="1">
                                  <a:latin typeface="Cambria Math"/>
                                </a:rPr>
                                <m:t>𝑓𝑜𝑟</m:t>
                              </m:r>
                              <m:r>
                                <a:rPr lang="en-ZA" sz="5000" i="1">
                                  <a:latin typeface="Cambria Math"/>
                                </a:rPr>
                                <m:t> </m:t>
                              </m:r>
                              <m:r>
                                <a:rPr lang="en-ZA" sz="5000" i="1">
                                  <a:latin typeface="Cambria Math"/>
                                </a:rPr>
                                <m:t>𝑝𝑎𝑟𝑎𝑏𝑜𝑙𝑎</m:t>
                              </m:r>
                              <m:r>
                                <a:rPr lang="en-ZA" sz="5000" i="1">
                                  <a:latin typeface="Cambria Math"/>
                                </a:rPr>
                                <m:t> (</m:t>
                              </m:r>
                              <m:r>
                                <a:rPr lang="en-ZA" sz="5000" i="1">
                                  <a:latin typeface="Cambria Math"/>
                                </a:rPr>
                                <m:t>𝑒</m:t>
                              </m:r>
                              <m:r>
                                <a:rPr lang="en-ZA" sz="5000" i="1">
                                  <a:latin typeface="Cambria Math"/>
                                </a:rPr>
                                <m:t>=1)</m:t>
                              </m:r>
                            </m:e>
                            <m:e>
                              <m:f>
                                <m:fPr>
                                  <m:ctrlPr>
                                    <a:rPr lang="en-ZA" sz="5000" i="1">
                                      <a:latin typeface="Cambria Math"/>
                                    </a:rPr>
                                  </m:ctrlPr>
                                </m:fPr>
                                <m:num>
                                  <m:r>
                                    <a:rPr lang="en-ZA" sz="5000" i="1">
                                      <a:latin typeface="Cambria Math"/>
                                    </a:rPr>
                                    <m:t>𝑎</m:t>
                                  </m:r>
                                </m:num>
                                <m:den>
                                  <m:sSub>
                                    <m:sSubPr>
                                      <m:ctrlPr>
                                        <a:rPr lang="en-ZA" sz="5000" i="1">
                                          <a:latin typeface="Cambria Math"/>
                                        </a:rPr>
                                      </m:ctrlPr>
                                    </m:sSubPr>
                                    <m:e>
                                      <m:r>
                                        <a:rPr lang="en-ZA" sz="5000" i="1">
                                          <a:latin typeface="Cambria Math"/>
                                        </a:rPr>
                                        <m:t>𝑥</m:t>
                                      </m:r>
                                    </m:e>
                                    <m:sub>
                                      <m:r>
                                        <a:rPr lang="en-ZA" sz="5000" i="1">
                                          <a:latin typeface="Cambria Math"/>
                                        </a:rPr>
                                        <m:t>0</m:t>
                                      </m:r>
                                    </m:sub>
                                  </m:sSub>
                                </m:den>
                              </m:f>
                              <m:r>
                                <a:rPr lang="en-ZA" sz="5000" i="1">
                                  <a:latin typeface="Cambria Math"/>
                                </a:rPr>
                                <m:t> </m:t>
                              </m:r>
                              <m:f>
                                <m:fPr>
                                  <m:ctrlPr>
                                    <a:rPr lang="en-ZA" sz="5000" i="1">
                                      <a:latin typeface="Cambria Math"/>
                                    </a:rPr>
                                  </m:ctrlPr>
                                </m:fPr>
                                <m:num>
                                  <m:r>
                                    <a:rPr lang="en-ZA" sz="5000" i="1">
                                      <a:latin typeface="Cambria Math"/>
                                    </a:rPr>
                                    <m:t>1</m:t>
                                  </m:r>
                                </m:num>
                                <m:den>
                                  <m:sSup>
                                    <m:sSupPr>
                                      <m:ctrlPr>
                                        <a:rPr lang="en-ZA" sz="5000" i="1">
                                          <a:latin typeface="Cambria Math"/>
                                        </a:rPr>
                                      </m:ctrlPr>
                                    </m:sSupPr>
                                    <m:e>
                                      <m:r>
                                        <a:rPr lang="en-ZA" sz="5000" i="1">
                                          <a:latin typeface="Cambria Math"/>
                                        </a:rPr>
                                        <m:t>𝑒</m:t>
                                      </m:r>
                                    </m:e>
                                    <m:sup>
                                      <m:r>
                                        <a:rPr lang="en-ZA" sz="5000" i="1">
                                          <a:latin typeface="Cambria Math"/>
                                        </a:rPr>
                                        <m:t>2</m:t>
                                      </m:r>
                                    </m:sup>
                                  </m:sSup>
                                  <m:r>
                                    <a:rPr lang="en-ZA" sz="5000" i="1">
                                      <a:latin typeface="Cambria Math"/>
                                    </a:rPr>
                                    <m:t>−1</m:t>
                                  </m:r>
                                </m:den>
                              </m:f>
                              <m:d>
                                <m:dPr>
                                  <m:ctrlPr>
                                    <a:rPr lang="en-ZA" sz="5000" i="1">
                                      <a:latin typeface="Cambria Math"/>
                                    </a:rPr>
                                  </m:ctrlPr>
                                </m:dPr>
                                <m:e>
                                  <m:r>
                                    <a:rPr lang="en-ZA" sz="5000" i="1">
                                      <a:latin typeface="Cambria Math"/>
                                    </a:rPr>
                                    <m:t>1−</m:t>
                                  </m:r>
                                  <m:rad>
                                    <m:radPr>
                                      <m:degHide m:val="on"/>
                                      <m:ctrlPr>
                                        <a:rPr lang="en-ZA" sz="5000" i="1">
                                          <a:latin typeface="Cambria Math"/>
                                        </a:rPr>
                                      </m:ctrlPr>
                                    </m:radPr>
                                    <m:deg/>
                                    <m:e>
                                      <m:r>
                                        <a:rPr lang="en-ZA" sz="5000" i="1">
                                          <a:latin typeface="Cambria Math"/>
                                        </a:rPr>
                                        <m:t>1−</m:t>
                                      </m:r>
                                      <m:d>
                                        <m:dPr>
                                          <m:ctrlPr>
                                            <a:rPr lang="en-ZA" sz="5000" i="1">
                                              <a:latin typeface="Cambria Math"/>
                                            </a:rPr>
                                          </m:ctrlPr>
                                        </m:dPr>
                                        <m:e>
                                          <m:r>
                                            <a:rPr lang="en-ZA" sz="5000" i="1">
                                              <a:latin typeface="Cambria Math"/>
                                            </a:rPr>
                                            <m:t>1−</m:t>
                                          </m:r>
                                          <m:sSup>
                                            <m:sSupPr>
                                              <m:ctrlPr>
                                                <a:rPr lang="en-ZA" sz="5000" i="1">
                                                  <a:latin typeface="Cambria Math"/>
                                                </a:rPr>
                                              </m:ctrlPr>
                                            </m:sSupPr>
                                            <m:e>
                                              <m:r>
                                                <a:rPr lang="en-ZA" sz="5000" i="1">
                                                  <a:latin typeface="Cambria Math"/>
                                                </a:rPr>
                                                <m:t>𝑒</m:t>
                                              </m:r>
                                            </m:e>
                                            <m:sup>
                                              <m:r>
                                                <a:rPr lang="en-ZA" sz="5000" i="1">
                                                  <a:latin typeface="Cambria Math"/>
                                                </a:rPr>
                                                <m:t>2</m:t>
                                              </m:r>
                                            </m:sup>
                                          </m:sSup>
                                        </m:e>
                                      </m:d>
                                      <m:f>
                                        <m:fPr>
                                          <m:ctrlPr>
                                            <a:rPr lang="en-ZA" sz="5000" i="1">
                                              <a:latin typeface="Cambria Math"/>
                                            </a:rPr>
                                          </m:ctrlPr>
                                        </m:fPr>
                                        <m:num>
                                          <m:sSubSup>
                                            <m:sSubSupPr>
                                              <m:ctrlPr>
                                                <a:rPr lang="en-ZA" sz="5000" i="1">
                                                  <a:latin typeface="Cambria Math"/>
                                                </a:rPr>
                                              </m:ctrlPr>
                                            </m:sSubSupPr>
                                            <m:e>
                                              <m:r>
                                                <a:rPr lang="en-ZA" sz="5000" i="1">
                                                  <a:latin typeface="Cambria Math"/>
                                                </a:rPr>
                                                <m:t>𝑥</m:t>
                                              </m:r>
                                            </m:e>
                                            <m:sub>
                                              <m:r>
                                                <a:rPr lang="en-ZA" sz="5000" i="1">
                                                  <a:latin typeface="Cambria Math"/>
                                                </a:rPr>
                                                <m:t>0</m:t>
                                              </m:r>
                                            </m:sub>
                                            <m:sup>
                                              <m:r>
                                                <a:rPr lang="en-ZA" sz="5000" i="1">
                                                  <a:latin typeface="Cambria Math"/>
                                                </a:rPr>
                                                <m:t>2</m:t>
                                              </m:r>
                                            </m:sup>
                                          </m:sSubSup>
                                        </m:num>
                                        <m:den>
                                          <m:sSup>
                                            <m:sSupPr>
                                              <m:ctrlPr>
                                                <a:rPr lang="en-ZA" sz="5000" i="1">
                                                  <a:latin typeface="Cambria Math"/>
                                                </a:rPr>
                                              </m:ctrlPr>
                                            </m:sSupPr>
                                            <m:e>
                                              <m:r>
                                                <a:rPr lang="en-ZA" sz="5000" i="1">
                                                  <a:latin typeface="Cambria Math"/>
                                                </a:rPr>
                                                <m:t>𝑎</m:t>
                                              </m:r>
                                            </m:e>
                                            <m:sup>
                                              <m:r>
                                                <a:rPr lang="en-ZA" sz="5000" i="1">
                                                  <a:latin typeface="Cambria Math"/>
                                                </a:rPr>
                                                <m:t>2</m:t>
                                              </m:r>
                                            </m:sup>
                                          </m:sSup>
                                        </m:den>
                                      </m:f>
                                    </m:e>
                                  </m:rad>
                                </m:e>
                              </m:d>
                              <m:r>
                                <a:rPr lang="en-ZA" sz="5000" i="1">
                                  <a:latin typeface="Cambria Math"/>
                                </a:rPr>
                                <m:t> </m:t>
                              </m:r>
                            </m:e>
                            <m:e>
                              <m:r>
                                <a:rPr lang="en-ZA" sz="5000" i="1">
                                  <a:latin typeface="Cambria Math"/>
                                </a:rPr>
                                <m:t>𝑓𝑜𝑟</m:t>
                              </m:r>
                              <m:r>
                                <a:rPr lang="en-ZA" sz="5000" i="1">
                                  <a:latin typeface="Cambria Math"/>
                                </a:rPr>
                                <m:t> </m:t>
                              </m:r>
                              <m:r>
                                <a:rPr lang="en-ZA" sz="5000" i="1">
                                  <a:latin typeface="Cambria Math"/>
                                </a:rPr>
                                <m:t>𝑒𝑙𝑙𝑖𝑝𝑠𝑒𝑠</m:t>
                              </m:r>
                              <m:r>
                                <a:rPr lang="en-ZA" sz="5000" i="1">
                                  <a:latin typeface="Cambria Math"/>
                                </a:rPr>
                                <m:t> </m:t>
                              </m:r>
                              <m:r>
                                <a:rPr lang="en-ZA" sz="5000" i="1">
                                  <a:latin typeface="Cambria Math"/>
                                </a:rPr>
                                <m:t>𝑎𝑛𝑑</m:t>
                              </m:r>
                              <m:r>
                                <a:rPr lang="en-ZA" sz="5000" i="1">
                                  <a:latin typeface="Cambria Math"/>
                                </a:rPr>
                                <m:t> </m:t>
                              </m:r>
                              <m:r>
                                <a:rPr lang="en-ZA" sz="5000" i="1">
                                  <a:latin typeface="Cambria Math"/>
                                </a:rPr>
                                <m:t>h𝑦𝑝𝑒𝑟𝑏𝑜𝑙𝑎</m:t>
                              </m:r>
                              <m:r>
                                <a:rPr lang="en-ZA" sz="5000" i="1">
                                  <a:latin typeface="Cambria Math"/>
                                </a:rPr>
                                <m:t> (</m:t>
                              </m:r>
                              <m:r>
                                <a:rPr lang="en-ZA" sz="5000" i="1">
                                  <a:latin typeface="Cambria Math"/>
                                </a:rPr>
                                <m:t>𝑒</m:t>
                              </m:r>
                              <m:r>
                                <a:rPr lang="en-ZA" sz="5000" i="1">
                                  <a:latin typeface="Cambria Math"/>
                                </a:rPr>
                                <m:t>≠1)</m:t>
                              </m:r>
                            </m:e>
                          </m:eqArr>
                        </m:e>
                      </m:d>
                    </m:oMath>
                  </m:oMathPara>
                </a14:m>
                <a:endParaRPr lang="en-ZA" sz="5000" dirty="0"/>
              </a:p>
            </p:txBody>
          </p:sp>
        </mc:Choice>
        <mc:Fallback xmlns="">
          <p:sp>
            <p:nvSpPr>
              <p:cNvPr id="20" name="Rectangle 19"/>
              <p:cNvSpPr>
                <a:spLocks noRot="1" noChangeAspect="1" noMove="1" noResize="1" noEditPoints="1" noAdjustHandles="1" noChangeArrowheads="1" noChangeShapeType="1" noTextEdit="1"/>
              </p:cNvSpPr>
              <p:nvPr/>
            </p:nvSpPr>
            <p:spPr>
              <a:xfrm>
                <a:off x="850136" y="33069558"/>
                <a:ext cx="14696773" cy="4796185"/>
              </a:xfrm>
              <a:prstGeom prst="rect">
                <a:avLst/>
              </a:prstGeom>
              <a:blipFill rotWithShape="1">
                <a:blip r:embed="rId4"/>
                <a:stretch>
                  <a:fillRect/>
                </a:stretch>
              </a:blipFill>
            </p:spPr>
            <p:txBody>
              <a:bodyPr/>
              <a:lstStyle/>
              <a:p>
                <a:r>
                  <a:rPr lang="en-ZA">
                    <a:noFill/>
                  </a:rPr>
                  <a:t> </a:t>
                </a:r>
              </a:p>
            </p:txBody>
          </p:sp>
        </mc:Fallback>
      </mc:AlternateContent>
      <p:sp>
        <p:nvSpPr>
          <p:cNvPr id="24" name="TextBox 23"/>
          <p:cNvSpPr txBox="1"/>
          <p:nvPr/>
        </p:nvSpPr>
        <p:spPr>
          <a:xfrm>
            <a:off x="17732275" y="6066558"/>
            <a:ext cx="9649072" cy="1938992"/>
          </a:xfrm>
          <a:prstGeom prst="rect">
            <a:avLst/>
          </a:prstGeom>
          <a:solidFill>
            <a:srgbClr val="F8FFD5"/>
          </a:solidFill>
        </p:spPr>
        <p:txBody>
          <a:bodyPr wrap="square" rtlCol="0">
            <a:spAutoFit/>
          </a:bodyPr>
          <a:lstStyle/>
          <a:p>
            <a:pPr algn="ctr"/>
            <a:r>
              <a:rPr lang="en-ZA" sz="6000" dirty="0" smtClean="0"/>
              <a:t>Mathematical modelling of FKM</a:t>
            </a:r>
            <a:endParaRPr lang="en-ZA" sz="6000" dirty="0"/>
          </a:p>
        </p:txBody>
      </p:sp>
      <mc:AlternateContent xmlns:mc="http://schemas.openxmlformats.org/markup-compatibility/2006" xmlns:a14="http://schemas.microsoft.com/office/drawing/2010/main">
        <mc:Choice Requires="a14">
          <p:sp>
            <p:nvSpPr>
              <p:cNvPr id="23" name="Rectangle 22"/>
              <p:cNvSpPr/>
              <p:nvPr/>
            </p:nvSpPr>
            <p:spPr>
              <a:xfrm>
                <a:off x="15724272" y="8881425"/>
                <a:ext cx="4100886" cy="2103461"/>
              </a:xfrm>
              <a:prstGeom prst="rect">
                <a:avLst/>
              </a:prstGeom>
            </p:spPr>
            <p:txBody>
              <a:bodyPr wrap="square">
                <a:spAutoFit/>
              </a:bodyPr>
              <a:lstStyle/>
              <a:p>
                <a:pPr lvl="0"/>
                <a14:m>
                  <m:oMath xmlns:m="http://schemas.openxmlformats.org/officeDocument/2006/math">
                    <m:f>
                      <m:fPr>
                        <m:ctrlPr>
                          <a:rPr lang="en-ZA" sz="5000" i="1">
                            <a:solidFill>
                              <a:prstClr val="black"/>
                            </a:solidFill>
                            <a:latin typeface="Cambria Math"/>
                          </a:rPr>
                        </m:ctrlPr>
                      </m:fPr>
                      <m:num>
                        <m:r>
                          <a:rPr lang="en-ZA" sz="5000" i="1">
                            <a:solidFill>
                              <a:prstClr val="black"/>
                            </a:solidFill>
                            <a:latin typeface="Cambria Math"/>
                          </a:rPr>
                          <m:t>𝑑</m:t>
                        </m:r>
                        <m:sSub>
                          <m:sSubPr>
                            <m:ctrlPr>
                              <a:rPr lang="en-ZA" sz="5000" i="1">
                                <a:solidFill>
                                  <a:prstClr val="black"/>
                                </a:solidFill>
                                <a:latin typeface="Cambria Math"/>
                              </a:rPr>
                            </m:ctrlPr>
                          </m:sSubPr>
                          <m:e>
                            <m:r>
                              <a:rPr lang="en-ZA" sz="5000" i="1">
                                <a:solidFill>
                                  <a:prstClr val="black"/>
                                </a:solidFill>
                                <a:latin typeface="Cambria Math"/>
                              </a:rPr>
                              <m:t>𝑥</m:t>
                            </m:r>
                          </m:e>
                          <m:sub>
                            <m:r>
                              <a:rPr lang="en-ZA" sz="5000" i="1">
                                <a:solidFill>
                                  <a:prstClr val="black"/>
                                </a:solidFill>
                                <a:latin typeface="Cambria Math"/>
                              </a:rPr>
                              <m:t>𝑡</m:t>
                            </m:r>
                          </m:sub>
                        </m:sSub>
                      </m:num>
                      <m:den>
                        <m:r>
                          <a:rPr lang="en-ZA" sz="5000" i="1">
                            <a:solidFill>
                              <a:prstClr val="black"/>
                            </a:solidFill>
                            <a:latin typeface="Cambria Math"/>
                          </a:rPr>
                          <m:t>𝑑𝑥</m:t>
                        </m:r>
                      </m:den>
                    </m:f>
                    <m:r>
                      <a:rPr lang="en-ZA" sz="5000" i="1">
                        <a:solidFill>
                          <a:prstClr val="black"/>
                        </a:solidFill>
                        <a:latin typeface="Cambria Math"/>
                      </a:rPr>
                      <m:t>=</m:t>
                    </m:r>
                    <m:f>
                      <m:fPr>
                        <m:ctrlPr>
                          <a:rPr lang="en-ZA" sz="5000" i="1">
                            <a:solidFill>
                              <a:prstClr val="black"/>
                            </a:solidFill>
                            <a:latin typeface="Cambria Math"/>
                          </a:rPr>
                        </m:ctrlPr>
                      </m:fPr>
                      <m:num>
                        <m:d>
                          <m:dPr>
                            <m:begChr m:val="|"/>
                            <m:endChr m:val="|"/>
                            <m:ctrlPr>
                              <a:rPr lang="en-ZA" sz="5000" i="1">
                                <a:solidFill>
                                  <a:prstClr val="black"/>
                                </a:solidFill>
                                <a:latin typeface="Cambria Math"/>
                              </a:rPr>
                            </m:ctrlPr>
                          </m:dPr>
                          <m:e>
                            <m:r>
                              <a:rPr lang="en-ZA" sz="5000" b="1" i="1">
                                <a:solidFill>
                                  <a:prstClr val="black"/>
                                </a:solidFill>
                                <a:latin typeface="Cambria Math"/>
                              </a:rPr>
                              <m:t>𝒓</m:t>
                            </m:r>
                            <m:r>
                              <a:rPr lang="en-ZA" sz="5000" i="1">
                                <a:solidFill>
                                  <a:prstClr val="black"/>
                                </a:solidFill>
                                <a:latin typeface="Cambria Math"/>
                              </a:rPr>
                              <m:t>′(</m:t>
                            </m:r>
                            <m:r>
                              <a:rPr lang="en-ZA" sz="5000" i="1">
                                <a:solidFill>
                                  <a:prstClr val="black"/>
                                </a:solidFill>
                                <a:latin typeface="Cambria Math"/>
                              </a:rPr>
                              <m:t>𝑥</m:t>
                            </m:r>
                            <m:r>
                              <a:rPr lang="en-ZA" sz="5000" i="1">
                                <a:solidFill>
                                  <a:prstClr val="black"/>
                                </a:solidFill>
                                <a:latin typeface="Cambria Math"/>
                              </a:rPr>
                              <m:t>)</m:t>
                            </m:r>
                          </m:e>
                        </m:d>
                      </m:num>
                      <m:den>
                        <m:d>
                          <m:dPr>
                            <m:begChr m:val="|"/>
                            <m:endChr m:val="|"/>
                            <m:ctrlPr>
                              <a:rPr lang="en-ZA" sz="5000" i="1">
                                <a:solidFill>
                                  <a:prstClr val="black"/>
                                </a:solidFill>
                                <a:latin typeface="Cambria Math"/>
                              </a:rPr>
                            </m:ctrlPr>
                          </m:dPr>
                          <m:e>
                            <m:sSub>
                              <m:sSubPr>
                                <m:ctrlPr>
                                  <a:rPr lang="en-ZA" sz="5000" i="1">
                                    <a:solidFill>
                                      <a:prstClr val="black"/>
                                    </a:solidFill>
                                    <a:latin typeface="Cambria Math"/>
                                  </a:rPr>
                                </m:ctrlPr>
                              </m:sSubPr>
                              <m:e>
                                <m:r>
                                  <a:rPr lang="en-ZA" sz="5000" b="1" i="1">
                                    <a:solidFill>
                                      <a:prstClr val="black"/>
                                    </a:solidFill>
                                    <a:latin typeface="Cambria Math"/>
                                  </a:rPr>
                                  <m:t>𝒓</m:t>
                                </m:r>
                              </m:e>
                              <m:sub>
                                <m:r>
                                  <a:rPr lang="en-ZA" sz="5000" i="1">
                                    <a:solidFill>
                                      <a:prstClr val="black"/>
                                    </a:solidFill>
                                    <a:latin typeface="Cambria Math"/>
                                  </a:rPr>
                                  <m:t>𝑡</m:t>
                                </m:r>
                              </m:sub>
                            </m:sSub>
                            <m:r>
                              <a:rPr lang="en-ZA" sz="5000" i="1">
                                <a:solidFill>
                                  <a:prstClr val="black"/>
                                </a:solidFill>
                                <a:latin typeface="Cambria Math"/>
                              </a:rPr>
                              <m:t>′(</m:t>
                            </m:r>
                            <m:r>
                              <a:rPr lang="en-ZA" sz="5000" i="1">
                                <a:solidFill>
                                  <a:prstClr val="black"/>
                                </a:solidFill>
                                <a:latin typeface="Cambria Math"/>
                              </a:rPr>
                              <m:t>𝑥</m:t>
                            </m:r>
                            <m:r>
                              <a:rPr lang="en-ZA" sz="5000" i="1">
                                <a:solidFill>
                                  <a:prstClr val="black"/>
                                </a:solidFill>
                                <a:latin typeface="Cambria Math"/>
                              </a:rPr>
                              <m:t>)</m:t>
                            </m:r>
                          </m:e>
                        </m:d>
                      </m:den>
                    </m:f>
                  </m:oMath>
                </a14:m>
                <a:r>
                  <a:rPr lang="en-ZA" sz="5000" dirty="0">
                    <a:solidFill>
                      <a:prstClr val="black"/>
                    </a:solidFill>
                  </a:rPr>
                  <a:t>;               </a:t>
                </a:r>
                <a14:m>
                  <m:oMath xmlns:m="http://schemas.openxmlformats.org/officeDocument/2006/math">
                    <m:sSub>
                      <m:sSubPr>
                        <m:ctrlPr>
                          <a:rPr lang="en-ZA" sz="5000" i="1">
                            <a:solidFill>
                              <a:prstClr val="black"/>
                            </a:solidFill>
                            <a:latin typeface="Cambria Math"/>
                          </a:rPr>
                        </m:ctrlPr>
                      </m:sSubPr>
                      <m:e>
                        <m:r>
                          <a:rPr lang="en-ZA" sz="5000" i="1">
                            <a:solidFill>
                              <a:prstClr val="black"/>
                            </a:solidFill>
                            <a:latin typeface="Cambria Math"/>
                          </a:rPr>
                          <m:t>𝑥</m:t>
                        </m:r>
                      </m:e>
                      <m:sub>
                        <m:r>
                          <a:rPr lang="en-ZA" sz="5000" i="1">
                            <a:solidFill>
                              <a:prstClr val="black"/>
                            </a:solidFill>
                            <a:latin typeface="Cambria Math"/>
                          </a:rPr>
                          <m:t>𝑡</m:t>
                        </m:r>
                      </m:sub>
                    </m:sSub>
                    <m:r>
                      <a:rPr lang="en-ZA" sz="5000" i="1">
                        <a:solidFill>
                          <a:prstClr val="black"/>
                        </a:solidFill>
                        <a:latin typeface="Cambria Math"/>
                      </a:rPr>
                      <m:t>(0)</m:t>
                    </m:r>
                  </m:oMath>
                </a14:m>
                <a:r>
                  <a:rPr lang="en-ZA" sz="5000" dirty="0">
                    <a:solidFill>
                      <a:prstClr val="black"/>
                    </a:solidFill>
                  </a:rPr>
                  <a:t>=0</a:t>
                </a:r>
              </a:p>
            </p:txBody>
          </p:sp>
        </mc:Choice>
        <mc:Fallback xmlns="">
          <p:sp>
            <p:nvSpPr>
              <p:cNvPr id="23" name="Rectangle 22"/>
              <p:cNvSpPr>
                <a:spLocks noRot="1" noChangeAspect="1" noMove="1" noResize="1" noEditPoints="1" noAdjustHandles="1" noChangeArrowheads="1" noChangeShapeType="1" noTextEdit="1"/>
              </p:cNvSpPr>
              <p:nvPr/>
            </p:nvSpPr>
            <p:spPr>
              <a:xfrm>
                <a:off x="15724272" y="8881425"/>
                <a:ext cx="4100886" cy="2103461"/>
              </a:xfrm>
              <a:prstGeom prst="rect">
                <a:avLst/>
              </a:prstGeom>
              <a:blipFill rotWithShape="1">
                <a:blip r:embed="rId5"/>
                <a:stretch>
                  <a:fillRect r="-40565" b="-15942"/>
                </a:stretch>
              </a:blipFill>
            </p:spPr>
            <p:txBody>
              <a:bodyPr/>
              <a:lstStyle/>
              <a:p>
                <a:r>
                  <a:rPr lang="en-ZA">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19513922" y="8658846"/>
                <a:ext cx="10801200" cy="33135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ZA" sz="5000" b="1" i="1">
                              <a:latin typeface="Cambria Math"/>
                            </a:rPr>
                          </m:ctrlPr>
                        </m:dPr>
                        <m:e>
                          <m:r>
                            <a:rPr lang="en-ZA" sz="5000" b="1" i="1">
                              <a:latin typeface="Cambria Math"/>
                            </a:rPr>
                            <m:t>𝒓</m:t>
                          </m:r>
                          <m:d>
                            <m:dPr>
                              <m:ctrlPr>
                                <a:rPr lang="en-ZA" sz="5000" i="1">
                                  <a:latin typeface="Cambria Math"/>
                                </a:rPr>
                              </m:ctrlPr>
                            </m:dPr>
                            <m:e>
                              <m:r>
                                <a:rPr lang="en-ZA" sz="5000" i="1">
                                  <a:latin typeface="Cambria Math"/>
                                </a:rPr>
                                <m:t>𝑧</m:t>
                              </m:r>
                            </m:e>
                          </m:d>
                          <m:r>
                            <a:rPr lang="en-ZA" sz="5000" i="1">
                              <a:latin typeface="Cambria Math"/>
                            </a:rPr>
                            <m:t>= </m:t>
                          </m:r>
                          <m:d>
                            <m:dPr>
                              <m:begChr m:val="⌈"/>
                              <m:endChr m:val=""/>
                              <m:ctrlPr>
                                <a:rPr lang="en-ZA" sz="5000" i="1">
                                  <a:latin typeface="Cambria Math"/>
                                </a:rPr>
                              </m:ctrlPr>
                            </m:dPr>
                            <m:e>
                              <m:r>
                                <a:rPr lang="en-ZA" sz="5000" i="1">
                                  <a:latin typeface="Cambria Math"/>
                                </a:rPr>
                                <m:t>𝑧</m:t>
                              </m:r>
                              <m:sSub>
                                <m:sSubPr>
                                  <m:ctrlPr>
                                    <a:rPr lang="en-ZA" sz="5000" i="1">
                                      <a:latin typeface="Cambria Math"/>
                                    </a:rPr>
                                  </m:ctrlPr>
                                </m:sSubPr>
                                <m:e>
                                  <m:r>
                                    <a:rPr lang="en-ZA" sz="5000" i="1">
                                      <a:latin typeface="Cambria Math"/>
                                    </a:rPr>
                                    <m:t>𝑒</m:t>
                                  </m:r>
                                </m:e>
                                <m:sub>
                                  <m:r>
                                    <a:rPr lang="en-ZA" sz="5000" i="1">
                                      <a:latin typeface="Cambria Math"/>
                                    </a:rPr>
                                    <m:t>1</m:t>
                                  </m:r>
                                </m:sub>
                              </m:sSub>
                              <m:r>
                                <a:rPr lang="en-ZA" sz="5000" i="1">
                                  <a:latin typeface="Cambria Math"/>
                                </a:rPr>
                                <m:t>+</m:t>
                              </m:r>
                              <m:r>
                                <a:rPr lang="en-ZA" sz="5000" i="1">
                                  <a:latin typeface="Cambria Math"/>
                                </a:rPr>
                                <m:t>𝑓</m:t>
                              </m:r>
                              <m:d>
                                <m:dPr>
                                  <m:ctrlPr>
                                    <a:rPr lang="en-ZA" sz="5000" i="1">
                                      <a:latin typeface="Cambria Math"/>
                                    </a:rPr>
                                  </m:ctrlPr>
                                </m:dPr>
                                <m:e>
                                  <m:r>
                                    <a:rPr lang="en-ZA" sz="5000" i="1">
                                      <a:latin typeface="Cambria Math"/>
                                    </a:rPr>
                                    <m:t>𝑧</m:t>
                                  </m:r>
                                </m:e>
                              </m:d>
                              <m:sSub>
                                <m:sSubPr>
                                  <m:ctrlPr>
                                    <a:rPr lang="en-ZA" sz="5000" i="1">
                                      <a:latin typeface="Cambria Math"/>
                                    </a:rPr>
                                  </m:ctrlPr>
                                </m:sSubPr>
                                <m:e>
                                  <m:r>
                                    <a:rPr lang="en-ZA" sz="5000" i="1">
                                      <a:latin typeface="Cambria Math"/>
                                    </a:rPr>
                                    <m:t>𝑒</m:t>
                                  </m:r>
                                </m:e>
                                <m:sub>
                                  <m:r>
                                    <a:rPr lang="en-ZA" sz="5000" i="1">
                                      <a:latin typeface="Cambria Math"/>
                                    </a:rPr>
                                    <m:t>2</m:t>
                                  </m:r>
                                </m:sub>
                              </m:sSub>
                              <m:r>
                                <a:rPr lang="en-ZA" sz="5000" i="1">
                                  <a:latin typeface="Cambria Math"/>
                                </a:rPr>
                                <m:t>+</m:t>
                              </m:r>
                              <m:r>
                                <a:rPr lang="en-ZA" sz="5000" b="1" i="1">
                                  <a:latin typeface="Cambria Math"/>
                                </a:rPr>
                                <m:t>𝒏</m:t>
                              </m:r>
                              <m:d>
                                <m:dPr>
                                  <m:ctrlPr>
                                    <a:rPr lang="en-ZA" sz="5000" i="1">
                                      <a:latin typeface="Cambria Math"/>
                                    </a:rPr>
                                  </m:ctrlPr>
                                </m:dPr>
                                <m:e>
                                  <m:r>
                                    <a:rPr lang="en-ZA" sz="5000" i="1">
                                      <a:latin typeface="Cambria Math"/>
                                    </a:rPr>
                                    <m:t>𝑧</m:t>
                                  </m:r>
                                </m:e>
                              </m:d>
                              <m:r>
                                <a:rPr lang="en-ZA" sz="5000" i="1">
                                  <a:latin typeface="Cambria Math"/>
                                </a:rPr>
                                <m:t>h</m:t>
                              </m:r>
                              <m:r>
                                <a:rPr lang="en-ZA" sz="5000" i="1">
                                  <a:latin typeface="Cambria Math"/>
                                </a:rPr>
                                <m:t>,</m:t>
                              </m:r>
                            </m:e>
                          </m:d>
                        </m:e>
                      </m:d>
                    </m:oMath>
                  </m:oMathPara>
                </a14:m>
                <a:endParaRPr lang="en-ZA" sz="5000" dirty="0"/>
              </a:p>
              <a:p>
                <a:pPr/>
                <a14:m>
                  <m:oMathPara xmlns:m="http://schemas.openxmlformats.org/officeDocument/2006/math">
                    <m:oMathParaPr>
                      <m:jc m:val="centerGroup"/>
                    </m:oMathParaPr>
                    <m:oMath xmlns:m="http://schemas.openxmlformats.org/officeDocument/2006/math">
                      <m:r>
                        <a:rPr lang="en-ZA" sz="5000" b="1" i="1">
                          <a:latin typeface="Cambria Math"/>
                        </a:rPr>
                        <m:t>𝒏</m:t>
                      </m:r>
                      <m:d>
                        <m:dPr>
                          <m:ctrlPr>
                            <a:rPr lang="en-ZA" sz="5000" i="1">
                              <a:latin typeface="Cambria Math"/>
                            </a:rPr>
                          </m:ctrlPr>
                        </m:dPr>
                        <m:e>
                          <m:r>
                            <a:rPr lang="en-ZA" sz="5000" i="1">
                              <a:latin typeface="Cambria Math"/>
                            </a:rPr>
                            <m:t>𝑧</m:t>
                          </m:r>
                        </m:e>
                      </m:d>
                      <m:r>
                        <a:rPr lang="en-ZA" sz="5000" i="1">
                          <a:latin typeface="Cambria Math"/>
                        </a:rPr>
                        <m:t>= </m:t>
                      </m:r>
                      <m:f>
                        <m:fPr>
                          <m:ctrlPr>
                            <a:rPr lang="en-ZA" sz="5000" i="1">
                              <a:latin typeface="Cambria Math"/>
                            </a:rPr>
                          </m:ctrlPr>
                        </m:fPr>
                        <m:num>
                          <m:r>
                            <a:rPr lang="en-ZA" sz="5000" i="1">
                              <a:latin typeface="Cambria Math"/>
                            </a:rPr>
                            <m:t>𝑠𝑖𝑔𝑛</m:t>
                          </m:r>
                          <m:d>
                            <m:dPr>
                              <m:begChr m:val="["/>
                              <m:endChr m:val="]"/>
                              <m:ctrlPr>
                                <a:rPr lang="en-ZA" sz="5000" i="1">
                                  <a:latin typeface="Cambria Math"/>
                                </a:rPr>
                              </m:ctrlPr>
                            </m:dPr>
                            <m:e>
                              <m:r>
                                <a:rPr lang="en-ZA" sz="5000" i="1">
                                  <a:latin typeface="Cambria Math"/>
                                </a:rPr>
                                <m:t>𝑓</m:t>
                              </m:r>
                              <m:r>
                                <a:rPr lang="en-ZA" sz="5000" i="1">
                                  <a:latin typeface="Cambria Math"/>
                                </a:rPr>
                                <m:t>"(</m:t>
                              </m:r>
                              <m:r>
                                <a:rPr lang="en-ZA" sz="5000" i="1">
                                  <a:latin typeface="Cambria Math"/>
                                </a:rPr>
                                <m:t>𝑧</m:t>
                              </m:r>
                              <m:r>
                                <a:rPr lang="en-ZA" sz="5000" i="1">
                                  <a:latin typeface="Cambria Math"/>
                                </a:rPr>
                                <m:t>)</m:t>
                              </m:r>
                            </m:e>
                          </m:d>
                        </m:num>
                        <m:den>
                          <m:rad>
                            <m:radPr>
                              <m:degHide m:val="on"/>
                              <m:ctrlPr>
                                <a:rPr lang="en-ZA" sz="5000" i="1">
                                  <a:latin typeface="Cambria Math"/>
                                </a:rPr>
                              </m:ctrlPr>
                            </m:radPr>
                            <m:deg/>
                            <m:e>
                              <m:r>
                                <a:rPr lang="en-ZA" sz="5000" i="1">
                                  <a:latin typeface="Cambria Math"/>
                                </a:rPr>
                                <m:t>1+</m:t>
                              </m:r>
                              <m:sSup>
                                <m:sSupPr>
                                  <m:ctrlPr>
                                    <a:rPr lang="en-ZA" sz="5000" i="1">
                                      <a:latin typeface="Cambria Math"/>
                                    </a:rPr>
                                  </m:ctrlPr>
                                </m:sSupPr>
                                <m:e>
                                  <m:r>
                                    <a:rPr lang="en-ZA" sz="5000" i="1">
                                      <a:latin typeface="Cambria Math"/>
                                    </a:rPr>
                                    <m:t>𝑓</m:t>
                                  </m:r>
                                  <m:r>
                                    <a:rPr lang="en-ZA" sz="5000" i="1">
                                      <a:latin typeface="Cambria Math"/>
                                    </a:rPr>
                                    <m:t>′(</m:t>
                                  </m:r>
                                  <m:r>
                                    <a:rPr lang="en-ZA" sz="5000" i="1">
                                      <a:latin typeface="Cambria Math"/>
                                    </a:rPr>
                                    <m:t>𝑍</m:t>
                                  </m:r>
                                  <m:r>
                                    <a:rPr lang="en-ZA" sz="5000" i="1">
                                      <a:latin typeface="Cambria Math"/>
                                    </a:rPr>
                                    <m:t>)</m:t>
                                  </m:r>
                                </m:e>
                                <m:sup>
                                  <m:r>
                                    <a:rPr lang="en-ZA" sz="5000" i="1">
                                      <a:latin typeface="Cambria Math"/>
                                    </a:rPr>
                                    <m:t>2</m:t>
                                  </m:r>
                                </m:sup>
                              </m:sSup>
                            </m:e>
                          </m:rad>
                        </m:den>
                      </m:f>
                      <m:d>
                        <m:dPr>
                          <m:begChr m:val="["/>
                          <m:endChr m:val="]"/>
                          <m:ctrlPr>
                            <a:rPr lang="en-ZA" sz="5000" i="1">
                              <a:latin typeface="Cambria Math"/>
                            </a:rPr>
                          </m:ctrlPr>
                        </m:dPr>
                        <m:e>
                          <m:sSup>
                            <m:sSupPr>
                              <m:ctrlPr>
                                <a:rPr lang="en-ZA" sz="5000" i="1">
                                  <a:latin typeface="Cambria Math"/>
                                </a:rPr>
                              </m:ctrlPr>
                            </m:sSupPr>
                            <m:e>
                              <m:r>
                                <a:rPr lang="en-ZA" sz="5000" i="1">
                                  <a:latin typeface="Cambria Math"/>
                                </a:rPr>
                                <m:t>𝑓</m:t>
                              </m:r>
                            </m:e>
                            <m:sup>
                              <m:r>
                                <a:rPr lang="en-ZA" sz="5000" i="1">
                                  <a:latin typeface="Cambria Math"/>
                                </a:rPr>
                                <m:t>′</m:t>
                              </m:r>
                            </m:sup>
                          </m:sSup>
                          <m:d>
                            <m:dPr>
                              <m:ctrlPr>
                                <a:rPr lang="en-ZA" sz="5000" i="1">
                                  <a:latin typeface="Cambria Math"/>
                                </a:rPr>
                              </m:ctrlPr>
                            </m:dPr>
                            <m:e>
                              <m:r>
                                <a:rPr lang="en-ZA" sz="5000" i="1">
                                  <a:latin typeface="Cambria Math"/>
                                </a:rPr>
                                <m:t>𝑧</m:t>
                              </m:r>
                            </m:e>
                          </m:d>
                          <m:sSub>
                            <m:sSubPr>
                              <m:ctrlPr>
                                <a:rPr lang="en-ZA" sz="5000" i="1">
                                  <a:latin typeface="Cambria Math"/>
                                </a:rPr>
                              </m:ctrlPr>
                            </m:sSubPr>
                            <m:e>
                              <m:r>
                                <a:rPr lang="en-ZA" sz="5000" i="1">
                                  <a:latin typeface="Cambria Math"/>
                                </a:rPr>
                                <m:t>𝑒</m:t>
                              </m:r>
                            </m:e>
                            <m:sub>
                              <m:r>
                                <a:rPr lang="en-ZA" sz="5000" i="1">
                                  <a:latin typeface="Cambria Math"/>
                                </a:rPr>
                                <m:t>1</m:t>
                              </m:r>
                            </m:sub>
                          </m:sSub>
                          <m:r>
                            <a:rPr lang="en-ZA" sz="5000" i="1">
                              <a:latin typeface="Cambria Math"/>
                            </a:rPr>
                            <m:t>−</m:t>
                          </m:r>
                          <m:sSub>
                            <m:sSubPr>
                              <m:ctrlPr>
                                <a:rPr lang="en-ZA" sz="5000" i="1">
                                  <a:latin typeface="Cambria Math"/>
                                </a:rPr>
                              </m:ctrlPr>
                            </m:sSubPr>
                            <m:e>
                              <m:r>
                                <a:rPr lang="en-ZA" sz="5000" i="1">
                                  <a:latin typeface="Cambria Math"/>
                                </a:rPr>
                                <m:t>𝑒</m:t>
                              </m:r>
                            </m:e>
                            <m:sub>
                              <m:r>
                                <a:rPr lang="en-ZA" sz="5000" i="1">
                                  <a:latin typeface="Cambria Math"/>
                                </a:rPr>
                                <m:t>2</m:t>
                              </m:r>
                            </m:sub>
                          </m:sSub>
                        </m:e>
                      </m:d>
                    </m:oMath>
                  </m:oMathPara>
                </a14:m>
                <a:endParaRPr lang="en-ZA" sz="5000" dirty="0"/>
              </a:p>
            </p:txBody>
          </p:sp>
        </mc:Choice>
        <mc:Fallback xmlns="">
          <p:sp>
            <p:nvSpPr>
              <p:cNvPr id="33" name="Rectangle 32"/>
              <p:cNvSpPr>
                <a:spLocks noRot="1" noChangeAspect="1" noMove="1" noResize="1" noEditPoints="1" noAdjustHandles="1" noChangeArrowheads="1" noChangeShapeType="1" noTextEdit="1"/>
              </p:cNvSpPr>
              <p:nvPr/>
            </p:nvSpPr>
            <p:spPr>
              <a:xfrm>
                <a:off x="19513922" y="8658846"/>
                <a:ext cx="10801200" cy="3313599"/>
              </a:xfrm>
              <a:prstGeom prst="rect">
                <a:avLst/>
              </a:prstGeom>
              <a:blipFill rotWithShape="1">
                <a:blip r:embed="rId6"/>
                <a:stretch>
                  <a:fillRect/>
                </a:stretch>
              </a:blipFill>
            </p:spPr>
            <p:txBody>
              <a:bodyPr/>
              <a:lstStyle/>
              <a:p>
                <a:r>
                  <a:rPr lang="en-ZA">
                    <a:noFill/>
                  </a:rPr>
                  <a:t> </a:t>
                </a:r>
              </a:p>
            </p:txBody>
          </p:sp>
        </mc:Fallback>
      </mc:AlternateContent>
      <p:sp>
        <p:nvSpPr>
          <p:cNvPr id="35" name="Rectangle 34"/>
          <p:cNvSpPr/>
          <p:nvPr/>
        </p:nvSpPr>
        <p:spPr>
          <a:xfrm>
            <a:off x="16149863" y="12331254"/>
            <a:ext cx="12707688" cy="584775"/>
          </a:xfrm>
          <a:prstGeom prst="rect">
            <a:avLst/>
          </a:prstGeom>
          <a:solidFill>
            <a:srgbClr val="FCFDDF"/>
          </a:solidFill>
        </p:spPr>
        <p:txBody>
          <a:bodyPr wrap="square">
            <a:spAutoFit/>
          </a:bodyPr>
          <a:lstStyle/>
          <a:p>
            <a:pPr lvl="0" algn="ctr" defTabSz="914400" fontAlgn="base">
              <a:spcBef>
                <a:spcPct val="0"/>
              </a:spcBef>
              <a:spcAft>
                <a:spcPct val="0"/>
              </a:spcAft>
            </a:pPr>
            <a:r>
              <a:rPr kumimoji="0" lang="en-ZA" sz="3200" b="1" i="0" u="none" strike="noStrike" cap="none" normalizeH="0" baseline="0" dirty="0" smtClean="0">
                <a:ln>
                  <a:noFill/>
                </a:ln>
                <a:solidFill>
                  <a:srgbClr val="000000"/>
                </a:solidFill>
                <a:effectLst/>
                <a:latin typeface="Calibri" pitchFamily="34" charset="0"/>
                <a:cs typeface="Arial" pitchFamily="34" charset="0"/>
              </a:rPr>
              <a:t>Equation 2: </a:t>
            </a:r>
            <a:r>
              <a:rPr kumimoji="0" lang="en-ZA" sz="3200" i="0" u="none" strike="noStrike" cap="none" normalizeH="0" baseline="0" dirty="0" smtClean="0">
                <a:ln>
                  <a:noFill/>
                </a:ln>
                <a:solidFill>
                  <a:srgbClr val="000000"/>
                </a:solidFill>
                <a:effectLst/>
                <a:latin typeface="Calibri" pitchFamily="34" charset="0"/>
                <a:cs typeface="Arial" pitchFamily="34" charset="0"/>
              </a:rPr>
              <a:t>Mathematical modelling</a:t>
            </a:r>
            <a:r>
              <a:rPr kumimoji="0" lang="en-ZA" sz="3200" i="0" u="none" strike="noStrike" cap="none" normalizeH="0" dirty="0" smtClean="0">
                <a:ln>
                  <a:noFill/>
                </a:ln>
                <a:solidFill>
                  <a:srgbClr val="000000"/>
                </a:solidFill>
                <a:effectLst/>
                <a:latin typeface="Calibri" pitchFamily="34" charset="0"/>
                <a:cs typeface="Arial" pitchFamily="34" charset="0"/>
              </a:rPr>
              <a:t> of the Flexural Flow (FF)</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TextBox 35"/>
          <p:cNvSpPr txBox="1"/>
          <p:nvPr/>
        </p:nvSpPr>
        <p:spPr>
          <a:xfrm>
            <a:off x="808443" y="22789642"/>
            <a:ext cx="13627406" cy="1323439"/>
          </a:xfrm>
          <a:prstGeom prst="rect">
            <a:avLst/>
          </a:prstGeom>
          <a:noFill/>
        </p:spPr>
        <p:txBody>
          <a:bodyPr wrap="square" rtlCol="0">
            <a:spAutoFit/>
          </a:bodyPr>
          <a:lstStyle/>
          <a:p>
            <a:pPr marL="1143000" indent="-1143000">
              <a:buFont typeface="Arial" pitchFamily="34" charset="0"/>
              <a:buChar char="•"/>
            </a:pPr>
            <a:r>
              <a:rPr lang="en-ZA" sz="4000" dirty="0" smtClean="0">
                <a:solidFill>
                  <a:srgbClr val="00B050"/>
                </a:solidFill>
              </a:rPr>
              <a:t>Aspect ratio and Eccentricity are parameters that describe the geometry of folds.   </a:t>
            </a:r>
            <a:endParaRPr lang="en-ZA" sz="4000" dirty="0">
              <a:solidFill>
                <a:srgbClr val="00B050"/>
              </a:solidFill>
            </a:endParaRPr>
          </a:p>
        </p:txBody>
      </p:sp>
      <p:sp>
        <p:nvSpPr>
          <p:cNvPr id="39" name="Text Box 5"/>
          <p:cNvSpPr txBox="1">
            <a:spLocks noChangeArrowheads="1"/>
          </p:cNvSpPr>
          <p:nvPr/>
        </p:nvSpPr>
        <p:spPr bwMode="auto">
          <a:xfrm>
            <a:off x="2181407" y="32157547"/>
            <a:ext cx="10881477" cy="584775"/>
          </a:xfrm>
          <a:prstGeom prst="rect">
            <a:avLst/>
          </a:prstGeom>
          <a:solidFill>
            <a:srgbClr val="FCFDDF"/>
          </a:solidFill>
        </p:spPr>
        <p:txBody>
          <a:bodyPr wrap="square">
            <a:spAutoFit/>
          </a:bodyPr>
          <a:lstStyle>
            <a:defPPr>
              <a:defRPr lang="en-US"/>
            </a:defPPr>
            <a:lvl1pPr lvl="0" algn="ctr" defTabSz="914400" fontAlgn="base">
              <a:spcBef>
                <a:spcPct val="0"/>
              </a:spcBef>
              <a:spcAft>
                <a:spcPct val="0"/>
              </a:spcAft>
              <a:defRPr kumimoji="0" sz="3200" b="1" i="0" u="none" strike="noStrike" cap="none" normalizeH="0" baseline="0">
                <a:ln>
                  <a:noFill/>
                </a:ln>
                <a:solidFill>
                  <a:srgbClr val="000000"/>
                </a:solidFill>
                <a:effectLst/>
                <a:latin typeface="Calibri" pitchFamily="34" charset="0"/>
                <a:cs typeface="Arial" pitchFamily="34" charset="0"/>
              </a:defRPr>
            </a:lvl1pPr>
          </a:lstStyle>
          <a:p>
            <a:pPr lvl="0"/>
            <a:r>
              <a:rPr lang="en-ZA" dirty="0"/>
              <a:t>Fig.1</a:t>
            </a:r>
            <a:r>
              <a:rPr lang="en-ZA" b="0" dirty="0"/>
              <a:t>:  Aspect ratio calculated from a fold profile</a:t>
            </a:r>
            <a:endParaRPr lang="en-US" b="0" dirty="0">
              <a:solidFill>
                <a:schemeClr val="tx1"/>
              </a:solidFill>
              <a:latin typeface="Arial" pitchFamily="34" charset="0"/>
            </a:endParaRPr>
          </a:p>
        </p:txBody>
      </p:sp>
      <p:sp>
        <p:nvSpPr>
          <p:cNvPr id="40" name="TextBox 39"/>
          <p:cNvSpPr txBox="1"/>
          <p:nvPr/>
        </p:nvSpPr>
        <p:spPr>
          <a:xfrm>
            <a:off x="17679171" y="13718092"/>
            <a:ext cx="9649072" cy="1938992"/>
          </a:xfrm>
          <a:prstGeom prst="rect">
            <a:avLst/>
          </a:prstGeom>
          <a:solidFill>
            <a:srgbClr val="F8FFD5"/>
          </a:solidFill>
        </p:spPr>
        <p:txBody>
          <a:bodyPr wrap="square" rtlCol="0">
            <a:spAutoFit/>
          </a:bodyPr>
          <a:lstStyle/>
          <a:p>
            <a:pPr algn="ctr"/>
            <a:r>
              <a:rPr lang="en-ZA" sz="6000" dirty="0" smtClean="0"/>
              <a:t>Numerical Modelling of strain Pattern</a:t>
            </a:r>
            <a:endParaRPr lang="en-ZA" sz="6000" dirty="0"/>
          </a:p>
        </p:txBody>
      </p:sp>
      <p:pic>
        <p:nvPicPr>
          <p:cNvPr id="1038" name="Picture 14" descr="DSCF16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039635" y="16541849"/>
            <a:ext cx="8159342" cy="61165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9"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84441" y="17481494"/>
            <a:ext cx="4887603" cy="5141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cxnSp>
        <p:nvCxnSpPr>
          <p:cNvPr id="44" name="Straight Arrow Connector 43"/>
          <p:cNvCxnSpPr/>
          <p:nvPr/>
        </p:nvCxnSpPr>
        <p:spPr>
          <a:xfrm>
            <a:off x="23276891" y="20180126"/>
            <a:ext cx="2232248" cy="0"/>
          </a:xfrm>
          <a:prstGeom prst="straightConnector1">
            <a:avLst/>
          </a:prstGeom>
          <a:ln w="79375">
            <a:solidFill>
              <a:srgbClr val="00B05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5" name="Table 54"/>
          <p:cNvGraphicFramePr>
            <a:graphicFrameLocks noGrp="1"/>
          </p:cNvGraphicFramePr>
          <p:nvPr>
            <p:extLst>
              <p:ext uri="{D42A27DB-BD31-4B8C-83A1-F6EECF244321}">
                <p14:modId xmlns:p14="http://schemas.microsoft.com/office/powerpoint/2010/main" val="2234771534"/>
              </p:ext>
            </p:extLst>
          </p:nvPr>
        </p:nvGraphicFramePr>
        <p:xfrm>
          <a:off x="16016685" y="24386417"/>
          <a:ext cx="11921487" cy="3096344"/>
        </p:xfrm>
        <a:graphic>
          <a:graphicData uri="http://schemas.openxmlformats.org/drawingml/2006/table">
            <a:tbl>
              <a:tblPr/>
              <a:tblGrid>
                <a:gridCol w="3973829"/>
                <a:gridCol w="3973829"/>
                <a:gridCol w="3973829"/>
              </a:tblGrid>
              <a:tr h="1548170">
                <a:tc>
                  <a:txBody>
                    <a:bodyPr/>
                    <a:lstStyle/>
                    <a:p>
                      <a:pPr marR="0" indent="0" algn="l" rtl="0">
                        <a:lnSpc>
                          <a:spcPct val="119000"/>
                        </a:lnSpc>
                        <a:spcBef>
                          <a:spcPts val="0"/>
                        </a:spcBef>
                        <a:spcAft>
                          <a:spcPts val="0"/>
                        </a:spcAft>
                      </a:pPr>
                      <a:r>
                        <a:rPr lang="en-ZA" sz="4000" kern="1400" dirty="0">
                          <a:solidFill>
                            <a:srgbClr val="000000"/>
                          </a:solidFill>
                          <a:effectLst/>
                          <a:latin typeface="Calibri"/>
                        </a:rPr>
                        <a:t> </a:t>
                      </a:r>
                      <a:r>
                        <a:rPr lang="en-ZA" sz="4000" kern="1400" dirty="0" smtClean="0">
                          <a:solidFill>
                            <a:srgbClr val="000000"/>
                          </a:solidFill>
                          <a:effectLst/>
                          <a:latin typeface="Calibri"/>
                        </a:rPr>
                        <a:t>Fold</a:t>
                      </a:r>
                      <a:r>
                        <a:rPr lang="en-ZA" sz="4000" kern="1400" baseline="0" dirty="0" smtClean="0">
                          <a:solidFill>
                            <a:srgbClr val="000000"/>
                          </a:solidFill>
                          <a:effectLst/>
                          <a:latin typeface="Calibri"/>
                        </a:rPr>
                        <a:t> Parameters</a:t>
                      </a:r>
                      <a:endParaRPr lang="en-ZA" sz="4000" kern="1400" dirty="0">
                        <a:solidFill>
                          <a:srgbClr val="000000"/>
                        </a:solidFill>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ZA" sz="4000" kern="1400" dirty="0">
                          <a:solidFill>
                            <a:srgbClr val="000000"/>
                          </a:solidFill>
                          <a:effectLst/>
                          <a:latin typeface="Calibri"/>
                        </a:rPr>
                        <a:t>Theoretical fold limb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R="0" indent="0" algn="l" rtl="0">
                        <a:lnSpc>
                          <a:spcPct val="119000"/>
                        </a:lnSpc>
                        <a:spcBef>
                          <a:spcPts val="0"/>
                        </a:spcBef>
                        <a:spcAft>
                          <a:spcPts val="0"/>
                        </a:spcAft>
                      </a:pPr>
                      <a:r>
                        <a:rPr lang="en-ZA" sz="4000" kern="1400" dirty="0">
                          <a:solidFill>
                            <a:srgbClr val="000000"/>
                          </a:solidFill>
                          <a:effectLst/>
                          <a:latin typeface="Calibri"/>
                        </a:rPr>
                        <a:t>Natural fold limb (</a:t>
                      </a:r>
                      <a:r>
                        <a:rPr lang="en-ZA" sz="4000" kern="1400" dirty="0" smtClean="0">
                          <a:solidFill>
                            <a:srgbClr val="000000"/>
                          </a:solidFill>
                          <a:effectLst/>
                          <a:latin typeface="Calibri"/>
                        </a:rPr>
                        <a:t>Fig.2)</a:t>
                      </a:r>
                      <a:endParaRPr lang="en-ZA" sz="4000" kern="1400" dirty="0">
                        <a:solidFill>
                          <a:srgbClr val="000000"/>
                        </a:solidFill>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743080">
                <a:tc>
                  <a:txBody>
                    <a:bodyPr/>
                    <a:lstStyle/>
                    <a:p>
                      <a:pPr marR="0" indent="0" algn="l" rtl="0">
                        <a:lnSpc>
                          <a:spcPct val="119000"/>
                        </a:lnSpc>
                        <a:spcBef>
                          <a:spcPts val="0"/>
                        </a:spcBef>
                        <a:spcAft>
                          <a:spcPts val="0"/>
                        </a:spcAft>
                      </a:pPr>
                      <a:r>
                        <a:rPr lang="en-ZA" sz="4000" kern="1400">
                          <a:solidFill>
                            <a:srgbClr val="000000"/>
                          </a:solidFill>
                          <a:effectLst/>
                          <a:latin typeface="Calibri"/>
                        </a:rPr>
                        <a:t>Aspect Ratio (R)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ZA" sz="4000" kern="1400" dirty="0">
                          <a:solidFill>
                            <a:srgbClr val="000000"/>
                          </a:solidFill>
                          <a:effectLst/>
                          <a:latin typeface="Calibri"/>
                        </a:rPr>
                        <a:t>0.9839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ZA" sz="4000" kern="1400" dirty="0">
                          <a:solidFill>
                            <a:srgbClr val="000000"/>
                          </a:solidFill>
                          <a:effectLst/>
                          <a:latin typeface="Calibri"/>
                        </a:rPr>
                        <a:t>0.9761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5094">
                <a:tc>
                  <a:txBody>
                    <a:bodyPr/>
                    <a:lstStyle/>
                    <a:p>
                      <a:pPr marR="0" indent="0" algn="l" rtl="0">
                        <a:lnSpc>
                          <a:spcPct val="119000"/>
                        </a:lnSpc>
                        <a:spcBef>
                          <a:spcPts val="0"/>
                        </a:spcBef>
                        <a:spcAft>
                          <a:spcPts val="0"/>
                        </a:spcAft>
                      </a:pPr>
                      <a:r>
                        <a:rPr lang="en-ZA" sz="4000" kern="1400">
                          <a:solidFill>
                            <a:srgbClr val="000000"/>
                          </a:solidFill>
                          <a:effectLst/>
                          <a:latin typeface="Calibri"/>
                        </a:rPr>
                        <a:t>Eccentricity   (e)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ZA" sz="4000" kern="1400" dirty="0">
                          <a:solidFill>
                            <a:srgbClr val="000000"/>
                          </a:solidFill>
                          <a:effectLst/>
                          <a:latin typeface="Calibri"/>
                        </a:rPr>
                        <a:t>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ZA" sz="4000" kern="1400" dirty="0">
                          <a:solidFill>
                            <a:srgbClr val="000000"/>
                          </a:solidFill>
                          <a:effectLst/>
                          <a:latin typeface="Calibri"/>
                        </a:rPr>
                        <a:t>1.1026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6" name="Control 17"/>
          <p:cNvSpPr>
            <a:spLocks noChangeArrowheads="1" noChangeShapeType="1"/>
          </p:cNvSpPr>
          <p:nvPr/>
        </p:nvSpPr>
        <p:spPr bwMode="auto">
          <a:xfrm>
            <a:off x="19359563" y="33312100"/>
            <a:ext cx="3473450" cy="825500"/>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ZA"/>
          </a:p>
        </p:txBody>
      </p:sp>
      <p:sp>
        <p:nvSpPr>
          <p:cNvPr id="63" name="Rectangle 62"/>
          <p:cNvSpPr/>
          <p:nvPr/>
        </p:nvSpPr>
        <p:spPr>
          <a:xfrm>
            <a:off x="15925950" y="27844252"/>
            <a:ext cx="12744146" cy="1077218"/>
          </a:xfrm>
          <a:prstGeom prst="rect">
            <a:avLst/>
          </a:prstGeom>
          <a:solidFill>
            <a:srgbClr val="FCFDDF"/>
          </a:solidFill>
        </p:spPr>
        <p:txBody>
          <a:bodyPr wrap="square">
            <a:spAutoFit/>
          </a:bodyPr>
          <a:lstStyle/>
          <a:p>
            <a:pPr lvl="0" algn="just" defTabSz="914400" fontAlgn="base">
              <a:spcBef>
                <a:spcPct val="0"/>
              </a:spcBef>
              <a:spcAft>
                <a:spcPts val="1000"/>
              </a:spcAft>
            </a:pPr>
            <a:r>
              <a:rPr kumimoji="0" lang="en-ZA" sz="3200" b="1" i="0" u="none" strike="noStrike" cap="none" normalizeH="0" baseline="0" dirty="0" smtClean="0">
                <a:ln>
                  <a:noFill/>
                </a:ln>
                <a:solidFill>
                  <a:srgbClr val="000000"/>
                </a:solidFill>
                <a:effectLst/>
                <a:latin typeface="Calibri" pitchFamily="34" charset="0"/>
                <a:cs typeface="Arial" pitchFamily="34" charset="0"/>
              </a:rPr>
              <a:t> Table: </a:t>
            </a:r>
            <a:r>
              <a:rPr kumimoji="0" lang="en-ZA" sz="3200" b="0" i="0" u="none" strike="noStrike" cap="none" normalizeH="0" baseline="0" dirty="0" smtClean="0">
                <a:ln>
                  <a:noFill/>
                </a:ln>
                <a:solidFill>
                  <a:srgbClr val="000000"/>
                </a:solidFill>
                <a:effectLst/>
                <a:latin typeface="Calibri" pitchFamily="34" charset="0"/>
                <a:cs typeface="Arial" pitchFamily="34" charset="0"/>
              </a:rPr>
              <a:t>Comparison of some outputs of the theoretical fold with the corresponding parameters of the natural fold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5" name="Group 64"/>
          <p:cNvGrpSpPr/>
          <p:nvPr/>
        </p:nvGrpSpPr>
        <p:grpSpPr>
          <a:xfrm>
            <a:off x="15546909" y="14131454"/>
            <a:ext cx="1671952" cy="1112269"/>
            <a:chOff x="515013" y="18163587"/>
            <a:chExt cx="1671952" cy="1112269"/>
          </a:xfrm>
        </p:grpSpPr>
        <p:sp>
          <p:nvSpPr>
            <p:cNvPr id="66" name="TextBox 65"/>
            <p:cNvSpPr txBox="1"/>
            <p:nvPr/>
          </p:nvSpPr>
          <p:spPr>
            <a:xfrm>
              <a:off x="515013" y="18255206"/>
              <a:ext cx="1671952" cy="1015663"/>
            </a:xfrm>
            <a:prstGeom prst="rect">
              <a:avLst/>
            </a:prstGeom>
            <a:noFill/>
          </p:spPr>
          <p:txBody>
            <a:bodyPr wrap="square" rtlCol="0">
              <a:spAutoFit/>
            </a:bodyPr>
            <a:lstStyle/>
            <a:p>
              <a:pPr algn="ctr"/>
              <a:r>
                <a:rPr lang="en-ZA" sz="5000" dirty="0" smtClean="0"/>
                <a:t>    </a:t>
              </a:r>
              <a:r>
                <a:rPr lang="en-ZA" sz="6000" dirty="0"/>
                <a:t>3</a:t>
              </a:r>
            </a:p>
          </p:txBody>
        </p:sp>
        <p:sp>
          <p:nvSpPr>
            <p:cNvPr id="67" name="Oval 66"/>
            <p:cNvSpPr/>
            <p:nvPr/>
          </p:nvSpPr>
          <p:spPr>
            <a:xfrm>
              <a:off x="984789" y="18163587"/>
              <a:ext cx="1188555" cy="1112269"/>
            </a:xfrm>
            <a:prstGeom prst="ellipse">
              <a:avLst/>
            </a:pr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69" name="Rectangle 68"/>
          <p:cNvSpPr/>
          <p:nvPr/>
        </p:nvSpPr>
        <p:spPr>
          <a:xfrm>
            <a:off x="15922624" y="23035863"/>
            <a:ext cx="12707688" cy="1077218"/>
          </a:xfrm>
          <a:prstGeom prst="rect">
            <a:avLst/>
          </a:prstGeom>
          <a:solidFill>
            <a:srgbClr val="FCFDDF"/>
          </a:solidFill>
        </p:spPr>
        <p:txBody>
          <a:bodyPr wrap="square">
            <a:spAutoFit/>
          </a:bodyPr>
          <a:lstStyle/>
          <a:p>
            <a:pPr lvl="0" algn="ctr" defTabSz="914400" fontAlgn="base">
              <a:spcBef>
                <a:spcPct val="0"/>
              </a:spcBef>
              <a:spcAft>
                <a:spcPct val="0"/>
              </a:spcAft>
            </a:pPr>
            <a:r>
              <a:rPr lang="en-ZA" sz="3200" b="1" dirty="0" smtClean="0">
                <a:solidFill>
                  <a:srgbClr val="000000"/>
                </a:solidFill>
                <a:latin typeface="Calibri" pitchFamily="34" charset="0"/>
                <a:cs typeface="Arial" pitchFamily="34" charset="0"/>
              </a:rPr>
              <a:t>Fig.2</a:t>
            </a:r>
            <a:r>
              <a:rPr lang="en-ZA" sz="3200" dirty="0" smtClean="0">
                <a:solidFill>
                  <a:srgbClr val="000000"/>
                </a:solidFill>
                <a:latin typeface="Calibri" pitchFamily="34" charset="0"/>
                <a:cs typeface="Arial" pitchFamily="34" charset="0"/>
              </a:rPr>
              <a:t>: Theoretical fold limb corresponding to the limb of a  parabolic fold in the Warm Zand Structure </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grpSp>
        <p:nvGrpSpPr>
          <p:cNvPr id="71" name="Group 70"/>
          <p:cNvGrpSpPr/>
          <p:nvPr/>
        </p:nvGrpSpPr>
        <p:grpSpPr>
          <a:xfrm>
            <a:off x="15533288" y="6098554"/>
            <a:ext cx="1671952" cy="1112269"/>
            <a:chOff x="515013" y="18163587"/>
            <a:chExt cx="1671952" cy="1112269"/>
          </a:xfrm>
        </p:grpSpPr>
        <p:sp>
          <p:nvSpPr>
            <p:cNvPr id="72" name="TextBox 71"/>
            <p:cNvSpPr txBox="1"/>
            <p:nvPr/>
          </p:nvSpPr>
          <p:spPr>
            <a:xfrm>
              <a:off x="515013" y="18255206"/>
              <a:ext cx="1671952" cy="1015663"/>
            </a:xfrm>
            <a:prstGeom prst="rect">
              <a:avLst/>
            </a:prstGeom>
            <a:noFill/>
          </p:spPr>
          <p:txBody>
            <a:bodyPr wrap="square" rtlCol="0">
              <a:spAutoFit/>
            </a:bodyPr>
            <a:lstStyle/>
            <a:p>
              <a:pPr algn="ctr"/>
              <a:r>
                <a:rPr lang="en-ZA" sz="5000" dirty="0" smtClean="0"/>
                <a:t>    </a:t>
              </a:r>
              <a:r>
                <a:rPr lang="en-ZA" sz="6000" dirty="0" smtClean="0"/>
                <a:t>2</a:t>
              </a:r>
              <a:endParaRPr lang="en-ZA" sz="6000" dirty="0"/>
            </a:p>
          </p:txBody>
        </p:sp>
        <p:sp>
          <p:nvSpPr>
            <p:cNvPr id="73" name="Oval 72"/>
            <p:cNvSpPr/>
            <p:nvPr/>
          </p:nvSpPr>
          <p:spPr>
            <a:xfrm>
              <a:off x="984789" y="18163587"/>
              <a:ext cx="1188555" cy="1112269"/>
            </a:xfrm>
            <a:prstGeom prst="ellipse">
              <a:avLst/>
            </a:pr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60" name="Text Box 19"/>
          <p:cNvSpPr txBox="1">
            <a:spLocks noChangeArrowheads="1"/>
          </p:cNvSpPr>
          <p:nvPr/>
        </p:nvSpPr>
        <p:spPr bwMode="auto">
          <a:xfrm>
            <a:off x="17191619" y="29393996"/>
            <a:ext cx="10981816" cy="4330854"/>
          </a:xfrm>
          <a:prstGeom prst="rect">
            <a:avLst/>
          </a:prstGeom>
          <a:solidFill>
            <a:srgbClr val="D3DBE5"/>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3200" b="1" i="0" u="none" strike="noStrike" cap="none" normalizeH="0" baseline="0" dirty="0" smtClean="0">
                <a:ln>
                  <a:noFill/>
                </a:ln>
                <a:solidFill>
                  <a:srgbClr val="FFFFFF"/>
                </a:solidFill>
                <a:effectLst/>
                <a:latin typeface="Calibri" pitchFamily="34" charset="0"/>
                <a:cs typeface="Arial" pitchFamily="34" charset="0"/>
              </a:rPr>
              <a:t>Input of data characterising theoretical fold</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3200" b="1" i="0" u="none" strike="noStrike" cap="none" normalizeH="0" baseline="0" dirty="0" smtClean="0">
                <a:ln>
                  <a:noFill/>
                </a:ln>
                <a:solidFill>
                  <a:srgbClr val="000000"/>
                </a:solidFill>
                <a:effectLst/>
                <a:latin typeface="Calibri" pitchFamily="34" charset="0"/>
                <a:cs typeface="Arial" pitchFamily="34" charset="0"/>
              </a:rPr>
              <a:t>matrix </a:t>
            </a:r>
            <a:r>
              <a:rPr kumimoji="0" lang="en-ZA" sz="3200" b="0" i="0" u="none" strike="noStrike" cap="none" normalizeH="0" baseline="0" dirty="0" smtClean="0">
                <a:ln>
                  <a:noFill/>
                </a:ln>
                <a:solidFill>
                  <a:srgbClr val="000000"/>
                </a:solidFill>
                <a:effectLst/>
                <a:latin typeface="Calibri" pitchFamily="34" charset="0"/>
                <a:cs typeface="Arial" pitchFamily="34" charset="0"/>
              </a:rPr>
              <a:t>=  Homogenous strain ( ILSH and FL).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3200" b="1" i="0" u="none" strike="noStrike" cap="none" normalizeH="0" baseline="0" dirty="0" smtClean="0">
                <a:ln>
                  <a:noFill/>
                </a:ln>
                <a:solidFill>
                  <a:schemeClr val="tx1"/>
                </a:solidFill>
                <a:effectLst/>
                <a:latin typeface="Calibri" pitchFamily="34" charset="0"/>
                <a:cs typeface="Arial" pitchFamily="34" charset="0"/>
              </a:rPr>
              <a:t>Block  </a:t>
            </a:r>
            <a:r>
              <a:rPr kumimoji="0" lang="en-ZA" sz="3200" b="0" i="0" u="none" strike="noStrike" cap="none" normalizeH="0" baseline="0" dirty="0" smtClean="0">
                <a:ln>
                  <a:noFill/>
                </a:ln>
                <a:solidFill>
                  <a:schemeClr val="tx1"/>
                </a:solidFill>
                <a:effectLst/>
                <a:latin typeface="Calibri" pitchFamily="34" charset="0"/>
                <a:cs typeface="Arial" pitchFamily="34" charset="0"/>
              </a:rPr>
              <a:t>={</a:t>
            </a:r>
            <a:r>
              <a:rPr kumimoji="0" lang="en-ZA" sz="3200" b="1" i="0" u="none" strike="noStrike" cap="none" normalizeH="0" baseline="0" dirty="0" smtClean="0">
                <a:ln>
                  <a:noFill/>
                </a:ln>
                <a:solidFill>
                  <a:srgbClr val="00B050"/>
                </a:solidFill>
                <a:effectLst/>
                <a:latin typeface="Calibri" pitchFamily="34" charset="0"/>
                <a:cs typeface="Arial" pitchFamily="34" charset="0"/>
              </a:rPr>
              <a:t>N</a:t>
            </a:r>
            <a:r>
              <a:rPr kumimoji="0" lang="en-ZA" sz="3200" b="0" i="0" u="none" strike="noStrike" cap="none" normalizeH="0" baseline="0" dirty="0" smtClean="0">
                <a:ln>
                  <a:noFill/>
                </a:ln>
                <a:solidFill>
                  <a:schemeClr val="tx1"/>
                </a:solidFill>
                <a:effectLst/>
                <a:latin typeface="Calibri" pitchFamily="34" charset="0"/>
                <a:cs typeface="Arial" pitchFamily="34" charset="0"/>
              </a:rPr>
              <a:t>, h-increment, e-increment}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3200" b="0" i="0" u="none" strike="noStrike" cap="none" normalizeH="0" baseline="0" dirty="0" smtClean="0">
                <a:ln>
                  <a:noFill/>
                </a:ln>
                <a:solidFill>
                  <a:srgbClr val="00B050"/>
                </a:solidFill>
                <a:effectLst/>
                <a:latin typeface="Calibri" pitchFamily="34" charset="0"/>
                <a:cs typeface="Arial" pitchFamily="34" charset="0"/>
              </a:rPr>
              <a:t>N-indicate the FKM</a:t>
            </a:r>
            <a:r>
              <a:rPr kumimoji="0" lang="en-ZA" sz="3200" b="0" i="0" u="none" strike="noStrike" cap="none" normalizeH="0" baseline="0" dirty="0" smtClean="0">
                <a:ln>
                  <a:noFill/>
                </a:ln>
                <a:solidFill>
                  <a:schemeClr val="tx1"/>
                </a:solidFill>
                <a:effectLst/>
                <a:latin typeface="Calibri" pitchFamily="34" charset="0"/>
                <a:cs typeface="Arial" pitchFamily="34" charset="0"/>
              </a:rPr>
              <a:t>, h= aspect ratio, e = eccentricity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3200" b="1" i="0" u="none" strike="noStrike" cap="none" normalizeH="0" baseline="0" dirty="0" smtClean="0">
                <a:ln>
                  <a:noFill/>
                </a:ln>
                <a:solidFill>
                  <a:srgbClr val="000000"/>
                </a:solidFill>
                <a:effectLst/>
                <a:latin typeface="Calibri" pitchFamily="34" charset="0"/>
                <a:cs typeface="Arial" pitchFamily="34" charset="0"/>
              </a:rPr>
              <a:t>matrix = </a:t>
            </a:r>
            <a:r>
              <a:rPr kumimoji="0" lang="en-ZA" sz="3200" b="0" i="0" u="none" strike="noStrike" cap="none" normalizeH="0" baseline="0" dirty="0" smtClean="0">
                <a:ln>
                  <a:noFill/>
                </a:ln>
                <a:solidFill>
                  <a:srgbClr val="000000"/>
                </a:solidFill>
                <a:effectLst/>
                <a:latin typeface="Calibri" pitchFamily="34" charset="0"/>
                <a:cs typeface="Arial" pitchFamily="34" charset="0"/>
              </a:rPr>
              <a:t>{0.8, 1.0}</a:t>
            </a:r>
            <a:endParaRPr kumimoji="0" lang="en-ZA" sz="3200" b="1"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ZA" sz="3200" b="1" i="0" u="none" strike="noStrike" cap="none" normalizeH="0" baseline="0" dirty="0" smtClean="0">
                <a:ln>
                  <a:noFill/>
                </a:ln>
                <a:solidFill>
                  <a:srgbClr val="000000"/>
                </a:solidFill>
                <a:effectLst/>
                <a:latin typeface="Calibri" pitchFamily="34" charset="0"/>
                <a:cs typeface="Arial" pitchFamily="34" charset="0"/>
              </a:rPr>
              <a:t>block1</a:t>
            </a:r>
            <a:r>
              <a:rPr kumimoji="0" lang="en-ZA" sz="3200" b="0" i="0" u="none" strike="noStrike" cap="none" normalizeH="0" baseline="0" dirty="0" smtClean="0">
                <a:ln>
                  <a:noFill/>
                </a:ln>
                <a:solidFill>
                  <a:srgbClr val="000000"/>
                </a:solidFill>
                <a:effectLst/>
                <a:latin typeface="Calibri" pitchFamily="34" charset="0"/>
                <a:cs typeface="Arial" pitchFamily="34" charset="0"/>
              </a:rPr>
              <a:t> = {1, {1, 0.5, 0}}</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3200" b="1" i="0" u="none" strike="noStrike" cap="none" normalizeH="0" baseline="0" dirty="0" smtClean="0">
                <a:ln>
                  <a:noFill/>
                </a:ln>
                <a:solidFill>
                  <a:srgbClr val="000000"/>
                </a:solidFill>
                <a:effectLst/>
                <a:latin typeface="Calibri" pitchFamily="34" charset="0"/>
                <a:cs typeface="Arial" pitchFamily="34" charset="0"/>
              </a:rPr>
              <a:t>block3</a:t>
            </a:r>
            <a:r>
              <a:rPr kumimoji="0" lang="en-ZA" sz="3200" b="0" i="0" u="none" strike="noStrike" cap="none" normalizeH="0" baseline="0" dirty="0" smtClean="0">
                <a:ln>
                  <a:noFill/>
                </a:ln>
                <a:solidFill>
                  <a:srgbClr val="000000"/>
                </a:solidFill>
                <a:effectLst/>
                <a:latin typeface="Calibri" pitchFamily="34" charset="0"/>
                <a:cs typeface="Arial" pitchFamily="34" charset="0"/>
              </a:rPr>
              <a:t> = {1, {3, matrix1}}</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ZA" sz="3200" b="1" i="0" u="none" strike="noStrike" cap="none" normalizeH="0" baseline="0" dirty="0" smtClean="0">
                <a:ln>
                  <a:noFill/>
                </a:ln>
                <a:solidFill>
                  <a:srgbClr val="000000"/>
                </a:solidFill>
                <a:effectLst/>
                <a:latin typeface="Calibri" pitchFamily="34" charset="0"/>
                <a:cs typeface="Arial" pitchFamily="34" charset="0"/>
              </a:rPr>
              <a:t>program1</a:t>
            </a:r>
            <a:r>
              <a:rPr kumimoji="0" lang="en-ZA" sz="3200" b="0" i="0" u="none" strike="noStrike" cap="none" normalizeH="0" baseline="0" dirty="0" smtClean="0">
                <a:ln>
                  <a:noFill/>
                </a:ln>
                <a:solidFill>
                  <a:srgbClr val="000000"/>
                </a:solidFill>
                <a:effectLst/>
                <a:latin typeface="Calibri" pitchFamily="34" charset="0"/>
                <a:cs typeface="Arial" pitchFamily="34" charset="0"/>
              </a:rPr>
              <a:t> = {block3, block2, block3}</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64" name="TextBox 63"/>
          <p:cNvSpPr txBox="1"/>
          <p:nvPr/>
        </p:nvSpPr>
        <p:spPr>
          <a:xfrm>
            <a:off x="17218861" y="34139560"/>
            <a:ext cx="10162486" cy="6093976"/>
          </a:xfrm>
          <a:prstGeom prst="rect">
            <a:avLst/>
          </a:prstGeom>
          <a:solidFill>
            <a:srgbClr val="F7FFD9"/>
          </a:solidFill>
        </p:spPr>
        <p:txBody>
          <a:bodyPr wrap="square" rtlCol="0">
            <a:spAutoFit/>
          </a:bodyPr>
          <a:lstStyle/>
          <a:p>
            <a:r>
              <a:rPr lang="en-ZA" sz="7000" dirty="0"/>
              <a:t>Conclusion</a:t>
            </a:r>
          </a:p>
          <a:p>
            <a:pPr algn="just"/>
            <a:r>
              <a:rPr lang="en-ZA" sz="4000" dirty="0"/>
              <a:t>It was found that LSH, TLS, FF and FL are responsible for the strain accommodation in the fold under study. By varying the sequence of these  mechanisms it was found that FF is less import than TLS which  occurs after the former. ILSH occurs at the beginning of the folding process  and FL at the end </a:t>
            </a:r>
            <a:r>
              <a:rPr lang="en-ZA" sz="4000" dirty="0" smtClean="0"/>
              <a:t>.</a:t>
            </a:r>
            <a:endParaRPr lang="en-ZA" sz="4000" dirty="0"/>
          </a:p>
          <a:p>
            <a:r>
              <a:rPr lang="en-ZA" sz="4000" dirty="0"/>
              <a:t> </a:t>
            </a:r>
          </a:p>
        </p:txBody>
      </p:sp>
      <p:sp>
        <p:nvSpPr>
          <p:cNvPr id="68" name="TextBox 67"/>
          <p:cNvSpPr txBox="1"/>
          <p:nvPr/>
        </p:nvSpPr>
        <p:spPr>
          <a:xfrm>
            <a:off x="453823" y="39262246"/>
            <a:ext cx="16367670" cy="3139321"/>
          </a:xfrm>
          <a:prstGeom prst="rect">
            <a:avLst/>
          </a:prstGeom>
          <a:noFill/>
          <a:ln>
            <a:solidFill>
              <a:schemeClr val="bg1">
                <a:lumMod val="50000"/>
              </a:schemeClr>
            </a:solidFill>
          </a:ln>
        </p:spPr>
        <p:txBody>
          <a:bodyPr wrap="square" rtlCol="0">
            <a:spAutoFit/>
          </a:bodyPr>
          <a:lstStyle/>
          <a:p>
            <a:r>
              <a:rPr lang="en-ZA" sz="3000" dirty="0" smtClean="0"/>
              <a:t>References:</a:t>
            </a:r>
          </a:p>
          <a:p>
            <a:pPr algn="just"/>
            <a:r>
              <a:rPr lang="en-ZA" sz="2400" dirty="0" err="1"/>
              <a:t>Aller</a:t>
            </a:r>
            <a:r>
              <a:rPr lang="en-ZA" sz="2400" dirty="0"/>
              <a:t>, J., </a:t>
            </a:r>
            <a:r>
              <a:rPr lang="en-ZA" sz="2400" dirty="0" err="1"/>
              <a:t>Bastida</a:t>
            </a:r>
            <a:r>
              <a:rPr lang="en-ZA" sz="2400" dirty="0"/>
              <a:t>, F., </a:t>
            </a:r>
            <a:r>
              <a:rPr lang="en-ZA" sz="2400" dirty="0" err="1"/>
              <a:t>Toimil</a:t>
            </a:r>
            <a:r>
              <a:rPr lang="en-ZA" sz="2400" dirty="0"/>
              <a:t>, N. C., &amp; Bobillo-Ares, N. C. (2004). The use of conic sections for the geometrical analysis of folded surface profiles.</a:t>
            </a:r>
            <a:r>
              <a:rPr lang="en-ZA" sz="2400" i="1" dirty="0"/>
              <a:t> </a:t>
            </a:r>
            <a:r>
              <a:rPr lang="en-ZA" sz="2400" i="1" dirty="0" err="1"/>
              <a:t>Tectonophysics</a:t>
            </a:r>
            <a:r>
              <a:rPr lang="en-ZA" sz="2400" i="1" dirty="0"/>
              <a:t>, 379</a:t>
            </a:r>
            <a:r>
              <a:rPr lang="en-ZA" sz="2400" dirty="0"/>
              <a:t>(1), 239-254. </a:t>
            </a:r>
            <a:endParaRPr lang="en-ZA" sz="2400" dirty="0" smtClean="0"/>
          </a:p>
          <a:p>
            <a:pPr algn="just"/>
            <a:r>
              <a:rPr lang="en-ZA" sz="2400" dirty="0" err="1"/>
              <a:t>Bastida</a:t>
            </a:r>
            <a:r>
              <a:rPr lang="en-ZA" sz="2400" dirty="0"/>
              <a:t>, F., Bobillo-Ares, N., </a:t>
            </a:r>
            <a:r>
              <a:rPr lang="en-ZA" sz="2400" dirty="0" err="1"/>
              <a:t>Aller</a:t>
            </a:r>
            <a:r>
              <a:rPr lang="en-ZA" sz="2400" dirty="0"/>
              <a:t>, J., &amp; </a:t>
            </a:r>
            <a:r>
              <a:rPr lang="en-ZA" sz="2400" dirty="0" err="1"/>
              <a:t>Toimil</a:t>
            </a:r>
            <a:r>
              <a:rPr lang="en-ZA" sz="2400" dirty="0"/>
              <a:t>, N. (2003). Analysis of folding by superposition of strain patterns.</a:t>
            </a:r>
            <a:r>
              <a:rPr lang="en-ZA" sz="2400" i="1" dirty="0"/>
              <a:t> Journal of Structural Geology, 25</a:t>
            </a:r>
            <a:r>
              <a:rPr lang="en-ZA" sz="2400" dirty="0"/>
              <a:t>(7), 1121-1139. </a:t>
            </a:r>
            <a:endParaRPr lang="en-ZA" sz="2400" dirty="0" smtClean="0"/>
          </a:p>
          <a:p>
            <a:pPr algn="just"/>
            <a:r>
              <a:rPr lang="en-ZA" sz="2400" dirty="0"/>
              <a:t>Bobillo-Ares, N., </a:t>
            </a:r>
            <a:r>
              <a:rPr lang="en-ZA" sz="2400" dirty="0" err="1"/>
              <a:t>Bastida</a:t>
            </a:r>
            <a:r>
              <a:rPr lang="en-ZA" sz="2400" dirty="0"/>
              <a:t>, F., &amp; </a:t>
            </a:r>
            <a:r>
              <a:rPr lang="en-ZA" sz="2400" dirty="0" err="1"/>
              <a:t>Aller</a:t>
            </a:r>
            <a:r>
              <a:rPr lang="en-ZA" sz="2400" dirty="0"/>
              <a:t>, J. (2000). On tangential longitudinal strain folding.</a:t>
            </a:r>
            <a:r>
              <a:rPr lang="en-ZA" sz="2400" i="1" dirty="0"/>
              <a:t> </a:t>
            </a:r>
            <a:r>
              <a:rPr lang="en-ZA" sz="2400" i="1" dirty="0" err="1"/>
              <a:t>Tectonophysics</a:t>
            </a:r>
            <a:r>
              <a:rPr lang="en-ZA" sz="2400" i="1" dirty="0"/>
              <a:t>, 319</a:t>
            </a:r>
            <a:r>
              <a:rPr lang="en-ZA" sz="2400" dirty="0"/>
              <a:t>(1), 53-68. </a:t>
            </a:r>
          </a:p>
          <a:p>
            <a:pPr algn="just"/>
            <a:r>
              <a:rPr lang="en-ZA" sz="2400" dirty="0"/>
              <a:t>Bobillo-Ares, N., </a:t>
            </a:r>
            <a:r>
              <a:rPr lang="en-ZA" sz="2400" dirty="0" err="1"/>
              <a:t>Toimil</a:t>
            </a:r>
            <a:r>
              <a:rPr lang="en-ZA" sz="2400" dirty="0"/>
              <a:t>, N., </a:t>
            </a:r>
            <a:r>
              <a:rPr lang="en-ZA" sz="2400" dirty="0" err="1"/>
              <a:t>Aller</a:t>
            </a:r>
            <a:r>
              <a:rPr lang="en-ZA" sz="2400" dirty="0"/>
              <a:t>, J., &amp; </a:t>
            </a:r>
            <a:r>
              <a:rPr lang="en-ZA" sz="2400" dirty="0" err="1"/>
              <a:t>Bastida</a:t>
            </a:r>
            <a:r>
              <a:rPr lang="en-ZA" sz="2400" dirty="0"/>
              <a:t>, F. (2004). </a:t>
            </a:r>
            <a:r>
              <a:rPr lang="en-ZA" sz="2400" dirty="0" err="1"/>
              <a:t>FoldModeler</a:t>
            </a:r>
            <a:r>
              <a:rPr lang="en-ZA" sz="2400" dirty="0"/>
              <a:t>: A tool for the geometrical and kinematical analysis of folds.</a:t>
            </a:r>
            <a:r>
              <a:rPr lang="en-ZA" sz="2400" i="1" dirty="0"/>
              <a:t> Computers &amp; Geosciences, 30</a:t>
            </a:r>
            <a:r>
              <a:rPr lang="en-ZA" sz="2400" dirty="0"/>
              <a:t>(2), 147-159</a:t>
            </a:r>
          </a:p>
        </p:txBody>
      </p:sp>
      <p:sp>
        <p:nvSpPr>
          <p:cNvPr id="76" name="TextBox 75"/>
          <p:cNvSpPr txBox="1"/>
          <p:nvPr/>
        </p:nvSpPr>
        <p:spPr>
          <a:xfrm>
            <a:off x="20796038" y="41884156"/>
            <a:ext cx="7039459" cy="584775"/>
          </a:xfrm>
          <a:prstGeom prst="rect">
            <a:avLst/>
          </a:prstGeom>
          <a:noFill/>
        </p:spPr>
        <p:txBody>
          <a:bodyPr wrap="square" rtlCol="0">
            <a:spAutoFit/>
          </a:bodyPr>
          <a:lstStyle/>
          <a:p>
            <a:r>
              <a:rPr lang="en-ZA" sz="3200" b="1" dirty="0" smtClean="0">
                <a:solidFill>
                  <a:schemeClr val="bg1">
                    <a:lumMod val="50000"/>
                  </a:schemeClr>
                </a:solidFill>
              </a:rPr>
              <a:t>Project sponsored by </a:t>
            </a:r>
            <a:r>
              <a:rPr lang="en-ZA" sz="3200" b="1" dirty="0" err="1" smtClean="0">
                <a:solidFill>
                  <a:schemeClr val="bg1">
                    <a:lumMod val="50000"/>
                  </a:schemeClr>
                </a:solidFill>
              </a:rPr>
              <a:t>Inkaba</a:t>
            </a:r>
            <a:r>
              <a:rPr lang="en-ZA" sz="3200" b="1" dirty="0" smtClean="0">
                <a:solidFill>
                  <a:schemeClr val="bg1">
                    <a:lumMod val="50000"/>
                  </a:schemeClr>
                </a:solidFill>
              </a:rPr>
              <a:t> Ye Africa</a:t>
            </a:r>
            <a:endParaRPr lang="en-ZA" sz="3200" b="1" dirty="0">
              <a:solidFill>
                <a:schemeClr val="bg1">
                  <a:lumMod val="50000"/>
                </a:schemeClr>
              </a:solidFill>
            </a:endParaRPr>
          </a:p>
        </p:txBody>
      </p:sp>
      <p:pic>
        <p:nvPicPr>
          <p:cNvPr id="84"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597371" y="40547573"/>
            <a:ext cx="2574323" cy="1921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47" name="Picture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19877" y="2136867"/>
            <a:ext cx="2218296" cy="199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86"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76252" y="2235748"/>
            <a:ext cx="2387602" cy="1781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370658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1053</TotalTime>
  <Words>742</Words>
  <Application>Microsoft Office PowerPoint</Application>
  <PresentationFormat>Custom</PresentationFormat>
  <Paragraphs>50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    Numerical Modelling of the Strain Pattern of Folds  (1)E.Saffou, (2)J. van Bever Donker , (3)R.Bailie, (4)J.Aller (1,2,3)Department of Applied Geology, University of the Western Cape 4Department of Geology , University of Oviedo (Spain ) (1)eric.saffou@gmail.com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Numerical Modelling of the Strain Pattern (1)E.Saffou, (2)J. van Bever Donker , (3)R.Bailie, (4)J.Aller 1,2,3)Department of Applied Geology, University of the Western Cape 4Department of geology , University of Oviedo , Spain</dc:title>
  <dc:creator>user</dc:creator>
  <cp:lastModifiedBy>user</cp:lastModifiedBy>
  <cp:revision>37</cp:revision>
  <dcterms:created xsi:type="dcterms:W3CDTF">2014-09-23T16:58:25Z</dcterms:created>
  <dcterms:modified xsi:type="dcterms:W3CDTF">2014-09-26T14:00:09Z</dcterms:modified>
</cp:coreProperties>
</file>