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7" r:id="rId5"/>
    <p:sldId id="268" r:id="rId6"/>
    <p:sldId id="290" r:id="rId7"/>
    <p:sldId id="282" r:id="rId8"/>
    <p:sldId id="283" r:id="rId9"/>
    <p:sldId id="270" r:id="rId10"/>
    <p:sldId id="271" r:id="rId11"/>
    <p:sldId id="272" r:id="rId12"/>
    <p:sldId id="273" r:id="rId13"/>
    <p:sldId id="287" r:id="rId14"/>
    <p:sldId id="288" r:id="rId15"/>
    <p:sldId id="293" r:id="rId16"/>
    <p:sldId id="292" r:id="rId17"/>
    <p:sldId id="285" r:id="rId18"/>
    <p:sldId id="284" r:id="rId19"/>
    <p:sldId id="277" r:id="rId20"/>
    <p:sldId id="279" r:id="rId21"/>
    <p:sldId id="280" r:id="rId22"/>
    <p:sldId id="274" r:id="rId23"/>
    <p:sldId id="289" r:id="rId24"/>
    <p:sldId id="264" r:id="rId25"/>
    <p:sldId id="265" r:id="rId26"/>
    <p:sldId id="262" r:id="rId27"/>
    <p:sldId id="276" r:id="rId28"/>
    <p:sldId id="259" r:id="rId2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D833"/>
    <a:srgbClr val="007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6799" autoAdjust="0"/>
  </p:normalViewPr>
  <p:slideViewPr>
    <p:cSldViewPr snapToGrid="0" showGuides="1">
      <p:cViewPr varScale="1">
        <p:scale>
          <a:sx n="71" d="100"/>
          <a:sy n="71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360613"/>
            <a:ext cx="160338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5" name="Gerader Verbinder 4"/>
          <p:cNvCxnSpPr/>
          <p:nvPr/>
        </p:nvCxnSpPr>
        <p:spPr>
          <a:xfrm flipV="1">
            <a:off x="530225" y="5962650"/>
            <a:ext cx="810736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8658225" y="0"/>
            <a:ext cx="485775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3600" y="2304000"/>
            <a:ext cx="5122800" cy="9695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eaLnBrk="1" hangingPunct="1">
              <a:lnSpc>
                <a:spcPts val="3600"/>
              </a:lnSpc>
              <a:spcBef>
                <a:spcPct val="0"/>
              </a:spcBef>
              <a:buFontTx/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3600" y="3357118"/>
            <a:ext cx="5122800" cy="8480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9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44475"/>
            <a:ext cx="2476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2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360613"/>
            <a:ext cx="160338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658225" y="-19050"/>
            <a:ext cx="485775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530225" y="5962650"/>
            <a:ext cx="810736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638000"/>
            <a:ext cx="8154000" cy="423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Clr>
                <a:srgbClr val="007040"/>
              </a:buClr>
              <a:buFont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04000" y="482398"/>
            <a:ext cx="5122800" cy="92577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3300"/>
              </a:lnSpc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1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360613"/>
            <a:ext cx="160338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658225" y="-19050"/>
            <a:ext cx="485775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530225" y="5962650"/>
            <a:ext cx="810736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04000" y="482398"/>
            <a:ext cx="5122800" cy="92577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3300"/>
              </a:lnSpc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291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360613"/>
            <a:ext cx="160338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658225" y="-19050"/>
            <a:ext cx="485775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6" name="Gerader Verbinder 5"/>
          <p:cNvCxnSpPr/>
          <p:nvPr/>
        </p:nvCxnSpPr>
        <p:spPr>
          <a:xfrm flipV="1">
            <a:off x="530225" y="5962650"/>
            <a:ext cx="810736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00" y="1638000"/>
            <a:ext cx="8154000" cy="42372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rgbClr val="007040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7040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07040"/>
              </a:buClr>
              <a:buFont typeface="Arial" panose="020B0604020202020204" pitchFamily="34" charset="0"/>
              <a:buChar char="−"/>
              <a:defRPr sz="1800" baseline="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04000" y="482398"/>
            <a:ext cx="5122800" cy="92577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3300"/>
              </a:lnSpc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465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360613"/>
            <a:ext cx="160338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658225" y="-19050"/>
            <a:ext cx="485775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530225" y="5962650"/>
            <a:ext cx="810736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04000" y="482398"/>
            <a:ext cx="5122800" cy="92577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3300"/>
              </a:lnSpc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6" name="Tabellenplatzhalter 15"/>
          <p:cNvSpPr>
            <a:spLocks noGrp="1"/>
          </p:cNvSpPr>
          <p:nvPr>
            <p:ph type="tbl" sz="quarter" idx="10"/>
          </p:nvPr>
        </p:nvSpPr>
        <p:spPr>
          <a:xfrm>
            <a:off x="504000" y="1638000"/>
            <a:ext cx="8172450" cy="4237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9267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 flipV="1">
            <a:off x="530225" y="5962650"/>
            <a:ext cx="810736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0" y="2360613"/>
            <a:ext cx="160338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8658225" y="-19050"/>
            <a:ext cx="485775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386834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00" y="2520000"/>
            <a:ext cx="3868340" cy="332879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40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07040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7040"/>
              </a:buClr>
              <a:buFont typeface="Arial" panose="020B0604020202020204" pitchFamily="34" charset="0"/>
              <a:buChar char="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chemeClr val="accent2"/>
              </a:buCl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6834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04000" y="482398"/>
            <a:ext cx="5122800" cy="92577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3300"/>
              </a:lnSpc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4629150" y="2520000"/>
            <a:ext cx="3868340" cy="332879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40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07040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7040"/>
              </a:buClr>
              <a:buFont typeface="Arial" panose="020B0604020202020204" pitchFamily="34" charset="0"/>
              <a:buChar char="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chemeClr val="accent2"/>
              </a:buCl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64852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2360613"/>
            <a:ext cx="160338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8658225" y="-19050"/>
            <a:ext cx="485775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6" name="Gerader Verbinder 5"/>
          <p:cNvCxnSpPr/>
          <p:nvPr/>
        </p:nvCxnSpPr>
        <p:spPr>
          <a:xfrm flipV="1">
            <a:off x="530225" y="5962650"/>
            <a:ext cx="810736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6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AD9B93-B4D5-4562-BA45-AB7F8FDE37AD}" type="datetimeFigureOut">
              <a:rPr lang="de-DE" smtClean="0"/>
              <a:t>15.03.2016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7E1AC8-3DFB-4E66-B04D-A582D1893F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99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360613"/>
            <a:ext cx="160338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8658225" y="-19050"/>
            <a:ext cx="485775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0" name="Gerader Verbinder 9"/>
          <p:cNvCxnSpPr/>
          <p:nvPr userDrawn="1"/>
        </p:nvCxnSpPr>
        <p:spPr>
          <a:xfrm flipV="1">
            <a:off x="530225" y="5962650"/>
            <a:ext cx="810736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ußzeilenplatzhalter 16"/>
          <p:cNvSpPr txBox="1">
            <a:spLocks/>
          </p:cNvSpPr>
          <p:nvPr userDrawn="1"/>
        </p:nvSpPr>
        <p:spPr>
          <a:xfrm>
            <a:off x="4572000" y="6369050"/>
            <a:ext cx="4103688" cy="365125"/>
          </a:xfrm>
          <a:prstGeom prst="rect">
            <a:avLst/>
          </a:prstGeom>
        </p:spPr>
        <p:txBody>
          <a:bodyPr lIns="0" tIns="0" rIns="0"/>
          <a:lstStyle>
            <a:defPPr>
              <a:defRPr lang="de-DE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S.</a:t>
            </a:r>
            <a:r>
              <a:rPr lang="de-DE" baseline="0" dirty="0" smtClean="0"/>
              <a:t> Bachmann</a:t>
            </a:r>
            <a:r>
              <a:rPr lang="de-DE" dirty="0" smtClean="0"/>
              <a:t> </a:t>
            </a:r>
            <a:r>
              <a:rPr lang="he-IL" dirty="0" smtClean="0">
                <a:cs typeface="+mn-cs"/>
              </a:rPr>
              <a:t>׀</a:t>
            </a:r>
            <a:r>
              <a:rPr lang="de-DE" dirty="0" smtClean="0"/>
              <a:t> </a:t>
            </a:r>
            <a:r>
              <a:rPr lang="en-US" noProof="0" dirty="0" smtClean="0"/>
              <a:t>IVS contribution to the </a:t>
            </a:r>
            <a:r>
              <a:rPr lang="de-DE" dirty="0" smtClean="0"/>
              <a:t>ITRF2014 </a:t>
            </a:r>
            <a:r>
              <a:rPr lang="he-IL" sz="200" kern="12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e-IL" sz="100" kern="12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׀</a:t>
            </a:r>
            <a:r>
              <a:rPr lang="he-IL" sz="800" kern="12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׀</a:t>
            </a:r>
            <a:r>
              <a:rPr lang="de-DE" sz="900" kern="12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800" kern="12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GM 2016 </a:t>
            </a:r>
            <a:r>
              <a:rPr lang="he-IL" sz="100" kern="12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׀</a:t>
            </a:r>
            <a:r>
              <a:rPr lang="he-IL" dirty="0" smtClean="0">
                <a:cs typeface="+mn-cs"/>
              </a:rPr>
              <a:t>׀</a:t>
            </a:r>
            <a:r>
              <a:rPr lang="de-DE" dirty="0" smtClean="0">
                <a:cs typeface="+mn-cs"/>
              </a:rPr>
              <a:t> </a:t>
            </a:r>
            <a:fld id="{B031E05E-5DBC-4F47-A1F1-F8DEAAE8416C}" type="datetime1">
              <a:rPr lang="de-DE" smtClean="0"/>
              <a:pPr>
                <a:defRPr/>
              </a:pPr>
              <a:t>15.03.2016</a:t>
            </a:fld>
            <a:r>
              <a:rPr lang="de-DE" dirty="0" smtClean="0"/>
              <a:t> </a:t>
            </a:r>
            <a:r>
              <a:rPr lang="he-IL" dirty="0" smtClean="0">
                <a:cs typeface="+mn-cs"/>
              </a:rPr>
              <a:t>׀</a:t>
            </a:r>
            <a:r>
              <a:rPr lang="de-DE" dirty="0" smtClean="0"/>
              <a:t> Page </a:t>
            </a:r>
            <a:fld id="{128D9E29-8BBB-4709-A69C-27BFDF80AE50}" type="slidenum">
              <a:rPr lang="de-DE" smtClean="0"/>
              <a:pPr>
                <a:defRPr/>
              </a:pPr>
              <a:t>‹Nr.›</a:t>
            </a:fld>
            <a:endParaRPr lang="de-DE" dirty="0" smtClean="0"/>
          </a:p>
          <a:p>
            <a:pPr>
              <a:defRPr/>
            </a:pPr>
            <a:endParaRPr lang="de-DE" dirty="0"/>
          </a:p>
        </p:txBody>
      </p:sp>
      <p:pic>
        <p:nvPicPr>
          <p:cNvPr id="12" name="Grafik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5999163"/>
            <a:ext cx="161448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22" r:id="rId3"/>
    <p:sldLayoutId id="2147483918" r:id="rId4"/>
    <p:sldLayoutId id="2147483921" r:id="rId5"/>
    <p:sldLayoutId id="2147483919" r:id="rId6"/>
    <p:sldLayoutId id="2147483920" r:id="rId7"/>
    <p:sldLayoutId id="2147483923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10.1007/1345_2015_13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civs.bkg.bund.d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md.gfz-potsdam.de/panmetaworks/showshort.php?id=escidoc:68202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civs.bkg.bund.de" TargetMode="External"/><Relationship Id="rId2" Type="http://schemas.openxmlformats.org/officeDocument/2006/relationships/hyperlink" Target="http://www.bkg.bund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>
          <a:xfrm>
            <a:off x="993775" y="2292350"/>
            <a:ext cx="6293716" cy="1500188"/>
          </a:xfrm>
        </p:spPr>
        <p:txBody>
          <a:bodyPr/>
          <a:lstStyle/>
          <a:p>
            <a:r>
              <a:rPr lang="de-DE" sz="3300" dirty="0" smtClean="0"/>
              <a:t/>
            </a:r>
            <a:br>
              <a:rPr lang="de-DE" sz="3300" dirty="0" smtClean="0"/>
            </a:br>
            <a:r>
              <a:rPr lang="de-DE" sz="3300" dirty="0" smtClean="0"/>
              <a:t>IVS </a:t>
            </a:r>
            <a:r>
              <a:rPr lang="en-US" sz="3300" dirty="0" smtClean="0"/>
              <a:t>contribution</a:t>
            </a:r>
            <a:r>
              <a:rPr lang="de-DE" sz="3300" dirty="0" smtClean="0"/>
              <a:t> </a:t>
            </a:r>
            <a:r>
              <a:rPr lang="en-US" sz="3300" dirty="0" smtClean="0"/>
              <a:t>to the </a:t>
            </a:r>
            <a:r>
              <a:rPr lang="de-DE" sz="3300" dirty="0" smtClean="0"/>
              <a:t>ITRF2014</a:t>
            </a:r>
          </a:p>
        </p:txBody>
      </p:sp>
      <p:sp>
        <p:nvSpPr>
          <p:cNvPr id="8195" name="Untertitel 2"/>
          <p:cNvSpPr>
            <a:spLocks noGrp="1"/>
          </p:cNvSpPr>
          <p:nvPr>
            <p:ph type="subTitle" idx="1"/>
          </p:nvPr>
        </p:nvSpPr>
        <p:spPr>
          <a:xfrm>
            <a:off x="993775" y="4008438"/>
            <a:ext cx="6469343" cy="363537"/>
          </a:xfrm>
        </p:spPr>
        <p:txBody>
          <a:bodyPr lIns="0" tIns="0" rIns="0" bIns="0"/>
          <a:lstStyle/>
          <a:p>
            <a:r>
              <a:rPr lang="en-US" sz="2000" u="sng" dirty="0" smtClean="0">
                <a:cs typeface="Arial" panose="020B0604020202020204" pitchFamily="34" charset="0"/>
              </a:rPr>
              <a:t>S. Bachmann</a:t>
            </a:r>
            <a:r>
              <a:rPr lang="en-US" sz="2000" dirty="0" smtClean="0">
                <a:cs typeface="Arial" panose="020B0604020202020204" pitchFamily="34" charset="0"/>
              </a:rPr>
              <a:t>, </a:t>
            </a:r>
            <a:r>
              <a:rPr lang="de-DE" sz="2000" dirty="0" smtClean="0"/>
              <a:t>D. Thaller, </a:t>
            </a:r>
            <a:r>
              <a:rPr lang="de-DE" sz="2000" i="1" dirty="0" smtClean="0"/>
              <a:t> </a:t>
            </a:r>
            <a:r>
              <a:rPr lang="de-DE" sz="2000" dirty="0" smtClean="0"/>
              <a:t>O. </a:t>
            </a:r>
            <a:r>
              <a:rPr lang="de-DE" sz="2000" dirty="0" err="1" smtClean="0"/>
              <a:t>Roggenbuck</a:t>
            </a:r>
            <a:r>
              <a:rPr lang="de-DE" sz="2000" dirty="0" smtClean="0"/>
              <a:t>, </a:t>
            </a:r>
            <a:r>
              <a:rPr lang="de-DE" sz="2000" dirty="0" err="1" smtClean="0"/>
              <a:t>M.Lösler</a:t>
            </a:r>
            <a:r>
              <a:rPr lang="de-DE" sz="2000" dirty="0"/>
              <a:t>,</a:t>
            </a:r>
            <a:r>
              <a:rPr lang="de-DE" sz="2000" i="1" dirty="0" smtClean="0"/>
              <a:t> </a:t>
            </a:r>
            <a:r>
              <a:rPr lang="de-DE" sz="2000" dirty="0" smtClean="0"/>
              <a:t>L. </a:t>
            </a:r>
            <a:r>
              <a:rPr lang="de-DE" sz="2000" dirty="0" err="1" smtClean="0"/>
              <a:t>Messerschmitt</a:t>
            </a:r>
            <a:endParaRPr lang="en-US" sz="2000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Hypothesis</a:t>
            </a:r>
            <a:r>
              <a:rPr lang="en-US" dirty="0" smtClean="0"/>
              <a:t>:</a:t>
            </a:r>
          </a:p>
          <a:p>
            <a:r>
              <a:rPr lang="en-US" dirty="0" smtClean="0"/>
              <a:t>Improved statistics for a combined solution compared to the individual solutions.</a:t>
            </a:r>
          </a:p>
          <a:p>
            <a:r>
              <a:rPr lang="en-US" dirty="0" smtClean="0"/>
              <a:t>Combination on the level of normal equations with predefined analysis conventions (models, absolute terms, etc.).</a:t>
            </a:r>
          </a:p>
          <a:p>
            <a:r>
              <a:rPr lang="en-US" u="sng" dirty="0" smtClean="0"/>
              <a:t>Major </a:t>
            </a:r>
            <a:r>
              <a:rPr lang="en-US" u="sng" dirty="0"/>
              <a:t>d</a:t>
            </a:r>
            <a:r>
              <a:rPr lang="en-US" u="sng" dirty="0" smtClean="0"/>
              <a:t>ifferences </a:t>
            </a:r>
            <a:r>
              <a:rPr lang="en-US" dirty="0" smtClean="0"/>
              <a:t>to IVS ITRF2008 contribution: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Transformation on 12h </a:t>
            </a:r>
            <a:r>
              <a:rPr lang="en-US" dirty="0" smtClean="0"/>
              <a:t>UT for all parameters</a:t>
            </a:r>
            <a:endParaRPr lang="en-US" dirty="0"/>
          </a:p>
          <a:p>
            <a:pPr marL="265113"/>
            <a:r>
              <a:rPr lang="en-US" dirty="0"/>
              <a:t>(ITRF2008: mid-session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Improved outlier test</a:t>
            </a:r>
          </a:p>
          <a:p>
            <a:pPr marL="265113"/>
            <a:r>
              <a:rPr lang="en-US" dirty="0"/>
              <a:t>(</a:t>
            </a:r>
            <a:r>
              <a:rPr lang="en-US" dirty="0" smtClean="0"/>
              <a:t>static / fixed threshold </a:t>
            </a:r>
            <a:r>
              <a:rPr lang="en-US" dirty="0"/>
              <a:t>→ </a:t>
            </a:r>
            <a:r>
              <a:rPr lang="en-US" dirty="0" smtClean="0"/>
              <a:t>dynamic / LMS)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Analysis 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93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Major differences </a:t>
            </a:r>
            <a:r>
              <a:rPr lang="en-US" dirty="0"/>
              <a:t>to IVS ITRF2008 </a:t>
            </a:r>
            <a:r>
              <a:rPr lang="en-US" dirty="0" smtClean="0"/>
              <a:t>contribution </a:t>
            </a:r>
            <a:r>
              <a:rPr lang="de-DE" dirty="0" smtClean="0"/>
              <a:t>(</a:t>
            </a:r>
            <a:r>
              <a:rPr lang="en-US" dirty="0" err="1" smtClean="0"/>
              <a:t>cont</a:t>
            </a:r>
            <a:r>
              <a:rPr lang="de-DE" dirty="0" smtClean="0"/>
              <a:t>.)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Solid Earth </a:t>
            </a:r>
            <a:r>
              <a:rPr lang="de-DE" dirty="0" smtClean="0"/>
              <a:t>Tide, </a:t>
            </a:r>
            <a:r>
              <a:rPr lang="de-DE" dirty="0"/>
              <a:t>Pole </a:t>
            </a:r>
            <a:r>
              <a:rPr lang="en-US" dirty="0" smtClean="0"/>
              <a:t>Tides</a:t>
            </a:r>
            <a:r>
              <a:rPr lang="de-DE" dirty="0" smtClean="0"/>
              <a:t>:</a:t>
            </a:r>
          </a:p>
          <a:p>
            <a:pPr marL="361950"/>
            <a:r>
              <a:rPr lang="fr-FR" dirty="0" smtClean="0"/>
              <a:t>IERS </a:t>
            </a:r>
            <a:r>
              <a:rPr lang="fr-FR" dirty="0"/>
              <a:t>Conventions </a:t>
            </a:r>
            <a:r>
              <a:rPr lang="fr-FR" dirty="0" smtClean="0"/>
              <a:t>2003 → </a:t>
            </a:r>
            <a:r>
              <a:rPr lang="fr-FR" dirty="0"/>
              <a:t>IERS Conventions </a:t>
            </a:r>
            <a:r>
              <a:rPr lang="fr-FR" dirty="0" smtClean="0"/>
              <a:t>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Nutation:</a:t>
            </a:r>
          </a:p>
          <a:p>
            <a:pPr marL="361950"/>
            <a:r>
              <a:rPr lang="en-US" dirty="0" smtClean="0"/>
              <a:t>IAU2000A (without </a:t>
            </a:r>
            <a:r>
              <a:rPr lang="en-US" dirty="0"/>
              <a:t>Free core </a:t>
            </a:r>
            <a:r>
              <a:rPr lang="en-US" dirty="0" smtClean="0"/>
              <a:t>nutation) → IAU2006 </a:t>
            </a:r>
            <a:r>
              <a:rPr lang="en-US" dirty="0"/>
              <a:t>(without Free Core Nutation)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Gradients</a:t>
            </a:r>
            <a:r>
              <a:rPr lang="de-DE" dirty="0" smtClean="0"/>
              <a:t>:</a:t>
            </a:r>
          </a:p>
          <a:p>
            <a:pPr marL="361950"/>
            <a:r>
              <a:rPr lang="de-DE" dirty="0" smtClean="0"/>
              <a:t>MacMillan(1995</a:t>
            </a:r>
            <a:r>
              <a:rPr lang="de-DE" dirty="0"/>
              <a:t>) </a:t>
            </a:r>
            <a:r>
              <a:rPr lang="en-US" dirty="0" smtClean="0"/>
              <a:t>with</a:t>
            </a:r>
            <a:r>
              <a:rPr lang="de-DE" dirty="0" smtClean="0"/>
              <a:t> </a:t>
            </a:r>
            <a:r>
              <a:rPr lang="en-US" dirty="0" smtClean="0"/>
              <a:t>wet</a:t>
            </a:r>
            <a:r>
              <a:rPr lang="de-DE" dirty="0" smtClean="0"/>
              <a:t> VMF1 </a:t>
            </a:r>
            <a:r>
              <a:rPr lang="en-US" dirty="0"/>
              <a:t>→</a:t>
            </a:r>
            <a:r>
              <a:rPr lang="de-DE" dirty="0" smtClean="0"/>
              <a:t> </a:t>
            </a:r>
            <a:r>
              <a:rPr lang="de-DE" dirty="0"/>
              <a:t>Chen-Herring </a:t>
            </a:r>
            <a:r>
              <a:rPr lang="en-US" dirty="0" smtClean="0"/>
              <a:t>Gradients</a:t>
            </a:r>
            <a:endParaRPr lang="de-DE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Analysis III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Major differences </a:t>
            </a:r>
            <a:r>
              <a:rPr lang="en-US" dirty="0"/>
              <a:t>to IVS ITRF2008 </a:t>
            </a:r>
            <a:r>
              <a:rPr lang="en-US" dirty="0" smtClean="0"/>
              <a:t>contribution </a:t>
            </a:r>
            <a:r>
              <a:rPr lang="de-DE" dirty="0" smtClean="0"/>
              <a:t>(</a:t>
            </a:r>
            <a:r>
              <a:rPr lang="en-US" dirty="0" err="1" smtClean="0"/>
              <a:t>cont</a:t>
            </a:r>
            <a:r>
              <a:rPr lang="de-DE" dirty="0" smtClean="0"/>
              <a:t>.)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Source </a:t>
            </a:r>
            <a:r>
              <a:rPr lang="en-US" dirty="0" smtClean="0"/>
              <a:t>positions</a:t>
            </a:r>
            <a:r>
              <a:rPr lang="de-DE" dirty="0" smtClean="0"/>
              <a:t>:</a:t>
            </a:r>
          </a:p>
          <a:p>
            <a:pPr marL="361950"/>
            <a:r>
              <a:rPr lang="en-US" dirty="0" smtClean="0"/>
              <a:t>Constrained</a:t>
            </a:r>
            <a:r>
              <a:rPr lang="de-DE" dirty="0" smtClean="0"/>
              <a:t> on ICRF1+Ext.1 </a:t>
            </a:r>
            <a:r>
              <a:rPr lang="en-US" dirty="0" smtClean="0"/>
              <a:t>or</a:t>
            </a:r>
            <a:r>
              <a:rPr lang="de-DE" dirty="0" smtClean="0"/>
              <a:t> individual CRF </a:t>
            </a:r>
            <a:r>
              <a:rPr lang="fr-FR" dirty="0" smtClean="0"/>
              <a:t>→ </a:t>
            </a:r>
            <a:r>
              <a:rPr lang="en-US" dirty="0" smtClean="0"/>
              <a:t>constrained</a:t>
            </a:r>
            <a:r>
              <a:rPr lang="fr-FR" dirty="0" smtClean="0"/>
              <a:t> on ICRF2 </a:t>
            </a:r>
            <a:r>
              <a:rPr lang="fr-FR" i="1" dirty="0"/>
              <a:t>a priori</a:t>
            </a:r>
            <a:r>
              <a:rPr lang="fr-FR" dirty="0"/>
              <a:t> position </a:t>
            </a:r>
            <a:r>
              <a:rPr lang="fr-FR" dirty="0" smtClean="0"/>
              <a:t>(</a:t>
            </a:r>
            <a:r>
              <a:rPr lang="en-US" dirty="0" smtClean="0"/>
              <a:t>defining</a:t>
            </a:r>
            <a:r>
              <a:rPr lang="fr-FR" dirty="0" smtClean="0"/>
              <a:t> sources)</a:t>
            </a:r>
          </a:p>
          <a:p>
            <a:pPr marL="361950"/>
            <a:endParaRPr lang="fr-FR" dirty="0"/>
          </a:p>
          <a:p>
            <a:r>
              <a:rPr lang="en-US" u="sng" dirty="0"/>
              <a:t>Major differences </a:t>
            </a:r>
            <a:r>
              <a:rPr lang="en-US" dirty="0"/>
              <a:t>to IVS </a:t>
            </a:r>
            <a:r>
              <a:rPr lang="en-US" dirty="0" smtClean="0"/>
              <a:t>routine (rapid / quarterly) combination:</a:t>
            </a:r>
          </a:p>
          <a:p>
            <a:endParaRPr lang="de-DE" dirty="0"/>
          </a:p>
          <a:p>
            <a:pPr marL="360363" indent="-342900">
              <a:buFont typeface="Arial" panose="020B0604020202020204" pitchFamily="34" charset="0"/>
              <a:buChar char="•"/>
            </a:pPr>
            <a:r>
              <a:rPr lang="en-US" dirty="0" smtClean="0"/>
              <a:t>Non-tidal atmospheric loading not applied (annual / semi-annual model applied </a:t>
            </a:r>
            <a:r>
              <a:rPr lang="en-US" i="1" dirty="0" smtClean="0"/>
              <a:t>a posteriori</a:t>
            </a:r>
            <a:r>
              <a:rPr lang="en-US" dirty="0" smtClean="0"/>
              <a:t>)</a:t>
            </a:r>
          </a:p>
          <a:p>
            <a:pPr marL="360363" indent="-342900">
              <a:buFont typeface="Arial" panose="020B0604020202020204" pitchFamily="34" charset="0"/>
              <a:buChar char="•"/>
            </a:pPr>
            <a:r>
              <a:rPr lang="en-US" dirty="0" smtClean="0"/>
              <a:t>Dedicated</a:t>
            </a:r>
            <a:r>
              <a:rPr lang="de-DE" dirty="0" smtClean="0"/>
              <a:t> IVS </a:t>
            </a:r>
            <a:r>
              <a:rPr lang="de-DE" dirty="0"/>
              <a:t>ITRF2014 </a:t>
            </a:r>
            <a:r>
              <a:rPr lang="en-US" dirty="0" smtClean="0"/>
              <a:t>axis</a:t>
            </a:r>
            <a:r>
              <a:rPr lang="de-DE" dirty="0" smtClean="0"/>
              <a:t> </a:t>
            </a:r>
            <a:r>
              <a:rPr lang="en-US" dirty="0" smtClean="0"/>
              <a:t>offset</a:t>
            </a:r>
            <a:r>
              <a:rPr lang="de-DE" dirty="0" smtClean="0"/>
              <a:t> </a:t>
            </a:r>
            <a:r>
              <a:rPr lang="en-US" dirty="0" smtClean="0"/>
              <a:t>information</a:t>
            </a:r>
            <a:r>
              <a:rPr lang="de-DE" dirty="0" smtClean="0"/>
              <a:t> </a:t>
            </a:r>
            <a:r>
              <a:rPr lang="en-US" dirty="0" smtClean="0"/>
              <a:t>file</a:t>
            </a:r>
          </a:p>
          <a:p>
            <a:pPr marL="360363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60363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Analysis 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3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Results </a:t>
            </a:r>
            <a:r>
              <a:rPr lang="en-US" sz="3100" dirty="0"/>
              <a:t>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Station Coordinates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54" y="2303561"/>
            <a:ext cx="5100034" cy="354529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91852" y="5354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61032" y="2303561"/>
            <a:ext cx="36697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chemeClr val="accent4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Improvements around 1990s:</a:t>
            </a:r>
          </a:p>
          <a:p>
            <a:pPr marL="285750" indent="-285750">
              <a:lnSpc>
                <a:spcPct val="2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VLBI stations.</a:t>
            </a:r>
          </a:p>
          <a:p>
            <a:pPr marL="285750" indent="-285750">
              <a:lnSpc>
                <a:spcPct val="2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Larger network size.</a:t>
            </a:r>
          </a:p>
          <a:p>
            <a:pPr marL="285750" indent="-285750">
              <a:lnSpc>
                <a:spcPct val="2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Better global distribution.</a:t>
            </a:r>
          </a:p>
          <a:p>
            <a:pPr marL="285750" indent="-285750">
              <a:lnSpc>
                <a:spcPct val="2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sources observed.</a:t>
            </a:r>
          </a:p>
        </p:txBody>
      </p:sp>
    </p:spTree>
    <p:extLst>
      <p:ext uri="{BB962C8B-B14F-4D97-AF65-F5344CB8AC3E}">
        <p14:creationId xmlns:p14="http://schemas.microsoft.com/office/powerpoint/2010/main" val="4532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Results </a:t>
            </a:r>
            <a:r>
              <a:rPr lang="en-US" sz="3100" dirty="0" smtClean="0"/>
              <a:t>II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Station Coordinates</a:t>
            </a:r>
            <a:br>
              <a:rPr lang="en-US" dirty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4" y="2683709"/>
            <a:ext cx="4157663" cy="290607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07" y="3299710"/>
            <a:ext cx="3939243" cy="248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870799" y="1753779"/>
            <a:ext cx="3961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Station coordinates WRMS of all stations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970536" y="311504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36945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de-DE" dirty="0" smtClean="0"/>
              <a:t> III</a:t>
            </a:r>
            <a:br>
              <a:rPr lang="de-DE" dirty="0" smtClean="0"/>
            </a:br>
            <a:r>
              <a:rPr lang="de-DE" sz="2500" dirty="0" smtClean="0"/>
              <a:t>EOP</a:t>
            </a:r>
            <a:endParaRPr lang="de-DE" sz="2500" dirty="0"/>
          </a:p>
        </p:txBody>
      </p:sp>
      <p:sp>
        <p:nvSpPr>
          <p:cNvPr id="6" name="Rechteck 5"/>
          <p:cNvSpPr/>
          <p:nvPr/>
        </p:nvSpPr>
        <p:spPr>
          <a:xfrm>
            <a:off x="430508" y="1663289"/>
            <a:ext cx="5995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Internal comparison w.r.t. combined solution</a:t>
            </a:r>
            <a:endParaRPr lang="en-US" sz="2000" dirty="0">
              <a:latin typeface="+mj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8" y="2889305"/>
            <a:ext cx="8226256" cy="234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de-DE" dirty="0" smtClean="0"/>
              <a:t> </a:t>
            </a:r>
            <a:r>
              <a:rPr lang="de-DE" dirty="0" smtClean="0"/>
              <a:t>IV</a:t>
            </a:r>
            <a:r>
              <a:rPr lang="de-DE" dirty="0"/>
              <a:t/>
            </a:r>
            <a:br>
              <a:rPr lang="de-DE" dirty="0"/>
            </a:br>
            <a:r>
              <a:rPr lang="de-DE" sz="2500" dirty="0"/>
              <a:t>EOP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09600" y="2609385"/>
            <a:ext cx="28379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Offset (PWL) → offset + drift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cause of elevated WRMS: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 of parameterization within the combination process (not on the analysis basis – under investigation for operational combination).</a:t>
            </a:r>
          </a:p>
        </p:txBody>
      </p:sp>
      <p:pic>
        <p:nvPicPr>
          <p:cNvPr id="7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82" y="3656274"/>
            <a:ext cx="5145034" cy="2177496"/>
          </a:xfrm>
        </p:spPr>
      </p:pic>
      <p:sp>
        <p:nvSpPr>
          <p:cNvPr id="8" name="Textfeld 7"/>
          <p:cNvSpPr txBox="1"/>
          <p:nvPr/>
        </p:nvSpPr>
        <p:spPr>
          <a:xfrm>
            <a:off x="5711185" y="2763498"/>
            <a:ext cx="119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LOD</a:t>
            </a:r>
          </a:p>
        </p:txBody>
      </p:sp>
      <p:sp>
        <p:nvSpPr>
          <p:cNvPr id="9" name="Rechteck 8"/>
          <p:cNvSpPr/>
          <p:nvPr/>
        </p:nvSpPr>
        <p:spPr>
          <a:xfrm>
            <a:off x="430508" y="1663289"/>
            <a:ext cx="5995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WRMS of the differences w.r.t. combined solution</a:t>
            </a:r>
          </a:p>
        </p:txBody>
      </p:sp>
    </p:spTree>
    <p:extLst>
      <p:ext uri="{BB962C8B-B14F-4D97-AF65-F5344CB8AC3E}">
        <p14:creationId xmlns:p14="http://schemas.microsoft.com/office/powerpoint/2010/main" val="7387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de-DE" dirty="0" smtClean="0"/>
              <a:t> </a:t>
            </a:r>
            <a:r>
              <a:rPr lang="de-DE" dirty="0" smtClean="0"/>
              <a:t>V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500" dirty="0" smtClean="0"/>
              <a:t>EOP</a:t>
            </a:r>
            <a:endParaRPr lang="de-DE" sz="25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10" y="3422702"/>
            <a:ext cx="5145034" cy="21774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49989" y="2596688"/>
            <a:ext cx="317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X-Pole (+rate)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Y-Pole (+rate)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30508" y="1663289"/>
            <a:ext cx="5995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WRMS of the differences w.r.t. combined solution</a:t>
            </a:r>
          </a:p>
        </p:txBody>
      </p:sp>
    </p:spTree>
    <p:extLst>
      <p:ext uri="{BB962C8B-B14F-4D97-AF65-F5344CB8AC3E}">
        <p14:creationId xmlns:p14="http://schemas.microsoft.com/office/powerpoint/2010/main" val="22805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de-DE" dirty="0" smtClean="0"/>
              <a:t> VI</a:t>
            </a:r>
            <a:br>
              <a:rPr lang="de-DE" dirty="0" smtClean="0"/>
            </a:br>
            <a:r>
              <a:rPr lang="de-DE" sz="2500" dirty="0" smtClean="0"/>
              <a:t>EOP</a:t>
            </a:r>
            <a:endParaRPr lang="de-DE" sz="2500" dirty="0"/>
          </a:p>
        </p:txBody>
      </p:sp>
      <p:sp>
        <p:nvSpPr>
          <p:cNvPr id="6" name="Rechteck 5"/>
          <p:cNvSpPr/>
          <p:nvPr/>
        </p:nvSpPr>
        <p:spPr>
          <a:xfrm>
            <a:off x="430508" y="1663289"/>
            <a:ext cx="5995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External comparison w.r.t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smtClean="0">
                <a:latin typeface="+mj-lt"/>
              </a:rPr>
              <a:t>IERS-08-C04</a:t>
            </a:r>
            <a:endParaRPr lang="en-US" sz="2000" dirty="0"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20" y="2063399"/>
            <a:ext cx="6855213" cy="39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9" y="2970962"/>
            <a:ext cx="8154985" cy="293270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Results VII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Scale - Internal comparisons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61898" y="1830921"/>
            <a:ext cx="5666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Single combined session w.r.t. VTRF2014 (black)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Annual signal 1979-2015.0 (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Annual signal 1979-2009.0 (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11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Input </a:t>
            </a:r>
            <a:r>
              <a:rPr lang="en-US" dirty="0" smtClean="0"/>
              <a:t>contribution / submission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Analysis </a:t>
            </a:r>
            <a:r>
              <a:rPr lang="en-US" dirty="0" smtClean="0"/>
              <a:t>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Results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 smtClean="0"/>
              <a:t>Station </a:t>
            </a:r>
            <a:r>
              <a:rPr lang="en-US" dirty="0" smtClean="0"/>
              <a:t>Coordinates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 smtClean="0"/>
              <a:t>Earth Orientation Parameters (EOP)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to access to data and results</a:t>
            </a:r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Conclusions – What did we learn?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</a:t>
            </a:r>
            <a:r>
              <a:rPr lang="de-DE" dirty="0" smtClean="0"/>
              <a:t>utline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40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VIII</a:t>
            </a:r>
            <a:br>
              <a:rPr lang="en-US" dirty="0" smtClean="0"/>
            </a:br>
            <a:r>
              <a:rPr lang="en-US" sz="2500" dirty="0" smtClean="0"/>
              <a:t>Scale - External comparison</a:t>
            </a:r>
            <a:endParaRPr lang="en-US" sz="25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2" y="3773496"/>
            <a:ext cx="7318878" cy="214478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38110" y="2179782"/>
            <a:ext cx="3339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Single combined session w.r.t.: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DTRF2008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ITRF2008 (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VTRF2014 (black)</a:t>
            </a:r>
          </a:p>
        </p:txBody>
      </p:sp>
      <p:sp>
        <p:nvSpPr>
          <p:cNvPr id="8" name="Ellipse 7"/>
          <p:cNvSpPr/>
          <p:nvPr/>
        </p:nvSpPr>
        <p:spPr>
          <a:xfrm>
            <a:off x="5015345" y="4128655"/>
            <a:ext cx="611455" cy="16316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7235204" y="4116217"/>
            <a:ext cx="661885" cy="15087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2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Results </a:t>
            </a:r>
            <a:r>
              <a:rPr lang="en-US" sz="3100" dirty="0" smtClean="0"/>
              <a:t>IX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Scale - External </a:t>
            </a:r>
            <a:r>
              <a:rPr lang="en-US" dirty="0" smtClean="0"/>
              <a:t>comparison cont</a:t>
            </a:r>
            <a:r>
              <a:rPr lang="en-US" dirty="0"/>
              <a:t>.</a:t>
            </a:r>
            <a:endParaRPr lang="de-DE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55" y="2378827"/>
            <a:ext cx="4805404" cy="257873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22036" y="2604655"/>
            <a:ext cx="3103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Network size / geometry dependency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Session weighting in global solution?</a:t>
            </a:r>
          </a:p>
        </p:txBody>
      </p:sp>
    </p:spTree>
    <p:extLst>
      <p:ext uri="{BB962C8B-B14F-4D97-AF65-F5344CB8AC3E}">
        <p14:creationId xmlns:p14="http://schemas.microsoft.com/office/powerpoint/2010/main" val="26270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 parameter Helmert Transformation between VTRF2014 and DTRF2008 / ITRF2008: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X</a:t>
            </a:r>
            <a:br>
              <a:rPr lang="en-US" dirty="0" smtClean="0"/>
            </a:br>
            <a:r>
              <a:rPr lang="en-US" sz="2400" dirty="0" smtClean="0"/>
              <a:t>Scale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690914"/>
              </p:ext>
            </p:extLst>
          </p:nvPr>
        </p:nvGraphicFramePr>
        <p:xfrm>
          <a:off x="504000" y="2700200"/>
          <a:ext cx="8409089" cy="31750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343271"/>
                <a:gridCol w="738909"/>
                <a:gridCol w="979054"/>
                <a:gridCol w="849746"/>
                <a:gridCol w="979054"/>
                <a:gridCol w="766619"/>
                <a:gridCol w="923636"/>
                <a:gridCol w="858982"/>
                <a:gridCol w="96981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HT</a:t>
                      </a:r>
                      <a:r>
                        <a:rPr lang="de-DE" sz="1600" baseline="0" dirty="0" smtClean="0"/>
                        <a:t> Parameter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DTRF2008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aseline="0" noProof="0" dirty="0" smtClean="0"/>
                        <a:t>Positions</a:t>
                      </a:r>
                      <a:r>
                        <a:rPr lang="de-DE" sz="1600" baseline="0" dirty="0" smtClean="0"/>
                        <a:t>      </a:t>
                      </a:r>
                      <a:r>
                        <a:rPr lang="en-US" sz="1600" baseline="0" noProof="0" dirty="0" smtClean="0"/>
                        <a:t>Velocities </a:t>
                      </a:r>
                      <a:r>
                        <a:rPr lang="de-DE" sz="1600" baseline="0" dirty="0" smtClean="0"/>
                        <a:t>(per </a:t>
                      </a:r>
                      <a:r>
                        <a:rPr lang="de-DE" sz="1600" baseline="0" dirty="0" err="1" smtClean="0"/>
                        <a:t>yr</a:t>
                      </a:r>
                      <a:r>
                        <a:rPr lang="de-DE" sz="1600" baseline="0" dirty="0" smtClean="0"/>
                        <a:t>)</a:t>
                      </a:r>
                      <a:endParaRPr lang="de-DE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ITRF2008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aseline="0" noProof="0" dirty="0" smtClean="0"/>
                        <a:t>Positions</a:t>
                      </a:r>
                      <a:r>
                        <a:rPr lang="de-DE" sz="1600" baseline="0" dirty="0" smtClean="0"/>
                        <a:t>      </a:t>
                      </a:r>
                      <a:r>
                        <a:rPr lang="en-US" sz="1600" baseline="0" noProof="0" dirty="0" smtClean="0"/>
                        <a:t>Velocities</a:t>
                      </a:r>
                      <a:r>
                        <a:rPr lang="de-DE" sz="1600" baseline="0" dirty="0" smtClean="0"/>
                        <a:t> (per </a:t>
                      </a:r>
                      <a:r>
                        <a:rPr lang="de-DE" sz="1600" baseline="0" dirty="0" err="1" smtClean="0"/>
                        <a:t>yr</a:t>
                      </a:r>
                      <a:r>
                        <a:rPr lang="de-DE" sz="1600" baseline="0" dirty="0" smtClean="0"/>
                        <a:t>)</a:t>
                      </a:r>
                      <a:endParaRPr lang="de-DE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T</a:t>
                      </a:r>
                      <a:r>
                        <a:rPr lang="de-DE" sz="1400" baseline="-25000" dirty="0" err="1" smtClean="0"/>
                        <a:t>x</a:t>
                      </a:r>
                      <a:r>
                        <a:rPr lang="de-DE" sz="1400" baseline="0" dirty="0" smtClean="0"/>
                        <a:t> [mm]</a:t>
                      </a:r>
                      <a:endParaRPr lang="de-DE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-2.1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0.8)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-0.5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(±0.8) 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-0.8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0.6)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-0.4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0.6)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dirty="0" err="1" smtClean="0"/>
                        <a:t>T</a:t>
                      </a:r>
                      <a:r>
                        <a:rPr lang="de-DE" sz="1400" kern="1200" baseline="-25000" dirty="0" err="1" smtClean="0"/>
                        <a:t>y</a:t>
                      </a:r>
                      <a:r>
                        <a:rPr lang="de-DE" sz="1400" kern="1200" baseline="-25000" dirty="0" smtClean="0"/>
                        <a:t> </a:t>
                      </a:r>
                      <a:r>
                        <a:rPr lang="de-DE" sz="1400" baseline="0" dirty="0" smtClean="0"/>
                        <a:t>[mm]</a:t>
                      </a:r>
                      <a:endParaRPr lang="de-DE" sz="14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-0.1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0.8)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-0.6</a:t>
                      </a:r>
                      <a:r>
                        <a:rPr lang="de-DE" sz="1400" dirty="0" smtClean="0"/>
                        <a:t> 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0.8)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0.6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0.6)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-0.4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0.6)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dirty="0" smtClean="0"/>
                        <a:t>T</a:t>
                      </a:r>
                      <a:r>
                        <a:rPr lang="de-DE" sz="1400" kern="1200" baseline="-25000" dirty="0" smtClean="0"/>
                        <a:t>z </a:t>
                      </a:r>
                      <a:r>
                        <a:rPr lang="de-DE" sz="1400" baseline="0" dirty="0" smtClean="0"/>
                        <a:t>[mm]</a:t>
                      </a:r>
                      <a:endParaRPr lang="de-DE" sz="14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(± 0.7)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0.7)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-1.1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(± 0.6)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0.1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0.6)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dirty="0" err="1" smtClean="0"/>
                        <a:t>R</a:t>
                      </a:r>
                      <a:r>
                        <a:rPr lang="de-DE" sz="1400" kern="1200" baseline="-25000" dirty="0" err="1" smtClean="0"/>
                        <a:t>x</a:t>
                      </a:r>
                      <a:r>
                        <a:rPr lang="de-DE" sz="1400" kern="1200" baseline="-25000" dirty="0" smtClean="0"/>
                        <a:t> </a:t>
                      </a:r>
                      <a:r>
                        <a:rPr lang="de-DE" sz="1400" baseline="0" dirty="0" smtClean="0"/>
                        <a:t>[</a:t>
                      </a:r>
                      <a:r>
                        <a:rPr lang="de-DE" sz="1400" baseline="0" dirty="0" err="1" smtClean="0"/>
                        <a:t>mas</a:t>
                      </a:r>
                      <a:r>
                        <a:rPr lang="de-DE" sz="1400" baseline="0" dirty="0" smtClean="0"/>
                        <a:t>]</a:t>
                      </a:r>
                      <a:endParaRPr lang="de-DE" sz="14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-0.03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(± 0.03)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-0.006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0.03)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-0.02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(± 0.02)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 -0.008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0.02)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dirty="0" err="1" smtClean="0"/>
                        <a:t>R</a:t>
                      </a:r>
                      <a:r>
                        <a:rPr lang="de-DE" sz="1400" kern="1200" baseline="-25000" dirty="0" err="1" smtClean="0"/>
                        <a:t>y</a:t>
                      </a:r>
                      <a:r>
                        <a:rPr lang="de-DE" sz="1400" kern="1200" baseline="-25000" dirty="0" smtClean="0"/>
                        <a:t> </a:t>
                      </a:r>
                      <a:r>
                        <a:rPr lang="de-DE" sz="1400" baseline="0" dirty="0" smtClean="0"/>
                        <a:t>[</a:t>
                      </a:r>
                      <a:r>
                        <a:rPr lang="de-DE" sz="1400" baseline="0" dirty="0" err="1" smtClean="0"/>
                        <a:t>mas</a:t>
                      </a:r>
                      <a:r>
                        <a:rPr lang="de-DE" sz="1400" baseline="0" dirty="0" smtClean="0"/>
                        <a:t>]</a:t>
                      </a:r>
                      <a:endParaRPr lang="de-DE" sz="14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0.03)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0.002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0.03)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-0.01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</a:t>
                      </a:r>
                      <a:r>
                        <a:rPr lang="de-DE" sz="1400" baseline="0" dirty="0" smtClean="0"/>
                        <a:t> 0.02</a:t>
                      </a:r>
                      <a:r>
                        <a:rPr lang="de-DE" sz="1400" dirty="0" smtClean="0"/>
                        <a:t>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0.006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0.02)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dirty="0" err="1" smtClean="0"/>
                        <a:t>R</a:t>
                      </a:r>
                      <a:r>
                        <a:rPr lang="de-DE" sz="1400" kern="1200" baseline="-25000" dirty="0" err="1" smtClean="0"/>
                        <a:t>z</a:t>
                      </a:r>
                      <a:r>
                        <a:rPr lang="de-DE" sz="1400" kern="1200" baseline="-25000" dirty="0" smtClean="0"/>
                        <a:t> </a:t>
                      </a:r>
                      <a:r>
                        <a:rPr lang="de-DE" sz="1400" baseline="0" dirty="0" smtClean="0"/>
                        <a:t>[</a:t>
                      </a:r>
                      <a:r>
                        <a:rPr lang="de-DE" sz="1400" baseline="0" dirty="0" err="1" smtClean="0"/>
                        <a:t>mas</a:t>
                      </a:r>
                      <a:r>
                        <a:rPr lang="de-DE" sz="1400" baseline="0" dirty="0" smtClean="0"/>
                        <a:t>]</a:t>
                      </a:r>
                      <a:endParaRPr lang="de-DE" sz="14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-0.12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0.03)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0.006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0.0.3)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0.01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0.02)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0.012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0.02)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Scale</a:t>
                      </a:r>
                      <a:r>
                        <a:rPr lang="de-DE" sz="1400" dirty="0" smtClean="0"/>
                        <a:t> [ppb]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0.11)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0.11)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0.44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0.09)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 -0.02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(± 0.09)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8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Retreat: “Low visibility of IVS results”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AC + combined contributions are available in the IVS data centers (BKG, CDDIS, OPAR)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paper on this subject will be published in the Journal of Geodesy:</a:t>
            </a:r>
          </a:p>
          <a:p>
            <a:pPr marL="357188"/>
            <a:r>
              <a:rPr lang="en-US" dirty="0" smtClean="0"/>
              <a:t>Bachmann, S et al. „IVS contribution to ITRF2014“</a:t>
            </a:r>
          </a:p>
          <a:p>
            <a:pPr marL="357188"/>
            <a:r>
              <a:rPr lang="en-US" dirty="0" smtClean="0"/>
              <a:t>(submitted, review process finished)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Preliminary results: IAG Symposia REFAG2014 (</a:t>
            </a:r>
            <a:r>
              <a:rPr lang="de-DE" dirty="0"/>
              <a:t>DOI </a:t>
            </a:r>
            <a:r>
              <a:rPr lang="de-DE" dirty="0" smtClean="0">
                <a:hlinkClick r:id="rId2" action="ppaction://hlinkfile"/>
              </a:rPr>
              <a:t>10.1007/1345_2015_136</a:t>
            </a:r>
            <a:r>
              <a:rPr lang="de-DE" dirty="0" smtClean="0"/>
              <a:t>)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IVS GM 2016 Proceedings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access to data and </a:t>
            </a:r>
            <a:r>
              <a:rPr lang="en-US" dirty="0" smtClean="0"/>
              <a:t>results</a:t>
            </a:r>
            <a:r>
              <a:rPr lang="de-DE" dirty="0" smtClean="0"/>
              <a:t>? I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 flipV="1">
            <a:off x="976177" y="4117904"/>
            <a:ext cx="4209435" cy="622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/>
          <p:cNvGrpSpPr/>
          <p:nvPr/>
        </p:nvGrpSpPr>
        <p:grpSpPr>
          <a:xfrm>
            <a:off x="764812" y="3866378"/>
            <a:ext cx="4656222" cy="430887"/>
            <a:chOff x="2216287" y="5374314"/>
            <a:chExt cx="4437529" cy="430887"/>
          </a:xfrm>
        </p:grpSpPr>
        <p:sp>
          <p:nvSpPr>
            <p:cNvPr id="9" name="Rechteck 8"/>
            <p:cNvSpPr/>
            <p:nvPr/>
          </p:nvSpPr>
          <p:spPr>
            <a:xfrm>
              <a:off x="2216287" y="5421316"/>
              <a:ext cx="4437529" cy="336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216287" y="5374314"/>
              <a:ext cx="15199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+mn-lt"/>
                </a:rPr>
                <a:t>(accepted)</a:t>
              </a:r>
              <a:endParaRPr lang="de-DE" sz="2200" dirty="0" err="1" smtClean="0"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64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46" y="1386255"/>
            <a:ext cx="5515970" cy="423703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4000" y="482398"/>
            <a:ext cx="5944926" cy="925778"/>
          </a:xfrm>
        </p:spPr>
        <p:txBody>
          <a:bodyPr/>
          <a:lstStyle/>
          <a:p>
            <a:r>
              <a:rPr lang="en-US" dirty="0"/>
              <a:t>How to access to data and results</a:t>
            </a:r>
            <a:r>
              <a:rPr lang="de-DE" dirty="0"/>
              <a:t>? </a:t>
            </a:r>
            <a:r>
              <a:rPr lang="de-DE" dirty="0" smtClean="0"/>
              <a:t>II</a:t>
            </a:r>
            <a:endParaRPr lang="en-US" dirty="0"/>
          </a:p>
        </p:txBody>
      </p:sp>
      <p:sp>
        <p:nvSpPr>
          <p:cNvPr id="5" name="Abgerundetes Rechteck 4"/>
          <p:cNvSpPr/>
          <p:nvPr/>
        </p:nvSpPr>
        <p:spPr>
          <a:xfrm>
            <a:off x="3151526" y="3400305"/>
            <a:ext cx="347037" cy="16697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6563685" y="3961645"/>
            <a:ext cx="877888" cy="16697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04000" y="1504226"/>
            <a:ext cx="2561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of results on the (newly designed) IVS Combination Centers website: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 series of station coordinates, baselines, EOP,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and combined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Link to data DOI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ccivs.bkg.bund.de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581240" y="5641465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→ IVS GM 2016 Poster</a:t>
            </a:r>
          </a:p>
        </p:txBody>
      </p:sp>
    </p:spTree>
    <p:extLst>
      <p:ext uri="{BB962C8B-B14F-4D97-AF65-F5344CB8AC3E}">
        <p14:creationId xmlns:p14="http://schemas.microsoft.com/office/powerpoint/2010/main" val="256605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8" y="1541926"/>
            <a:ext cx="3905695" cy="423703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3999" y="482398"/>
            <a:ext cx="5511789" cy="925778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access to data and results</a:t>
            </a:r>
            <a:r>
              <a:rPr lang="de-DE" dirty="0"/>
              <a:t>? </a:t>
            </a:r>
            <a:r>
              <a:rPr lang="de-DE" dirty="0" smtClean="0"/>
              <a:t>III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DOI - </a:t>
            </a:r>
            <a:r>
              <a:rPr lang="en-US" sz="2500" dirty="0" smtClean="0"/>
              <a:t>Citable data</a:t>
            </a:r>
            <a:endParaRPr lang="en-US" sz="2500" dirty="0"/>
          </a:p>
        </p:txBody>
      </p:sp>
      <p:sp>
        <p:nvSpPr>
          <p:cNvPr id="5" name="Textfeld 4"/>
          <p:cNvSpPr txBox="1"/>
          <p:nvPr/>
        </p:nvSpPr>
        <p:spPr>
          <a:xfrm>
            <a:off x="4796336" y="1408176"/>
            <a:ext cx="38904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hlinkClick r:id="rId3" tooltip="External link doi (Opens new window)"/>
              </a:rPr>
              <a:t>10.5880/GFZ.1.1.2015.002</a:t>
            </a:r>
            <a:endParaRPr lang="en-US" sz="20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Established at GFZ, Germany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Abstract, 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Keywords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,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Links to data files in IVS data center (freely available)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Meta data / data description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  <a:cs typeface="Arial" panose="020B0604020202020204" pitchFamily="34" charset="0"/>
              </a:rPr>
              <a:t>Etc.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2000" dirty="0" smtClean="0">
                <a:latin typeface="+mn-lt"/>
                <a:cs typeface="Arial" panose="020B0604020202020204" pitchFamily="34" charset="0"/>
              </a:rPr>
              <a:t>Reference: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149181" y="5170138"/>
            <a:ext cx="6955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 "</a:t>
            </a:r>
            <a:r>
              <a:rPr lang="en-US" sz="1600" dirty="0" err="1"/>
              <a:t>Nothnagel</a:t>
            </a:r>
            <a:r>
              <a:rPr lang="en-US" sz="1600" dirty="0"/>
              <a:t>, A.; International VLBI Service for Geodesy and Astrometry (IVS); </a:t>
            </a:r>
            <a:endParaRPr lang="en-US" sz="1600" dirty="0" smtClean="0"/>
          </a:p>
          <a:p>
            <a:r>
              <a:rPr lang="en-US" sz="1600" dirty="0" smtClean="0"/>
              <a:t>2015</a:t>
            </a:r>
            <a:r>
              <a:rPr lang="en-US" sz="1600" dirty="0"/>
              <a:t>: The IVS data input to ITRF2014. International VLBI Service for Geodesy and </a:t>
            </a:r>
            <a:endParaRPr lang="en-US" sz="1600" dirty="0" smtClean="0"/>
          </a:p>
          <a:p>
            <a:r>
              <a:rPr lang="en-US" sz="1600" dirty="0" smtClean="0"/>
              <a:t>Astrometry</a:t>
            </a:r>
            <a:r>
              <a:rPr lang="en-US" sz="1600" dirty="0"/>
              <a:t>, GFZ Data Services</a:t>
            </a:r>
            <a:r>
              <a:rPr lang="en-US" sz="1600" dirty="0" smtClean="0"/>
              <a:t>."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lot…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Collecting data always takes longer than expected [..]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Improvement of weighting strategies of the ACs.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Scale irregularities: further investigations of the sessions and the network configuration, and other influences (e.g. drought).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EOP parameterization: offsets vs. offset + drift → ongoing subject of investigation and discussion.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[…]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br>
              <a:rPr lang="en-US" dirty="0" smtClean="0"/>
            </a:br>
            <a:r>
              <a:rPr lang="en-US" sz="2500" dirty="0" smtClean="0"/>
              <a:t>What we have learned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633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5796 </a:t>
            </a:r>
            <a:r>
              <a:rPr lang="en-US" dirty="0"/>
              <a:t>combined sessions submitted to IERS ITRS </a:t>
            </a:r>
            <a:r>
              <a:rPr lang="en-US" dirty="0" smtClean="0"/>
              <a:t>Center (ITRF2008</a:t>
            </a:r>
            <a:r>
              <a:rPr lang="en-US" dirty="0"/>
              <a:t>: 4539</a:t>
            </a:r>
            <a:r>
              <a:rPr lang="en-US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9 ACs (ITRF2008: 7)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Time span: 1979.0 - 2015.0 (ITRF2008: 1979.0 – 2009.0)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Improved models and analysis methods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More VLBI stations, especially in the southern hemisphere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ITRF2014 released</a:t>
            </a:r>
            <a:endParaRPr lang="en-US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19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1"/>
          <p:cNvSpPr>
            <a:spLocks noGrp="1"/>
          </p:cNvSpPr>
          <p:nvPr>
            <p:ph idx="1"/>
          </p:nvPr>
        </p:nvSpPr>
        <p:spPr>
          <a:xfrm>
            <a:off x="503238" y="1638300"/>
            <a:ext cx="8154987" cy="42370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de-DE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Contact</a:t>
            </a:r>
            <a:r>
              <a:rPr lang="de-DE" dirty="0" smtClean="0"/>
              <a:t>:</a:t>
            </a:r>
            <a:endParaRPr lang="de-DE" dirty="0"/>
          </a:p>
          <a:p>
            <a:pPr eaLnBrk="1" hangingPunct="1">
              <a:lnSpc>
                <a:spcPts val="600"/>
              </a:lnSpc>
            </a:pPr>
            <a:r>
              <a:rPr lang="de-DE" sz="1200" dirty="0" smtClean="0"/>
              <a:t>Federal Agency </a:t>
            </a:r>
            <a:r>
              <a:rPr lang="en-US" sz="1200" dirty="0" smtClean="0"/>
              <a:t>for Cartography and Geodesy</a:t>
            </a:r>
          </a:p>
          <a:p>
            <a:pPr eaLnBrk="1" hangingPunct="1">
              <a:lnSpc>
                <a:spcPts val="600"/>
              </a:lnSpc>
            </a:pPr>
            <a:r>
              <a:rPr lang="en-US" sz="1200" dirty="0" smtClean="0"/>
              <a:t>Section</a:t>
            </a:r>
            <a:r>
              <a:rPr lang="de-DE" sz="1200" dirty="0" smtClean="0"/>
              <a:t> G1</a:t>
            </a:r>
          </a:p>
          <a:p>
            <a:pPr eaLnBrk="1" hangingPunct="1">
              <a:lnSpc>
                <a:spcPts val="600"/>
              </a:lnSpc>
            </a:pPr>
            <a:r>
              <a:rPr lang="en-US" sz="1200" dirty="0" smtClean="0"/>
              <a:t>Richard-Strauss-</a:t>
            </a:r>
            <a:r>
              <a:rPr lang="en-US" sz="1200" dirty="0" err="1" smtClean="0"/>
              <a:t>Allee</a:t>
            </a:r>
            <a:r>
              <a:rPr lang="de-DE" sz="1200" dirty="0" smtClean="0"/>
              <a:t> 11</a:t>
            </a:r>
          </a:p>
          <a:p>
            <a:pPr eaLnBrk="1" hangingPunct="1">
              <a:lnSpc>
                <a:spcPts val="600"/>
              </a:lnSpc>
            </a:pPr>
            <a:r>
              <a:rPr lang="de-DE" sz="1200" dirty="0" smtClean="0"/>
              <a:t>60598 Frankfurt, Germany</a:t>
            </a:r>
          </a:p>
          <a:p>
            <a:pPr eaLnBrk="1" hangingPunct="1">
              <a:lnSpc>
                <a:spcPts val="600"/>
              </a:lnSpc>
            </a:pPr>
            <a:endParaRPr lang="de-DE" sz="1200" dirty="0" smtClean="0"/>
          </a:p>
          <a:p>
            <a:pPr eaLnBrk="1" hangingPunct="1">
              <a:lnSpc>
                <a:spcPts val="600"/>
              </a:lnSpc>
            </a:pPr>
            <a:r>
              <a:rPr lang="en-US" sz="1200" dirty="0" smtClean="0"/>
              <a:t>contact person</a:t>
            </a:r>
          </a:p>
          <a:p>
            <a:pPr eaLnBrk="1" hangingPunct="1">
              <a:lnSpc>
                <a:spcPts val="600"/>
              </a:lnSpc>
            </a:pPr>
            <a:r>
              <a:rPr lang="en-US" sz="1200" dirty="0" smtClean="0"/>
              <a:t>Sabine Bachmann</a:t>
            </a:r>
          </a:p>
          <a:p>
            <a:pPr eaLnBrk="1" hangingPunct="1">
              <a:lnSpc>
                <a:spcPts val="600"/>
              </a:lnSpc>
            </a:pPr>
            <a:r>
              <a:rPr lang="de-DE" sz="1200" dirty="0" smtClean="0"/>
              <a:t>sabine.bachmann@bkg.bund.de</a:t>
            </a:r>
          </a:p>
          <a:p>
            <a:pPr eaLnBrk="1" hangingPunct="1">
              <a:lnSpc>
                <a:spcPts val="600"/>
              </a:lnSpc>
            </a:pPr>
            <a:r>
              <a:rPr lang="de-DE" sz="1200" dirty="0" smtClean="0">
                <a:hlinkClick r:id="rId2"/>
              </a:rPr>
              <a:t>www.bkg.bund.de</a:t>
            </a:r>
            <a:endParaRPr lang="de-DE" sz="1200" dirty="0" smtClean="0"/>
          </a:p>
          <a:p>
            <a:pPr eaLnBrk="1" hangingPunct="1">
              <a:lnSpc>
                <a:spcPts val="600"/>
              </a:lnSpc>
            </a:pPr>
            <a:r>
              <a:rPr lang="de-DE" sz="1200" dirty="0" smtClean="0">
                <a:hlinkClick r:id="rId3"/>
              </a:rPr>
              <a:t>ccivs.bkg.bund.de</a:t>
            </a:r>
            <a:endParaRPr lang="de-DE" sz="1200" dirty="0" smtClean="0"/>
          </a:p>
          <a:p>
            <a:pPr eaLnBrk="1" hangingPunct="1">
              <a:lnSpc>
                <a:spcPts val="600"/>
              </a:lnSpc>
            </a:pPr>
            <a:r>
              <a:rPr lang="de-DE" sz="1200" dirty="0" smtClean="0"/>
              <a:t>Tel. +49 (0) 69 6333-314</a:t>
            </a:r>
            <a:endParaRPr lang="en-US" sz="1200" dirty="0" smtClean="0"/>
          </a:p>
          <a:p>
            <a:pPr eaLnBrk="1" hangingPunct="1"/>
            <a:endParaRPr lang="de-DE" dirty="0" smtClean="0"/>
          </a:p>
        </p:txBody>
      </p:sp>
      <p:sp>
        <p:nvSpPr>
          <p:cNvPr id="9219" name="Titel 2"/>
          <p:cNvSpPr>
            <a:spLocks noGrp="1"/>
          </p:cNvSpPr>
          <p:nvPr>
            <p:ph type="title"/>
          </p:nvPr>
        </p:nvSpPr>
        <p:spPr>
          <a:xfrm>
            <a:off x="503238" y="482600"/>
            <a:ext cx="5122862" cy="925513"/>
          </a:xfrm>
        </p:spPr>
        <p:txBody>
          <a:bodyPr/>
          <a:lstStyle/>
          <a:p>
            <a:r>
              <a:rPr lang="en-US" dirty="0" smtClean="0"/>
              <a:t>Thank you for your</a:t>
            </a:r>
            <a:br>
              <a:rPr lang="en-US" dirty="0" smtClean="0"/>
            </a:br>
            <a:r>
              <a:rPr lang="en-US" dirty="0" smtClean="0"/>
              <a:t>kind attention!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47" y="2359819"/>
            <a:ext cx="41910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06" y="2135820"/>
            <a:ext cx="4242825" cy="3150419"/>
          </a:xfrm>
        </p:spPr>
      </p:pic>
      <p:sp>
        <p:nvSpPr>
          <p:cNvPr id="2" name="Rechteck 1"/>
          <p:cNvSpPr/>
          <p:nvPr/>
        </p:nvSpPr>
        <p:spPr>
          <a:xfrm>
            <a:off x="4438770" y="3187700"/>
            <a:ext cx="281603" cy="169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I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04000" y="2135820"/>
            <a:ext cx="36257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24h VLBI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Datum free normal equations in SINEX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Station coordinates and EOP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10 </a:t>
            </a:r>
            <a:r>
              <a:rPr lang="en-US" dirty="0"/>
              <a:t>ACs (5 s/w packages) submitted SINEX files including sessions </a:t>
            </a:r>
            <a:r>
              <a:rPr lang="en-US" dirty="0" smtClean="0"/>
              <a:t>from 1979 until </a:t>
            </a:r>
            <a:r>
              <a:rPr lang="en-US" dirty="0"/>
              <a:t>Dec. 31, 2014:</a:t>
            </a:r>
          </a:p>
          <a:p>
            <a:endParaRPr lang="en-US" dirty="0"/>
          </a:p>
          <a:p>
            <a:r>
              <a:rPr lang="en-US" dirty="0" smtClean="0"/>
              <a:t>Contributing Analysis Centers (AC):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4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Data 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el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8980130"/>
              </p:ext>
            </p:extLst>
          </p:nvPr>
        </p:nvGraphicFramePr>
        <p:xfrm>
          <a:off x="504000" y="1482607"/>
          <a:ext cx="8174962" cy="44784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736626"/>
                <a:gridCol w="3099103"/>
                <a:gridCol w="1212111"/>
                <a:gridCol w="1329754"/>
                <a:gridCol w="884627"/>
                <a:gridCol w="912741"/>
              </a:tblGrid>
              <a:tr h="32981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Software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Operational AC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ITRF2014</a:t>
                      </a:r>
                    </a:p>
                    <a:p>
                      <a:r>
                        <a:rPr lang="en-US" sz="1200" dirty="0" smtClean="0"/>
                        <a:t>submitted</a:t>
                      </a:r>
                      <a:r>
                        <a:rPr lang="en-US" sz="1200" baseline="0" dirty="0" smtClean="0"/>
                        <a:t>     included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err="1" smtClean="0"/>
                        <a:t>Geoscience</a:t>
                      </a:r>
                      <a:r>
                        <a:rPr lang="en-US" sz="1200" kern="1200" baseline="0" dirty="0" smtClean="0"/>
                        <a:t> Australia, Australia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OCCAM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under</a:t>
                      </a:r>
                      <a:r>
                        <a:rPr lang="en-US" sz="1200" baseline="0" dirty="0" smtClean="0"/>
                        <a:t> review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BKG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/>
                        <a:t>Federal Agency for Cartography and Geodesy, Germany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Calc/(nu)Solve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CGS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kern="1200" baseline="0" dirty="0" smtClean="0"/>
                        <a:t>Centro di Geodesia Spaziale, </a:t>
                      </a:r>
                      <a:r>
                        <a:rPr lang="en-US" sz="1200" kern="1200" baseline="0" noProof="0" dirty="0" smtClean="0"/>
                        <a:t>Italy</a:t>
                      </a:r>
                      <a:endParaRPr lang="en-US" sz="120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Calc</a:t>
                      </a:r>
                      <a:r>
                        <a:rPr lang="en-US" sz="1200" dirty="0" smtClean="0"/>
                        <a:t>/(nu)Solve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under</a:t>
                      </a:r>
                      <a:r>
                        <a:rPr lang="en-US" sz="1200" baseline="0" dirty="0" smtClean="0"/>
                        <a:t> review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DGFI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/>
                        <a:t>German Geodetic Research Institution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OCCAM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GFZ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/>
                        <a:t>German Research Center for Geosciences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VieVS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under</a:t>
                      </a:r>
                      <a:r>
                        <a:rPr lang="en-US" sz="1200" baseline="0" dirty="0" smtClean="0"/>
                        <a:t> review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GSFC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/>
                        <a:t>Goddard Space Flight Center, USA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Calc/(nu)Solve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IAA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/>
                        <a:t>Institute of Applied Astrometry, Russia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Quasar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/>
                        <a:t>Norwegian Mapping Authority, Norway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Geosat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OPAR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/>
                        <a:t>Observatory of Paris, France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Calc/(nu)Solve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SHAO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/>
                        <a:t>Shanghai Observatory, China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Calc/(nu)Solve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/>
                        <a:t>US Naval Observatory, USA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Calc/(nu)Solve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/>
                        <a:t>Vienna University of Technology, Austria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VieVS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under</a:t>
                      </a:r>
                      <a:r>
                        <a:rPr lang="en-US" sz="1200" baseline="0" dirty="0" smtClean="0"/>
                        <a:t> review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1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Various </a:t>
            </a:r>
            <a:r>
              <a:rPr lang="en-US" dirty="0"/>
              <a:t>problems appeared </a:t>
            </a:r>
            <a:r>
              <a:rPr lang="en-US" dirty="0" smtClean="0"/>
              <a:t>within the </a:t>
            </a:r>
            <a:r>
              <a:rPr lang="en-US" dirty="0"/>
              <a:t>data analysis at the </a:t>
            </a:r>
            <a:r>
              <a:rPr lang="en-US" dirty="0" smtClean="0"/>
              <a:t>ACs, e.g.</a:t>
            </a:r>
          </a:p>
          <a:p>
            <a:pPr marL="542925" indent="-342900">
              <a:buFont typeface="Arial" panose="020B0604020202020204" pitchFamily="34" charset="0"/>
              <a:buChar char="•"/>
            </a:pPr>
            <a:r>
              <a:rPr lang="en-US" dirty="0" smtClean="0"/>
              <a:t>different </a:t>
            </a:r>
            <a:r>
              <a:rPr lang="en-US" dirty="0"/>
              <a:t>axes </a:t>
            </a:r>
            <a:r>
              <a:rPr lang="en-US" dirty="0" smtClean="0"/>
              <a:t>offset </a:t>
            </a:r>
            <a:r>
              <a:rPr lang="en-US" dirty="0"/>
              <a:t>or eccentricity files </a:t>
            </a:r>
            <a:r>
              <a:rPr lang="en-US" dirty="0" smtClean="0"/>
              <a:t>used,</a:t>
            </a:r>
          </a:p>
          <a:p>
            <a:pPr marL="542925" indent="-342900">
              <a:buFont typeface="Arial" panose="020B0604020202020204" pitchFamily="34" charset="0"/>
              <a:buChar char="•"/>
            </a:pPr>
            <a:r>
              <a:rPr lang="en-US" dirty="0" smtClean="0"/>
              <a:t>problem </a:t>
            </a:r>
            <a:r>
              <a:rPr lang="en-US" dirty="0"/>
              <a:t>with writing </a:t>
            </a:r>
            <a:r>
              <a:rPr lang="en-US" dirty="0" smtClean="0"/>
              <a:t>routines,</a:t>
            </a:r>
          </a:p>
          <a:p>
            <a:pPr marL="542925" indent="-342900">
              <a:buFont typeface="Arial" panose="020B0604020202020204" pitchFamily="34" charset="0"/>
              <a:buChar char="•"/>
            </a:pPr>
            <a:r>
              <a:rPr lang="en-US" dirty="0" smtClean="0"/>
              <a:t>parameter naming,</a:t>
            </a:r>
          </a:p>
          <a:p>
            <a:r>
              <a:rPr lang="en-US" dirty="0"/>
              <a:t> </a:t>
            </a:r>
            <a:r>
              <a:rPr lang="en-US" dirty="0" smtClean="0"/>
              <a:t>which </a:t>
            </a:r>
            <a:r>
              <a:rPr lang="en-US" dirty="0"/>
              <a:t>have all been solved</a:t>
            </a:r>
            <a:r>
              <a:rPr lang="en-US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Original IERS </a:t>
            </a:r>
            <a:r>
              <a:rPr lang="en-US" dirty="0" err="1" smtClean="0"/>
              <a:t>CfP</a:t>
            </a:r>
            <a:r>
              <a:rPr lang="en-US" dirty="0" smtClean="0"/>
              <a:t> contained data until 2014.0. Analysis </a:t>
            </a:r>
            <a:r>
              <a:rPr lang="en-US" dirty="0"/>
              <a:t>of additional </a:t>
            </a:r>
            <a:r>
              <a:rPr lang="en-US" dirty="0" smtClean="0"/>
              <a:t>year </a:t>
            </a:r>
            <a:r>
              <a:rPr lang="en-US" dirty="0"/>
              <a:t>2014:</a:t>
            </a:r>
          </a:p>
          <a:p>
            <a:pPr marL="881063" indent="-342900">
              <a:buFont typeface="Arial" panose="020B0604020202020204" pitchFamily="34" charset="0"/>
              <a:buChar char="•"/>
            </a:pPr>
            <a:r>
              <a:rPr lang="en-US" dirty="0"/>
              <a:t>Analysis </a:t>
            </a:r>
            <a:r>
              <a:rPr lang="en-US" dirty="0" smtClean="0"/>
              <a:t>consistent to previous years </a:t>
            </a:r>
            <a:r>
              <a:rPr lang="en-US" dirty="0"/>
              <a:t>not possible for all ACs </a:t>
            </a:r>
          </a:p>
          <a:p>
            <a:pPr marL="309563"/>
            <a:r>
              <a:rPr lang="en-US" dirty="0"/>
              <a:t>	→</a:t>
            </a:r>
            <a:r>
              <a:rPr lang="en-US" dirty="0" smtClean="0"/>
              <a:t> </a:t>
            </a:r>
            <a:r>
              <a:rPr lang="en-US" dirty="0"/>
              <a:t>complete reprocessing necessary for 3 ACs.</a:t>
            </a:r>
          </a:p>
          <a:p>
            <a:pPr marL="881063" indent="-342900">
              <a:buFont typeface="Arial" panose="020B0604020202020204" pitchFamily="34" charset="0"/>
              <a:buChar char="•"/>
            </a:pPr>
            <a:r>
              <a:rPr lang="en-US" dirty="0"/>
              <a:t>Inconsistencies in the variance factors (next slide</a:t>
            </a:r>
            <a:r>
              <a:rPr lang="en-US" dirty="0" smtClean="0"/>
              <a:t>).</a:t>
            </a:r>
          </a:p>
          <a:p>
            <a:pPr marL="881063" indent="-342900">
              <a:buFont typeface="Arial" panose="020B0604020202020204" pitchFamily="34" charset="0"/>
              <a:buChar char="•"/>
            </a:pPr>
            <a:r>
              <a:rPr lang="en-US" dirty="0"/>
              <a:t>AC AUS data excluded from combined solution (station accuracy, bug fixed).</a:t>
            </a:r>
          </a:p>
          <a:p>
            <a:pPr marL="881063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III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83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Data IV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903227"/>
            <a:ext cx="7886700" cy="4155191"/>
          </a:xfrm>
        </p:spPr>
        <p:txBody>
          <a:bodyPr/>
          <a:lstStyle/>
          <a:p>
            <a:r>
              <a:rPr lang="en-US" sz="2400" dirty="0" smtClean="0"/>
              <a:t>Data quality inconsistencies found and corrected (variance factor)</a:t>
            </a:r>
            <a:endParaRPr lang="de-DE" sz="3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06" y="3473913"/>
            <a:ext cx="4497832" cy="249021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8" y="2860017"/>
            <a:ext cx="4427220" cy="256476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484549" y="2860017"/>
            <a:ext cx="475211" cy="2062716"/>
          </a:xfrm>
          <a:prstGeom prst="ellipse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972783" y="2642916"/>
            <a:ext cx="3730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Red</a:t>
            </a:r>
            <a:r>
              <a:rPr lang="en-US" sz="1600" dirty="0" smtClean="0"/>
              <a:t>: original session-wise variance factors.</a:t>
            </a:r>
          </a:p>
          <a:p>
            <a:r>
              <a:rPr lang="en-US" sz="1600" dirty="0">
                <a:solidFill>
                  <a:srgbClr val="66FF33"/>
                </a:solidFill>
              </a:rPr>
              <a:t>Green</a:t>
            </a:r>
            <a:r>
              <a:rPr lang="en-US" sz="1600" dirty="0"/>
              <a:t>: session-wise variance factors after </a:t>
            </a:r>
          </a:p>
          <a:p>
            <a:pPr marL="630238"/>
            <a:r>
              <a:rPr lang="en-US" sz="1600" dirty="0"/>
              <a:t>re-processing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598933" y="2931511"/>
            <a:ext cx="660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SHAO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4865448" y="3617620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USNO</a:t>
            </a:r>
            <a:endParaRPr lang="de-DE" sz="1600" dirty="0"/>
          </a:p>
        </p:txBody>
      </p:sp>
      <p:sp>
        <p:nvSpPr>
          <p:cNvPr id="7" name="Ellipse 6"/>
          <p:cNvSpPr/>
          <p:nvPr/>
        </p:nvSpPr>
        <p:spPr>
          <a:xfrm>
            <a:off x="7836195" y="4306186"/>
            <a:ext cx="1057390" cy="1752232"/>
          </a:xfrm>
          <a:prstGeom prst="ellipse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6837973" y="4805916"/>
            <a:ext cx="838734" cy="8506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2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278083" y="1408176"/>
            <a:ext cx="5485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Station participation (&gt; 10 observed sessions)</a:t>
            </a:r>
          </a:p>
          <a:p>
            <a:r>
              <a:rPr lang="en-US" sz="2000" dirty="0">
                <a:latin typeface="+mn-lt"/>
                <a:cs typeface="Arial" panose="020B0604020202020204" pitchFamily="34" charset="0"/>
              </a:rPr>
              <a:t>Overall 158 different stations.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0" y="2174358"/>
            <a:ext cx="7318878" cy="3687703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 flipV="1">
            <a:off x="6873875" y="2174358"/>
            <a:ext cx="3176" cy="3521592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3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VI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4" y="2106306"/>
            <a:ext cx="7543800" cy="3840480"/>
          </a:xfrm>
        </p:spPr>
      </p:pic>
      <p:sp>
        <p:nvSpPr>
          <p:cNvPr id="7" name="Textfeld 6"/>
          <p:cNvSpPr txBox="1"/>
          <p:nvPr/>
        </p:nvSpPr>
        <p:spPr>
          <a:xfrm>
            <a:off x="914400" y="1408176"/>
            <a:ext cx="284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IVS Station distribution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8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0" y="1408176"/>
            <a:ext cx="3082900" cy="423703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Analysis I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221126" y="2519916"/>
            <a:ext cx="497245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2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Coordinates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Earth Orientation Parameters </a:t>
            </a:r>
          </a:p>
          <a:p>
            <a:pPr marL="265113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(X-, Y-Pole + rates,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LOD,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5113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KG 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7DAFD"/>
      </a:accent1>
      <a:accent2>
        <a:srgbClr val="FFD833"/>
      </a:accent2>
      <a:accent3>
        <a:srgbClr val="FF9900"/>
      </a:accent3>
      <a:accent4>
        <a:srgbClr val="007040"/>
      </a:accent4>
      <a:accent5>
        <a:srgbClr val="FFFFFF"/>
      </a:accent5>
      <a:accent6>
        <a:srgbClr val="DF1A15"/>
      </a:accent6>
      <a:hlink>
        <a:srgbClr val="0563C1"/>
      </a:hlink>
      <a:folHlink>
        <a:srgbClr val="B7DAFD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602F18FE-BC63-4BC2-907D-5F7DA4857875}" vid="{C248B914-0A9A-4B8D-AAA8-52F24CC66C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PPT_Vorlage_en</Template>
  <TotalTime>0</TotalTime>
  <Words>1239</Words>
  <Application>Microsoft Office PowerPoint</Application>
  <PresentationFormat>Bildschirmpräsentation (4:3)</PresentationFormat>
  <Paragraphs>321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Larissa</vt:lpstr>
      <vt:lpstr> IVS contribution to the ITRF2014</vt:lpstr>
      <vt:lpstr>Outline</vt:lpstr>
      <vt:lpstr>Data I</vt:lpstr>
      <vt:lpstr>Data II  </vt:lpstr>
      <vt:lpstr>Data III</vt:lpstr>
      <vt:lpstr>Data IV</vt:lpstr>
      <vt:lpstr>Data V</vt:lpstr>
      <vt:lpstr>Data VI</vt:lpstr>
      <vt:lpstr>Analysis I</vt:lpstr>
      <vt:lpstr>Analysis II</vt:lpstr>
      <vt:lpstr>Analysis III</vt:lpstr>
      <vt:lpstr>Analysis IV</vt:lpstr>
      <vt:lpstr>Results I Station Coordinates </vt:lpstr>
      <vt:lpstr>Results II Station Coordinates </vt:lpstr>
      <vt:lpstr>Results III EOP</vt:lpstr>
      <vt:lpstr>Results IV EOP</vt:lpstr>
      <vt:lpstr>Results V EOP</vt:lpstr>
      <vt:lpstr>Results VI EOP</vt:lpstr>
      <vt:lpstr>Results VII Scale - Internal comparisons </vt:lpstr>
      <vt:lpstr>Results VIII Scale - External comparison</vt:lpstr>
      <vt:lpstr>Results IX Scale - External comparison cont.</vt:lpstr>
      <vt:lpstr>Results X Scale</vt:lpstr>
      <vt:lpstr>How to access to data and results? I </vt:lpstr>
      <vt:lpstr>How to access to data and results? II</vt:lpstr>
      <vt:lpstr>How to access to data and results? III Data DOI - Citable data</vt:lpstr>
      <vt:lpstr>Conclusion What we have learned</vt:lpstr>
      <vt:lpstr>Summary</vt:lpstr>
      <vt:lpstr>Thank you for your kind attention!</vt:lpstr>
    </vt:vector>
  </TitlesOfParts>
  <Company>BKG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IVS contribution to the ITRF2014</dc:title>
  <dc:creator>Bachmann, Sabine</dc:creator>
  <cp:lastModifiedBy>Bachmann, Sabine</cp:lastModifiedBy>
  <cp:revision>93</cp:revision>
  <dcterms:created xsi:type="dcterms:W3CDTF">2016-03-10T12:43:02Z</dcterms:created>
  <dcterms:modified xsi:type="dcterms:W3CDTF">2016-03-15T19:18:49Z</dcterms:modified>
</cp:coreProperties>
</file>