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1"/>
  </p:sldMasterIdLst>
  <p:handoutMasterIdLst>
    <p:handoutMasterId r:id="rId3"/>
  </p:handoutMasterIdLst>
  <p:sldIdLst>
    <p:sldId id="256" r:id="rId2"/>
  </p:sldIdLst>
  <p:sldSz cx="25420638" cy="35936238"/>
  <p:notesSz cx="6746875" cy="9913938"/>
  <p:embeddedFontLst>
    <p:embeddedFont>
      <p:font typeface="Calibri" pitchFamily="34" charset="0"/>
      <p:regular r:id="rId4"/>
      <p:bold r:id="rId5"/>
      <p:italic r:id="rId6"/>
      <p:boldItalic r:id="rId7"/>
    </p:embeddedFont>
  </p:embeddedFontLst>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339933"/>
    <a:srgbClr val="66FF66"/>
    <a:srgbClr val="0000FF"/>
    <a:srgbClr val="99CCFF"/>
    <a:srgbClr val="AFFFCA"/>
    <a:srgbClr val="FFFF66"/>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113" autoAdjust="0"/>
    <p:restoredTop sz="99357" autoAdjust="0"/>
  </p:normalViewPr>
  <p:slideViewPr>
    <p:cSldViewPr>
      <p:cViewPr>
        <p:scale>
          <a:sx n="50" d="100"/>
          <a:sy n="50" d="100"/>
        </p:scale>
        <p:origin x="2434" y="-58"/>
      </p:cViewPr>
      <p:guideLst>
        <p:guide orient="horz" pos="11319"/>
        <p:guide pos="800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handoutMaster" Target="handoutMasters/handoutMaster1.xml"/><Relationship Id="rId7" Type="http://schemas.openxmlformats.org/officeDocument/2006/relationships/font" Target="fonts/font4.fnt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ableStyles" Target="tableStyles.xml"/><Relationship Id="rId5" Type="http://schemas.openxmlformats.org/officeDocument/2006/relationships/font" Target="fonts/font2.fntdata"/><Relationship Id="rId10"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 Id="rId4"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2924175" cy="496888"/>
          </a:xfrm>
          <a:prstGeom prst="rect">
            <a:avLst/>
          </a:prstGeom>
          <a:noFill/>
          <a:ln>
            <a:noFill/>
          </a:ln>
          <a:effectLst/>
          <a:extLst/>
        </p:spPr>
        <p:txBody>
          <a:bodyPr vert="horz" wrap="square" lIns="91732" tIns="45866" rIns="91732" bIns="45866" numCol="1" anchor="t" anchorCtr="0" compatLnSpc="1">
            <a:prstTxWarp prst="textNoShape">
              <a:avLst/>
            </a:prstTxWarp>
          </a:bodyPr>
          <a:lstStyle>
            <a:lvl1pPr defTabSz="917575" eaLnBrk="0" hangingPunct="0">
              <a:defRPr sz="1200"/>
            </a:lvl1pPr>
          </a:lstStyle>
          <a:p>
            <a:pPr>
              <a:defRPr/>
            </a:pPr>
            <a:endParaRPr lang="en-GB" altLang="en-US"/>
          </a:p>
        </p:txBody>
      </p:sp>
      <p:sp>
        <p:nvSpPr>
          <p:cNvPr id="4099" name="Rectangle 1027"/>
          <p:cNvSpPr>
            <a:spLocks noGrp="1" noChangeArrowheads="1"/>
          </p:cNvSpPr>
          <p:nvPr>
            <p:ph type="dt" sz="quarter" idx="1"/>
          </p:nvPr>
        </p:nvSpPr>
        <p:spPr bwMode="auto">
          <a:xfrm>
            <a:off x="3822700" y="0"/>
            <a:ext cx="2924175" cy="496888"/>
          </a:xfrm>
          <a:prstGeom prst="rect">
            <a:avLst/>
          </a:prstGeom>
          <a:noFill/>
          <a:ln>
            <a:noFill/>
          </a:ln>
          <a:effectLst/>
          <a:extLst/>
        </p:spPr>
        <p:txBody>
          <a:bodyPr vert="horz" wrap="square" lIns="91732" tIns="45866" rIns="91732" bIns="45866" numCol="1" anchor="t" anchorCtr="0" compatLnSpc="1">
            <a:prstTxWarp prst="textNoShape">
              <a:avLst/>
            </a:prstTxWarp>
          </a:bodyPr>
          <a:lstStyle>
            <a:lvl1pPr algn="r" defTabSz="917575" eaLnBrk="0" hangingPunct="0">
              <a:defRPr sz="1200"/>
            </a:lvl1pPr>
          </a:lstStyle>
          <a:p>
            <a:pPr>
              <a:defRPr/>
            </a:pPr>
            <a:endParaRPr lang="en-GB" altLang="en-US"/>
          </a:p>
        </p:txBody>
      </p:sp>
      <p:sp>
        <p:nvSpPr>
          <p:cNvPr id="4100" name="Rectangle 1028"/>
          <p:cNvSpPr>
            <a:spLocks noGrp="1" noChangeArrowheads="1"/>
          </p:cNvSpPr>
          <p:nvPr>
            <p:ph type="ftr" sz="quarter" idx="2"/>
          </p:nvPr>
        </p:nvSpPr>
        <p:spPr bwMode="auto">
          <a:xfrm>
            <a:off x="0" y="9417050"/>
            <a:ext cx="2924175" cy="496888"/>
          </a:xfrm>
          <a:prstGeom prst="rect">
            <a:avLst/>
          </a:prstGeom>
          <a:noFill/>
          <a:ln>
            <a:noFill/>
          </a:ln>
          <a:effectLst/>
          <a:extLst/>
        </p:spPr>
        <p:txBody>
          <a:bodyPr vert="horz" wrap="square" lIns="91732" tIns="45866" rIns="91732" bIns="45866" numCol="1" anchor="b" anchorCtr="0" compatLnSpc="1">
            <a:prstTxWarp prst="textNoShape">
              <a:avLst/>
            </a:prstTxWarp>
          </a:bodyPr>
          <a:lstStyle>
            <a:lvl1pPr defTabSz="917575" eaLnBrk="0" hangingPunct="0">
              <a:defRPr sz="1200"/>
            </a:lvl1pPr>
          </a:lstStyle>
          <a:p>
            <a:pPr>
              <a:defRPr/>
            </a:pPr>
            <a:endParaRPr lang="en-GB" altLang="en-US"/>
          </a:p>
        </p:txBody>
      </p:sp>
      <p:sp>
        <p:nvSpPr>
          <p:cNvPr id="4101" name="Rectangle 1029"/>
          <p:cNvSpPr>
            <a:spLocks noGrp="1" noChangeArrowheads="1"/>
          </p:cNvSpPr>
          <p:nvPr>
            <p:ph type="sldNum" sz="quarter" idx="3"/>
          </p:nvPr>
        </p:nvSpPr>
        <p:spPr bwMode="auto">
          <a:xfrm>
            <a:off x="3822700" y="9417050"/>
            <a:ext cx="2924175" cy="496888"/>
          </a:xfrm>
          <a:prstGeom prst="rect">
            <a:avLst/>
          </a:prstGeom>
          <a:noFill/>
          <a:ln>
            <a:noFill/>
          </a:ln>
          <a:effectLst/>
          <a:extLst/>
        </p:spPr>
        <p:txBody>
          <a:bodyPr vert="horz" wrap="square" lIns="91732" tIns="45866" rIns="91732" bIns="45866" numCol="1" anchor="b" anchorCtr="0" compatLnSpc="1">
            <a:prstTxWarp prst="textNoShape">
              <a:avLst/>
            </a:prstTxWarp>
          </a:bodyPr>
          <a:lstStyle>
            <a:lvl1pPr algn="r" defTabSz="917575" eaLnBrk="0" hangingPunct="0">
              <a:defRPr sz="1200"/>
            </a:lvl1pPr>
          </a:lstStyle>
          <a:p>
            <a:pPr>
              <a:defRPr/>
            </a:pPr>
            <a:fld id="{FD6CC3B7-BA2E-4D2C-980B-22EE83BED48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06588" y="11163300"/>
            <a:ext cx="21607462" cy="7702550"/>
          </a:xfrm>
        </p:spPr>
        <p:txBody>
          <a:bodyPr/>
          <a:lstStyle/>
          <a:p>
            <a:r>
              <a:rPr lang="en-US" smtClean="0"/>
              <a:t>Click to edit Master title style</a:t>
            </a:r>
            <a:endParaRPr lang="en-ZA"/>
          </a:p>
        </p:txBody>
      </p:sp>
      <p:sp>
        <p:nvSpPr>
          <p:cNvPr id="3" name="Subtitle 2"/>
          <p:cNvSpPr>
            <a:spLocks noGrp="1"/>
          </p:cNvSpPr>
          <p:nvPr>
            <p:ph type="subTitle" idx="1"/>
          </p:nvPr>
        </p:nvSpPr>
        <p:spPr>
          <a:xfrm>
            <a:off x="3813175" y="20364450"/>
            <a:ext cx="17794288" cy="91836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0E71E4E-D6B4-4D82-A29F-DE34D65C878F}"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A396CE2-397F-4CA8-BC40-FC7079192E0A}"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113375" y="3192463"/>
            <a:ext cx="5402263" cy="28751212"/>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1905000" y="3192463"/>
            <a:ext cx="16055975" cy="287512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5F806A0-EFD0-40A4-8FFF-2E51248CC558}"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60E0EDD-D731-4162-955D-3181A551321C}"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08188" y="23091775"/>
            <a:ext cx="21607462" cy="7137400"/>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2008188" y="15232063"/>
            <a:ext cx="21607462" cy="78597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290057F-F0DE-4CE1-B169-D3BA68370C3D}"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1905000" y="10380663"/>
            <a:ext cx="10728325" cy="21563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12785725" y="10380663"/>
            <a:ext cx="10729913" cy="21563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A04C793-D712-4737-8F4C-54BAAE57A3B7}"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71588" y="1439863"/>
            <a:ext cx="22877462" cy="598805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1271588" y="8043863"/>
            <a:ext cx="11231562" cy="3352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71588" y="11396663"/>
            <a:ext cx="11231562" cy="207041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12912725" y="8043863"/>
            <a:ext cx="11236325" cy="3352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2912725" y="11396663"/>
            <a:ext cx="11236325" cy="207041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3A15674-9C0F-4F4F-9785-EB417490EF4E}"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AB8ED4A6-7F75-4FA0-AB79-9CA134840F19}"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C3BB56F0-B666-43A1-9BB0-1132640224D1}"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71588" y="1430338"/>
            <a:ext cx="8362950" cy="60896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9939338" y="1430338"/>
            <a:ext cx="14209712" cy="306705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1271588" y="7519988"/>
            <a:ext cx="8362950" cy="24580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F6D0252-D16F-44DA-8B84-C8C388000C7B}"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83163" y="25155525"/>
            <a:ext cx="15251112" cy="2970213"/>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4983163" y="3211513"/>
            <a:ext cx="15251112" cy="21561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4983163" y="28125738"/>
            <a:ext cx="15251112" cy="4216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21E6D38-A287-4A45-8A88-DA99B85B1020}"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chemeClr val="accent2"/>
            </a:gs>
            <a:gs pos="10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5000" y="3192463"/>
            <a:ext cx="21610638" cy="5992812"/>
          </a:xfrm>
          <a:prstGeom prst="rect">
            <a:avLst/>
          </a:prstGeom>
          <a:noFill/>
          <a:ln w="9525">
            <a:noFill/>
            <a:miter lim="800000"/>
            <a:headEnd/>
            <a:tailEnd/>
          </a:ln>
        </p:spPr>
        <p:txBody>
          <a:bodyPr vert="horz" wrap="square" lIns="350550" tIns="175275" rIns="350550" bIns="175275"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905000" y="10380663"/>
            <a:ext cx="21610638" cy="21563012"/>
          </a:xfrm>
          <a:prstGeom prst="rect">
            <a:avLst/>
          </a:prstGeom>
          <a:noFill/>
          <a:ln w="9525">
            <a:noFill/>
            <a:miter lim="800000"/>
            <a:headEnd/>
            <a:tailEnd/>
          </a:ln>
        </p:spPr>
        <p:txBody>
          <a:bodyPr vert="horz" wrap="square" lIns="350550" tIns="175275" rIns="350550" bIns="17527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1905000" y="32743775"/>
            <a:ext cx="5297488" cy="2392363"/>
          </a:xfrm>
          <a:prstGeom prst="rect">
            <a:avLst/>
          </a:prstGeom>
          <a:noFill/>
          <a:ln>
            <a:noFill/>
          </a:ln>
          <a:effectLst/>
          <a:extLst/>
        </p:spPr>
        <p:txBody>
          <a:bodyPr vert="horz" wrap="square" lIns="350550" tIns="175275" rIns="350550" bIns="175275" numCol="1" anchor="t" anchorCtr="0" compatLnSpc="1">
            <a:prstTxWarp prst="textNoShape">
              <a:avLst/>
            </a:prstTxWarp>
          </a:bodyPr>
          <a:lstStyle>
            <a:lvl1pPr eaLnBrk="0" hangingPunct="0">
              <a:defRPr sz="5400"/>
            </a:lvl1pPr>
          </a:lstStyle>
          <a:p>
            <a:pPr>
              <a:defRPr/>
            </a:pPr>
            <a:endParaRPr lang="en-US" altLang="en-US"/>
          </a:p>
        </p:txBody>
      </p:sp>
      <p:sp>
        <p:nvSpPr>
          <p:cNvPr id="1029" name="Rectangle 5"/>
          <p:cNvSpPr>
            <a:spLocks noGrp="1" noChangeArrowheads="1"/>
          </p:cNvSpPr>
          <p:nvPr>
            <p:ph type="ftr" sz="quarter" idx="3"/>
          </p:nvPr>
        </p:nvSpPr>
        <p:spPr bwMode="auto">
          <a:xfrm>
            <a:off x="8685213" y="32743775"/>
            <a:ext cx="8050212" cy="2392363"/>
          </a:xfrm>
          <a:prstGeom prst="rect">
            <a:avLst/>
          </a:prstGeom>
          <a:noFill/>
          <a:ln>
            <a:noFill/>
          </a:ln>
          <a:effectLst/>
          <a:extLst/>
        </p:spPr>
        <p:txBody>
          <a:bodyPr vert="horz" wrap="square" lIns="350550" tIns="175275" rIns="350550" bIns="175275" numCol="1" anchor="t" anchorCtr="0" compatLnSpc="1">
            <a:prstTxWarp prst="textNoShape">
              <a:avLst/>
            </a:prstTxWarp>
          </a:bodyPr>
          <a:lstStyle>
            <a:lvl1pPr algn="ctr" eaLnBrk="0" hangingPunct="0">
              <a:defRPr sz="5400"/>
            </a:lvl1pPr>
          </a:lstStyle>
          <a:p>
            <a:pPr>
              <a:defRPr/>
            </a:pPr>
            <a:endParaRPr lang="en-US" altLang="en-US"/>
          </a:p>
        </p:txBody>
      </p:sp>
      <p:sp>
        <p:nvSpPr>
          <p:cNvPr id="1030" name="Rectangle 6"/>
          <p:cNvSpPr>
            <a:spLocks noGrp="1" noChangeArrowheads="1"/>
          </p:cNvSpPr>
          <p:nvPr>
            <p:ph type="sldNum" sz="quarter" idx="4"/>
          </p:nvPr>
        </p:nvSpPr>
        <p:spPr bwMode="auto">
          <a:xfrm>
            <a:off x="18218150" y="32743775"/>
            <a:ext cx="5297488" cy="2392363"/>
          </a:xfrm>
          <a:prstGeom prst="rect">
            <a:avLst/>
          </a:prstGeom>
          <a:noFill/>
          <a:ln>
            <a:noFill/>
          </a:ln>
          <a:effectLst/>
          <a:extLst/>
        </p:spPr>
        <p:txBody>
          <a:bodyPr vert="horz" wrap="square" lIns="350550" tIns="175275" rIns="350550" bIns="175275" numCol="1" anchor="t" anchorCtr="0" compatLnSpc="1">
            <a:prstTxWarp prst="textNoShape">
              <a:avLst/>
            </a:prstTxWarp>
          </a:bodyPr>
          <a:lstStyle>
            <a:lvl1pPr algn="r" eaLnBrk="0" hangingPunct="0">
              <a:defRPr sz="5400"/>
            </a:lvl1pPr>
          </a:lstStyle>
          <a:p>
            <a:pPr>
              <a:defRPr/>
            </a:pPr>
            <a:fld id="{6499D41E-84F5-4081-84BE-38B264AA091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505200" rtl="0" eaLnBrk="0" fontAlgn="base" hangingPunct="0">
        <a:spcBef>
          <a:spcPct val="0"/>
        </a:spcBef>
        <a:spcAft>
          <a:spcPct val="0"/>
        </a:spcAft>
        <a:defRPr sz="16900">
          <a:solidFill>
            <a:schemeClr val="tx2"/>
          </a:solidFill>
          <a:latin typeface="+mj-lt"/>
          <a:ea typeface="+mj-ea"/>
          <a:cs typeface="+mj-cs"/>
        </a:defRPr>
      </a:lvl1pPr>
      <a:lvl2pPr algn="ctr" defTabSz="3505200" rtl="0" eaLnBrk="0" fontAlgn="base" hangingPunct="0">
        <a:spcBef>
          <a:spcPct val="0"/>
        </a:spcBef>
        <a:spcAft>
          <a:spcPct val="0"/>
        </a:spcAft>
        <a:defRPr sz="16900">
          <a:solidFill>
            <a:schemeClr val="tx2"/>
          </a:solidFill>
          <a:latin typeface="Times New Roman" pitchFamily="18" charset="0"/>
        </a:defRPr>
      </a:lvl2pPr>
      <a:lvl3pPr algn="ctr" defTabSz="3505200" rtl="0" eaLnBrk="0" fontAlgn="base" hangingPunct="0">
        <a:spcBef>
          <a:spcPct val="0"/>
        </a:spcBef>
        <a:spcAft>
          <a:spcPct val="0"/>
        </a:spcAft>
        <a:defRPr sz="16900">
          <a:solidFill>
            <a:schemeClr val="tx2"/>
          </a:solidFill>
          <a:latin typeface="Times New Roman" pitchFamily="18" charset="0"/>
        </a:defRPr>
      </a:lvl3pPr>
      <a:lvl4pPr algn="ctr" defTabSz="3505200" rtl="0" eaLnBrk="0" fontAlgn="base" hangingPunct="0">
        <a:spcBef>
          <a:spcPct val="0"/>
        </a:spcBef>
        <a:spcAft>
          <a:spcPct val="0"/>
        </a:spcAft>
        <a:defRPr sz="16900">
          <a:solidFill>
            <a:schemeClr val="tx2"/>
          </a:solidFill>
          <a:latin typeface="Times New Roman" pitchFamily="18" charset="0"/>
        </a:defRPr>
      </a:lvl4pPr>
      <a:lvl5pPr algn="ctr" defTabSz="3505200" rtl="0" eaLnBrk="0" fontAlgn="base" hangingPunct="0">
        <a:spcBef>
          <a:spcPct val="0"/>
        </a:spcBef>
        <a:spcAft>
          <a:spcPct val="0"/>
        </a:spcAft>
        <a:defRPr sz="16900">
          <a:solidFill>
            <a:schemeClr val="tx2"/>
          </a:solidFill>
          <a:latin typeface="Times New Roman" pitchFamily="18" charset="0"/>
        </a:defRPr>
      </a:lvl5pPr>
      <a:lvl6pPr marL="457200" algn="ctr" defTabSz="3505200" rtl="0" eaLnBrk="0" fontAlgn="base" hangingPunct="0">
        <a:spcBef>
          <a:spcPct val="0"/>
        </a:spcBef>
        <a:spcAft>
          <a:spcPct val="0"/>
        </a:spcAft>
        <a:defRPr sz="16900">
          <a:solidFill>
            <a:schemeClr val="tx2"/>
          </a:solidFill>
          <a:latin typeface="Times New Roman" pitchFamily="18" charset="0"/>
        </a:defRPr>
      </a:lvl6pPr>
      <a:lvl7pPr marL="914400" algn="ctr" defTabSz="3505200" rtl="0" eaLnBrk="0" fontAlgn="base" hangingPunct="0">
        <a:spcBef>
          <a:spcPct val="0"/>
        </a:spcBef>
        <a:spcAft>
          <a:spcPct val="0"/>
        </a:spcAft>
        <a:defRPr sz="16900">
          <a:solidFill>
            <a:schemeClr val="tx2"/>
          </a:solidFill>
          <a:latin typeface="Times New Roman" pitchFamily="18" charset="0"/>
        </a:defRPr>
      </a:lvl7pPr>
      <a:lvl8pPr marL="1371600" algn="ctr" defTabSz="3505200" rtl="0" eaLnBrk="0" fontAlgn="base" hangingPunct="0">
        <a:spcBef>
          <a:spcPct val="0"/>
        </a:spcBef>
        <a:spcAft>
          <a:spcPct val="0"/>
        </a:spcAft>
        <a:defRPr sz="16900">
          <a:solidFill>
            <a:schemeClr val="tx2"/>
          </a:solidFill>
          <a:latin typeface="Times New Roman" pitchFamily="18" charset="0"/>
        </a:defRPr>
      </a:lvl8pPr>
      <a:lvl9pPr marL="1828800" algn="ctr" defTabSz="3505200" rtl="0" eaLnBrk="0" fontAlgn="base" hangingPunct="0">
        <a:spcBef>
          <a:spcPct val="0"/>
        </a:spcBef>
        <a:spcAft>
          <a:spcPct val="0"/>
        </a:spcAft>
        <a:defRPr sz="16900">
          <a:solidFill>
            <a:schemeClr val="tx2"/>
          </a:solidFill>
          <a:latin typeface="Times New Roman" pitchFamily="18" charset="0"/>
        </a:defRPr>
      </a:lvl9pPr>
    </p:titleStyle>
    <p:bodyStyle>
      <a:lvl1pPr marL="1314450" indent="-1314450" algn="l" defTabSz="3505200" rtl="0" eaLnBrk="0" fontAlgn="base" hangingPunct="0">
        <a:spcBef>
          <a:spcPct val="20000"/>
        </a:spcBef>
        <a:spcAft>
          <a:spcPct val="0"/>
        </a:spcAft>
        <a:buChar char="•"/>
        <a:defRPr sz="12200">
          <a:solidFill>
            <a:schemeClr val="tx1"/>
          </a:solidFill>
          <a:latin typeface="+mn-lt"/>
          <a:ea typeface="+mn-ea"/>
          <a:cs typeface="+mn-cs"/>
        </a:defRPr>
      </a:lvl1pPr>
      <a:lvl2pPr marL="2849563" indent="-1095375" algn="l" defTabSz="3505200" rtl="0" eaLnBrk="0" fontAlgn="base" hangingPunct="0">
        <a:spcBef>
          <a:spcPct val="20000"/>
        </a:spcBef>
        <a:spcAft>
          <a:spcPct val="0"/>
        </a:spcAft>
        <a:buChar char="–"/>
        <a:defRPr sz="10700">
          <a:solidFill>
            <a:schemeClr val="tx1"/>
          </a:solidFill>
          <a:latin typeface="+mn-lt"/>
        </a:defRPr>
      </a:lvl2pPr>
      <a:lvl3pPr marL="4381500" indent="-876300" algn="l" defTabSz="3505200" rtl="0" eaLnBrk="0" fontAlgn="base" hangingPunct="0">
        <a:spcBef>
          <a:spcPct val="20000"/>
        </a:spcBef>
        <a:spcAft>
          <a:spcPct val="0"/>
        </a:spcAft>
        <a:buChar char="•"/>
        <a:defRPr sz="9100">
          <a:solidFill>
            <a:schemeClr val="tx1"/>
          </a:solidFill>
          <a:latin typeface="+mn-lt"/>
        </a:defRPr>
      </a:lvl3pPr>
      <a:lvl4pPr marL="6134100" indent="-877888" algn="l" defTabSz="3505200" rtl="0" eaLnBrk="0" fontAlgn="base" hangingPunct="0">
        <a:spcBef>
          <a:spcPct val="20000"/>
        </a:spcBef>
        <a:spcAft>
          <a:spcPct val="0"/>
        </a:spcAft>
        <a:buChar char="–"/>
        <a:defRPr sz="7600">
          <a:solidFill>
            <a:schemeClr val="tx1"/>
          </a:solidFill>
          <a:latin typeface="+mn-lt"/>
        </a:defRPr>
      </a:lvl4pPr>
      <a:lvl5pPr marL="7886700" indent="-876300" algn="l" defTabSz="3505200" rtl="0" eaLnBrk="0" fontAlgn="base" hangingPunct="0">
        <a:spcBef>
          <a:spcPct val="20000"/>
        </a:spcBef>
        <a:spcAft>
          <a:spcPct val="0"/>
        </a:spcAft>
        <a:buChar char="»"/>
        <a:defRPr sz="7600">
          <a:solidFill>
            <a:schemeClr val="tx1"/>
          </a:solidFill>
          <a:latin typeface="+mn-lt"/>
        </a:defRPr>
      </a:lvl5pPr>
      <a:lvl6pPr marL="8343900" indent="-876300" algn="l" defTabSz="3505200" rtl="0" eaLnBrk="0" fontAlgn="base" hangingPunct="0">
        <a:spcBef>
          <a:spcPct val="20000"/>
        </a:spcBef>
        <a:spcAft>
          <a:spcPct val="0"/>
        </a:spcAft>
        <a:buChar char="»"/>
        <a:defRPr sz="7600">
          <a:solidFill>
            <a:schemeClr val="tx1"/>
          </a:solidFill>
          <a:latin typeface="+mn-lt"/>
        </a:defRPr>
      </a:lvl6pPr>
      <a:lvl7pPr marL="8801100" indent="-876300" algn="l" defTabSz="3505200" rtl="0" eaLnBrk="0" fontAlgn="base" hangingPunct="0">
        <a:spcBef>
          <a:spcPct val="20000"/>
        </a:spcBef>
        <a:spcAft>
          <a:spcPct val="0"/>
        </a:spcAft>
        <a:buChar char="»"/>
        <a:defRPr sz="7600">
          <a:solidFill>
            <a:schemeClr val="tx1"/>
          </a:solidFill>
          <a:latin typeface="+mn-lt"/>
        </a:defRPr>
      </a:lvl7pPr>
      <a:lvl8pPr marL="9258300" indent="-876300" algn="l" defTabSz="3505200" rtl="0" eaLnBrk="0" fontAlgn="base" hangingPunct="0">
        <a:spcBef>
          <a:spcPct val="20000"/>
        </a:spcBef>
        <a:spcAft>
          <a:spcPct val="0"/>
        </a:spcAft>
        <a:buChar char="»"/>
        <a:defRPr sz="7600">
          <a:solidFill>
            <a:schemeClr val="tx1"/>
          </a:solidFill>
          <a:latin typeface="+mn-lt"/>
        </a:defRPr>
      </a:lvl8pPr>
      <a:lvl9pPr marL="9715500" indent="-876300" algn="l" defTabSz="3505200" rtl="0" eaLnBrk="0" fontAlgn="base" hangingPunct="0">
        <a:spcBef>
          <a:spcPct val="20000"/>
        </a:spcBef>
        <a:spcAft>
          <a:spcPct val="0"/>
        </a:spcAft>
        <a:buChar char="»"/>
        <a:defRPr sz="7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5.png"/><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oleObject" Target="../embeddings/oleObject4.bin"/><Relationship Id="rId4" Type="http://schemas.openxmlformats.org/officeDocument/2006/relationships/image" Target="../media/image6.png"/><Relationship Id="rId9"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6" name="Text Box 3"/>
          <p:cNvSpPr txBox="1">
            <a:spLocks noChangeArrowheads="1"/>
          </p:cNvSpPr>
          <p:nvPr/>
        </p:nvSpPr>
        <p:spPr bwMode="auto">
          <a:xfrm>
            <a:off x="4117975" y="2787650"/>
            <a:ext cx="20480338" cy="1196975"/>
          </a:xfrm>
          <a:prstGeom prst="rect">
            <a:avLst/>
          </a:prstGeom>
          <a:noFill/>
          <a:ln w="9525">
            <a:noFill/>
            <a:miter lim="800000"/>
            <a:headEnd/>
            <a:tailEnd/>
          </a:ln>
        </p:spPr>
        <p:txBody>
          <a:bodyPr lIns="70111" tIns="35054" rIns="70111" bIns="35054">
            <a:spAutoFit/>
          </a:bodyPr>
          <a:lstStyle/>
          <a:p>
            <a:pPr defTabSz="701675" eaLnBrk="0" hangingPunct="0"/>
            <a:r>
              <a:rPr lang="en-US" altLang="en-US" sz="3400" b="1">
                <a:solidFill>
                  <a:srgbClr val="22228B"/>
                </a:solidFill>
                <a:latin typeface="Arial" charset="0"/>
                <a:cs typeface="Arial" charset="0"/>
              </a:rPr>
              <a:t> </a:t>
            </a:r>
            <a:r>
              <a:rPr lang="en-US" altLang="en-US" sz="3400" b="1" u="sng">
                <a:solidFill>
                  <a:schemeClr val="accent2"/>
                </a:solidFill>
                <a:latin typeface="Arial" charset="0"/>
                <a:cs typeface="Arial" charset="0"/>
              </a:rPr>
              <a:t>F.S. Wentzel</a:t>
            </a:r>
            <a:r>
              <a:rPr lang="en-US" altLang="en-US" sz="3400" b="1" u="sng" baseline="30000">
                <a:solidFill>
                  <a:schemeClr val="accent2"/>
                </a:solidFill>
                <a:latin typeface="Arial" charset="0"/>
                <a:cs typeface="Arial" charset="0"/>
              </a:rPr>
              <a:t>1</a:t>
            </a:r>
            <a:r>
              <a:rPr lang="en-US" altLang="en-US" sz="3400" b="1">
                <a:solidFill>
                  <a:schemeClr val="accent2"/>
                </a:solidFill>
                <a:latin typeface="Arial" charset="0"/>
                <a:cs typeface="Arial" charset="0"/>
              </a:rPr>
              <a:t>,  R. Lindsay</a:t>
            </a:r>
            <a:r>
              <a:rPr lang="en-US" altLang="en-US" sz="3400" b="1" baseline="30000">
                <a:solidFill>
                  <a:schemeClr val="accent2"/>
                </a:solidFill>
                <a:latin typeface="Arial" charset="0"/>
                <a:cs typeface="Arial" charset="0"/>
              </a:rPr>
              <a:t>1</a:t>
            </a:r>
          </a:p>
          <a:p>
            <a:pPr algn="ctr" defTabSz="701675" eaLnBrk="0" hangingPunct="0"/>
            <a:endParaRPr lang="en-US" altLang="en-US" sz="2400" baseline="30000">
              <a:latin typeface="Arial" charset="0"/>
              <a:cs typeface="Arial" charset="0"/>
            </a:endParaRPr>
          </a:p>
          <a:p>
            <a:pPr algn="ctr" defTabSz="701675" eaLnBrk="0" hangingPunct="0"/>
            <a:r>
              <a:rPr lang="en-US" altLang="en-US" sz="2400" baseline="30000">
                <a:latin typeface="Arial" charset="0"/>
                <a:cs typeface="Arial" charset="0"/>
              </a:rPr>
              <a:t>1 </a:t>
            </a:r>
            <a:r>
              <a:rPr lang="en-US" altLang="en-US" sz="2400">
                <a:latin typeface="Arial" charset="0"/>
                <a:cs typeface="Arial" charset="0"/>
              </a:rPr>
              <a:t>Department of Physics, University of the Western Cape , Robert Sobukwe Road (Modderdam Road),   Private Bag X17, Bellville, 7530, South Africa.</a:t>
            </a:r>
            <a:endParaRPr lang="en-US" altLang="en-US" sz="2400" baseline="30000">
              <a:latin typeface="Arial" charset="0"/>
              <a:cs typeface="Arial" charset="0"/>
            </a:endParaRPr>
          </a:p>
        </p:txBody>
      </p:sp>
      <p:sp>
        <p:nvSpPr>
          <p:cNvPr id="2150" name="Text Box 102"/>
          <p:cNvSpPr txBox="1">
            <a:spLocks noChangeArrowheads="1"/>
          </p:cNvSpPr>
          <p:nvPr/>
        </p:nvSpPr>
        <p:spPr bwMode="auto">
          <a:xfrm>
            <a:off x="290513" y="5472113"/>
            <a:ext cx="12268200" cy="6634162"/>
          </a:xfrm>
          <a:prstGeom prst="rect">
            <a:avLst/>
          </a:prstGeom>
          <a:solidFill>
            <a:schemeClr val="accent5">
              <a:lumMod val="20000"/>
              <a:lumOff val="80000"/>
            </a:schemeClr>
          </a:solidFill>
          <a:ln>
            <a:noFill/>
          </a:ln>
          <a:effectLst/>
          <a:extLst/>
        </p:spPr>
        <p:txBody>
          <a:bodyPr lIns="108580" tIns="54290" rIns="108580" bIns="54290">
            <a:spAutoFit/>
          </a:bodyPr>
          <a:lstStyle/>
          <a:p>
            <a:pPr algn="ctr" defTabSz="1087438" eaLnBrk="0" hangingPunct="0">
              <a:defRPr/>
            </a:pPr>
            <a:r>
              <a:rPr lang="en-US" altLang="en-US" sz="4000" b="1" u="sng" dirty="0">
                <a:solidFill>
                  <a:schemeClr val="accent2"/>
                </a:solidFill>
                <a:latin typeface="Arial" charset="0"/>
              </a:rPr>
              <a:t>Introduction</a:t>
            </a:r>
            <a:endParaRPr lang="en-GB" sz="3200" dirty="0">
              <a:solidFill>
                <a:schemeClr val="accent2"/>
              </a:solidFill>
              <a:latin typeface="Arial" charset="0"/>
              <a:cs typeface="Arial" charset="0"/>
            </a:endParaRPr>
          </a:p>
          <a:p>
            <a:pPr algn="just" defTabSz="1087438" eaLnBrk="0" hangingPunct="0">
              <a:defRPr/>
            </a:pPr>
            <a:r>
              <a:rPr lang="en-ZA" sz="3200" dirty="0">
                <a:latin typeface="Arial" charset="0"/>
              </a:rPr>
              <a:t>Radon and radium are daughter products of the radioactive decay chain of </a:t>
            </a:r>
            <a:r>
              <a:rPr lang="en-ZA" sz="3200" baseline="30000" dirty="0">
                <a:latin typeface="Arial" charset="0"/>
              </a:rPr>
              <a:t>238</a:t>
            </a:r>
            <a:r>
              <a:rPr lang="en-ZA" sz="3200" dirty="0">
                <a:latin typeface="Arial" charset="0"/>
              </a:rPr>
              <a:t>U.[1] The most important materials needed for building material are soil and rocks, [2] we can say that building materials are a radon source.[3] There are many ways how radon enters a house, but it is mainly due to the soil and rock upon which it is built by means of diffusion. Exhalation from various building materials can be another potential source of radon in the indoor environment. [4][5] This</a:t>
            </a:r>
            <a:r>
              <a:rPr lang="en-ZA" sz="3200" i="1" dirty="0">
                <a:latin typeface="Arial" charset="0"/>
              </a:rPr>
              <a:t> </a:t>
            </a:r>
            <a:r>
              <a:rPr lang="en-ZA" sz="3200" dirty="0">
                <a:latin typeface="Arial" charset="0"/>
              </a:rPr>
              <a:t>makes radon a source of radiological health risks to humankind received by both ingestion and inhalation. The death of underground miners from lung cancer led to the identification of radon as a health hazard.[6][7]</a:t>
            </a:r>
          </a:p>
          <a:p>
            <a:pPr algn="just" defTabSz="1087438" eaLnBrk="0" hangingPunct="0">
              <a:defRPr/>
            </a:pPr>
            <a:endParaRPr lang="en-US" altLang="en-US" sz="3200" dirty="0">
              <a:latin typeface="Arial" charset="0"/>
            </a:endParaRPr>
          </a:p>
        </p:txBody>
      </p:sp>
      <p:sp>
        <p:nvSpPr>
          <p:cNvPr id="2588" name="Text Box 2"/>
          <p:cNvSpPr txBox="1">
            <a:spLocks noChangeArrowheads="1"/>
          </p:cNvSpPr>
          <p:nvPr/>
        </p:nvSpPr>
        <p:spPr bwMode="auto">
          <a:xfrm>
            <a:off x="2501900" y="641350"/>
            <a:ext cx="17218025" cy="747713"/>
          </a:xfrm>
          <a:prstGeom prst="rect">
            <a:avLst/>
          </a:prstGeom>
          <a:noFill/>
          <a:ln w="9525">
            <a:noFill/>
            <a:miter lim="800000"/>
            <a:headEnd/>
            <a:tailEnd/>
          </a:ln>
        </p:spPr>
        <p:txBody>
          <a:bodyPr lIns="70111" tIns="35054" rIns="70111" bIns="35054">
            <a:spAutoFit/>
          </a:bodyPr>
          <a:lstStyle/>
          <a:p>
            <a:pPr algn="ctr" defTabSz="701675" eaLnBrk="0" hangingPunct="0">
              <a:defRPr/>
            </a:pPr>
            <a:r>
              <a:rPr lang="en-GB" sz="4400" b="1" i="1" dirty="0">
                <a:solidFill>
                  <a:schemeClr val="accent6"/>
                </a:solidFill>
                <a:latin typeface="Arial" charset="0"/>
                <a:cs typeface="Arial" charset="0"/>
              </a:rPr>
              <a:t>Radon exhalation of building materials</a:t>
            </a:r>
            <a:endParaRPr lang="en-GB" altLang="en-US" sz="4400" i="1" dirty="0">
              <a:solidFill>
                <a:schemeClr val="accent6"/>
              </a:solidFill>
              <a:latin typeface="Arial" charset="0"/>
              <a:cs typeface="Arial" charset="0"/>
            </a:endParaRPr>
          </a:p>
        </p:txBody>
      </p:sp>
      <p:sp>
        <p:nvSpPr>
          <p:cNvPr id="2225" name="Text Box 177"/>
          <p:cNvSpPr txBox="1">
            <a:spLocks noChangeArrowheads="1"/>
          </p:cNvSpPr>
          <p:nvPr/>
        </p:nvSpPr>
        <p:spPr bwMode="auto">
          <a:xfrm>
            <a:off x="13247801" y="25601061"/>
            <a:ext cx="11651468" cy="10022146"/>
          </a:xfrm>
          <a:prstGeom prst="rect">
            <a:avLst/>
          </a:prstGeom>
          <a:gradFill flip="none" rotWithShape="1">
            <a:gsLst>
              <a:gs pos="0">
                <a:srgbClr val="339933">
                  <a:tint val="66000"/>
                  <a:satMod val="160000"/>
                </a:srgbClr>
              </a:gs>
              <a:gs pos="50000">
                <a:srgbClr val="339933">
                  <a:tint val="44500"/>
                  <a:satMod val="160000"/>
                </a:srgbClr>
              </a:gs>
              <a:gs pos="100000">
                <a:srgbClr val="339933">
                  <a:tint val="23500"/>
                  <a:satMod val="160000"/>
                </a:srgbClr>
              </a:gs>
            </a:gsLst>
            <a:path path="circle">
              <a:fillToRect l="50000" t="50000" r="50000" b="50000"/>
            </a:path>
            <a:tileRect/>
          </a:gradFill>
          <a:ln>
            <a:noFill/>
          </a:ln>
          <a:effectLst/>
          <a:extLst/>
        </p:spPr>
        <p:txBody>
          <a:bodyPr lIns="108580" tIns="54290" rIns="108580" bIns="54290">
            <a:spAutoFit/>
          </a:bodyPr>
          <a:lstStyle/>
          <a:p>
            <a:pPr algn="ctr" defTabSz="1087438" eaLnBrk="0" hangingPunct="0">
              <a:defRPr/>
            </a:pPr>
            <a:r>
              <a:rPr lang="en-US" altLang="en-US" sz="2400" u="sng" dirty="0">
                <a:solidFill>
                  <a:schemeClr val="accent2"/>
                </a:solidFill>
                <a:latin typeface="Arial" charset="0"/>
              </a:rPr>
              <a:t>References</a:t>
            </a:r>
            <a:r>
              <a:rPr lang="en-US" altLang="en-US" sz="2400" dirty="0">
                <a:solidFill>
                  <a:schemeClr val="accent2"/>
                </a:solidFill>
                <a:latin typeface="Arial" charset="0"/>
              </a:rPr>
              <a:t> :</a:t>
            </a:r>
          </a:p>
          <a:p>
            <a:pPr algn="just" defTabSz="1087438" eaLnBrk="0" hangingPunct="0">
              <a:defRPr/>
            </a:pPr>
            <a:endParaRPr lang="en-US" altLang="en-US" sz="2400" u="sng" dirty="0">
              <a:solidFill>
                <a:srgbClr val="FF0066"/>
              </a:solidFill>
              <a:latin typeface="Arial" charset="0"/>
            </a:endParaRPr>
          </a:p>
          <a:p>
            <a:pPr defTabSz="1087438">
              <a:defRPr/>
            </a:pPr>
            <a:r>
              <a:rPr lang="en-US" altLang="en-US" sz="2400" dirty="0">
                <a:latin typeface="Arial" charset="0"/>
              </a:rPr>
              <a:t>[1] </a:t>
            </a:r>
            <a:r>
              <a:rPr lang="en-ZA" sz="2400" dirty="0" err="1">
                <a:latin typeface="Arial" charset="0"/>
              </a:rPr>
              <a:t>Bossew</a:t>
            </a:r>
            <a:r>
              <a:rPr lang="en-ZA" sz="2400" dirty="0">
                <a:latin typeface="Arial" charset="0"/>
              </a:rPr>
              <a:t>, P. (2003) The radon emanation power of building</a:t>
            </a:r>
          </a:p>
          <a:p>
            <a:pPr defTabSz="1087438">
              <a:defRPr/>
            </a:pPr>
            <a:r>
              <a:rPr lang="en-ZA" sz="2400" dirty="0">
                <a:latin typeface="Arial" charset="0"/>
              </a:rPr>
              <a:t>materials, soils and rocks. Applied Radiation and Isotopes, Vol.59, pp389 – 392.</a:t>
            </a:r>
            <a:endParaRPr lang="en-GB" sz="2400" dirty="0">
              <a:latin typeface="Arial" charset="0"/>
            </a:endParaRPr>
          </a:p>
          <a:p>
            <a:pPr defTabSz="1087438">
              <a:defRPr/>
            </a:pPr>
            <a:r>
              <a:rPr lang="en-US" altLang="en-US" sz="2400" dirty="0">
                <a:latin typeface="Arial" charset="0"/>
              </a:rPr>
              <a:t>[2] </a:t>
            </a:r>
            <a:r>
              <a:rPr lang="en-ZA" altLang="en-US" sz="2400" dirty="0" err="1">
                <a:latin typeface="Arial" charset="0"/>
              </a:rPr>
              <a:t>Åkerblom</a:t>
            </a:r>
            <a:r>
              <a:rPr lang="en-ZA" altLang="en-US" sz="2400" dirty="0">
                <a:latin typeface="Arial" charset="0"/>
              </a:rPr>
              <a:t>, G., </a:t>
            </a:r>
            <a:r>
              <a:rPr lang="en-ZA" altLang="en-US" sz="2400" dirty="0" err="1">
                <a:latin typeface="Arial" charset="0"/>
              </a:rPr>
              <a:t>Mellander</a:t>
            </a:r>
            <a:r>
              <a:rPr lang="en-ZA" altLang="en-US" sz="2400" dirty="0">
                <a:latin typeface="Arial" charset="0"/>
              </a:rPr>
              <a:t>, H. (1997) Geology and radon. In</a:t>
            </a:r>
          </a:p>
          <a:p>
            <a:pPr defTabSz="1087438">
              <a:defRPr/>
            </a:pPr>
            <a:r>
              <a:rPr lang="en-ZA" altLang="en-US" sz="2400" dirty="0">
                <a:latin typeface="Arial" charset="0"/>
              </a:rPr>
              <a:t>Radon measurements by etched track detectors, Editors S.A. </a:t>
            </a:r>
            <a:r>
              <a:rPr lang="en-ZA" altLang="en-US" sz="2400" dirty="0" err="1">
                <a:latin typeface="Arial" charset="0"/>
              </a:rPr>
              <a:t>Durrani</a:t>
            </a:r>
            <a:r>
              <a:rPr lang="en-ZA" altLang="en-US" sz="2400" dirty="0">
                <a:latin typeface="Arial" charset="0"/>
              </a:rPr>
              <a:t> and R. </a:t>
            </a:r>
            <a:r>
              <a:rPr lang="en-ZA" altLang="en-US" sz="2400" dirty="0" err="1">
                <a:latin typeface="Arial" charset="0"/>
              </a:rPr>
              <a:t>Ilić</a:t>
            </a:r>
            <a:r>
              <a:rPr lang="en-ZA" altLang="en-US" sz="2400" dirty="0">
                <a:latin typeface="Arial" charset="0"/>
              </a:rPr>
              <a:t>, World Scientific Publishing Co. Pty. Ltd.</a:t>
            </a:r>
          </a:p>
          <a:p>
            <a:pPr defTabSz="1087438">
              <a:defRPr/>
            </a:pPr>
            <a:r>
              <a:rPr lang="en-US" altLang="en-US" sz="2400" dirty="0">
                <a:latin typeface="Arial" charset="0"/>
              </a:rPr>
              <a:t>[3] </a:t>
            </a:r>
            <a:r>
              <a:rPr lang="en-ZA" altLang="en-US" sz="2400" dirty="0" err="1">
                <a:latin typeface="Arial" charset="0"/>
              </a:rPr>
              <a:t>Elzain</a:t>
            </a:r>
            <a:r>
              <a:rPr lang="en-ZA" altLang="en-US" sz="2400" dirty="0">
                <a:latin typeface="Arial" charset="0"/>
              </a:rPr>
              <a:t>, A. (2014). Radon exhalation rates from some building materials used in Sudan. </a:t>
            </a:r>
            <a:r>
              <a:rPr lang="en-ZA" altLang="en-US" sz="2400" i="1" dirty="0">
                <a:latin typeface="Arial" charset="0"/>
              </a:rPr>
              <a:t>Indoor and Built Environment</a:t>
            </a:r>
            <a:r>
              <a:rPr lang="en-ZA" altLang="en-US" sz="2400" dirty="0">
                <a:latin typeface="Arial" charset="0"/>
              </a:rPr>
              <a:t>.</a:t>
            </a:r>
            <a:r>
              <a:rPr lang="en-US" altLang="en-US" sz="2400" i="1" dirty="0">
                <a:latin typeface="Arial" charset="0"/>
              </a:rPr>
              <a:t>IOSR Journal of Environmental Science, Toxicology and Food Technology (IOSR-JESTFT) e-ISSN: 2319-2402,p- ISSN: 2319-2399.Volume 9, Issue 3 Ver. III (Mar. 2015), PP 62-67</a:t>
            </a:r>
            <a:r>
              <a:rPr lang="en-US" altLang="en-US" sz="2400" dirty="0">
                <a:latin typeface="Arial" charset="0"/>
              </a:rPr>
              <a:t>  </a:t>
            </a:r>
          </a:p>
          <a:p>
            <a:pPr defTabSz="1087438" eaLnBrk="0" hangingPunct="0">
              <a:defRPr/>
            </a:pPr>
            <a:r>
              <a:rPr lang="en-US" altLang="en-US" sz="2400" dirty="0">
                <a:latin typeface="Arial" charset="0"/>
              </a:rPr>
              <a:t>[4] </a:t>
            </a:r>
            <a:r>
              <a:rPr lang="en-US" altLang="en-US" sz="2400" dirty="0" err="1">
                <a:latin typeface="Arial" charset="0"/>
              </a:rPr>
              <a:t>Cothern</a:t>
            </a:r>
            <a:r>
              <a:rPr lang="en-US" altLang="en-US" sz="2400" dirty="0">
                <a:latin typeface="Arial" charset="0"/>
              </a:rPr>
              <a:t>, C. and Smith, J. (1987). </a:t>
            </a:r>
            <a:r>
              <a:rPr lang="en-US" altLang="en-US" sz="2400" i="1" dirty="0">
                <a:latin typeface="Arial" charset="0"/>
              </a:rPr>
              <a:t>Environmental radon</a:t>
            </a:r>
            <a:r>
              <a:rPr lang="en-US" altLang="en-US" sz="2400" dirty="0">
                <a:latin typeface="Arial" charset="0"/>
              </a:rPr>
              <a:t>. New York: Plenum Press.</a:t>
            </a:r>
          </a:p>
          <a:p>
            <a:pPr defTabSz="1087438">
              <a:defRPr/>
            </a:pPr>
            <a:r>
              <a:rPr lang="en-US" altLang="en-US" sz="2400" dirty="0">
                <a:latin typeface="Arial" charset="0"/>
              </a:rPr>
              <a:t>[5] UNSCEAR, 1982. </a:t>
            </a:r>
            <a:r>
              <a:rPr lang="en-US" altLang="en-US" sz="2400" dirty="0" err="1">
                <a:latin typeface="Arial" charset="0"/>
              </a:rPr>
              <a:t>Ionising</a:t>
            </a:r>
            <a:r>
              <a:rPr lang="en-US" altLang="en-US" sz="2400" dirty="0">
                <a:latin typeface="Arial" charset="0"/>
              </a:rPr>
              <a:t> Radiation Sources and Biological Effects. </a:t>
            </a:r>
            <a:r>
              <a:rPr lang="en-US" altLang="en-US" sz="2400" i="1" dirty="0">
                <a:latin typeface="Arial" charset="0"/>
              </a:rPr>
              <a:t>United Nations Scientific Committee</a:t>
            </a:r>
          </a:p>
          <a:p>
            <a:pPr defTabSz="1087438">
              <a:defRPr/>
            </a:pPr>
            <a:r>
              <a:rPr lang="en-US" altLang="en-US" sz="2400" i="1" dirty="0">
                <a:latin typeface="Arial" charset="0"/>
              </a:rPr>
              <a:t>on the Effects of Atomic Radiation</a:t>
            </a:r>
            <a:r>
              <a:rPr lang="en-US" altLang="en-US" sz="2400" dirty="0">
                <a:latin typeface="Arial" charset="0"/>
              </a:rPr>
              <a:t>. A/37/45, New York.</a:t>
            </a:r>
          </a:p>
          <a:p>
            <a:pPr defTabSz="1087438">
              <a:defRPr/>
            </a:pPr>
            <a:r>
              <a:rPr lang="en-US" altLang="en-US" sz="2400" dirty="0">
                <a:latin typeface="Arial" charset="0"/>
              </a:rPr>
              <a:t>[6] </a:t>
            </a:r>
            <a:r>
              <a:rPr lang="en-ZA" altLang="en-US" sz="2400" dirty="0" err="1">
                <a:latin typeface="Arial" charset="0"/>
              </a:rPr>
              <a:t>Těšínská</a:t>
            </a:r>
            <a:r>
              <a:rPr lang="en-ZA" altLang="en-US" sz="2400" dirty="0">
                <a:latin typeface="Arial" charset="0"/>
              </a:rPr>
              <a:t>, E. "Epidemiological studies of lung carcinoma incidence in uranium miners (accumulation and retrospective use of diagnostic data)." </a:t>
            </a:r>
            <a:r>
              <a:rPr lang="en-ZA" altLang="en-US" sz="2400" i="1" dirty="0">
                <a:latin typeface="Arial" charset="0"/>
              </a:rPr>
              <a:t>Prague medical report</a:t>
            </a:r>
            <a:r>
              <a:rPr lang="en-ZA" altLang="en-US" sz="2400" dirty="0">
                <a:latin typeface="Arial" charset="0"/>
              </a:rPr>
              <a:t> 110.2 (2009): 165-172.</a:t>
            </a:r>
            <a:r>
              <a:rPr lang="en-US" altLang="en-US" sz="2400" dirty="0">
                <a:latin typeface="Arial" charset="0"/>
              </a:rPr>
              <a:t> </a:t>
            </a:r>
          </a:p>
          <a:p>
            <a:pPr defTabSz="1087438">
              <a:defRPr/>
            </a:pPr>
            <a:r>
              <a:rPr lang="en-US" altLang="en-US" sz="2400" dirty="0">
                <a:latin typeface="Arial" charset="0"/>
              </a:rPr>
              <a:t>[7] </a:t>
            </a:r>
            <a:r>
              <a:rPr lang="en-ZA" altLang="en-US" sz="2400" dirty="0">
                <a:latin typeface="Arial" charset="0"/>
              </a:rPr>
              <a:t>Wilson, Janice, et al. "Synergistic cytotoxicity and DNA strand breaks in cells and plasmid DNA exposed to uranyl acetate and ultraviolet radiation." </a:t>
            </a:r>
            <a:r>
              <a:rPr lang="en-ZA" altLang="en-US" sz="2400" i="1" dirty="0">
                <a:latin typeface="Arial" charset="0"/>
              </a:rPr>
              <a:t>Journal of Applied Toxicology</a:t>
            </a:r>
            <a:r>
              <a:rPr lang="en-ZA" altLang="en-US" sz="2400" dirty="0">
                <a:latin typeface="Arial" charset="0"/>
              </a:rPr>
              <a:t> (2014).</a:t>
            </a:r>
          </a:p>
          <a:p>
            <a:pPr defTabSz="1087438">
              <a:defRPr/>
            </a:pPr>
            <a:r>
              <a:rPr lang="en-US" altLang="en-US" sz="2400" dirty="0">
                <a:latin typeface="Arial" charset="0"/>
              </a:rPr>
              <a:t>[8] </a:t>
            </a:r>
            <a:r>
              <a:rPr lang="en-ZA" altLang="en-US" sz="2400" dirty="0">
                <a:latin typeface="Arial" charset="0"/>
              </a:rPr>
              <a:t>http://www</a:t>
            </a:r>
            <a:r>
              <a:rPr lang="en-US" altLang="en-US" sz="2400" dirty="0">
                <a:latin typeface="Arial" charset="0"/>
              </a:rPr>
              <a:t>.marbleclassic.co.za/exclusive -warehouse/index</a:t>
            </a:r>
            <a:r>
              <a:rPr lang="en-ZA" altLang="en-US" sz="2400" dirty="0">
                <a:latin typeface="Arial" charset="0"/>
              </a:rPr>
              <a:t> [Accessed </a:t>
            </a:r>
            <a:r>
              <a:rPr lang="en-US" altLang="en-US" sz="2400" dirty="0">
                <a:latin typeface="Arial" charset="0"/>
              </a:rPr>
              <a:t>23</a:t>
            </a:r>
            <a:r>
              <a:rPr lang="en-ZA" altLang="en-US" sz="2400" dirty="0">
                <a:latin typeface="Arial" charset="0"/>
              </a:rPr>
              <a:t> </a:t>
            </a:r>
            <a:r>
              <a:rPr lang="en-US" altLang="en-US" sz="2400" dirty="0">
                <a:latin typeface="Arial" charset="0"/>
              </a:rPr>
              <a:t>Jun</a:t>
            </a:r>
            <a:r>
              <a:rPr lang="en-ZA" altLang="en-US" sz="2400" dirty="0">
                <a:latin typeface="Arial" charset="0"/>
              </a:rPr>
              <a:t>. 2015].</a:t>
            </a:r>
            <a:r>
              <a:rPr lang="en-US" altLang="en-US" sz="2400" dirty="0">
                <a:latin typeface="Arial" charset="0"/>
              </a:rPr>
              <a:t> </a:t>
            </a:r>
          </a:p>
          <a:p>
            <a:pPr defTabSz="1087438">
              <a:defRPr/>
            </a:pPr>
            <a:r>
              <a:rPr lang="en-US" altLang="en-US" sz="2400" dirty="0">
                <a:latin typeface="Arial" charset="0"/>
              </a:rPr>
              <a:t>[9] </a:t>
            </a:r>
            <a:r>
              <a:rPr lang="en-ZA" altLang="en-US" sz="2400" dirty="0">
                <a:latin typeface="Arial" charset="0"/>
              </a:rPr>
              <a:t>Cole DI, </a:t>
            </a:r>
            <a:r>
              <a:rPr lang="en-ZA" altLang="en-US" sz="2400" dirty="0" err="1">
                <a:latin typeface="Arial" charset="0"/>
              </a:rPr>
              <a:t>Ngofe</a:t>
            </a:r>
            <a:r>
              <a:rPr lang="en-ZA" altLang="en-US" sz="2400" dirty="0">
                <a:latin typeface="Arial" charset="0"/>
              </a:rPr>
              <a:t>, </a:t>
            </a:r>
            <a:r>
              <a:rPr lang="en-ZA" altLang="en-US" sz="2400" dirty="0" err="1">
                <a:latin typeface="Arial" charset="0"/>
              </a:rPr>
              <a:t>Hlenyane</a:t>
            </a:r>
            <a:r>
              <a:rPr lang="en-ZA" altLang="en-US" sz="2400" dirty="0">
                <a:latin typeface="Arial" charset="0"/>
              </a:rPr>
              <a:t> K. Mineral commodities in the Western Cape province, South Africa. Report number 2013-0165. Pretoria : Council  for geosciences. ;2013</a:t>
            </a:r>
            <a:endParaRPr lang="en-US" altLang="en-US" sz="2400" dirty="0">
              <a:latin typeface="Arial" charset="0"/>
            </a:endParaRPr>
          </a:p>
          <a:p>
            <a:pPr defTabSz="1087438" eaLnBrk="0" hangingPunct="0">
              <a:defRPr/>
            </a:pPr>
            <a:r>
              <a:rPr lang="en-US" altLang="en-US" dirty="0"/>
              <a:t> </a:t>
            </a:r>
          </a:p>
        </p:txBody>
      </p:sp>
      <p:sp>
        <p:nvSpPr>
          <p:cNvPr id="2253" name="Text Box 205"/>
          <p:cNvSpPr txBox="1">
            <a:spLocks noChangeArrowheads="1"/>
          </p:cNvSpPr>
          <p:nvPr/>
        </p:nvSpPr>
        <p:spPr bwMode="auto">
          <a:xfrm>
            <a:off x="13251694" y="5481422"/>
            <a:ext cx="11645935" cy="12543813"/>
          </a:xfrm>
          <a:prstGeom prst="rect">
            <a:avLst/>
          </a:prstGeom>
          <a:gradFill flip="none" rotWithShape="1">
            <a:gsLst>
              <a:gs pos="0">
                <a:srgbClr val="993300">
                  <a:tint val="66000"/>
                  <a:satMod val="160000"/>
                </a:srgbClr>
              </a:gs>
              <a:gs pos="50000">
                <a:srgbClr val="993300">
                  <a:tint val="44500"/>
                  <a:satMod val="160000"/>
                </a:srgbClr>
              </a:gs>
              <a:gs pos="100000">
                <a:srgbClr val="993300">
                  <a:tint val="23500"/>
                  <a:satMod val="160000"/>
                </a:srgbClr>
              </a:gs>
            </a:gsLst>
            <a:path path="circle">
              <a:fillToRect l="50000" t="50000" r="50000" b="50000"/>
            </a:path>
            <a:tileRect/>
          </a:gradFill>
          <a:ln>
            <a:noFill/>
          </a:ln>
          <a:effectLst/>
          <a:extLst/>
        </p:spPr>
        <p:txBody>
          <a:bodyPr lIns="108580" tIns="54290" rIns="108580" bIns="54290">
            <a:spAutoFit/>
          </a:bodyPr>
          <a:lstStyle/>
          <a:p>
            <a:pPr algn="ctr" defTabSz="1087438" eaLnBrk="0" hangingPunct="0">
              <a:defRPr/>
            </a:pPr>
            <a:r>
              <a:rPr lang="en-US" altLang="en-US" sz="4000" b="1" u="sng">
                <a:solidFill>
                  <a:schemeClr val="accent2"/>
                </a:solidFill>
                <a:latin typeface="Arial" charset="0"/>
              </a:rPr>
              <a:t>Building Materials Used</a:t>
            </a:r>
            <a:endParaRPr lang="en-ZA" sz="3200">
              <a:solidFill>
                <a:schemeClr val="accent2"/>
              </a:solidFill>
              <a:latin typeface="Arial" charset="0"/>
              <a:cs typeface="Arial" charset="0"/>
            </a:endParaRPr>
          </a:p>
          <a:p>
            <a:pPr algn="just" defTabSz="1087438">
              <a:buFontTx/>
              <a:buChar char="•"/>
              <a:defRPr/>
            </a:pPr>
            <a:r>
              <a:rPr lang="en-ZA" altLang="en-US" sz="3200">
                <a:latin typeface="Arial" charset="0"/>
                <a:cs typeface="Arial" charset="0"/>
              </a:rPr>
              <a:t>  Building materials </a:t>
            </a:r>
            <a:r>
              <a:rPr lang="en-US" altLang="en-US" sz="3200">
                <a:latin typeface="Arial" charset="0"/>
                <a:cs typeface="Arial" charset="0"/>
              </a:rPr>
              <a:t>used in construction of dwellings were</a:t>
            </a:r>
          </a:p>
          <a:p>
            <a:pPr algn="just" defTabSz="1087438">
              <a:defRPr/>
            </a:pPr>
            <a:r>
              <a:rPr lang="en-US" altLang="en-US" sz="3200">
                <a:latin typeface="Arial" charset="0"/>
                <a:cs typeface="Arial" charset="0"/>
              </a:rPr>
              <a:t>   aggregate (basalt rock) ,  Malmesbury and Phillipi sand.  </a:t>
            </a:r>
            <a:endParaRPr lang="en-US" altLang="en-US" sz="3200">
              <a:latin typeface="Arial" charset="0"/>
            </a:endParaRPr>
          </a:p>
          <a:p>
            <a:pPr algn="just" defTabSz="1087438">
              <a:buFontTx/>
              <a:buChar char="•"/>
              <a:defRPr/>
            </a:pPr>
            <a:r>
              <a:rPr lang="en-US" altLang="en-US" sz="3200">
                <a:latin typeface="Arial" charset="0"/>
              </a:rPr>
              <a:t>  Building materials used in decorating of dwellings were   </a:t>
            </a:r>
          </a:p>
          <a:p>
            <a:pPr algn="just" defTabSz="1087438">
              <a:defRPr/>
            </a:pPr>
            <a:r>
              <a:rPr lang="en-US" altLang="en-US" sz="3200">
                <a:latin typeface="Arial" charset="0"/>
              </a:rPr>
              <a:t>   floor tiles, roof tiles and 5 types of granites. (Figure 6) </a:t>
            </a:r>
          </a:p>
          <a:p>
            <a:pPr algn="just" defTabSz="1087438">
              <a:buFontTx/>
              <a:buChar char="•"/>
              <a:defRPr/>
            </a:pPr>
            <a:r>
              <a:rPr lang="en-US" sz="3200">
                <a:latin typeface="Arial" charset="0"/>
              </a:rPr>
              <a:t>  Background radiation was determined by leaving the vacuum  </a:t>
            </a:r>
          </a:p>
          <a:p>
            <a:pPr algn="just" defTabSz="1087438">
              <a:defRPr/>
            </a:pPr>
            <a:r>
              <a:rPr lang="en-US" sz="3200">
                <a:latin typeface="Arial" charset="0"/>
              </a:rPr>
              <a:t>   tube empty. This is the benchmark to determine how much </a:t>
            </a:r>
          </a:p>
          <a:p>
            <a:pPr algn="just" defTabSz="1087438">
              <a:defRPr/>
            </a:pPr>
            <a:r>
              <a:rPr lang="en-US" sz="3200">
                <a:latin typeface="Arial" charset="0"/>
              </a:rPr>
              <a:t>   radiation each material emits. </a:t>
            </a:r>
            <a:r>
              <a:rPr lang="en-GB" sz="3200">
                <a:latin typeface="Arial" charset="0"/>
                <a:cs typeface="Arial" charset="0"/>
              </a:rPr>
              <a:t>(Figure 3)</a:t>
            </a:r>
          </a:p>
          <a:p>
            <a:pPr algn="just" defTabSz="1087438">
              <a:buFontTx/>
              <a:buChar char="•"/>
              <a:defRPr/>
            </a:pPr>
            <a:r>
              <a:rPr lang="en-GB" altLang="en-US" sz="3200">
                <a:latin typeface="Arial" charset="0"/>
                <a:cs typeface="Arial" charset="0"/>
              </a:rPr>
              <a:t>  All the construction</a:t>
            </a:r>
            <a:r>
              <a:rPr lang="en-US" altLang="en-US" sz="3200">
                <a:latin typeface="Arial" charset="0"/>
                <a:cs typeface="Arial" charset="0"/>
              </a:rPr>
              <a:t> building materials had no significant </a:t>
            </a:r>
          </a:p>
          <a:p>
            <a:pPr algn="just" defTabSz="1087438">
              <a:defRPr/>
            </a:pPr>
            <a:r>
              <a:rPr lang="en-US" altLang="en-US" sz="3200">
                <a:latin typeface="Arial" charset="0"/>
                <a:cs typeface="Arial" charset="0"/>
              </a:rPr>
              <a:t>   radon emissions. </a:t>
            </a:r>
          </a:p>
          <a:p>
            <a:pPr algn="just" defTabSz="1087438">
              <a:buFontTx/>
              <a:buChar char="•"/>
              <a:defRPr/>
            </a:pPr>
            <a:r>
              <a:rPr lang="en-US" altLang="en-US" sz="3200">
                <a:latin typeface="Arial" charset="0"/>
                <a:cs typeface="Arial" charset="0"/>
              </a:rPr>
              <a:t>  Of the decorative building materials only two (Granite D and </a:t>
            </a:r>
          </a:p>
          <a:p>
            <a:pPr algn="just" defTabSz="1087438">
              <a:defRPr/>
            </a:pPr>
            <a:r>
              <a:rPr lang="en-US" altLang="en-US" sz="3200">
                <a:latin typeface="Arial" charset="0"/>
                <a:cs typeface="Arial" charset="0"/>
              </a:rPr>
              <a:t>   Granite E) was found to emit significant amounts of radon </a:t>
            </a:r>
          </a:p>
          <a:p>
            <a:pPr algn="just" defTabSz="1087438">
              <a:defRPr/>
            </a:pPr>
            <a:r>
              <a:rPr lang="en-US" altLang="en-US" sz="3200">
                <a:latin typeface="Arial" charset="0"/>
                <a:cs typeface="Arial" charset="0"/>
              </a:rPr>
              <a:t>   while the other three had no significant radon emissions. </a:t>
            </a:r>
          </a:p>
          <a:p>
            <a:pPr algn="just" defTabSz="1087438">
              <a:buFontTx/>
              <a:buChar char="•"/>
              <a:defRPr/>
            </a:pPr>
            <a:r>
              <a:rPr lang="en-US" altLang="en-US" sz="3200">
                <a:latin typeface="Arial" charset="0"/>
                <a:cs typeface="Arial" charset="0"/>
              </a:rPr>
              <a:t>  It was very difficult to trace and verify the location of </a:t>
            </a:r>
          </a:p>
          <a:p>
            <a:pPr algn="just" defTabSz="1087438">
              <a:defRPr/>
            </a:pPr>
            <a:r>
              <a:rPr lang="en-US" altLang="en-US" sz="3200">
                <a:latin typeface="Arial" charset="0"/>
                <a:cs typeface="Arial" charset="0"/>
              </a:rPr>
              <a:t>   the quarries  of Granite D and Granite E. It was verified that </a:t>
            </a:r>
          </a:p>
          <a:p>
            <a:pPr algn="just" defTabSz="1087438">
              <a:defRPr/>
            </a:pPr>
            <a:r>
              <a:rPr lang="en-US" altLang="en-US" sz="3200">
                <a:latin typeface="Arial" charset="0"/>
                <a:cs typeface="Arial" charset="0"/>
              </a:rPr>
              <a:t>   all the granites were mined in South Africa. [8]   </a:t>
            </a:r>
          </a:p>
          <a:p>
            <a:pPr algn="just" defTabSz="1087438">
              <a:buFontTx/>
              <a:buChar char="•"/>
              <a:defRPr/>
            </a:pPr>
            <a:r>
              <a:rPr lang="en-US" altLang="en-US" sz="3200">
                <a:latin typeface="Arial" charset="0"/>
                <a:cs typeface="Arial" charset="0"/>
              </a:rPr>
              <a:t>  There are many possible reasons why the radon levels were </a:t>
            </a:r>
          </a:p>
          <a:p>
            <a:pPr algn="just" defTabSz="1087438">
              <a:defRPr/>
            </a:pPr>
            <a:r>
              <a:rPr lang="en-US" altLang="en-US" sz="3200">
                <a:latin typeface="Arial" charset="0"/>
                <a:cs typeface="Arial" charset="0"/>
              </a:rPr>
              <a:t>    elevated in these granite slabs;there are two main </a:t>
            </a:r>
          </a:p>
          <a:p>
            <a:pPr algn="just" defTabSz="1087438">
              <a:defRPr/>
            </a:pPr>
            <a:r>
              <a:rPr lang="en-US" altLang="en-US" sz="3200">
                <a:latin typeface="Arial" charset="0"/>
                <a:cs typeface="Arial" charset="0"/>
              </a:rPr>
              <a:t>    possibilities why these levels are high. </a:t>
            </a:r>
          </a:p>
          <a:p>
            <a:pPr algn="just" defTabSz="1087438">
              <a:buFont typeface="Wingdings" pitchFamily="2" charset="2"/>
              <a:buChar char="§"/>
              <a:defRPr/>
            </a:pPr>
            <a:r>
              <a:rPr lang="en-US" altLang="en-US" sz="3200">
                <a:latin typeface="Arial" charset="0"/>
                <a:cs typeface="Arial" charset="0"/>
              </a:rPr>
              <a:t>  The first reason is that the quarry might be close to a </a:t>
            </a:r>
          </a:p>
          <a:p>
            <a:pPr algn="just" defTabSz="1087438">
              <a:defRPr/>
            </a:pPr>
            <a:r>
              <a:rPr lang="en-US" altLang="en-US" sz="3200">
                <a:latin typeface="Arial" charset="0"/>
                <a:cs typeface="Arial" charset="0"/>
              </a:rPr>
              <a:t>    Uranium mine or located inside a Uranium reserve.[9]</a:t>
            </a:r>
          </a:p>
          <a:p>
            <a:pPr algn="just" defTabSz="1087438">
              <a:buFont typeface="Wingdings" pitchFamily="2" charset="2"/>
              <a:buChar char="§"/>
              <a:defRPr/>
            </a:pPr>
            <a:r>
              <a:rPr lang="en-US" altLang="en-US" sz="3200">
                <a:latin typeface="Arial" charset="0"/>
                <a:cs typeface="Arial" charset="0"/>
              </a:rPr>
              <a:t>  The second reason is that granite plutons are also a source </a:t>
            </a:r>
          </a:p>
          <a:p>
            <a:pPr algn="just" defTabSz="1087438">
              <a:defRPr/>
            </a:pPr>
            <a:r>
              <a:rPr lang="en-US" altLang="en-US" sz="3200">
                <a:latin typeface="Arial" charset="0"/>
                <a:cs typeface="Arial" charset="0"/>
              </a:rPr>
              <a:t>    of Uranium ore deposits which increases the radiation level </a:t>
            </a:r>
          </a:p>
          <a:p>
            <a:pPr algn="just" defTabSz="1087438">
              <a:defRPr/>
            </a:pPr>
            <a:r>
              <a:rPr lang="en-US" altLang="en-US" sz="3200">
                <a:latin typeface="Arial" charset="0"/>
                <a:cs typeface="Arial" charset="0"/>
              </a:rPr>
              <a:t>    due to the low permeability; this also serves as a Radon  </a:t>
            </a:r>
          </a:p>
          <a:p>
            <a:pPr algn="just" defTabSz="1087438">
              <a:defRPr/>
            </a:pPr>
            <a:r>
              <a:rPr lang="en-US" altLang="en-US" sz="3200">
                <a:latin typeface="Arial" charset="0"/>
                <a:cs typeface="Arial" charset="0"/>
              </a:rPr>
              <a:t>    trap. This causes radon levels to increase.[9]</a:t>
            </a:r>
          </a:p>
        </p:txBody>
      </p:sp>
      <p:sp>
        <p:nvSpPr>
          <p:cNvPr id="2367" name="Text Box 319"/>
          <p:cNvSpPr txBox="1">
            <a:spLocks noChangeArrowheads="1"/>
          </p:cNvSpPr>
          <p:nvPr/>
        </p:nvSpPr>
        <p:spPr bwMode="auto">
          <a:xfrm>
            <a:off x="13253243" y="24759960"/>
            <a:ext cx="11643057" cy="519599"/>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ln>
            <a:noFill/>
          </a:ln>
          <a:effectLst/>
          <a:extLst/>
        </p:spPr>
        <p:txBody>
          <a:bodyPr lIns="77660" tIns="38830" rIns="77660" bIns="38830">
            <a:spAutoFit/>
          </a:bodyPr>
          <a:lstStyle/>
          <a:p>
            <a:pPr algn="just" defTabSz="776288" eaLnBrk="0" hangingPunct="0">
              <a:defRPr/>
            </a:pPr>
            <a:r>
              <a:rPr lang="en-US" altLang="en-US" sz="2000" b="1">
                <a:solidFill>
                  <a:schemeClr val="accent2"/>
                </a:solidFill>
                <a:latin typeface="Arial" charset="0"/>
                <a:cs typeface="Arial" charset="0"/>
              </a:rPr>
              <a:t>Figure 6: </a:t>
            </a:r>
            <a:r>
              <a:rPr lang="en-GB" altLang="en-US" sz="2000" i="1">
                <a:latin typeface="Arial" charset="0"/>
                <a:cs typeface="Arial" charset="0"/>
              </a:rPr>
              <a:t>The</a:t>
            </a:r>
            <a:r>
              <a:rPr lang="en-US" altLang="en-US" sz="2000" i="1">
                <a:latin typeface="Arial" charset="0"/>
                <a:cs typeface="Arial" charset="0"/>
              </a:rPr>
              <a:t> five granites used in the experiment</a:t>
            </a:r>
            <a:r>
              <a:rPr lang="en-GB" sz="2000" i="1">
                <a:latin typeface="Arial" charset="0"/>
                <a:cs typeface="Arial" charset="0"/>
              </a:rPr>
              <a:t>.</a:t>
            </a:r>
            <a:endParaRPr lang="en-GB" altLang="en-US" sz="2000">
              <a:latin typeface="Arial" charset="0"/>
              <a:cs typeface="Arial" charset="0"/>
            </a:endParaRPr>
          </a:p>
        </p:txBody>
      </p:sp>
      <p:sp>
        <p:nvSpPr>
          <p:cNvPr id="2" name="Text Box 205"/>
          <p:cNvSpPr txBox="1">
            <a:spLocks noChangeArrowheads="1"/>
          </p:cNvSpPr>
          <p:nvPr/>
        </p:nvSpPr>
        <p:spPr bwMode="auto">
          <a:xfrm>
            <a:off x="332957" y="12405519"/>
            <a:ext cx="12411912" cy="6326727"/>
          </a:xfrm>
          <a:prstGeom prst="rect">
            <a:avLst/>
          </a:prstGeom>
          <a:gradFill flip="none" rotWithShape="1">
            <a:gsLst>
              <a:gs pos="0">
                <a:srgbClr val="993300">
                  <a:tint val="66000"/>
                  <a:satMod val="160000"/>
                </a:srgbClr>
              </a:gs>
              <a:gs pos="50000">
                <a:srgbClr val="993300">
                  <a:tint val="44500"/>
                  <a:satMod val="160000"/>
                </a:srgbClr>
              </a:gs>
              <a:gs pos="100000">
                <a:srgbClr val="993300">
                  <a:tint val="23500"/>
                  <a:satMod val="160000"/>
                </a:srgbClr>
              </a:gs>
            </a:gsLst>
            <a:path path="circle">
              <a:fillToRect l="50000" t="50000" r="50000" b="50000"/>
            </a:path>
            <a:tileRect/>
          </a:gradFill>
          <a:ln>
            <a:noFill/>
          </a:ln>
          <a:effectLst/>
          <a:extLst/>
        </p:spPr>
        <p:txBody>
          <a:bodyPr lIns="108580" tIns="54290" rIns="108580" bIns="54290">
            <a:spAutoFit/>
          </a:bodyPr>
          <a:lstStyle/>
          <a:p>
            <a:pPr algn="ctr" defTabSz="1087438" eaLnBrk="0" hangingPunct="0">
              <a:defRPr/>
            </a:pPr>
            <a:r>
              <a:rPr lang="en-US" altLang="en-US" sz="4000" b="1" u="sng" dirty="0">
                <a:solidFill>
                  <a:schemeClr val="accent2"/>
                </a:solidFill>
                <a:latin typeface="Arial" charset="0"/>
              </a:rPr>
              <a:t>Experimental Procedure</a:t>
            </a:r>
          </a:p>
          <a:p>
            <a:pPr algn="ctr" defTabSz="1087438" eaLnBrk="0" hangingPunct="0">
              <a:defRPr/>
            </a:pPr>
            <a:endParaRPr lang="en-ZA" dirty="0">
              <a:solidFill>
                <a:schemeClr val="accent2"/>
              </a:solidFill>
              <a:latin typeface="Arial" charset="0"/>
              <a:cs typeface="Arial" charset="0"/>
            </a:endParaRPr>
          </a:p>
          <a:p>
            <a:pPr defTabSz="1087438" eaLnBrk="0" hangingPunct="0">
              <a:buFontTx/>
              <a:buChar char="•"/>
              <a:defRPr/>
            </a:pPr>
            <a:r>
              <a:rPr lang="en-ZA" dirty="0">
                <a:latin typeface="Arial" charset="0"/>
                <a:cs typeface="Arial" charset="0"/>
              </a:rPr>
              <a:t>  All experiments where done by using the RAD 7 which was connected to   </a:t>
            </a:r>
          </a:p>
          <a:p>
            <a:pPr defTabSz="1087438" eaLnBrk="0" hangingPunct="0">
              <a:defRPr/>
            </a:pPr>
            <a:r>
              <a:rPr lang="en-ZA" dirty="0">
                <a:latin typeface="Arial" charset="0"/>
                <a:cs typeface="Arial" charset="0"/>
              </a:rPr>
              <a:t>   the Vacuum chamber and Drying unit. (Figure 1) </a:t>
            </a:r>
          </a:p>
          <a:p>
            <a:pPr defTabSz="1087438" eaLnBrk="0" hangingPunct="0">
              <a:buFontTx/>
              <a:buChar char="•"/>
              <a:defRPr/>
            </a:pPr>
            <a:r>
              <a:rPr lang="en-ZA" dirty="0">
                <a:latin typeface="Arial" charset="0"/>
                <a:cs typeface="Arial" charset="0"/>
              </a:rPr>
              <a:t>  Before all experiments commenced, purging was done to ensure that the  </a:t>
            </a:r>
          </a:p>
          <a:p>
            <a:pPr defTabSz="1087438" eaLnBrk="0" hangingPunct="0">
              <a:defRPr/>
            </a:pPr>
            <a:r>
              <a:rPr lang="en-ZA" dirty="0">
                <a:latin typeface="Arial" charset="0"/>
                <a:cs typeface="Arial" charset="0"/>
              </a:rPr>
              <a:t>   Relative humidity (RH) was below 10%. </a:t>
            </a:r>
          </a:p>
          <a:p>
            <a:pPr defTabSz="1087438" eaLnBrk="0" hangingPunct="0">
              <a:buFontTx/>
              <a:buChar char="•"/>
              <a:defRPr/>
            </a:pPr>
            <a:r>
              <a:rPr lang="en-ZA" dirty="0">
                <a:latin typeface="Arial" charset="0"/>
                <a:cs typeface="Arial" charset="0"/>
              </a:rPr>
              <a:t>  All experiments were done in the Nuclear Physics lab of UWC.</a:t>
            </a:r>
          </a:p>
          <a:p>
            <a:pPr defTabSz="1087438" eaLnBrk="0" hangingPunct="0">
              <a:buFontTx/>
              <a:buChar char="•"/>
              <a:defRPr/>
            </a:pPr>
            <a:r>
              <a:rPr lang="en-ZA" dirty="0">
                <a:latin typeface="Arial" charset="0"/>
                <a:cs typeface="Arial" charset="0"/>
              </a:rPr>
              <a:t>  After every experiment it is advisable to purge the RAD 7 and switch it</a:t>
            </a:r>
          </a:p>
          <a:p>
            <a:pPr defTabSz="1087438" eaLnBrk="0" hangingPunct="0">
              <a:defRPr/>
            </a:pPr>
            <a:r>
              <a:rPr lang="en-ZA" dirty="0">
                <a:latin typeface="Arial" charset="0"/>
                <a:cs typeface="Arial" charset="0"/>
              </a:rPr>
              <a:t>   off for at least a day to ensure that the readings of the next experiment are </a:t>
            </a:r>
          </a:p>
          <a:p>
            <a:pPr defTabSz="1087438" eaLnBrk="0" hangingPunct="0">
              <a:defRPr/>
            </a:pPr>
            <a:r>
              <a:rPr lang="en-ZA" dirty="0">
                <a:latin typeface="Arial" charset="0"/>
                <a:cs typeface="Arial" charset="0"/>
              </a:rPr>
              <a:t>   accurate.</a:t>
            </a:r>
          </a:p>
          <a:p>
            <a:pPr defTabSz="1087438" eaLnBrk="0" hangingPunct="0">
              <a:buFontTx/>
              <a:buChar char="•"/>
              <a:defRPr/>
            </a:pPr>
            <a:r>
              <a:rPr lang="en-ZA" dirty="0">
                <a:latin typeface="Arial" charset="0"/>
                <a:cs typeface="Arial" charset="0"/>
              </a:rPr>
              <a:t>  Optimal conditions for  usage of the RAD 7 is at 22</a:t>
            </a:r>
            <a:r>
              <a:rPr lang="en-ZA" baseline="30000" dirty="0">
                <a:latin typeface="Arial" charset="0"/>
                <a:cs typeface="Arial" charset="0"/>
              </a:rPr>
              <a:t>o</a:t>
            </a:r>
            <a:r>
              <a:rPr lang="en-ZA" dirty="0">
                <a:latin typeface="Arial" charset="0"/>
                <a:cs typeface="Arial" charset="0"/>
              </a:rPr>
              <a:t>C for the air </a:t>
            </a:r>
          </a:p>
          <a:p>
            <a:pPr defTabSz="1087438" eaLnBrk="0" hangingPunct="0">
              <a:defRPr/>
            </a:pPr>
            <a:r>
              <a:rPr lang="en-ZA" dirty="0">
                <a:latin typeface="Arial" charset="0"/>
                <a:cs typeface="Arial" charset="0"/>
              </a:rPr>
              <a:t>   temperature and RH of less than 10%.</a:t>
            </a:r>
          </a:p>
          <a:p>
            <a:pPr defTabSz="1087438" eaLnBrk="0" hangingPunct="0">
              <a:buFontTx/>
              <a:buChar char="•"/>
              <a:defRPr/>
            </a:pPr>
            <a:r>
              <a:rPr lang="en-ZA" dirty="0">
                <a:latin typeface="Arial" charset="0"/>
                <a:cs typeface="Arial" charset="0"/>
              </a:rPr>
              <a:t>  After a long period of disuse, please use a Radon emitting source like   </a:t>
            </a:r>
          </a:p>
          <a:p>
            <a:pPr defTabSz="1087438" eaLnBrk="0" hangingPunct="0">
              <a:defRPr/>
            </a:pPr>
            <a:r>
              <a:rPr lang="en-ZA" dirty="0">
                <a:latin typeface="Arial" charset="0"/>
                <a:cs typeface="Arial" charset="0"/>
              </a:rPr>
              <a:t>   Radium to see if the RAD 7 operates properly. (Figure 2)</a:t>
            </a:r>
          </a:p>
        </p:txBody>
      </p:sp>
      <p:pic>
        <p:nvPicPr>
          <p:cNvPr id="2739" name="Picture 528"/>
          <p:cNvPicPr>
            <a:picLocks noChangeAspect="1" noChangeArrowheads="1"/>
          </p:cNvPicPr>
          <p:nvPr/>
        </p:nvPicPr>
        <p:blipFill>
          <a:blip r:embed="rId3"/>
          <a:srcRect/>
          <a:stretch>
            <a:fillRect/>
          </a:stretch>
        </p:blipFill>
        <p:spPr bwMode="auto">
          <a:xfrm>
            <a:off x="671513" y="747713"/>
            <a:ext cx="3124200" cy="3962400"/>
          </a:xfrm>
          <a:prstGeom prst="rect">
            <a:avLst/>
          </a:prstGeom>
          <a:noFill/>
          <a:ln w="9525">
            <a:noFill/>
            <a:miter lim="800000"/>
            <a:headEnd/>
            <a:tailEnd/>
          </a:ln>
        </p:spPr>
      </p:pic>
      <p:pic>
        <p:nvPicPr>
          <p:cNvPr id="2740" name="Picture 530"/>
          <p:cNvPicPr>
            <a:picLocks noChangeAspect="1" noChangeArrowheads="1"/>
          </p:cNvPicPr>
          <p:nvPr/>
        </p:nvPicPr>
        <p:blipFill>
          <a:blip r:embed="rId4"/>
          <a:srcRect/>
          <a:stretch>
            <a:fillRect/>
          </a:stretch>
        </p:blipFill>
        <p:spPr bwMode="auto">
          <a:xfrm>
            <a:off x="18959513" y="823913"/>
            <a:ext cx="5486400" cy="2133600"/>
          </a:xfrm>
          <a:prstGeom prst="rect">
            <a:avLst/>
          </a:prstGeom>
          <a:noFill/>
          <a:ln w="9525">
            <a:noFill/>
            <a:miter lim="800000"/>
            <a:headEnd/>
            <a:tailEnd/>
          </a:ln>
        </p:spPr>
      </p:pic>
      <p:sp>
        <p:nvSpPr>
          <p:cNvPr id="4" name="Text Box 304"/>
          <p:cNvSpPr txBox="1">
            <a:spLocks noChangeArrowheads="1"/>
          </p:cNvSpPr>
          <p:nvPr/>
        </p:nvSpPr>
        <p:spPr bwMode="auto">
          <a:xfrm>
            <a:off x="374783" y="26359423"/>
            <a:ext cx="12333921" cy="519046"/>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ln>
            <a:noFill/>
          </a:ln>
          <a:effectLst/>
          <a:extLst/>
        </p:spPr>
        <p:txBody>
          <a:bodyPr lIns="77660" tIns="38830" rIns="77660" bIns="38830">
            <a:spAutoFit/>
          </a:bodyPr>
          <a:lstStyle/>
          <a:p>
            <a:pPr defTabSz="776288" eaLnBrk="0" hangingPunct="0">
              <a:defRPr/>
            </a:pPr>
            <a:r>
              <a:rPr lang="en-US" altLang="en-US" sz="2000" b="1">
                <a:solidFill>
                  <a:schemeClr val="accent2"/>
                </a:solidFill>
                <a:latin typeface="Arial" charset="0"/>
              </a:rPr>
              <a:t>Figure 1</a:t>
            </a:r>
            <a:r>
              <a:rPr lang="en-US" altLang="en-US" sz="2000">
                <a:solidFill>
                  <a:schemeClr val="accent2"/>
                </a:solidFill>
                <a:latin typeface="Arial" charset="0"/>
              </a:rPr>
              <a:t>:</a:t>
            </a:r>
            <a:r>
              <a:rPr lang="en-US" altLang="en-US" sz="2000">
                <a:latin typeface="Arial" charset="0"/>
              </a:rPr>
              <a:t> The experimental setup of the  Vacuum Chamber method</a:t>
            </a:r>
            <a:endParaRPr lang="en-GB" altLang="en-US" sz="2000">
              <a:latin typeface="Arial" charset="0"/>
            </a:endParaRPr>
          </a:p>
        </p:txBody>
      </p:sp>
      <p:pic>
        <p:nvPicPr>
          <p:cNvPr id="2744" name="Picture 572"/>
          <p:cNvPicPr>
            <a:picLocks noChangeAspect="1" noChangeArrowheads="1"/>
          </p:cNvPicPr>
          <p:nvPr/>
        </p:nvPicPr>
        <p:blipFill>
          <a:blip r:embed="rId5"/>
          <a:srcRect/>
          <a:stretch>
            <a:fillRect/>
          </a:stretch>
        </p:blipFill>
        <p:spPr bwMode="auto">
          <a:xfrm>
            <a:off x="366713" y="19035713"/>
            <a:ext cx="12344400" cy="7010400"/>
          </a:xfrm>
          <a:prstGeom prst="rect">
            <a:avLst/>
          </a:prstGeom>
          <a:noFill/>
          <a:ln w="9525">
            <a:noFill/>
            <a:miter lim="800000"/>
            <a:headEnd/>
            <a:tailEnd/>
          </a:ln>
        </p:spPr>
      </p:pic>
      <p:sp>
        <p:nvSpPr>
          <p:cNvPr id="2745" name="Text Box 574"/>
          <p:cNvSpPr txBox="1">
            <a:spLocks noChangeArrowheads="1"/>
          </p:cNvSpPr>
          <p:nvPr/>
        </p:nvSpPr>
        <p:spPr bwMode="auto">
          <a:xfrm>
            <a:off x="1738313" y="24903113"/>
            <a:ext cx="1219200" cy="528637"/>
          </a:xfrm>
          <a:prstGeom prst="rect">
            <a:avLst/>
          </a:prstGeom>
          <a:gradFill rotWithShape="1">
            <a:gsLst>
              <a:gs pos="0">
                <a:srgbClr val="FFFF00"/>
              </a:gs>
              <a:gs pos="100000">
                <a:srgbClr val="FFFF66"/>
              </a:gs>
            </a:gsLst>
            <a:lin ang="5400000" scaled="1"/>
          </a:gradFill>
          <a:ln w="9525">
            <a:solidFill>
              <a:srgbClr val="FFFF00"/>
            </a:solidFill>
            <a:miter lim="800000"/>
            <a:headEnd/>
            <a:tailEnd/>
          </a:ln>
        </p:spPr>
        <p:txBody>
          <a:bodyPr>
            <a:spAutoFit/>
          </a:bodyPr>
          <a:lstStyle/>
          <a:p>
            <a:pPr>
              <a:spcBef>
                <a:spcPct val="50000"/>
              </a:spcBef>
            </a:pPr>
            <a:r>
              <a:rPr lang="en-US"/>
              <a:t>RAD 7 </a:t>
            </a:r>
          </a:p>
        </p:txBody>
      </p:sp>
      <p:sp>
        <p:nvSpPr>
          <p:cNvPr id="2746" name="Text Box 576"/>
          <p:cNvSpPr txBox="1">
            <a:spLocks noChangeArrowheads="1"/>
          </p:cNvSpPr>
          <p:nvPr/>
        </p:nvSpPr>
        <p:spPr bwMode="auto">
          <a:xfrm>
            <a:off x="11110913" y="21093113"/>
            <a:ext cx="1447800" cy="955675"/>
          </a:xfrm>
          <a:prstGeom prst="rect">
            <a:avLst/>
          </a:prstGeom>
          <a:solidFill>
            <a:srgbClr val="FFFF00"/>
          </a:solidFill>
          <a:ln w="9525">
            <a:solidFill>
              <a:schemeClr val="tx1"/>
            </a:solidFill>
            <a:miter lim="800000"/>
            <a:headEnd/>
            <a:tailEnd/>
          </a:ln>
        </p:spPr>
        <p:txBody>
          <a:bodyPr>
            <a:spAutoFit/>
          </a:bodyPr>
          <a:lstStyle/>
          <a:p>
            <a:pPr>
              <a:spcBef>
                <a:spcPct val="50000"/>
              </a:spcBef>
            </a:pPr>
            <a:r>
              <a:rPr lang="en-US"/>
              <a:t>Vacuum Tube</a:t>
            </a:r>
          </a:p>
        </p:txBody>
      </p:sp>
      <p:sp>
        <p:nvSpPr>
          <p:cNvPr id="2747" name="Text Box 577"/>
          <p:cNvSpPr txBox="1">
            <a:spLocks noChangeArrowheads="1"/>
          </p:cNvSpPr>
          <p:nvPr/>
        </p:nvSpPr>
        <p:spPr bwMode="auto">
          <a:xfrm>
            <a:off x="3490913" y="19264313"/>
            <a:ext cx="1905000" cy="519112"/>
          </a:xfrm>
          <a:prstGeom prst="rect">
            <a:avLst/>
          </a:prstGeom>
          <a:solidFill>
            <a:srgbClr val="FFFF00"/>
          </a:solidFill>
          <a:ln w="9525">
            <a:noFill/>
            <a:miter lim="800000"/>
            <a:headEnd/>
            <a:tailEnd/>
          </a:ln>
        </p:spPr>
        <p:txBody>
          <a:bodyPr>
            <a:spAutoFit/>
          </a:bodyPr>
          <a:lstStyle/>
          <a:p>
            <a:pPr>
              <a:spcBef>
                <a:spcPct val="50000"/>
              </a:spcBef>
            </a:pPr>
            <a:r>
              <a:rPr lang="en-US"/>
              <a:t>Drying unit </a:t>
            </a:r>
          </a:p>
        </p:txBody>
      </p:sp>
      <p:sp>
        <p:nvSpPr>
          <p:cNvPr id="2748" name="Text Box 578"/>
          <p:cNvSpPr txBox="1">
            <a:spLocks noChangeArrowheads="1"/>
          </p:cNvSpPr>
          <p:nvPr/>
        </p:nvSpPr>
        <p:spPr bwMode="auto">
          <a:xfrm>
            <a:off x="9663113" y="23988713"/>
            <a:ext cx="2225675" cy="946150"/>
          </a:xfrm>
          <a:prstGeom prst="rect">
            <a:avLst/>
          </a:prstGeom>
          <a:solidFill>
            <a:srgbClr val="FFFF00"/>
          </a:solidFill>
          <a:ln w="9525">
            <a:noFill/>
            <a:miter lim="800000"/>
            <a:headEnd/>
            <a:tailEnd/>
          </a:ln>
        </p:spPr>
        <p:txBody>
          <a:bodyPr>
            <a:spAutoFit/>
          </a:bodyPr>
          <a:lstStyle/>
          <a:p>
            <a:r>
              <a:rPr lang="en-US"/>
              <a:t>Air tubes to </a:t>
            </a:r>
          </a:p>
          <a:p>
            <a:r>
              <a:rPr lang="en-US"/>
              <a:t>RAD 7</a:t>
            </a:r>
          </a:p>
        </p:txBody>
      </p:sp>
      <p:sp>
        <p:nvSpPr>
          <p:cNvPr id="2749" name="Line 580"/>
          <p:cNvSpPr>
            <a:spLocks noChangeShapeType="1"/>
          </p:cNvSpPr>
          <p:nvPr/>
        </p:nvSpPr>
        <p:spPr bwMode="auto">
          <a:xfrm flipV="1">
            <a:off x="2347913" y="23836313"/>
            <a:ext cx="0" cy="1066800"/>
          </a:xfrm>
          <a:prstGeom prst="line">
            <a:avLst/>
          </a:prstGeom>
          <a:noFill/>
          <a:ln w="63500">
            <a:solidFill>
              <a:srgbClr val="0000FF"/>
            </a:solidFill>
            <a:round/>
            <a:headEnd/>
            <a:tailEnd type="triangle" w="med" len="med"/>
          </a:ln>
        </p:spPr>
        <p:txBody>
          <a:bodyPr/>
          <a:lstStyle/>
          <a:p>
            <a:endParaRPr lang="en-US"/>
          </a:p>
        </p:txBody>
      </p:sp>
      <p:sp>
        <p:nvSpPr>
          <p:cNvPr id="2750" name="Line 582"/>
          <p:cNvSpPr>
            <a:spLocks noChangeShapeType="1"/>
          </p:cNvSpPr>
          <p:nvPr/>
        </p:nvSpPr>
        <p:spPr bwMode="auto">
          <a:xfrm>
            <a:off x="4633913" y="19797713"/>
            <a:ext cx="914400" cy="1524000"/>
          </a:xfrm>
          <a:prstGeom prst="line">
            <a:avLst/>
          </a:prstGeom>
          <a:noFill/>
          <a:ln w="63500">
            <a:solidFill>
              <a:schemeClr val="accent2"/>
            </a:solidFill>
            <a:round/>
            <a:headEnd/>
            <a:tailEnd type="triangle" w="med" len="med"/>
          </a:ln>
        </p:spPr>
        <p:txBody>
          <a:bodyPr/>
          <a:lstStyle/>
          <a:p>
            <a:endParaRPr lang="en-US"/>
          </a:p>
        </p:txBody>
      </p:sp>
      <p:sp>
        <p:nvSpPr>
          <p:cNvPr id="2751" name="Line 583"/>
          <p:cNvSpPr>
            <a:spLocks noChangeShapeType="1"/>
          </p:cNvSpPr>
          <p:nvPr/>
        </p:nvSpPr>
        <p:spPr bwMode="auto">
          <a:xfrm flipH="1" flipV="1">
            <a:off x="10272713" y="21397913"/>
            <a:ext cx="838200" cy="228600"/>
          </a:xfrm>
          <a:prstGeom prst="line">
            <a:avLst/>
          </a:prstGeom>
          <a:noFill/>
          <a:ln w="63500">
            <a:solidFill>
              <a:srgbClr val="0000FF"/>
            </a:solidFill>
            <a:round/>
            <a:headEnd/>
            <a:tailEnd type="triangle" w="med" len="med"/>
          </a:ln>
        </p:spPr>
        <p:txBody>
          <a:bodyPr/>
          <a:lstStyle/>
          <a:p>
            <a:endParaRPr lang="en-US"/>
          </a:p>
        </p:txBody>
      </p:sp>
      <p:sp>
        <p:nvSpPr>
          <p:cNvPr id="2752" name="Line 584"/>
          <p:cNvSpPr>
            <a:spLocks noChangeShapeType="1"/>
          </p:cNvSpPr>
          <p:nvPr/>
        </p:nvSpPr>
        <p:spPr bwMode="auto">
          <a:xfrm flipV="1">
            <a:off x="10272713" y="23074313"/>
            <a:ext cx="0" cy="914400"/>
          </a:xfrm>
          <a:prstGeom prst="line">
            <a:avLst/>
          </a:prstGeom>
          <a:noFill/>
          <a:ln w="63500">
            <a:solidFill>
              <a:schemeClr val="accent2"/>
            </a:solidFill>
            <a:round/>
            <a:headEnd/>
            <a:tailEnd type="triangle" w="med" len="med"/>
          </a:ln>
        </p:spPr>
        <p:txBody>
          <a:bodyPr/>
          <a:lstStyle/>
          <a:p>
            <a:endParaRPr lang="en-US"/>
          </a:p>
        </p:txBody>
      </p:sp>
      <p:sp>
        <p:nvSpPr>
          <p:cNvPr id="2753" name="Line 585"/>
          <p:cNvSpPr>
            <a:spLocks noChangeShapeType="1"/>
          </p:cNvSpPr>
          <p:nvPr/>
        </p:nvSpPr>
        <p:spPr bwMode="auto">
          <a:xfrm flipH="1" flipV="1">
            <a:off x="8901113" y="24598313"/>
            <a:ext cx="762000" cy="0"/>
          </a:xfrm>
          <a:prstGeom prst="line">
            <a:avLst/>
          </a:prstGeom>
          <a:noFill/>
          <a:ln w="63500">
            <a:solidFill>
              <a:schemeClr val="accent2"/>
            </a:solidFill>
            <a:round/>
            <a:headEnd/>
            <a:tailEnd type="triangle" w="med" len="med"/>
          </a:ln>
        </p:spPr>
        <p:txBody>
          <a:bodyPr/>
          <a:lstStyle/>
          <a:p>
            <a:endParaRPr lang="en-US"/>
          </a:p>
        </p:txBody>
      </p:sp>
      <p:pic>
        <p:nvPicPr>
          <p:cNvPr id="2754" name="Picture 586"/>
          <p:cNvPicPr>
            <a:picLocks noChangeAspect="1" noChangeArrowheads="1"/>
          </p:cNvPicPr>
          <p:nvPr/>
        </p:nvPicPr>
        <p:blipFill>
          <a:blip r:embed="rId6"/>
          <a:srcRect/>
          <a:stretch>
            <a:fillRect/>
          </a:stretch>
        </p:blipFill>
        <p:spPr bwMode="auto">
          <a:xfrm>
            <a:off x="13244513" y="18349913"/>
            <a:ext cx="11658600" cy="6172200"/>
          </a:xfrm>
          <a:prstGeom prst="rect">
            <a:avLst/>
          </a:prstGeom>
          <a:noFill/>
          <a:ln w="9525">
            <a:noFill/>
            <a:miter lim="800000"/>
            <a:headEnd/>
            <a:tailEnd/>
          </a:ln>
        </p:spPr>
      </p:pic>
      <p:sp>
        <p:nvSpPr>
          <p:cNvPr id="2755" name="Text Box 587"/>
          <p:cNvSpPr txBox="1">
            <a:spLocks noChangeArrowheads="1"/>
          </p:cNvSpPr>
          <p:nvPr/>
        </p:nvSpPr>
        <p:spPr bwMode="auto">
          <a:xfrm>
            <a:off x="14844713" y="19569113"/>
            <a:ext cx="1981200" cy="519112"/>
          </a:xfrm>
          <a:prstGeom prst="rect">
            <a:avLst/>
          </a:prstGeom>
          <a:solidFill>
            <a:srgbClr val="FFFF00"/>
          </a:solidFill>
          <a:ln w="9525">
            <a:noFill/>
            <a:miter lim="800000"/>
            <a:headEnd/>
            <a:tailEnd/>
          </a:ln>
        </p:spPr>
        <p:txBody>
          <a:bodyPr>
            <a:spAutoFit/>
          </a:bodyPr>
          <a:lstStyle/>
          <a:p>
            <a:pPr>
              <a:spcBef>
                <a:spcPct val="50000"/>
              </a:spcBef>
            </a:pPr>
            <a:r>
              <a:rPr lang="en-US"/>
              <a:t>Granite A</a:t>
            </a:r>
          </a:p>
        </p:txBody>
      </p:sp>
      <p:sp>
        <p:nvSpPr>
          <p:cNvPr id="2756" name="Text Box 588"/>
          <p:cNvSpPr txBox="1">
            <a:spLocks noChangeArrowheads="1"/>
          </p:cNvSpPr>
          <p:nvPr/>
        </p:nvSpPr>
        <p:spPr bwMode="auto">
          <a:xfrm>
            <a:off x="21397913" y="19645313"/>
            <a:ext cx="1981200" cy="519112"/>
          </a:xfrm>
          <a:prstGeom prst="rect">
            <a:avLst/>
          </a:prstGeom>
          <a:solidFill>
            <a:srgbClr val="FFFF00"/>
          </a:solidFill>
          <a:ln w="9525">
            <a:noFill/>
            <a:miter lim="800000"/>
            <a:headEnd/>
            <a:tailEnd/>
          </a:ln>
        </p:spPr>
        <p:txBody>
          <a:bodyPr>
            <a:spAutoFit/>
          </a:bodyPr>
          <a:lstStyle/>
          <a:p>
            <a:pPr>
              <a:spcBef>
                <a:spcPct val="50000"/>
              </a:spcBef>
            </a:pPr>
            <a:r>
              <a:rPr lang="en-US"/>
              <a:t>Granite B</a:t>
            </a:r>
          </a:p>
        </p:txBody>
      </p:sp>
      <p:sp>
        <p:nvSpPr>
          <p:cNvPr id="2757" name="Text Box 589"/>
          <p:cNvSpPr txBox="1">
            <a:spLocks noChangeArrowheads="1"/>
          </p:cNvSpPr>
          <p:nvPr/>
        </p:nvSpPr>
        <p:spPr bwMode="auto">
          <a:xfrm>
            <a:off x="18273713" y="21245513"/>
            <a:ext cx="1981200" cy="519112"/>
          </a:xfrm>
          <a:prstGeom prst="rect">
            <a:avLst/>
          </a:prstGeom>
          <a:solidFill>
            <a:srgbClr val="FFFF00"/>
          </a:solidFill>
          <a:ln w="9525">
            <a:noFill/>
            <a:miter lim="800000"/>
            <a:headEnd/>
            <a:tailEnd/>
          </a:ln>
        </p:spPr>
        <p:txBody>
          <a:bodyPr>
            <a:spAutoFit/>
          </a:bodyPr>
          <a:lstStyle/>
          <a:p>
            <a:pPr>
              <a:spcBef>
                <a:spcPct val="50000"/>
              </a:spcBef>
            </a:pPr>
            <a:r>
              <a:rPr lang="en-US"/>
              <a:t>Granite C</a:t>
            </a:r>
          </a:p>
        </p:txBody>
      </p:sp>
      <p:sp>
        <p:nvSpPr>
          <p:cNvPr id="2758" name="Text Box 590"/>
          <p:cNvSpPr txBox="1">
            <a:spLocks noChangeArrowheads="1"/>
          </p:cNvSpPr>
          <p:nvPr/>
        </p:nvSpPr>
        <p:spPr bwMode="auto">
          <a:xfrm>
            <a:off x="14463713" y="22617113"/>
            <a:ext cx="1981200" cy="519112"/>
          </a:xfrm>
          <a:prstGeom prst="rect">
            <a:avLst/>
          </a:prstGeom>
          <a:solidFill>
            <a:srgbClr val="FFFF00"/>
          </a:solidFill>
          <a:ln w="9525">
            <a:noFill/>
            <a:miter lim="800000"/>
            <a:headEnd/>
            <a:tailEnd/>
          </a:ln>
        </p:spPr>
        <p:txBody>
          <a:bodyPr>
            <a:spAutoFit/>
          </a:bodyPr>
          <a:lstStyle/>
          <a:p>
            <a:pPr>
              <a:spcBef>
                <a:spcPct val="50000"/>
              </a:spcBef>
            </a:pPr>
            <a:r>
              <a:rPr lang="en-US"/>
              <a:t>Granite D</a:t>
            </a:r>
          </a:p>
        </p:txBody>
      </p:sp>
      <p:sp>
        <p:nvSpPr>
          <p:cNvPr id="2759" name="Text Box 591"/>
          <p:cNvSpPr txBox="1">
            <a:spLocks noChangeArrowheads="1"/>
          </p:cNvSpPr>
          <p:nvPr/>
        </p:nvSpPr>
        <p:spPr bwMode="auto">
          <a:xfrm>
            <a:off x="21778913" y="22464713"/>
            <a:ext cx="1981200" cy="519112"/>
          </a:xfrm>
          <a:prstGeom prst="rect">
            <a:avLst/>
          </a:prstGeom>
          <a:solidFill>
            <a:srgbClr val="FFFF00"/>
          </a:solidFill>
          <a:ln w="9525">
            <a:noFill/>
            <a:miter lim="800000"/>
            <a:headEnd/>
            <a:tailEnd/>
          </a:ln>
        </p:spPr>
        <p:txBody>
          <a:bodyPr>
            <a:spAutoFit/>
          </a:bodyPr>
          <a:lstStyle/>
          <a:p>
            <a:pPr>
              <a:spcBef>
                <a:spcPct val="50000"/>
              </a:spcBef>
            </a:pPr>
            <a:r>
              <a:rPr lang="en-US"/>
              <a:t>Granite E</a:t>
            </a:r>
          </a:p>
        </p:txBody>
      </p:sp>
      <p:graphicFrame>
        <p:nvGraphicFramePr>
          <p:cNvPr id="2670" name="Object 622"/>
          <p:cNvGraphicFramePr>
            <a:graphicFrameLocks noChangeAspect="1"/>
          </p:cNvGraphicFramePr>
          <p:nvPr/>
        </p:nvGraphicFramePr>
        <p:xfrm>
          <a:off x="442913" y="31913513"/>
          <a:ext cx="5943600" cy="2895600"/>
        </p:xfrm>
        <a:graphic>
          <a:graphicData uri="http://schemas.openxmlformats.org/presentationml/2006/ole">
            <p:oleObj spid="_x0000_s2670" name="Chart" r:id="rId7" imgW="6728460" imgH="4160520" progId="Excel.Sheet.8">
              <p:embed/>
            </p:oleObj>
          </a:graphicData>
        </a:graphic>
      </p:graphicFrame>
      <p:sp>
        <p:nvSpPr>
          <p:cNvPr id="3" name="Text Box 304"/>
          <p:cNvSpPr txBox="1">
            <a:spLocks noChangeArrowheads="1"/>
          </p:cNvSpPr>
          <p:nvPr/>
        </p:nvSpPr>
        <p:spPr bwMode="auto">
          <a:xfrm>
            <a:off x="370646" y="31160023"/>
            <a:ext cx="6011598" cy="519046"/>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ln>
            <a:noFill/>
          </a:ln>
          <a:effectLst/>
          <a:extLst/>
        </p:spPr>
        <p:txBody>
          <a:bodyPr lIns="77660" tIns="38830" rIns="77660" bIns="38830">
            <a:spAutoFit/>
          </a:bodyPr>
          <a:lstStyle/>
          <a:p>
            <a:pPr defTabSz="776288" eaLnBrk="0" hangingPunct="0">
              <a:defRPr/>
            </a:pPr>
            <a:r>
              <a:rPr lang="en-US" altLang="en-US" sz="2000" b="1">
                <a:solidFill>
                  <a:schemeClr val="accent2"/>
                </a:solidFill>
                <a:latin typeface="Arial" charset="0"/>
              </a:rPr>
              <a:t>Figure 2</a:t>
            </a:r>
            <a:r>
              <a:rPr lang="en-US" altLang="en-US" sz="2000">
                <a:solidFill>
                  <a:schemeClr val="accent2"/>
                </a:solidFill>
                <a:latin typeface="Arial" charset="0"/>
              </a:rPr>
              <a:t>:</a:t>
            </a:r>
            <a:r>
              <a:rPr lang="en-US" altLang="en-US" sz="2000">
                <a:latin typeface="Arial" charset="0"/>
              </a:rPr>
              <a:t> Radiation emitted by the Radium source</a:t>
            </a:r>
            <a:endParaRPr lang="en-GB" altLang="en-US" sz="2000">
              <a:latin typeface="Arial" charset="0"/>
            </a:endParaRPr>
          </a:p>
        </p:txBody>
      </p:sp>
      <p:sp>
        <p:nvSpPr>
          <p:cNvPr id="5" name="Text Box 304"/>
          <p:cNvSpPr txBox="1">
            <a:spLocks noChangeArrowheads="1"/>
          </p:cNvSpPr>
          <p:nvPr/>
        </p:nvSpPr>
        <p:spPr bwMode="auto">
          <a:xfrm>
            <a:off x="6695296" y="31160023"/>
            <a:ext cx="6087694" cy="519046"/>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ln>
            <a:noFill/>
          </a:ln>
          <a:effectLst/>
          <a:extLst/>
        </p:spPr>
        <p:txBody>
          <a:bodyPr lIns="77660" tIns="38830" rIns="77660" bIns="38830">
            <a:spAutoFit/>
          </a:bodyPr>
          <a:lstStyle/>
          <a:p>
            <a:pPr defTabSz="776288" eaLnBrk="0" hangingPunct="0">
              <a:defRPr/>
            </a:pPr>
            <a:r>
              <a:rPr lang="en-US" altLang="en-US" sz="2000" b="1" dirty="0">
                <a:solidFill>
                  <a:schemeClr val="accent2"/>
                </a:solidFill>
                <a:latin typeface="Arial" charset="0"/>
              </a:rPr>
              <a:t>Figure 3</a:t>
            </a:r>
            <a:r>
              <a:rPr lang="en-US" altLang="en-US" sz="2000" dirty="0">
                <a:solidFill>
                  <a:schemeClr val="accent2"/>
                </a:solidFill>
                <a:latin typeface="Arial" charset="0"/>
              </a:rPr>
              <a:t>:</a:t>
            </a:r>
            <a:r>
              <a:rPr lang="en-US" altLang="en-US" sz="2000" dirty="0">
                <a:latin typeface="Arial" charset="0"/>
              </a:rPr>
              <a:t> Radiation emitted due to the background</a:t>
            </a:r>
            <a:endParaRPr lang="en-GB" altLang="en-US" sz="2000" dirty="0">
              <a:latin typeface="Arial" charset="0"/>
            </a:endParaRPr>
          </a:p>
        </p:txBody>
      </p:sp>
      <p:sp>
        <p:nvSpPr>
          <p:cNvPr id="6" name="Text Box 304"/>
          <p:cNvSpPr txBox="1">
            <a:spLocks noChangeArrowheads="1"/>
          </p:cNvSpPr>
          <p:nvPr/>
        </p:nvSpPr>
        <p:spPr bwMode="auto">
          <a:xfrm>
            <a:off x="218296" y="34970023"/>
            <a:ext cx="6087694" cy="519046"/>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ln>
            <a:noFill/>
          </a:ln>
          <a:effectLst/>
          <a:extLst/>
        </p:spPr>
        <p:txBody>
          <a:bodyPr lIns="77660" tIns="38830" rIns="77660" bIns="38830">
            <a:spAutoFit/>
          </a:bodyPr>
          <a:lstStyle/>
          <a:p>
            <a:pPr defTabSz="776288" eaLnBrk="0" hangingPunct="0">
              <a:defRPr/>
            </a:pPr>
            <a:r>
              <a:rPr lang="en-US" altLang="en-US" sz="2000" b="1">
                <a:solidFill>
                  <a:schemeClr val="accent2"/>
                </a:solidFill>
                <a:latin typeface="Arial" charset="0"/>
              </a:rPr>
              <a:t>Figure 4</a:t>
            </a:r>
            <a:r>
              <a:rPr lang="en-US" altLang="en-US" sz="2000">
                <a:solidFill>
                  <a:schemeClr val="accent2"/>
                </a:solidFill>
                <a:latin typeface="Arial" charset="0"/>
              </a:rPr>
              <a:t>:</a:t>
            </a:r>
            <a:r>
              <a:rPr lang="en-US" altLang="en-US" sz="2000">
                <a:latin typeface="Arial" charset="0"/>
              </a:rPr>
              <a:t> Radiation emitted by Granite D</a:t>
            </a:r>
            <a:endParaRPr lang="en-GB" altLang="en-US" sz="2000">
              <a:latin typeface="Arial" charset="0"/>
            </a:endParaRPr>
          </a:p>
        </p:txBody>
      </p:sp>
      <p:sp>
        <p:nvSpPr>
          <p:cNvPr id="7" name="Text Box 304"/>
          <p:cNvSpPr txBox="1">
            <a:spLocks noChangeArrowheads="1"/>
          </p:cNvSpPr>
          <p:nvPr/>
        </p:nvSpPr>
        <p:spPr bwMode="auto">
          <a:xfrm>
            <a:off x="6695296" y="34970023"/>
            <a:ext cx="6087694" cy="519046"/>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ln>
            <a:noFill/>
          </a:ln>
          <a:effectLst/>
          <a:extLst/>
        </p:spPr>
        <p:txBody>
          <a:bodyPr lIns="77660" tIns="38830" rIns="77660" bIns="38830">
            <a:spAutoFit/>
          </a:bodyPr>
          <a:lstStyle/>
          <a:p>
            <a:pPr defTabSz="776288" eaLnBrk="0" hangingPunct="0">
              <a:defRPr/>
            </a:pPr>
            <a:r>
              <a:rPr lang="en-US" altLang="en-US" sz="2000" b="1">
                <a:solidFill>
                  <a:schemeClr val="accent2"/>
                </a:solidFill>
                <a:latin typeface="Arial" charset="0"/>
              </a:rPr>
              <a:t>Figure 5</a:t>
            </a:r>
            <a:r>
              <a:rPr lang="en-US" altLang="en-US" sz="2000">
                <a:solidFill>
                  <a:schemeClr val="accent2"/>
                </a:solidFill>
                <a:latin typeface="Arial" charset="0"/>
              </a:rPr>
              <a:t>: </a:t>
            </a:r>
            <a:r>
              <a:rPr lang="en-US" altLang="en-US" sz="2000">
                <a:latin typeface="Arial" charset="0"/>
              </a:rPr>
              <a:t>Radiation emitted by Granite E</a:t>
            </a:r>
            <a:endParaRPr lang="en-GB" altLang="en-US" sz="2000">
              <a:latin typeface="Arial" charset="0"/>
            </a:endParaRPr>
          </a:p>
        </p:txBody>
      </p:sp>
      <p:graphicFrame>
        <p:nvGraphicFramePr>
          <p:cNvPr id="2671" name="Object 623"/>
          <p:cNvGraphicFramePr>
            <a:graphicFrameLocks noChangeAspect="1"/>
          </p:cNvGraphicFramePr>
          <p:nvPr/>
        </p:nvGraphicFramePr>
        <p:xfrm>
          <a:off x="366713" y="27189113"/>
          <a:ext cx="6096000" cy="3810000"/>
        </p:xfrm>
        <a:graphic>
          <a:graphicData uri="http://schemas.openxmlformats.org/presentationml/2006/ole">
            <p:oleObj spid="_x0000_s2671" name="Chart" r:id="rId8" imgW="5151120" imgH="3169920" progId="Excel.Sheet.8">
              <p:embed/>
            </p:oleObj>
          </a:graphicData>
        </a:graphic>
      </p:graphicFrame>
      <p:graphicFrame>
        <p:nvGraphicFramePr>
          <p:cNvPr id="2672" name="Object 624"/>
          <p:cNvGraphicFramePr>
            <a:graphicFrameLocks noChangeAspect="1"/>
          </p:cNvGraphicFramePr>
          <p:nvPr/>
        </p:nvGraphicFramePr>
        <p:xfrm>
          <a:off x="6711950" y="27189113"/>
          <a:ext cx="5981700" cy="3810000"/>
        </p:xfrm>
        <a:graphic>
          <a:graphicData uri="http://schemas.openxmlformats.org/presentationml/2006/ole">
            <p:oleObj spid="_x0000_s2672" name="Chart" r:id="rId9" imgW="7277040" imgH="4305390" progId="Excel.Sheet.8">
              <p:embed/>
            </p:oleObj>
          </a:graphicData>
        </a:graphic>
      </p:graphicFrame>
      <p:graphicFrame>
        <p:nvGraphicFramePr>
          <p:cNvPr id="2722" name="Object 625"/>
          <p:cNvGraphicFramePr>
            <a:graphicFrameLocks noChangeAspect="1"/>
          </p:cNvGraphicFramePr>
          <p:nvPr/>
        </p:nvGraphicFramePr>
        <p:xfrm>
          <a:off x="6696075" y="31911925"/>
          <a:ext cx="6186488" cy="2897188"/>
        </p:xfrm>
        <a:graphic>
          <a:graphicData uri="http://schemas.openxmlformats.org/presentationml/2006/ole">
            <p:oleObj spid="_x0000_s2722" r:id="rId10" imgW="6187976" imgH="2895851" progId="Excel.Chart.8">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6568</TotalTime>
  <Words>776</Words>
  <Application>Microsoft Office PowerPoint</Application>
  <PresentationFormat>Custom</PresentationFormat>
  <Paragraphs>76</Paragraphs>
  <Slides>1</Slides>
  <Notes>0</Notes>
  <HiddenSlides>0</HiddenSlides>
  <MMClips>0</MMClips>
  <ScaleCrop>false</ScaleCrop>
  <HeadingPairs>
    <vt:vector size="8" baseType="variant">
      <vt:variant>
        <vt:lpstr>Fonts Used</vt:lpstr>
      </vt:variant>
      <vt:variant>
        <vt:i4>4</vt:i4>
      </vt:variant>
      <vt:variant>
        <vt:lpstr>Design Template</vt:lpstr>
      </vt:variant>
      <vt:variant>
        <vt:i4>1</vt:i4>
      </vt:variant>
      <vt:variant>
        <vt:lpstr>Embedded OLE Servers</vt:lpstr>
      </vt:variant>
      <vt:variant>
        <vt:i4>2</vt:i4>
      </vt:variant>
      <vt:variant>
        <vt:lpstr>Slide Titles</vt:lpstr>
      </vt:variant>
      <vt:variant>
        <vt:i4>1</vt:i4>
      </vt:variant>
    </vt:vector>
  </HeadingPairs>
  <TitlesOfParts>
    <vt:vector size="8" baseType="lpstr">
      <vt:lpstr>Times New Roman</vt:lpstr>
      <vt:lpstr>Arial</vt:lpstr>
      <vt:lpstr>Calibri</vt:lpstr>
      <vt:lpstr>Wingdings</vt:lpstr>
      <vt:lpstr>Blank Presentation</vt:lpstr>
      <vt:lpstr>Chart</vt:lpstr>
      <vt:lpstr>Microsoft Excel Chart</vt:lpstr>
      <vt:lpstr>Slide 1</vt:lpstr>
    </vt:vector>
  </TitlesOfParts>
  <Company>R1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Robert Jeraj</dc:creator>
  <cp:lastModifiedBy>Farrel_13</cp:lastModifiedBy>
  <cp:revision>419</cp:revision>
  <cp:lastPrinted>2001-09-11T14:59:54Z</cp:lastPrinted>
  <dcterms:created xsi:type="dcterms:W3CDTF">1998-09-02T08:27:11Z</dcterms:created>
  <dcterms:modified xsi:type="dcterms:W3CDTF">2015-06-27T08:13:12Z</dcterms:modified>
</cp:coreProperties>
</file>