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70" r:id="rId4"/>
    <p:sldId id="321" r:id="rId5"/>
    <p:sldId id="271" r:id="rId6"/>
    <p:sldId id="320" r:id="rId7"/>
    <p:sldId id="310" r:id="rId8"/>
    <p:sldId id="299" r:id="rId9"/>
    <p:sldId id="273" r:id="rId10"/>
    <p:sldId id="313" r:id="rId11"/>
    <p:sldId id="309" r:id="rId12"/>
    <p:sldId id="275" r:id="rId13"/>
    <p:sldId id="274" r:id="rId14"/>
    <p:sldId id="292" r:id="rId15"/>
    <p:sldId id="298" r:id="rId16"/>
    <p:sldId id="312" r:id="rId17"/>
    <p:sldId id="311" r:id="rId18"/>
    <p:sldId id="315" r:id="rId19"/>
    <p:sldId id="314" r:id="rId20"/>
    <p:sldId id="317" r:id="rId21"/>
    <p:sldId id="319" r:id="rId22"/>
    <p:sldId id="318" r:id="rId23"/>
    <p:sldId id="322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10"/>
    </p:cViewPr>
  </p:sorterViewPr>
  <p:notesViewPr>
    <p:cSldViewPr>
      <p:cViewPr varScale="1">
        <p:scale>
          <a:sx n="52" d="100"/>
          <a:sy n="52" d="100"/>
        </p:scale>
        <p:origin x="-2910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D322EE95-799D-4791-9FE8-7338F7F1981F}" type="datetimeFigureOut">
              <a:rPr lang="en-ZA" smtClean="0"/>
              <a:pPr/>
              <a:t>2014/10/03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45E2E3EA-7790-474F-AB14-A99F38ED122F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920875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3DD2848C-9646-4B0F-950A-C6969CB7184E}" type="datetimeFigureOut">
              <a:rPr lang="en-ZA" smtClean="0"/>
              <a:pPr/>
              <a:t>2014/10/03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0114A207-9F2B-423A-8261-B759F32351D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90261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A207-9F2B-423A-8261-B759F32351D8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315228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A207-9F2B-423A-8261-B759F32351D8}" type="slidenum">
              <a:rPr lang="en-ZA" smtClean="0">
                <a:solidFill>
                  <a:prstClr val="black"/>
                </a:solidFill>
              </a:rPr>
              <a:pPr/>
              <a:t>11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7364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A207-9F2B-423A-8261-B759F32351D8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220358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A207-9F2B-423A-8261-B759F32351D8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663038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A207-9F2B-423A-8261-B759F32351D8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988059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A207-9F2B-423A-8261-B759F32351D8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675990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A207-9F2B-423A-8261-B759F32351D8}" type="slidenum">
              <a:rPr lang="en-ZA" smtClean="0">
                <a:solidFill>
                  <a:prstClr val="black"/>
                </a:solidFill>
              </a:rPr>
              <a:pPr/>
              <a:t>19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446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A207-9F2B-423A-8261-B759F32351D8}" type="slidenum">
              <a:rPr lang="en-ZA" smtClean="0">
                <a:solidFill>
                  <a:prstClr val="black"/>
                </a:solidFill>
              </a:rPr>
              <a:pPr/>
              <a:t>20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29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A207-9F2B-423A-8261-B759F32351D8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20909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A207-9F2B-423A-8261-B759F32351D8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664003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A207-9F2B-423A-8261-B759F32351D8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664003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A207-9F2B-423A-8261-B759F32351D8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39145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A207-9F2B-423A-8261-B759F32351D8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48554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A207-9F2B-423A-8261-B759F32351D8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209094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A207-9F2B-423A-8261-B759F32351D8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427271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A207-9F2B-423A-8261-B759F32351D8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3142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CC0-5BB0-4C08-B42F-A5E91BFD0893}" type="datetimeFigureOut">
              <a:rPr lang="en-ZA" smtClean="0"/>
              <a:pPr/>
              <a:t>2014/10/03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4E5-CA46-4472-BFC8-D2F015F72DF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67237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CC0-5BB0-4C08-B42F-A5E91BFD0893}" type="datetimeFigureOut">
              <a:rPr lang="en-ZA" smtClean="0"/>
              <a:pPr/>
              <a:t>2014/10/03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4E5-CA46-4472-BFC8-D2F015F72DF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21656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CC0-5BB0-4C08-B42F-A5E91BFD0893}" type="datetimeFigureOut">
              <a:rPr lang="en-ZA" smtClean="0"/>
              <a:pPr/>
              <a:t>2014/10/03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4E5-CA46-4472-BFC8-D2F015F72DF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66124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CC0-5BB0-4C08-B42F-A5E91BFD0893}" type="datetimeFigureOut">
              <a:rPr lang="en-ZA" smtClean="0"/>
              <a:pPr/>
              <a:t>2014/10/03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4E5-CA46-4472-BFC8-D2F015F72DF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75506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CC0-5BB0-4C08-B42F-A5E91BFD0893}" type="datetimeFigureOut">
              <a:rPr lang="en-ZA" smtClean="0"/>
              <a:pPr/>
              <a:t>2014/10/03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4E5-CA46-4472-BFC8-D2F015F72DF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52760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CC0-5BB0-4C08-B42F-A5E91BFD0893}" type="datetimeFigureOut">
              <a:rPr lang="en-ZA" smtClean="0"/>
              <a:pPr/>
              <a:t>2014/10/03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4E5-CA46-4472-BFC8-D2F015F72DF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74039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CC0-5BB0-4C08-B42F-A5E91BFD0893}" type="datetimeFigureOut">
              <a:rPr lang="en-ZA" smtClean="0"/>
              <a:pPr/>
              <a:t>2014/10/03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4E5-CA46-4472-BFC8-D2F015F72DF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32058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CC0-5BB0-4C08-B42F-A5E91BFD0893}" type="datetimeFigureOut">
              <a:rPr lang="en-ZA" smtClean="0"/>
              <a:pPr/>
              <a:t>2014/10/03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4E5-CA46-4472-BFC8-D2F015F72DF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82233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CC0-5BB0-4C08-B42F-A5E91BFD0893}" type="datetimeFigureOut">
              <a:rPr lang="en-ZA" smtClean="0"/>
              <a:pPr/>
              <a:t>2014/10/03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4E5-CA46-4472-BFC8-D2F015F72DF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01530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CC0-5BB0-4C08-B42F-A5E91BFD0893}" type="datetimeFigureOut">
              <a:rPr lang="en-ZA" smtClean="0"/>
              <a:pPr/>
              <a:t>2014/10/03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4E5-CA46-4472-BFC8-D2F015F72DF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46237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1CC0-5BB0-4C08-B42F-A5E91BFD0893}" type="datetimeFigureOut">
              <a:rPr lang="en-ZA" smtClean="0"/>
              <a:pPr/>
              <a:t>2014/10/03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4E5-CA46-4472-BFC8-D2F015F72DF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1700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61CC0-5BB0-4C08-B42F-A5E91BFD0893}" type="datetimeFigureOut">
              <a:rPr lang="en-ZA" smtClean="0"/>
              <a:pPr/>
              <a:t>2014/10/03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4E5-CA46-4472-BFC8-D2F015F72DF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70083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trollopes\Local%20Settings\Temp\allsgrams1.jpg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2952327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latin typeface="Lucida Bright" panose="02040602050505020304" pitchFamily="18" charset="0"/>
              </a:rPr>
              <a:t>FAILURE MECHANISMS, SOURCE PARAMETERS and QUANTIFYING THE SIZE OF MINING INDUCED SEISMIC EVENTS</a:t>
            </a:r>
            <a:endParaRPr lang="en-ZA" b="1" dirty="0">
              <a:latin typeface="Lucida Bright" panose="02040602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869160"/>
            <a:ext cx="7611393" cy="1270992"/>
          </a:xfrm>
        </p:spPr>
        <p:txBody>
          <a:bodyPr>
            <a:normAutofit/>
          </a:bodyPr>
          <a:lstStyle/>
          <a:p>
            <a:r>
              <a:rPr lang="en-ZA" sz="2800" b="1" dirty="0" smtClean="0">
                <a:solidFill>
                  <a:schemeClr val="tx1"/>
                </a:solidFill>
                <a:latin typeface="Lucida Bright" panose="02040602050505020304" pitchFamily="18" charset="0"/>
              </a:rPr>
              <a:t>Witwatersrand Basin</a:t>
            </a:r>
          </a:p>
          <a:p>
            <a:r>
              <a:rPr lang="en-ZA" sz="2800" b="1" dirty="0" smtClean="0">
                <a:solidFill>
                  <a:schemeClr val="tx1"/>
                </a:solidFill>
                <a:latin typeface="Lucida Bright" panose="02040602050505020304" pitchFamily="18" charset="0"/>
              </a:rPr>
              <a:t>South Africa</a:t>
            </a:r>
            <a:endParaRPr lang="en-ZA" sz="2800" b="1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55576" y="206920"/>
            <a:ext cx="7632848" cy="773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600" dirty="0" smtClean="0">
                <a:solidFill>
                  <a:schemeClr val="tx1"/>
                </a:solidFill>
                <a:latin typeface="Lucida Bright" panose="02040602050505020304" pitchFamily="18" charset="0"/>
              </a:rPr>
              <a:t>R. Ebrahim-Trollope*, G. Smith* and R. J. Durrheim^.</a:t>
            </a:r>
          </a:p>
          <a:p>
            <a:r>
              <a:rPr lang="en-ZA" altLang="en-US" sz="1200" dirty="0">
                <a:solidFill>
                  <a:srgbClr val="000000"/>
                </a:solidFill>
                <a:latin typeface="Lucida Bright" panose="02040602050505020304" pitchFamily="18" charset="0"/>
              </a:rPr>
              <a:t>*</a:t>
            </a:r>
            <a:r>
              <a:rPr lang="en-ZA" altLang="en-US" sz="1200" dirty="0" smtClean="0">
                <a:solidFill>
                  <a:srgbClr val="000000"/>
                </a:solidFill>
                <a:latin typeface="Lucida Bright" panose="02040602050505020304" pitchFamily="18" charset="0"/>
              </a:rPr>
              <a:t>University of Cape Town</a:t>
            </a:r>
          </a:p>
          <a:p>
            <a:r>
              <a:rPr lang="en-ZA" altLang="en-US" sz="1200" dirty="0" smtClean="0">
                <a:solidFill>
                  <a:srgbClr val="000000"/>
                </a:solidFill>
                <a:latin typeface="Lucida Bright" panose="02040602050505020304" pitchFamily="18" charset="0"/>
              </a:rPr>
              <a:t>^University of the Witwatersrand and CSIR</a:t>
            </a:r>
          </a:p>
          <a:p>
            <a:endParaRPr lang="en-ZA" sz="1600" dirty="0">
              <a:latin typeface="Lucida Bright" panose="02040602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99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3101" y="6140152"/>
            <a:ext cx="1274386" cy="713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29842"/>
            <a:ext cx="1368152" cy="68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6645" y="6103186"/>
            <a:ext cx="687363" cy="754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37298" y="6220443"/>
            <a:ext cx="905170" cy="620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92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>
            <a:normAutofit/>
          </a:bodyPr>
          <a:lstStyle/>
          <a:p>
            <a:r>
              <a:rPr lang="en-ZA" sz="4000" u="sng" dirty="0" smtClean="0">
                <a:latin typeface="Lucida Bright" panose="02040602050505020304" pitchFamily="18" charset="0"/>
              </a:rPr>
              <a:t>Results</a:t>
            </a:r>
            <a:endParaRPr lang="en-ZA" sz="4000" u="sng" dirty="0">
              <a:latin typeface="Lucida Bright" panose="02040602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62" y="1268760"/>
            <a:ext cx="3742862" cy="237626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62" y="3645024"/>
            <a:ext cx="3742862" cy="25922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268760"/>
            <a:ext cx="3816424" cy="23407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3645023"/>
            <a:ext cx="3817978" cy="259228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5023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40966"/>
          </a:xfrm>
        </p:spPr>
        <p:txBody>
          <a:bodyPr>
            <a:normAutofit/>
          </a:bodyPr>
          <a:lstStyle/>
          <a:p>
            <a:r>
              <a:rPr lang="en-ZA" sz="4000" u="sng" dirty="0" smtClean="0">
                <a:latin typeface="Lucida Bright" panose="02040602050505020304" pitchFamily="18" charset="0"/>
              </a:rPr>
              <a:t>Results</a:t>
            </a:r>
            <a:endParaRPr lang="en-ZA" sz="4000" u="sng" dirty="0">
              <a:latin typeface="Lucida Bright" panose="02040602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99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50" y="1268760"/>
            <a:ext cx="3414713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414713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384376" cy="238923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50143"/>
            <a:ext cx="3456384" cy="241515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8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6976"/>
          </a:xfrm>
        </p:spPr>
        <p:txBody>
          <a:bodyPr>
            <a:normAutofit/>
          </a:bodyPr>
          <a:lstStyle/>
          <a:p>
            <a:r>
              <a:rPr lang="en-ZA" sz="4000" u="sng" dirty="0" smtClean="0">
                <a:latin typeface="Lucida Bright" panose="02040602050505020304" pitchFamily="18" charset="0"/>
              </a:rPr>
              <a:t>Conclusions </a:t>
            </a:r>
            <a:endParaRPr lang="en-ZA" sz="4000" u="sng" dirty="0"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en-ZA" sz="3000" dirty="0" smtClean="0"/>
              <a:t>Source parameters are noticeably different for different lithologies and  failure mechanisms. </a:t>
            </a:r>
          </a:p>
          <a:p>
            <a:r>
              <a:rPr lang="en-ZA" sz="3000" dirty="0" smtClean="0"/>
              <a:t>Self-similar scaling appears invariant for fracture events but not for structural events.</a:t>
            </a:r>
          </a:p>
          <a:p>
            <a:r>
              <a:rPr lang="en-ZA" sz="3000" dirty="0" smtClean="0"/>
              <a:t>These differences significantly affect the “representability” of magnitude as an estimate of size.</a:t>
            </a:r>
          </a:p>
          <a:p>
            <a:r>
              <a:rPr lang="en-ZA" sz="3000" dirty="0" smtClean="0"/>
              <a:t>A single number rating for a multi-dimensional failure is hopelessly inadequate.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ZA" altLang="en-US" sz="3000" kern="0" dirty="0" smtClean="0">
                <a:solidFill>
                  <a:srgbClr val="000000"/>
                </a:solidFill>
                <a:cs typeface="Arial" charset="0"/>
              </a:rPr>
              <a:t>Multi-model </a:t>
            </a:r>
            <a:r>
              <a:rPr lang="en-ZA" altLang="en-US" sz="3000" kern="0" dirty="0">
                <a:solidFill>
                  <a:srgbClr val="000000"/>
                </a:solidFill>
                <a:cs typeface="Arial" charset="0"/>
              </a:rPr>
              <a:t>distributions are a mix of </a:t>
            </a:r>
            <a:r>
              <a:rPr lang="en-ZA" altLang="en-US" sz="3000" kern="0" dirty="0" smtClean="0">
                <a:solidFill>
                  <a:srgbClr val="000000"/>
                </a:solidFill>
                <a:cs typeface="Arial" charset="0"/>
              </a:rPr>
              <a:t>mechanism datasets</a:t>
            </a:r>
            <a:endParaRPr lang="en-ZA" dirty="0" smtClean="0"/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altLang="en-US" sz="2200" kern="0" dirty="0" smtClean="0">
                <a:solidFill>
                  <a:srgbClr val="000000"/>
                </a:solidFill>
                <a:cs typeface="Arial" charset="0"/>
              </a:rPr>
              <a:t>Probabilistic </a:t>
            </a:r>
            <a:r>
              <a:rPr lang="en-ZA" altLang="en-US" sz="2200" kern="0" dirty="0">
                <a:solidFill>
                  <a:srgbClr val="000000"/>
                </a:solidFill>
                <a:cs typeface="Arial" charset="0"/>
              </a:rPr>
              <a:t>methods based on the G-R become invalid and non representative of hazards and risks i.e. ineffective.</a:t>
            </a: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altLang="en-US" sz="2200" kern="0" dirty="0">
                <a:solidFill>
                  <a:srgbClr val="000000"/>
                </a:solidFill>
                <a:cs typeface="Arial" charset="0"/>
              </a:rPr>
              <a:t>New techniques for hazard quantifications need to be developed</a:t>
            </a:r>
            <a:endParaRPr lang="en-GB" altLang="en-US" sz="2200" kern="0" dirty="0">
              <a:solidFill>
                <a:srgbClr val="000000"/>
              </a:solidFill>
              <a:cs typeface="Arial" charset="0"/>
            </a:endParaRPr>
          </a:p>
          <a:p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3399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73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>
            <a:normAutofit/>
          </a:bodyPr>
          <a:lstStyle/>
          <a:p>
            <a:r>
              <a:rPr lang="en-ZA" sz="4000" u="sng" dirty="0" smtClean="0">
                <a:latin typeface="Lucida Bright" panose="02040602050505020304" pitchFamily="18" charset="0"/>
              </a:rPr>
              <a:t>Proposal</a:t>
            </a:r>
            <a:endParaRPr lang="en-ZA" sz="4000" u="sng" dirty="0">
              <a:latin typeface="Lucida Bright" panose="020406020505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484446342"/>
              </p:ext>
            </p:extLst>
          </p:nvPr>
        </p:nvGraphicFramePr>
        <p:xfrm>
          <a:off x="611561" y="3501009"/>
          <a:ext cx="7920879" cy="2989440"/>
        </p:xfrm>
        <a:graphic>
          <a:graphicData uri="http://schemas.openxmlformats.org/drawingml/2006/table">
            <a:tbl>
              <a:tblPr/>
              <a:tblGrid>
                <a:gridCol w="741530"/>
                <a:gridCol w="517351"/>
                <a:gridCol w="517351"/>
                <a:gridCol w="566360"/>
                <a:gridCol w="566360"/>
                <a:gridCol w="566360"/>
                <a:gridCol w="517351"/>
                <a:gridCol w="530056"/>
                <a:gridCol w="566360"/>
                <a:gridCol w="566360"/>
                <a:gridCol w="566360"/>
                <a:gridCol w="566360"/>
                <a:gridCol w="566360"/>
                <a:gridCol w="566360"/>
              </a:tblGrid>
              <a:tr h="220828">
                <a:tc gridSpan="6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+mn-lt"/>
                        </a:rPr>
                        <a:t>S</a:t>
                      </a:r>
                      <a:r>
                        <a:rPr lang="en-GB" sz="16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- Events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+mn-lt"/>
                        </a:rPr>
                        <a:t>C</a:t>
                      </a:r>
                      <a:r>
                        <a:rPr lang="en-GB" sz="16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- Events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+mn-lt"/>
                        </a:rPr>
                        <a:t>F</a:t>
                      </a:r>
                      <a:r>
                        <a:rPr lang="en-GB" sz="1600" dirty="0" smtClean="0">
                          <a:effectLst/>
                          <a:latin typeface="+mn-lt"/>
                        </a:rPr>
                        <a:t>- 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Events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07200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M</a:t>
                      </a:r>
                      <a:r>
                        <a:rPr lang="en-GB" sz="1600" baseline="-25000" dirty="0">
                          <a:effectLst/>
                          <a:latin typeface="+mn-lt"/>
                        </a:rPr>
                        <a:t>L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0.0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1.0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2.0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3.0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4.0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0.0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0.5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1.0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1.5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-0.5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0.0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0.5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0.9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655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Energy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Log</a:t>
                      </a:r>
                      <a:r>
                        <a:rPr lang="en-GB" sz="1600" baseline="-25000" dirty="0">
                          <a:effectLst/>
                          <a:latin typeface="+mn-lt"/>
                        </a:rPr>
                        <a:t>10 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(J)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4.3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6.0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7.3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8.3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10.3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4.7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5.3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6.1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7.0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4.5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5.2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6.0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6.4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655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Length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m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30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58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10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140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240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26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30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34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39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6.4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7.5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10.2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15.8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483">
                <a:tc>
                  <a:txBody>
                    <a:bodyPr/>
                    <a:lstStyle/>
                    <a:p>
                      <a:endParaRPr lang="en-GB" sz="1600" dirty="0" smtClean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 smtClean="0">
                          <a:effectLst/>
                          <a:latin typeface="+mn-lt"/>
                        </a:rPr>
                        <a:t>E/L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J/m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0.7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KJ/m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16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KJ/m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180 KJ/m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1.6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MJ/m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80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MJ/m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1.7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KJ/m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6.7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KJ/m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35 KJ/m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223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KJ/m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5.2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KJ/m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23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KJ/m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100 KJ/m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171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KJ/m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483">
                <a:tc>
                  <a:txBody>
                    <a:bodyPr/>
                    <a:lstStyle/>
                    <a:p>
                      <a:endParaRPr lang="en-GB" sz="1600" dirty="0" smtClean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 smtClean="0">
                          <a:effectLst/>
                          <a:latin typeface="+mn-lt"/>
                        </a:rPr>
                        <a:t>E/Area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J/m</a:t>
                      </a:r>
                      <a:r>
                        <a:rPr lang="en-GB" sz="1600" baseline="30000" dirty="0">
                          <a:effectLst/>
                          <a:latin typeface="+mn-lt"/>
                        </a:rPr>
                        <a:t>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30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J/m</a:t>
                      </a:r>
                      <a:r>
                        <a:rPr lang="en-GB" sz="1600" baseline="30000" dirty="0">
                          <a:effectLst/>
                          <a:latin typeface="+mn-lt"/>
                        </a:rPr>
                        <a:t>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352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J/m</a:t>
                      </a:r>
                      <a:r>
                        <a:rPr lang="en-GB" sz="1600" baseline="30000" dirty="0">
                          <a:effectLst/>
                          <a:latin typeface="+mn-lt"/>
                        </a:rPr>
                        <a:t>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2.3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KJ/m</a:t>
                      </a:r>
                      <a:r>
                        <a:rPr lang="en-GB" sz="1600" baseline="30000" dirty="0">
                          <a:effectLst/>
                          <a:latin typeface="+mn-lt"/>
                        </a:rPr>
                        <a:t>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18.2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KJ/m</a:t>
                      </a:r>
                      <a:r>
                        <a:rPr lang="en-GB" sz="1600" baseline="30000" dirty="0">
                          <a:effectLst/>
                          <a:latin typeface="+mn-lt"/>
                        </a:rPr>
                        <a:t>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410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KJ/m</a:t>
                      </a:r>
                      <a:r>
                        <a:rPr lang="en-GB" sz="1600" baseline="30000" dirty="0">
                          <a:effectLst/>
                          <a:latin typeface="+mn-lt"/>
                        </a:rPr>
                        <a:t>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85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J/m</a:t>
                      </a:r>
                      <a:r>
                        <a:rPr lang="en-GB" sz="1600" baseline="30000" dirty="0">
                          <a:effectLst/>
                          <a:latin typeface="+mn-lt"/>
                        </a:rPr>
                        <a:t>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280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J/m</a:t>
                      </a:r>
                      <a:r>
                        <a:rPr lang="en-GB" sz="1600" baseline="30000" dirty="0">
                          <a:effectLst/>
                          <a:latin typeface="+mn-lt"/>
                        </a:rPr>
                        <a:t>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1.5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KJ/m</a:t>
                      </a:r>
                      <a:r>
                        <a:rPr lang="en-GB" sz="1600" baseline="30000" dirty="0">
                          <a:effectLst/>
                          <a:latin typeface="+mn-lt"/>
                        </a:rPr>
                        <a:t>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7.2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KJ/m</a:t>
                      </a:r>
                      <a:r>
                        <a:rPr lang="en-GB" sz="1600" baseline="30000" dirty="0">
                          <a:effectLst/>
                          <a:latin typeface="+mn-lt"/>
                        </a:rPr>
                        <a:t>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1.0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KJ/m</a:t>
                      </a:r>
                      <a:r>
                        <a:rPr lang="en-GB" sz="1600" baseline="30000" dirty="0">
                          <a:effectLst/>
                          <a:latin typeface="+mn-lt"/>
                        </a:rPr>
                        <a:t>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4.0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KJ/m</a:t>
                      </a:r>
                      <a:r>
                        <a:rPr lang="en-GB" sz="1600" baseline="30000" dirty="0">
                          <a:effectLst/>
                          <a:latin typeface="+mn-lt"/>
                        </a:rPr>
                        <a:t>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12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KJ/m</a:t>
                      </a:r>
                      <a:r>
                        <a:rPr lang="en-GB" sz="1600" baseline="30000" dirty="0">
                          <a:effectLst/>
                          <a:latin typeface="+mn-lt"/>
                        </a:rPr>
                        <a:t>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14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  <a:p>
                      <a:r>
                        <a:rPr lang="en-GB" sz="1600" dirty="0">
                          <a:effectLst/>
                          <a:latin typeface="+mn-lt"/>
                        </a:rPr>
                        <a:t>KJ/m</a:t>
                      </a:r>
                      <a:r>
                        <a:rPr lang="en-GB" sz="1600" baseline="30000" dirty="0">
                          <a:effectLst/>
                          <a:latin typeface="+mn-lt"/>
                        </a:rPr>
                        <a:t>2</a:t>
                      </a:r>
                      <a:endParaRPr lang="en-ZA" sz="1600" dirty="0">
                        <a:effectLst/>
                        <a:latin typeface="+mn-lt"/>
                      </a:endParaRPr>
                    </a:p>
                  </a:txBody>
                  <a:tcPr marL="33838" marR="338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052736"/>
            <a:ext cx="8640960" cy="2448272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</a:pPr>
            <a:r>
              <a:rPr lang="en-GB" sz="2400" dirty="0" smtClean="0">
                <a:solidFill>
                  <a:prstClr val="black"/>
                </a:solidFill>
              </a:rPr>
              <a:t>The various  sources / failure mechanisms exhibit different source parameter relationships</a:t>
            </a:r>
          </a:p>
          <a:p>
            <a:pPr lvl="0">
              <a:spcBef>
                <a:spcPts val="0"/>
              </a:spcBef>
            </a:pPr>
            <a:r>
              <a:rPr lang="en-GB" sz="2400" dirty="0" smtClean="0">
                <a:solidFill>
                  <a:prstClr val="black"/>
                </a:solidFill>
              </a:rPr>
              <a:t>Significantly different </a:t>
            </a:r>
            <a:r>
              <a:rPr lang="en-GB" sz="2400" dirty="0">
                <a:solidFill>
                  <a:prstClr val="black"/>
                </a:solidFill>
              </a:rPr>
              <a:t>energy radiated per M</a:t>
            </a:r>
            <a:r>
              <a:rPr lang="en-GB" sz="2400" baseline="-25000" dirty="0">
                <a:solidFill>
                  <a:prstClr val="black"/>
                </a:solidFill>
              </a:rPr>
              <a:t>IMS</a:t>
            </a:r>
            <a:r>
              <a:rPr lang="en-GB" sz="2400" dirty="0">
                <a:solidFill>
                  <a:prstClr val="black"/>
                </a:solidFill>
              </a:rPr>
              <a:t> for the different </a:t>
            </a:r>
            <a:r>
              <a:rPr lang="en-GB" sz="2400" dirty="0" smtClean="0">
                <a:solidFill>
                  <a:prstClr val="black"/>
                </a:solidFill>
              </a:rPr>
              <a:t>ensembles and regions</a:t>
            </a:r>
          </a:p>
          <a:p>
            <a:pPr lvl="0">
              <a:spcBef>
                <a:spcPts val="0"/>
              </a:spcBef>
            </a:pPr>
            <a:r>
              <a:rPr lang="en-GB" sz="2400" dirty="0" smtClean="0">
                <a:solidFill>
                  <a:prstClr val="black"/>
                </a:solidFill>
              </a:rPr>
              <a:t>I have grouped these into 3 classifications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S – Structural Events (faults, fault filled dykes)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C – Combination events (dykes, foundations, abutments, facebursts etc)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F – Fracture events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2400" b="1" dirty="0">
              <a:solidFill>
                <a:prstClr val="black"/>
              </a:solidFill>
            </a:endParaRPr>
          </a:p>
          <a:p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648866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After: Ebrahim-Trollope et al, 2014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5273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157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 smtClean="0">
                <a:latin typeface="Lucida Bright" panose="02040602050505020304" pitchFamily="18" charset="0"/>
                <a:cs typeface="Arial" panose="020B0604020202020204" pitchFamily="34" charset="0"/>
              </a:rPr>
              <a:t>Proposal</a:t>
            </a:r>
            <a:r>
              <a:rPr lang="en-GB" sz="4000" b="1" dirty="0" smtClean="0">
                <a:latin typeface="Lucida Bright" panose="02040602050505020304" pitchFamily="18" charset="0"/>
                <a:cs typeface="Arial" panose="020B0604020202020204" pitchFamily="34" charset="0"/>
              </a:rPr>
              <a:t> </a:t>
            </a:r>
            <a:endParaRPr lang="en-ZA" sz="4000" dirty="0"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99" y="1052736"/>
            <a:ext cx="7529801" cy="2142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79512" y="5270576"/>
            <a:ext cx="8363272" cy="1458163"/>
          </a:xfrm>
        </p:spPr>
        <p:txBody>
          <a:bodyPr>
            <a:normAutofit fontScale="85000" lnSpcReduction="20000"/>
          </a:bodyPr>
          <a:lstStyle/>
          <a:p>
            <a:r>
              <a:rPr lang="en-GB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Size </a:t>
            </a:r>
            <a:r>
              <a:rPr lang="en-GB" sz="2000" dirty="0">
                <a:solidFill>
                  <a:prstClr val="black"/>
                </a:solidFill>
                <a:cs typeface="Arial" panose="020B0604020202020204" pitchFamily="34" charset="0"/>
              </a:rPr>
              <a:t>and strength of </a:t>
            </a:r>
            <a:r>
              <a:rPr lang="en-GB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mining </a:t>
            </a:r>
            <a:r>
              <a:rPr lang="en-GB" sz="2000" dirty="0">
                <a:solidFill>
                  <a:prstClr val="black"/>
                </a:solidFill>
                <a:cs typeface="Arial" panose="020B0604020202020204" pitchFamily="34" charset="0"/>
              </a:rPr>
              <a:t>i</a:t>
            </a:r>
            <a:r>
              <a:rPr lang="en-GB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nduced </a:t>
            </a:r>
            <a:r>
              <a:rPr lang="en-GB" sz="2000" dirty="0">
                <a:solidFill>
                  <a:prstClr val="black"/>
                </a:solidFill>
                <a:cs typeface="Arial" panose="020B0604020202020204" pitchFamily="34" charset="0"/>
              </a:rPr>
              <a:t>s</a:t>
            </a:r>
            <a:r>
              <a:rPr lang="en-GB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eismic </a:t>
            </a:r>
            <a:r>
              <a:rPr lang="en-GB" sz="2000" dirty="0">
                <a:solidFill>
                  <a:prstClr val="black"/>
                </a:solidFill>
                <a:cs typeface="Arial" panose="020B0604020202020204" pitchFamily="34" charset="0"/>
              </a:rPr>
              <a:t>failures</a:t>
            </a:r>
            <a:endParaRPr lang="en-ZA" sz="2000" dirty="0"/>
          </a:p>
          <a:p>
            <a:r>
              <a:rPr lang="en-GB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Represented in physical SI </a:t>
            </a:r>
            <a:r>
              <a:rPr lang="en-GB" sz="2000" dirty="0">
                <a:solidFill>
                  <a:prstClr val="black"/>
                </a:solidFill>
                <a:cs typeface="Arial" panose="020B0604020202020204" pitchFamily="34" charset="0"/>
              </a:rPr>
              <a:t>units </a:t>
            </a:r>
            <a:endParaRPr lang="en-GB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Area in meters</a:t>
            </a:r>
          </a:p>
          <a:p>
            <a:r>
              <a:rPr lang="en-GB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Energy release per square meter (J/m</a:t>
            </a:r>
            <a:r>
              <a:rPr lang="en-GB" sz="2000" baseline="30000" dirty="0" smtClean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lang="en-GB" sz="20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endParaRPr lang="en-ZA" sz="2000" dirty="0"/>
          </a:p>
          <a:p>
            <a:r>
              <a:rPr lang="en-ZA" sz="2000" dirty="0" smtClean="0"/>
              <a:t>Azimuthal bias in degrees and maximum as per maximum spectra</a:t>
            </a:r>
            <a:endParaRPr lang="en-Z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76173"/>
            <a:ext cx="5832648" cy="210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46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538"/>
          </a:xfrm>
        </p:spPr>
        <p:txBody>
          <a:bodyPr>
            <a:normAutofit/>
          </a:bodyPr>
          <a:lstStyle/>
          <a:p>
            <a:r>
              <a:rPr lang="en-ZA" sz="4000" u="sng" dirty="0" smtClean="0">
                <a:latin typeface="Lucida Bright" panose="02040602050505020304" pitchFamily="18" charset="0"/>
              </a:rPr>
              <a:t>The Magnitude Scale</a:t>
            </a:r>
            <a:endParaRPr lang="en-ZA" sz="4000" u="sng" dirty="0"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052736"/>
            <a:ext cx="8363272" cy="568863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ZA" sz="2900" b="1" dirty="0" smtClean="0">
                <a:latin typeface="Lucida Bright" panose="02040602050505020304" pitchFamily="18" charset="0"/>
              </a:rPr>
              <a:t>A magnitude rating for quantifying the size of seismic events is inadequate</a:t>
            </a:r>
          </a:p>
          <a:p>
            <a:pPr marL="0" indent="0">
              <a:buNone/>
            </a:pPr>
            <a:r>
              <a:rPr lang="en-ZA" sz="2900" dirty="0" smtClean="0">
                <a:latin typeface="Lucida Bright" panose="02040602050505020304" pitchFamily="18" charset="0"/>
              </a:rPr>
              <a:t> 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ZA" sz="2600" dirty="0">
                <a:latin typeface="Lucida Bright" panose="02040602050505020304" pitchFamily="18" charset="0"/>
              </a:rPr>
              <a:t>General comments by seismologists </a:t>
            </a:r>
            <a:r>
              <a:rPr lang="en-ZA" sz="2600" dirty="0" smtClean="0">
                <a:latin typeface="Lucida Bright" panose="02040602050505020304" pitchFamily="18" charset="0"/>
              </a:rPr>
              <a:t>(and consensus)</a:t>
            </a:r>
            <a:endParaRPr lang="en-ZA" sz="2600" dirty="0">
              <a:latin typeface="Lucida Bright" panose="02040602050505020304" pitchFamily="18" charset="0"/>
            </a:endParaRPr>
          </a:p>
          <a:p>
            <a:pPr marL="457200" lvl="1" indent="0">
              <a:buSzPct val="50000"/>
              <a:buNone/>
            </a:pPr>
            <a:endParaRPr lang="en-ZA" sz="2000" dirty="0">
              <a:latin typeface="Lucida Bright" panose="02040602050505020304" pitchFamily="18" charset="0"/>
            </a:endParaRPr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r>
              <a:rPr lang="en-ZA" sz="1800" dirty="0">
                <a:latin typeface="Lucida Bright" panose="02040602050505020304" pitchFamily="18" charset="0"/>
              </a:rPr>
              <a:t>Crude form of quantification (</a:t>
            </a:r>
            <a:r>
              <a:rPr lang="en-ZA" sz="1800" dirty="0" smtClean="0">
                <a:latin typeface="Lucida Bright" panose="02040602050505020304" pitchFamily="18" charset="0"/>
              </a:rPr>
              <a:t>McGarr, 1982)</a:t>
            </a:r>
            <a:endParaRPr lang="en-ZA" sz="1800" dirty="0">
              <a:latin typeface="Lucida Bright" panose="02040602050505020304" pitchFamily="18" charset="0"/>
            </a:endParaRPr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r>
              <a:rPr lang="en-ZA" sz="1800" dirty="0">
                <a:latin typeface="Lucida Bright" panose="02040602050505020304" pitchFamily="18" charset="0"/>
              </a:rPr>
              <a:t>Not directly related to any physical parameter of the source, should not be used beyond recognisance purposes (</a:t>
            </a:r>
            <a:r>
              <a:rPr lang="en-ZA" sz="1800" dirty="0" smtClean="0">
                <a:latin typeface="Lucida Bright" panose="02040602050505020304" pitchFamily="18" charset="0"/>
              </a:rPr>
              <a:t>Kanamori, 1983, 2007)</a:t>
            </a:r>
            <a:endParaRPr lang="en-ZA" sz="1800" dirty="0">
              <a:latin typeface="Lucida Bright" panose="02040602050505020304" pitchFamily="18" charset="0"/>
            </a:endParaRPr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r>
              <a:rPr lang="en-ZA" sz="1800" dirty="0">
                <a:latin typeface="Lucida Bright" panose="02040602050505020304" pitchFamily="18" charset="0"/>
              </a:rPr>
              <a:t>Hopelessly inadequate measure of the size of an earthquake (</a:t>
            </a:r>
            <a:r>
              <a:rPr lang="en-ZA" sz="1800" dirty="0" smtClean="0">
                <a:latin typeface="Lucida Bright" panose="02040602050505020304" pitchFamily="18" charset="0"/>
              </a:rPr>
              <a:t>Dziewonski </a:t>
            </a:r>
            <a:r>
              <a:rPr lang="en-ZA" sz="1800" dirty="0">
                <a:latin typeface="Lucida Bright" panose="02040602050505020304" pitchFamily="18" charset="0"/>
              </a:rPr>
              <a:t>&amp; </a:t>
            </a:r>
            <a:r>
              <a:rPr lang="en-ZA" sz="1800" dirty="0" smtClean="0">
                <a:latin typeface="Lucida Bright" panose="02040602050505020304" pitchFamily="18" charset="0"/>
              </a:rPr>
              <a:t>Woodhouse, 1983)</a:t>
            </a:r>
            <a:endParaRPr lang="en-ZA" sz="1800" dirty="0">
              <a:latin typeface="Lucida Bright" panose="02040602050505020304" pitchFamily="18" charset="0"/>
            </a:endParaRPr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r>
              <a:rPr lang="en-ZA" sz="1800" dirty="0">
                <a:latin typeface="Lucida Bright" panose="02040602050505020304" pitchFamily="18" charset="0"/>
              </a:rPr>
              <a:t>It is pervasive and remains widely used (</a:t>
            </a:r>
            <a:r>
              <a:rPr lang="en-ZA" sz="1800" dirty="0" smtClean="0">
                <a:latin typeface="Lucida Bright" panose="02040602050505020304" pitchFamily="18" charset="0"/>
              </a:rPr>
              <a:t>Gibowicz, 1994)</a:t>
            </a:r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endParaRPr lang="en-ZA" sz="1800" dirty="0">
              <a:latin typeface="Lucida Bright" panose="02040602050505020304" pitchFamily="18" charset="0"/>
            </a:endParaRP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ZA" sz="2600" dirty="0" smtClean="0">
                <a:latin typeface="Lucida Bright" panose="02040602050505020304" pitchFamily="18" charset="0"/>
              </a:rPr>
              <a:t>After 80 odd years “remains a dilemma” for tectonic earthquakes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endParaRPr lang="en-ZA" sz="2300" dirty="0" smtClean="0">
              <a:latin typeface="Lucida Bright" panose="02040602050505020304" pitchFamily="18" charset="0"/>
            </a:endParaRPr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r>
              <a:rPr lang="en-ZA" sz="1900" dirty="0" smtClean="0">
                <a:latin typeface="Lucida Bright" panose="02040602050505020304" pitchFamily="18" charset="0"/>
              </a:rPr>
              <a:t>Greater depths and distances to induced failures</a:t>
            </a:r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r>
              <a:rPr lang="en-ZA" sz="1900" dirty="0" smtClean="0">
                <a:latin typeface="Lucida Bright" panose="02040602050505020304" pitchFamily="18" charset="0"/>
              </a:rPr>
              <a:t>Shear rupture models form the basis of  source parameter estimates</a:t>
            </a:r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r>
              <a:rPr lang="en-ZA" sz="1900" dirty="0" smtClean="0">
                <a:latin typeface="Lucida Bright" panose="02040602050505020304" pitchFamily="18" charset="0"/>
              </a:rPr>
              <a:t>The biggest limitations are recording frequency bandwidth  &amp; azimuthal bias</a:t>
            </a:r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r>
              <a:rPr lang="en-ZA" sz="1900" dirty="0" smtClean="0">
                <a:latin typeface="Lucida Bright" panose="02040602050505020304" pitchFamily="18" charset="0"/>
              </a:rPr>
              <a:t>Multiple wave types</a:t>
            </a:r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endParaRPr lang="en-ZA" sz="1600" dirty="0" smtClean="0">
              <a:latin typeface="Lucida Bright" panose="02040602050505020304" pitchFamily="18" charset="0"/>
            </a:endParaRP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ZA" sz="2600" dirty="0" smtClean="0">
                <a:latin typeface="Lucida Bright" panose="02040602050505020304" pitchFamily="18" charset="0"/>
              </a:rPr>
              <a:t>More of a dilemma for induced seismicity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endParaRPr lang="en-ZA" sz="2600" dirty="0" smtClean="0">
              <a:latin typeface="Lucida Bright" panose="02040602050505020304" pitchFamily="18" charset="0"/>
            </a:endParaRPr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r>
              <a:rPr lang="en-ZA" sz="1800" dirty="0" smtClean="0">
                <a:latin typeface="Lucida Bright" panose="02040602050505020304" pitchFamily="18" charset="0"/>
              </a:rPr>
              <a:t>Very close to or in the source</a:t>
            </a:r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r>
              <a:rPr lang="en-ZA" sz="1800" dirty="0" smtClean="0">
                <a:latin typeface="Lucida Bright" panose="02040602050505020304" pitchFamily="18" charset="0"/>
              </a:rPr>
              <a:t>Known differences in mechanisms (shear rupture is only one failure mechanism)</a:t>
            </a:r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r>
              <a:rPr lang="en-ZA" sz="1800" dirty="0" smtClean="0">
                <a:latin typeface="Lucida Bright" panose="02040602050505020304" pitchFamily="18" charset="0"/>
              </a:rPr>
              <a:t>Design does change seismicity</a:t>
            </a:r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r>
              <a:rPr lang="en-ZA" sz="1800" dirty="0" smtClean="0">
                <a:latin typeface="Lucida Bright" panose="02040602050505020304" pitchFamily="18" charset="0"/>
              </a:rPr>
              <a:t>Inhomogeneity amplified due to proximity (Including material properties)</a:t>
            </a:r>
          </a:p>
          <a:p>
            <a:pPr marL="457200" lvl="1" indent="0">
              <a:buNone/>
            </a:pPr>
            <a:endParaRPr lang="en-ZA" dirty="0">
              <a:latin typeface="Lucida Bright" panose="02040602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97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Epic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8839156" cy="453691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8905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Bright" panose="02040602050505020304" pitchFamily="18" charset="0"/>
                <a:ea typeface="+mj-ea"/>
                <a:cs typeface="+mj-cs"/>
              </a:rPr>
              <a:t>Introduction</a:t>
            </a:r>
            <a:endParaRPr kumimoji="0" lang="en-ZA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Bright" panose="02040602050505020304" pitchFamily="18" charset="0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61653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After: Internet download</a:t>
            </a:r>
            <a:endParaRPr lang="en-Z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8905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Bright" panose="02040602050505020304" pitchFamily="18" charset="0"/>
                <a:ea typeface="+mj-ea"/>
                <a:cs typeface="+mj-cs"/>
              </a:rPr>
              <a:t>Introduction</a:t>
            </a:r>
            <a:endParaRPr kumimoji="0" lang="en-ZA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Bright" panose="02040602050505020304" pitchFamily="18" charset="0"/>
              <a:ea typeface="+mj-ea"/>
              <a:cs typeface="+mj-cs"/>
            </a:endParaRPr>
          </a:p>
        </p:txBody>
      </p:sp>
      <p:pic>
        <p:nvPicPr>
          <p:cNvPr id="4" name="Picture 3" descr="Singh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052736"/>
            <a:ext cx="7704856" cy="5384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64533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After: Nguuri et al, 2001 and Singh et al, 2011</a:t>
            </a:r>
            <a:endParaRPr lang="en-Z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8905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Bright" panose="02040602050505020304" pitchFamily="18" charset="0"/>
                <a:ea typeface="+mj-ea"/>
                <a:cs typeface="+mj-cs"/>
              </a:rPr>
              <a:t>Introduction</a:t>
            </a:r>
            <a:endParaRPr kumimoji="0" lang="en-ZA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Bright" panose="02040602050505020304" pitchFamily="18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BohnhoffP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772816"/>
            <a:ext cx="8892480" cy="388843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3528" y="573325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After Bohnhoff et al, 2010</a:t>
            </a:r>
            <a:endParaRPr lang="en-Z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44624"/>
            <a:ext cx="7467600" cy="864096"/>
          </a:xfrm>
        </p:spPr>
        <p:txBody>
          <a:bodyPr>
            <a:normAutofit fontScale="90000"/>
          </a:bodyPr>
          <a:lstStyle/>
          <a:p>
            <a:r>
              <a:rPr lang="en-ZA" sz="4000" u="sng" dirty="0" smtClean="0">
                <a:latin typeface="Lucida Bright" panose="02040602050505020304" pitchFamily="18" charset="0"/>
              </a:rPr>
              <a:t>Sensors &amp; Event Frequency Range</a:t>
            </a:r>
            <a:endParaRPr lang="en-ZA" sz="4000" u="sng" dirty="0">
              <a:latin typeface="Lucida Bright" panose="0204060205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4" y="1792042"/>
            <a:ext cx="473565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94" y="1792042"/>
            <a:ext cx="414569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35" y="5840413"/>
            <a:ext cx="17256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32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538"/>
          </a:xfrm>
        </p:spPr>
        <p:txBody>
          <a:bodyPr>
            <a:normAutofit/>
          </a:bodyPr>
          <a:lstStyle/>
          <a:p>
            <a:r>
              <a:rPr lang="en-ZA" sz="4000" u="sng" dirty="0" smtClean="0">
                <a:latin typeface="Lucida Bright" panose="02040602050505020304" pitchFamily="18" charset="0"/>
              </a:rPr>
              <a:t>Introduction</a:t>
            </a:r>
            <a:endParaRPr lang="en-ZA" sz="4000" u="sng" dirty="0"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184576"/>
          </a:xfrm>
        </p:spPr>
        <p:txBody>
          <a:bodyPr>
            <a:normAutofit fontScale="850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ZA" sz="4000" dirty="0" smtClean="0">
                <a:latin typeface="Lucida Bright" panose="02040602050505020304" pitchFamily="18" charset="0"/>
              </a:rPr>
              <a:t>Elastic waves have the shortest wavelength of any Geophysical wave.</a:t>
            </a:r>
          </a:p>
          <a:p>
            <a:pPr marL="1143000" lvl="1" indent="-742950">
              <a:buFont typeface="Arial" pitchFamily="34" charset="0"/>
              <a:buChar char="•"/>
            </a:pPr>
            <a:r>
              <a:rPr lang="en-ZA" sz="2600" dirty="0" smtClean="0">
                <a:latin typeface="Lucida Bright" panose="02040602050505020304" pitchFamily="18" charset="0"/>
              </a:rPr>
              <a:t>Sensitivity is localised spatially and temporally and allows for the highest resolution (Femto scale).</a:t>
            </a:r>
          </a:p>
          <a:p>
            <a:pPr marL="742950" indent="-742950">
              <a:buFont typeface="+mj-lt"/>
              <a:buAutoNum type="arabicPeriod"/>
            </a:pPr>
            <a:r>
              <a:rPr lang="en-ZA" sz="4000" dirty="0" smtClean="0">
                <a:latin typeface="Lucida Bright" panose="02040602050505020304" pitchFamily="18" charset="0"/>
              </a:rPr>
              <a:t>Geophysics (seismology) is a remote and observational discipline.</a:t>
            </a:r>
          </a:p>
          <a:p>
            <a:pPr marL="1143000" lvl="1" indent="-742950">
              <a:buFont typeface="Arial" pitchFamily="34" charset="0"/>
              <a:buChar char="•"/>
            </a:pPr>
            <a:r>
              <a:rPr lang="en-ZA" sz="2600" dirty="0" smtClean="0">
                <a:latin typeface="Lucida Bright" panose="02040602050505020304" pitchFamily="18" charset="0"/>
              </a:rPr>
              <a:t>Based on inverse theory and simple mathematical models.</a:t>
            </a:r>
          </a:p>
          <a:p>
            <a:pPr marL="1143000" lvl="1" indent="-742950">
              <a:buFont typeface="Arial" pitchFamily="34" charset="0"/>
              <a:buChar char="•"/>
            </a:pPr>
            <a:r>
              <a:rPr lang="en-ZA" sz="2600" dirty="0" smtClean="0">
                <a:latin typeface="Lucida Bright" panose="02040602050505020304" pitchFamily="18" charset="0"/>
              </a:rPr>
              <a:t>Most advances still based on empirical analysis.</a:t>
            </a:r>
          </a:p>
          <a:p>
            <a:pPr marL="742950" indent="-742950">
              <a:buFont typeface="+mj-lt"/>
              <a:buAutoNum type="arabicPeriod"/>
            </a:pPr>
            <a:r>
              <a:rPr lang="en-ZA" sz="4000" dirty="0" smtClean="0">
                <a:latin typeface="Lucida Bright" panose="02040602050505020304" pitchFamily="18" charset="0"/>
              </a:rPr>
              <a:t>Many unresolved hypotheses</a:t>
            </a:r>
          </a:p>
          <a:p>
            <a:pPr marL="1143000" lvl="1" indent="-742950">
              <a:buFont typeface="Arial" pitchFamily="34" charset="0"/>
              <a:buChar char="•"/>
            </a:pPr>
            <a:r>
              <a:rPr lang="en-ZA" sz="2600" dirty="0" smtClean="0">
                <a:latin typeface="Lucida Bright" panose="02040602050505020304" pitchFamily="18" charset="0"/>
              </a:rPr>
              <a:t>Complexities and heterogeneities of failures require resolution and quantification.</a:t>
            </a:r>
          </a:p>
          <a:p>
            <a:pPr marL="742950" indent="-742950">
              <a:buNone/>
            </a:pPr>
            <a:endParaRPr lang="en-ZA" sz="4000" dirty="0" smtClean="0">
              <a:latin typeface="Lucida Bright" panose="02040602050505020304" pitchFamily="18" charset="0"/>
            </a:endParaRP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endParaRPr lang="en-ZA" dirty="0" smtClean="0">
              <a:solidFill>
                <a:srgbClr val="0070C0"/>
              </a:solidFill>
              <a:latin typeface="Lucida Bright" panose="02040602050505020304" pitchFamily="18" charset="0"/>
            </a:endParaRPr>
          </a:p>
          <a:p>
            <a:pPr marL="971550" lvl="1" indent="-514350">
              <a:buSzPct val="50000"/>
              <a:buFont typeface="+mj-lt"/>
              <a:buAutoNum type="arabicPeriod"/>
            </a:pPr>
            <a:endParaRPr lang="en-ZA" dirty="0" smtClean="0">
              <a:solidFill>
                <a:srgbClr val="0070C0"/>
              </a:solidFill>
              <a:latin typeface="Lucida Bright" panose="02040602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83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en-ZA" sz="4000" u="sng" dirty="0" smtClean="0">
                <a:latin typeface="Lucida Bright" panose="02040602050505020304" pitchFamily="18" charset="0"/>
              </a:rPr>
              <a:t>Going Underground</a:t>
            </a:r>
            <a:endParaRPr lang="en-ZA" sz="4000" u="sng" dirty="0">
              <a:latin typeface="Lucida Bright" panose="020406020505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67408"/>
            <a:ext cx="5220072" cy="391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7990" y="4184452"/>
            <a:ext cx="4012282" cy="267354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103" y="1338663"/>
            <a:ext cx="4012137" cy="27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13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560388"/>
          </a:xfrm>
        </p:spPr>
        <p:txBody>
          <a:bodyPr>
            <a:noAutofit/>
          </a:bodyPr>
          <a:lstStyle/>
          <a:p>
            <a:r>
              <a:rPr lang="en-ZA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Bright" pitchFamily="18" charset="0"/>
              </a:rPr>
              <a:t>Damage Underground</a:t>
            </a:r>
            <a:endParaRPr lang="en-GB" sz="4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Bright" pitchFamily="18" charset="0"/>
            </a:endParaRPr>
          </a:p>
        </p:txBody>
      </p:sp>
      <p:pic>
        <p:nvPicPr>
          <p:cNvPr id="2560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347" y="1648206"/>
            <a:ext cx="3373581" cy="246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968" y="4108309"/>
            <a:ext cx="3418323" cy="256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0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632" y="4114800"/>
            <a:ext cx="3401013" cy="255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5" descr="Rockburst in tunne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19"/>
          <a:stretch>
            <a:fillRect/>
          </a:stretch>
        </p:blipFill>
        <p:spPr bwMode="auto">
          <a:xfrm>
            <a:off x="914399" y="1644763"/>
            <a:ext cx="3418323" cy="246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99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7910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43669" y="1925610"/>
            <a:ext cx="8856662" cy="4422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1967	     	     60 Fatalities due to seismicity and FOG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1975-1982	     100 Fatalities due to 9 major events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1981-1998	     138 Fatalities due to seismicity (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ARMgold / ANGLO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    		                  14% of all fatalities –7.7/year (969 –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53.8/year - Injuries)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1998 – 1999      0 Fatalities due to seismicity (ARMgold)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2000  	     7 Fatalities		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2001	                  5 Fatalities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2002	                  1 Fatal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Average 	     2.6/year (Since becoming ARMgold)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Revenue	     5% of revenue (calculated in 80’s)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	     M</a:t>
            </a:r>
            <a:r>
              <a:rPr lang="en-US" sz="20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3.3,3.0 events cost R 450 000-00 lost 			                  revenue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971600" y="620688"/>
            <a:ext cx="7486600" cy="5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Lucida Bright" pitchFamily="18" charset="0"/>
              </a:rPr>
              <a:t>SOME EFFECTS OF SEISMICITY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678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pic>
          <p:nvPicPr>
            <p:cNvPr id="15383" name="Picture 5" descr="The University of Cape Town"/>
            <p:cNvPicPr>
              <a:picLocks noChangeAspect="1" noChangeArrowheads="1"/>
            </p:cNvPicPr>
            <p:nvPr/>
          </p:nvPicPr>
          <p:blipFill>
            <a:blip r:embed="rId2" cstate="print">
              <a:lum bright="24000"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61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6" descr="IyAtran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44" y="0"/>
              <a:ext cx="8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212250"/>
            <a:ext cx="86868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ZA" sz="2800" dirty="0" smtClean="0">
                <a:latin typeface="Arial Black" pitchFamily="34" charset="0"/>
              </a:rPr>
              <a:t>Induced seismic environment  </a:t>
            </a:r>
            <a:br>
              <a:rPr lang="en-ZA" sz="2800" dirty="0" smtClean="0">
                <a:latin typeface="Arial Black" pitchFamily="34" charset="0"/>
              </a:rPr>
            </a:br>
            <a:r>
              <a:rPr lang="en-ZA" sz="2800" dirty="0" smtClean="0">
                <a:latin typeface="Arial Black" pitchFamily="34" charset="0"/>
              </a:rPr>
              <a:t>southern africa</a:t>
            </a:r>
            <a:endParaRPr lang="en-ZA" sz="2800" dirty="0">
              <a:latin typeface="Arial Black" pitchFamily="34" charset="0"/>
            </a:endParaRPr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53088" y="3216275"/>
            <a:ext cx="3462337" cy="2147888"/>
          </a:xfrm>
          <a:noFill/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79513"/>
            <a:ext cx="572452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1228725"/>
            <a:ext cx="29019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438400" y="3430588"/>
            <a:ext cx="3286125" cy="5699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667000" y="2252663"/>
            <a:ext cx="3057525" cy="1023937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5-Point Star 8"/>
          <p:cNvSpPr/>
          <p:nvPr/>
        </p:nvSpPr>
        <p:spPr>
          <a:xfrm>
            <a:off x="2324100" y="3316288"/>
            <a:ext cx="228600" cy="1539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pic>
        <p:nvPicPr>
          <p:cNvPr id="1537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663" y="5654675"/>
            <a:ext cx="1616075" cy="1203325"/>
          </a:xfrm>
          <a:prstGeom prst="rect">
            <a:avLst/>
          </a:prstGeom>
          <a:noFill/>
          <a:ln w="508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7" name="Cube 16"/>
          <p:cNvSpPr/>
          <p:nvPr/>
        </p:nvSpPr>
        <p:spPr>
          <a:xfrm>
            <a:off x="2073275" y="3346450"/>
            <a:ext cx="365125" cy="5715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3429000" y="3625170"/>
            <a:ext cx="524585" cy="33314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</p:pic>
      <p:pic>
        <p:nvPicPr>
          <p:cNvPr id="1537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47838" y="3579813"/>
            <a:ext cx="3349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n 1"/>
          <p:cNvSpPr/>
          <p:nvPr/>
        </p:nvSpPr>
        <p:spPr>
          <a:xfrm>
            <a:off x="6350000" y="4906963"/>
            <a:ext cx="152400" cy="2063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pic>
        <p:nvPicPr>
          <p:cNvPr id="15375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89725" y="4513263"/>
            <a:ext cx="1762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4665663"/>
            <a:ext cx="1762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7200" y="4513263"/>
            <a:ext cx="1762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24888" y="4887913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89025" y="6235700"/>
            <a:ext cx="5238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65875" y="4559300"/>
            <a:ext cx="323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2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3600" y="5010150"/>
            <a:ext cx="323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08263" y="3208338"/>
            <a:ext cx="323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u="sng" dirty="0" smtClean="0">
                <a:latin typeface="Lucida Bright" panose="02040602050505020304" pitchFamily="18" charset="0"/>
              </a:rPr>
              <a:t>Measuring the Size of an Earthquake</a:t>
            </a:r>
            <a:endParaRPr lang="en-ZA" u="sng" dirty="0"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en-ZA" sz="2800" dirty="0" smtClean="0"/>
              <a:t>Inversion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800" dirty="0" smtClean="0"/>
              <a:t>Instruments record some </a:t>
            </a:r>
            <a:r>
              <a:rPr lang="en-ZA" sz="1800" dirty="0"/>
              <a:t>distance from </a:t>
            </a:r>
            <a:r>
              <a:rPr lang="en-ZA" sz="1800" dirty="0" smtClean="0"/>
              <a:t>the source</a:t>
            </a:r>
            <a:endParaRPr lang="en-ZA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800" dirty="0"/>
              <a:t>Time domain 			</a:t>
            </a:r>
            <a:r>
              <a:rPr lang="en-ZA" sz="1800" dirty="0" smtClean="0"/>
              <a:t>Amplitude, duration, etc.</a:t>
            </a:r>
            <a:endParaRPr lang="en-ZA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800" dirty="0"/>
              <a:t>Frequency domain			Source </a:t>
            </a:r>
            <a:r>
              <a:rPr lang="en-ZA" sz="1800" dirty="0" smtClean="0"/>
              <a:t>parameters (</a:t>
            </a:r>
            <a:r>
              <a:rPr lang="el-GR" sz="1800" dirty="0">
                <a:cs typeface="Calibri"/>
              </a:rPr>
              <a:t>Ω</a:t>
            </a:r>
            <a:r>
              <a:rPr lang="en-ZA" sz="1800" baseline="-25000" dirty="0">
                <a:cs typeface="Calibri"/>
              </a:rPr>
              <a:t>0</a:t>
            </a:r>
            <a:r>
              <a:rPr lang="en-ZA" sz="1800" dirty="0">
                <a:cs typeface="Calibri"/>
              </a:rPr>
              <a:t>, f</a:t>
            </a:r>
            <a:r>
              <a:rPr lang="en-ZA" sz="1800" baseline="-25000" dirty="0">
                <a:cs typeface="Calibri"/>
              </a:rPr>
              <a:t>c</a:t>
            </a:r>
            <a:r>
              <a:rPr lang="en-ZA" sz="1800" dirty="0">
                <a:cs typeface="Calibri"/>
              </a:rPr>
              <a:t>, f</a:t>
            </a:r>
            <a:r>
              <a:rPr lang="en-ZA" sz="1800" baseline="-25000" dirty="0">
                <a:cs typeface="Calibri"/>
              </a:rPr>
              <a:t>c</a:t>
            </a:r>
            <a:r>
              <a:rPr lang="en-ZA" sz="1800" baseline="30000" dirty="0">
                <a:cs typeface="Calibri"/>
              </a:rPr>
              <a:t>-</a:t>
            </a:r>
            <a:r>
              <a:rPr lang="el-GR" sz="1800" baseline="30000" dirty="0">
                <a:cs typeface="Calibri"/>
              </a:rPr>
              <a:t>γ</a:t>
            </a:r>
            <a:r>
              <a:rPr lang="en-ZA" sz="1800" dirty="0">
                <a:cs typeface="Calibri"/>
              </a:rPr>
              <a:t>) </a:t>
            </a:r>
            <a:endParaRPr lang="en-ZA" sz="1800" dirty="0" smtClean="0"/>
          </a:p>
          <a:p>
            <a:pPr marL="342900" lvl="2" indent="-342900"/>
            <a:r>
              <a:rPr lang="en-ZA" sz="2800" dirty="0" smtClean="0"/>
              <a:t>Simple Models 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ZA" sz="1800" dirty="0" smtClean="0"/>
              <a:t>Double Couple Shear rupture type failures.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ZA" sz="1800" dirty="0" smtClean="0"/>
              <a:t>Brune, Madariaga, Haskell, Savage, etc. (Moment</a:t>
            </a:r>
            <a:r>
              <a:rPr lang="en-ZA" sz="1800" dirty="0"/>
              <a:t>, Energy ; </a:t>
            </a:r>
            <a:r>
              <a:rPr lang="en-ZA" sz="1800" dirty="0" smtClean="0"/>
              <a:t>Stress </a:t>
            </a:r>
            <a:r>
              <a:rPr lang="en-ZA" sz="1800" dirty="0"/>
              <a:t>drops, Radius, etc.)</a:t>
            </a:r>
          </a:p>
          <a:p>
            <a:pPr marL="914400" lvl="2" indent="0">
              <a:buNone/>
            </a:pPr>
            <a:endParaRPr lang="en-ZA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400" dirty="0" smtClean="0"/>
              <a:t>Common assumptions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ZA" sz="1800" dirty="0" smtClean="0"/>
              <a:t>Homogeneous (material properties and mechanisms)</a:t>
            </a:r>
            <a:endParaRPr lang="en-ZA" sz="1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ZA" sz="1800" dirty="0" smtClean="0"/>
              <a:t>Shear rupture and scale invariant or Self-similar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ZA" sz="1800" dirty="0" smtClean="0"/>
              <a:t>Azimuthal Bias (ignored)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ZA" sz="1800" dirty="0" smtClean="0"/>
              <a:t>Q, kappa, etc.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3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u="sng" dirty="0" smtClean="0">
                <a:latin typeface="Lucida Bright" panose="02040602050505020304" pitchFamily="18" charset="0"/>
              </a:rPr>
              <a:t>Measuring the Size of an Earthquake</a:t>
            </a:r>
            <a:endParaRPr lang="en-ZA" u="sng" dirty="0">
              <a:latin typeface="Lucida Bright" panose="02040602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Jage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463" y="1610285"/>
            <a:ext cx="7284921" cy="4932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3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84576"/>
          </a:xfrm>
        </p:spPr>
        <p:txBody>
          <a:bodyPr>
            <a:normAutofit/>
          </a:bodyPr>
          <a:lstStyle/>
          <a:p>
            <a:r>
              <a:rPr lang="en-ZA" sz="2800" dirty="0" smtClean="0"/>
              <a:t>Tectonic earthquakes</a:t>
            </a:r>
          </a:p>
          <a:p>
            <a:pPr lvl="1"/>
            <a:r>
              <a:rPr lang="en-US" sz="2000" dirty="0" smtClean="0">
                <a:latin typeface="Times New Roman"/>
                <a:ea typeface="Times New Roman"/>
              </a:rPr>
              <a:t>General	M</a:t>
            </a:r>
            <a:r>
              <a:rPr lang="en-US" sz="2000" baseline="-25000" dirty="0" smtClean="0">
                <a:latin typeface="Times New Roman"/>
                <a:ea typeface="Times New Roman"/>
              </a:rPr>
              <a:t>L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</a:rPr>
              <a:t>= Log (A</a:t>
            </a:r>
            <a:r>
              <a:rPr lang="en-US" sz="2000" baseline="-25000" dirty="0">
                <a:latin typeface="Times New Roman"/>
                <a:ea typeface="Times New Roman"/>
              </a:rPr>
              <a:t>max</a:t>
            </a:r>
            <a:r>
              <a:rPr lang="en-US" sz="2000" dirty="0">
                <a:latin typeface="Times New Roman"/>
                <a:ea typeface="Times New Roman"/>
              </a:rPr>
              <a:t>) +B log (R) – C	</a:t>
            </a:r>
            <a:endParaRPr lang="en-US" sz="2000" dirty="0" smtClean="0">
              <a:latin typeface="Times New Roman"/>
              <a:ea typeface="Times New Roman"/>
            </a:endParaRPr>
          </a:p>
          <a:p>
            <a:pPr lvl="1"/>
            <a:r>
              <a:rPr lang="en-US" sz="2000" dirty="0" smtClean="0">
                <a:latin typeface="Times New Roman"/>
                <a:ea typeface="Times New Roman"/>
              </a:rPr>
              <a:t>SANSN	M</a:t>
            </a:r>
            <a:r>
              <a:rPr lang="en-US" sz="2000" baseline="-25000" dirty="0" smtClean="0">
                <a:latin typeface="Times New Roman"/>
                <a:ea typeface="Times New Roman"/>
              </a:rPr>
              <a:t>L</a:t>
            </a:r>
            <a:r>
              <a:rPr lang="en-US" sz="2000" dirty="0">
                <a:latin typeface="Times New Roman"/>
                <a:ea typeface="Times New Roman"/>
              </a:rPr>
              <a:t>= log (A</a:t>
            </a:r>
            <a:r>
              <a:rPr lang="en-US" sz="2000" baseline="-25000" dirty="0">
                <a:latin typeface="Times New Roman"/>
                <a:ea typeface="Times New Roman"/>
              </a:rPr>
              <a:t>max</a:t>
            </a:r>
            <a:r>
              <a:rPr lang="en-US" sz="2000" dirty="0">
                <a:latin typeface="Times New Roman"/>
                <a:ea typeface="Times New Roman"/>
              </a:rPr>
              <a:t>) + 1.075 log (R) + 0.00061R – 1.89 + </a:t>
            </a:r>
            <a:r>
              <a:rPr lang="en-US" sz="2000" dirty="0" smtClean="0">
                <a:latin typeface="Times New Roman"/>
                <a:ea typeface="Times New Roman"/>
              </a:rPr>
              <a:t>S</a:t>
            </a:r>
          </a:p>
          <a:p>
            <a:pPr lvl="1"/>
            <a:r>
              <a:rPr lang="en-ZA" sz="2000" dirty="0">
                <a:latin typeface="Times New Roman"/>
                <a:ea typeface="Calibri"/>
              </a:rPr>
              <a:t>M</a:t>
            </a:r>
            <a:r>
              <a:rPr lang="en-ZA" sz="2000" baseline="-25000" dirty="0">
                <a:latin typeface="Times New Roman"/>
                <a:ea typeface="Calibri"/>
              </a:rPr>
              <a:t>w</a:t>
            </a:r>
            <a:r>
              <a:rPr lang="en-ZA" sz="2000" dirty="0">
                <a:latin typeface="Times New Roman"/>
                <a:ea typeface="Calibri"/>
              </a:rPr>
              <a:t> = 2⁄3 log M</a:t>
            </a:r>
            <a:r>
              <a:rPr lang="en-ZA" sz="2000" baseline="-25000" dirty="0">
                <a:latin typeface="Times New Roman"/>
                <a:ea typeface="Calibri"/>
              </a:rPr>
              <a:t>o</a:t>
            </a:r>
            <a:r>
              <a:rPr lang="en-ZA" sz="2000" dirty="0">
                <a:latin typeface="Times New Roman"/>
                <a:ea typeface="Calibri"/>
              </a:rPr>
              <a:t> – </a:t>
            </a:r>
            <a:r>
              <a:rPr lang="en-ZA" sz="2000" dirty="0" smtClean="0">
                <a:latin typeface="Times New Roman"/>
                <a:ea typeface="Calibri"/>
              </a:rPr>
              <a:t>6</a:t>
            </a:r>
          </a:p>
          <a:p>
            <a:pPr lvl="1"/>
            <a:r>
              <a:rPr lang="en-ZA" sz="2000" dirty="0">
                <a:latin typeface="Times New Roman"/>
                <a:ea typeface="Calibri"/>
              </a:rPr>
              <a:t>M</a:t>
            </a:r>
            <a:r>
              <a:rPr lang="en-ZA" sz="2000" baseline="-25000" dirty="0">
                <a:latin typeface="Times New Roman"/>
                <a:ea typeface="Calibri"/>
              </a:rPr>
              <a:t>e (β)</a:t>
            </a:r>
            <a:r>
              <a:rPr lang="en-ZA" sz="2000" dirty="0">
                <a:latin typeface="Times New Roman"/>
                <a:ea typeface="Calibri"/>
              </a:rPr>
              <a:t> = 2⁄3log E</a:t>
            </a:r>
            <a:r>
              <a:rPr lang="en-ZA" sz="2000" baseline="-25000" dirty="0">
                <a:latin typeface="Times New Roman"/>
                <a:ea typeface="Calibri"/>
              </a:rPr>
              <a:t>β</a:t>
            </a:r>
            <a:r>
              <a:rPr lang="en-ZA" sz="2000" dirty="0">
                <a:latin typeface="Times New Roman"/>
                <a:ea typeface="Calibri"/>
              </a:rPr>
              <a:t> – </a:t>
            </a:r>
            <a:r>
              <a:rPr lang="en-ZA" sz="2000" dirty="0" smtClean="0">
                <a:latin typeface="Times New Roman"/>
                <a:ea typeface="Calibri"/>
              </a:rPr>
              <a:t>2.9				</a:t>
            </a:r>
            <a:r>
              <a:rPr lang="en-ZA" sz="2000" dirty="0" smtClean="0">
                <a:solidFill>
                  <a:srgbClr val="FF0000"/>
                </a:solidFill>
                <a:latin typeface="Times New Roman"/>
                <a:ea typeface="Calibri"/>
              </a:rPr>
              <a:t>M</a:t>
            </a:r>
            <a:r>
              <a:rPr lang="en-ZA" sz="2000" baseline="-25000" dirty="0" smtClean="0">
                <a:solidFill>
                  <a:srgbClr val="FF0000"/>
                </a:solidFill>
                <a:latin typeface="Times New Roman"/>
                <a:ea typeface="Calibri"/>
              </a:rPr>
              <a:t>o</a:t>
            </a:r>
            <a:r>
              <a:rPr lang="en-ZA" sz="2000" dirty="0" smtClean="0">
                <a:solidFill>
                  <a:srgbClr val="FF0000"/>
                </a:solidFill>
                <a:latin typeface="Times New Roman"/>
                <a:ea typeface="Calibri"/>
              </a:rPr>
              <a:t> = µAD</a:t>
            </a:r>
          </a:p>
          <a:p>
            <a:pPr lvl="1"/>
            <a:r>
              <a:rPr lang="en-ZA" sz="2000" dirty="0" smtClean="0">
                <a:latin typeface="Times New Roman"/>
              </a:rPr>
              <a:t>Others (M</a:t>
            </a:r>
            <a:r>
              <a:rPr lang="en-ZA" sz="2000" baseline="-25000" dirty="0" smtClean="0">
                <a:latin typeface="Times New Roman"/>
              </a:rPr>
              <a:t>c</a:t>
            </a:r>
            <a:r>
              <a:rPr lang="en-ZA" sz="2000" dirty="0" smtClean="0">
                <a:latin typeface="Times New Roman"/>
              </a:rPr>
              <a:t>, M</a:t>
            </a:r>
            <a:r>
              <a:rPr lang="en-ZA" sz="2000" baseline="-25000" dirty="0" smtClean="0">
                <a:latin typeface="Times New Roman"/>
              </a:rPr>
              <a:t>S</a:t>
            </a:r>
            <a:r>
              <a:rPr lang="en-ZA" sz="2000" dirty="0" smtClean="0">
                <a:latin typeface="Times New Roman"/>
              </a:rPr>
              <a:t>, M</a:t>
            </a:r>
            <a:r>
              <a:rPr lang="en-ZA" sz="2000" baseline="-25000" dirty="0" smtClean="0">
                <a:latin typeface="Times New Roman"/>
              </a:rPr>
              <a:t>D</a:t>
            </a:r>
            <a:r>
              <a:rPr lang="en-ZA" sz="2000" dirty="0" smtClean="0">
                <a:latin typeface="Times New Roman"/>
              </a:rPr>
              <a:t>, m</a:t>
            </a:r>
            <a:r>
              <a:rPr lang="en-ZA" sz="2000" baseline="-25000" dirty="0" smtClean="0">
                <a:latin typeface="Times New Roman"/>
              </a:rPr>
              <a:t>B</a:t>
            </a:r>
            <a:r>
              <a:rPr lang="en-ZA" sz="2000" dirty="0" smtClean="0">
                <a:latin typeface="Times New Roman"/>
              </a:rPr>
              <a:t>, etc.)			</a:t>
            </a:r>
            <a:r>
              <a:rPr lang="en-ZA" sz="2000" dirty="0" smtClean="0">
                <a:solidFill>
                  <a:srgbClr val="FF0000"/>
                </a:solidFill>
                <a:latin typeface="Times New Roman"/>
              </a:rPr>
              <a:t>E</a:t>
            </a:r>
            <a:r>
              <a:rPr lang="el-GR" sz="2000" baseline="-25000" dirty="0" smtClean="0">
                <a:solidFill>
                  <a:srgbClr val="FF0000"/>
                </a:solidFill>
                <a:latin typeface="Times New Roman"/>
              </a:rPr>
              <a:t>β</a:t>
            </a:r>
            <a:r>
              <a:rPr lang="en-ZA" sz="2000" baseline="-2500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ZA" sz="2000" dirty="0" smtClean="0">
                <a:solidFill>
                  <a:srgbClr val="FF0000"/>
                </a:solidFill>
                <a:latin typeface="Times New Roman"/>
              </a:rPr>
              <a:t>= 4</a:t>
            </a:r>
            <a:r>
              <a:rPr lang="az-Cyrl-AZ" sz="2000" dirty="0" smtClean="0">
                <a:solidFill>
                  <a:srgbClr val="FF0000"/>
                </a:solidFill>
                <a:latin typeface="Times New Roman"/>
              </a:rPr>
              <a:t>п</a:t>
            </a:r>
            <a:r>
              <a:rPr lang="el-GR" sz="2000" dirty="0" smtClean="0">
                <a:solidFill>
                  <a:srgbClr val="FF0000"/>
                </a:solidFill>
                <a:latin typeface="Times New Roman"/>
              </a:rPr>
              <a:t>ρ</a:t>
            </a:r>
            <a:r>
              <a:rPr lang="en-ZA" sz="2000" dirty="0" smtClean="0">
                <a:solidFill>
                  <a:srgbClr val="FF0000"/>
                </a:solidFill>
                <a:latin typeface="Times New Roman"/>
              </a:rPr>
              <a:t>V</a:t>
            </a:r>
            <a:r>
              <a:rPr lang="en-ZA" sz="2000" baseline="-25000" dirty="0" smtClean="0">
                <a:solidFill>
                  <a:srgbClr val="FF0000"/>
                </a:solidFill>
                <a:latin typeface="Times New Roman"/>
              </a:rPr>
              <a:t>c</a:t>
            </a:r>
            <a:r>
              <a:rPr lang="en-ZA" sz="2000" dirty="0" smtClean="0">
                <a:solidFill>
                  <a:srgbClr val="FF0000"/>
                </a:solidFill>
                <a:latin typeface="Times New Roman"/>
              </a:rPr>
              <a:t>R</a:t>
            </a:r>
            <a:r>
              <a:rPr lang="en-ZA" sz="2000" baseline="30000" dirty="0" smtClean="0">
                <a:solidFill>
                  <a:srgbClr val="FF0000"/>
                </a:solidFill>
                <a:latin typeface="Times New Roman"/>
              </a:rPr>
              <a:t>2</a:t>
            </a:r>
            <a:r>
              <a:rPr lang="en-ZA" sz="2000" dirty="0" smtClean="0">
                <a:solidFill>
                  <a:srgbClr val="FF0000"/>
                </a:solidFill>
                <a:latin typeface="Times New Roman"/>
              </a:rPr>
              <a:t>E</a:t>
            </a:r>
            <a:r>
              <a:rPr lang="en-ZA" sz="2000" baseline="-25000" dirty="0" smtClean="0">
                <a:solidFill>
                  <a:srgbClr val="FF0000"/>
                </a:solidFill>
                <a:latin typeface="Times New Roman"/>
              </a:rPr>
              <a:t>Flux</a:t>
            </a:r>
            <a:endParaRPr lang="en-ZA" sz="2000" baseline="-25000" dirty="0" smtClean="0">
              <a:solidFill>
                <a:srgbClr val="FF0000"/>
              </a:solidFill>
            </a:endParaRPr>
          </a:p>
          <a:p>
            <a:r>
              <a:rPr lang="en-ZA" sz="2800" dirty="0" smtClean="0"/>
              <a:t>Induced seismic events</a:t>
            </a:r>
          </a:p>
          <a:p>
            <a:pPr lvl="1"/>
            <a:r>
              <a:rPr lang="en-US" sz="2000" dirty="0">
                <a:latin typeface="Times New Roman"/>
                <a:ea typeface="Times New Roman"/>
              </a:rPr>
              <a:t>M</a:t>
            </a:r>
            <a:r>
              <a:rPr lang="en-US" sz="2000" baseline="-25000" dirty="0">
                <a:latin typeface="Times New Roman"/>
                <a:ea typeface="Times New Roman"/>
              </a:rPr>
              <a:t>KRSN</a:t>
            </a:r>
            <a:r>
              <a:rPr lang="en-US" sz="2000" dirty="0">
                <a:latin typeface="Times New Roman"/>
                <a:ea typeface="Times New Roman"/>
              </a:rPr>
              <a:t> = 1.45 log T + </a:t>
            </a:r>
            <a:r>
              <a:rPr lang="en-US" sz="2000" dirty="0" smtClean="0">
                <a:latin typeface="Times New Roman"/>
                <a:ea typeface="Times New Roman"/>
              </a:rPr>
              <a:t>0.12</a:t>
            </a:r>
          </a:p>
          <a:p>
            <a:pPr lvl="1"/>
            <a:r>
              <a:rPr lang="en-US" sz="2000" dirty="0">
                <a:latin typeface="Times New Roman"/>
                <a:ea typeface="Times New Roman"/>
              </a:rPr>
              <a:t>M</a:t>
            </a:r>
            <a:r>
              <a:rPr lang="en-US" sz="2000" baseline="-25000" dirty="0">
                <a:latin typeface="Times New Roman"/>
                <a:ea typeface="Times New Roman"/>
              </a:rPr>
              <a:t>L</a:t>
            </a:r>
            <a:r>
              <a:rPr lang="en-US" sz="2000" dirty="0">
                <a:latin typeface="Times New Roman"/>
                <a:ea typeface="Times New Roman"/>
              </a:rPr>
              <a:t> = A Log (E) + B Log (M</a:t>
            </a:r>
            <a:r>
              <a:rPr lang="en-US" sz="2000" baseline="-25000" dirty="0">
                <a:latin typeface="Times New Roman"/>
                <a:ea typeface="Times New Roman"/>
              </a:rPr>
              <a:t>o</a:t>
            </a:r>
            <a:r>
              <a:rPr lang="en-US" sz="2000" dirty="0">
                <a:latin typeface="Times New Roman"/>
                <a:ea typeface="Times New Roman"/>
              </a:rPr>
              <a:t>) – </a:t>
            </a:r>
            <a:r>
              <a:rPr lang="en-US" sz="2000" dirty="0" smtClean="0">
                <a:latin typeface="Times New Roman"/>
                <a:ea typeface="Times New Roman"/>
              </a:rPr>
              <a:t>C</a:t>
            </a:r>
          </a:p>
          <a:p>
            <a:pPr lvl="1"/>
            <a:r>
              <a:rPr lang="en-US" sz="2000" dirty="0"/>
              <a:t>Carletonville: </a:t>
            </a:r>
            <a:r>
              <a:rPr lang="en-US" sz="2000" dirty="0" smtClean="0"/>
              <a:t>	A </a:t>
            </a:r>
            <a:r>
              <a:rPr lang="en-US" sz="2000" dirty="0"/>
              <a:t>- 0.272, B - 0.393, C - </a:t>
            </a:r>
            <a:r>
              <a:rPr lang="en-US" sz="2000" dirty="0" smtClean="0"/>
              <a:t>4.630</a:t>
            </a:r>
          </a:p>
          <a:p>
            <a:pPr lvl="1"/>
            <a:r>
              <a:rPr lang="en-US" sz="2000" dirty="0" smtClean="0"/>
              <a:t>Klerksdorp</a:t>
            </a:r>
            <a:r>
              <a:rPr lang="en-US" sz="2000" dirty="0"/>
              <a:t>: </a:t>
            </a:r>
            <a:r>
              <a:rPr lang="en-US" sz="2000" dirty="0" smtClean="0"/>
              <a:t>	A </a:t>
            </a:r>
            <a:r>
              <a:rPr lang="en-US" sz="2000" dirty="0"/>
              <a:t>- 0.263, B - 0.333, C - 3.612 and </a:t>
            </a:r>
            <a:endParaRPr lang="en-US" sz="2000" dirty="0" smtClean="0"/>
          </a:p>
          <a:p>
            <a:pPr lvl="1"/>
            <a:r>
              <a:rPr lang="en-US" sz="2000" dirty="0" smtClean="0"/>
              <a:t>Welkom</a:t>
            </a:r>
            <a:r>
              <a:rPr lang="en-US" sz="2000" dirty="0"/>
              <a:t>: </a:t>
            </a:r>
            <a:r>
              <a:rPr lang="en-US" sz="2000" dirty="0" smtClean="0"/>
              <a:t>		A </a:t>
            </a:r>
            <a:r>
              <a:rPr lang="en-US" sz="2000" dirty="0"/>
              <a:t>- 0.275, B - 0.433 and C -5.124</a:t>
            </a:r>
            <a:r>
              <a:rPr lang="en-US" sz="2000" dirty="0" smtClean="0"/>
              <a:t>.</a:t>
            </a:r>
          </a:p>
          <a:p>
            <a:pPr lvl="1"/>
            <a:r>
              <a:rPr lang="en-ZA" sz="2000" dirty="0" smtClean="0"/>
              <a:t>Current:	 </a:t>
            </a:r>
            <a:r>
              <a:rPr lang="en-GB" sz="2000" dirty="0">
                <a:latin typeface="Times New Roman"/>
                <a:ea typeface="Times New Roman"/>
              </a:rPr>
              <a:t>M</a:t>
            </a:r>
            <a:r>
              <a:rPr lang="en-GB" sz="2000" baseline="-25000" dirty="0">
                <a:latin typeface="Times New Roman"/>
                <a:ea typeface="Times New Roman"/>
              </a:rPr>
              <a:t>L</a:t>
            </a:r>
            <a:r>
              <a:rPr lang="en-GB" sz="2000" dirty="0">
                <a:latin typeface="Times New Roman"/>
                <a:ea typeface="Times New Roman"/>
              </a:rPr>
              <a:t> = 0.344 log (E) + 0.516 log (Mo) -6.57	</a:t>
            </a:r>
            <a:endParaRPr lang="en-ZA" sz="2000" dirty="0"/>
          </a:p>
          <a:p>
            <a:pPr lvl="1"/>
            <a:endParaRPr lang="en-Z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u="sng" dirty="0" smtClean="0">
                <a:latin typeface="Lucida Bright" panose="02040602050505020304" pitchFamily="18" charset="0"/>
              </a:rPr>
              <a:t>Measuring the Size of an Earthquake</a:t>
            </a:r>
            <a:endParaRPr lang="en-ZA" u="sng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ZA" u="sng" dirty="0" smtClean="0">
                <a:latin typeface="Lucida Bright" panose="02040602050505020304" pitchFamily="18" charset="0"/>
              </a:rPr>
              <a:t>Available Data</a:t>
            </a:r>
            <a:endParaRPr lang="en-ZA" u="sng" dirty="0">
              <a:latin typeface="Lucida Bright" panose="020406020505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99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4293096"/>
            <a:ext cx="4824536" cy="24482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51" y="1124744"/>
            <a:ext cx="4383333" cy="3096344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124744"/>
            <a:ext cx="6012160" cy="3128123"/>
          </a:xfrm>
          <a:ln w="28575">
            <a:solidFill>
              <a:schemeClr val="tx1"/>
            </a:solidFill>
          </a:ln>
        </p:spPr>
      </p:pic>
      <p:pic>
        <p:nvPicPr>
          <p:cNvPr id="9" name="Picture 264" descr="C:\Documents and Settings\trollopes\Local Settings\Temp\allsgrams1.jp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35496" y="4176465"/>
            <a:ext cx="4139951" cy="2564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06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890538"/>
          </a:xfrm>
        </p:spPr>
        <p:txBody>
          <a:bodyPr>
            <a:noAutofit/>
          </a:bodyPr>
          <a:lstStyle/>
          <a:p>
            <a:r>
              <a:rPr lang="en-ZA" sz="3600" u="sng" dirty="0" smtClean="0">
                <a:latin typeface="Lucida Bright" panose="02040602050505020304" pitchFamily="18" charset="0"/>
              </a:rPr>
              <a:t> Unresolved Inverse techniques</a:t>
            </a:r>
            <a:br>
              <a:rPr lang="en-ZA" sz="3600" u="sng" dirty="0" smtClean="0">
                <a:latin typeface="Lucida Bright" panose="02040602050505020304" pitchFamily="18" charset="0"/>
              </a:rPr>
            </a:br>
            <a:r>
              <a:rPr lang="en-ZA" sz="3600" u="sng" dirty="0" smtClean="0">
                <a:latin typeface="Lucida Bright" panose="02040602050505020304" pitchFamily="18" charset="0"/>
              </a:rPr>
              <a:t>and Hypotheses ?</a:t>
            </a:r>
            <a:endParaRPr lang="en-ZA" sz="3600" u="sng" dirty="0"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968552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None/>
            </a:pPr>
            <a:r>
              <a:rPr lang="en-ZA" sz="4000" dirty="0" smtClean="0">
                <a:latin typeface="Lucida Bright" panose="02040602050505020304" pitchFamily="18" charset="0"/>
              </a:rPr>
              <a:t>The “Magnitude Scale”</a:t>
            </a:r>
          </a:p>
          <a:p>
            <a:pPr marL="1143000" lvl="1" indent="-742950">
              <a:buNone/>
            </a:pPr>
            <a:r>
              <a:rPr lang="en-ZA" sz="2600" dirty="0" smtClean="0">
                <a:latin typeface="Lucida Bright" panose="02040602050505020304" pitchFamily="18" charset="0"/>
              </a:rPr>
              <a:t>This is not a measure of a seismic event but rather a rating.</a:t>
            </a:r>
          </a:p>
          <a:p>
            <a:pPr marL="1143000" lvl="1" indent="-742950">
              <a:buNone/>
            </a:pPr>
            <a:endParaRPr lang="en-ZA" sz="2600" dirty="0" smtClean="0">
              <a:latin typeface="Lucida Bright" panose="02040602050505020304" pitchFamily="18" charset="0"/>
            </a:endParaRP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en-ZA" sz="3100" dirty="0" smtClean="0">
                <a:latin typeface="Lucida Bright" panose="02040602050505020304" pitchFamily="18" charset="0"/>
              </a:rPr>
              <a:t>Self Similarity (Scale invariance)</a:t>
            </a:r>
          </a:p>
          <a:p>
            <a:pPr marL="1143000" lvl="1" indent="-7429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ZA" sz="2400" dirty="0" smtClean="0">
                <a:latin typeface="Lucida Bright" panose="02040602050505020304" pitchFamily="18" charset="0"/>
              </a:rPr>
              <a:t>Is the physics of failure the same across the size spectrum?. Two camps.</a:t>
            </a:r>
          </a:p>
          <a:p>
            <a:pPr marL="742950" indent="-7429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ZA" sz="3100" dirty="0" smtClean="0">
                <a:latin typeface="Lucida Bright" panose="02040602050505020304" pitchFamily="18" charset="0"/>
              </a:rPr>
              <a:t>Failure models</a:t>
            </a:r>
          </a:p>
          <a:p>
            <a:pPr marL="1143000" lvl="1" indent="-74295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ZA" sz="2200" dirty="0" smtClean="0">
                <a:latin typeface="Lucida Bright" panose="02040602050505020304" pitchFamily="18" charset="0"/>
              </a:rPr>
              <a:t>Point source, circular spreading shear rupture.</a:t>
            </a:r>
            <a:r>
              <a:rPr lang="en-ZA" sz="3600" dirty="0" smtClean="0">
                <a:latin typeface="Lucida Bright" panose="02040602050505020304" pitchFamily="18" charset="0"/>
              </a:rPr>
              <a:t>		</a:t>
            </a: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en-ZA" sz="3100" dirty="0" smtClean="0">
                <a:latin typeface="Lucida Bright" panose="02040602050505020304" pitchFamily="18" charset="0"/>
              </a:rPr>
              <a:t>Self organised criticality or characteristic.</a:t>
            </a:r>
          </a:p>
          <a:p>
            <a:pPr marL="1143000" lvl="1" indent="-742950">
              <a:lnSpc>
                <a:spcPct val="110000"/>
              </a:lnSpc>
              <a:buFont typeface="Arial" pitchFamily="34" charset="0"/>
              <a:buChar char="•"/>
            </a:pPr>
            <a:r>
              <a:rPr lang="en-ZA" sz="2200" dirty="0" smtClean="0">
                <a:latin typeface="Lucida Bright" panose="02040602050505020304" pitchFamily="18" charset="0"/>
              </a:rPr>
              <a:t>Size distribution (Gutenburg-Richter “Law”)</a:t>
            </a: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en-ZA" sz="3100" dirty="0" smtClean="0">
                <a:latin typeface="Lucida Bright" panose="02040602050505020304" pitchFamily="18" charset="0"/>
              </a:rPr>
              <a:t>Fractal sets and fractal dimensions.</a:t>
            </a:r>
          </a:p>
          <a:p>
            <a:pPr marL="1143000" lvl="1" indent="-742950">
              <a:lnSpc>
                <a:spcPct val="110000"/>
              </a:lnSpc>
              <a:buFont typeface="Arial" pitchFamily="34" charset="0"/>
              <a:buChar char="•"/>
            </a:pPr>
            <a:r>
              <a:rPr lang="en-ZA" sz="2200" dirty="0" smtClean="0">
                <a:latin typeface="Lucida Bright" panose="02040602050505020304" pitchFamily="18" charset="0"/>
              </a:rPr>
              <a:t>Quantifying Hazards and Risks.</a:t>
            </a:r>
          </a:p>
          <a:p>
            <a:pPr marL="742950" indent="-742950">
              <a:buNone/>
            </a:pPr>
            <a:endParaRPr lang="en-ZA" sz="4000" dirty="0" smtClean="0">
              <a:latin typeface="Lucida Bright" panose="02040602050505020304" pitchFamily="18" charset="0"/>
            </a:endParaRP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endParaRPr lang="en-ZA" dirty="0" smtClean="0">
              <a:solidFill>
                <a:srgbClr val="0070C0"/>
              </a:solidFill>
              <a:latin typeface="Lucida Bright" panose="02040602050505020304" pitchFamily="18" charset="0"/>
            </a:endParaRPr>
          </a:p>
          <a:p>
            <a:pPr marL="971550" lvl="1" indent="-514350">
              <a:buSzPct val="50000"/>
              <a:buFont typeface="+mj-lt"/>
              <a:buAutoNum type="arabicPeriod"/>
            </a:pPr>
            <a:endParaRPr lang="en-ZA" dirty="0" smtClean="0">
              <a:solidFill>
                <a:srgbClr val="0070C0"/>
              </a:solidFill>
              <a:latin typeface="Lucida Bright" panose="02040602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83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>
            <a:normAutofit/>
          </a:bodyPr>
          <a:lstStyle/>
          <a:p>
            <a:r>
              <a:rPr lang="en-ZA" sz="4000" u="sng" dirty="0" smtClean="0">
                <a:latin typeface="Lucida Bright" panose="02040602050505020304" pitchFamily="18" charset="0"/>
              </a:rPr>
              <a:t>Results</a:t>
            </a:r>
            <a:endParaRPr lang="en-ZA" sz="4000" u="sng" dirty="0">
              <a:latin typeface="Lucida Bright" panose="02040602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22050"/>
            <a:ext cx="4310606" cy="2494982"/>
          </a:xfr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25172"/>
            <a:ext cx="4320480" cy="251378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196752"/>
            <a:ext cx="3888431" cy="252574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722492"/>
            <a:ext cx="3888431" cy="25164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9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>
            <a:normAutofit/>
          </a:bodyPr>
          <a:lstStyle/>
          <a:p>
            <a:r>
              <a:rPr lang="en-ZA" sz="4000" u="sng" dirty="0" smtClean="0">
                <a:latin typeface="Lucida Bright" panose="02040602050505020304" pitchFamily="18" charset="0"/>
              </a:rPr>
              <a:t>Results</a:t>
            </a:r>
            <a:endParaRPr lang="en-ZA" sz="4000" u="sng" dirty="0">
              <a:latin typeface="Lucida Bright" panose="02040602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931175" cy="243346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3816424" cy="246308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816424" cy="24482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048010" y="1844824"/>
            <a:ext cx="1324190" cy="1521460"/>
            <a:chOff x="1087570" y="1916832"/>
            <a:chExt cx="1324190" cy="1521460"/>
          </a:xfrm>
        </p:grpSpPr>
        <p:sp>
          <p:nvSpPr>
            <p:cNvPr id="12" name="TextBox 11"/>
            <p:cNvSpPr txBox="1"/>
            <p:nvPr/>
          </p:nvSpPr>
          <p:spPr>
            <a:xfrm>
              <a:off x="1835696" y="306896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/>
                <a:t>Fiii</a:t>
              </a:r>
              <a:endParaRPr lang="en-ZA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05105" y="191683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/>
                <a:t>Fi</a:t>
              </a:r>
              <a:endParaRPr lang="en-ZA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87570" y="2699628"/>
              <a:ext cx="447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/>
                <a:t>Fii</a:t>
              </a:r>
              <a:endParaRPr lang="en-ZA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789041"/>
            <a:ext cx="2196465" cy="13681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49081"/>
            <a:ext cx="2120235" cy="1440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75" y="5513850"/>
            <a:ext cx="2016225" cy="13441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273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3145</TotalTime>
  <Words>740</Words>
  <Application>Microsoft Office PowerPoint</Application>
  <PresentationFormat>On-screen Show (4:3)</PresentationFormat>
  <Paragraphs>249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FAILURE MECHANISMS, SOURCE PARAMETERS and QUANTIFYING THE SIZE OF MINING INDUCED SEISMIC EVENTS</vt:lpstr>
      <vt:lpstr>Introduction</vt:lpstr>
      <vt:lpstr>Measuring the Size of an Earthquake</vt:lpstr>
      <vt:lpstr>Measuring the Size of an Earthquake</vt:lpstr>
      <vt:lpstr>Measuring the Size of an Earthquake</vt:lpstr>
      <vt:lpstr>Available Data</vt:lpstr>
      <vt:lpstr> Unresolved Inverse techniques and Hypotheses ?</vt:lpstr>
      <vt:lpstr>Results</vt:lpstr>
      <vt:lpstr>Results</vt:lpstr>
      <vt:lpstr>Results</vt:lpstr>
      <vt:lpstr>Results</vt:lpstr>
      <vt:lpstr>Conclusions </vt:lpstr>
      <vt:lpstr>Proposal</vt:lpstr>
      <vt:lpstr>Proposal </vt:lpstr>
      <vt:lpstr>The Magnitude Scale</vt:lpstr>
      <vt:lpstr>Slide 16</vt:lpstr>
      <vt:lpstr>Slide 17</vt:lpstr>
      <vt:lpstr>Slide 18</vt:lpstr>
      <vt:lpstr>Sensors &amp; Event Frequency Range</vt:lpstr>
      <vt:lpstr>Going Underground</vt:lpstr>
      <vt:lpstr>Damage Underground</vt:lpstr>
      <vt:lpstr>Slide 22</vt:lpstr>
      <vt:lpstr>Induced seismic environment   southern africa</vt:lpstr>
    </vt:vector>
  </TitlesOfParts>
  <Company>University of Cape Town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FAILURE MECHANISMS, SOURCE PARAMETERS and QUANTIFYING THE SIZE OF MINING INDUCED SEISMIC EVENTS</dc:title>
  <dc:creator>New Win User</dc:creator>
  <cp:lastModifiedBy>Shana Ebrahim-Trollope</cp:lastModifiedBy>
  <cp:revision>158</cp:revision>
  <cp:lastPrinted>2014-05-12T12:52:51Z</cp:lastPrinted>
  <dcterms:created xsi:type="dcterms:W3CDTF">2014-04-25T14:01:59Z</dcterms:created>
  <dcterms:modified xsi:type="dcterms:W3CDTF">2014-10-03T05:33:53Z</dcterms:modified>
</cp:coreProperties>
</file>