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gif" ContentType="image/gif"/>
  <Default Extension="tiff" ContentType="image/tif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9"/>
  </p:notesMasterIdLst>
  <p:handoutMasterIdLst>
    <p:handoutMasterId r:id="rId10"/>
  </p:handoutMasterIdLst>
  <p:sldIdLst>
    <p:sldId id="256" r:id="rId2"/>
    <p:sldId id="281" r:id="rId3"/>
    <p:sldId id="293" r:id="rId4"/>
    <p:sldId id="294" r:id="rId5"/>
    <p:sldId id="295" r:id="rId6"/>
    <p:sldId id="296" r:id="rId7"/>
    <p:sldId id="297" r:id="rId8"/>
  </p:sldIdLst>
  <p:sldSz cx="9144000" cy="6858000" type="screen4x3"/>
  <p:notesSz cx="6718300" cy="985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CCCC"/>
    <a:srgbClr val="FF0000"/>
    <a:srgbClr val="FF99FF"/>
    <a:srgbClr val="0066FF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5713" autoAdjust="0"/>
  </p:normalViewPr>
  <p:slideViewPr>
    <p:cSldViewPr snapToGrid="0">
      <p:cViewPr>
        <p:scale>
          <a:sx n="81" d="100"/>
          <a:sy n="81" d="100"/>
        </p:scale>
        <p:origin x="-180" y="-138"/>
      </p:cViewPr>
      <p:guideLst>
        <p:guide orient="horz" pos="22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rlen%20Beukes\Documents\MSc.%20Geology\Masters\Analytical%20Methods\XRF\EST013\Est_Majors.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rlen%20Beukes\Documents\MSc.%20Geology\Masters\Analytical%20Methods\XRF\Two%20Rivers\majors\majors_BIC\XRF_data1_Gcdki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rlen%20Beukes\Documents\MSc.%20Geology\Masters\Analytical%20Methods\LA-ICP-MS\LA%20ICP-MS%20Prague,%20Czech\Sulphides_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6338253968253971"/>
          <c:y val="5.5436507936507999E-2"/>
          <c:w val="0.77774126984126957"/>
          <c:h val="0.72078492063492061"/>
        </c:manualLayout>
      </c:layout>
      <c:scatterChart>
        <c:scatterStyle val="lineMarker"/>
        <c:ser>
          <c:idx val="1"/>
          <c:order val="0"/>
          <c:tx>
            <c:v>PXT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rgbClr val="41EC34"/>
              </a:solidFill>
              <a:ln w="9525">
                <a:solidFill>
                  <a:srgbClr val="41EC34"/>
                </a:solidFill>
              </a:ln>
              <a:effectLst/>
            </c:spPr>
          </c:marker>
          <c:xVal>
            <c:numRef>
              <c:f>est13_majors_con!$H$15:$H$23</c:f>
              <c:numCache>
                <c:formatCode>General</c:formatCode>
                <c:ptCount val="9"/>
                <c:pt idx="0">
                  <c:v>22.18</c:v>
                </c:pt>
                <c:pt idx="1">
                  <c:v>24.561</c:v>
                </c:pt>
                <c:pt idx="2">
                  <c:v>23.145</c:v>
                </c:pt>
                <c:pt idx="3">
                  <c:v>23.704999999999988</c:v>
                </c:pt>
                <c:pt idx="4">
                  <c:v>23.210999999999999</c:v>
                </c:pt>
                <c:pt idx="5">
                  <c:v>24.253</c:v>
                </c:pt>
                <c:pt idx="6">
                  <c:v>24.326000000000001</c:v>
                </c:pt>
                <c:pt idx="7">
                  <c:v>22.32</c:v>
                </c:pt>
                <c:pt idx="8">
                  <c:v>21.143000000000001</c:v>
                </c:pt>
              </c:numCache>
            </c:numRef>
          </c:xVal>
          <c:yVal>
            <c:numRef>
              <c:f>est13_majors_con!$W$15:$W$23</c:f>
              <c:numCache>
                <c:formatCode>General</c:formatCode>
                <c:ptCount val="9"/>
                <c:pt idx="0">
                  <c:v>11.41691616</c:v>
                </c:pt>
                <c:pt idx="1">
                  <c:v>11.102878979999998</c:v>
                </c:pt>
                <c:pt idx="2">
                  <c:v>10.085182560000005</c:v>
                </c:pt>
                <c:pt idx="3">
                  <c:v>11.626574220000002</c:v>
                </c:pt>
                <c:pt idx="4">
                  <c:v>9.916016400000002</c:v>
                </c:pt>
                <c:pt idx="5">
                  <c:v>11.60587836</c:v>
                </c:pt>
                <c:pt idx="6">
                  <c:v>12.306838140000002</c:v>
                </c:pt>
                <c:pt idx="7">
                  <c:v>10.029393719999998</c:v>
                </c:pt>
                <c:pt idx="8">
                  <c:v>11.1712653</c:v>
                </c:pt>
              </c:numCache>
            </c:numRef>
          </c:yVal>
        </c:ser>
        <c:ser>
          <c:idx val="2"/>
          <c:order val="1"/>
          <c:tx>
            <c:v>MsN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>
                    <a:alpha val="97000"/>
                  </a:schemeClr>
                </a:solidFill>
              </a:ln>
              <a:effectLst/>
            </c:spPr>
          </c:marker>
          <c:xVal>
            <c:numRef>
              <c:f>est13_majors_con!$H$12:$H$14</c:f>
              <c:numCache>
                <c:formatCode>General</c:formatCode>
                <c:ptCount val="3"/>
                <c:pt idx="0">
                  <c:v>3.3919999999999986</c:v>
                </c:pt>
                <c:pt idx="1">
                  <c:v>8.3110000000000035</c:v>
                </c:pt>
                <c:pt idx="2">
                  <c:v>6.226</c:v>
                </c:pt>
              </c:numCache>
            </c:numRef>
          </c:xVal>
          <c:yVal>
            <c:numRef>
              <c:f>est13_majors_con!$W$12:$W$14</c:f>
              <c:numCache>
                <c:formatCode>General</c:formatCode>
                <c:ptCount val="3"/>
                <c:pt idx="0">
                  <c:v>2.5671864600000012</c:v>
                </c:pt>
                <c:pt idx="1">
                  <c:v>4.9481101799999969</c:v>
                </c:pt>
                <c:pt idx="2">
                  <c:v>3.9052187999999997</c:v>
                </c:pt>
              </c:numCache>
            </c:numRef>
          </c:yVal>
        </c:ser>
        <c:ser>
          <c:idx val="3"/>
          <c:order val="2"/>
          <c:tx>
            <c:v>MAn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xVal>
            <c:numRef>
              <c:f>est13_majors_con!$H$10</c:f>
              <c:numCache>
                <c:formatCode>General</c:formatCode>
                <c:ptCount val="1"/>
                <c:pt idx="0">
                  <c:v>1.327</c:v>
                </c:pt>
              </c:numCache>
            </c:numRef>
          </c:xVal>
          <c:yVal>
            <c:numRef>
              <c:f>est13_majors_con!$W$10</c:f>
              <c:numCache>
                <c:formatCode>General</c:formatCode>
                <c:ptCount val="1"/>
                <c:pt idx="0">
                  <c:v>1.1796640199999993</c:v>
                </c:pt>
              </c:numCache>
            </c:numRef>
          </c:yVal>
        </c:ser>
        <c:ser>
          <c:idx val="4"/>
          <c:order val="3"/>
          <c:tx>
            <c:v>SAn-MsN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est13_majors_con!$H$11</c:f>
              <c:numCache>
                <c:formatCode>General</c:formatCode>
                <c:ptCount val="1"/>
                <c:pt idx="0">
                  <c:v>5.8090000000000002</c:v>
                </c:pt>
              </c:numCache>
            </c:numRef>
          </c:xVal>
          <c:yVal>
            <c:numRef>
              <c:f>est13_majors_con!$W$11</c:f>
              <c:numCache>
                <c:formatCode>General</c:formatCode>
                <c:ptCount val="1"/>
                <c:pt idx="0">
                  <c:v>3.8278342800000007</c:v>
                </c:pt>
              </c:numCache>
            </c:numRef>
          </c:yVal>
        </c:ser>
        <c:ser>
          <c:idx val="5"/>
          <c:order val="4"/>
          <c:tx>
            <c:v>PPXT-PXT</c:v>
          </c:tx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 w="22225">
                <a:solidFill>
                  <a:srgbClr val="3D2FF5"/>
                </a:solidFill>
              </a:ln>
              <a:effectLst/>
            </c:spPr>
          </c:marker>
          <c:xVal>
            <c:numRef>
              <c:f>est13_majors_con!$H$24</c:f>
              <c:numCache>
                <c:formatCode>General</c:formatCode>
                <c:ptCount val="1"/>
                <c:pt idx="0">
                  <c:v>25.709</c:v>
                </c:pt>
              </c:numCache>
            </c:numRef>
          </c:xVal>
          <c:yVal>
            <c:numRef>
              <c:f>est13_majors_con!$W$24</c:f>
              <c:numCache>
                <c:formatCode>General</c:formatCode>
                <c:ptCount val="1"/>
                <c:pt idx="0">
                  <c:v>11.723754779999998</c:v>
                </c:pt>
              </c:numCache>
            </c:numRef>
          </c:yVal>
        </c:ser>
        <c:ser>
          <c:idx val="6"/>
          <c:order val="5"/>
          <c:tx>
            <c:v>FW PXT 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est13_majors_con!$H$25:$H$33</c:f>
              <c:numCache>
                <c:formatCode>General</c:formatCode>
                <c:ptCount val="9"/>
                <c:pt idx="0">
                  <c:v>26.942999999999984</c:v>
                </c:pt>
                <c:pt idx="1">
                  <c:v>24.611000000000011</c:v>
                </c:pt>
                <c:pt idx="2">
                  <c:v>24.004000000000001</c:v>
                </c:pt>
                <c:pt idx="3">
                  <c:v>25.425999999999981</c:v>
                </c:pt>
                <c:pt idx="4">
                  <c:v>26.3</c:v>
                </c:pt>
                <c:pt idx="5">
                  <c:v>25.396000000000001</c:v>
                </c:pt>
                <c:pt idx="6">
                  <c:v>24.722999999999985</c:v>
                </c:pt>
                <c:pt idx="7">
                  <c:v>23.891999999999999</c:v>
                </c:pt>
                <c:pt idx="8">
                  <c:v>23.033000000000001</c:v>
                </c:pt>
              </c:numCache>
            </c:numRef>
          </c:xVal>
          <c:yVal>
            <c:numRef>
              <c:f>est13_majors_con!$W$25:$W$33</c:f>
              <c:numCache>
                <c:formatCode>General</c:formatCode>
                <c:ptCount val="9"/>
                <c:pt idx="0">
                  <c:v>12.183562800000002</c:v>
                </c:pt>
                <c:pt idx="1">
                  <c:v>10.87162524</c:v>
                </c:pt>
                <c:pt idx="2">
                  <c:v>10.662867000000002</c:v>
                </c:pt>
                <c:pt idx="3">
                  <c:v>11.851529220000007</c:v>
                </c:pt>
                <c:pt idx="4">
                  <c:v>12.27624426</c:v>
                </c:pt>
                <c:pt idx="5">
                  <c:v>11.51049744</c:v>
                </c:pt>
                <c:pt idx="6">
                  <c:v>11.13617232</c:v>
                </c:pt>
                <c:pt idx="7">
                  <c:v>10.740251519999999</c:v>
                </c:pt>
                <c:pt idx="8">
                  <c:v>10.922914980000002</c:v>
                </c:pt>
              </c:numCache>
            </c:numRef>
          </c:yVal>
        </c:ser>
        <c:dLbls/>
        <c:axId val="51246592"/>
        <c:axId val="5124851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([1]Data!$AM$2:$AM$20,[1]Data!$AM$22:$AM$27)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0.67172673993124654</c:v>
                      </c:pt>
                      <c:pt idx="1">
                        <c:v>0</c:v>
                      </c:pt>
                      <c:pt idx="2">
                        <c:v>0.5878677434582863</c:v>
                      </c:pt>
                      <c:pt idx="3">
                        <c:v>0.72015501582766317</c:v>
                      </c:pt>
                      <c:pt idx="4">
                        <c:v>0.66956675039875602</c:v>
                      </c:pt>
                      <c:pt idx="5">
                        <c:v>0.67053931220112772</c:v>
                      </c:pt>
                      <c:pt idx="6">
                        <c:v>0.67725831982484996</c:v>
                      </c:pt>
                      <c:pt idx="7">
                        <c:v>0.67557509863509302</c:v>
                      </c:pt>
                      <c:pt idx="8">
                        <c:v>0.68982443616428513</c:v>
                      </c:pt>
                      <c:pt idx="9">
                        <c:v>0.728147006016723</c:v>
                      </c:pt>
                      <c:pt idx="10">
                        <c:v>0.66326914341385834</c:v>
                      </c:pt>
                      <c:pt idx="11">
                        <c:v>0.66361400462722353</c:v>
                      </c:pt>
                      <c:pt idx="12">
                        <c:v>0.10769860391838292</c:v>
                      </c:pt>
                      <c:pt idx="13">
                        <c:v>0.57909153379524492</c:v>
                      </c:pt>
                      <c:pt idx="14">
                        <c:v>0.68078549231097729</c:v>
                      </c:pt>
                      <c:pt idx="15">
                        <c:v>0.69043634307995261</c:v>
                      </c:pt>
                      <c:pt idx="16">
                        <c:v>0.61779061326187434</c:v>
                      </c:pt>
                      <c:pt idx="17">
                        <c:v>0.69627086289375451</c:v>
                      </c:pt>
                      <c:pt idx="18">
                        <c:v>0.6731967162857001</c:v>
                      </c:pt>
                      <c:pt idx="19">
                        <c:v>0.38966078323106185</c:v>
                      </c:pt>
                      <c:pt idx="20">
                        <c:v>0.62699911103085892</c:v>
                      </c:pt>
                      <c:pt idx="21">
                        <c:v>0.60978145022945052</c:v>
                      </c:pt>
                      <c:pt idx="22">
                        <c:v>0.61403728655608159</c:v>
                      </c:pt>
                      <c:pt idx="23">
                        <c:v>0.61824225179040371</c:v>
                      </c:pt>
                      <c:pt idx="24">
                        <c:v>0.61061313891279811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([1]Data!$AV$2:$AV$20,[1]Data!$AV$22:$AV$27)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0.24323293938238658</c:v>
                      </c:pt>
                      <c:pt idx="1">
                        <c:v>0.88790966675846883</c:v>
                      </c:pt>
                      <c:pt idx="2">
                        <c:v>0.28751187084520419</c:v>
                      </c:pt>
                      <c:pt idx="3">
                        <c:v>0.19012178619756426</c:v>
                      </c:pt>
                      <c:pt idx="4">
                        <c:v>0.26978842229620881</c:v>
                      </c:pt>
                      <c:pt idx="5">
                        <c:v>0.3686863383387588</c:v>
                      </c:pt>
                      <c:pt idx="6">
                        <c:v>0.35430299697552931</c:v>
                      </c:pt>
                      <c:pt idx="7">
                        <c:v>0.17432447215840716</c:v>
                      </c:pt>
                      <c:pt idx="8">
                        <c:v>0.15337278106508878</c:v>
                      </c:pt>
                      <c:pt idx="9">
                        <c:v>0.45018555523836706</c:v>
                      </c:pt>
                      <c:pt idx="10">
                        <c:v>0.23308222265147124</c:v>
                      </c:pt>
                      <c:pt idx="11">
                        <c:v>0.25385251447042018</c:v>
                      </c:pt>
                      <c:pt idx="12">
                        <c:v>0.95593869731800774</c:v>
                      </c:pt>
                      <c:pt idx="13">
                        <c:v>0.1669250645994832</c:v>
                      </c:pt>
                      <c:pt idx="14">
                        <c:v>0.32387202625102546</c:v>
                      </c:pt>
                      <c:pt idx="15">
                        <c:v>0.38441965159522412</c:v>
                      </c:pt>
                      <c:pt idx="16">
                        <c:v>0.25874999999999998</c:v>
                      </c:pt>
                      <c:pt idx="17">
                        <c:v>0.36972654944173294</c:v>
                      </c:pt>
                      <c:pt idx="18">
                        <c:v>0.29965031830000893</c:v>
                      </c:pt>
                      <c:pt idx="19">
                        <c:v>0.88290398126463698</c:v>
                      </c:pt>
                      <c:pt idx="20">
                        <c:v>0.2511166628813688</c:v>
                      </c:pt>
                      <c:pt idx="21">
                        <c:v>0.14864142322461477</c:v>
                      </c:pt>
                      <c:pt idx="22">
                        <c:v>0.28566007505165075</c:v>
                      </c:pt>
                      <c:pt idx="23">
                        <c:v>0.13358834780050022</c:v>
                      </c:pt>
                      <c:pt idx="24">
                        <c:v>0.4675400860383262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51246592"/>
        <c:scaling>
          <c:orientation val="minMax"/>
        </c:scaling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ZA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MgO</a:t>
                </a:r>
              </a:p>
            </c:rich>
          </c:tx>
          <c:layout>
            <c:manualLayout>
              <c:xMode val="edge"/>
              <c:yMode val="edge"/>
              <c:x val="0.446734523809524"/>
              <c:y val="0.8628952380952386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Z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48512"/>
        <c:crosses val="autoZero"/>
        <c:crossBetween val="midCat"/>
      </c:valAx>
      <c:valAx>
        <c:axId val="51248512"/>
        <c:scaling>
          <c:orientation val="minMax"/>
        </c:scaling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ZA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</a:rPr>
                  <a:t>FeO</a:t>
                </a:r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5.0396825396825445E-3"/>
              <c:y val="0.37832103174603182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Z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46592"/>
        <c:crosses val="autoZero"/>
        <c:crossBetween val="midCat"/>
      </c:valAx>
      <c:spPr>
        <a:noFill/>
        <a:ln>
          <a:solidFill>
            <a:schemeClr val="tx1">
              <a:lumMod val="65000"/>
              <a:lumOff val="35000"/>
            </a:schemeClr>
          </a:solidFill>
        </a:ln>
        <a:effectLst/>
      </c:spPr>
    </c:plotArea>
    <c:plotVisOnly val="1"/>
    <c:dispBlanksAs val="gap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6338253968253968"/>
          <c:y val="5.5436507936507978E-2"/>
          <c:w val="0.77774126984126979"/>
          <c:h val="0.72078492063492061"/>
        </c:manualLayout>
      </c:layout>
      <c:scatterChart>
        <c:scatterStyle val="lineMarker"/>
        <c:ser>
          <c:idx val="1"/>
          <c:order val="0"/>
          <c:tx>
            <c:v>PXT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rgbClr val="41EC34"/>
              </a:solidFill>
              <a:ln w="9525">
                <a:solidFill>
                  <a:srgbClr val="41EC34"/>
                </a:solidFill>
              </a:ln>
              <a:effectLst/>
            </c:spPr>
          </c:marker>
          <c:xVal>
            <c:numRef>
              <c:f>(Data!$AE$2,Data!$AE$4,Data!$AE$6:$AE$9,Data!$AE$13,Data!$AE$15,Data!$AE$17,Data!$AE$19:$AE$21,Data!$AE$24:$AE$26)</c:f>
              <c:numCache>
                <c:formatCode>General</c:formatCode>
                <c:ptCount val="15"/>
                <c:pt idx="0">
                  <c:v>24.547000000000001</c:v>
                </c:pt>
                <c:pt idx="1">
                  <c:v>21.33400000000001</c:v>
                </c:pt>
                <c:pt idx="2">
                  <c:v>22.998999999999985</c:v>
                </c:pt>
                <c:pt idx="3">
                  <c:v>23.007000000000001</c:v>
                </c:pt>
                <c:pt idx="4">
                  <c:v>23.355</c:v>
                </c:pt>
                <c:pt idx="5">
                  <c:v>22.747</c:v>
                </c:pt>
                <c:pt idx="6">
                  <c:v>22.344999999999999</c:v>
                </c:pt>
                <c:pt idx="7">
                  <c:v>21.741</c:v>
                </c:pt>
                <c:pt idx="8">
                  <c:v>23.071000000000005</c:v>
                </c:pt>
                <c:pt idx="9">
                  <c:v>23.552</c:v>
                </c:pt>
                <c:pt idx="10">
                  <c:v>22.184999999999999</c:v>
                </c:pt>
                <c:pt idx="11">
                  <c:v>22.49</c:v>
                </c:pt>
                <c:pt idx="12">
                  <c:v>21.065999999999985</c:v>
                </c:pt>
                <c:pt idx="13">
                  <c:v>21.341000000000001</c:v>
                </c:pt>
                <c:pt idx="14">
                  <c:v>22.824000000000005</c:v>
                </c:pt>
              </c:numCache>
            </c:numRef>
          </c:xVal>
          <c:yVal>
            <c:numRef>
              <c:f>(Data!$AO$2,Data!$AO$4,Data!$AO$6:$AO$9,Data!$AO$13,Data!$AO$15,Data!$AO$17,Data!$AO$19:$AO$21,Data!$AO$24:$AO$26)</c:f>
              <c:numCache>
                <c:formatCode>General</c:formatCode>
                <c:ptCount val="15"/>
                <c:pt idx="0">
                  <c:v>11.996133600000002</c:v>
                </c:pt>
                <c:pt idx="1">
                  <c:v>14.956475600000006</c:v>
                </c:pt>
                <c:pt idx="2">
                  <c:v>11.350077200000007</c:v>
                </c:pt>
                <c:pt idx="3">
                  <c:v>11.304187400000002</c:v>
                </c:pt>
                <c:pt idx="4">
                  <c:v>11.129626200000002</c:v>
                </c:pt>
                <c:pt idx="5">
                  <c:v>10.923572000000002</c:v>
                </c:pt>
                <c:pt idx="6">
                  <c:v>11.326682400000006</c:v>
                </c:pt>
                <c:pt idx="7">
                  <c:v>15.802287600000007</c:v>
                </c:pt>
                <c:pt idx="8">
                  <c:v>10.344100800000001</c:v>
                </c:pt>
                <c:pt idx="9">
                  <c:v>10.273916400000001</c:v>
                </c:pt>
                <c:pt idx="10">
                  <c:v>10.769706200000005</c:v>
                </c:pt>
                <c:pt idx="11">
                  <c:v>11.8602638</c:v>
                </c:pt>
                <c:pt idx="12">
                  <c:v>13.4808036</c:v>
                </c:pt>
                <c:pt idx="13">
                  <c:v>13.414218399999999</c:v>
                </c:pt>
                <c:pt idx="14">
                  <c:v>14.093567400000001</c:v>
                </c:pt>
              </c:numCache>
            </c:numRef>
          </c:yVal>
        </c:ser>
        <c:ser>
          <c:idx val="2"/>
          <c:order val="1"/>
          <c:tx>
            <c:v>BSN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12399"/>
              </a:solidFill>
              <a:ln w="9525">
                <a:solidFill>
                  <a:srgbClr val="F12399">
                    <a:alpha val="97000"/>
                  </a:srgbClr>
                </a:solidFill>
              </a:ln>
              <a:effectLst/>
            </c:spPr>
          </c:marker>
          <c:xVal>
            <c:numRef>
              <c:f>(Data!$AE$5,Data!$AE$10:$AE$12,Data!$AE$16)</c:f>
              <c:numCache>
                <c:formatCode>General</c:formatCode>
                <c:ptCount val="5"/>
                <c:pt idx="0">
                  <c:v>28.170999999999999</c:v>
                </c:pt>
                <c:pt idx="1">
                  <c:v>26.382999999999988</c:v>
                </c:pt>
                <c:pt idx="2">
                  <c:v>26.881999999999991</c:v>
                </c:pt>
                <c:pt idx="3">
                  <c:v>26.152999999999999</c:v>
                </c:pt>
                <c:pt idx="4">
                  <c:v>24.11600000000001</c:v>
                </c:pt>
              </c:numCache>
            </c:numRef>
          </c:xVal>
          <c:yVal>
            <c:numRef>
              <c:f>(Data!$AO$5,Data!$AO$10:$AO$12,Data!$AO$16)</c:f>
              <c:numCache>
                <c:formatCode>General</c:formatCode>
                <c:ptCount val="5"/>
                <c:pt idx="0">
                  <c:v>10.9469668</c:v>
                </c:pt>
                <c:pt idx="1">
                  <c:v>11.862963200000005</c:v>
                </c:pt>
                <c:pt idx="2">
                  <c:v>10.036369200000001</c:v>
                </c:pt>
                <c:pt idx="3">
                  <c:v>13.2774488</c:v>
                </c:pt>
                <c:pt idx="4">
                  <c:v>11.307786600000005</c:v>
                </c:pt>
              </c:numCache>
            </c:numRef>
          </c:yVal>
        </c:ser>
        <c:ser>
          <c:idx val="3"/>
          <c:order val="2"/>
          <c:tx>
            <c:v>MAn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xVal>
            <c:numRef>
              <c:f>(Data!$AE$3,Data!$AE$14,Data!$AE$22)</c:f>
              <c:numCache>
                <c:formatCode>General</c:formatCode>
                <c:ptCount val="3"/>
                <c:pt idx="0">
                  <c:v>0.33900000000000025</c:v>
                </c:pt>
                <c:pt idx="1">
                  <c:v>7.6999999999999999E-2</c:v>
                </c:pt>
                <c:pt idx="2">
                  <c:v>2.0559999999999987</c:v>
                </c:pt>
              </c:numCache>
            </c:numRef>
          </c:xVal>
          <c:yVal>
            <c:numRef>
              <c:f>(Data!$AO$3,Data!$AO$14,Data!$AO$22)</c:f>
              <c:numCache>
                <c:formatCode>General</c:formatCode>
                <c:ptCount val="3"/>
                <c:pt idx="0">
                  <c:v>0.75763160000000052</c:v>
                </c:pt>
                <c:pt idx="1">
                  <c:v>0.63795820000000036</c:v>
                </c:pt>
                <c:pt idx="2">
                  <c:v>3.220384200000002</c:v>
                </c:pt>
              </c:numCache>
            </c:numRef>
          </c:yVal>
        </c:ser>
        <c:ser>
          <c:idx val="4"/>
          <c:order val="3"/>
          <c:tx>
            <c:v>SAn-LN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Data!$AE$27</c:f>
              <c:numCache>
                <c:formatCode>General</c:formatCode>
                <c:ptCount val="1"/>
                <c:pt idx="0">
                  <c:v>7.944</c:v>
                </c:pt>
              </c:numCache>
            </c:numRef>
          </c:xVal>
          <c:yVal>
            <c:numRef>
              <c:f>Data!$AO$27</c:f>
              <c:numCache>
                <c:formatCode>General</c:formatCode>
                <c:ptCount val="1"/>
                <c:pt idx="0">
                  <c:v>5.0658739999999973</c:v>
                </c:pt>
              </c:numCache>
            </c:numRef>
          </c:yVal>
        </c:ser>
        <c:ser>
          <c:idx val="5"/>
          <c:order val="4"/>
          <c:tx>
            <c:v>PPXT</c:v>
          </c:tx>
          <c:spPr>
            <a:ln w="25400" cap="rnd">
              <a:noFill/>
              <a:round/>
            </a:ln>
            <a:effectLst/>
          </c:spPr>
          <c:marker>
            <c:symbol val="star"/>
            <c:size val="5"/>
            <c:spPr>
              <a:noFill/>
              <a:ln w="9525">
                <a:solidFill>
                  <a:srgbClr val="3D2FF5"/>
                </a:solidFill>
              </a:ln>
              <a:effectLst/>
            </c:spPr>
          </c:marker>
          <c:xVal>
            <c:numRef>
              <c:f>Data!$AE$23</c:f>
              <c:numCache>
                <c:formatCode>General</c:formatCode>
                <c:ptCount val="1"/>
                <c:pt idx="0">
                  <c:v>21.251000000000001</c:v>
                </c:pt>
              </c:numCache>
            </c:numRef>
          </c:xVal>
          <c:yVal>
            <c:numRef>
              <c:f>Data!$AO$23</c:f>
              <c:numCache>
                <c:formatCode>General</c:formatCode>
                <c:ptCount val="1"/>
                <c:pt idx="0">
                  <c:v>12.642190000000001</c:v>
                </c:pt>
              </c:numCache>
            </c:numRef>
          </c:yVal>
        </c:ser>
        <c:ser>
          <c:idx val="6"/>
          <c:order val="5"/>
          <c:tx>
            <c:v>SAn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xVal>
            <c:numRef>
              <c:f>Data!$AE$18</c:f>
              <c:numCache>
                <c:formatCode>General</c:formatCode>
                <c:ptCount val="1"/>
                <c:pt idx="0">
                  <c:v>6.6829999999999972</c:v>
                </c:pt>
              </c:numCache>
            </c:numRef>
          </c:xVal>
          <c:yVal>
            <c:numRef>
              <c:f>Data!$AO$18</c:f>
              <c:numCache>
                <c:formatCode>General</c:formatCode>
                <c:ptCount val="1"/>
                <c:pt idx="0">
                  <c:v>4.1345809999999945</c:v>
                </c:pt>
              </c:numCache>
            </c:numRef>
          </c:yVal>
        </c:ser>
        <c:dLbls/>
        <c:axId val="51909760"/>
        <c:axId val="5191168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(Data!$AM$2:$AM$20,Data!$AM$22:$AM$27)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0.67172673993124654</c:v>
                      </c:pt>
                      <c:pt idx="1">
                        <c:v>0</c:v>
                      </c:pt>
                      <c:pt idx="2">
                        <c:v>0.5878677434582863</c:v>
                      </c:pt>
                      <c:pt idx="3">
                        <c:v>0.72015501582766317</c:v>
                      </c:pt>
                      <c:pt idx="4">
                        <c:v>0.66956675039875602</c:v>
                      </c:pt>
                      <c:pt idx="5">
                        <c:v>0.67053931220112772</c:v>
                      </c:pt>
                      <c:pt idx="6">
                        <c:v>0.67725831982484996</c:v>
                      </c:pt>
                      <c:pt idx="7">
                        <c:v>0.67557509863509302</c:v>
                      </c:pt>
                      <c:pt idx="8">
                        <c:v>0.68982443616428513</c:v>
                      </c:pt>
                      <c:pt idx="9">
                        <c:v>0.728147006016723</c:v>
                      </c:pt>
                      <c:pt idx="10">
                        <c:v>0.66326914341385834</c:v>
                      </c:pt>
                      <c:pt idx="11">
                        <c:v>0.66361400462722353</c:v>
                      </c:pt>
                      <c:pt idx="12">
                        <c:v>0.10769860391838292</c:v>
                      </c:pt>
                      <c:pt idx="13">
                        <c:v>0.57909153379524492</c:v>
                      </c:pt>
                      <c:pt idx="14">
                        <c:v>0.68078549231097729</c:v>
                      </c:pt>
                      <c:pt idx="15">
                        <c:v>0.69043634307995261</c:v>
                      </c:pt>
                      <c:pt idx="16">
                        <c:v>0.61779061326187434</c:v>
                      </c:pt>
                      <c:pt idx="17">
                        <c:v>0.69627086289375451</c:v>
                      </c:pt>
                      <c:pt idx="18">
                        <c:v>0.6731967162857001</c:v>
                      </c:pt>
                      <c:pt idx="19">
                        <c:v>0.38966078323106185</c:v>
                      </c:pt>
                      <c:pt idx="20">
                        <c:v>0.62699911103085892</c:v>
                      </c:pt>
                      <c:pt idx="21">
                        <c:v>0.60978145022945052</c:v>
                      </c:pt>
                      <c:pt idx="22">
                        <c:v>0.61403728655608159</c:v>
                      </c:pt>
                      <c:pt idx="23">
                        <c:v>0.61824225179040371</c:v>
                      </c:pt>
                      <c:pt idx="24">
                        <c:v>0.61061313891279811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(Data!$AV$2:$AV$20,Data!$AV$22:$AV$27)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0.24323293938238658</c:v>
                      </c:pt>
                      <c:pt idx="1">
                        <c:v>0.88790966675846883</c:v>
                      </c:pt>
                      <c:pt idx="2">
                        <c:v>0.28751187084520419</c:v>
                      </c:pt>
                      <c:pt idx="3">
                        <c:v>0.19012178619756426</c:v>
                      </c:pt>
                      <c:pt idx="4">
                        <c:v>0.26978842229620881</c:v>
                      </c:pt>
                      <c:pt idx="5">
                        <c:v>0.3686863383387588</c:v>
                      </c:pt>
                      <c:pt idx="6">
                        <c:v>0.35430299697552931</c:v>
                      </c:pt>
                      <c:pt idx="7">
                        <c:v>0.17432447215840716</c:v>
                      </c:pt>
                      <c:pt idx="8">
                        <c:v>0.15337278106508878</c:v>
                      </c:pt>
                      <c:pt idx="9">
                        <c:v>0.45018555523836706</c:v>
                      </c:pt>
                      <c:pt idx="10">
                        <c:v>0.23308222265147124</c:v>
                      </c:pt>
                      <c:pt idx="11">
                        <c:v>0.25385251447042018</c:v>
                      </c:pt>
                      <c:pt idx="12">
                        <c:v>0.95593869731800774</c:v>
                      </c:pt>
                      <c:pt idx="13">
                        <c:v>0.1669250645994832</c:v>
                      </c:pt>
                      <c:pt idx="14">
                        <c:v>0.32387202625102546</c:v>
                      </c:pt>
                      <c:pt idx="15">
                        <c:v>0.38441965159522412</c:v>
                      </c:pt>
                      <c:pt idx="16">
                        <c:v>0.25874999999999998</c:v>
                      </c:pt>
                      <c:pt idx="17">
                        <c:v>0.36972654944173294</c:v>
                      </c:pt>
                      <c:pt idx="18">
                        <c:v>0.29965031830000893</c:v>
                      </c:pt>
                      <c:pt idx="19">
                        <c:v>0.88290398126463698</c:v>
                      </c:pt>
                      <c:pt idx="20">
                        <c:v>0.2511166628813688</c:v>
                      </c:pt>
                      <c:pt idx="21">
                        <c:v>0.14864142322461477</c:v>
                      </c:pt>
                      <c:pt idx="22">
                        <c:v>0.28566007505165075</c:v>
                      </c:pt>
                      <c:pt idx="23">
                        <c:v>0.13358834780050022</c:v>
                      </c:pt>
                      <c:pt idx="24">
                        <c:v>0.4675400860383262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51909760"/>
        <c:scaling>
          <c:orientation val="minMax"/>
        </c:scaling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ZA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MgO</a:t>
                </a:r>
              </a:p>
            </c:rich>
          </c:tx>
          <c:layout>
            <c:manualLayout>
              <c:xMode val="edge"/>
              <c:yMode val="edge"/>
              <c:x val="0.44673452380952383"/>
              <c:y val="0.8628952380952386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Z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11680"/>
        <c:crosses val="autoZero"/>
        <c:crossBetween val="midCat"/>
      </c:valAx>
      <c:valAx>
        <c:axId val="51911680"/>
        <c:scaling>
          <c:orientation val="minMax"/>
        </c:scaling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ZA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</a:rPr>
                  <a:t>FeO</a:t>
                </a:r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5.0396825396825419E-3"/>
              <c:y val="0.37832103174603182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Z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9760"/>
        <c:crosses val="autoZero"/>
        <c:crossBetween val="midCat"/>
      </c:valAx>
      <c:spPr>
        <a:noFill/>
        <a:ln>
          <a:solidFill>
            <a:schemeClr val="tx1">
              <a:lumMod val="65000"/>
              <a:lumOff val="35000"/>
            </a:schemeClr>
          </a:solidFill>
        </a:ln>
        <a:effectLst/>
      </c:spPr>
    </c:plotArea>
    <c:plotVisOnly val="1"/>
    <c:dispBlanksAs val="gap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4.0171313254002895E-2"/>
          <c:y val="3.414874177827748E-2"/>
          <c:w val="0.91965737349199428"/>
          <c:h val="0.92682412476083398"/>
        </c:manualLayout>
      </c:layout>
      <c:scatterChart>
        <c:scatterStyle val="lineMarker"/>
        <c:ser>
          <c:idx val="0"/>
          <c:order val="0"/>
          <c:tx>
            <c:v>Po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xVal>
            <c:numRef>
              <c:f>(Sheet1!$E$9:$E$14,Sheet1!$E$18,Sheet1!$E$31:$E$32,Sheet1!$E$35:$E$41,Sheet1!$E$46,Sheet1!$E$54:$E$55,Sheet1!$E$86:$E$91,Sheet1!$E$103:$E$108,Sheet1!$E$122:$E$127,Sheet1!$E$147:$E$152,Sheet1!$E$164,Sheet1!$E$166:$E$171)</c:f>
              <c:numCache>
                <c:formatCode>0.00</c:formatCode>
                <c:ptCount val="50"/>
                <c:pt idx="0">
                  <c:v>1.0000000000000002E-2</c:v>
                </c:pt>
                <c:pt idx="1">
                  <c:v>1.0000000000000002E-2</c:v>
                </c:pt>
                <c:pt idx="2">
                  <c:v>1.0000000000000002E-2</c:v>
                </c:pt>
                <c:pt idx="3">
                  <c:v>1.0000000000000002E-2</c:v>
                </c:pt>
                <c:pt idx="4">
                  <c:v>1.0000000000000002E-2</c:v>
                </c:pt>
                <c:pt idx="5">
                  <c:v>1.0000000000000002E-2</c:v>
                </c:pt>
                <c:pt idx="6">
                  <c:v>1.0000000000000002E-2</c:v>
                </c:pt>
                <c:pt idx="7">
                  <c:v>0.10299999999999998</c:v>
                </c:pt>
                <c:pt idx="8">
                  <c:v>5.9000000000000004E-2</c:v>
                </c:pt>
                <c:pt idx="9">
                  <c:v>2.2400000000000002</c:v>
                </c:pt>
                <c:pt idx="10">
                  <c:v>0.19</c:v>
                </c:pt>
                <c:pt idx="11">
                  <c:v>8.8000000000000023E-2</c:v>
                </c:pt>
                <c:pt idx="12">
                  <c:v>0.13100000000000001</c:v>
                </c:pt>
                <c:pt idx="13">
                  <c:v>6.2000000000000006E-2</c:v>
                </c:pt>
                <c:pt idx="14">
                  <c:v>9.7000000000000003E-2</c:v>
                </c:pt>
                <c:pt idx="15">
                  <c:v>2.72</c:v>
                </c:pt>
                <c:pt idx="16" formatCode="General">
                  <c:v>3.0000000000000002E-2</c:v>
                </c:pt>
                <c:pt idx="17">
                  <c:v>0.2</c:v>
                </c:pt>
                <c:pt idx="18">
                  <c:v>0.97000000000000008</c:v>
                </c:pt>
                <c:pt idx="19" formatCode="General">
                  <c:v>1.0000000000000002E-2</c:v>
                </c:pt>
                <c:pt idx="20" formatCode="General">
                  <c:v>1.0000000000000002E-2</c:v>
                </c:pt>
                <c:pt idx="21" formatCode="General">
                  <c:v>1.0000000000000002E-2</c:v>
                </c:pt>
                <c:pt idx="22" formatCode="General">
                  <c:v>1.0000000000000002E-2</c:v>
                </c:pt>
                <c:pt idx="23" formatCode="General">
                  <c:v>1.0000000000000002E-2</c:v>
                </c:pt>
                <c:pt idx="24" formatCode="General">
                  <c:v>1.0000000000000002E-2</c:v>
                </c:pt>
                <c:pt idx="25" formatCode="General">
                  <c:v>1.0000000000000002E-2</c:v>
                </c:pt>
                <c:pt idx="26" formatCode="General">
                  <c:v>1.0000000000000002E-2</c:v>
                </c:pt>
                <c:pt idx="27" formatCode="General">
                  <c:v>1.0000000000000002E-2</c:v>
                </c:pt>
                <c:pt idx="28" formatCode="General">
                  <c:v>1.0000000000000002E-2</c:v>
                </c:pt>
                <c:pt idx="29" formatCode="General">
                  <c:v>1.0000000000000002E-2</c:v>
                </c:pt>
                <c:pt idx="30" formatCode="General">
                  <c:v>1.0000000000000002E-2</c:v>
                </c:pt>
                <c:pt idx="31">
                  <c:v>9.4000000000000014E-2</c:v>
                </c:pt>
                <c:pt idx="32">
                  <c:v>2.8899999999999999E-2</c:v>
                </c:pt>
                <c:pt idx="33">
                  <c:v>8.9000000000000037E-2</c:v>
                </c:pt>
                <c:pt idx="34">
                  <c:v>1.0000000000000002E-2</c:v>
                </c:pt>
                <c:pt idx="35">
                  <c:v>1.0000000000000002E-2</c:v>
                </c:pt>
                <c:pt idx="36">
                  <c:v>0.15100000000000002</c:v>
                </c:pt>
                <c:pt idx="37">
                  <c:v>3.3000000000000002E-2</c:v>
                </c:pt>
                <c:pt idx="38">
                  <c:v>7.1999999999999995E-2</c:v>
                </c:pt>
                <c:pt idx="39">
                  <c:v>1.0000000000000002E-2</c:v>
                </c:pt>
                <c:pt idx="40">
                  <c:v>2.08</c:v>
                </c:pt>
                <c:pt idx="41">
                  <c:v>2.3199999999999994</c:v>
                </c:pt>
                <c:pt idx="42">
                  <c:v>2.67</c:v>
                </c:pt>
                <c:pt idx="43">
                  <c:v>0.17500000000000002</c:v>
                </c:pt>
                <c:pt idx="44">
                  <c:v>1.0000000000000002E-2</c:v>
                </c:pt>
                <c:pt idx="45">
                  <c:v>0.15500000000000003</c:v>
                </c:pt>
                <c:pt idx="46">
                  <c:v>0.10100000000000002</c:v>
                </c:pt>
                <c:pt idx="47">
                  <c:v>1.0000000000000002E-2</c:v>
                </c:pt>
                <c:pt idx="48">
                  <c:v>3.2</c:v>
                </c:pt>
                <c:pt idx="49">
                  <c:v>1.0000000000000002E-2</c:v>
                </c:pt>
              </c:numCache>
            </c:numRef>
          </c:xVal>
          <c:yVal>
            <c:numRef>
              <c:f>(Sheet1!$G$9:$G$14,Sheet1!$G$18,Sheet1!$G$31:$G$32,Sheet1!$G$35:$G$41,Sheet1!$G$46,Sheet1!$G$54:$G$55,Sheet1!$G$86:$G$91,Sheet1!$G$103:$G$108,Sheet1!$G$122:$G$127,Sheet1!$G$147:$G$152,Sheet1!$G$164,Sheet1!$G$166:$G$171)</c:f>
              <c:numCache>
                <c:formatCode>0.00</c:formatCode>
                <c:ptCount val="50"/>
                <c:pt idx="0">
                  <c:v>0.21000000000000002</c:v>
                </c:pt>
                <c:pt idx="1">
                  <c:v>0.21000000000000002</c:v>
                </c:pt>
                <c:pt idx="2">
                  <c:v>0.21000000000000002</c:v>
                </c:pt>
                <c:pt idx="3">
                  <c:v>0.21000000000000002</c:v>
                </c:pt>
                <c:pt idx="4">
                  <c:v>0.21000000000000002</c:v>
                </c:pt>
                <c:pt idx="5">
                  <c:v>0.21000000000000002</c:v>
                </c:pt>
                <c:pt idx="6">
                  <c:v>0.21000000000000002</c:v>
                </c:pt>
                <c:pt idx="7">
                  <c:v>0.21000000000000002</c:v>
                </c:pt>
                <c:pt idx="8">
                  <c:v>0.21000000000000002</c:v>
                </c:pt>
                <c:pt idx="9">
                  <c:v>0.21000000000000002</c:v>
                </c:pt>
                <c:pt idx="10">
                  <c:v>0.21000000000000002</c:v>
                </c:pt>
                <c:pt idx="11">
                  <c:v>0.21000000000000002</c:v>
                </c:pt>
                <c:pt idx="12">
                  <c:v>0.21000000000000002</c:v>
                </c:pt>
                <c:pt idx="13">
                  <c:v>0.21000000000000002</c:v>
                </c:pt>
                <c:pt idx="14">
                  <c:v>0.21000000000000002</c:v>
                </c:pt>
                <c:pt idx="15">
                  <c:v>0.21000000000000002</c:v>
                </c:pt>
                <c:pt idx="16">
                  <c:v>0.44</c:v>
                </c:pt>
                <c:pt idx="17">
                  <c:v>0.44</c:v>
                </c:pt>
                <c:pt idx="18">
                  <c:v>0.44</c:v>
                </c:pt>
                <c:pt idx="19" formatCode="General">
                  <c:v>0.18000000000000002</c:v>
                </c:pt>
                <c:pt idx="20" formatCode="General">
                  <c:v>0.18000000000000002</c:v>
                </c:pt>
                <c:pt idx="21" formatCode="General">
                  <c:v>0.18000000000000002</c:v>
                </c:pt>
                <c:pt idx="22" formatCode="General">
                  <c:v>0.18000000000000002</c:v>
                </c:pt>
                <c:pt idx="23" formatCode="General">
                  <c:v>0.18000000000000002</c:v>
                </c:pt>
                <c:pt idx="24" formatCode="General">
                  <c:v>0.18000000000000002</c:v>
                </c:pt>
                <c:pt idx="25" formatCode="General">
                  <c:v>0.18000000000000002</c:v>
                </c:pt>
                <c:pt idx="26" formatCode="General">
                  <c:v>0.18000000000000002</c:v>
                </c:pt>
                <c:pt idx="27" formatCode="General">
                  <c:v>0.18000000000000002</c:v>
                </c:pt>
                <c:pt idx="28" formatCode="General">
                  <c:v>0.18000000000000002</c:v>
                </c:pt>
                <c:pt idx="29" formatCode="General">
                  <c:v>0.18000000000000002</c:v>
                </c:pt>
                <c:pt idx="30" formatCode="General">
                  <c:v>0.18000000000000002</c:v>
                </c:pt>
                <c:pt idx="31">
                  <c:v>0.14000000000000001</c:v>
                </c:pt>
                <c:pt idx="32">
                  <c:v>0.14000000000000001</c:v>
                </c:pt>
                <c:pt idx="33">
                  <c:v>0.14000000000000001</c:v>
                </c:pt>
                <c:pt idx="34">
                  <c:v>0.14000000000000001</c:v>
                </c:pt>
                <c:pt idx="35">
                  <c:v>0.14000000000000001</c:v>
                </c:pt>
                <c:pt idx="36">
                  <c:v>0.14000000000000001</c:v>
                </c:pt>
                <c:pt idx="37">
                  <c:v>0.14000000000000001</c:v>
                </c:pt>
                <c:pt idx="38">
                  <c:v>0.14000000000000001</c:v>
                </c:pt>
                <c:pt idx="39">
                  <c:v>0.14000000000000001</c:v>
                </c:pt>
                <c:pt idx="40">
                  <c:v>0.14000000000000001</c:v>
                </c:pt>
                <c:pt idx="41">
                  <c:v>0.14000000000000001</c:v>
                </c:pt>
                <c:pt idx="42">
                  <c:v>0.14000000000000001</c:v>
                </c:pt>
                <c:pt idx="43">
                  <c:v>0.17</c:v>
                </c:pt>
                <c:pt idx="44">
                  <c:v>0.17</c:v>
                </c:pt>
                <c:pt idx="45">
                  <c:v>0.17</c:v>
                </c:pt>
                <c:pt idx="46">
                  <c:v>0.17</c:v>
                </c:pt>
                <c:pt idx="47">
                  <c:v>0.17</c:v>
                </c:pt>
                <c:pt idx="48">
                  <c:v>0.17</c:v>
                </c:pt>
                <c:pt idx="49">
                  <c:v>0.17</c:v>
                </c:pt>
              </c:numCache>
            </c:numRef>
          </c:yVal>
        </c:ser>
        <c:ser>
          <c:idx val="1"/>
          <c:order val="1"/>
          <c:tx>
            <c:v>Pn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(Sheet1!$E$16,Sheet1!$E$19:$E$23,Sheet1!$E$30,Sheet1!$E$33:$E$34,Sheet1!$E$42:$E$44,Sheet1!$E$50,Sheet1!$E$53,Sheet1!$E$56,Sheet1!$E$60,Sheet1!$E$95:$E$100,Sheet1!$E$112:$E$117,Sheet1!$E$128:$E$130,Sheet1!$E$133,Sheet1!$E$142:$E$144,Sheet1!$E$146,Sheet1!$E$161:$E$163,Sheet1!$E$165)</c:f>
              <c:numCache>
                <c:formatCode>0.00</c:formatCode>
                <c:ptCount val="40"/>
                <c:pt idx="0">
                  <c:v>0.64100000000000013</c:v>
                </c:pt>
                <c:pt idx="1">
                  <c:v>2.2999999999999998</c:v>
                </c:pt>
                <c:pt idx="2">
                  <c:v>1.9700000000000002</c:v>
                </c:pt>
                <c:pt idx="3">
                  <c:v>0.8640000000000001</c:v>
                </c:pt>
                <c:pt idx="4">
                  <c:v>4.29</c:v>
                </c:pt>
                <c:pt idx="5">
                  <c:v>1.125</c:v>
                </c:pt>
                <c:pt idx="6">
                  <c:v>33.07</c:v>
                </c:pt>
                <c:pt idx="7">
                  <c:v>165.2</c:v>
                </c:pt>
                <c:pt idx="8">
                  <c:v>1.87</c:v>
                </c:pt>
                <c:pt idx="9" formatCode="0.0">
                  <c:v>25.62</c:v>
                </c:pt>
                <c:pt idx="10" formatCode="0.0">
                  <c:v>41.89</c:v>
                </c:pt>
                <c:pt idx="11" formatCode="0.0">
                  <c:v>94.78</c:v>
                </c:pt>
                <c:pt idx="12">
                  <c:v>78.28</c:v>
                </c:pt>
                <c:pt idx="13">
                  <c:v>0.24300000000000002</c:v>
                </c:pt>
                <c:pt idx="14">
                  <c:v>6.3E-2</c:v>
                </c:pt>
                <c:pt idx="15">
                  <c:v>1.6500000000000001</c:v>
                </c:pt>
                <c:pt idx="16">
                  <c:v>4.3499999999999996</c:v>
                </c:pt>
                <c:pt idx="17">
                  <c:v>1.26</c:v>
                </c:pt>
                <c:pt idx="18">
                  <c:v>0.24200000000000002</c:v>
                </c:pt>
                <c:pt idx="19">
                  <c:v>0.78300000000000003</c:v>
                </c:pt>
                <c:pt idx="20">
                  <c:v>4.5999999999999996</c:v>
                </c:pt>
                <c:pt idx="21">
                  <c:v>6.1499999999999995</c:v>
                </c:pt>
                <c:pt idx="22">
                  <c:v>0.502</c:v>
                </c:pt>
                <c:pt idx="23" formatCode="General">
                  <c:v>2.21</c:v>
                </c:pt>
                <c:pt idx="24" formatCode="General">
                  <c:v>5.17</c:v>
                </c:pt>
                <c:pt idx="25" formatCode="General">
                  <c:v>5.98</c:v>
                </c:pt>
                <c:pt idx="26" formatCode="General">
                  <c:v>2.2400000000000002</c:v>
                </c:pt>
                <c:pt idx="27" formatCode="General">
                  <c:v>2.11</c:v>
                </c:pt>
                <c:pt idx="28">
                  <c:v>12.7</c:v>
                </c:pt>
                <c:pt idx="29">
                  <c:v>17.350000000000001</c:v>
                </c:pt>
                <c:pt idx="30">
                  <c:v>25.08</c:v>
                </c:pt>
                <c:pt idx="31">
                  <c:v>19.82</c:v>
                </c:pt>
                <c:pt idx="32">
                  <c:v>16.07</c:v>
                </c:pt>
                <c:pt idx="33">
                  <c:v>1.9300000000000002</c:v>
                </c:pt>
                <c:pt idx="34">
                  <c:v>2.79</c:v>
                </c:pt>
                <c:pt idx="35">
                  <c:v>19.329999999999995</c:v>
                </c:pt>
                <c:pt idx="36">
                  <c:v>105.79</c:v>
                </c:pt>
                <c:pt idx="37">
                  <c:v>3.38</c:v>
                </c:pt>
                <c:pt idx="38">
                  <c:v>22</c:v>
                </c:pt>
                <c:pt idx="39">
                  <c:v>1.83</c:v>
                </c:pt>
              </c:numCache>
            </c:numRef>
          </c:xVal>
          <c:yVal>
            <c:numRef>
              <c:f>(Sheet1!$G$16,Sheet1!$G$19:$G$23,Sheet1!$G$30,Sheet1!$G$33:$G$34,Sheet1!$G$42:$G$44,Sheet1!$G$50,Sheet1!$G$53,Sheet1!$G$56,Sheet1!$G$60,Sheet1!$G$95:$G$99,Sheet1!$G$100,Sheet1!$G$112:$G$117,Sheet1!$G$128:$G$130,Sheet1!$G$133,Sheet1!$G$142:$G$144,Sheet1!$G$146,Sheet1!$G$161:$G$163,Sheet1!$G$165)</c:f>
              <c:numCache>
                <c:formatCode>0.0</c:formatCode>
                <c:ptCount val="40"/>
                <c:pt idx="0">
                  <c:v>36.980000000000004</c:v>
                </c:pt>
                <c:pt idx="1">
                  <c:v>26.37</c:v>
                </c:pt>
                <c:pt idx="2">
                  <c:v>29.87</c:v>
                </c:pt>
                <c:pt idx="3">
                  <c:v>45.41</c:v>
                </c:pt>
                <c:pt idx="4">
                  <c:v>37.24</c:v>
                </c:pt>
                <c:pt idx="5">
                  <c:v>47.87</c:v>
                </c:pt>
                <c:pt idx="6" formatCode="0">
                  <c:v>270.11</c:v>
                </c:pt>
                <c:pt idx="7" formatCode="0">
                  <c:v>255.55</c:v>
                </c:pt>
                <c:pt idx="8" formatCode="0">
                  <c:v>337.14000000000004</c:v>
                </c:pt>
                <c:pt idx="9" formatCode="0">
                  <c:v>428.25</c:v>
                </c:pt>
                <c:pt idx="10" formatCode="0">
                  <c:v>369.03</c:v>
                </c:pt>
                <c:pt idx="11" formatCode="0">
                  <c:v>236.41</c:v>
                </c:pt>
                <c:pt idx="12" formatCode="0">
                  <c:v>230.49</c:v>
                </c:pt>
                <c:pt idx="13" formatCode="0">
                  <c:v>103.16</c:v>
                </c:pt>
                <c:pt idx="14" formatCode="0">
                  <c:v>185.91</c:v>
                </c:pt>
                <c:pt idx="15" formatCode="0">
                  <c:v>161.65</c:v>
                </c:pt>
                <c:pt idx="16" formatCode="0">
                  <c:v>165.89000000000001</c:v>
                </c:pt>
                <c:pt idx="17" formatCode="0">
                  <c:v>167.13</c:v>
                </c:pt>
                <c:pt idx="18" formatCode="0">
                  <c:v>185.9</c:v>
                </c:pt>
                <c:pt idx="19" formatCode="0">
                  <c:v>185.53</c:v>
                </c:pt>
                <c:pt idx="20" formatCode="0">
                  <c:v>237.34</c:v>
                </c:pt>
                <c:pt idx="21" formatCode="0">
                  <c:v>251.25</c:v>
                </c:pt>
                <c:pt idx="22" formatCode="0">
                  <c:v>211.65</c:v>
                </c:pt>
                <c:pt idx="23" formatCode="0">
                  <c:v>190.97</c:v>
                </c:pt>
                <c:pt idx="24" formatCode="0">
                  <c:v>194.06</c:v>
                </c:pt>
                <c:pt idx="25" formatCode="0">
                  <c:v>179.66</c:v>
                </c:pt>
                <c:pt idx="26" formatCode="0">
                  <c:v>189.68</c:v>
                </c:pt>
                <c:pt idx="27" formatCode="0">
                  <c:v>178</c:v>
                </c:pt>
                <c:pt idx="28" formatCode="0">
                  <c:v>92.29</c:v>
                </c:pt>
                <c:pt idx="29" formatCode="0">
                  <c:v>122.83</c:v>
                </c:pt>
                <c:pt idx="30" formatCode="0">
                  <c:v>176.23</c:v>
                </c:pt>
                <c:pt idx="31" formatCode="0">
                  <c:v>166.15</c:v>
                </c:pt>
                <c:pt idx="32" formatCode="0">
                  <c:v>127.72</c:v>
                </c:pt>
                <c:pt idx="33" formatCode="0">
                  <c:v>126.61999999999999</c:v>
                </c:pt>
                <c:pt idx="34" formatCode="0">
                  <c:v>149.37</c:v>
                </c:pt>
                <c:pt idx="35" formatCode="0">
                  <c:v>141.38000000000002</c:v>
                </c:pt>
                <c:pt idx="36">
                  <c:v>80.78</c:v>
                </c:pt>
                <c:pt idx="37">
                  <c:v>78.02</c:v>
                </c:pt>
                <c:pt idx="38">
                  <c:v>76.97</c:v>
                </c:pt>
                <c:pt idx="39">
                  <c:v>91.11</c:v>
                </c:pt>
              </c:numCache>
            </c:numRef>
          </c:yVal>
        </c:ser>
        <c:ser>
          <c:idx val="2"/>
          <c:order val="2"/>
          <c:tx>
            <c:v>Cp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(Sheet1!$E$3:$E$8,Sheet1!$E$24:$E$29,Sheet1!$E$47,Sheet1!$E$51:$E$52,Sheet1!$E$57,Sheet1!$E$61,Sheet1!$E$92:$E$94,Sheet1!$E$101:$E$102,Sheet1!$E$109:$E$111,Sheet1!$E$118:$E$120,Sheet1!$E$135:$E$140,Sheet1!$E$153:$E$158,Sheet1!$E$172:$E$177)</c:f>
              <c:numCache>
                <c:formatCode>General</c:formatCode>
                <c:ptCount val="4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 formatCode="0">
                  <c:v>0</c:v>
                </c:pt>
                <c:pt idx="18" formatCode="0">
                  <c:v>0</c:v>
                </c:pt>
                <c:pt idx="19" formatCode="0">
                  <c:v>0</c:v>
                </c:pt>
                <c:pt idx="20" formatCode="0">
                  <c:v>0</c:v>
                </c:pt>
                <c:pt idx="21" formatCode="0">
                  <c:v>0</c:v>
                </c:pt>
                <c:pt idx="22" formatCode="0">
                  <c:v>0</c:v>
                </c:pt>
                <c:pt idx="23" formatCode="0">
                  <c:v>0</c:v>
                </c:pt>
                <c:pt idx="24" formatCode="0">
                  <c:v>0</c:v>
                </c:pt>
                <c:pt idx="25" formatCode="0">
                  <c:v>0</c:v>
                </c:pt>
                <c:pt idx="26" formatCode="0">
                  <c:v>0</c:v>
                </c:pt>
                <c:pt idx="27" formatCode="0">
                  <c:v>0</c:v>
                </c:pt>
                <c:pt idx="28" formatCode="0">
                  <c:v>0</c:v>
                </c:pt>
                <c:pt idx="29" formatCode="0">
                  <c:v>0</c:v>
                </c:pt>
                <c:pt idx="30" formatCode="0">
                  <c:v>0</c:v>
                </c:pt>
                <c:pt idx="31" formatCode="0">
                  <c:v>0</c:v>
                </c:pt>
                <c:pt idx="32" formatCode="0">
                  <c:v>0</c:v>
                </c:pt>
                <c:pt idx="33" formatCode="0">
                  <c:v>0</c:v>
                </c:pt>
                <c:pt idx="34" formatCode="0">
                  <c:v>0</c:v>
                </c:pt>
                <c:pt idx="35" formatCode="0">
                  <c:v>0</c:v>
                </c:pt>
                <c:pt idx="36" formatCode="0">
                  <c:v>0</c:v>
                </c:pt>
                <c:pt idx="37" formatCode="0">
                  <c:v>0</c:v>
                </c:pt>
                <c:pt idx="38" formatCode="0">
                  <c:v>0</c:v>
                </c:pt>
                <c:pt idx="39" formatCode="0">
                  <c:v>0</c:v>
                </c:pt>
                <c:pt idx="40" formatCode="0">
                  <c:v>0</c:v>
                </c:pt>
                <c:pt idx="41" formatCode="0">
                  <c:v>0</c:v>
                </c:pt>
                <c:pt idx="42" formatCode="0">
                  <c:v>0</c:v>
                </c:pt>
                <c:pt idx="43" formatCode="0">
                  <c:v>0</c:v>
                </c:pt>
                <c:pt idx="44" formatCode="0">
                  <c:v>0</c:v>
                </c:pt>
                <c:pt idx="45" formatCode="0">
                  <c:v>0</c:v>
                </c:pt>
              </c:numCache>
            </c:numRef>
          </c:xVal>
          <c:yVal>
            <c:numRef>
              <c:f>(Sheet1!$G$3:$G$8,Sheet1!$G$24:$G$29,Sheet1!$G$47,Sheet1!$G$49,Sheet1!$G$51:$G$52,Sheet1!$G$57,Sheet1!$G$61,Sheet1!$G$92:$G$94,Sheet1!$G$101:$G$102,Sheet1!$G$109:$G$111,Sheet1!$G$118:$G$120,Sheet1!$G$135:$G$140,Sheet1!$G$153:$G$158,Sheet1!$G$172:$G$177)</c:f>
              <c:numCache>
                <c:formatCode>0.00</c:formatCode>
                <c:ptCount val="47"/>
                <c:pt idx="0">
                  <c:v>0.21000000000000002</c:v>
                </c:pt>
                <c:pt idx="1">
                  <c:v>0.21000000000000002</c:v>
                </c:pt>
                <c:pt idx="2">
                  <c:v>0.21000000000000002</c:v>
                </c:pt>
                <c:pt idx="3">
                  <c:v>0.21000000000000002</c:v>
                </c:pt>
                <c:pt idx="4">
                  <c:v>0.21000000000000002</c:v>
                </c:pt>
                <c:pt idx="5">
                  <c:v>0.21000000000000002</c:v>
                </c:pt>
                <c:pt idx="6">
                  <c:v>0.21000000000000002</c:v>
                </c:pt>
                <c:pt idx="7">
                  <c:v>0.21000000000000002</c:v>
                </c:pt>
                <c:pt idx="8">
                  <c:v>0.21000000000000002</c:v>
                </c:pt>
                <c:pt idx="9">
                  <c:v>0.21000000000000002</c:v>
                </c:pt>
                <c:pt idx="10">
                  <c:v>0.21000000000000002</c:v>
                </c:pt>
                <c:pt idx="11">
                  <c:v>0.21000000000000002</c:v>
                </c:pt>
                <c:pt idx="12">
                  <c:v>0.44</c:v>
                </c:pt>
                <c:pt idx="13">
                  <c:v>0.44</c:v>
                </c:pt>
                <c:pt idx="14">
                  <c:v>0.52</c:v>
                </c:pt>
                <c:pt idx="15">
                  <c:v>0.44</c:v>
                </c:pt>
                <c:pt idx="16">
                  <c:v>0.44</c:v>
                </c:pt>
                <c:pt idx="17">
                  <c:v>0.44</c:v>
                </c:pt>
                <c:pt idx="18">
                  <c:v>0.18000000000000002</c:v>
                </c:pt>
                <c:pt idx="19">
                  <c:v>0.18000000000000002</c:v>
                </c:pt>
                <c:pt idx="20">
                  <c:v>0.18000000000000002</c:v>
                </c:pt>
                <c:pt idx="21">
                  <c:v>0.18000000000000002</c:v>
                </c:pt>
                <c:pt idx="22">
                  <c:v>0.18000000000000002</c:v>
                </c:pt>
                <c:pt idx="23">
                  <c:v>0.18000000000000002</c:v>
                </c:pt>
                <c:pt idx="24">
                  <c:v>0.18000000000000002</c:v>
                </c:pt>
                <c:pt idx="25">
                  <c:v>0.18000000000000002</c:v>
                </c:pt>
                <c:pt idx="26">
                  <c:v>0.18000000000000002</c:v>
                </c:pt>
                <c:pt idx="27">
                  <c:v>0.18000000000000002</c:v>
                </c:pt>
                <c:pt idx="28">
                  <c:v>0.18000000000000002</c:v>
                </c:pt>
                <c:pt idx="29">
                  <c:v>0.14000000000000001</c:v>
                </c:pt>
                <c:pt idx="30">
                  <c:v>0.14000000000000001</c:v>
                </c:pt>
                <c:pt idx="31">
                  <c:v>0.14000000000000001</c:v>
                </c:pt>
                <c:pt idx="32">
                  <c:v>0.14000000000000001</c:v>
                </c:pt>
                <c:pt idx="33">
                  <c:v>0.14000000000000001</c:v>
                </c:pt>
                <c:pt idx="34">
                  <c:v>0.14000000000000001</c:v>
                </c:pt>
                <c:pt idx="35">
                  <c:v>0.14000000000000001</c:v>
                </c:pt>
                <c:pt idx="36">
                  <c:v>0.14000000000000001</c:v>
                </c:pt>
                <c:pt idx="37">
                  <c:v>0.14000000000000001</c:v>
                </c:pt>
                <c:pt idx="38">
                  <c:v>0.14000000000000001</c:v>
                </c:pt>
                <c:pt idx="39">
                  <c:v>1.1399999999999997</c:v>
                </c:pt>
                <c:pt idx="40">
                  <c:v>0.14000000000000001</c:v>
                </c:pt>
                <c:pt idx="41">
                  <c:v>0.17</c:v>
                </c:pt>
                <c:pt idx="42">
                  <c:v>0.17</c:v>
                </c:pt>
                <c:pt idx="43">
                  <c:v>0.17</c:v>
                </c:pt>
                <c:pt idx="44">
                  <c:v>0.17</c:v>
                </c:pt>
                <c:pt idx="45">
                  <c:v>0.17</c:v>
                </c:pt>
                <c:pt idx="46">
                  <c:v>0.17</c:v>
                </c:pt>
              </c:numCache>
            </c:numRef>
          </c:yVal>
        </c:ser>
        <c:ser>
          <c:idx val="3"/>
          <c:order val="3"/>
          <c:tx>
            <c:v>Po EST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rgbClr val="ED8137"/>
              </a:solidFill>
              <a:ln w="9525">
                <a:solidFill>
                  <a:srgbClr val="ED8137"/>
                </a:solidFill>
              </a:ln>
              <a:effectLst/>
            </c:spPr>
          </c:marker>
          <c:xVal>
            <c:numRef>
              <c:f>(Sheet1!$E$62:$E$64,Sheet1!$E$67,Sheet1!$E$72:$E$75)</c:f>
              <c:numCache>
                <c:formatCode>0.00</c:formatCode>
                <c:ptCount val="8"/>
                <c:pt idx="0">
                  <c:v>3.11</c:v>
                </c:pt>
                <c:pt idx="1">
                  <c:v>1.3900000000000001</c:v>
                </c:pt>
                <c:pt idx="2">
                  <c:v>0.60500000000000009</c:v>
                </c:pt>
                <c:pt idx="3">
                  <c:v>0.21000000000000002</c:v>
                </c:pt>
                <c:pt idx="4">
                  <c:v>0.51800000000000002</c:v>
                </c:pt>
                <c:pt idx="5">
                  <c:v>3.9699999999999998</c:v>
                </c:pt>
                <c:pt idx="6">
                  <c:v>0.93</c:v>
                </c:pt>
                <c:pt idx="7">
                  <c:v>0.10700000000000001</c:v>
                </c:pt>
              </c:numCache>
            </c:numRef>
          </c:xVal>
          <c:yVal>
            <c:numRef>
              <c:f>(Sheet1!$G$62:$G$64,Sheet1!$G$67,Sheet1!$G$72:$G$75)</c:f>
              <c:numCache>
                <c:formatCode>0.00</c:formatCode>
                <c:ptCount val="8"/>
                <c:pt idx="0">
                  <c:v>0.44</c:v>
                </c:pt>
                <c:pt idx="1">
                  <c:v>0.44</c:v>
                </c:pt>
                <c:pt idx="2">
                  <c:v>0.44</c:v>
                </c:pt>
                <c:pt idx="3">
                  <c:v>0.44</c:v>
                </c:pt>
                <c:pt idx="4">
                  <c:v>0.44</c:v>
                </c:pt>
                <c:pt idx="5">
                  <c:v>0.44</c:v>
                </c:pt>
                <c:pt idx="6">
                  <c:v>0.44</c:v>
                </c:pt>
                <c:pt idx="7">
                  <c:v>0.44</c:v>
                </c:pt>
              </c:numCache>
            </c:numRef>
          </c:yVal>
        </c:ser>
        <c:ser>
          <c:idx val="4"/>
          <c:order val="4"/>
          <c:tx>
            <c:v>Pn EST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D52B98"/>
              </a:solidFill>
              <a:ln w="9525">
                <a:solidFill>
                  <a:srgbClr val="D52B98"/>
                </a:solidFill>
              </a:ln>
              <a:effectLst/>
            </c:spPr>
          </c:marker>
          <c:xVal>
            <c:numRef>
              <c:f>(Sheet1!$E$66,Sheet1!$E$68,Sheet1!$E$70,Sheet1!$E$76:$E$78,Sheet1!$E$81,Sheet1!$E$84)</c:f>
              <c:numCache>
                <c:formatCode>0.00</c:formatCode>
                <c:ptCount val="8"/>
                <c:pt idx="0">
                  <c:v>46.349999999999994</c:v>
                </c:pt>
                <c:pt idx="1">
                  <c:v>17.579999999999995</c:v>
                </c:pt>
                <c:pt idx="2">
                  <c:v>20.45</c:v>
                </c:pt>
                <c:pt idx="3">
                  <c:v>22.45</c:v>
                </c:pt>
                <c:pt idx="4">
                  <c:v>24.959999999999997</c:v>
                </c:pt>
                <c:pt idx="5">
                  <c:v>4.9300000000000006</c:v>
                </c:pt>
                <c:pt idx="6">
                  <c:v>0.16800000000000001</c:v>
                </c:pt>
                <c:pt idx="7">
                  <c:v>5</c:v>
                </c:pt>
              </c:numCache>
            </c:numRef>
          </c:xVal>
          <c:yVal>
            <c:numRef>
              <c:f>(Sheet1!$G$66,Sheet1!$G$68,Sheet1!$G$70,Sheet1!$G$76:$G$78,Sheet1!$G$81,Sheet1!$G$84)</c:f>
              <c:numCache>
                <c:formatCode>0</c:formatCode>
                <c:ptCount val="8"/>
                <c:pt idx="0">
                  <c:v>295.77</c:v>
                </c:pt>
                <c:pt idx="1">
                  <c:v>255.46</c:v>
                </c:pt>
                <c:pt idx="2">
                  <c:v>216.08</c:v>
                </c:pt>
                <c:pt idx="3">
                  <c:v>217.83</c:v>
                </c:pt>
                <c:pt idx="4">
                  <c:v>322.64000000000004</c:v>
                </c:pt>
                <c:pt idx="5">
                  <c:v>177.44</c:v>
                </c:pt>
                <c:pt idx="6">
                  <c:v>178.15</c:v>
                </c:pt>
                <c:pt idx="7">
                  <c:v>177.10999999999999</c:v>
                </c:pt>
              </c:numCache>
            </c:numRef>
          </c:yVal>
        </c:ser>
        <c:ser>
          <c:idx val="5"/>
          <c:order val="5"/>
          <c:tx>
            <c:v>Cp EST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(Sheet1!$E$65,Sheet1!$E$69,Sheet1!$E$71,Sheet1!$E$79:$E$80,Sheet1!$E$82:$E$83)</c:f>
              <c:numCache>
                <c:formatCode>0</c:formatCode>
                <c:ptCount val="7"/>
                <c:pt idx="0" formatCode="General">
                  <c:v>0</c:v>
                </c:pt>
                <c:pt idx="1">
                  <c:v>0</c:v>
                </c:pt>
                <c:pt idx="2" formatCode="0.00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xVal>
          <c:yVal>
            <c:numRef>
              <c:f>(Sheet1!$G$65,Sheet1!$G$69,Sheet1!$G$71,Sheet1!$G$79:$G$80,Sheet1!$G$82:$G$83)</c:f>
              <c:numCache>
                <c:formatCode>0.00</c:formatCode>
                <c:ptCount val="7"/>
                <c:pt idx="0">
                  <c:v>0.44</c:v>
                </c:pt>
                <c:pt idx="1">
                  <c:v>0.44</c:v>
                </c:pt>
                <c:pt idx="2">
                  <c:v>0.44</c:v>
                </c:pt>
                <c:pt idx="3">
                  <c:v>0.44</c:v>
                </c:pt>
                <c:pt idx="4">
                  <c:v>0.44</c:v>
                </c:pt>
                <c:pt idx="5">
                  <c:v>0.44</c:v>
                </c:pt>
                <c:pt idx="6">
                  <c:v>0.44</c:v>
                </c:pt>
              </c:numCache>
            </c:numRef>
          </c:yVal>
        </c:ser>
        <c:dLbls/>
        <c:axId val="52417664"/>
        <c:axId val="52419200"/>
      </c:scatterChart>
      <c:valAx>
        <c:axId val="52417664"/>
        <c:scaling>
          <c:logBase val="10"/>
          <c:orientation val="minMax"/>
        </c:scaling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tickLblPos val="none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Z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19200"/>
        <c:crossesAt val="1.0000000000000004E-2"/>
        <c:crossBetween val="midCat"/>
      </c:valAx>
      <c:valAx>
        <c:axId val="52419200"/>
        <c:scaling>
          <c:logBase val="10"/>
          <c:orientation val="minMax"/>
          <c:max val="1000"/>
          <c:min val="0.1"/>
        </c:scaling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tickLblPos val="none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Z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17664"/>
        <c:crossesAt val="1.0000000000000004E-2"/>
        <c:crossBetween val="midCat"/>
      </c:valAx>
      <c:spPr>
        <a:noFill/>
        <a:ln>
          <a:solidFill>
            <a:schemeClr val="tx1">
              <a:lumMod val="85000"/>
              <a:lumOff val="15000"/>
            </a:schemeClr>
          </a:solidFill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5238" y="0"/>
            <a:ext cx="2911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B2203D-0C01-4B0F-9D40-39CB671B8844}" type="datetimeFigureOut">
              <a:rPr lang="en-US" altLang="en-US"/>
              <a:pPr>
                <a:defRPr/>
              </a:pPr>
              <a:t>9/23/2014</a:t>
            </a:fld>
            <a:endParaRPr lang="en-US" alt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488"/>
            <a:ext cx="2911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5238" y="9361488"/>
            <a:ext cx="2911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597BD2-823F-488C-B604-9CD027B91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66285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61488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FDF30BD-3EE6-4DCD-B490-22188F51E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61509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157B525-D44E-48D8-B0AE-775BA741D4D9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F30BD-3EE6-4DCD-B490-22188F51EB0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087148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F30BD-3EE6-4DCD-B490-22188F51EB0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4527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F30BD-3EE6-4DCD-B490-22188F51EB0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77505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132873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3200" smtClean="0"/>
          </a:p>
        </p:txBody>
      </p:sp>
      <p:pic>
        <p:nvPicPr>
          <p:cNvPr id="5" name="Picture 8" descr="Inkaba ye Africa 3D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7450" y="138113"/>
            <a:ext cx="15367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32873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3200" smtClean="0"/>
          </a:p>
        </p:txBody>
      </p:sp>
      <p:pic>
        <p:nvPicPr>
          <p:cNvPr id="7" name="Picture 13" descr="Inkaba ye Africa 3D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3" y="47625"/>
            <a:ext cx="16637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FourieCJS\Documents\INKABA\2014\!Khure_logo3_2011-2 (2) (1)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5" y="15875"/>
            <a:ext cx="10604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ZA" altLang="en-US" b="1">
                <a:solidFill>
                  <a:schemeClr val="bg1"/>
                </a:solidFill>
              </a:rPr>
              <a:t>Matjiesfontein 2014</a:t>
            </a:r>
            <a:endParaRPr lang="en-US" altLang="en-US">
              <a:solidFill>
                <a:schemeClr val="bg1"/>
              </a:solidFill>
            </a:endParaRPr>
          </a:p>
          <a:p>
            <a:pPr>
              <a:defRPr/>
            </a:pPr>
            <a:endParaRPr lang="en-US" altLang="en-US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FC58E6-4161-46D1-8390-9445C8F7F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7251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978150" y="6454775"/>
            <a:ext cx="3313113" cy="3127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ZA" altLang="en-US"/>
              <a:t>Matjiesfontein 2014</a:t>
            </a:r>
            <a:endParaRPr lang="en-US" altLang="en-US" b="0"/>
          </a:p>
          <a:p>
            <a:pPr>
              <a:defRPr/>
            </a:pPr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2688" y="6577013"/>
            <a:ext cx="1133475" cy="280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fld id="{6714C598-1968-4CCE-8A18-EF8F019ED96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gif"/><Relationship Id="rId9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emf"/><Relationship Id="rId3" Type="http://schemas.openxmlformats.org/officeDocument/2006/relationships/chart" Target="../charts/chart1.xml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chart" Target="../charts/chart2.xml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27" y="5908888"/>
            <a:ext cx="9144000" cy="9794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logo here…</a:t>
            </a: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" y="5916613"/>
            <a:ext cx="44672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989368"/>
            <a:ext cx="7772400" cy="2803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sz="2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Petrological 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investigation of </a:t>
            </a:r>
            <a:r>
              <a:rPr lang="en-GB" sz="2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Merensky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Reef Unit </a:t>
            </a:r>
            <a:r>
              <a:rPr lang="en-GB" sz="2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lithologies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at Two Rivers Platinum Mine and comparison to </a:t>
            </a:r>
            <a:r>
              <a:rPr lang="en-GB" sz="2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stratigraphically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similar rocks north of the </a:t>
            </a:r>
            <a:r>
              <a:rPr lang="en-GB" sz="2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Steelpoort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fault, eastern </a:t>
            </a:r>
            <a:r>
              <a:rPr lang="en-GB" sz="2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Bushveld</a:t>
            </a:r>
            <a:r>
              <a:rPr lang="en-GB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Complex, South Africa</a:t>
            </a:r>
            <a:endParaRPr lang="en-US" altLang="en-US" sz="2600" dirty="0" smtClean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46550"/>
            <a:ext cx="6400800" cy="1752600"/>
          </a:xfrm>
        </p:spPr>
        <p:txBody>
          <a:bodyPr/>
          <a:lstStyle/>
          <a:p>
            <a:pPr marL="431789" indent="-431789" defTabSz="4173852"/>
            <a:r>
              <a:rPr lang="en-AU" sz="2200" b="1" i="1" dirty="0">
                <a:latin typeface="Arial" pitchFamily="34" charset="0"/>
                <a:cs typeface="Arial" pitchFamily="34" charset="0"/>
              </a:rPr>
              <a:t>J.J. Beukes¹, C.D.K Gauert²</a:t>
            </a:r>
          </a:p>
          <a:p>
            <a:pPr marL="431789" indent="-431789" defTabSz="4173852"/>
            <a:r>
              <a:rPr lang="en-AU" sz="2000" i="1" dirty="0">
                <a:latin typeface="Arial" pitchFamily="34" charset="0"/>
                <a:cs typeface="Arial" pitchFamily="34" charset="0"/>
              </a:rPr>
              <a:t> Department of Geology, University of the Free State, P.O . Box 339, Bloemfontein 9300, Republic of South Africa</a:t>
            </a:r>
            <a:br>
              <a:rPr lang="en-AU" sz="2000" i="1" dirty="0">
                <a:latin typeface="Arial" pitchFamily="34" charset="0"/>
                <a:cs typeface="Arial" pitchFamily="34" charset="0"/>
              </a:rPr>
            </a:br>
            <a:r>
              <a:rPr lang="en-AU" sz="2000" i="1" dirty="0">
                <a:latin typeface="Arial" pitchFamily="34" charset="0"/>
                <a:cs typeface="Arial" pitchFamily="34" charset="0"/>
              </a:rPr>
              <a:t>  </a:t>
            </a:r>
            <a:r>
              <a:rPr lang="en-AU" sz="2000" i="1" dirty="0" smtClean="0">
                <a:latin typeface="Arial" pitchFamily="34" charset="0"/>
                <a:cs typeface="Arial" pitchFamily="34" charset="0"/>
              </a:rPr>
              <a:t>jarlenb7@gmail.com</a:t>
            </a:r>
            <a:r>
              <a:rPr lang="en-AU" sz="2000" b="1" i="1" dirty="0">
                <a:latin typeface="Arial" pitchFamily="34" charset="0"/>
                <a:cs typeface="Arial" pitchFamily="34" charset="0"/>
              </a:rPr>
              <a:t>¹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, gauertcdk@ufs.ac.za</a:t>
            </a:r>
            <a:r>
              <a:rPr lang="en-AU" sz="2000" b="1" i="1" dirty="0">
                <a:latin typeface="Arial" pitchFamily="34" charset="0"/>
                <a:cs typeface="Arial" pitchFamily="34" charset="0"/>
              </a:rPr>
              <a:t>²</a:t>
            </a:r>
          </a:p>
          <a:p>
            <a:pPr marL="457200" indent="-457200" eaLnBrk="1" hangingPunct="1">
              <a:spcBef>
                <a:spcPct val="50000"/>
              </a:spcBef>
            </a:pPr>
            <a:endParaRPr lang="en-US" altLang="en-US" sz="2000" dirty="0" smtClean="0"/>
          </a:p>
        </p:txBody>
      </p:sp>
      <p:sp>
        <p:nvSpPr>
          <p:cNvPr id="5126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543050" y="104775"/>
            <a:ext cx="5908675" cy="1150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 b="1" smtClean="0">
                <a:solidFill>
                  <a:schemeClr val="tx1"/>
                </a:solidFill>
              </a:rPr>
              <a:t>10</a:t>
            </a:r>
            <a:r>
              <a:rPr lang="en-ZA" altLang="en-US" sz="1800" b="1" baseline="30000" smtClean="0">
                <a:solidFill>
                  <a:schemeClr val="tx1"/>
                </a:solidFill>
              </a:rPr>
              <a:t>th</a:t>
            </a:r>
            <a:r>
              <a:rPr lang="en-ZA" altLang="en-US" sz="1800" b="1" smtClean="0">
                <a:solidFill>
                  <a:schemeClr val="tx1"/>
                </a:solidFill>
              </a:rPr>
              <a:t> Inkaba yeAfrica/!Khure Africa (AEON) Conference/Workshop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1800" smtClean="0">
                <a:solidFill>
                  <a:schemeClr val="tx1"/>
                </a:solidFill>
              </a:rPr>
              <a:t>Lord Milner Hotel, Matjiesfontein - Karoo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chemeClr val="tx1"/>
                </a:solidFill>
              </a:rPr>
              <a:t>29 September – 3 October 2014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smtClean="0">
              <a:solidFill>
                <a:schemeClr val="tx1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4116" y="5908888"/>
            <a:ext cx="3339457" cy="106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03375" y="319088"/>
            <a:ext cx="3522663" cy="635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sz="32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OUTLINE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9100" y="16002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Introduction</a:t>
            </a:r>
          </a:p>
          <a:p>
            <a:pPr marL="0" indent="0">
              <a:buNone/>
              <a:defRPr/>
            </a:pPr>
            <a:r>
              <a:rPr lang="en-US" altLang="en-US" sz="2200" dirty="0" smtClean="0">
                <a:solidFill>
                  <a:schemeClr val="tx1"/>
                </a:solidFill>
              </a:rPr>
              <a:t>	-background, location, stratigraphy</a:t>
            </a:r>
          </a:p>
          <a:p>
            <a:pPr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Methodology</a:t>
            </a:r>
          </a:p>
          <a:p>
            <a:pPr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Results</a:t>
            </a:r>
          </a:p>
          <a:p>
            <a:pPr marL="0" indent="0">
              <a:buNone/>
              <a:defRPr/>
            </a:pPr>
            <a:r>
              <a:rPr lang="en-ZA" altLang="en-US" sz="2200" dirty="0" smtClean="0">
                <a:solidFill>
                  <a:schemeClr val="tx1"/>
                </a:solidFill>
              </a:rPr>
              <a:t>	-Petrography, Geochemistry,</a:t>
            </a:r>
            <a:r>
              <a:rPr lang="en-US" altLang="en-US" sz="2200" dirty="0" smtClean="0">
                <a:solidFill>
                  <a:schemeClr val="tx1"/>
                </a:solidFill>
              </a:rPr>
              <a:t> </a:t>
            </a:r>
            <a:r>
              <a:rPr lang="en-US" altLang="en-US" sz="2200" dirty="0">
                <a:solidFill>
                  <a:schemeClr val="tx1"/>
                </a:solidFill>
              </a:rPr>
              <a:t>Mineral Chemistry</a:t>
            </a:r>
          </a:p>
          <a:p>
            <a:pPr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Conclusion</a:t>
            </a: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sz="2400" dirty="0"/>
          </a:p>
          <a:p>
            <a:pPr marL="0" indent="0" algn="ctr">
              <a:buFontTx/>
              <a:buNone/>
              <a:defRPr/>
            </a:pPr>
            <a:endParaRPr lang="en-US" alt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5172559"/>
          </a:xfrm>
        </p:spPr>
        <p:txBody>
          <a:bodyPr/>
          <a:lstStyle/>
          <a:p>
            <a:r>
              <a:rPr lang="en-ZA" sz="2200" dirty="0" smtClean="0">
                <a:solidFill>
                  <a:schemeClr val="tx1"/>
                </a:solidFill>
              </a:rPr>
              <a:t>The BIC is comprised of mafic and ultramafic rocks.</a:t>
            </a:r>
          </a:p>
          <a:p>
            <a:r>
              <a:rPr lang="en-ZA" sz="2200" dirty="0" smtClean="0">
                <a:solidFill>
                  <a:schemeClr val="tx1"/>
                </a:solidFill>
              </a:rPr>
              <a:t>largest layered intrusion, with a large size of 65000km² and an approximate thickness of 8km</a:t>
            </a:r>
          </a:p>
          <a:p>
            <a:r>
              <a:rPr lang="en-ZA" sz="2200" dirty="0" smtClean="0">
                <a:solidFill>
                  <a:schemeClr val="tx1"/>
                </a:solidFill>
              </a:rPr>
              <a:t>largest host of PGMs, Chromium and Vanadium </a:t>
            </a:r>
          </a:p>
          <a:p>
            <a:r>
              <a:rPr lang="en-ZA" sz="2200" dirty="0" smtClean="0">
                <a:solidFill>
                  <a:schemeClr val="tx1"/>
                </a:solidFill>
              </a:rPr>
              <a:t>This study is based on the </a:t>
            </a:r>
            <a:r>
              <a:rPr lang="en-ZA" sz="2200" dirty="0" err="1" smtClean="0">
                <a:solidFill>
                  <a:schemeClr val="tx1"/>
                </a:solidFill>
              </a:rPr>
              <a:t>Merensky</a:t>
            </a:r>
            <a:r>
              <a:rPr lang="en-ZA" sz="2200" dirty="0" smtClean="0">
                <a:solidFill>
                  <a:schemeClr val="tx1"/>
                </a:solidFill>
              </a:rPr>
              <a:t> Reef which crops out in the TRP area (Eastern Limb)</a:t>
            </a:r>
          </a:p>
          <a:p>
            <a:r>
              <a:rPr lang="en-ZA" sz="2200" dirty="0" smtClean="0">
                <a:solidFill>
                  <a:schemeClr val="tx1"/>
                </a:solidFill>
              </a:rPr>
              <a:t>The MR in this area is characterised as a </a:t>
            </a:r>
            <a:r>
              <a:rPr lang="en-ZA" sz="2200" dirty="0" err="1" smtClean="0">
                <a:solidFill>
                  <a:schemeClr val="tx1"/>
                </a:solidFill>
              </a:rPr>
              <a:t>feldspathic</a:t>
            </a:r>
            <a:r>
              <a:rPr lang="en-ZA" sz="2200" dirty="0" smtClean="0">
                <a:solidFill>
                  <a:schemeClr val="tx1"/>
                </a:solidFill>
              </a:rPr>
              <a:t> </a:t>
            </a:r>
            <a:r>
              <a:rPr lang="en-ZA" sz="2200" dirty="0" err="1" smtClean="0">
                <a:solidFill>
                  <a:schemeClr val="tx1"/>
                </a:solidFill>
              </a:rPr>
              <a:t>pyroxenite</a:t>
            </a:r>
            <a:r>
              <a:rPr lang="en-ZA" sz="2200" dirty="0" smtClean="0">
                <a:solidFill>
                  <a:schemeClr val="tx1"/>
                </a:solidFill>
              </a:rPr>
              <a:t> bounded by two </a:t>
            </a:r>
            <a:r>
              <a:rPr lang="en-ZA" sz="2200" dirty="0" err="1" smtClean="0">
                <a:solidFill>
                  <a:schemeClr val="tx1"/>
                </a:solidFill>
              </a:rPr>
              <a:t>chromitite</a:t>
            </a:r>
            <a:r>
              <a:rPr lang="en-ZA" sz="2200" dirty="0" smtClean="0">
                <a:solidFill>
                  <a:schemeClr val="tx1"/>
                </a:solidFill>
              </a:rPr>
              <a:t> stringers, however, the top stringer is absent in some MR intersections</a:t>
            </a:r>
          </a:p>
          <a:p>
            <a:r>
              <a:rPr lang="en-ZA" sz="2200" dirty="0" smtClean="0">
                <a:solidFill>
                  <a:schemeClr val="tx1"/>
                </a:solidFill>
              </a:rPr>
              <a:t>Samples were compared to </a:t>
            </a:r>
            <a:r>
              <a:rPr lang="en-ZA" sz="2200" dirty="0" err="1" smtClean="0">
                <a:solidFill>
                  <a:schemeClr val="tx1"/>
                </a:solidFill>
              </a:rPr>
              <a:t>stratigraphically</a:t>
            </a:r>
            <a:r>
              <a:rPr lang="en-ZA" sz="2200" dirty="0" smtClean="0">
                <a:solidFill>
                  <a:schemeClr val="tx1"/>
                </a:solidFill>
              </a:rPr>
              <a:t> similar rocks of the MCU at the farm </a:t>
            </a:r>
            <a:r>
              <a:rPr lang="en-ZA" sz="2200" dirty="0" err="1" smtClean="0">
                <a:solidFill>
                  <a:schemeClr val="tx1"/>
                </a:solidFill>
              </a:rPr>
              <a:t>Eerste</a:t>
            </a:r>
            <a:r>
              <a:rPr lang="en-ZA" sz="2200" dirty="0" smtClean="0">
                <a:solidFill>
                  <a:schemeClr val="tx1"/>
                </a:solidFill>
              </a:rPr>
              <a:t> </a:t>
            </a:r>
            <a:r>
              <a:rPr lang="en-ZA" sz="2200" dirty="0" err="1" smtClean="0">
                <a:solidFill>
                  <a:schemeClr val="tx1"/>
                </a:solidFill>
              </a:rPr>
              <a:t>Geluk</a:t>
            </a:r>
            <a:endParaRPr lang="en-ZA" sz="2200" dirty="0" smtClean="0">
              <a:solidFill>
                <a:schemeClr val="tx1"/>
              </a:solidFill>
            </a:endParaRPr>
          </a:p>
          <a:p>
            <a:endParaRPr lang="en-US" altLang="en-US" sz="2200" dirty="0" smtClean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04975" y="293688"/>
            <a:ext cx="3014663" cy="66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en-US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Introduction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775194" y="1123626"/>
            <a:ext cx="5368806" cy="5416678"/>
            <a:chOff x="11930697" y="18156396"/>
            <a:chExt cx="6405880" cy="6481445"/>
          </a:xfrm>
          <a:solidFill>
            <a:schemeClr val="bg1"/>
          </a:solidFill>
        </p:grpSpPr>
        <p:pic>
          <p:nvPicPr>
            <p:cNvPr id="33" name="Picture 32" descr="D:\honores\TRP\mem. stick\globe+SA1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0697" y="18156396"/>
              <a:ext cx="2355850" cy="19507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310" t="2368" r="1826" b="4094"/>
            <a:stretch>
              <a:fillRect/>
            </a:stretch>
          </p:blipFill>
          <p:spPr bwMode="auto">
            <a:xfrm>
              <a:off x="11930697" y="20361116"/>
              <a:ext cx="3124200" cy="42767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4" descr="C:\Users\Jarlen Beukes\Downloads\Eerste Geluk location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1807" y="19037141"/>
              <a:ext cx="2604770" cy="360997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 rot="-1826614">
              <a:off x="13928407" y="22149276"/>
              <a:ext cx="146685" cy="32829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ZA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3715682" y="18510726"/>
              <a:ext cx="154940" cy="272415"/>
            </a:xfrm>
            <a:prstGeom prst="rect">
              <a:avLst/>
            </a:prstGeom>
            <a:noFill/>
            <a:ln w="9525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ZA"/>
            </a:p>
          </p:txBody>
        </p:sp>
        <p:cxnSp>
          <p:nvCxnSpPr>
            <p:cNvPr id="38" name="AutoShape 4"/>
            <p:cNvCxnSpPr>
              <a:cxnSpLocks noChangeShapeType="1"/>
            </p:cNvCxnSpPr>
            <p:nvPr/>
          </p:nvCxnSpPr>
          <p:spPr bwMode="auto">
            <a:xfrm>
              <a:off x="13870622" y="18783141"/>
              <a:ext cx="1176020" cy="1607185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</p:cxnSp>
        <p:cxnSp>
          <p:nvCxnSpPr>
            <p:cNvPr id="39" name="AutoShape 5"/>
            <p:cNvCxnSpPr>
              <a:cxnSpLocks noChangeShapeType="1"/>
            </p:cNvCxnSpPr>
            <p:nvPr/>
          </p:nvCxnSpPr>
          <p:spPr bwMode="auto">
            <a:xfrm flipH="1">
              <a:off x="11959907" y="18783141"/>
              <a:ext cx="1755775" cy="1595755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</p:cxnSp>
        <p:cxnSp>
          <p:nvCxnSpPr>
            <p:cNvPr id="40" name="AutoShape 6"/>
            <p:cNvCxnSpPr>
              <a:cxnSpLocks noChangeShapeType="1"/>
            </p:cNvCxnSpPr>
            <p:nvPr/>
          </p:nvCxnSpPr>
          <p:spPr bwMode="auto">
            <a:xfrm flipV="1">
              <a:off x="13988097" y="19037141"/>
              <a:ext cx="1743710" cy="3094990"/>
            </a:xfrm>
            <a:prstGeom prst="straightConnector1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  <a:extLst/>
          </p:spPr>
        </p:cxnSp>
        <p:cxnSp>
          <p:nvCxnSpPr>
            <p:cNvPr id="41" name="AutoShape 7"/>
            <p:cNvCxnSpPr>
              <a:cxnSpLocks noChangeShapeType="1"/>
            </p:cNvCxnSpPr>
            <p:nvPr/>
          </p:nvCxnSpPr>
          <p:spPr bwMode="auto">
            <a:xfrm>
              <a:off x="14145577" y="22407086"/>
              <a:ext cx="1586230" cy="240029"/>
            </a:xfrm>
            <a:prstGeom prst="straightConnector1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  <a:extLst/>
          </p:spPr>
        </p:cxnSp>
        <p:cxnSp>
          <p:nvCxnSpPr>
            <p:cNvPr id="42" name="AutoShape 12"/>
            <p:cNvCxnSpPr>
              <a:cxnSpLocks noChangeShapeType="1"/>
            </p:cNvCxnSpPr>
            <p:nvPr/>
          </p:nvCxnSpPr>
          <p:spPr bwMode="auto">
            <a:xfrm flipH="1" flipV="1">
              <a:off x="17245647" y="21446966"/>
              <a:ext cx="457200" cy="523875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</p:cxnSp>
        <p:cxnSp>
          <p:nvCxnSpPr>
            <p:cNvPr id="43" name="AutoShape 14"/>
            <p:cNvCxnSpPr>
              <a:cxnSpLocks noChangeShapeType="1"/>
            </p:cNvCxnSpPr>
            <p:nvPr/>
          </p:nvCxnSpPr>
          <p:spPr bwMode="auto">
            <a:xfrm flipH="1">
              <a:off x="17078007" y="21605716"/>
              <a:ext cx="109855" cy="325755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</p:cxnSp>
        <p:cxnSp>
          <p:nvCxnSpPr>
            <p:cNvPr id="44" name="AutoShape 15"/>
            <p:cNvCxnSpPr>
              <a:cxnSpLocks noChangeShapeType="1"/>
            </p:cNvCxnSpPr>
            <p:nvPr/>
          </p:nvCxnSpPr>
          <p:spPr bwMode="auto">
            <a:xfrm>
              <a:off x="17078007" y="21927661"/>
              <a:ext cx="230505" cy="142240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</p:cxnSp>
        <p:cxnSp>
          <p:nvCxnSpPr>
            <p:cNvPr id="45" name="AutoShape 16"/>
            <p:cNvCxnSpPr>
              <a:cxnSpLocks noChangeShapeType="1"/>
            </p:cNvCxnSpPr>
            <p:nvPr/>
          </p:nvCxnSpPr>
          <p:spPr bwMode="auto">
            <a:xfrm>
              <a:off x="17297717" y="22062916"/>
              <a:ext cx="347345" cy="278130"/>
            </a:xfrm>
            <a:prstGeom prst="straightConnector1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xtLst/>
          </p:spPr>
        </p:cxnSp>
      </p:grpSp>
      <p:cxnSp>
        <p:nvCxnSpPr>
          <p:cNvPr id="3" name="Straight Connector 2"/>
          <p:cNvCxnSpPr/>
          <p:nvPr/>
        </p:nvCxnSpPr>
        <p:spPr>
          <a:xfrm flipV="1">
            <a:off x="6933641" y="4082852"/>
            <a:ext cx="48430" cy="132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tx1"/>
                </a:solidFill>
              </a:rPr>
              <a:t>Sampling</a:t>
            </a:r>
          </a:p>
          <a:p>
            <a:r>
              <a:rPr lang="en-ZA" dirty="0" smtClean="0">
                <a:solidFill>
                  <a:schemeClr val="tx1"/>
                </a:solidFill>
              </a:rPr>
              <a:t>Microscopy</a:t>
            </a:r>
            <a:endParaRPr lang="en-ZA" dirty="0">
              <a:solidFill>
                <a:schemeClr val="tx1"/>
              </a:solidFill>
            </a:endParaRPr>
          </a:p>
          <a:p>
            <a:r>
              <a:rPr lang="en-ZA" dirty="0" smtClean="0">
                <a:solidFill>
                  <a:schemeClr val="tx1"/>
                </a:solidFill>
              </a:rPr>
              <a:t>SEM </a:t>
            </a:r>
            <a:r>
              <a:rPr lang="en-ZA" dirty="0" err="1">
                <a:solidFill>
                  <a:schemeClr val="tx1"/>
                </a:solidFill>
              </a:rPr>
              <a:t>Eds</a:t>
            </a:r>
            <a:r>
              <a:rPr lang="en-ZA" dirty="0">
                <a:solidFill>
                  <a:schemeClr val="tx1"/>
                </a:solidFill>
              </a:rPr>
              <a:t>/</a:t>
            </a:r>
            <a:r>
              <a:rPr lang="en-ZA" dirty="0" err="1">
                <a:solidFill>
                  <a:schemeClr val="tx1"/>
                </a:solidFill>
              </a:rPr>
              <a:t>Wds</a:t>
            </a:r>
            <a:r>
              <a:rPr lang="en-ZA" dirty="0">
                <a:solidFill>
                  <a:schemeClr val="tx1"/>
                </a:solidFill>
              </a:rPr>
              <a:t> </a:t>
            </a:r>
            <a:r>
              <a:rPr lang="en-ZA" dirty="0" smtClean="0">
                <a:solidFill>
                  <a:schemeClr val="tx1"/>
                </a:solidFill>
              </a:rPr>
              <a:t>analyses</a:t>
            </a:r>
          </a:p>
          <a:p>
            <a:r>
              <a:rPr lang="en-ZA" dirty="0" smtClean="0">
                <a:solidFill>
                  <a:schemeClr val="tx1"/>
                </a:solidFill>
              </a:rPr>
              <a:t>XRF</a:t>
            </a:r>
            <a:endParaRPr lang="en-ZA" dirty="0">
              <a:solidFill>
                <a:schemeClr val="tx1"/>
              </a:solidFill>
            </a:endParaRPr>
          </a:p>
          <a:p>
            <a:r>
              <a:rPr lang="en-ZA" dirty="0" smtClean="0">
                <a:solidFill>
                  <a:schemeClr val="tx1"/>
                </a:solidFill>
              </a:rPr>
              <a:t>EMPA analyses</a:t>
            </a:r>
            <a:endParaRPr lang="en-ZA" dirty="0">
              <a:solidFill>
                <a:schemeClr val="tx1"/>
              </a:solidFill>
            </a:endParaRPr>
          </a:p>
          <a:p>
            <a:r>
              <a:rPr lang="en-ZA" dirty="0" smtClean="0">
                <a:solidFill>
                  <a:schemeClr val="tx1"/>
                </a:solidFill>
              </a:rPr>
              <a:t>Mass </a:t>
            </a:r>
            <a:r>
              <a:rPr lang="en-ZA" dirty="0">
                <a:solidFill>
                  <a:schemeClr val="tx1"/>
                </a:solidFill>
              </a:rPr>
              <a:t>Spectrometry analyses of plagioclase </a:t>
            </a:r>
            <a:r>
              <a:rPr lang="en-ZA" dirty="0" smtClean="0">
                <a:solidFill>
                  <a:schemeClr val="tx1"/>
                </a:solidFill>
              </a:rPr>
              <a:t>separates</a:t>
            </a:r>
            <a:endParaRPr lang="en-ZA" dirty="0">
              <a:solidFill>
                <a:schemeClr val="tx1"/>
              </a:solidFill>
            </a:endParaRPr>
          </a:p>
          <a:p>
            <a:r>
              <a:rPr lang="en-ZA" dirty="0" smtClean="0">
                <a:solidFill>
                  <a:schemeClr val="tx1"/>
                </a:solidFill>
              </a:rPr>
              <a:t>Mass </a:t>
            </a:r>
            <a:r>
              <a:rPr lang="en-ZA" dirty="0">
                <a:solidFill>
                  <a:schemeClr val="tx1"/>
                </a:solidFill>
              </a:rPr>
              <a:t>Spectrometry analyses of </a:t>
            </a:r>
            <a:r>
              <a:rPr lang="en-ZA" dirty="0" smtClean="0">
                <a:solidFill>
                  <a:schemeClr val="tx1"/>
                </a:solidFill>
              </a:rPr>
              <a:t>sulphides</a:t>
            </a:r>
            <a:r>
              <a:rPr lang="en-ZA" dirty="0">
                <a:solidFill>
                  <a:schemeClr val="tx1"/>
                </a:solidFill>
              </a:rPr>
              <a:t>	</a:t>
            </a:r>
          </a:p>
          <a:p>
            <a:endParaRPr lang="en-US" altLang="en-US" dirty="0" smtClean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28775" y="306388"/>
            <a:ext cx="2925763" cy="596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ZA" altLang="en-US" sz="32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Methodology</a:t>
            </a:r>
            <a:endParaRPr lang="en-US" altLang="en-US" sz="3200" b="1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Picture 3" descr="C:\Users\Jarlen Beukes\Documents\MSc. Geology\Masters\Samples\Photographs\100_90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342" y="1674177"/>
            <a:ext cx="4679315" cy="350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Jarlen Beukes\Desktop\Bloemfontein-20120821-002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3693" y="2332855"/>
            <a:ext cx="4679950" cy="350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2490" y="4087677"/>
            <a:ext cx="5731510" cy="2631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tx1"/>
                </a:solidFill>
              </a:rPr>
              <a:t>The MCU comprises mainly of </a:t>
            </a:r>
            <a:r>
              <a:rPr lang="en-ZA" dirty="0" err="1" smtClean="0">
                <a:solidFill>
                  <a:schemeClr val="tx1"/>
                </a:solidFill>
              </a:rPr>
              <a:t>pyroxenite</a:t>
            </a:r>
            <a:r>
              <a:rPr lang="en-ZA" dirty="0" smtClean="0">
                <a:solidFill>
                  <a:schemeClr val="tx1"/>
                </a:solidFill>
              </a:rPr>
              <a:t> (bounded by </a:t>
            </a:r>
            <a:r>
              <a:rPr lang="en-ZA" dirty="0" err="1" smtClean="0">
                <a:solidFill>
                  <a:schemeClr val="tx1"/>
                </a:solidFill>
              </a:rPr>
              <a:t>chromitite</a:t>
            </a:r>
            <a:r>
              <a:rPr lang="en-ZA" dirty="0" smtClean="0">
                <a:solidFill>
                  <a:schemeClr val="tx1"/>
                </a:solidFill>
              </a:rPr>
              <a:t> stringer/s) and is overlain by </a:t>
            </a:r>
            <a:r>
              <a:rPr lang="en-ZA" dirty="0" err="1" smtClean="0">
                <a:solidFill>
                  <a:schemeClr val="tx1"/>
                </a:solidFill>
              </a:rPr>
              <a:t>norite</a:t>
            </a:r>
            <a:r>
              <a:rPr lang="en-ZA" dirty="0" smtClean="0">
                <a:solidFill>
                  <a:schemeClr val="tx1"/>
                </a:solidFill>
              </a:rPr>
              <a:t>, </a:t>
            </a:r>
            <a:r>
              <a:rPr lang="en-ZA" dirty="0" err="1" smtClean="0">
                <a:solidFill>
                  <a:schemeClr val="tx1"/>
                </a:solidFill>
              </a:rPr>
              <a:t>anorthosite</a:t>
            </a:r>
            <a:r>
              <a:rPr lang="en-ZA" dirty="0" smtClean="0">
                <a:solidFill>
                  <a:schemeClr val="tx1"/>
                </a:solidFill>
              </a:rPr>
              <a:t> or </a:t>
            </a:r>
            <a:r>
              <a:rPr lang="en-ZA" dirty="0" err="1" smtClean="0">
                <a:solidFill>
                  <a:schemeClr val="tx1"/>
                </a:solidFill>
              </a:rPr>
              <a:t>pyroxenite</a:t>
            </a:r>
            <a:r>
              <a:rPr lang="en-ZA" dirty="0" smtClean="0">
                <a:solidFill>
                  <a:schemeClr val="tx1"/>
                </a:solidFill>
              </a:rPr>
              <a:t> to a lesser extend  and has a spotted/mottled </a:t>
            </a:r>
            <a:r>
              <a:rPr lang="en-ZA" dirty="0" err="1" smtClean="0">
                <a:solidFill>
                  <a:schemeClr val="tx1"/>
                </a:solidFill>
              </a:rPr>
              <a:t>anorthositic</a:t>
            </a:r>
            <a:r>
              <a:rPr lang="en-ZA" dirty="0" smtClean="0">
                <a:solidFill>
                  <a:schemeClr val="tx1"/>
                </a:solidFill>
              </a:rPr>
              <a:t> footwall</a:t>
            </a:r>
          </a:p>
          <a:p>
            <a:r>
              <a:rPr lang="en-ZA" dirty="0" smtClean="0">
                <a:solidFill>
                  <a:schemeClr val="tx1"/>
                </a:solidFill>
              </a:rPr>
              <a:t>Occurrence of enigmatic “brown sugar </a:t>
            </a:r>
            <a:r>
              <a:rPr lang="en-ZA" dirty="0" err="1" smtClean="0">
                <a:solidFill>
                  <a:schemeClr val="tx1"/>
                </a:solidFill>
              </a:rPr>
              <a:t>norite</a:t>
            </a:r>
            <a:r>
              <a:rPr lang="en-ZA" dirty="0" smtClean="0">
                <a:solidFill>
                  <a:schemeClr val="tx1"/>
                </a:solidFill>
              </a:rPr>
              <a:t>” lenses in the </a:t>
            </a:r>
            <a:r>
              <a:rPr lang="en-ZA" dirty="0" err="1" smtClean="0">
                <a:solidFill>
                  <a:schemeClr val="tx1"/>
                </a:solidFill>
              </a:rPr>
              <a:t>pyroxenite</a:t>
            </a:r>
            <a:r>
              <a:rPr lang="en-ZA" dirty="0" smtClean="0">
                <a:solidFill>
                  <a:schemeClr val="tx1"/>
                </a:solidFill>
              </a:rPr>
              <a:t>(MR) and </a:t>
            </a:r>
            <a:r>
              <a:rPr lang="en-ZA" dirty="0" err="1" smtClean="0">
                <a:solidFill>
                  <a:schemeClr val="tx1"/>
                </a:solidFill>
              </a:rPr>
              <a:t>hangingwall</a:t>
            </a:r>
            <a:endParaRPr lang="en-ZA" dirty="0" smtClean="0">
              <a:solidFill>
                <a:schemeClr val="tx1"/>
              </a:solidFill>
            </a:endParaRPr>
          </a:p>
          <a:p>
            <a:endParaRPr lang="en-US" altLang="en-US" dirty="0" smtClean="0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52588" y="331788"/>
            <a:ext cx="3229378" cy="66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ZA" alt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Results</a:t>
            </a:r>
            <a:endParaRPr lang="en-US" altLang="en-US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621338" y="760359"/>
            <a:ext cx="6733365" cy="6023641"/>
            <a:chOff x="1621338" y="718723"/>
            <a:chExt cx="6733365" cy="6023641"/>
          </a:xfrm>
        </p:grpSpPr>
        <p:grpSp>
          <p:nvGrpSpPr>
            <p:cNvPr id="2" name="Group 1"/>
            <p:cNvGrpSpPr/>
            <p:nvPr/>
          </p:nvGrpSpPr>
          <p:grpSpPr>
            <a:xfrm>
              <a:off x="5644702" y="4762434"/>
              <a:ext cx="2630805" cy="1979930"/>
              <a:chOff x="931852" y="1516885"/>
              <a:chExt cx="2630805" cy="1979930"/>
            </a:xfrm>
          </p:grpSpPr>
          <p:pic>
            <p:nvPicPr>
              <p:cNvPr id="4" name="Picture 3" descr="C:\Users\Jarlen\Desktop\Masters\Analytical Methods\Microscopy\New thin sections\jjb5\spotted_or_mottled_plag_and_opx.jpg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31852" y="1516885"/>
                <a:ext cx="2630805" cy="1979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 Box 268"/>
              <p:cNvSpPr txBox="1">
                <a:spLocks noChangeArrowheads="1"/>
              </p:cNvSpPr>
              <p:nvPr/>
            </p:nvSpPr>
            <p:spPr bwMode="auto">
              <a:xfrm>
                <a:off x="967094" y="2563452"/>
                <a:ext cx="747395" cy="506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400" b="1">
                    <a:solidFill>
                      <a:srgbClr val="FFFF00"/>
                    </a:solidFill>
                    <a:effectLst/>
                    <a:latin typeface="Arial Black"/>
                    <a:ea typeface="Calibri"/>
                    <a:cs typeface="Times New Roman"/>
                  </a:rPr>
                  <a:t>Opx</a:t>
                </a:r>
                <a:endParaRPr lang="en-ZA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6" name="Straight Arrow Connector 5"/>
              <p:cNvCxnSpPr>
                <a:cxnSpLocks noChangeShapeType="1"/>
              </p:cNvCxnSpPr>
              <p:nvPr/>
            </p:nvCxnSpPr>
            <p:spPr bwMode="auto">
              <a:xfrm flipV="1">
                <a:off x="1552564" y="2563452"/>
                <a:ext cx="694690" cy="184785"/>
              </a:xfrm>
              <a:prstGeom prst="straightConnector1">
                <a:avLst/>
              </a:prstGeom>
              <a:noFill/>
              <a:ln w="127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28398" dir="3806097" algn="ctr" rotWithShape="0">
                        <a:schemeClr val="accent6">
                          <a:lumMod val="50000"/>
                          <a:lumOff val="0"/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8" name="Picture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21338" y="2434394"/>
              <a:ext cx="3305003" cy="3695186"/>
            </a:xfrm>
            <a:prstGeom prst="rect">
              <a:avLst/>
            </a:prstGeom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3771194" y="4577460"/>
              <a:ext cx="1155147" cy="596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b="1" dirty="0" err="1">
                  <a:solidFill>
                    <a:srgbClr val="FF0000"/>
                  </a:solidFill>
                  <a:effectLst/>
                  <a:latin typeface="Arial"/>
                  <a:ea typeface="Calibri"/>
                  <a:cs typeface="Times New Roman"/>
                </a:rPr>
                <a:t>SAn</a:t>
              </a:r>
              <a:endParaRPr lang="en-ZA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3405769" y="2998781"/>
              <a:ext cx="1155147" cy="596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b="1" dirty="0" err="1">
                  <a:solidFill>
                    <a:srgbClr val="FF0000"/>
                  </a:solidFill>
                  <a:effectLst/>
                  <a:latin typeface="Arial"/>
                  <a:ea typeface="Calibri"/>
                  <a:cs typeface="Times New Roman"/>
                </a:rPr>
                <a:t>Pxt</a:t>
              </a:r>
              <a:endParaRPr lang="en-ZA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828196" y="4050023"/>
              <a:ext cx="1155147" cy="596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b="1" dirty="0" err="1">
                  <a:solidFill>
                    <a:srgbClr val="FF0000"/>
                  </a:solidFill>
                  <a:effectLst/>
                  <a:latin typeface="Arial"/>
                  <a:ea typeface="Calibri"/>
                  <a:cs typeface="Times New Roman"/>
                </a:rPr>
                <a:t>MAn</a:t>
              </a:r>
              <a:endParaRPr lang="en-ZA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>
              <a:off x="2069024" y="3595607"/>
              <a:ext cx="615938" cy="3531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621338" y="3351928"/>
              <a:ext cx="1155147" cy="596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b="1" dirty="0" err="1">
                  <a:solidFill>
                    <a:srgbClr val="FF0000"/>
                  </a:solidFill>
                  <a:effectLst/>
                  <a:latin typeface="Arial"/>
                  <a:ea typeface="Calibri"/>
                  <a:cs typeface="Times New Roman"/>
                </a:rPr>
                <a:t>Chr</a:t>
              </a:r>
              <a:endParaRPr lang="en-ZA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679944" y="718723"/>
              <a:ext cx="2628265" cy="1979930"/>
              <a:chOff x="5679944" y="718723"/>
              <a:chExt cx="2628265" cy="1979930"/>
            </a:xfrm>
          </p:grpSpPr>
          <p:pic>
            <p:nvPicPr>
              <p:cNvPr id="19" name="Picture 18" descr="C:\Users\Jarlen\Desktop\Masters\Analytical Methods\Microscopy\New thin sections\jjb4.2\opx_cpx.jpg"/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79944" y="718723"/>
                <a:ext cx="2628265" cy="1979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 Box 294"/>
              <p:cNvSpPr txBox="1">
                <a:spLocks noChangeArrowheads="1"/>
              </p:cNvSpPr>
              <p:nvPr/>
            </p:nvSpPr>
            <p:spPr bwMode="auto">
              <a:xfrm>
                <a:off x="6651176" y="1555922"/>
                <a:ext cx="746760" cy="506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400" b="1">
                    <a:solidFill>
                      <a:srgbClr val="FFFF00"/>
                    </a:solidFill>
                    <a:effectLst/>
                    <a:latin typeface="Arial Black"/>
                    <a:ea typeface="Calibri"/>
                    <a:cs typeface="Times New Roman"/>
                  </a:rPr>
                  <a:t>Opx</a:t>
                </a:r>
                <a:endParaRPr lang="en-ZA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1" name="Text Box 295"/>
              <p:cNvSpPr txBox="1">
                <a:spLocks noChangeArrowheads="1"/>
              </p:cNvSpPr>
              <p:nvPr/>
            </p:nvSpPr>
            <p:spPr bwMode="auto">
              <a:xfrm>
                <a:off x="5891716" y="848532"/>
                <a:ext cx="747395" cy="506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400" b="1">
                    <a:solidFill>
                      <a:srgbClr val="FFFF00"/>
                    </a:solidFill>
                    <a:effectLst/>
                    <a:latin typeface="Arial Black"/>
                    <a:ea typeface="Calibri"/>
                    <a:cs typeface="Times New Roman"/>
                  </a:rPr>
                  <a:t>Plag</a:t>
                </a:r>
                <a:endParaRPr lang="en-ZA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2" name="Text Box 296"/>
              <p:cNvSpPr txBox="1">
                <a:spLocks noChangeArrowheads="1"/>
              </p:cNvSpPr>
              <p:nvPr/>
            </p:nvSpPr>
            <p:spPr bwMode="auto">
              <a:xfrm>
                <a:off x="5718996" y="2056302"/>
                <a:ext cx="747395" cy="506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400" b="1">
                    <a:solidFill>
                      <a:srgbClr val="FFFF00"/>
                    </a:solidFill>
                    <a:effectLst/>
                    <a:latin typeface="Arial Black"/>
                    <a:ea typeface="Calibri"/>
                    <a:cs typeface="Times New Roman"/>
                  </a:rPr>
                  <a:t>Cpx</a:t>
                </a:r>
                <a:endParaRPr lang="en-ZA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23" name="Straight Arrow Connector 22"/>
              <p:cNvCxnSpPr>
                <a:cxnSpLocks noChangeShapeType="1"/>
              </p:cNvCxnSpPr>
              <p:nvPr/>
            </p:nvCxnSpPr>
            <p:spPr bwMode="auto">
              <a:xfrm flipV="1">
                <a:off x="6237156" y="2159807"/>
                <a:ext cx="1279525" cy="85725"/>
              </a:xfrm>
              <a:prstGeom prst="straightConnector1">
                <a:avLst/>
              </a:prstGeom>
              <a:noFill/>
              <a:ln w="28575">
                <a:solidFill>
                  <a:srgbClr val="FFC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pic>
          <p:nvPicPr>
            <p:cNvPr id="25" name="Picture 24" descr="C:\Users\Jarlen\Desktop\Masters\Analytical Methods\Microscopy\New thin sections\jjb10.2\chrs_in_plag_with_opx_cpx_sericite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34542" y="2733944"/>
              <a:ext cx="2640965" cy="1979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183"/>
            <p:cNvSpPr txBox="1">
              <a:spLocks noChangeArrowheads="1"/>
            </p:cNvSpPr>
            <p:nvPr/>
          </p:nvSpPr>
          <p:spPr bwMode="auto">
            <a:xfrm>
              <a:off x="6226183" y="3436028"/>
              <a:ext cx="747395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400" b="1">
                  <a:solidFill>
                    <a:srgbClr val="FFC000"/>
                  </a:solidFill>
                  <a:effectLst/>
                  <a:latin typeface="Arial Black"/>
                  <a:ea typeface="Calibri"/>
                  <a:cs typeface="Times New Roman"/>
                </a:rPr>
                <a:t>Chr</a:t>
              </a:r>
              <a:endParaRPr lang="en-ZA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7" name="Text Box 184"/>
            <p:cNvSpPr txBox="1">
              <a:spLocks noChangeArrowheads="1"/>
            </p:cNvSpPr>
            <p:nvPr/>
          </p:nvSpPr>
          <p:spPr bwMode="auto">
            <a:xfrm>
              <a:off x="7607308" y="4026578"/>
              <a:ext cx="747395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400" b="1">
                  <a:solidFill>
                    <a:srgbClr val="FFC000"/>
                  </a:solidFill>
                  <a:effectLst/>
                  <a:latin typeface="Arial Black"/>
                  <a:ea typeface="Calibri"/>
                  <a:cs typeface="Times New Roman"/>
                </a:rPr>
                <a:t>Plag</a:t>
              </a:r>
              <a:endParaRPr lang="en-ZA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4479010" y="1809287"/>
              <a:ext cx="1412706" cy="11043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3711844" y="3595608"/>
              <a:ext cx="2179872" cy="2690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500072" y="4184546"/>
              <a:ext cx="2179872" cy="13715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751834" y="431172"/>
            <a:ext cx="4814251" cy="6295764"/>
            <a:chOff x="3887264" y="490947"/>
            <a:chExt cx="4814251" cy="6295764"/>
          </a:xfrm>
        </p:grpSpPr>
        <p:pic>
          <p:nvPicPr>
            <p:cNvPr id="58" name="Picture 2" descr="H:\DSCF025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79692" y="490947"/>
              <a:ext cx="4721823" cy="6295764"/>
            </a:xfrm>
            <a:prstGeom prst="rect">
              <a:avLst/>
            </a:prstGeom>
            <a:noFill/>
          </p:spPr>
        </p:pic>
        <p:sp>
          <p:nvSpPr>
            <p:cNvPr id="59" name="Freeform 58"/>
            <p:cNvSpPr/>
            <p:nvPr/>
          </p:nvSpPr>
          <p:spPr>
            <a:xfrm>
              <a:off x="3959942" y="3643751"/>
              <a:ext cx="4021490" cy="66367"/>
            </a:xfrm>
            <a:custGeom>
              <a:avLst/>
              <a:gdLst>
                <a:gd name="connsiteX0" fmla="*/ 0 w 4021490"/>
                <a:gd name="connsiteY0" fmla="*/ 0 h 66367"/>
                <a:gd name="connsiteX1" fmla="*/ 81116 w 4021490"/>
                <a:gd name="connsiteY1" fmla="*/ 22122 h 66367"/>
                <a:gd name="connsiteX2" fmla="*/ 103239 w 4021490"/>
                <a:gd name="connsiteY2" fmla="*/ 29496 h 66367"/>
                <a:gd name="connsiteX3" fmla="*/ 243348 w 4021490"/>
                <a:gd name="connsiteY3" fmla="*/ 51619 h 66367"/>
                <a:gd name="connsiteX4" fmla="*/ 693174 w 4021490"/>
                <a:gd name="connsiteY4" fmla="*/ 44245 h 66367"/>
                <a:gd name="connsiteX5" fmla="*/ 2042652 w 4021490"/>
                <a:gd name="connsiteY5" fmla="*/ 29496 h 66367"/>
                <a:gd name="connsiteX6" fmla="*/ 2197510 w 4021490"/>
                <a:gd name="connsiteY6" fmla="*/ 14748 h 66367"/>
                <a:gd name="connsiteX7" fmla="*/ 2433484 w 4021490"/>
                <a:gd name="connsiteY7" fmla="*/ 22122 h 66367"/>
                <a:gd name="connsiteX8" fmla="*/ 2698955 w 4021490"/>
                <a:gd name="connsiteY8" fmla="*/ 36871 h 66367"/>
                <a:gd name="connsiteX9" fmla="*/ 2868561 w 4021490"/>
                <a:gd name="connsiteY9" fmla="*/ 44245 h 66367"/>
                <a:gd name="connsiteX10" fmla="*/ 2957052 w 4021490"/>
                <a:gd name="connsiteY10" fmla="*/ 58993 h 66367"/>
                <a:gd name="connsiteX11" fmla="*/ 2993923 w 4021490"/>
                <a:gd name="connsiteY11" fmla="*/ 66367 h 66367"/>
                <a:gd name="connsiteX12" fmla="*/ 3185652 w 4021490"/>
                <a:gd name="connsiteY12" fmla="*/ 58993 h 66367"/>
                <a:gd name="connsiteX13" fmla="*/ 3266768 w 4021490"/>
                <a:gd name="connsiteY13" fmla="*/ 51619 h 66367"/>
                <a:gd name="connsiteX14" fmla="*/ 3311013 w 4021490"/>
                <a:gd name="connsiteY14" fmla="*/ 44245 h 66367"/>
                <a:gd name="connsiteX15" fmla="*/ 3487993 w 4021490"/>
                <a:gd name="connsiteY15" fmla="*/ 36871 h 66367"/>
                <a:gd name="connsiteX16" fmla="*/ 3554361 w 4021490"/>
                <a:gd name="connsiteY16" fmla="*/ 29496 h 66367"/>
                <a:gd name="connsiteX17" fmla="*/ 3583858 w 4021490"/>
                <a:gd name="connsiteY17" fmla="*/ 22122 h 66367"/>
                <a:gd name="connsiteX18" fmla="*/ 3937819 w 4021490"/>
                <a:gd name="connsiteY18" fmla="*/ 29496 h 66367"/>
                <a:gd name="connsiteX19" fmla="*/ 3982064 w 4021490"/>
                <a:gd name="connsiteY19" fmla="*/ 44245 h 66367"/>
                <a:gd name="connsiteX20" fmla="*/ 4011561 w 4021490"/>
                <a:gd name="connsiteY20" fmla="*/ 51619 h 66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21490" h="66367">
                  <a:moveTo>
                    <a:pt x="0" y="0"/>
                  </a:moveTo>
                  <a:cubicBezTo>
                    <a:pt x="66606" y="26642"/>
                    <a:pt x="5908" y="5410"/>
                    <a:pt x="81116" y="22122"/>
                  </a:cubicBezTo>
                  <a:cubicBezTo>
                    <a:pt x="88704" y="23808"/>
                    <a:pt x="95665" y="27748"/>
                    <a:pt x="103239" y="29496"/>
                  </a:cubicBezTo>
                  <a:cubicBezTo>
                    <a:pt x="174237" y="45880"/>
                    <a:pt x="173883" y="43901"/>
                    <a:pt x="243348" y="51619"/>
                  </a:cubicBezTo>
                  <a:lnTo>
                    <a:pt x="693174" y="44245"/>
                  </a:lnTo>
                  <a:lnTo>
                    <a:pt x="2042652" y="29496"/>
                  </a:lnTo>
                  <a:cubicBezTo>
                    <a:pt x="2094271" y="24580"/>
                    <a:pt x="2145682" y="13128"/>
                    <a:pt x="2197510" y="14748"/>
                  </a:cubicBezTo>
                  <a:lnTo>
                    <a:pt x="2433484" y="22122"/>
                  </a:lnTo>
                  <a:cubicBezTo>
                    <a:pt x="2522025" y="26028"/>
                    <a:pt x="2610412" y="33021"/>
                    <a:pt x="2698955" y="36871"/>
                  </a:cubicBezTo>
                  <a:lnTo>
                    <a:pt x="2868561" y="44245"/>
                  </a:lnTo>
                  <a:cubicBezTo>
                    <a:pt x="2916113" y="60095"/>
                    <a:pt x="2870609" y="46644"/>
                    <a:pt x="2957052" y="58993"/>
                  </a:cubicBezTo>
                  <a:cubicBezTo>
                    <a:pt x="2969460" y="60765"/>
                    <a:pt x="2981633" y="63909"/>
                    <a:pt x="2993923" y="66367"/>
                  </a:cubicBezTo>
                  <a:lnTo>
                    <a:pt x="3185652" y="58993"/>
                  </a:lnTo>
                  <a:cubicBezTo>
                    <a:pt x="3212763" y="57528"/>
                    <a:pt x="3239804" y="54791"/>
                    <a:pt x="3266768" y="51619"/>
                  </a:cubicBezTo>
                  <a:cubicBezTo>
                    <a:pt x="3281617" y="49872"/>
                    <a:pt x="3296094" y="45240"/>
                    <a:pt x="3311013" y="44245"/>
                  </a:cubicBezTo>
                  <a:cubicBezTo>
                    <a:pt x="3369927" y="40318"/>
                    <a:pt x="3429000" y="39329"/>
                    <a:pt x="3487993" y="36871"/>
                  </a:cubicBezTo>
                  <a:cubicBezTo>
                    <a:pt x="3510116" y="34413"/>
                    <a:pt x="3532361" y="32881"/>
                    <a:pt x="3554361" y="29496"/>
                  </a:cubicBezTo>
                  <a:cubicBezTo>
                    <a:pt x="3564378" y="27955"/>
                    <a:pt x="3573723" y="22122"/>
                    <a:pt x="3583858" y="22122"/>
                  </a:cubicBezTo>
                  <a:cubicBezTo>
                    <a:pt x="3701871" y="22122"/>
                    <a:pt x="3819832" y="27038"/>
                    <a:pt x="3937819" y="29496"/>
                  </a:cubicBezTo>
                  <a:cubicBezTo>
                    <a:pt x="3952567" y="34412"/>
                    <a:pt x="3966820" y="41196"/>
                    <a:pt x="3982064" y="44245"/>
                  </a:cubicBezTo>
                  <a:cubicBezTo>
                    <a:pt x="4021345" y="52101"/>
                    <a:pt x="4031469" y="51619"/>
                    <a:pt x="4011561" y="51619"/>
                  </a:cubicBezTo>
                </a:path>
              </a:pathLst>
            </a:custGeom>
            <a:noFill/>
            <a:ln w="38100">
              <a:solidFill>
                <a:srgbClr val="33CC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79695" y="5264163"/>
              <a:ext cx="2001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4000" b="1" dirty="0" smtClean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33CCC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PXT</a:t>
              </a:r>
              <a:endParaRPr lang="en-ZA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33CC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761242" y="2006715"/>
              <a:ext cx="2001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4000" b="1" dirty="0" smtClean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33CCC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BSN</a:t>
              </a:r>
              <a:endParaRPr lang="en-ZA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33CC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62" name="Right Arrow 61"/>
            <p:cNvSpPr/>
            <p:nvPr/>
          </p:nvSpPr>
          <p:spPr>
            <a:xfrm>
              <a:off x="3887264" y="4516526"/>
              <a:ext cx="684739" cy="161377"/>
            </a:xfrm>
            <a:prstGeom prst="rightArrow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935325" y="4658004"/>
              <a:ext cx="959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400" b="1" dirty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Chr</a:t>
              </a:r>
              <a:endParaRPr lang="en-ZA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3154718" y="3048988"/>
            <a:ext cx="943924" cy="1136342"/>
          </a:xfrm>
          <a:prstGeom prst="rect">
            <a:avLst/>
          </a:prstGeom>
          <a:noFill/>
          <a:ln w="28575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5" name="Picture 5" descr="G:\04082014_01_Pyroxenite\Images\04082014_01_Pyroxenite 9 front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4090" y="654171"/>
            <a:ext cx="41808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7" descr="G:\04082014_01_Pyroxenite\Images\04082014_01_Pyroxenite_2 for poster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4091" y="3542760"/>
            <a:ext cx="418083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1677878" y="986618"/>
            <a:ext cx="2708484" cy="1977390"/>
            <a:chOff x="1358764" y="815219"/>
            <a:chExt cx="2708484" cy="1977390"/>
          </a:xfrm>
        </p:grpSpPr>
        <p:pic>
          <p:nvPicPr>
            <p:cNvPr id="68" name="Picture 67" descr="E:\GLG\JJB\JJB14_3_TS_XPL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728" y="815219"/>
              <a:ext cx="2636520" cy="19773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Text Box 142"/>
            <p:cNvSpPr txBox="1">
              <a:spLocks noChangeArrowheads="1"/>
            </p:cNvSpPr>
            <p:nvPr/>
          </p:nvSpPr>
          <p:spPr bwMode="auto">
            <a:xfrm>
              <a:off x="1358764" y="1999787"/>
              <a:ext cx="747395" cy="506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400" b="1">
                  <a:solidFill>
                    <a:srgbClr val="FFFF00"/>
                  </a:solidFill>
                  <a:effectLst/>
                  <a:latin typeface="Arial Black"/>
                  <a:ea typeface="Calibri"/>
                  <a:cs typeface="Times New Roman"/>
                </a:rPr>
                <a:t>Cpx</a:t>
              </a:r>
              <a:endParaRPr lang="en-ZA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0" name="Text Box 143"/>
            <p:cNvSpPr txBox="1">
              <a:spLocks noChangeArrowheads="1"/>
            </p:cNvSpPr>
            <p:nvPr/>
          </p:nvSpPr>
          <p:spPr bwMode="auto">
            <a:xfrm>
              <a:off x="2311264" y="1809287"/>
              <a:ext cx="747395" cy="506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400" b="1" dirty="0" err="1">
                  <a:solidFill>
                    <a:srgbClr val="FFFF00"/>
                  </a:solidFill>
                  <a:effectLst/>
                  <a:latin typeface="Arial Black"/>
                  <a:ea typeface="Calibri"/>
                  <a:cs typeface="Times New Roman"/>
                </a:rPr>
                <a:t>Opx</a:t>
              </a:r>
              <a:endParaRPr lang="en-ZA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71" name="Straight Arrow Connector 70"/>
            <p:cNvCxnSpPr>
              <a:cxnSpLocks noChangeShapeType="1"/>
            </p:cNvCxnSpPr>
            <p:nvPr/>
          </p:nvCxnSpPr>
          <p:spPr bwMode="auto">
            <a:xfrm>
              <a:off x="1768339" y="2361737"/>
              <a:ext cx="180975" cy="333375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21594" y="1699157"/>
            <a:ext cx="8367730" cy="3351814"/>
            <a:chOff x="1460182" y="2167255"/>
            <a:chExt cx="6299837" cy="2523490"/>
          </a:xfrm>
        </p:grpSpPr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xmlns="" val="234580566"/>
                </p:ext>
              </p:extLst>
            </p:nvPr>
          </p:nvGraphicFramePr>
          <p:xfrm>
            <a:off x="4656772" y="2167255"/>
            <a:ext cx="2533650" cy="2519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9" name="Picture 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279" y="2168794"/>
              <a:ext cx="586740" cy="11201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1460182" y="2171065"/>
              <a:ext cx="2957920" cy="2519680"/>
              <a:chOff x="1460182" y="2171065"/>
              <a:chExt cx="2957920" cy="2519680"/>
            </a:xfrm>
          </p:grpSpPr>
          <p:graphicFrame>
            <p:nvGraphicFramePr>
              <p:cNvPr id="6" name="Chart 5"/>
              <p:cNvGraphicFramePr/>
              <p:nvPr>
                <p:extLst>
                  <p:ext uri="{D42A27DB-BD31-4B8C-83A1-F6EECF244321}">
                    <p14:modId xmlns:p14="http://schemas.microsoft.com/office/powerpoint/2010/main" xmlns="" val="2186613030"/>
                  </p:ext>
                </p:extLst>
              </p:nvPr>
            </p:nvGraphicFramePr>
            <p:xfrm>
              <a:off x="1460182" y="2171065"/>
              <a:ext cx="2519680" cy="251968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pic>
            <p:nvPicPr>
              <p:cNvPr id="8" name="Picture 7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522" y="2180953"/>
                <a:ext cx="449580" cy="1143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Text Box 486"/>
              <p:cNvSpPr txBox="1">
                <a:spLocks noChangeArrowheads="1"/>
              </p:cNvSpPr>
              <p:nvPr/>
            </p:nvSpPr>
            <p:spPr bwMode="auto">
              <a:xfrm>
                <a:off x="2473007" y="2320925"/>
                <a:ext cx="454660" cy="269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100" b="1" dirty="0">
                    <a:effectLst/>
                    <a:latin typeface="Calibri"/>
                    <a:ea typeface="Calibri"/>
                    <a:cs typeface="Times New Roman"/>
                  </a:rPr>
                  <a:t>TRP</a:t>
                </a:r>
                <a:endParaRPr lang="en-ZA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11" name="Text Box 487"/>
            <p:cNvSpPr txBox="1">
              <a:spLocks noChangeArrowheads="1"/>
            </p:cNvSpPr>
            <p:nvPr/>
          </p:nvSpPr>
          <p:spPr bwMode="auto">
            <a:xfrm>
              <a:off x="5592127" y="2329815"/>
              <a:ext cx="713740" cy="26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100" b="1">
                  <a:effectLst/>
                  <a:latin typeface="Calibri"/>
                  <a:ea typeface="Calibri"/>
                  <a:cs typeface="Times New Roman"/>
                </a:rPr>
                <a:t>EST013</a:t>
              </a:r>
              <a:endParaRPr lang="en-ZA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88644" y="1792410"/>
            <a:ext cx="7591003" cy="3323876"/>
            <a:chOff x="0" y="0"/>
            <a:chExt cx="61071" cy="267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301" t="49799" r="12520" b="17528"/>
            <a:stretch>
              <a:fillRect/>
            </a:stretch>
          </p:blipFill>
          <p:spPr bwMode="auto">
            <a:xfrm>
              <a:off x="8809" y="9185"/>
              <a:ext cx="36438" cy="1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>
              <a:off x="19091" y="10616"/>
              <a:ext cx="15378" cy="0"/>
            </a:xfrm>
            <a:prstGeom prst="line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0" y="24219"/>
              <a:ext cx="11855" cy="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ZA" sz="1100" b="1" kern="120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Enstatite</a:t>
              </a:r>
              <a:endParaRPr lang="en-ZA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8" name="TextBox 6"/>
            <p:cNvSpPr txBox="1">
              <a:spLocks noChangeArrowheads="1"/>
            </p:cNvSpPr>
            <p:nvPr/>
          </p:nvSpPr>
          <p:spPr bwMode="auto">
            <a:xfrm>
              <a:off x="45728" y="23744"/>
              <a:ext cx="11862" cy="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ZA" sz="1100" b="1" kern="120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Ferrosilite</a:t>
              </a:r>
              <a:endParaRPr lang="en-ZA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8809" y="9210"/>
              <a:ext cx="11861" cy="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ZA" sz="1100" b="1" kern="120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Diopside</a:t>
              </a:r>
              <a:endParaRPr lang="en-ZA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0" name="TextBox 8"/>
            <p:cNvSpPr txBox="1">
              <a:spLocks noChangeArrowheads="1"/>
            </p:cNvSpPr>
            <p:nvPr/>
          </p:nvSpPr>
          <p:spPr bwMode="auto">
            <a:xfrm>
              <a:off x="37716" y="9210"/>
              <a:ext cx="15055" cy="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ZA" sz="1100" b="1" kern="120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Hedenbergite</a:t>
              </a:r>
              <a:endParaRPr lang="en-ZA" sz="120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544" t="10632" r="39929" b="74527"/>
            <a:stretch>
              <a:fillRect/>
            </a:stretch>
          </p:blipFill>
          <p:spPr bwMode="auto">
            <a:xfrm>
              <a:off x="51660" y="0"/>
              <a:ext cx="9411" cy="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74709" y="4082034"/>
            <a:ext cx="8188783" cy="1905109"/>
            <a:chOff x="1560830" y="2742321"/>
            <a:chExt cx="6022341" cy="1444551"/>
          </a:xfrm>
        </p:grpSpPr>
        <p:pic>
          <p:nvPicPr>
            <p:cNvPr id="26" name="Content Placeholder 3"/>
            <p:cNvPicPr/>
            <p:nvPr/>
          </p:nvPicPr>
          <p:blipFill rotWithShape="1">
            <a:blip r:embed="rId9"/>
            <a:srcRect l="17215" t="75861" r="11083" b="17270"/>
            <a:stretch/>
          </p:blipFill>
          <p:spPr>
            <a:xfrm>
              <a:off x="2075180" y="3696018"/>
              <a:ext cx="4055110" cy="387350"/>
            </a:xfrm>
            <a:prstGeom prst="rect">
              <a:avLst/>
            </a:prstGeom>
          </p:spPr>
        </p:pic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1560830" y="2742321"/>
              <a:ext cx="6022341" cy="1444551"/>
              <a:chOff x="0" y="712"/>
              <a:chExt cx="60223" cy="14447"/>
            </a:xfrm>
          </p:grpSpPr>
          <p:sp>
            <p:nvSpPr>
              <p:cNvPr id="28" name="TextBox 11"/>
              <p:cNvSpPr txBox="1">
                <a:spLocks noChangeArrowheads="1"/>
              </p:cNvSpPr>
              <p:nvPr/>
            </p:nvSpPr>
            <p:spPr bwMode="auto">
              <a:xfrm>
                <a:off x="0" y="12638"/>
                <a:ext cx="11855" cy="2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ZA" sz="1100" b="1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Albite </a:t>
                </a:r>
                <a:endParaRPr lang="en-ZA" sz="1200">
                  <a:effectLst/>
                  <a:latin typeface="Times New Roman"/>
                  <a:ea typeface="Times New Roman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544" t="10632" r="39929" b="74527"/>
              <a:stretch>
                <a:fillRect/>
              </a:stretch>
            </p:blipFill>
            <p:spPr bwMode="auto">
              <a:xfrm>
                <a:off x="47255" y="712"/>
                <a:ext cx="9410" cy="6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13"/>
              <p:cNvSpPr txBox="1">
                <a:spLocks noChangeArrowheads="1"/>
              </p:cNvSpPr>
              <p:nvPr/>
            </p:nvSpPr>
            <p:spPr bwMode="auto">
              <a:xfrm>
                <a:off x="45167" y="12638"/>
                <a:ext cx="15056" cy="2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ZA" sz="1100" b="1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Anorthite</a:t>
                </a:r>
                <a:endParaRPr lang="en-ZA" sz="1200">
                  <a:effectLst/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353" y="1634267"/>
            <a:ext cx="4181298" cy="396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5218564" y="1261189"/>
            <a:ext cx="3278578" cy="5282988"/>
            <a:chOff x="5218513" y="1365363"/>
            <a:chExt cx="3278578" cy="528298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8615" y="1365363"/>
              <a:ext cx="3278476" cy="262278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8513" y="4003835"/>
              <a:ext cx="3278578" cy="2644516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251731" y="4003835"/>
              <a:ext cx="3073102" cy="2630796"/>
              <a:chOff x="5162188" y="4001767"/>
              <a:chExt cx="3562590" cy="3236893"/>
            </a:xfrm>
          </p:grpSpPr>
          <p:cxnSp>
            <p:nvCxnSpPr>
              <p:cNvPr id="35" name="AutoShape 66"/>
              <p:cNvCxnSpPr>
                <a:cxnSpLocks noChangeShapeType="1"/>
              </p:cNvCxnSpPr>
              <p:nvPr/>
            </p:nvCxnSpPr>
            <p:spPr bwMode="auto">
              <a:xfrm flipH="1" flipV="1">
                <a:off x="7365096" y="5377254"/>
                <a:ext cx="365874" cy="484827"/>
              </a:xfrm>
              <a:prstGeom prst="straightConnector1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6" name="Text Box 67"/>
              <p:cNvSpPr txBox="1">
                <a:spLocks noChangeArrowheads="1"/>
              </p:cNvSpPr>
              <p:nvPr/>
            </p:nvSpPr>
            <p:spPr bwMode="auto">
              <a:xfrm>
                <a:off x="7634308" y="5822207"/>
                <a:ext cx="961305" cy="461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31" tIns="45715" rIns="91431" bIns="45715" anchor="t" anchorCtr="0" upright="1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600" b="1" dirty="0" err="1">
                    <a:solidFill>
                      <a:srgbClr val="FFFF00"/>
                    </a:solidFill>
                    <a:latin typeface="Calibri"/>
                    <a:ea typeface="Calibri"/>
                    <a:cs typeface="Times New Roman"/>
                  </a:rPr>
                  <a:t>PtBiTe</a:t>
                </a:r>
                <a:endParaRPr lang="en-ZA" sz="1600" dirty="0"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37" name="AutoShape 1136"/>
              <p:cNvCxnSpPr>
                <a:cxnSpLocks noChangeShapeType="1"/>
              </p:cNvCxnSpPr>
              <p:nvPr/>
            </p:nvCxnSpPr>
            <p:spPr bwMode="auto">
              <a:xfrm flipH="1" flipV="1">
                <a:off x="7924887" y="4869798"/>
                <a:ext cx="71891" cy="690226"/>
              </a:xfrm>
              <a:prstGeom prst="straightConnector1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8" name="Text Box 1135"/>
              <p:cNvSpPr txBox="1">
                <a:spLocks noChangeArrowheads="1"/>
              </p:cNvSpPr>
              <p:nvPr/>
            </p:nvSpPr>
            <p:spPr bwMode="auto">
              <a:xfrm>
                <a:off x="7924888" y="5508672"/>
                <a:ext cx="799890" cy="461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31" tIns="45715" rIns="91431" bIns="45715" anchor="t" anchorCtr="0" upright="1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600" b="1">
                    <a:solidFill>
                      <a:srgbClr val="FFFF00"/>
                    </a:solidFill>
                    <a:latin typeface="Calibri"/>
                    <a:ea typeface="Calibri"/>
                    <a:cs typeface="Times New Roman"/>
                  </a:rPr>
                  <a:t>Pyrr</a:t>
                </a:r>
                <a:endParaRPr lang="en-ZA" sz="1600"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39" name="Text Box 315"/>
              <p:cNvSpPr txBox="1">
                <a:spLocks noChangeArrowheads="1"/>
              </p:cNvSpPr>
              <p:nvPr/>
            </p:nvSpPr>
            <p:spPr bwMode="auto">
              <a:xfrm>
                <a:off x="5610774" y="4779829"/>
                <a:ext cx="701981" cy="441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31" tIns="45715" rIns="91431" bIns="45715" anchor="t" anchorCtr="0" upright="1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600" b="1" dirty="0">
                    <a:solidFill>
                      <a:srgbClr val="ED7D31"/>
                    </a:solidFill>
                    <a:latin typeface="Calibri"/>
                    <a:ea typeface="Calibri"/>
                    <a:cs typeface="Times New Roman"/>
                  </a:rPr>
                  <a:t>Plag</a:t>
                </a:r>
                <a:endParaRPr lang="en-ZA" sz="1600" dirty="0"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41" name="Text Box 67"/>
              <p:cNvSpPr txBox="1">
                <a:spLocks noChangeArrowheads="1"/>
              </p:cNvSpPr>
              <p:nvPr/>
            </p:nvSpPr>
            <p:spPr bwMode="auto">
              <a:xfrm>
                <a:off x="5162188" y="6236562"/>
                <a:ext cx="932592" cy="461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31" tIns="45715" rIns="91431" bIns="45715" anchor="t" anchorCtr="0" upright="1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600" b="1" dirty="0">
                    <a:solidFill>
                      <a:srgbClr val="FFFF00"/>
                    </a:solidFill>
                    <a:latin typeface="Calibri"/>
                    <a:ea typeface="Calibri"/>
                    <a:cs typeface="Times New Roman"/>
                  </a:rPr>
                  <a:t>Chalc</a:t>
                </a:r>
                <a:endParaRPr lang="en-ZA" sz="1600" dirty="0"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43" name="Text Box 1131"/>
              <p:cNvSpPr txBox="1">
                <a:spLocks noChangeArrowheads="1"/>
              </p:cNvSpPr>
              <p:nvPr/>
            </p:nvSpPr>
            <p:spPr bwMode="auto">
              <a:xfrm>
                <a:off x="5409740" y="6776666"/>
                <a:ext cx="903015" cy="461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ZA" sz="1600" b="1" dirty="0">
                    <a:solidFill>
                      <a:srgbClr val="ED7D31"/>
                    </a:solidFill>
                    <a:latin typeface="Calibri"/>
                    <a:ea typeface="Calibri"/>
                    <a:cs typeface="Times New Roman"/>
                  </a:rPr>
                  <a:t>Cl-alt</a:t>
                </a:r>
                <a:endParaRPr lang="en-ZA" sz="1600" dirty="0"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6113542" y="4001767"/>
                <a:ext cx="592435" cy="1414295"/>
              </a:xfrm>
              <a:custGeom>
                <a:avLst/>
                <a:gdLst>
                  <a:gd name="connsiteX0" fmla="*/ 5610 w 622722"/>
                  <a:gd name="connsiteY0" fmla="*/ 0 h 1486602"/>
                  <a:gd name="connsiteX1" fmla="*/ 0 w 622722"/>
                  <a:gd name="connsiteY1" fmla="*/ 28050 h 1486602"/>
                  <a:gd name="connsiteX2" fmla="*/ 16829 w 622722"/>
                  <a:gd name="connsiteY2" fmla="*/ 84148 h 1486602"/>
                  <a:gd name="connsiteX3" fmla="*/ 33659 w 622722"/>
                  <a:gd name="connsiteY3" fmla="*/ 95367 h 1486602"/>
                  <a:gd name="connsiteX4" fmla="*/ 39269 w 622722"/>
                  <a:gd name="connsiteY4" fmla="*/ 117807 h 1486602"/>
                  <a:gd name="connsiteX5" fmla="*/ 56098 w 622722"/>
                  <a:gd name="connsiteY5" fmla="*/ 129026 h 1486602"/>
                  <a:gd name="connsiteX6" fmla="*/ 67318 w 622722"/>
                  <a:gd name="connsiteY6" fmla="*/ 162685 h 1486602"/>
                  <a:gd name="connsiteX7" fmla="*/ 78537 w 622722"/>
                  <a:gd name="connsiteY7" fmla="*/ 179515 h 1486602"/>
                  <a:gd name="connsiteX8" fmla="*/ 84147 w 622722"/>
                  <a:gd name="connsiteY8" fmla="*/ 196344 h 1486602"/>
                  <a:gd name="connsiteX9" fmla="*/ 100977 w 622722"/>
                  <a:gd name="connsiteY9" fmla="*/ 207564 h 1486602"/>
                  <a:gd name="connsiteX10" fmla="*/ 112196 w 622722"/>
                  <a:gd name="connsiteY10" fmla="*/ 241223 h 1486602"/>
                  <a:gd name="connsiteX11" fmla="*/ 117806 w 622722"/>
                  <a:gd name="connsiteY11" fmla="*/ 286101 h 1486602"/>
                  <a:gd name="connsiteX12" fmla="*/ 123416 w 622722"/>
                  <a:gd name="connsiteY12" fmla="*/ 302930 h 1486602"/>
                  <a:gd name="connsiteX13" fmla="*/ 140245 w 622722"/>
                  <a:gd name="connsiteY13" fmla="*/ 314150 h 1486602"/>
                  <a:gd name="connsiteX14" fmla="*/ 173904 w 622722"/>
                  <a:gd name="connsiteY14" fmla="*/ 325370 h 1486602"/>
                  <a:gd name="connsiteX15" fmla="*/ 213173 w 622722"/>
                  <a:gd name="connsiteY15" fmla="*/ 336589 h 1486602"/>
                  <a:gd name="connsiteX16" fmla="*/ 297320 w 622722"/>
                  <a:gd name="connsiteY16" fmla="*/ 319760 h 1486602"/>
                  <a:gd name="connsiteX17" fmla="*/ 314150 w 622722"/>
                  <a:gd name="connsiteY17" fmla="*/ 308540 h 1486602"/>
                  <a:gd name="connsiteX18" fmla="*/ 375858 w 622722"/>
                  <a:gd name="connsiteY18" fmla="*/ 319760 h 1486602"/>
                  <a:gd name="connsiteX19" fmla="*/ 392687 w 622722"/>
                  <a:gd name="connsiteY19" fmla="*/ 330980 h 1486602"/>
                  <a:gd name="connsiteX20" fmla="*/ 415126 w 622722"/>
                  <a:gd name="connsiteY20" fmla="*/ 359029 h 1486602"/>
                  <a:gd name="connsiteX21" fmla="*/ 454395 w 622722"/>
                  <a:gd name="connsiteY21" fmla="*/ 403907 h 1486602"/>
                  <a:gd name="connsiteX22" fmla="*/ 482444 w 622722"/>
                  <a:gd name="connsiteY22" fmla="*/ 488054 h 1486602"/>
                  <a:gd name="connsiteX23" fmla="*/ 499274 w 622722"/>
                  <a:gd name="connsiteY23" fmla="*/ 499274 h 1486602"/>
                  <a:gd name="connsiteX24" fmla="*/ 510493 w 622722"/>
                  <a:gd name="connsiteY24" fmla="*/ 532933 h 1486602"/>
                  <a:gd name="connsiteX25" fmla="*/ 516103 w 622722"/>
                  <a:gd name="connsiteY25" fmla="*/ 549762 h 1486602"/>
                  <a:gd name="connsiteX26" fmla="*/ 521713 w 622722"/>
                  <a:gd name="connsiteY26" fmla="*/ 611470 h 1486602"/>
                  <a:gd name="connsiteX27" fmla="*/ 532933 w 622722"/>
                  <a:gd name="connsiteY27" fmla="*/ 633910 h 1486602"/>
                  <a:gd name="connsiteX28" fmla="*/ 544152 w 622722"/>
                  <a:gd name="connsiteY28" fmla="*/ 667569 h 1486602"/>
                  <a:gd name="connsiteX29" fmla="*/ 549762 w 622722"/>
                  <a:gd name="connsiteY29" fmla="*/ 684398 h 1486602"/>
                  <a:gd name="connsiteX30" fmla="*/ 555372 w 622722"/>
                  <a:gd name="connsiteY30" fmla="*/ 706837 h 1486602"/>
                  <a:gd name="connsiteX31" fmla="*/ 572201 w 622722"/>
                  <a:gd name="connsiteY31" fmla="*/ 718057 h 1486602"/>
                  <a:gd name="connsiteX32" fmla="*/ 583421 w 622722"/>
                  <a:gd name="connsiteY32" fmla="*/ 762935 h 1486602"/>
                  <a:gd name="connsiteX33" fmla="*/ 589031 w 622722"/>
                  <a:gd name="connsiteY33" fmla="*/ 807814 h 1486602"/>
                  <a:gd name="connsiteX34" fmla="*/ 600250 w 622722"/>
                  <a:gd name="connsiteY34" fmla="*/ 847083 h 1486602"/>
                  <a:gd name="connsiteX35" fmla="*/ 611470 w 622722"/>
                  <a:gd name="connsiteY35" fmla="*/ 869522 h 1486602"/>
                  <a:gd name="connsiteX36" fmla="*/ 617080 w 622722"/>
                  <a:gd name="connsiteY36" fmla="*/ 891961 h 1486602"/>
                  <a:gd name="connsiteX37" fmla="*/ 617080 w 622722"/>
                  <a:gd name="connsiteY37" fmla="*/ 1088305 h 1486602"/>
                  <a:gd name="connsiteX38" fmla="*/ 605860 w 622722"/>
                  <a:gd name="connsiteY38" fmla="*/ 1116354 h 1486602"/>
                  <a:gd name="connsiteX39" fmla="*/ 594641 w 622722"/>
                  <a:gd name="connsiteY39" fmla="*/ 1155623 h 1486602"/>
                  <a:gd name="connsiteX40" fmla="*/ 583421 w 622722"/>
                  <a:gd name="connsiteY40" fmla="*/ 1194891 h 1486602"/>
                  <a:gd name="connsiteX41" fmla="*/ 577811 w 622722"/>
                  <a:gd name="connsiteY41" fmla="*/ 1307088 h 1486602"/>
                  <a:gd name="connsiteX42" fmla="*/ 566591 w 622722"/>
                  <a:gd name="connsiteY42" fmla="*/ 1323917 h 1486602"/>
                  <a:gd name="connsiteX43" fmla="*/ 560982 w 622722"/>
                  <a:gd name="connsiteY43" fmla="*/ 1357576 h 1486602"/>
                  <a:gd name="connsiteX44" fmla="*/ 572201 w 622722"/>
                  <a:gd name="connsiteY44" fmla="*/ 1424894 h 1486602"/>
                  <a:gd name="connsiteX45" fmla="*/ 577811 w 622722"/>
                  <a:gd name="connsiteY45" fmla="*/ 1441723 h 1486602"/>
                  <a:gd name="connsiteX46" fmla="*/ 577811 w 622722"/>
                  <a:gd name="connsiteY46" fmla="*/ 1486602 h 148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622722" h="1486602">
                    <a:moveTo>
                      <a:pt x="5610" y="0"/>
                    </a:moveTo>
                    <a:cubicBezTo>
                      <a:pt x="3740" y="9350"/>
                      <a:pt x="0" y="18515"/>
                      <a:pt x="0" y="28050"/>
                    </a:cubicBezTo>
                    <a:cubicBezTo>
                      <a:pt x="0" y="49232"/>
                      <a:pt x="1623" y="68942"/>
                      <a:pt x="16829" y="84148"/>
                    </a:cubicBezTo>
                    <a:cubicBezTo>
                      <a:pt x="21596" y="88915"/>
                      <a:pt x="28049" y="91627"/>
                      <a:pt x="33659" y="95367"/>
                    </a:cubicBezTo>
                    <a:cubicBezTo>
                      <a:pt x="35529" y="102847"/>
                      <a:pt x="34992" y="111392"/>
                      <a:pt x="39269" y="117807"/>
                    </a:cubicBezTo>
                    <a:cubicBezTo>
                      <a:pt x="43009" y="123417"/>
                      <a:pt x="52525" y="123309"/>
                      <a:pt x="56098" y="129026"/>
                    </a:cubicBezTo>
                    <a:cubicBezTo>
                      <a:pt x="62366" y="139055"/>
                      <a:pt x="63578" y="151465"/>
                      <a:pt x="67318" y="162685"/>
                    </a:cubicBezTo>
                    <a:cubicBezTo>
                      <a:pt x="69450" y="169081"/>
                      <a:pt x="75522" y="173485"/>
                      <a:pt x="78537" y="179515"/>
                    </a:cubicBezTo>
                    <a:cubicBezTo>
                      <a:pt x="81181" y="184804"/>
                      <a:pt x="80453" y="191727"/>
                      <a:pt x="84147" y="196344"/>
                    </a:cubicBezTo>
                    <a:cubicBezTo>
                      <a:pt x="88359" y="201609"/>
                      <a:pt x="95367" y="203824"/>
                      <a:pt x="100977" y="207564"/>
                    </a:cubicBezTo>
                    <a:lnTo>
                      <a:pt x="112196" y="241223"/>
                    </a:lnTo>
                    <a:cubicBezTo>
                      <a:pt x="116963" y="255525"/>
                      <a:pt x="115109" y="271268"/>
                      <a:pt x="117806" y="286101"/>
                    </a:cubicBezTo>
                    <a:cubicBezTo>
                      <a:pt x="118864" y="291919"/>
                      <a:pt x="119722" y="298313"/>
                      <a:pt x="123416" y="302930"/>
                    </a:cubicBezTo>
                    <a:cubicBezTo>
                      <a:pt x="127628" y="308195"/>
                      <a:pt x="134084" y="311412"/>
                      <a:pt x="140245" y="314150"/>
                    </a:cubicBezTo>
                    <a:cubicBezTo>
                      <a:pt x="151052" y="318953"/>
                      <a:pt x="162684" y="321630"/>
                      <a:pt x="173904" y="325370"/>
                    </a:cubicBezTo>
                    <a:cubicBezTo>
                      <a:pt x="198046" y="333418"/>
                      <a:pt x="185000" y="329547"/>
                      <a:pt x="213173" y="336589"/>
                    </a:cubicBezTo>
                    <a:cubicBezTo>
                      <a:pt x="275415" y="329674"/>
                      <a:pt x="247597" y="336335"/>
                      <a:pt x="297320" y="319760"/>
                    </a:cubicBezTo>
                    <a:cubicBezTo>
                      <a:pt x="303716" y="317628"/>
                      <a:pt x="308540" y="312280"/>
                      <a:pt x="314150" y="308540"/>
                    </a:cubicBezTo>
                    <a:cubicBezTo>
                      <a:pt x="329619" y="310474"/>
                      <a:pt x="358563" y="311112"/>
                      <a:pt x="375858" y="319760"/>
                    </a:cubicBezTo>
                    <a:cubicBezTo>
                      <a:pt x="381888" y="322775"/>
                      <a:pt x="387077" y="327240"/>
                      <a:pt x="392687" y="330980"/>
                    </a:cubicBezTo>
                    <a:cubicBezTo>
                      <a:pt x="406727" y="387137"/>
                      <a:pt x="385617" y="329520"/>
                      <a:pt x="415126" y="359029"/>
                    </a:cubicBezTo>
                    <a:cubicBezTo>
                      <a:pt x="480570" y="424473"/>
                      <a:pt x="406715" y="372121"/>
                      <a:pt x="454395" y="403907"/>
                    </a:cubicBezTo>
                    <a:lnTo>
                      <a:pt x="482444" y="488054"/>
                    </a:lnTo>
                    <a:cubicBezTo>
                      <a:pt x="484576" y="494450"/>
                      <a:pt x="493664" y="495534"/>
                      <a:pt x="499274" y="499274"/>
                    </a:cubicBezTo>
                    <a:lnTo>
                      <a:pt x="510493" y="532933"/>
                    </a:lnTo>
                    <a:lnTo>
                      <a:pt x="516103" y="549762"/>
                    </a:lnTo>
                    <a:cubicBezTo>
                      <a:pt x="517973" y="570331"/>
                      <a:pt x="517662" y="591217"/>
                      <a:pt x="521713" y="611470"/>
                    </a:cubicBezTo>
                    <a:cubicBezTo>
                      <a:pt x="523353" y="619670"/>
                      <a:pt x="529827" y="626145"/>
                      <a:pt x="532933" y="633910"/>
                    </a:cubicBezTo>
                    <a:cubicBezTo>
                      <a:pt x="537325" y="644891"/>
                      <a:pt x="540412" y="656349"/>
                      <a:pt x="544152" y="667569"/>
                    </a:cubicBezTo>
                    <a:lnTo>
                      <a:pt x="549762" y="684398"/>
                    </a:lnTo>
                    <a:cubicBezTo>
                      <a:pt x="552200" y="691712"/>
                      <a:pt x="551095" y="700422"/>
                      <a:pt x="555372" y="706837"/>
                    </a:cubicBezTo>
                    <a:cubicBezTo>
                      <a:pt x="559112" y="712447"/>
                      <a:pt x="566591" y="714317"/>
                      <a:pt x="572201" y="718057"/>
                    </a:cubicBezTo>
                    <a:cubicBezTo>
                      <a:pt x="579027" y="738534"/>
                      <a:pt x="579553" y="737791"/>
                      <a:pt x="583421" y="762935"/>
                    </a:cubicBezTo>
                    <a:cubicBezTo>
                      <a:pt x="585713" y="777836"/>
                      <a:pt x="586552" y="792943"/>
                      <a:pt x="589031" y="807814"/>
                    </a:cubicBezTo>
                    <a:cubicBezTo>
                      <a:pt x="590324" y="815570"/>
                      <a:pt x="596615" y="838600"/>
                      <a:pt x="600250" y="847083"/>
                    </a:cubicBezTo>
                    <a:cubicBezTo>
                      <a:pt x="603544" y="854769"/>
                      <a:pt x="608534" y="861692"/>
                      <a:pt x="611470" y="869522"/>
                    </a:cubicBezTo>
                    <a:cubicBezTo>
                      <a:pt x="614177" y="876741"/>
                      <a:pt x="615210" y="884481"/>
                      <a:pt x="617080" y="891961"/>
                    </a:cubicBezTo>
                    <a:cubicBezTo>
                      <a:pt x="620722" y="964794"/>
                      <a:pt x="627712" y="1017424"/>
                      <a:pt x="617080" y="1088305"/>
                    </a:cubicBezTo>
                    <a:cubicBezTo>
                      <a:pt x="615586" y="1098264"/>
                      <a:pt x="609396" y="1106925"/>
                      <a:pt x="605860" y="1116354"/>
                    </a:cubicBezTo>
                    <a:cubicBezTo>
                      <a:pt x="597786" y="1137883"/>
                      <a:pt x="601717" y="1130856"/>
                      <a:pt x="594641" y="1155623"/>
                    </a:cubicBezTo>
                    <a:cubicBezTo>
                      <a:pt x="578532" y="1212009"/>
                      <a:pt x="600976" y="1124675"/>
                      <a:pt x="583421" y="1194891"/>
                    </a:cubicBezTo>
                    <a:cubicBezTo>
                      <a:pt x="581551" y="1232290"/>
                      <a:pt x="582654" y="1269957"/>
                      <a:pt x="577811" y="1307088"/>
                    </a:cubicBezTo>
                    <a:cubicBezTo>
                      <a:pt x="576939" y="1313773"/>
                      <a:pt x="568723" y="1317521"/>
                      <a:pt x="566591" y="1323917"/>
                    </a:cubicBezTo>
                    <a:cubicBezTo>
                      <a:pt x="562994" y="1334708"/>
                      <a:pt x="562852" y="1346356"/>
                      <a:pt x="560982" y="1357576"/>
                    </a:cubicBezTo>
                    <a:cubicBezTo>
                      <a:pt x="564722" y="1380015"/>
                      <a:pt x="567740" y="1402587"/>
                      <a:pt x="572201" y="1424894"/>
                    </a:cubicBezTo>
                    <a:cubicBezTo>
                      <a:pt x="573361" y="1430692"/>
                      <a:pt x="577276" y="1435834"/>
                      <a:pt x="577811" y="1441723"/>
                    </a:cubicBezTo>
                    <a:cubicBezTo>
                      <a:pt x="579165" y="1456621"/>
                      <a:pt x="577811" y="1471642"/>
                      <a:pt x="577811" y="1486602"/>
                    </a:cubicBezTo>
                  </a:path>
                </a:pathLst>
              </a:custGeom>
              <a:noFill/>
              <a:ln w="1905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6751226" y="5869704"/>
                <a:ext cx="309544" cy="1211490"/>
              </a:xfrm>
              <a:custGeom>
                <a:avLst/>
                <a:gdLst>
                  <a:gd name="connsiteX0" fmla="*/ 0 w 325370"/>
                  <a:gd name="connsiteY0" fmla="*/ 0 h 1273428"/>
                  <a:gd name="connsiteX1" fmla="*/ 16830 w 325370"/>
                  <a:gd name="connsiteY1" fmla="*/ 44879 h 1273428"/>
                  <a:gd name="connsiteX2" fmla="*/ 22440 w 325370"/>
                  <a:gd name="connsiteY2" fmla="*/ 67318 h 1273428"/>
                  <a:gd name="connsiteX3" fmla="*/ 28049 w 325370"/>
                  <a:gd name="connsiteY3" fmla="*/ 84147 h 1273428"/>
                  <a:gd name="connsiteX4" fmla="*/ 33659 w 325370"/>
                  <a:gd name="connsiteY4" fmla="*/ 106587 h 1273428"/>
                  <a:gd name="connsiteX5" fmla="*/ 50489 w 325370"/>
                  <a:gd name="connsiteY5" fmla="*/ 112196 h 1273428"/>
                  <a:gd name="connsiteX6" fmla="*/ 61708 w 325370"/>
                  <a:gd name="connsiteY6" fmla="*/ 145855 h 1273428"/>
                  <a:gd name="connsiteX7" fmla="*/ 67318 w 325370"/>
                  <a:gd name="connsiteY7" fmla="*/ 162685 h 1273428"/>
                  <a:gd name="connsiteX8" fmla="*/ 89757 w 325370"/>
                  <a:gd name="connsiteY8" fmla="*/ 173904 h 1273428"/>
                  <a:gd name="connsiteX9" fmla="*/ 100977 w 325370"/>
                  <a:gd name="connsiteY9" fmla="*/ 207563 h 1273428"/>
                  <a:gd name="connsiteX10" fmla="*/ 106587 w 325370"/>
                  <a:gd name="connsiteY10" fmla="*/ 224393 h 1273428"/>
                  <a:gd name="connsiteX11" fmla="*/ 129026 w 325370"/>
                  <a:gd name="connsiteY11" fmla="*/ 263661 h 1273428"/>
                  <a:gd name="connsiteX12" fmla="*/ 134636 w 325370"/>
                  <a:gd name="connsiteY12" fmla="*/ 280491 h 1273428"/>
                  <a:gd name="connsiteX13" fmla="*/ 123416 w 325370"/>
                  <a:gd name="connsiteY13" fmla="*/ 330979 h 1273428"/>
                  <a:gd name="connsiteX14" fmla="*/ 112197 w 325370"/>
                  <a:gd name="connsiteY14" fmla="*/ 347809 h 1273428"/>
                  <a:gd name="connsiteX15" fmla="*/ 106587 w 325370"/>
                  <a:gd name="connsiteY15" fmla="*/ 364638 h 1273428"/>
                  <a:gd name="connsiteX16" fmla="*/ 117807 w 325370"/>
                  <a:gd name="connsiteY16" fmla="*/ 460005 h 1273428"/>
                  <a:gd name="connsiteX17" fmla="*/ 129026 w 325370"/>
                  <a:gd name="connsiteY17" fmla="*/ 476834 h 1273428"/>
                  <a:gd name="connsiteX18" fmla="*/ 123416 w 325370"/>
                  <a:gd name="connsiteY18" fmla="*/ 504883 h 1273428"/>
                  <a:gd name="connsiteX19" fmla="*/ 112197 w 325370"/>
                  <a:gd name="connsiteY19" fmla="*/ 538542 h 1273428"/>
                  <a:gd name="connsiteX20" fmla="*/ 106587 w 325370"/>
                  <a:gd name="connsiteY20" fmla="*/ 555372 h 1273428"/>
                  <a:gd name="connsiteX21" fmla="*/ 100977 w 325370"/>
                  <a:gd name="connsiteY21" fmla="*/ 577811 h 1273428"/>
                  <a:gd name="connsiteX22" fmla="*/ 84148 w 325370"/>
                  <a:gd name="connsiteY22" fmla="*/ 589031 h 1273428"/>
                  <a:gd name="connsiteX23" fmla="*/ 72928 w 325370"/>
                  <a:gd name="connsiteY23" fmla="*/ 622690 h 1273428"/>
                  <a:gd name="connsiteX24" fmla="*/ 89757 w 325370"/>
                  <a:gd name="connsiteY24" fmla="*/ 723666 h 1273428"/>
                  <a:gd name="connsiteX25" fmla="*/ 100977 w 325370"/>
                  <a:gd name="connsiteY25" fmla="*/ 757325 h 1273428"/>
                  <a:gd name="connsiteX26" fmla="*/ 112197 w 325370"/>
                  <a:gd name="connsiteY26" fmla="*/ 779764 h 1273428"/>
                  <a:gd name="connsiteX27" fmla="*/ 117807 w 325370"/>
                  <a:gd name="connsiteY27" fmla="*/ 796594 h 1273428"/>
                  <a:gd name="connsiteX28" fmla="*/ 134636 w 325370"/>
                  <a:gd name="connsiteY28" fmla="*/ 802204 h 1273428"/>
                  <a:gd name="connsiteX29" fmla="*/ 145856 w 325370"/>
                  <a:gd name="connsiteY29" fmla="*/ 835863 h 1273428"/>
                  <a:gd name="connsiteX30" fmla="*/ 157075 w 325370"/>
                  <a:gd name="connsiteY30" fmla="*/ 875131 h 1273428"/>
                  <a:gd name="connsiteX31" fmla="*/ 168295 w 325370"/>
                  <a:gd name="connsiteY31" fmla="*/ 897571 h 1273428"/>
                  <a:gd name="connsiteX32" fmla="*/ 173905 w 325370"/>
                  <a:gd name="connsiteY32" fmla="*/ 914400 h 1273428"/>
                  <a:gd name="connsiteX33" fmla="*/ 190734 w 325370"/>
                  <a:gd name="connsiteY33" fmla="*/ 953669 h 1273428"/>
                  <a:gd name="connsiteX34" fmla="*/ 207564 w 325370"/>
                  <a:gd name="connsiteY34" fmla="*/ 959279 h 1273428"/>
                  <a:gd name="connsiteX35" fmla="*/ 224393 w 325370"/>
                  <a:gd name="connsiteY35" fmla="*/ 1015377 h 1273428"/>
                  <a:gd name="connsiteX36" fmla="*/ 230003 w 325370"/>
                  <a:gd name="connsiteY36" fmla="*/ 1032206 h 1273428"/>
                  <a:gd name="connsiteX37" fmla="*/ 235613 w 325370"/>
                  <a:gd name="connsiteY37" fmla="*/ 1054645 h 1273428"/>
                  <a:gd name="connsiteX38" fmla="*/ 246832 w 325370"/>
                  <a:gd name="connsiteY38" fmla="*/ 1071475 h 1273428"/>
                  <a:gd name="connsiteX39" fmla="*/ 258052 w 325370"/>
                  <a:gd name="connsiteY39" fmla="*/ 1116353 h 1273428"/>
                  <a:gd name="connsiteX40" fmla="*/ 269272 w 325370"/>
                  <a:gd name="connsiteY40" fmla="*/ 1150012 h 1273428"/>
                  <a:gd name="connsiteX41" fmla="*/ 286101 w 325370"/>
                  <a:gd name="connsiteY41" fmla="*/ 1161232 h 1273428"/>
                  <a:gd name="connsiteX42" fmla="*/ 302930 w 325370"/>
                  <a:gd name="connsiteY42" fmla="*/ 1211720 h 1273428"/>
                  <a:gd name="connsiteX43" fmla="*/ 308540 w 325370"/>
                  <a:gd name="connsiteY43" fmla="*/ 1228550 h 1273428"/>
                  <a:gd name="connsiteX44" fmla="*/ 314150 w 325370"/>
                  <a:gd name="connsiteY44" fmla="*/ 1250989 h 1273428"/>
                  <a:gd name="connsiteX45" fmla="*/ 325370 w 325370"/>
                  <a:gd name="connsiteY45" fmla="*/ 1273428 h 127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25370" h="1273428">
                    <a:moveTo>
                      <a:pt x="0" y="0"/>
                    </a:moveTo>
                    <a:cubicBezTo>
                      <a:pt x="14228" y="71137"/>
                      <a:pt x="-4838" y="-5678"/>
                      <a:pt x="16830" y="44879"/>
                    </a:cubicBezTo>
                    <a:cubicBezTo>
                      <a:pt x="19867" y="51965"/>
                      <a:pt x="20322" y="59905"/>
                      <a:pt x="22440" y="67318"/>
                    </a:cubicBezTo>
                    <a:cubicBezTo>
                      <a:pt x="24064" y="73004"/>
                      <a:pt x="26425" y="78461"/>
                      <a:pt x="28049" y="84147"/>
                    </a:cubicBezTo>
                    <a:cubicBezTo>
                      <a:pt x="30167" y="91561"/>
                      <a:pt x="28842" y="100566"/>
                      <a:pt x="33659" y="106587"/>
                    </a:cubicBezTo>
                    <a:cubicBezTo>
                      <a:pt x="37353" y="111204"/>
                      <a:pt x="44879" y="110326"/>
                      <a:pt x="50489" y="112196"/>
                    </a:cubicBezTo>
                    <a:lnTo>
                      <a:pt x="61708" y="145855"/>
                    </a:lnTo>
                    <a:cubicBezTo>
                      <a:pt x="63578" y="151465"/>
                      <a:pt x="62029" y="160041"/>
                      <a:pt x="67318" y="162685"/>
                    </a:cubicBezTo>
                    <a:lnTo>
                      <a:pt x="89757" y="173904"/>
                    </a:lnTo>
                    <a:lnTo>
                      <a:pt x="100977" y="207563"/>
                    </a:lnTo>
                    <a:cubicBezTo>
                      <a:pt x="102847" y="213173"/>
                      <a:pt x="103307" y="219473"/>
                      <a:pt x="106587" y="224393"/>
                    </a:cubicBezTo>
                    <a:cubicBezTo>
                      <a:pt x="117857" y="241296"/>
                      <a:pt x="120484" y="243730"/>
                      <a:pt x="129026" y="263661"/>
                    </a:cubicBezTo>
                    <a:cubicBezTo>
                      <a:pt x="131355" y="269096"/>
                      <a:pt x="132766" y="274881"/>
                      <a:pt x="134636" y="280491"/>
                    </a:cubicBezTo>
                    <a:cubicBezTo>
                      <a:pt x="130896" y="297320"/>
                      <a:pt x="128868" y="314624"/>
                      <a:pt x="123416" y="330979"/>
                    </a:cubicBezTo>
                    <a:cubicBezTo>
                      <a:pt x="121284" y="337375"/>
                      <a:pt x="115212" y="341779"/>
                      <a:pt x="112197" y="347809"/>
                    </a:cubicBezTo>
                    <a:cubicBezTo>
                      <a:pt x="109553" y="353098"/>
                      <a:pt x="108457" y="359028"/>
                      <a:pt x="106587" y="364638"/>
                    </a:cubicBezTo>
                    <a:cubicBezTo>
                      <a:pt x="107050" y="369268"/>
                      <a:pt x="114086" y="447603"/>
                      <a:pt x="117807" y="460005"/>
                    </a:cubicBezTo>
                    <a:cubicBezTo>
                      <a:pt x="119744" y="466463"/>
                      <a:pt x="125286" y="471224"/>
                      <a:pt x="129026" y="476834"/>
                    </a:cubicBezTo>
                    <a:cubicBezTo>
                      <a:pt x="127156" y="486184"/>
                      <a:pt x="125925" y="495684"/>
                      <a:pt x="123416" y="504883"/>
                    </a:cubicBezTo>
                    <a:cubicBezTo>
                      <a:pt x="120304" y="516293"/>
                      <a:pt x="115937" y="527322"/>
                      <a:pt x="112197" y="538542"/>
                    </a:cubicBezTo>
                    <a:cubicBezTo>
                      <a:pt x="110327" y="544152"/>
                      <a:pt x="108021" y="549635"/>
                      <a:pt x="106587" y="555372"/>
                    </a:cubicBezTo>
                    <a:cubicBezTo>
                      <a:pt x="104717" y="562852"/>
                      <a:pt x="105254" y="571396"/>
                      <a:pt x="100977" y="577811"/>
                    </a:cubicBezTo>
                    <a:cubicBezTo>
                      <a:pt x="97237" y="583421"/>
                      <a:pt x="89758" y="585291"/>
                      <a:pt x="84148" y="589031"/>
                    </a:cubicBezTo>
                    <a:lnTo>
                      <a:pt x="72928" y="622690"/>
                    </a:lnTo>
                    <a:cubicBezTo>
                      <a:pt x="53404" y="681261"/>
                      <a:pt x="74999" y="686771"/>
                      <a:pt x="89757" y="723666"/>
                    </a:cubicBezTo>
                    <a:cubicBezTo>
                      <a:pt x="94149" y="734647"/>
                      <a:pt x="95688" y="746747"/>
                      <a:pt x="100977" y="757325"/>
                    </a:cubicBezTo>
                    <a:cubicBezTo>
                      <a:pt x="104717" y="764805"/>
                      <a:pt x="108903" y="772078"/>
                      <a:pt x="112197" y="779764"/>
                    </a:cubicBezTo>
                    <a:cubicBezTo>
                      <a:pt x="114526" y="785199"/>
                      <a:pt x="113626" y="792412"/>
                      <a:pt x="117807" y="796594"/>
                    </a:cubicBezTo>
                    <a:cubicBezTo>
                      <a:pt x="121988" y="800775"/>
                      <a:pt x="129026" y="800334"/>
                      <a:pt x="134636" y="802204"/>
                    </a:cubicBezTo>
                    <a:lnTo>
                      <a:pt x="145856" y="835863"/>
                    </a:lnTo>
                    <a:cubicBezTo>
                      <a:pt x="152978" y="857229"/>
                      <a:pt x="148966" y="856210"/>
                      <a:pt x="157075" y="875131"/>
                    </a:cubicBezTo>
                    <a:cubicBezTo>
                      <a:pt x="160369" y="882818"/>
                      <a:pt x="165001" y="889884"/>
                      <a:pt x="168295" y="897571"/>
                    </a:cubicBezTo>
                    <a:cubicBezTo>
                      <a:pt x="170624" y="903006"/>
                      <a:pt x="172280" y="908714"/>
                      <a:pt x="173905" y="914400"/>
                    </a:cubicBezTo>
                    <a:cubicBezTo>
                      <a:pt x="177897" y="928372"/>
                      <a:pt x="178083" y="943548"/>
                      <a:pt x="190734" y="953669"/>
                    </a:cubicBezTo>
                    <a:cubicBezTo>
                      <a:pt x="195352" y="957363"/>
                      <a:pt x="201954" y="957409"/>
                      <a:pt x="207564" y="959279"/>
                    </a:cubicBezTo>
                    <a:cubicBezTo>
                      <a:pt x="234232" y="1039286"/>
                      <a:pt x="207432" y="956015"/>
                      <a:pt x="224393" y="1015377"/>
                    </a:cubicBezTo>
                    <a:cubicBezTo>
                      <a:pt x="226018" y="1021063"/>
                      <a:pt x="228378" y="1026520"/>
                      <a:pt x="230003" y="1032206"/>
                    </a:cubicBezTo>
                    <a:cubicBezTo>
                      <a:pt x="232121" y="1039619"/>
                      <a:pt x="232576" y="1047558"/>
                      <a:pt x="235613" y="1054645"/>
                    </a:cubicBezTo>
                    <a:cubicBezTo>
                      <a:pt x="238269" y="1060842"/>
                      <a:pt x="243092" y="1065865"/>
                      <a:pt x="246832" y="1071475"/>
                    </a:cubicBezTo>
                    <a:cubicBezTo>
                      <a:pt x="250572" y="1086434"/>
                      <a:pt x="253176" y="1101725"/>
                      <a:pt x="258052" y="1116353"/>
                    </a:cubicBezTo>
                    <a:cubicBezTo>
                      <a:pt x="261792" y="1127573"/>
                      <a:pt x="259432" y="1143452"/>
                      <a:pt x="269272" y="1150012"/>
                    </a:cubicBezTo>
                    <a:lnTo>
                      <a:pt x="286101" y="1161232"/>
                    </a:lnTo>
                    <a:lnTo>
                      <a:pt x="302930" y="1211720"/>
                    </a:lnTo>
                    <a:cubicBezTo>
                      <a:pt x="304800" y="1217330"/>
                      <a:pt x="307106" y="1222813"/>
                      <a:pt x="308540" y="1228550"/>
                    </a:cubicBezTo>
                    <a:cubicBezTo>
                      <a:pt x="310410" y="1236030"/>
                      <a:pt x="311443" y="1243770"/>
                      <a:pt x="314150" y="1250989"/>
                    </a:cubicBezTo>
                    <a:cubicBezTo>
                      <a:pt x="317086" y="1258819"/>
                      <a:pt x="325370" y="1273428"/>
                      <a:pt x="325370" y="1273428"/>
                    </a:cubicBezTo>
                  </a:path>
                </a:pathLst>
              </a:custGeom>
              <a:noFill/>
              <a:ln w="1905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6150901" y="4001768"/>
                <a:ext cx="624424" cy="1408958"/>
              </a:xfrm>
              <a:custGeom>
                <a:avLst/>
                <a:gdLst>
                  <a:gd name="connsiteX0" fmla="*/ 0 w 656348"/>
                  <a:gd name="connsiteY0" fmla="*/ 0 h 1480992"/>
                  <a:gd name="connsiteX1" fmla="*/ 33659 w 656348"/>
                  <a:gd name="connsiteY1" fmla="*/ 44879 h 1480992"/>
                  <a:gd name="connsiteX2" fmla="*/ 44878 w 656348"/>
                  <a:gd name="connsiteY2" fmla="*/ 67318 h 1480992"/>
                  <a:gd name="connsiteX3" fmla="*/ 50488 w 656348"/>
                  <a:gd name="connsiteY3" fmla="*/ 84148 h 1480992"/>
                  <a:gd name="connsiteX4" fmla="*/ 67318 w 656348"/>
                  <a:gd name="connsiteY4" fmla="*/ 95367 h 1480992"/>
                  <a:gd name="connsiteX5" fmla="*/ 78537 w 656348"/>
                  <a:gd name="connsiteY5" fmla="*/ 129026 h 1480992"/>
                  <a:gd name="connsiteX6" fmla="*/ 84147 w 656348"/>
                  <a:gd name="connsiteY6" fmla="*/ 145856 h 1480992"/>
                  <a:gd name="connsiteX7" fmla="*/ 100976 w 656348"/>
                  <a:gd name="connsiteY7" fmla="*/ 157075 h 1480992"/>
                  <a:gd name="connsiteX8" fmla="*/ 123416 w 656348"/>
                  <a:gd name="connsiteY8" fmla="*/ 224393 h 1480992"/>
                  <a:gd name="connsiteX9" fmla="*/ 140245 w 656348"/>
                  <a:gd name="connsiteY9" fmla="*/ 230003 h 1480992"/>
                  <a:gd name="connsiteX10" fmla="*/ 157075 w 656348"/>
                  <a:gd name="connsiteY10" fmla="*/ 241223 h 1480992"/>
                  <a:gd name="connsiteX11" fmla="*/ 297320 w 656348"/>
                  <a:gd name="connsiteY11" fmla="*/ 241223 h 1480992"/>
                  <a:gd name="connsiteX12" fmla="*/ 314149 w 656348"/>
                  <a:gd name="connsiteY12" fmla="*/ 246832 h 1480992"/>
                  <a:gd name="connsiteX13" fmla="*/ 325369 w 656348"/>
                  <a:gd name="connsiteY13" fmla="*/ 263662 h 1480992"/>
                  <a:gd name="connsiteX14" fmla="*/ 342199 w 656348"/>
                  <a:gd name="connsiteY14" fmla="*/ 269272 h 1480992"/>
                  <a:gd name="connsiteX15" fmla="*/ 375857 w 656348"/>
                  <a:gd name="connsiteY15" fmla="*/ 286101 h 1480992"/>
                  <a:gd name="connsiteX16" fmla="*/ 398297 w 656348"/>
                  <a:gd name="connsiteY16" fmla="*/ 314150 h 1480992"/>
                  <a:gd name="connsiteX17" fmla="*/ 420736 w 656348"/>
                  <a:gd name="connsiteY17" fmla="*/ 342199 h 1480992"/>
                  <a:gd name="connsiteX18" fmla="*/ 426346 w 656348"/>
                  <a:gd name="connsiteY18" fmla="*/ 359029 h 1480992"/>
                  <a:gd name="connsiteX19" fmla="*/ 454395 w 656348"/>
                  <a:gd name="connsiteY19" fmla="*/ 387078 h 1480992"/>
                  <a:gd name="connsiteX20" fmla="*/ 465614 w 656348"/>
                  <a:gd name="connsiteY20" fmla="*/ 420737 h 1480992"/>
                  <a:gd name="connsiteX21" fmla="*/ 476834 w 656348"/>
                  <a:gd name="connsiteY21" fmla="*/ 460005 h 1480992"/>
                  <a:gd name="connsiteX22" fmla="*/ 493664 w 656348"/>
                  <a:gd name="connsiteY22" fmla="*/ 499274 h 1480992"/>
                  <a:gd name="connsiteX23" fmla="*/ 504883 w 656348"/>
                  <a:gd name="connsiteY23" fmla="*/ 532933 h 1480992"/>
                  <a:gd name="connsiteX24" fmla="*/ 510493 w 656348"/>
                  <a:gd name="connsiteY24" fmla="*/ 549762 h 1480992"/>
                  <a:gd name="connsiteX25" fmla="*/ 521713 w 656348"/>
                  <a:gd name="connsiteY25" fmla="*/ 594641 h 1480992"/>
                  <a:gd name="connsiteX26" fmla="*/ 532932 w 656348"/>
                  <a:gd name="connsiteY26" fmla="*/ 611470 h 1480992"/>
                  <a:gd name="connsiteX27" fmla="*/ 544152 w 656348"/>
                  <a:gd name="connsiteY27" fmla="*/ 645129 h 1480992"/>
                  <a:gd name="connsiteX28" fmla="*/ 555372 w 656348"/>
                  <a:gd name="connsiteY28" fmla="*/ 678788 h 1480992"/>
                  <a:gd name="connsiteX29" fmla="*/ 560981 w 656348"/>
                  <a:gd name="connsiteY29" fmla="*/ 701227 h 1480992"/>
                  <a:gd name="connsiteX30" fmla="*/ 572201 w 656348"/>
                  <a:gd name="connsiteY30" fmla="*/ 718057 h 1480992"/>
                  <a:gd name="connsiteX31" fmla="*/ 583421 w 656348"/>
                  <a:gd name="connsiteY31" fmla="*/ 740496 h 1480992"/>
                  <a:gd name="connsiteX32" fmla="*/ 589030 w 656348"/>
                  <a:gd name="connsiteY32" fmla="*/ 757326 h 1480992"/>
                  <a:gd name="connsiteX33" fmla="*/ 611470 w 656348"/>
                  <a:gd name="connsiteY33" fmla="*/ 796594 h 1480992"/>
                  <a:gd name="connsiteX34" fmla="*/ 617080 w 656348"/>
                  <a:gd name="connsiteY34" fmla="*/ 819034 h 1480992"/>
                  <a:gd name="connsiteX35" fmla="*/ 639519 w 656348"/>
                  <a:gd name="connsiteY35" fmla="*/ 858302 h 1480992"/>
                  <a:gd name="connsiteX36" fmla="*/ 645129 w 656348"/>
                  <a:gd name="connsiteY36" fmla="*/ 925620 h 1480992"/>
                  <a:gd name="connsiteX37" fmla="*/ 639519 w 656348"/>
                  <a:gd name="connsiteY37" fmla="*/ 992938 h 1480992"/>
                  <a:gd name="connsiteX38" fmla="*/ 628299 w 656348"/>
                  <a:gd name="connsiteY38" fmla="*/ 1032207 h 1480992"/>
                  <a:gd name="connsiteX39" fmla="*/ 633909 w 656348"/>
                  <a:gd name="connsiteY39" fmla="*/ 1110744 h 1480992"/>
                  <a:gd name="connsiteX40" fmla="*/ 639519 w 656348"/>
                  <a:gd name="connsiteY40" fmla="*/ 1138793 h 1480992"/>
                  <a:gd name="connsiteX41" fmla="*/ 656348 w 656348"/>
                  <a:gd name="connsiteY41" fmla="*/ 1194891 h 1480992"/>
                  <a:gd name="connsiteX42" fmla="*/ 633909 w 656348"/>
                  <a:gd name="connsiteY42" fmla="*/ 1262209 h 1480992"/>
                  <a:gd name="connsiteX43" fmla="*/ 628299 w 656348"/>
                  <a:gd name="connsiteY43" fmla="*/ 1279038 h 1480992"/>
                  <a:gd name="connsiteX44" fmla="*/ 628299 w 656348"/>
                  <a:gd name="connsiteY44" fmla="*/ 1480992 h 1480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56348" h="1480992">
                    <a:moveTo>
                      <a:pt x="0" y="0"/>
                    </a:moveTo>
                    <a:cubicBezTo>
                      <a:pt x="10783" y="13479"/>
                      <a:pt x="24732" y="29257"/>
                      <a:pt x="33659" y="44879"/>
                    </a:cubicBezTo>
                    <a:cubicBezTo>
                      <a:pt x="37808" y="52140"/>
                      <a:pt x="41584" y="59632"/>
                      <a:pt x="44878" y="67318"/>
                    </a:cubicBezTo>
                    <a:cubicBezTo>
                      <a:pt x="47207" y="72753"/>
                      <a:pt x="46794" y="79530"/>
                      <a:pt x="50488" y="84148"/>
                    </a:cubicBezTo>
                    <a:cubicBezTo>
                      <a:pt x="54700" y="89413"/>
                      <a:pt x="61708" y="91627"/>
                      <a:pt x="67318" y="95367"/>
                    </a:cubicBezTo>
                    <a:lnTo>
                      <a:pt x="78537" y="129026"/>
                    </a:lnTo>
                    <a:cubicBezTo>
                      <a:pt x="80407" y="134636"/>
                      <a:pt x="79227" y="142576"/>
                      <a:pt x="84147" y="145856"/>
                    </a:cubicBezTo>
                    <a:lnTo>
                      <a:pt x="100976" y="157075"/>
                    </a:lnTo>
                    <a:lnTo>
                      <a:pt x="123416" y="224393"/>
                    </a:lnTo>
                    <a:cubicBezTo>
                      <a:pt x="125286" y="230003"/>
                      <a:pt x="134956" y="227358"/>
                      <a:pt x="140245" y="230003"/>
                    </a:cubicBezTo>
                    <a:cubicBezTo>
                      <a:pt x="146276" y="233018"/>
                      <a:pt x="151465" y="237483"/>
                      <a:pt x="157075" y="241223"/>
                    </a:cubicBezTo>
                    <a:cubicBezTo>
                      <a:pt x="229852" y="237180"/>
                      <a:pt x="240918" y="229943"/>
                      <a:pt x="297320" y="241223"/>
                    </a:cubicBezTo>
                    <a:cubicBezTo>
                      <a:pt x="303118" y="242383"/>
                      <a:pt x="308539" y="244962"/>
                      <a:pt x="314149" y="246832"/>
                    </a:cubicBezTo>
                    <a:cubicBezTo>
                      <a:pt x="317889" y="252442"/>
                      <a:pt x="320104" y="259450"/>
                      <a:pt x="325369" y="263662"/>
                    </a:cubicBezTo>
                    <a:cubicBezTo>
                      <a:pt x="329987" y="267356"/>
                      <a:pt x="336910" y="266627"/>
                      <a:pt x="342199" y="269272"/>
                    </a:cubicBezTo>
                    <a:cubicBezTo>
                      <a:pt x="385701" y="291022"/>
                      <a:pt x="333553" y="271999"/>
                      <a:pt x="375857" y="286101"/>
                    </a:cubicBezTo>
                    <a:cubicBezTo>
                      <a:pt x="389959" y="328405"/>
                      <a:pt x="369295" y="277896"/>
                      <a:pt x="398297" y="314150"/>
                    </a:cubicBezTo>
                    <a:cubicBezTo>
                      <a:pt x="429262" y="352858"/>
                      <a:pt x="372507" y="310049"/>
                      <a:pt x="420736" y="342199"/>
                    </a:cubicBezTo>
                    <a:cubicBezTo>
                      <a:pt x="422606" y="347809"/>
                      <a:pt x="422652" y="354411"/>
                      <a:pt x="426346" y="359029"/>
                    </a:cubicBezTo>
                    <a:cubicBezTo>
                      <a:pt x="450655" y="389416"/>
                      <a:pt x="437565" y="349209"/>
                      <a:pt x="454395" y="387078"/>
                    </a:cubicBezTo>
                    <a:cubicBezTo>
                      <a:pt x="459198" y="397885"/>
                      <a:pt x="461874" y="409517"/>
                      <a:pt x="465614" y="420737"/>
                    </a:cubicBezTo>
                    <a:cubicBezTo>
                      <a:pt x="479069" y="461104"/>
                      <a:pt x="462740" y="410676"/>
                      <a:pt x="476834" y="460005"/>
                    </a:cubicBezTo>
                    <a:cubicBezTo>
                      <a:pt x="485865" y="491614"/>
                      <a:pt x="478701" y="461866"/>
                      <a:pt x="493664" y="499274"/>
                    </a:cubicBezTo>
                    <a:cubicBezTo>
                      <a:pt x="498056" y="510255"/>
                      <a:pt x="501143" y="521713"/>
                      <a:pt x="504883" y="532933"/>
                    </a:cubicBezTo>
                    <a:cubicBezTo>
                      <a:pt x="506753" y="538543"/>
                      <a:pt x="509059" y="544025"/>
                      <a:pt x="510493" y="549762"/>
                    </a:cubicBezTo>
                    <a:cubicBezTo>
                      <a:pt x="514233" y="564722"/>
                      <a:pt x="513160" y="581811"/>
                      <a:pt x="521713" y="594641"/>
                    </a:cubicBezTo>
                    <a:cubicBezTo>
                      <a:pt x="525453" y="600251"/>
                      <a:pt x="530194" y="605309"/>
                      <a:pt x="532932" y="611470"/>
                    </a:cubicBezTo>
                    <a:cubicBezTo>
                      <a:pt x="537735" y="622277"/>
                      <a:pt x="540412" y="633909"/>
                      <a:pt x="544152" y="645129"/>
                    </a:cubicBezTo>
                    <a:lnTo>
                      <a:pt x="555372" y="678788"/>
                    </a:lnTo>
                    <a:cubicBezTo>
                      <a:pt x="557810" y="686102"/>
                      <a:pt x="557944" y="694141"/>
                      <a:pt x="560981" y="701227"/>
                    </a:cubicBezTo>
                    <a:cubicBezTo>
                      <a:pt x="563637" y="707424"/>
                      <a:pt x="568856" y="712203"/>
                      <a:pt x="572201" y="718057"/>
                    </a:cubicBezTo>
                    <a:cubicBezTo>
                      <a:pt x="576350" y="725318"/>
                      <a:pt x="580127" y="732810"/>
                      <a:pt x="583421" y="740496"/>
                    </a:cubicBezTo>
                    <a:cubicBezTo>
                      <a:pt x="585750" y="745931"/>
                      <a:pt x="586701" y="751891"/>
                      <a:pt x="589030" y="757326"/>
                    </a:cubicBezTo>
                    <a:cubicBezTo>
                      <a:pt x="597569" y="777252"/>
                      <a:pt x="600203" y="779695"/>
                      <a:pt x="611470" y="796594"/>
                    </a:cubicBezTo>
                    <a:cubicBezTo>
                      <a:pt x="613340" y="804074"/>
                      <a:pt x="613255" y="812340"/>
                      <a:pt x="617080" y="819034"/>
                    </a:cubicBezTo>
                    <a:cubicBezTo>
                      <a:pt x="646789" y="871025"/>
                      <a:pt x="624766" y="799293"/>
                      <a:pt x="639519" y="858302"/>
                    </a:cubicBezTo>
                    <a:cubicBezTo>
                      <a:pt x="641389" y="880741"/>
                      <a:pt x="645129" y="903103"/>
                      <a:pt x="645129" y="925620"/>
                    </a:cubicBezTo>
                    <a:cubicBezTo>
                      <a:pt x="645129" y="948137"/>
                      <a:pt x="642312" y="970595"/>
                      <a:pt x="639519" y="992938"/>
                    </a:cubicBezTo>
                    <a:cubicBezTo>
                      <a:pt x="638110" y="1004207"/>
                      <a:pt x="632025" y="1021030"/>
                      <a:pt x="628299" y="1032207"/>
                    </a:cubicBezTo>
                    <a:cubicBezTo>
                      <a:pt x="630169" y="1058386"/>
                      <a:pt x="631161" y="1084643"/>
                      <a:pt x="633909" y="1110744"/>
                    </a:cubicBezTo>
                    <a:cubicBezTo>
                      <a:pt x="634907" y="1120226"/>
                      <a:pt x="637451" y="1129485"/>
                      <a:pt x="639519" y="1138793"/>
                    </a:cubicBezTo>
                    <a:cubicBezTo>
                      <a:pt x="645171" y="1164224"/>
                      <a:pt x="647027" y="1166927"/>
                      <a:pt x="656348" y="1194891"/>
                    </a:cubicBezTo>
                    <a:lnTo>
                      <a:pt x="633909" y="1262209"/>
                    </a:lnTo>
                    <a:cubicBezTo>
                      <a:pt x="632039" y="1267819"/>
                      <a:pt x="628299" y="1273125"/>
                      <a:pt x="628299" y="1279038"/>
                    </a:cubicBezTo>
                    <a:lnTo>
                      <a:pt x="628299" y="1480992"/>
                    </a:lnTo>
                  </a:path>
                </a:pathLst>
              </a:custGeom>
              <a:noFill/>
              <a:ln w="1905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6889988" y="5485254"/>
                <a:ext cx="423513" cy="539269"/>
              </a:xfrm>
              <a:custGeom>
                <a:avLst/>
                <a:gdLst>
                  <a:gd name="connsiteX0" fmla="*/ 50489 w 499399"/>
                  <a:gd name="connsiteY0" fmla="*/ 117806 h 549809"/>
                  <a:gd name="connsiteX1" fmla="*/ 33660 w 499399"/>
                  <a:gd name="connsiteY1" fmla="*/ 179514 h 549809"/>
                  <a:gd name="connsiteX2" fmla="*/ 28050 w 499399"/>
                  <a:gd name="connsiteY2" fmla="*/ 196343 h 549809"/>
                  <a:gd name="connsiteX3" fmla="*/ 16830 w 499399"/>
                  <a:gd name="connsiteY3" fmla="*/ 213173 h 549809"/>
                  <a:gd name="connsiteX4" fmla="*/ 11220 w 499399"/>
                  <a:gd name="connsiteY4" fmla="*/ 235612 h 549809"/>
                  <a:gd name="connsiteX5" fmla="*/ 1 w 499399"/>
                  <a:gd name="connsiteY5" fmla="*/ 252441 h 549809"/>
                  <a:gd name="connsiteX6" fmla="*/ 11220 w 499399"/>
                  <a:gd name="connsiteY6" fmla="*/ 409516 h 549809"/>
                  <a:gd name="connsiteX7" fmla="*/ 22440 w 499399"/>
                  <a:gd name="connsiteY7" fmla="*/ 431956 h 549809"/>
                  <a:gd name="connsiteX8" fmla="*/ 28050 w 499399"/>
                  <a:gd name="connsiteY8" fmla="*/ 448785 h 549809"/>
                  <a:gd name="connsiteX9" fmla="*/ 33660 w 499399"/>
                  <a:gd name="connsiteY9" fmla="*/ 488054 h 549809"/>
                  <a:gd name="connsiteX10" fmla="*/ 39269 w 499399"/>
                  <a:gd name="connsiteY10" fmla="*/ 510493 h 549809"/>
                  <a:gd name="connsiteX11" fmla="*/ 61709 w 499399"/>
                  <a:gd name="connsiteY11" fmla="*/ 516103 h 549809"/>
                  <a:gd name="connsiteX12" fmla="*/ 78538 w 499399"/>
                  <a:gd name="connsiteY12" fmla="*/ 521713 h 549809"/>
                  <a:gd name="connsiteX13" fmla="*/ 100977 w 499399"/>
                  <a:gd name="connsiteY13" fmla="*/ 527322 h 549809"/>
                  <a:gd name="connsiteX14" fmla="*/ 117807 w 499399"/>
                  <a:gd name="connsiteY14" fmla="*/ 532932 h 549809"/>
                  <a:gd name="connsiteX15" fmla="*/ 140246 w 499399"/>
                  <a:gd name="connsiteY15" fmla="*/ 538542 h 549809"/>
                  <a:gd name="connsiteX16" fmla="*/ 162685 w 499399"/>
                  <a:gd name="connsiteY16" fmla="*/ 549762 h 549809"/>
                  <a:gd name="connsiteX17" fmla="*/ 230003 w 499399"/>
                  <a:gd name="connsiteY17" fmla="*/ 544152 h 549809"/>
                  <a:gd name="connsiteX18" fmla="*/ 246833 w 499399"/>
                  <a:gd name="connsiteY18" fmla="*/ 549762 h 549809"/>
                  <a:gd name="connsiteX19" fmla="*/ 280491 w 499399"/>
                  <a:gd name="connsiteY19" fmla="*/ 538542 h 549809"/>
                  <a:gd name="connsiteX20" fmla="*/ 325370 w 499399"/>
                  <a:gd name="connsiteY20" fmla="*/ 527322 h 549809"/>
                  <a:gd name="connsiteX21" fmla="*/ 342199 w 499399"/>
                  <a:gd name="connsiteY21" fmla="*/ 516103 h 549809"/>
                  <a:gd name="connsiteX22" fmla="*/ 353419 w 499399"/>
                  <a:gd name="connsiteY22" fmla="*/ 499273 h 549809"/>
                  <a:gd name="connsiteX23" fmla="*/ 375858 w 499399"/>
                  <a:gd name="connsiteY23" fmla="*/ 493664 h 549809"/>
                  <a:gd name="connsiteX24" fmla="*/ 398298 w 499399"/>
                  <a:gd name="connsiteY24" fmla="*/ 460005 h 549809"/>
                  <a:gd name="connsiteX25" fmla="*/ 431956 w 499399"/>
                  <a:gd name="connsiteY25" fmla="*/ 448785 h 549809"/>
                  <a:gd name="connsiteX26" fmla="*/ 443176 w 499399"/>
                  <a:gd name="connsiteY26" fmla="*/ 426346 h 549809"/>
                  <a:gd name="connsiteX27" fmla="*/ 471225 w 499399"/>
                  <a:gd name="connsiteY27" fmla="*/ 398297 h 549809"/>
                  <a:gd name="connsiteX28" fmla="*/ 482445 w 499399"/>
                  <a:gd name="connsiteY28" fmla="*/ 359028 h 549809"/>
                  <a:gd name="connsiteX29" fmla="*/ 493664 w 499399"/>
                  <a:gd name="connsiteY29" fmla="*/ 336589 h 549809"/>
                  <a:gd name="connsiteX30" fmla="*/ 499274 w 499399"/>
                  <a:gd name="connsiteY30" fmla="*/ 308540 h 549809"/>
                  <a:gd name="connsiteX31" fmla="*/ 488055 w 499399"/>
                  <a:gd name="connsiteY31" fmla="*/ 280491 h 549809"/>
                  <a:gd name="connsiteX32" fmla="*/ 471225 w 499399"/>
                  <a:gd name="connsiteY32" fmla="*/ 246832 h 549809"/>
                  <a:gd name="connsiteX33" fmla="*/ 448786 w 499399"/>
                  <a:gd name="connsiteY33" fmla="*/ 224392 h 549809"/>
                  <a:gd name="connsiteX34" fmla="*/ 443176 w 499399"/>
                  <a:gd name="connsiteY34" fmla="*/ 207563 h 549809"/>
                  <a:gd name="connsiteX35" fmla="*/ 403907 w 499399"/>
                  <a:gd name="connsiteY35" fmla="*/ 162684 h 549809"/>
                  <a:gd name="connsiteX36" fmla="*/ 387078 w 499399"/>
                  <a:gd name="connsiteY36" fmla="*/ 129025 h 549809"/>
                  <a:gd name="connsiteX37" fmla="*/ 370248 w 499399"/>
                  <a:gd name="connsiteY37" fmla="*/ 123416 h 549809"/>
                  <a:gd name="connsiteX38" fmla="*/ 353419 w 499399"/>
                  <a:gd name="connsiteY38" fmla="*/ 89757 h 549809"/>
                  <a:gd name="connsiteX39" fmla="*/ 330980 w 499399"/>
                  <a:gd name="connsiteY39" fmla="*/ 84147 h 549809"/>
                  <a:gd name="connsiteX40" fmla="*/ 325370 w 499399"/>
                  <a:gd name="connsiteY40" fmla="*/ 67318 h 549809"/>
                  <a:gd name="connsiteX41" fmla="*/ 308540 w 499399"/>
                  <a:gd name="connsiteY41" fmla="*/ 61708 h 549809"/>
                  <a:gd name="connsiteX42" fmla="*/ 291711 w 499399"/>
                  <a:gd name="connsiteY42" fmla="*/ 50488 h 549809"/>
                  <a:gd name="connsiteX43" fmla="*/ 252442 w 499399"/>
                  <a:gd name="connsiteY43" fmla="*/ 39268 h 549809"/>
                  <a:gd name="connsiteX44" fmla="*/ 213174 w 499399"/>
                  <a:gd name="connsiteY44" fmla="*/ 22439 h 549809"/>
                  <a:gd name="connsiteX45" fmla="*/ 185125 w 499399"/>
                  <a:gd name="connsiteY45" fmla="*/ 0 h 54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99399" h="549809">
                    <a:moveTo>
                      <a:pt x="50489" y="117806"/>
                    </a:moveTo>
                    <a:cubicBezTo>
                      <a:pt x="42560" y="157448"/>
                      <a:pt x="47893" y="136814"/>
                      <a:pt x="33660" y="179514"/>
                    </a:cubicBezTo>
                    <a:cubicBezTo>
                      <a:pt x="31790" y="185124"/>
                      <a:pt x="31330" y="191423"/>
                      <a:pt x="28050" y="196343"/>
                    </a:cubicBezTo>
                    <a:lnTo>
                      <a:pt x="16830" y="213173"/>
                    </a:lnTo>
                    <a:cubicBezTo>
                      <a:pt x="14960" y="220653"/>
                      <a:pt x="14257" y="228525"/>
                      <a:pt x="11220" y="235612"/>
                    </a:cubicBezTo>
                    <a:cubicBezTo>
                      <a:pt x="8564" y="241809"/>
                      <a:pt x="322" y="245707"/>
                      <a:pt x="1" y="252441"/>
                    </a:cubicBezTo>
                    <a:cubicBezTo>
                      <a:pt x="-114" y="254848"/>
                      <a:pt x="6027" y="385284"/>
                      <a:pt x="11220" y="409516"/>
                    </a:cubicBezTo>
                    <a:cubicBezTo>
                      <a:pt x="12972" y="417693"/>
                      <a:pt x="19146" y="424269"/>
                      <a:pt x="22440" y="431956"/>
                    </a:cubicBezTo>
                    <a:cubicBezTo>
                      <a:pt x="24769" y="437391"/>
                      <a:pt x="26180" y="443175"/>
                      <a:pt x="28050" y="448785"/>
                    </a:cubicBezTo>
                    <a:cubicBezTo>
                      <a:pt x="29920" y="461875"/>
                      <a:pt x="31295" y="475045"/>
                      <a:pt x="33660" y="488054"/>
                    </a:cubicBezTo>
                    <a:cubicBezTo>
                      <a:pt x="35039" y="495639"/>
                      <a:pt x="33817" y="505041"/>
                      <a:pt x="39269" y="510493"/>
                    </a:cubicBezTo>
                    <a:cubicBezTo>
                      <a:pt x="44721" y="515945"/>
                      <a:pt x="54295" y="513985"/>
                      <a:pt x="61709" y="516103"/>
                    </a:cubicBezTo>
                    <a:cubicBezTo>
                      <a:pt x="67395" y="517728"/>
                      <a:pt x="72852" y="520089"/>
                      <a:pt x="78538" y="521713"/>
                    </a:cubicBezTo>
                    <a:cubicBezTo>
                      <a:pt x="85951" y="523831"/>
                      <a:pt x="93564" y="525204"/>
                      <a:pt x="100977" y="527322"/>
                    </a:cubicBezTo>
                    <a:cubicBezTo>
                      <a:pt x="106663" y="528946"/>
                      <a:pt x="112121" y="531307"/>
                      <a:pt x="117807" y="532932"/>
                    </a:cubicBezTo>
                    <a:cubicBezTo>
                      <a:pt x="125220" y="535050"/>
                      <a:pt x="133027" y="535835"/>
                      <a:pt x="140246" y="538542"/>
                    </a:cubicBezTo>
                    <a:cubicBezTo>
                      <a:pt x="148076" y="541478"/>
                      <a:pt x="155205" y="546022"/>
                      <a:pt x="162685" y="549762"/>
                    </a:cubicBezTo>
                    <a:cubicBezTo>
                      <a:pt x="185124" y="547892"/>
                      <a:pt x="207486" y="544152"/>
                      <a:pt x="230003" y="544152"/>
                    </a:cubicBezTo>
                    <a:cubicBezTo>
                      <a:pt x="235916" y="544152"/>
                      <a:pt x="240956" y="550415"/>
                      <a:pt x="246833" y="549762"/>
                    </a:cubicBezTo>
                    <a:cubicBezTo>
                      <a:pt x="258587" y="548456"/>
                      <a:pt x="268894" y="540861"/>
                      <a:pt x="280491" y="538542"/>
                    </a:cubicBezTo>
                    <a:cubicBezTo>
                      <a:pt x="291160" y="536408"/>
                      <a:pt x="313870" y="533072"/>
                      <a:pt x="325370" y="527322"/>
                    </a:cubicBezTo>
                    <a:cubicBezTo>
                      <a:pt x="331400" y="524307"/>
                      <a:pt x="336589" y="519843"/>
                      <a:pt x="342199" y="516103"/>
                    </a:cubicBezTo>
                    <a:cubicBezTo>
                      <a:pt x="345939" y="510493"/>
                      <a:pt x="347809" y="503013"/>
                      <a:pt x="353419" y="499273"/>
                    </a:cubicBezTo>
                    <a:cubicBezTo>
                      <a:pt x="359834" y="494996"/>
                      <a:pt x="370056" y="498741"/>
                      <a:pt x="375858" y="493664"/>
                    </a:cubicBezTo>
                    <a:cubicBezTo>
                      <a:pt x="386006" y="484785"/>
                      <a:pt x="385506" y="464269"/>
                      <a:pt x="398298" y="460005"/>
                    </a:cubicBezTo>
                    <a:lnTo>
                      <a:pt x="431956" y="448785"/>
                    </a:lnTo>
                    <a:cubicBezTo>
                      <a:pt x="435696" y="441305"/>
                      <a:pt x="437822" y="432770"/>
                      <a:pt x="443176" y="426346"/>
                    </a:cubicBezTo>
                    <a:cubicBezTo>
                      <a:pt x="471223" y="392690"/>
                      <a:pt x="450659" y="439431"/>
                      <a:pt x="471225" y="398297"/>
                    </a:cubicBezTo>
                    <a:cubicBezTo>
                      <a:pt x="478006" y="384735"/>
                      <a:pt x="477053" y="373407"/>
                      <a:pt x="482445" y="359028"/>
                    </a:cubicBezTo>
                    <a:cubicBezTo>
                      <a:pt x="485381" y="351198"/>
                      <a:pt x="489924" y="344069"/>
                      <a:pt x="493664" y="336589"/>
                    </a:cubicBezTo>
                    <a:cubicBezTo>
                      <a:pt x="495534" y="327239"/>
                      <a:pt x="500223" y="318028"/>
                      <a:pt x="499274" y="308540"/>
                    </a:cubicBezTo>
                    <a:cubicBezTo>
                      <a:pt x="498272" y="298520"/>
                      <a:pt x="491591" y="289920"/>
                      <a:pt x="488055" y="280491"/>
                    </a:cubicBezTo>
                    <a:cubicBezTo>
                      <a:pt x="478102" y="253949"/>
                      <a:pt x="488246" y="272362"/>
                      <a:pt x="471225" y="246832"/>
                    </a:cubicBezTo>
                    <a:cubicBezTo>
                      <a:pt x="456265" y="201953"/>
                      <a:pt x="478704" y="254310"/>
                      <a:pt x="448786" y="224392"/>
                    </a:cubicBezTo>
                    <a:cubicBezTo>
                      <a:pt x="444605" y="220211"/>
                      <a:pt x="446048" y="212732"/>
                      <a:pt x="443176" y="207563"/>
                    </a:cubicBezTo>
                    <a:cubicBezTo>
                      <a:pt x="423926" y="172913"/>
                      <a:pt x="428492" y="179074"/>
                      <a:pt x="403907" y="162684"/>
                    </a:cubicBezTo>
                    <a:cubicBezTo>
                      <a:pt x="400212" y="151597"/>
                      <a:pt x="396965" y="136934"/>
                      <a:pt x="387078" y="129025"/>
                    </a:cubicBezTo>
                    <a:cubicBezTo>
                      <a:pt x="382460" y="125331"/>
                      <a:pt x="375858" y="125286"/>
                      <a:pt x="370248" y="123416"/>
                    </a:cubicBezTo>
                    <a:cubicBezTo>
                      <a:pt x="367048" y="113814"/>
                      <a:pt x="362742" y="95972"/>
                      <a:pt x="353419" y="89757"/>
                    </a:cubicBezTo>
                    <a:cubicBezTo>
                      <a:pt x="347004" y="85480"/>
                      <a:pt x="338460" y="86017"/>
                      <a:pt x="330980" y="84147"/>
                    </a:cubicBezTo>
                    <a:cubicBezTo>
                      <a:pt x="329110" y="78537"/>
                      <a:pt x="329551" y="71499"/>
                      <a:pt x="325370" y="67318"/>
                    </a:cubicBezTo>
                    <a:cubicBezTo>
                      <a:pt x="321188" y="63137"/>
                      <a:pt x="313829" y="64353"/>
                      <a:pt x="308540" y="61708"/>
                    </a:cubicBezTo>
                    <a:cubicBezTo>
                      <a:pt x="302510" y="58693"/>
                      <a:pt x="297741" y="53503"/>
                      <a:pt x="291711" y="50488"/>
                    </a:cubicBezTo>
                    <a:cubicBezTo>
                      <a:pt x="283662" y="46463"/>
                      <a:pt x="259633" y="41066"/>
                      <a:pt x="252442" y="39268"/>
                    </a:cubicBezTo>
                    <a:cubicBezTo>
                      <a:pt x="210190" y="11101"/>
                      <a:pt x="263891" y="44175"/>
                      <a:pt x="213174" y="22439"/>
                    </a:cubicBezTo>
                    <a:cubicBezTo>
                      <a:pt x="200789" y="17131"/>
                      <a:pt x="194173" y="9048"/>
                      <a:pt x="185125" y="0"/>
                    </a:cubicBezTo>
                  </a:path>
                </a:pathLst>
              </a:custGeom>
              <a:noFill/>
              <a:ln w="1905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6885944" y="5455385"/>
                <a:ext cx="563749" cy="1611954"/>
              </a:xfrm>
              <a:custGeom>
                <a:avLst/>
                <a:gdLst>
                  <a:gd name="connsiteX0" fmla="*/ 308540 w 592571"/>
                  <a:gd name="connsiteY0" fmla="*/ 5810 h 1694365"/>
                  <a:gd name="connsiteX1" fmla="*/ 342199 w 592571"/>
                  <a:gd name="connsiteY1" fmla="*/ 200 h 1694365"/>
                  <a:gd name="connsiteX2" fmla="*/ 364638 w 592571"/>
                  <a:gd name="connsiteY2" fmla="*/ 28249 h 1694365"/>
                  <a:gd name="connsiteX3" fmla="*/ 387078 w 592571"/>
                  <a:gd name="connsiteY3" fmla="*/ 33859 h 1694365"/>
                  <a:gd name="connsiteX4" fmla="*/ 420737 w 592571"/>
                  <a:gd name="connsiteY4" fmla="*/ 56298 h 1694365"/>
                  <a:gd name="connsiteX5" fmla="*/ 426346 w 592571"/>
                  <a:gd name="connsiteY5" fmla="*/ 73128 h 1694365"/>
                  <a:gd name="connsiteX6" fmla="*/ 460005 w 592571"/>
                  <a:gd name="connsiteY6" fmla="*/ 89957 h 1694365"/>
                  <a:gd name="connsiteX7" fmla="*/ 465615 w 592571"/>
                  <a:gd name="connsiteY7" fmla="*/ 106787 h 1694365"/>
                  <a:gd name="connsiteX8" fmla="*/ 499274 w 592571"/>
                  <a:gd name="connsiteY8" fmla="*/ 129226 h 1694365"/>
                  <a:gd name="connsiteX9" fmla="*/ 516103 w 592571"/>
                  <a:gd name="connsiteY9" fmla="*/ 162885 h 1694365"/>
                  <a:gd name="connsiteX10" fmla="*/ 527323 w 592571"/>
                  <a:gd name="connsiteY10" fmla="*/ 185324 h 1694365"/>
                  <a:gd name="connsiteX11" fmla="*/ 544153 w 592571"/>
                  <a:gd name="connsiteY11" fmla="*/ 190934 h 1694365"/>
                  <a:gd name="connsiteX12" fmla="*/ 555372 w 592571"/>
                  <a:gd name="connsiteY12" fmla="*/ 207763 h 1694365"/>
                  <a:gd name="connsiteX13" fmla="*/ 560982 w 592571"/>
                  <a:gd name="connsiteY13" fmla="*/ 224593 h 1694365"/>
                  <a:gd name="connsiteX14" fmla="*/ 577811 w 592571"/>
                  <a:gd name="connsiteY14" fmla="*/ 230203 h 1694365"/>
                  <a:gd name="connsiteX15" fmla="*/ 589031 w 592571"/>
                  <a:gd name="connsiteY15" fmla="*/ 263862 h 1694365"/>
                  <a:gd name="connsiteX16" fmla="*/ 555372 w 592571"/>
                  <a:gd name="connsiteY16" fmla="*/ 275081 h 1694365"/>
                  <a:gd name="connsiteX17" fmla="*/ 538543 w 592571"/>
                  <a:gd name="connsiteY17" fmla="*/ 280691 h 1694365"/>
                  <a:gd name="connsiteX18" fmla="*/ 527323 w 592571"/>
                  <a:gd name="connsiteY18" fmla="*/ 303130 h 1694365"/>
                  <a:gd name="connsiteX19" fmla="*/ 516103 w 592571"/>
                  <a:gd name="connsiteY19" fmla="*/ 319960 h 1694365"/>
                  <a:gd name="connsiteX20" fmla="*/ 521713 w 592571"/>
                  <a:gd name="connsiteY20" fmla="*/ 353619 h 1694365"/>
                  <a:gd name="connsiteX21" fmla="*/ 532933 w 592571"/>
                  <a:gd name="connsiteY21" fmla="*/ 387278 h 1694365"/>
                  <a:gd name="connsiteX22" fmla="*/ 516103 w 592571"/>
                  <a:gd name="connsiteY22" fmla="*/ 516303 h 1694365"/>
                  <a:gd name="connsiteX23" fmla="*/ 499274 w 592571"/>
                  <a:gd name="connsiteY23" fmla="*/ 521913 h 1694365"/>
                  <a:gd name="connsiteX24" fmla="*/ 493664 w 592571"/>
                  <a:gd name="connsiteY24" fmla="*/ 538743 h 1694365"/>
                  <a:gd name="connsiteX25" fmla="*/ 460005 w 592571"/>
                  <a:gd name="connsiteY25" fmla="*/ 561182 h 1694365"/>
                  <a:gd name="connsiteX26" fmla="*/ 454396 w 592571"/>
                  <a:gd name="connsiteY26" fmla="*/ 578011 h 1694365"/>
                  <a:gd name="connsiteX27" fmla="*/ 437566 w 592571"/>
                  <a:gd name="connsiteY27" fmla="*/ 589231 h 1694365"/>
                  <a:gd name="connsiteX28" fmla="*/ 381468 w 592571"/>
                  <a:gd name="connsiteY28" fmla="*/ 606060 h 1694365"/>
                  <a:gd name="connsiteX29" fmla="*/ 291711 w 592571"/>
                  <a:gd name="connsiteY29" fmla="*/ 622890 h 1694365"/>
                  <a:gd name="connsiteX30" fmla="*/ 274881 w 592571"/>
                  <a:gd name="connsiteY30" fmla="*/ 611670 h 1694365"/>
                  <a:gd name="connsiteX31" fmla="*/ 100977 w 592571"/>
                  <a:gd name="connsiteY31" fmla="*/ 617280 h 1694365"/>
                  <a:gd name="connsiteX32" fmla="*/ 39269 w 592571"/>
                  <a:gd name="connsiteY32" fmla="*/ 634109 h 1694365"/>
                  <a:gd name="connsiteX33" fmla="*/ 22440 w 592571"/>
                  <a:gd name="connsiteY33" fmla="*/ 645329 h 1694365"/>
                  <a:gd name="connsiteX34" fmla="*/ 16830 w 592571"/>
                  <a:gd name="connsiteY34" fmla="*/ 662159 h 1694365"/>
                  <a:gd name="connsiteX35" fmla="*/ 5610 w 592571"/>
                  <a:gd name="connsiteY35" fmla="*/ 678988 h 1694365"/>
                  <a:gd name="connsiteX36" fmla="*/ 0 w 592571"/>
                  <a:gd name="connsiteY36" fmla="*/ 707037 h 1694365"/>
                  <a:gd name="connsiteX37" fmla="*/ 16830 w 592571"/>
                  <a:gd name="connsiteY37" fmla="*/ 802404 h 1694365"/>
                  <a:gd name="connsiteX38" fmla="*/ 22440 w 592571"/>
                  <a:gd name="connsiteY38" fmla="*/ 819233 h 1694365"/>
                  <a:gd name="connsiteX39" fmla="*/ 39269 w 592571"/>
                  <a:gd name="connsiteY39" fmla="*/ 830453 h 1694365"/>
                  <a:gd name="connsiteX40" fmla="*/ 11220 w 592571"/>
                  <a:gd name="connsiteY40" fmla="*/ 914600 h 1694365"/>
                  <a:gd name="connsiteX41" fmla="*/ 16830 w 592571"/>
                  <a:gd name="connsiteY41" fmla="*/ 942649 h 1694365"/>
                  <a:gd name="connsiteX42" fmla="*/ 22440 w 592571"/>
                  <a:gd name="connsiteY42" fmla="*/ 959479 h 1694365"/>
                  <a:gd name="connsiteX43" fmla="*/ 5610 w 592571"/>
                  <a:gd name="connsiteY43" fmla="*/ 1032406 h 1694365"/>
                  <a:gd name="connsiteX44" fmla="*/ 0 w 592571"/>
                  <a:gd name="connsiteY44" fmla="*/ 1054846 h 1694365"/>
                  <a:gd name="connsiteX45" fmla="*/ 5610 w 592571"/>
                  <a:gd name="connsiteY45" fmla="*/ 1082895 h 1694365"/>
                  <a:gd name="connsiteX46" fmla="*/ 11220 w 592571"/>
                  <a:gd name="connsiteY46" fmla="*/ 1099724 h 1694365"/>
                  <a:gd name="connsiteX47" fmla="*/ 16830 w 592571"/>
                  <a:gd name="connsiteY47" fmla="*/ 1133383 h 1694365"/>
                  <a:gd name="connsiteX48" fmla="*/ 22440 w 592571"/>
                  <a:gd name="connsiteY48" fmla="*/ 1150213 h 1694365"/>
                  <a:gd name="connsiteX49" fmla="*/ 39269 w 592571"/>
                  <a:gd name="connsiteY49" fmla="*/ 1155822 h 1694365"/>
                  <a:gd name="connsiteX50" fmla="*/ 56099 w 592571"/>
                  <a:gd name="connsiteY50" fmla="*/ 1211921 h 1694365"/>
                  <a:gd name="connsiteX51" fmla="*/ 61708 w 592571"/>
                  <a:gd name="connsiteY51" fmla="*/ 1228750 h 1694365"/>
                  <a:gd name="connsiteX52" fmla="*/ 72928 w 592571"/>
                  <a:gd name="connsiteY52" fmla="*/ 1251189 h 1694365"/>
                  <a:gd name="connsiteX53" fmla="*/ 78538 w 592571"/>
                  <a:gd name="connsiteY53" fmla="*/ 1279238 h 1694365"/>
                  <a:gd name="connsiteX54" fmla="*/ 95367 w 592571"/>
                  <a:gd name="connsiteY54" fmla="*/ 1318507 h 1694365"/>
                  <a:gd name="connsiteX55" fmla="*/ 112197 w 592571"/>
                  <a:gd name="connsiteY55" fmla="*/ 1329727 h 1694365"/>
                  <a:gd name="connsiteX56" fmla="*/ 134636 w 592571"/>
                  <a:gd name="connsiteY56" fmla="*/ 1368995 h 1694365"/>
                  <a:gd name="connsiteX57" fmla="*/ 140246 w 592571"/>
                  <a:gd name="connsiteY57" fmla="*/ 1385825 h 1694365"/>
                  <a:gd name="connsiteX58" fmla="*/ 157075 w 592571"/>
                  <a:gd name="connsiteY58" fmla="*/ 1397044 h 1694365"/>
                  <a:gd name="connsiteX59" fmla="*/ 173905 w 592571"/>
                  <a:gd name="connsiteY59" fmla="*/ 1453143 h 1694365"/>
                  <a:gd name="connsiteX60" fmla="*/ 179515 w 592571"/>
                  <a:gd name="connsiteY60" fmla="*/ 1469972 h 1694365"/>
                  <a:gd name="connsiteX61" fmla="*/ 190734 w 592571"/>
                  <a:gd name="connsiteY61" fmla="*/ 1509241 h 1694365"/>
                  <a:gd name="connsiteX62" fmla="*/ 196344 w 592571"/>
                  <a:gd name="connsiteY62" fmla="*/ 1531680 h 1694365"/>
                  <a:gd name="connsiteX63" fmla="*/ 201954 w 592571"/>
                  <a:gd name="connsiteY63" fmla="*/ 1548509 h 1694365"/>
                  <a:gd name="connsiteX64" fmla="*/ 207564 w 592571"/>
                  <a:gd name="connsiteY64" fmla="*/ 1570949 h 1694365"/>
                  <a:gd name="connsiteX65" fmla="*/ 218783 w 592571"/>
                  <a:gd name="connsiteY65" fmla="*/ 1587778 h 1694365"/>
                  <a:gd name="connsiteX66" fmla="*/ 230003 w 592571"/>
                  <a:gd name="connsiteY66" fmla="*/ 1610217 h 1694365"/>
                  <a:gd name="connsiteX67" fmla="*/ 218783 w 592571"/>
                  <a:gd name="connsiteY67" fmla="*/ 1688755 h 1694365"/>
                  <a:gd name="connsiteX68" fmla="*/ 213173 w 592571"/>
                  <a:gd name="connsiteY68" fmla="*/ 1694365 h 169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92571" h="1694365">
                    <a:moveTo>
                      <a:pt x="308540" y="5810"/>
                    </a:moveTo>
                    <a:cubicBezTo>
                      <a:pt x="319760" y="3940"/>
                      <a:pt x="330894" y="-1056"/>
                      <a:pt x="342199" y="200"/>
                    </a:cubicBezTo>
                    <a:cubicBezTo>
                      <a:pt x="374602" y="3800"/>
                      <a:pt x="347555" y="14582"/>
                      <a:pt x="364638" y="28249"/>
                    </a:cubicBezTo>
                    <a:cubicBezTo>
                      <a:pt x="370659" y="33066"/>
                      <a:pt x="379598" y="31989"/>
                      <a:pt x="387078" y="33859"/>
                    </a:cubicBezTo>
                    <a:cubicBezTo>
                      <a:pt x="398298" y="41339"/>
                      <a:pt x="416474" y="43505"/>
                      <a:pt x="420737" y="56298"/>
                    </a:cubicBezTo>
                    <a:cubicBezTo>
                      <a:pt x="422607" y="61908"/>
                      <a:pt x="422652" y="68510"/>
                      <a:pt x="426346" y="73128"/>
                    </a:cubicBezTo>
                    <a:cubicBezTo>
                      <a:pt x="434255" y="83015"/>
                      <a:pt x="448918" y="86262"/>
                      <a:pt x="460005" y="89957"/>
                    </a:cubicBezTo>
                    <a:cubicBezTo>
                      <a:pt x="461875" y="95567"/>
                      <a:pt x="461434" y="102606"/>
                      <a:pt x="465615" y="106787"/>
                    </a:cubicBezTo>
                    <a:cubicBezTo>
                      <a:pt x="475150" y="116322"/>
                      <a:pt x="499274" y="129226"/>
                      <a:pt x="499274" y="129226"/>
                    </a:cubicBezTo>
                    <a:cubicBezTo>
                      <a:pt x="509559" y="160079"/>
                      <a:pt x="498705" y="132438"/>
                      <a:pt x="516103" y="162885"/>
                    </a:cubicBezTo>
                    <a:cubicBezTo>
                      <a:pt x="520252" y="170146"/>
                      <a:pt x="521410" y="179411"/>
                      <a:pt x="527323" y="185324"/>
                    </a:cubicBezTo>
                    <a:cubicBezTo>
                      <a:pt x="531505" y="189505"/>
                      <a:pt x="538543" y="189064"/>
                      <a:pt x="544153" y="190934"/>
                    </a:cubicBezTo>
                    <a:cubicBezTo>
                      <a:pt x="547893" y="196544"/>
                      <a:pt x="552357" y="201733"/>
                      <a:pt x="555372" y="207763"/>
                    </a:cubicBezTo>
                    <a:cubicBezTo>
                      <a:pt x="558017" y="213052"/>
                      <a:pt x="556801" y="220411"/>
                      <a:pt x="560982" y="224593"/>
                    </a:cubicBezTo>
                    <a:cubicBezTo>
                      <a:pt x="565163" y="228774"/>
                      <a:pt x="572201" y="228333"/>
                      <a:pt x="577811" y="230203"/>
                    </a:cubicBezTo>
                    <a:cubicBezTo>
                      <a:pt x="581551" y="241423"/>
                      <a:pt x="600251" y="260122"/>
                      <a:pt x="589031" y="263862"/>
                    </a:cubicBezTo>
                    <a:lnTo>
                      <a:pt x="555372" y="275081"/>
                    </a:lnTo>
                    <a:lnTo>
                      <a:pt x="538543" y="280691"/>
                    </a:lnTo>
                    <a:cubicBezTo>
                      <a:pt x="534803" y="288171"/>
                      <a:pt x="531472" y="295869"/>
                      <a:pt x="527323" y="303130"/>
                    </a:cubicBezTo>
                    <a:cubicBezTo>
                      <a:pt x="523978" y="308984"/>
                      <a:pt x="516848" y="313259"/>
                      <a:pt x="516103" y="319960"/>
                    </a:cubicBezTo>
                    <a:cubicBezTo>
                      <a:pt x="514847" y="331265"/>
                      <a:pt x="518954" y="342584"/>
                      <a:pt x="521713" y="353619"/>
                    </a:cubicBezTo>
                    <a:cubicBezTo>
                      <a:pt x="524581" y="365092"/>
                      <a:pt x="532933" y="387278"/>
                      <a:pt x="532933" y="387278"/>
                    </a:cubicBezTo>
                    <a:cubicBezTo>
                      <a:pt x="526628" y="494450"/>
                      <a:pt x="537393" y="452435"/>
                      <a:pt x="516103" y="516303"/>
                    </a:cubicBezTo>
                    <a:cubicBezTo>
                      <a:pt x="514233" y="521913"/>
                      <a:pt x="504884" y="520043"/>
                      <a:pt x="499274" y="521913"/>
                    </a:cubicBezTo>
                    <a:cubicBezTo>
                      <a:pt x="497404" y="527523"/>
                      <a:pt x="497845" y="534562"/>
                      <a:pt x="493664" y="538743"/>
                    </a:cubicBezTo>
                    <a:cubicBezTo>
                      <a:pt x="484129" y="548278"/>
                      <a:pt x="460005" y="561182"/>
                      <a:pt x="460005" y="561182"/>
                    </a:cubicBezTo>
                    <a:cubicBezTo>
                      <a:pt x="458135" y="566792"/>
                      <a:pt x="458090" y="573394"/>
                      <a:pt x="454396" y="578011"/>
                    </a:cubicBezTo>
                    <a:cubicBezTo>
                      <a:pt x="450184" y="583276"/>
                      <a:pt x="443727" y="586493"/>
                      <a:pt x="437566" y="589231"/>
                    </a:cubicBezTo>
                    <a:cubicBezTo>
                      <a:pt x="420001" y="597038"/>
                      <a:pt x="400121" y="601397"/>
                      <a:pt x="381468" y="606060"/>
                    </a:cubicBezTo>
                    <a:cubicBezTo>
                      <a:pt x="348564" y="627996"/>
                      <a:pt x="356130" y="626916"/>
                      <a:pt x="291711" y="622890"/>
                    </a:cubicBezTo>
                    <a:cubicBezTo>
                      <a:pt x="284982" y="622469"/>
                      <a:pt x="280491" y="615410"/>
                      <a:pt x="274881" y="611670"/>
                    </a:cubicBezTo>
                    <a:cubicBezTo>
                      <a:pt x="216913" y="613540"/>
                      <a:pt x="158804" y="612832"/>
                      <a:pt x="100977" y="617280"/>
                    </a:cubicBezTo>
                    <a:cubicBezTo>
                      <a:pt x="84537" y="618545"/>
                      <a:pt x="57622" y="627992"/>
                      <a:pt x="39269" y="634109"/>
                    </a:cubicBezTo>
                    <a:cubicBezTo>
                      <a:pt x="33659" y="637849"/>
                      <a:pt x="26652" y="640064"/>
                      <a:pt x="22440" y="645329"/>
                    </a:cubicBezTo>
                    <a:cubicBezTo>
                      <a:pt x="18746" y="649947"/>
                      <a:pt x="19475" y="656870"/>
                      <a:pt x="16830" y="662159"/>
                    </a:cubicBezTo>
                    <a:cubicBezTo>
                      <a:pt x="13815" y="668189"/>
                      <a:pt x="9350" y="673378"/>
                      <a:pt x="5610" y="678988"/>
                    </a:cubicBezTo>
                    <a:cubicBezTo>
                      <a:pt x="3740" y="688338"/>
                      <a:pt x="0" y="697502"/>
                      <a:pt x="0" y="707037"/>
                    </a:cubicBezTo>
                    <a:cubicBezTo>
                      <a:pt x="0" y="760481"/>
                      <a:pt x="2904" y="760627"/>
                      <a:pt x="16830" y="802404"/>
                    </a:cubicBezTo>
                    <a:cubicBezTo>
                      <a:pt x="18700" y="808014"/>
                      <a:pt x="17520" y="815953"/>
                      <a:pt x="22440" y="819233"/>
                    </a:cubicBezTo>
                    <a:lnTo>
                      <a:pt x="39269" y="830453"/>
                    </a:lnTo>
                    <a:cubicBezTo>
                      <a:pt x="20805" y="904312"/>
                      <a:pt x="35271" y="878526"/>
                      <a:pt x="11220" y="914600"/>
                    </a:cubicBezTo>
                    <a:cubicBezTo>
                      <a:pt x="13090" y="923950"/>
                      <a:pt x="14517" y="933399"/>
                      <a:pt x="16830" y="942649"/>
                    </a:cubicBezTo>
                    <a:cubicBezTo>
                      <a:pt x="18264" y="948386"/>
                      <a:pt x="22440" y="953566"/>
                      <a:pt x="22440" y="959479"/>
                    </a:cubicBezTo>
                    <a:cubicBezTo>
                      <a:pt x="22440" y="988609"/>
                      <a:pt x="14498" y="1005743"/>
                      <a:pt x="5610" y="1032406"/>
                    </a:cubicBezTo>
                    <a:cubicBezTo>
                      <a:pt x="3172" y="1039721"/>
                      <a:pt x="1870" y="1047366"/>
                      <a:pt x="0" y="1054846"/>
                    </a:cubicBezTo>
                    <a:cubicBezTo>
                      <a:pt x="1870" y="1064196"/>
                      <a:pt x="3297" y="1073645"/>
                      <a:pt x="5610" y="1082895"/>
                    </a:cubicBezTo>
                    <a:cubicBezTo>
                      <a:pt x="7044" y="1088632"/>
                      <a:pt x="9937" y="1093952"/>
                      <a:pt x="11220" y="1099724"/>
                    </a:cubicBezTo>
                    <a:cubicBezTo>
                      <a:pt x="13688" y="1110828"/>
                      <a:pt x="14362" y="1122279"/>
                      <a:pt x="16830" y="1133383"/>
                    </a:cubicBezTo>
                    <a:cubicBezTo>
                      <a:pt x="18113" y="1139156"/>
                      <a:pt x="18259" y="1146032"/>
                      <a:pt x="22440" y="1150213"/>
                    </a:cubicBezTo>
                    <a:cubicBezTo>
                      <a:pt x="26621" y="1154394"/>
                      <a:pt x="33659" y="1153952"/>
                      <a:pt x="39269" y="1155822"/>
                    </a:cubicBezTo>
                    <a:cubicBezTo>
                      <a:pt x="47749" y="1189741"/>
                      <a:pt x="42439" y="1170939"/>
                      <a:pt x="56099" y="1211921"/>
                    </a:cubicBezTo>
                    <a:cubicBezTo>
                      <a:pt x="57969" y="1217531"/>
                      <a:pt x="59064" y="1223461"/>
                      <a:pt x="61708" y="1228750"/>
                    </a:cubicBezTo>
                    <a:lnTo>
                      <a:pt x="72928" y="1251189"/>
                    </a:lnTo>
                    <a:cubicBezTo>
                      <a:pt x="74798" y="1260539"/>
                      <a:pt x="76470" y="1269930"/>
                      <a:pt x="78538" y="1279238"/>
                    </a:cubicBezTo>
                    <a:cubicBezTo>
                      <a:pt x="82216" y="1295790"/>
                      <a:pt x="82990" y="1306130"/>
                      <a:pt x="95367" y="1318507"/>
                    </a:cubicBezTo>
                    <a:cubicBezTo>
                      <a:pt x="100135" y="1323275"/>
                      <a:pt x="106587" y="1325987"/>
                      <a:pt x="112197" y="1329727"/>
                    </a:cubicBezTo>
                    <a:cubicBezTo>
                      <a:pt x="123463" y="1346627"/>
                      <a:pt x="126096" y="1349069"/>
                      <a:pt x="134636" y="1368995"/>
                    </a:cubicBezTo>
                    <a:cubicBezTo>
                      <a:pt x="136965" y="1374430"/>
                      <a:pt x="136552" y="1381207"/>
                      <a:pt x="140246" y="1385825"/>
                    </a:cubicBezTo>
                    <a:cubicBezTo>
                      <a:pt x="144458" y="1391090"/>
                      <a:pt x="151465" y="1393304"/>
                      <a:pt x="157075" y="1397044"/>
                    </a:cubicBezTo>
                    <a:cubicBezTo>
                      <a:pt x="183740" y="1477038"/>
                      <a:pt x="156947" y="1393791"/>
                      <a:pt x="173905" y="1453143"/>
                    </a:cubicBezTo>
                    <a:cubicBezTo>
                      <a:pt x="175530" y="1458829"/>
                      <a:pt x="177816" y="1464308"/>
                      <a:pt x="179515" y="1469972"/>
                    </a:cubicBezTo>
                    <a:cubicBezTo>
                      <a:pt x="183427" y="1483011"/>
                      <a:pt x="187152" y="1496107"/>
                      <a:pt x="190734" y="1509241"/>
                    </a:cubicBezTo>
                    <a:cubicBezTo>
                      <a:pt x="192763" y="1516679"/>
                      <a:pt x="194226" y="1524267"/>
                      <a:pt x="196344" y="1531680"/>
                    </a:cubicBezTo>
                    <a:cubicBezTo>
                      <a:pt x="197969" y="1537366"/>
                      <a:pt x="200329" y="1542823"/>
                      <a:pt x="201954" y="1548509"/>
                    </a:cubicBezTo>
                    <a:cubicBezTo>
                      <a:pt x="204072" y="1555923"/>
                      <a:pt x="204527" y="1563862"/>
                      <a:pt x="207564" y="1570949"/>
                    </a:cubicBezTo>
                    <a:cubicBezTo>
                      <a:pt x="210220" y="1577146"/>
                      <a:pt x="215438" y="1581924"/>
                      <a:pt x="218783" y="1587778"/>
                    </a:cubicBezTo>
                    <a:cubicBezTo>
                      <a:pt x="222932" y="1595039"/>
                      <a:pt x="226263" y="1602737"/>
                      <a:pt x="230003" y="1610217"/>
                    </a:cubicBezTo>
                    <a:cubicBezTo>
                      <a:pt x="228583" y="1624421"/>
                      <a:pt x="226918" y="1668419"/>
                      <a:pt x="218783" y="1688755"/>
                    </a:cubicBezTo>
                    <a:cubicBezTo>
                      <a:pt x="217801" y="1691210"/>
                      <a:pt x="215043" y="1692495"/>
                      <a:pt x="213173" y="1694365"/>
                    </a:cubicBezTo>
                  </a:path>
                </a:pathLst>
              </a:custGeom>
              <a:noFill/>
              <a:ln w="1905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en-ZA"/>
              </a:p>
            </p:txBody>
          </p:sp>
          <p:cxnSp>
            <p:nvCxnSpPr>
              <p:cNvPr id="40" name="AutoShape 1125"/>
              <p:cNvCxnSpPr>
                <a:cxnSpLocks noChangeShapeType="1"/>
              </p:cNvCxnSpPr>
              <p:nvPr/>
            </p:nvCxnSpPr>
            <p:spPr bwMode="auto">
              <a:xfrm>
                <a:off x="6299132" y="5170727"/>
                <a:ext cx="752447" cy="651483"/>
              </a:xfrm>
              <a:prstGeom prst="straightConnector1">
                <a:avLst/>
              </a:prstGeom>
              <a:noFill/>
              <a:ln w="28575">
                <a:solidFill>
                  <a:schemeClr val="accent2">
                    <a:lumMod val="100000"/>
                    <a:lumOff val="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2" name="AutoShape 1130"/>
              <p:cNvCxnSpPr>
                <a:cxnSpLocks noChangeShapeType="1"/>
              </p:cNvCxnSpPr>
              <p:nvPr/>
            </p:nvCxnSpPr>
            <p:spPr bwMode="auto">
              <a:xfrm flipV="1">
                <a:off x="6133469" y="6714196"/>
                <a:ext cx="794410" cy="257919"/>
              </a:xfrm>
              <a:prstGeom prst="straightConnector1">
                <a:avLst/>
              </a:prstGeom>
              <a:noFill/>
              <a:ln w="28575">
                <a:solidFill>
                  <a:schemeClr val="accent2">
                    <a:lumMod val="100000"/>
                    <a:lumOff val="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cxnSp>
          <p:nvCxnSpPr>
            <p:cNvPr id="50" name="AutoShape 53"/>
            <p:cNvCxnSpPr>
              <a:cxnSpLocks noChangeShapeType="1"/>
            </p:cNvCxnSpPr>
            <p:nvPr/>
          </p:nvCxnSpPr>
          <p:spPr bwMode="auto">
            <a:xfrm flipV="1">
              <a:off x="6010987" y="2060303"/>
              <a:ext cx="454294" cy="429525"/>
            </a:xfrm>
            <a:prstGeom prst="straightConnector1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1" name="Text Box 57"/>
            <p:cNvSpPr txBox="1">
              <a:spLocks noChangeArrowheads="1"/>
            </p:cNvSpPr>
            <p:nvPr/>
          </p:nvSpPr>
          <p:spPr bwMode="auto">
            <a:xfrm>
              <a:off x="5693826" y="2489826"/>
              <a:ext cx="818518" cy="375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31" tIns="45715" rIns="91431" bIns="45715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600" b="1" dirty="0">
                  <a:solidFill>
                    <a:srgbClr val="FFFF00"/>
                  </a:solidFill>
                  <a:latin typeface="Calibri"/>
                  <a:ea typeface="Calibri"/>
                  <a:cs typeface="Times New Roman"/>
                </a:rPr>
                <a:t>PtBiTe</a:t>
              </a:r>
              <a:endParaRPr lang="en-ZA" sz="16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2" name="Text Box 46"/>
            <p:cNvSpPr txBox="1">
              <a:spLocks noChangeArrowheads="1"/>
            </p:cNvSpPr>
            <p:nvPr/>
          </p:nvSpPr>
          <p:spPr bwMode="auto">
            <a:xfrm>
              <a:off x="7247973" y="1697833"/>
              <a:ext cx="675450" cy="375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31" tIns="45715" rIns="91431" bIns="45715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600" b="1" dirty="0" err="1">
                  <a:solidFill>
                    <a:srgbClr val="ED7D31"/>
                  </a:solidFill>
                  <a:latin typeface="Calibri"/>
                  <a:ea typeface="Calibri"/>
                  <a:cs typeface="Times New Roman"/>
                </a:rPr>
                <a:t>Pyrr</a:t>
              </a:r>
              <a:endParaRPr lang="en-ZA" sz="1600" dirty="0"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813247" y="1577935"/>
            <a:ext cx="4089211" cy="4255323"/>
            <a:chOff x="1425420" y="1891153"/>
            <a:chExt cx="3238500" cy="3002915"/>
          </a:xfrm>
        </p:grpSpPr>
        <p:grpSp>
          <p:nvGrpSpPr>
            <p:cNvPr id="49" name="Group 48"/>
            <p:cNvGrpSpPr/>
            <p:nvPr/>
          </p:nvGrpSpPr>
          <p:grpSpPr>
            <a:xfrm>
              <a:off x="1425420" y="1891153"/>
              <a:ext cx="3238500" cy="3002915"/>
              <a:chOff x="2952750" y="1927543"/>
              <a:chExt cx="3238500" cy="300291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2952750" y="1927543"/>
                <a:ext cx="3238500" cy="3002915"/>
                <a:chOff x="0" y="0"/>
                <a:chExt cx="4418817" cy="4087421"/>
              </a:xfrm>
            </p:grpSpPr>
            <p:pic>
              <p:nvPicPr>
                <p:cNvPr id="59" name="Picture 58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418817" cy="4087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60" name="Chart 59"/>
                <p:cNvGraphicFramePr/>
                <p:nvPr/>
              </p:nvGraphicFramePr>
              <p:xfrm>
                <a:off x="861733" y="61039"/>
                <a:ext cx="3450852" cy="354342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4"/>
                </a:graphicData>
              </a:graphic>
            </p:graphicFrame>
          </p:grpSp>
          <p:pic>
            <p:nvPicPr>
              <p:cNvPr id="58" name="Picture 57"/>
              <p:cNvPicPr/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" r="47642"/>
              <a:stretch/>
            </p:blipFill>
            <p:spPr bwMode="auto">
              <a:xfrm>
                <a:off x="5616575" y="3340418"/>
                <a:ext cx="377825" cy="112014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</p:grpSp>
        <p:sp>
          <p:nvSpPr>
            <p:cNvPr id="53" name="Rectangle 52"/>
            <p:cNvSpPr/>
            <p:nvPr/>
          </p:nvSpPr>
          <p:spPr>
            <a:xfrm>
              <a:off x="1425420" y="1915077"/>
              <a:ext cx="205417" cy="293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247729" y="2060303"/>
              <a:ext cx="205417" cy="293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6419" y="1413164"/>
            <a:ext cx="8229600" cy="4525963"/>
          </a:xfrm>
        </p:spPr>
        <p:txBody>
          <a:bodyPr/>
          <a:lstStyle/>
          <a:p>
            <a:pPr lvl="0"/>
            <a:r>
              <a:rPr lang="en-ZA" sz="2200" dirty="0">
                <a:solidFill>
                  <a:schemeClr val="tx1"/>
                </a:solidFill>
              </a:rPr>
              <a:t>T</a:t>
            </a:r>
            <a:r>
              <a:rPr lang="en-ZA" sz="2200" dirty="0" smtClean="0">
                <a:solidFill>
                  <a:schemeClr val="tx1"/>
                </a:solidFill>
              </a:rPr>
              <a:t>he </a:t>
            </a:r>
            <a:r>
              <a:rPr lang="en-ZA" sz="2200" dirty="0" err="1" smtClean="0">
                <a:solidFill>
                  <a:schemeClr val="tx1"/>
                </a:solidFill>
              </a:rPr>
              <a:t>Merensky</a:t>
            </a:r>
            <a:r>
              <a:rPr lang="en-ZA" sz="2200" dirty="0" smtClean="0">
                <a:solidFill>
                  <a:schemeClr val="tx1"/>
                </a:solidFill>
              </a:rPr>
              <a:t> interval formed by </a:t>
            </a:r>
            <a:r>
              <a:rPr lang="en-ZA" sz="2200" dirty="0">
                <a:solidFill>
                  <a:schemeClr val="tx1"/>
                </a:solidFill>
              </a:rPr>
              <a:t>multiple magma injections, fractionation and disequilibrium of the magma.</a:t>
            </a:r>
          </a:p>
          <a:p>
            <a:pPr lvl="0"/>
            <a:r>
              <a:rPr lang="en-ZA" sz="2200" dirty="0">
                <a:solidFill>
                  <a:schemeClr val="tx1"/>
                </a:solidFill>
              </a:rPr>
              <a:t>Dynamic magma processes were involved in the formation of rocks from the MR profile at </a:t>
            </a:r>
            <a:r>
              <a:rPr lang="en-ZA" sz="2200" dirty="0" err="1">
                <a:solidFill>
                  <a:schemeClr val="tx1"/>
                </a:solidFill>
              </a:rPr>
              <a:t>Eerste</a:t>
            </a:r>
            <a:r>
              <a:rPr lang="en-ZA" sz="2200" dirty="0">
                <a:solidFill>
                  <a:schemeClr val="tx1"/>
                </a:solidFill>
              </a:rPr>
              <a:t> </a:t>
            </a:r>
            <a:r>
              <a:rPr lang="en-ZA" sz="2200" dirty="0" err="1" smtClean="0">
                <a:solidFill>
                  <a:schemeClr val="tx1"/>
                </a:solidFill>
              </a:rPr>
              <a:t>Geluk</a:t>
            </a:r>
            <a:endParaRPr lang="en-ZA" sz="2200" dirty="0" smtClean="0">
              <a:solidFill>
                <a:schemeClr val="tx1"/>
              </a:solidFill>
            </a:endParaRPr>
          </a:p>
          <a:p>
            <a:pPr lvl="0"/>
            <a:r>
              <a:rPr lang="en-ZA" sz="2200" baseline="30000" dirty="0" smtClean="0">
                <a:solidFill>
                  <a:schemeClr val="tx1"/>
                </a:solidFill>
              </a:rPr>
              <a:t>87</a:t>
            </a:r>
            <a:r>
              <a:rPr lang="en-ZA" sz="2200" dirty="0" smtClean="0">
                <a:solidFill>
                  <a:schemeClr val="tx1"/>
                </a:solidFill>
              </a:rPr>
              <a:t>Sr/</a:t>
            </a:r>
            <a:r>
              <a:rPr lang="en-ZA" sz="2200" baseline="30000" dirty="0" smtClean="0">
                <a:solidFill>
                  <a:schemeClr val="tx1"/>
                </a:solidFill>
              </a:rPr>
              <a:t>86</a:t>
            </a:r>
            <a:r>
              <a:rPr lang="en-ZA" sz="2200" dirty="0" smtClean="0">
                <a:solidFill>
                  <a:schemeClr val="tx1"/>
                </a:solidFill>
              </a:rPr>
              <a:t>Sr </a:t>
            </a:r>
            <a:r>
              <a:rPr lang="en-ZA" sz="2200" dirty="0">
                <a:solidFill>
                  <a:schemeClr val="tx1"/>
                </a:solidFill>
              </a:rPr>
              <a:t>ratios of representative rocks of TRP are typical of Critical Zone magma.</a:t>
            </a:r>
          </a:p>
          <a:p>
            <a:pPr lvl="0"/>
            <a:r>
              <a:rPr lang="en-ZA" sz="2200" dirty="0">
                <a:solidFill>
                  <a:schemeClr val="tx1"/>
                </a:solidFill>
              </a:rPr>
              <a:t>PGE mineralisation in rocks of this study are possibly from a number of processes, </a:t>
            </a:r>
            <a:endParaRPr lang="en-ZA" sz="2200" dirty="0" smtClean="0">
              <a:solidFill>
                <a:schemeClr val="tx1"/>
              </a:solidFill>
            </a:endParaRPr>
          </a:p>
          <a:p>
            <a:pPr lvl="0"/>
            <a:r>
              <a:rPr lang="en-ZA" sz="2200" dirty="0" smtClean="0">
                <a:solidFill>
                  <a:schemeClr val="tx1"/>
                </a:solidFill>
              </a:rPr>
              <a:t>BSN </a:t>
            </a:r>
            <a:r>
              <a:rPr lang="en-ZA" sz="2200" dirty="0">
                <a:solidFill>
                  <a:schemeClr val="tx1"/>
                </a:solidFill>
              </a:rPr>
              <a:t>lenses within </a:t>
            </a:r>
            <a:r>
              <a:rPr lang="en-ZA" sz="2200" dirty="0" err="1">
                <a:solidFill>
                  <a:schemeClr val="tx1"/>
                </a:solidFill>
              </a:rPr>
              <a:t>pyroxenite</a:t>
            </a:r>
            <a:r>
              <a:rPr lang="en-ZA" sz="2200" dirty="0">
                <a:solidFill>
                  <a:schemeClr val="tx1"/>
                </a:solidFill>
              </a:rPr>
              <a:t> </a:t>
            </a:r>
            <a:r>
              <a:rPr lang="en-ZA" sz="2200" dirty="0" smtClean="0">
                <a:solidFill>
                  <a:schemeClr val="tx1"/>
                </a:solidFill>
              </a:rPr>
              <a:t>possibly </a:t>
            </a:r>
            <a:r>
              <a:rPr lang="en-ZA" sz="2200" dirty="0">
                <a:solidFill>
                  <a:schemeClr val="tx1"/>
                </a:solidFill>
              </a:rPr>
              <a:t>formed in a sub chamber where </a:t>
            </a:r>
            <a:r>
              <a:rPr lang="en-ZA" sz="2200" dirty="0" smtClean="0">
                <a:solidFill>
                  <a:schemeClr val="tx1"/>
                </a:solidFill>
              </a:rPr>
              <a:t>the rate of cooling was different </a:t>
            </a:r>
            <a:r>
              <a:rPr lang="en-ZA" sz="2200" dirty="0">
                <a:solidFill>
                  <a:schemeClr val="tx1"/>
                </a:solidFill>
              </a:rPr>
              <a:t>and was later introduced into the </a:t>
            </a:r>
            <a:r>
              <a:rPr lang="en-ZA" sz="2200" dirty="0" err="1">
                <a:solidFill>
                  <a:schemeClr val="tx1"/>
                </a:solidFill>
              </a:rPr>
              <a:t>pyroxenite</a:t>
            </a:r>
            <a:r>
              <a:rPr lang="en-ZA" sz="2200" dirty="0">
                <a:solidFill>
                  <a:schemeClr val="tx1"/>
                </a:solidFill>
              </a:rPr>
              <a:t>.  </a:t>
            </a:r>
          </a:p>
          <a:p>
            <a:pPr>
              <a:defRPr/>
            </a:pPr>
            <a:endParaRPr lang="en-US" altLang="en-US" sz="2200" dirty="0" smtClean="0"/>
          </a:p>
          <a:p>
            <a:pPr marL="0" indent="0" algn="ctr">
              <a:buFontTx/>
              <a:buNone/>
              <a:defRPr/>
            </a:pPr>
            <a:r>
              <a:rPr lang="en-US" altLang="en-US" sz="2000" dirty="0" smtClean="0">
                <a:solidFill>
                  <a:schemeClr val="tx1"/>
                </a:solidFill>
              </a:rPr>
              <a:t>THANK YOU!!!!!!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25600" y="382588"/>
            <a:ext cx="4224338" cy="584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ZA" alt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Conclusions</a:t>
            </a:r>
            <a:endParaRPr lang="en-US" altLang="en-US" sz="32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7921</TotalTime>
  <Words>380</Words>
  <Application>Microsoft Office PowerPoint</Application>
  <PresentationFormat>On-screen Show (4:3)</PresentationFormat>
  <Paragraphs>79</Paragraphs>
  <Slides>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2_Default Design</vt:lpstr>
      <vt:lpstr>Petrological investigation of Merensky Reef Unit lithologies at Two Rivers Platinum Mine and comparison to stratigraphically similar rocks north of the Steelpoort fault, eastern Bushveld Complex, South Africa</vt:lpstr>
      <vt:lpstr>OUTLINE</vt:lpstr>
      <vt:lpstr>Introduction</vt:lpstr>
      <vt:lpstr>Methodology</vt:lpstr>
      <vt:lpstr>Results</vt:lpstr>
      <vt:lpstr>Slide 6</vt:lpstr>
      <vt:lpstr>Conclusions</vt:lpstr>
    </vt:vector>
  </TitlesOfParts>
  <Company>Pangaea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Inkaba Template</dc:title>
  <dc:creator>Stoffel Fourie</dc:creator>
  <cp:lastModifiedBy>Jarlen </cp:lastModifiedBy>
  <cp:revision>115</cp:revision>
  <cp:lastPrinted>2006-02-06T09:10:32Z</cp:lastPrinted>
  <dcterms:created xsi:type="dcterms:W3CDTF">2005-12-05T08:38:37Z</dcterms:created>
  <dcterms:modified xsi:type="dcterms:W3CDTF">2014-09-23T09:49:12Z</dcterms:modified>
</cp:coreProperties>
</file>