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5"/>
  </p:notesMasterIdLst>
  <p:sldIdLst>
    <p:sldId id="257" r:id="rId4"/>
    <p:sldId id="258" r:id="rId5"/>
    <p:sldId id="283" r:id="rId6"/>
    <p:sldId id="302" r:id="rId7"/>
    <p:sldId id="273" r:id="rId8"/>
    <p:sldId id="285" r:id="rId9"/>
    <p:sldId id="288" r:id="rId10"/>
    <p:sldId id="289" r:id="rId11"/>
    <p:sldId id="291" r:id="rId12"/>
    <p:sldId id="290" r:id="rId13"/>
    <p:sldId id="292" r:id="rId14"/>
    <p:sldId id="295" r:id="rId15"/>
    <p:sldId id="294" r:id="rId16"/>
    <p:sldId id="296" r:id="rId17"/>
    <p:sldId id="297" r:id="rId18"/>
    <p:sldId id="280" r:id="rId19"/>
    <p:sldId id="298" r:id="rId20"/>
    <p:sldId id="300" r:id="rId21"/>
    <p:sldId id="301" r:id="rId22"/>
    <p:sldId id="299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4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33AF4-9790-4EBD-A381-AE1B5365F475}" type="datetimeFigureOut">
              <a:rPr lang="en-ZA" smtClean="0"/>
              <a:t>2014-09-30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86E1F-B7F4-493D-A904-4BA98EFE6C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257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A81195-C7AC-401F-877E-CBBDAB11CA92}" type="slidenum">
              <a:rPr lang="en-US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This shows all previous studies in the area. Studies are grouped into different</a:t>
            </a:r>
            <a:r>
              <a:rPr lang="en-ZA" baseline="0" dirty="0" smtClean="0"/>
              <a:t> disciplines. </a:t>
            </a:r>
            <a:r>
              <a:rPr lang="de-D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Limitations: scientific gap exists; also lack of uncertainities quantification</a:t>
            </a:r>
          </a:p>
          <a:p>
            <a:r>
              <a:rPr lang="de-D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de-DE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is why this current study offers a multi-disciplinary approach in order to bridge this gap.</a:t>
            </a:r>
            <a:endParaRPr lang="de-DE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ZA" baseline="0" dirty="0" smtClean="0"/>
          </a:p>
          <a:p>
            <a:r>
              <a:rPr lang="en-ZA" baseline="0" dirty="0" smtClean="0"/>
              <a:t>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760DE-353C-4562-AB5E-ECD28D47A564}" type="slidenum">
              <a:rPr lang="en-ZA" smtClean="0">
                <a:solidFill>
                  <a:prstClr val="black"/>
                </a:solidFill>
              </a:rPr>
              <a:pPr/>
              <a:t>4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21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 userDrawn="1"/>
        </p:nvSpPr>
        <p:spPr bwMode="auto">
          <a:xfrm>
            <a:off x="0" y="0"/>
            <a:ext cx="9144000" cy="876300"/>
          </a:xfrm>
          <a:prstGeom prst="bevel">
            <a:avLst>
              <a:gd name="adj" fmla="val 12500"/>
            </a:avLst>
          </a:prstGeom>
          <a:solidFill>
            <a:srgbClr val="0C479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12"/>
          <p:cNvSpPr txBox="1">
            <a:spLocks noChangeArrowheads="1"/>
          </p:cNvSpPr>
          <p:nvPr userDrawn="1"/>
        </p:nvSpPr>
        <p:spPr bwMode="auto">
          <a:xfrm>
            <a:off x="250825" y="95340"/>
            <a:ext cx="87137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ZA" sz="2000" b="1" dirty="0" smtClean="0">
                <a:solidFill>
                  <a:srgbClr val="FFFFFF"/>
                </a:solidFill>
                <a:cs typeface="Arial" charset="0"/>
              </a:rPr>
              <a:t>10th </a:t>
            </a:r>
            <a:r>
              <a:rPr lang="en-ZA" sz="2000" b="1" dirty="0" err="1">
                <a:solidFill>
                  <a:srgbClr val="FFFFFF"/>
                </a:solidFill>
                <a:cs typeface="Arial" charset="0"/>
              </a:rPr>
              <a:t>Inkaba</a:t>
            </a:r>
            <a:r>
              <a:rPr lang="en-ZA" sz="2000" b="1" dirty="0">
                <a:solidFill>
                  <a:srgbClr val="FFFFFF"/>
                </a:solidFill>
                <a:cs typeface="Arial" charset="0"/>
              </a:rPr>
              <a:t> yeAfrica Workshop @ </a:t>
            </a:r>
            <a:r>
              <a:rPr lang="en-ZA" sz="2000" b="1" dirty="0" err="1" smtClean="0">
                <a:solidFill>
                  <a:srgbClr val="FFFFFF"/>
                </a:solidFill>
                <a:cs typeface="Arial" charset="0"/>
              </a:rPr>
              <a:t>Matjiesfontein</a:t>
            </a:r>
            <a:r>
              <a:rPr lang="en-ZA" sz="2000" b="1" dirty="0" smtClean="0">
                <a:solidFill>
                  <a:schemeClr val="bg1"/>
                </a:solidFill>
              </a:rPr>
              <a:t>, Karoo, South Africa</a:t>
            </a:r>
          </a:p>
          <a:p>
            <a:pPr algn="ctr" eaLnBrk="1" hangingPunct="1"/>
            <a:r>
              <a:rPr lang="en-US" sz="2000" dirty="0" smtClean="0">
                <a:solidFill>
                  <a:schemeClr val="bg1"/>
                </a:solidFill>
              </a:rPr>
              <a:t>29 September –</a:t>
            </a:r>
            <a:r>
              <a:rPr lang="en-US" sz="2000" baseline="0" dirty="0" smtClean="0">
                <a:solidFill>
                  <a:schemeClr val="bg1"/>
                </a:solidFill>
              </a:rPr>
              <a:t> 3 October, 2012</a:t>
            </a:r>
            <a:endParaRPr lang="en-US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9" name="Picture 12" descr="Inkaba earth - White back (Small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39" y="5354560"/>
            <a:ext cx="1099442" cy="108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GFZ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8" y="5811250"/>
            <a:ext cx="1272886" cy="8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7668344" y="5373216"/>
            <a:ext cx="136815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" name="Picture 13" descr="Inkaba ye Africa 3D 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69" y="5407696"/>
            <a:ext cx="1244024" cy="9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us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07" y="5811250"/>
            <a:ext cx="982806" cy="99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46" y="6112278"/>
            <a:ext cx="31829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88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6FEE643-1239-43E4-BCC5-F9B650065D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16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AF818A9-9FD5-4D67-BB00-E4B56CBE29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0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AB5BB2B-C624-4208-8AA2-A071183323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64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6120373"/>
            <a:ext cx="9144000" cy="0"/>
          </a:xfrm>
          <a:prstGeom prst="line">
            <a:avLst/>
          </a:prstGeom>
          <a:ln>
            <a:solidFill>
              <a:srgbClr val="154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:\Research\Inkaba\Designs\Logos\JPGs\AE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72265"/>
            <a:ext cx="31845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us_smal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07" y="6174837"/>
            <a:ext cx="658366" cy="66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958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49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13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8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32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2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4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85E6-AC7C-4429-BEBE-6E3E6E53D2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71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44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4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68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0B0A8-C241-4236-BEE9-447EEF3A9A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55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CDFBC-740A-42C4-AD88-06AB400E14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11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D83E0-039D-4717-B43A-29D63A4511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28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CD563-7670-4F1C-B545-A96DACE072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7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FA7A1-EC95-4519-99B0-9D1225BD41E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45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2B717-4607-4875-A63B-F0A92352B4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1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D0CE9D0-D305-4073-A4F4-467264764B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33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46DD0-D923-4D1C-BD63-B4FE3D42F1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37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37192-050C-4213-B8DF-521DA2367AF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4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8CC1C-8775-44EC-98F9-62BB9321AD0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15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D16DF-B37F-479D-BD3B-CCE54280AB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45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77B7B-826A-4A50-AC73-1CF5B77D2A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17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83DC-CCED-4DC6-B0D5-6EA9985CE0FA}" type="datetimeFigureOut">
              <a:rPr lang="en-ZA" smtClean="0">
                <a:solidFill>
                  <a:srgbClr val="000000"/>
                </a:solidFill>
              </a:rPr>
              <a:pPr/>
              <a:t>2014-09-30</a:t>
            </a:fld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3CFC-FB3E-43B4-871C-2DE603A53778}" type="slidenum">
              <a:rPr lang="en-ZA" smtClean="0">
                <a:solidFill>
                  <a:srgbClr val="000000"/>
                </a:solidFill>
              </a:rPr>
              <a:pPr/>
              <a:t>‹#›</a:t>
            </a:fld>
            <a:endParaRPr lang="en-Z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3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301C37D-29FA-42CE-8DC4-F924E32C3F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59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AF90563-3B56-4ED7-918F-E752529ADC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7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214D011-64A9-40DB-B9E7-36BBF81B52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1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A5D2F6E-28A0-48A7-8933-59339D7FE3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39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72264FD-6585-4235-8876-09731E40C8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7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2BE1F6D-1292-4EE4-8040-97A9C16739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68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>
            <a:spLocks noChangeArrowheads="1"/>
          </p:cNvSpPr>
          <p:nvPr userDrawn="1"/>
        </p:nvSpPr>
        <p:spPr bwMode="auto">
          <a:xfrm>
            <a:off x="0" y="0"/>
            <a:ext cx="9144000" cy="876300"/>
          </a:xfrm>
          <a:prstGeom prst="bevel">
            <a:avLst>
              <a:gd name="adj" fmla="val 12500"/>
            </a:avLst>
          </a:prstGeom>
          <a:solidFill>
            <a:srgbClr val="0C479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7" name="Picture 10" descr="us_smal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589588"/>
            <a:ext cx="10096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765E66-338E-4A8E-8860-23E9A4126BD4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5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E47D1-0776-4902-8D8C-26CE2EDD868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30.09.2014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9D98D-1116-4665-B727-BD2B88B4163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5" y="692150"/>
            <a:ext cx="871378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C3CBB9A-9566-41E3-81AF-149DE291801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90264" y="2564904"/>
            <a:ext cx="93245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7200" indent="-457200" algn="ctr" eaLnBrk="0" fontAlgn="base" hangingPunct="0">
              <a:lnSpc>
                <a:spcPct val="70000"/>
              </a:lnSpc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Wasiu Sonibare</a:t>
            </a:r>
            <a:r>
              <a:rPr lang="en-US" sz="1600" kern="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1,2,*</a:t>
            </a: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Rolando di Primio</a:t>
            </a:r>
            <a:r>
              <a:rPr lang="en-US" sz="1600" kern="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Zahie Anka</a:t>
            </a:r>
            <a:r>
              <a:rPr lang="en-US" sz="1600" kern="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2,4</a:t>
            </a: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Daniel Mikeš</a:t>
            </a:r>
            <a:r>
              <a:rPr lang="en-US" sz="1600" kern="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pPr marL="457200" indent="-457200" algn="ctr" eaLnBrk="0" fontAlgn="base" hangingPunct="0">
              <a:lnSpc>
                <a:spcPct val="70000"/>
              </a:lnSpc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Abraham Rozendaal</a:t>
            </a:r>
            <a:r>
              <a:rPr lang="en-US" sz="1600" kern="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US" sz="1600" kern="0" baseline="30000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US" sz="1600" kern="0" baseline="300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defRPr/>
            </a:pPr>
            <a:r>
              <a:rPr lang="en-US" sz="1400" kern="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Earth Sciences, Stellenbosch University, </a:t>
            </a:r>
            <a:r>
              <a:rPr lang="en-US" sz="1400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RSA</a:t>
            </a: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US" sz="1400" kern="0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AU" sz="1400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A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GFZ - German </a:t>
            </a:r>
            <a:r>
              <a:rPr lang="en-A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Research Centre for Geosciences, </a:t>
            </a:r>
            <a:r>
              <a:rPr lang="en-A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Potsdam</a:t>
            </a:r>
            <a:r>
              <a:rPr lang="en-A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A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Germany</a:t>
            </a: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A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ZA" sz="1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ZA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Geosciences</a:t>
            </a:r>
            <a:r>
              <a:rPr lang="en-Z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Nelson Mandela Metropolitan University, </a:t>
            </a:r>
            <a:r>
              <a:rPr lang="en-ZA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RSA</a:t>
            </a: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ZA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ZA" sz="14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A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Exploration – </a:t>
            </a:r>
            <a:r>
              <a:rPr lang="en-A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Ventures, Paris, </a:t>
            </a:r>
            <a:r>
              <a:rPr lang="en-A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France</a:t>
            </a: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A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*Earth Sciences, University of the Western Cape, RSA</a:t>
            </a:r>
            <a:endParaRPr lang="en-ZA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ZA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A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A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A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US" sz="1400" kern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15516" y="908720"/>
            <a:ext cx="8712968" cy="14401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D95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en-ZA" sz="2800" b="1" dirty="0"/>
              <a:t>Understanding source rock contribution to </a:t>
            </a:r>
            <a:r>
              <a:rPr lang="en-ZA" sz="2800" b="1" dirty="0" smtClean="0"/>
              <a:t>HC </a:t>
            </a:r>
            <a:r>
              <a:rPr lang="en-ZA" sz="2800" b="1" dirty="0"/>
              <a:t>accumulation and natural gas </a:t>
            </a:r>
            <a:r>
              <a:rPr lang="en-ZA" sz="2800" b="1" dirty="0" smtClean="0"/>
              <a:t>leakage </a:t>
            </a:r>
            <a:r>
              <a:rPr lang="en-ZA" sz="2800" b="1" dirty="0"/>
              <a:t>in the Bredasdorp Basin- a 3D basin modelling study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1118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347864" y="2460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406" y="1316375"/>
            <a:ext cx="85210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Contribution of syn-rift source rocks to hydrocarbon evolution largely underestimated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de-DE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Relating geological controls to the timing and extent of migration dynamics and paths still problematic</a:t>
            </a:r>
          </a:p>
        </p:txBody>
      </p:sp>
    </p:spTree>
    <p:extLst>
      <p:ext uri="{BB962C8B-B14F-4D97-AF65-F5344CB8AC3E}">
        <p14:creationId xmlns:p14="http://schemas.microsoft.com/office/powerpoint/2010/main" val="33923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7118" y="940614"/>
            <a:ext cx="418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Basin @ Present-day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606" y="220083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Burial history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460126" y="2671155"/>
            <a:ext cx="327019" cy="32968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20774" y="2829218"/>
            <a:ext cx="0" cy="34324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96230" y="2694546"/>
            <a:ext cx="288032" cy="30629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4477" y="306492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Thermal history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628253" y="1442159"/>
            <a:ext cx="936104" cy="7627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09925" y="1186329"/>
            <a:ext cx="0" cy="181450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4557" y="1186329"/>
            <a:ext cx="6453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7080" y="-29409"/>
            <a:ext cx="7569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3D Basin modelling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4928"/>
            <a:ext cx="4026539" cy="130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Straight Connector 34"/>
          <p:cNvCxnSpPr/>
          <p:nvPr/>
        </p:nvCxnSpPr>
        <p:spPr>
          <a:xfrm>
            <a:off x="2208781" y="4350990"/>
            <a:ext cx="419472" cy="51435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559966" y="3711196"/>
            <a:ext cx="420887" cy="11541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04997" y="5158026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Modelling the evoluion of petroleum systems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0232" y="755554"/>
            <a:ext cx="2376264" cy="19389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Geo-Softwares: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Petrel</a:t>
            </a:r>
          </a:p>
          <a:p>
            <a:pPr algn="ctr"/>
            <a:r>
              <a:rPr lang="de-DE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EarthVision</a:t>
            </a:r>
          </a:p>
          <a:p>
            <a:pPr algn="ctr"/>
            <a:r>
              <a:rPr lang="de-DE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GMS</a:t>
            </a:r>
          </a:p>
          <a:p>
            <a:pPr algn="ctr"/>
            <a:r>
              <a:rPr lang="de-DE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PetroMod</a:t>
            </a:r>
          </a:p>
        </p:txBody>
      </p:sp>
    </p:spTree>
    <p:extLst>
      <p:ext uri="{BB962C8B-B14F-4D97-AF65-F5344CB8AC3E}">
        <p14:creationId xmlns:p14="http://schemas.microsoft.com/office/powerpoint/2010/main" val="17557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87080" y="-29409"/>
            <a:ext cx="7569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3D Basin modelling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4" y="1878943"/>
            <a:ext cx="7627620" cy="398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142731" y="5740923"/>
            <a:ext cx="3013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i="1" dirty="0" smtClean="0">
                <a:solidFill>
                  <a:srgbClr val="123255"/>
                </a:solidFill>
                <a:latin typeface="Arial Narrow" pitchFamily="34" charset="0"/>
              </a:rPr>
              <a:t>(from Schlumberger Oilfield Review, 2009)</a:t>
            </a:r>
            <a:endParaRPr lang="en-US" sz="1400" i="1" dirty="0">
              <a:solidFill>
                <a:srgbClr val="123255"/>
              </a:solidFill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118" y="836712"/>
            <a:ext cx="8528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Here, all petroleum system elements and processes are fully operational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754" y="4725144"/>
            <a:ext cx="2829110" cy="954107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Migration method:</a:t>
            </a:r>
          </a:p>
          <a:p>
            <a:pPr algn="ctr"/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Hybrid – </a:t>
            </a:r>
          </a:p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Darcy flow and Flowpath </a:t>
            </a:r>
          </a:p>
        </p:txBody>
      </p:sp>
    </p:spTree>
    <p:extLst>
      <p:ext uri="{BB962C8B-B14F-4D97-AF65-F5344CB8AC3E}">
        <p14:creationId xmlns:p14="http://schemas.microsoft.com/office/powerpoint/2010/main" val="12025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asiu\WBB\p3\figs\Fig 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4" y="620688"/>
            <a:ext cx="7999058" cy="511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7080" y="-29409"/>
            <a:ext cx="7569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3D Basin modelling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65684" y="5909210"/>
            <a:ext cx="6122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Facies heterogeneity (vertical and lateral)</a:t>
            </a:r>
          </a:p>
        </p:txBody>
      </p:sp>
    </p:spTree>
    <p:extLst>
      <p:ext uri="{BB962C8B-B14F-4D97-AF65-F5344CB8AC3E}">
        <p14:creationId xmlns:p14="http://schemas.microsoft.com/office/powerpoint/2010/main" val="28406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7080" y="-29409"/>
            <a:ext cx="7569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Thermal maturity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3528" y="721584"/>
            <a:ext cx="5577384" cy="2303759"/>
            <a:chOff x="1691680" y="669138"/>
            <a:chExt cx="5577384" cy="230375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" t="22693" r="22097" b="21028"/>
            <a:stretch/>
          </p:blipFill>
          <p:spPr bwMode="auto">
            <a:xfrm>
              <a:off x="1691680" y="669138"/>
              <a:ext cx="5226942" cy="2303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997797" y="1997354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hotspot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95736" y="1844641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syn-rift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81278" y="1988786"/>
              <a:ext cx="1487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Miocene</a:t>
              </a:r>
            </a:p>
            <a:p>
              <a:pPr algn="ctr"/>
              <a:r>
                <a:rPr lang="de-DE" sz="1400" dirty="0" smtClean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Margin uplift?</a:t>
              </a:r>
            </a:p>
          </p:txBody>
        </p:sp>
      </p:grpSp>
      <p:pic>
        <p:nvPicPr>
          <p:cNvPr id="10" name="Picture 2" descr="C:\Users\wasiu\WBB\p3\figs\Fig 12a_b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4" y="3429000"/>
            <a:ext cx="4415205" cy="301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wasiu\WBB\p3\figs\Fig 12c_b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51" y="3434775"/>
            <a:ext cx="4473756" cy="28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56107" y="319969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Well D-A1 (Proximal)</a:t>
            </a:r>
            <a:endParaRPr lang="en-Z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8033" y="3204959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Well E-BD2 (Central)</a:t>
            </a:r>
            <a:endParaRPr lang="en-Z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033" y="1189201"/>
            <a:ext cx="2770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Calibrated against borehole T and VR% data</a:t>
            </a:r>
          </a:p>
        </p:txBody>
      </p:sp>
    </p:spTree>
    <p:extLst>
      <p:ext uri="{BB962C8B-B14F-4D97-AF65-F5344CB8AC3E}">
        <p14:creationId xmlns:p14="http://schemas.microsoft.com/office/powerpoint/2010/main" val="40749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531621" cy="611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61" y="692696"/>
            <a:ext cx="3568595" cy="398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39" y="6553745"/>
            <a:ext cx="5287818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-132159" y="4554"/>
            <a:ext cx="9361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Source maturation and hydrocarbon generation /expulsion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456323" y="4797152"/>
            <a:ext cx="43641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Critical Moment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Time of 50% Transformtion ratio of each source interval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12143" y="548680"/>
            <a:ext cx="36004" cy="594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269393" y="548680"/>
            <a:ext cx="36004" cy="594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979712" y="548680"/>
            <a:ext cx="36004" cy="594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2248694" y="548680"/>
            <a:ext cx="36004" cy="594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202388" y="664121"/>
            <a:ext cx="36004" cy="378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3275856" y="548680"/>
            <a:ext cx="36004" cy="594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7379264" y="664121"/>
            <a:ext cx="18002" cy="3744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3078882" y="548680"/>
            <a:ext cx="36004" cy="594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4904513" y="664121"/>
            <a:ext cx="36004" cy="378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5418094" y="664121"/>
            <a:ext cx="18002" cy="3744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6065969" y="664121"/>
            <a:ext cx="36004" cy="378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6395245" y="664121"/>
            <a:ext cx="18002" cy="3744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902383" y="309414"/>
            <a:ext cx="285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endParaRPr lang="en-ZA" dirty="0"/>
          </a:p>
        </p:txBody>
      </p:sp>
      <p:sp>
        <p:nvSpPr>
          <p:cNvPr id="105" name="Rectangle 104"/>
          <p:cNvSpPr/>
          <p:nvPr/>
        </p:nvSpPr>
        <p:spPr>
          <a:xfrm>
            <a:off x="1960662" y="309414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II</a:t>
            </a:r>
            <a:endParaRPr lang="en-ZA" dirty="0"/>
          </a:p>
        </p:txBody>
      </p:sp>
      <p:sp>
        <p:nvSpPr>
          <p:cNvPr id="106" name="Rectangle 105"/>
          <p:cNvSpPr/>
          <p:nvPr/>
        </p:nvSpPr>
        <p:spPr>
          <a:xfrm>
            <a:off x="2983632" y="309414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III</a:t>
            </a:r>
            <a:endParaRPr lang="en-ZA" dirty="0"/>
          </a:p>
        </p:txBody>
      </p:sp>
      <p:sp>
        <p:nvSpPr>
          <p:cNvPr id="107" name="Rectangle 106"/>
          <p:cNvSpPr/>
          <p:nvPr/>
        </p:nvSpPr>
        <p:spPr>
          <a:xfrm>
            <a:off x="5100844" y="409089"/>
            <a:ext cx="285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endParaRPr lang="en-ZA" dirty="0"/>
          </a:p>
        </p:txBody>
      </p:sp>
      <p:sp>
        <p:nvSpPr>
          <p:cNvPr id="108" name="Rectangle 107"/>
          <p:cNvSpPr/>
          <p:nvPr/>
        </p:nvSpPr>
        <p:spPr>
          <a:xfrm>
            <a:off x="6082923" y="409089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II</a:t>
            </a:r>
            <a:endParaRPr lang="en-ZA" dirty="0"/>
          </a:p>
        </p:txBody>
      </p:sp>
      <p:sp>
        <p:nvSpPr>
          <p:cNvPr id="109" name="Rectangle 108"/>
          <p:cNvSpPr/>
          <p:nvPr/>
        </p:nvSpPr>
        <p:spPr>
          <a:xfrm>
            <a:off x="7086843" y="409089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III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40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9552" y="-29409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Sensitivity tests – 3D Migration modelling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80" y="3678084"/>
            <a:ext cx="4191787" cy="234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7" y="3665190"/>
            <a:ext cx="4191787" cy="235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8913" r="2657" b="15874"/>
          <a:stretch/>
        </p:blipFill>
        <p:spPr bwMode="auto">
          <a:xfrm>
            <a:off x="179511" y="559082"/>
            <a:ext cx="4888291" cy="311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37293" y="849323"/>
            <a:ext cx="3752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Faulting activity 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total of 56 faults (listric to normal)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close or open permeability depending on 	tectonic </a:t>
            </a:r>
            <a:r>
              <a:rPr lang="de-DE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quiescence 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 active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3" y="836712"/>
            <a:ext cx="4189557" cy="241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17" y="855762"/>
            <a:ext cx="4183785" cy="241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2" y="3528777"/>
            <a:ext cx="4183785" cy="241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88" y="3524448"/>
            <a:ext cx="4189557" cy="241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1923456" y="-29409"/>
            <a:ext cx="5297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Sensitivity tests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795" y="6237312"/>
            <a:ext cx="5697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Seal bypass = reduce efficiency by 50%</a:t>
            </a:r>
          </a:p>
        </p:txBody>
      </p:sp>
    </p:spTree>
    <p:extLst>
      <p:ext uri="{BB962C8B-B14F-4D97-AF65-F5344CB8AC3E}">
        <p14:creationId xmlns:p14="http://schemas.microsoft.com/office/powerpoint/2010/main" val="1143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923456" y="-29409"/>
            <a:ext cx="49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Sensitivity tests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452395" cy="592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67803" y="1391285"/>
            <a:ext cx="37526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3rd Scenario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fault + intrusion-related seal bypass + facies heterogeneity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de-DE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 prediction of discovered accumulations and leakage indicators</a:t>
            </a:r>
          </a:p>
          <a:p>
            <a:pPr algn="ctr"/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36512" y="764704"/>
            <a:ext cx="4594110" cy="219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21" y="3179557"/>
            <a:ext cx="7182326" cy="353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499611" y="776536"/>
            <a:ext cx="4594110" cy="219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512" y="44624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Accumulation and possible </a:t>
            </a:r>
            <a:r>
              <a:rPr lang="en-US" sz="2000" kern="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lang="en-US" sz="20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eakage of trapped hydrocarbons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25055" y="3046177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Source rock contribution</a:t>
            </a:r>
          </a:p>
        </p:txBody>
      </p:sp>
    </p:spTree>
    <p:extLst>
      <p:ext uri="{BB962C8B-B14F-4D97-AF65-F5344CB8AC3E}">
        <p14:creationId xmlns:p14="http://schemas.microsoft.com/office/powerpoint/2010/main" val="13259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752" y="33453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Study Area- its present regional tectonic structures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" y="630307"/>
            <a:ext cx="5779945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67330" y="5837421"/>
            <a:ext cx="258033" cy="225894"/>
          </a:xfrm>
          <a:prstGeom prst="rect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4615" y="5425702"/>
            <a:ext cx="260035" cy="23088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798" y="1124744"/>
            <a:ext cx="3036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Margin segments with a documentation of rifting and transform processes</a:t>
            </a: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Dated as Late Jurassic – Earliest Cretaceous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1014" y="4925151"/>
            <a:ext cx="2415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APA: Agulhas Passage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5167" y="5781092"/>
            <a:ext cx="1373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Study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2898" y="5368838"/>
            <a:ext cx="172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Outeniqua Basin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3414" y="4712146"/>
            <a:ext cx="258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DMR: Diaz Marginal Ridge</a:t>
            </a:r>
          </a:p>
        </p:txBody>
      </p:sp>
    </p:spTree>
    <p:extLst>
      <p:ext uri="{BB962C8B-B14F-4D97-AF65-F5344CB8AC3E}">
        <p14:creationId xmlns:p14="http://schemas.microsoft.com/office/powerpoint/2010/main" val="22423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699792" y="-29409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Conclusions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512" y="980728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itchFamily="49" charset="0"/>
              <a:buChar char="o"/>
            </a:pPr>
            <a:r>
              <a:rPr lang="en-ZA" dirty="0" smtClean="0">
                <a:solidFill>
                  <a:srgbClr val="000000"/>
                </a:solidFill>
                <a:latin typeface="Arial"/>
              </a:rPr>
              <a:t>Approach enables a first-order constrain on hydrocarbon evolution spatially and temporally and confirms the presence of an active petroleum system since the Cretaceous in the WBB.</a:t>
            </a:r>
          </a:p>
          <a:p>
            <a:pPr lvl="0"/>
            <a:endParaRPr lang="en-ZA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rgbClr val="000000"/>
                </a:solidFill>
                <a:latin typeface="Arial"/>
              </a:rPr>
              <a:t>Critical </a:t>
            </a:r>
            <a:r>
              <a:rPr lang="en-ZA" dirty="0" smtClean="0">
                <a:solidFill>
                  <a:srgbClr val="000000"/>
                </a:solidFill>
                <a:latin typeface="Arial"/>
              </a:rPr>
              <a:t>moments for petroleum </a:t>
            </a:r>
            <a:r>
              <a:rPr lang="en-ZA" dirty="0">
                <a:solidFill>
                  <a:srgbClr val="000000"/>
                </a:solidFill>
                <a:latin typeface="Arial"/>
              </a:rPr>
              <a:t>system evolution </a:t>
            </a:r>
            <a:r>
              <a:rPr lang="en-ZA" dirty="0" smtClean="0">
                <a:solidFill>
                  <a:srgbClr val="000000"/>
                </a:solidFill>
                <a:latin typeface="Arial"/>
              </a:rPr>
              <a:t>are controlled by: </a:t>
            </a:r>
            <a:r>
              <a:rPr lang="en-ZA" u="sng" dirty="0" smtClean="0">
                <a:solidFill>
                  <a:srgbClr val="000000"/>
                </a:solidFill>
                <a:latin typeface="Arial"/>
              </a:rPr>
              <a:t>Syn-rift heat flow and rapid burial</a:t>
            </a:r>
            <a:r>
              <a:rPr lang="en-ZA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ZA" u="sng" dirty="0">
                <a:solidFill>
                  <a:srgbClr val="000000"/>
                </a:solidFill>
                <a:latin typeface="Arial"/>
              </a:rPr>
              <a:t>Late Cretaceous mantle-related hotspot </a:t>
            </a:r>
            <a:r>
              <a:rPr lang="en-ZA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ZA" u="sng" dirty="0" smtClean="0">
                <a:solidFill>
                  <a:srgbClr val="000000"/>
                </a:solidFill>
                <a:latin typeface="Arial"/>
              </a:rPr>
              <a:t>Miocene </a:t>
            </a:r>
            <a:r>
              <a:rPr lang="en-ZA" u="sng" dirty="0">
                <a:solidFill>
                  <a:srgbClr val="000000"/>
                </a:solidFill>
                <a:latin typeface="Arial"/>
              </a:rPr>
              <a:t>margin uplift and </a:t>
            </a:r>
            <a:r>
              <a:rPr lang="en-ZA" u="sng" dirty="0" smtClean="0">
                <a:solidFill>
                  <a:srgbClr val="000000"/>
                </a:solidFill>
                <a:latin typeface="Arial"/>
              </a:rPr>
              <a:t>erosion scenario.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ZA" dirty="0">
              <a:solidFill>
                <a:srgbClr val="000000"/>
              </a:solidFill>
              <a:latin typeface="Arial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en-ZA" u="sng" dirty="0" smtClean="0">
                <a:solidFill>
                  <a:srgbClr val="000000"/>
                </a:solidFill>
                <a:latin typeface="Arial"/>
              </a:rPr>
              <a:t>Seal bypass </a:t>
            </a:r>
            <a:r>
              <a:rPr lang="en-ZA" dirty="0" smtClean="0">
                <a:solidFill>
                  <a:srgbClr val="000000"/>
                </a:solidFill>
                <a:latin typeface="Arial"/>
              </a:rPr>
              <a:t>mechanism (linked to the roles of faults and intrusions), </a:t>
            </a:r>
            <a:r>
              <a:rPr lang="en-ZA" u="sng" dirty="0" smtClean="0">
                <a:solidFill>
                  <a:srgbClr val="000000"/>
                </a:solidFill>
                <a:latin typeface="Arial"/>
              </a:rPr>
              <a:t>facies heterogeneity </a:t>
            </a:r>
            <a:r>
              <a:rPr lang="en-ZA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ZA" u="sng" dirty="0" smtClean="0">
                <a:solidFill>
                  <a:srgbClr val="000000"/>
                </a:solidFill>
                <a:latin typeface="Arial"/>
              </a:rPr>
              <a:t>uplift scenarios</a:t>
            </a:r>
            <a:r>
              <a:rPr lang="en-ZA" dirty="0" smtClean="0">
                <a:solidFill>
                  <a:srgbClr val="000000"/>
                </a:solidFill>
                <a:latin typeface="Arial"/>
              </a:rPr>
              <a:t> control the timing and extent of migration paths leading to hydrocarbon accumulation and natural gas leakage. </a:t>
            </a:r>
            <a:endParaRPr lang="en-ZA" dirty="0">
              <a:solidFill>
                <a:srgbClr val="000000"/>
              </a:solidFill>
              <a:latin typeface="Arial"/>
            </a:endParaRPr>
          </a:p>
          <a:p>
            <a:pPr marL="285750" lvl="0" indent="-285750">
              <a:buFont typeface="Courier New" pitchFamily="49" charset="0"/>
              <a:buChar char="o"/>
            </a:pPr>
            <a:endParaRPr lang="en-ZA" dirty="0" smtClean="0">
              <a:solidFill>
                <a:srgbClr val="000000"/>
              </a:solidFill>
              <a:latin typeface="Arial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en-ZA" dirty="0" smtClean="0">
                <a:solidFill>
                  <a:srgbClr val="000000"/>
                </a:solidFill>
                <a:latin typeface="Arial"/>
              </a:rPr>
              <a:t>Syn-rift source rocks contribute the most to accumulation and leakage of HC.</a:t>
            </a:r>
          </a:p>
          <a:p>
            <a:pPr marL="285750" lvl="0" indent="-285750">
              <a:buFont typeface="Courier New" pitchFamily="49" charset="0"/>
              <a:buChar char="o"/>
            </a:pPr>
            <a:endParaRPr lang="en-ZA" dirty="0" smtClean="0">
              <a:solidFill>
                <a:srgbClr val="000000"/>
              </a:solidFill>
              <a:latin typeface="Arial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en-ZA" dirty="0" smtClean="0">
                <a:solidFill>
                  <a:srgbClr val="000000"/>
                </a:solidFill>
                <a:latin typeface="Arial"/>
              </a:rPr>
              <a:t>Greatest risks to assessing the total petroleum system and prospectivity of the basin are the complex tectonic history, seal integrity and predictions of facies heterogeneity</a:t>
            </a:r>
            <a:r>
              <a:rPr lang="en-ZA" dirty="0">
                <a:solidFill>
                  <a:srgbClr val="000000"/>
                </a:solidFill>
                <a:latin typeface="Arial"/>
              </a:rPr>
              <a:t>.</a:t>
            </a:r>
            <a:endParaRPr lang="en-ZA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81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10" y="476672"/>
            <a:ext cx="625475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5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752" y="33453"/>
            <a:ext cx="423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Why the Study Area?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6" y="1124744"/>
            <a:ext cx="840740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31586" y="5271704"/>
            <a:ext cx="450000" cy="235327"/>
          </a:xfrm>
          <a:prstGeom prst="ellipse">
            <a:avLst/>
          </a:prstGeom>
          <a:solidFill>
            <a:srgbClr val="D4502C">
              <a:alpha val="69804"/>
            </a:srgbClr>
          </a:solidFill>
          <a:ln w="25400" cap="flat" cmpd="sng" algn="ctr">
            <a:solidFill>
              <a:srgbClr val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1586" y="5674808"/>
            <a:ext cx="468000" cy="216000"/>
          </a:xfrm>
          <a:prstGeom prst="ellipse">
            <a:avLst/>
          </a:prstGeom>
          <a:solidFill>
            <a:srgbClr val="00B050">
              <a:alpha val="69804"/>
            </a:srgbClr>
          </a:solidFill>
          <a:ln w="25400" cap="flat" cmpd="sng" algn="ctr">
            <a:solidFill>
              <a:srgbClr val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5204701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Gas field</a:t>
            </a:r>
            <a:endParaRPr lang="en-ZA" dirty="0"/>
          </a:p>
        </p:txBody>
      </p:sp>
      <p:sp>
        <p:nvSpPr>
          <p:cNvPr id="16" name="Rectangle 15"/>
          <p:cNvSpPr/>
          <p:nvPr/>
        </p:nvSpPr>
        <p:spPr>
          <a:xfrm>
            <a:off x="1015683" y="5598142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Oil field</a:t>
            </a:r>
            <a:endParaRPr lang="en-ZA" dirty="0"/>
          </a:p>
        </p:txBody>
      </p:sp>
      <p:grpSp>
        <p:nvGrpSpPr>
          <p:cNvPr id="15" name="Group 14"/>
          <p:cNvGrpSpPr/>
          <p:nvPr/>
        </p:nvGrpSpPr>
        <p:grpSpPr>
          <a:xfrm>
            <a:off x="4005701" y="588031"/>
            <a:ext cx="5102803" cy="4601812"/>
            <a:chOff x="4005701" y="588031"/>
            <a:chExt cx="5102803" cy="4601812"/>
          </a:xfrm>
        </p:grpSpPr>
        <p:pic>
          <p:nvPicPr>
            <p:cNvPr id="17" name="Picture 3" descr="C:\Users\wasiu\WBB\thesis\appendix\fig 1b_p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701" y="944335"/>
              <a:ext cx="5102803" cy="4245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148064" y="588031"/>
              <a:ext cx="2583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Exploration dataset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8113" y="726530"/>
            <a:ext cx="350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Western Bredasdorp Basin</a:t>
            </a:r>
            <a:endParaRPr lang="de-DE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604" y="159023"/>
            <a:ext cx="743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00"/>
                </a:solidFill>
                <a:cs typeface="Arial" pitchFamily="34" charset="0"/>
              </a:rPr>
              <a:t>Previous Work (southern SA continental margin)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706080"/>
            <a:ext cx="105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solidFill>
                  <a:srgbClr val="000000"/>
                </a:solidFill>
                <a:cs typeface="Arial" pitchFamily="34" charset="0"/>
              </a:rPr>
              <a:t>Studies</a:t>
            </a:r>
            <a:endParaRPr lang="de-DE" sz="1600" u="sng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5435" y="706080"/>
            <a:ext cx="341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solidFill>
                  <a:srgbClr val="000000"/>
                </a:solidFill>
                <a:cs typeface="Arial" pitchFamily="34" charset="0"/>
              </a:rPr>
              <a:t>Area of focus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795" y="3641634"/>
            <a:ext cx="3454792" cy="1600438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Van Wyk et al. (1994</a:t>
            </a:r>
            <a:r>
              <a:rPr lang="de-DE" sz="1600" dirty="0" smtClean="0">
                <a:solidFill>
                  <a:srgbClr val="000000"/>
                </a:solidFill>
              </a:rPr>
              <a:t>);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Broad et al. (1995); 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McMillan </a:t>
            </a:r>
            <a:r>
              <a:rPr lang="de-DE" sz="1600" dirty="0">
                <a:solidFill>
                  <a:srgbClr val="000000"/>
                </a:solidFill>
              </a:rPr>
              <a:t>et al., </a:t>
            </a:r>
            <a:r>
              <a:rPr lang="de-DE" sz="1600" dirty="0" smtClean="0">
                <a:solidFill>
                  <a:srgbClr val="000000"/>
                </a:solidFill>
              </a:rPr>
              <a:t>1997;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Broad et al. (2006);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Uenzelmann-Neben &amp; Huhn (2009);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Roux (2007)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796" y="1159336"/>
            <a:ext cx="3454792" cy="156966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Ben-Avraham et al. (1993 &amp;1997);</a:t>
            </a:r>
          </a:p>
          <a:p>
            <a:r>
              <a:rPr lang="de-DE" sz="1600" dirty="0">
                <a:solidFill>
                  <a:srgbClr val="000000"/>
                </a:solidFill>
              </a:rPr>
              <a:t>Thomson (1998); </a:t>
            </a:r>
          </a:p>
          <a:p>
            <a:r>
              <a:rPr lang="de-DE" sz="1600" dirty="0">
                <a:solidFill>
                  <a:srgbClr val="000000"/>
                </a:solidFill>
              </a:rPr>
              <a:t>Gohl and </a:t>
            </a:r>
            <a:r>
              <a:rPr lang="de-DE" sz="1600" dirty="0" smtClean="0">
                <a:solidFill>
                  <a:srgbClr val="000000"/>
                </a:solidFill>
              </a:rPr>
              <a:t>Uenzelmann </a:t>
            </a:r>
            <a:r>
              <a:rPr lang="de-DE" sz="1600" dirty="0">
                <a:solidFill>
                  <a:srgbClr val="000000"/>
                </a:solidFill>
              </a:rPr>
              <a:t>(2001);  </a:t>
            </a:r>
          </a:p>
          <a:p>
            <a:r>
              <a:rPr lang="de-DE" sz="1600" dirty="0">
                <a:solidFill>
                  <a:srgbClr val="000000"/>
                </a:solidFill>
              </a:rPr>
              <a:t>Tinker et al. (2008); </a:t>
            </a:r>
          </a:p>
          <a:p>
            <a:r>
              <a:rPr lang="de-DE" sz="1600" dirty="0">
                <a:solidFill>
                  <a:srgbClr val="000000"/>
                </a:solidFill>
              </a:rPr>
              <a:t>Wiegelt et al. (2008</a:t>
            </a:r>
            <a:r>
              <a:rPr lang="de-DE" sz="1600" dirty="0" smtClean="0">
                <a:solidFill>
                  <a:srgbClr val="000000"/>
                </a:solidFill>
              </a:rPr>
              <a:t>);</a:t>
            </a:r>
            <a:endParaRPr lang="de-DE" sz="1600" dirty="0">
              <a:solidFill>
                <a:srgbClr val="000000"/>
              </a:solidFill>
            </a:endParaRPr>
          </a:p>
          <a:p>
            <a:r>
              <a:rPr lang="de-DE" sz="1600" dirty="0">
                <a:solidFill>
                  <a:srgbClr val="000000"/>
                </a:solidFill>
              </a:rPr>
              <a:t>Parsiegla et al. (2009)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5795" y="3031678"/>
            <a:ext cx="2194832" cy="338554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Goutorbe et al. (2007</a:t>
            </a:r>
            <a:r>
              <a:rPr lang="de-DE" sz="16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5795" y="5555451"/>
            <a:ext cx="2452916" cy="584775"/>
          </a:xfrm>
          <a:prstGeom prst="rect">
            <a:avLst/>
          </a:prstGeom>
          <a:ln w="28575">
            <a:solidFill>
              <a:srgbClr val="52CC52"/>
            </a:solidFill>
          </a:ln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Davies (1997a &amp; 1997b);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Madyibi et al. (2009)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59312" y="1858426"/>
            <a:ext cx="1080000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859312" y="3128947"/>
            <a:ext cx="1080000" cy="14401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859312" y="4369845"/>
            <a:ext cx="1080000" cy="144016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859312" y="5775830"/>
            <a:ext cx="1080000" cy="144016"/>
          </a:xfrm>
          <a:prstGeom prst="rightArrow">
            <a:avLst/>
          </a:prstGeom>
          <a:solidFill>
            <a:srgbClr val="52CC52"/>
          </a:solidFill>
          <a:ln>
            <a:solidFill>
              <a:srgbClr val="52C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6374" y="1405557"/>
            <a:ext cx="3613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cs typeface="Arial" pitchFamily="34" charset="0"/>
              </a:rPr>
              <a:t>Plate tectonic reconstruction; Deep crustal structure; South-Atlantic margin evolution; Geomorphology; Paleoclimatic studies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46374" y="3031678"/>
            <a:ext cx="2896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cs typeface="Arial" pitchFamily="34" charset="0"/>
              </a:rPr>
              <a:t>Thermal regime and evolution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346374" y="4026355"/>
            <a:ext cx="3595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cs typeface="Arial" pitchFamily="34" charset="0"/>
              </a:rPr>
              <a:t>Basin-scale studies; Seismic stratigraphy; Structural and stratigraphic evolution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346374" y="5678561"/>
            <a:ext cx="2704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cs typeface="Arial" pitchFamily="34" charset="0"/>
              </a:rPr>
              <a:t>Petroleum system evolution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5604" y="6381328"/>
            <a:ext cx="845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cs typeface="Arial" pitchFamily="34" charset="0"/>
              </a:rPr>
              <a:t>Limitations: scientific gap exists; also lack of uncertainities and risks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26917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9"/>
          <a:stretch/>
        </p:blipFill>
        <p:spPr bwMode="auto">
          <a:xfrm>
            <a:off x="74737" y="4645627"/>
            <a:ext cx="5673016" cy="213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5" b="31577"/>
          <a:stretch/>
        </p:blipFill>
        <p:spPr bwMode="auto">
          <a:xfrm>
            <a:off x="74737" y="2416723"/>
            <a:ext cx="5673016" cy="223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58"/>
          <a:stretch/>
        </p:blipFill>
        <p:spPr bwMode="auto">
          <a:xfrm>
            <a:off x="74737" y="30882"/>
            <a:ext cx="5673016" cy="240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73874" y="-48765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Thickness distribution + sedimentation rate</a:t>
            </a:r>
            <a:endParaRPr lang="en-GB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77" y="751053"/>
            <a:ext cx="2559680" cy="20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53" y="2753746"/>
            <a:ext cx="2564928" cy="20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01" y="4860842"/>
            <a:ext cx="2554432" cy="20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5838025" y="1420156"/>
            <a:ext cx="75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m/Ma</a:t>
            </a:r>
            <a:endParaRPr lang="en-ZA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809449" y="3514107"/>
            <a:ext cx="75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m/Ma</a:t>
            </a:r>
            <a:endParaRPr lang="en-ZA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839108" y="5608057"/>
            <a:ext cx="75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m/Ma</a:t>
            </a:r>
            <a:endParaRPr lang="en-ZA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63888" y="75105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4183385" y="131409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4788024" y="15830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>
            <a:off x="7524328" y="836712"/>
            <a:ext cx="0" cy="60000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07904" y="545902"/>
            <a:ext cx="1201277" cy="101826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48103" y="5877272"/>
            <a:ext cx="26932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Haq et al. (1987)</a:t>
            </a:r>
          </a:p>
          <a:p>
            <a:r>
              <a:rPr lang="en-ZA" sz="105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*** Davies (1997a), Mc Millan et al. (1997), Broad et al. (2006), Roux (2007), PASA (2012) and this study</a:t>
            </a:r>
          </a:p>
        </p:txBody>
      </p:sp>
      <p:pic>
        <p:nvPicPr>
          <p:cNvPr id="4099" name="Picture 3" descr="Fig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449"/>
            <a:ext cx="6116638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17965" y="908720"/>
            <a:ext cx="269326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Compilation from: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seismic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well data</a:t>
            </a:r>
          </a:p>
          <a:p>
            <a:pPr marL="120015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Cores</a:t>
            </a:r>
          </a:p>
          <a:p>
            <a:pPr marL="120015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Reports</a:t>
            </a:r>
          </a:p>
          <a:p>
            <a:pPr marL="120015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Biostrat info</a:t>
            </a:r>
          </a:p>
          <a:p>
            <a:pPr marL="74160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Literature</a:t>
            </a:r>
            <a:endParaRPr lang="de-D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2">
              <a:lnSpc>
                <a:spcPct val="150000"/>
              </a:lnSpc>
            </a:pPr>
            <a:endParaRPr lang="de-D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347864" y="2460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406" y="1268760"/>
            <a:ext cx="8521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Contribution of syn-rift source rocks to hydrocarbon evolution largely underestimated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de-DE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5405" y="-80342"/>
            <a:ext cx="5053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de-DE" sz="2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Basin-fill </a:t>
            </a:r>
            <a:r>
              <a:rPr lang="de-DE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geometry</a:t>
            </a:r>
            <a:endParaRPr lang="de-DE" sz="28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5145" y="921495"/>
            <a:ext cx="30713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itchFamily="49" charset="0"/>
              <a:buChar char="o"/>
            </a:pP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key </a:t>
            </a:r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basinwide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unconformities </a:t>
            </a:r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+ major faults in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TWT</a:t>
            </a:r>
          </a:p>
          <a:p>
            <a:pPr marL="285750" lvl="0" indent="-285750">
              <a:buFont typeface="Courier New" pitchFamily="49" charset="0"/>
              <a:buChar char="o"/>
            </a:pP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Seismic gas chimneys (gas seeps)</a:t>
            </a:r>
          </a:p>
          <a:p>
            <a:pPr marL="285750" lvl="0" indent="-285750">
              <a:buFont typeface="Courier New" pitchFamily="49" charset="0"/>
              <a:buChar char="o"/>
            </a:pP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GB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wasiu\WBB\p3\figs\Fig 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2" y="321552"/>
            <a:ext cx="5851192" cy="65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5405" y="-80342"/>
            <a:ext cx="5053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de-DE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Leakage indicators</a:t>
            </a:r>
            <a:endParaRPr lang="de-DE" sz="28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0152" y="921495"/>
            <a:ext cx="3312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Seismic gas chimneys (gas seeps)</a:t>
            </a:r>
          </a:p>
          <a:p>
            <a:pPr marL="285750" lvl="0" indent="-285750">
              <a:buFont typeface="Courier New" pitchFamily="49" charset="0"/>
              <a:buChar char="o"/>
            </a:pP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>
              <a:buFont typeface="Courier New" pitchFamily="49" charset="0"/>
              <a:buChar char="o"/>
            </a:pP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Igneous intrusions</a:t>
            </a:r>
          </a:p>
          <a:p>
            <a:pPr marL="285750" lvl="0" indent="-285750">
              <a:buFont typeface="Courier New" pitchFamily="49" charset="0"/>
              <a:buChar char="o"/>
            </a:pP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>
              <a:buFont typeface="Courier New" pitchFamily="49" charset="0"/>
              <a:buChar char="o"/>
            </a:pP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>
              <a:buFont typeface="Courier New" pitchFamily="49" charset="0"/>
              <a:buChar char="o"/>
            </a:pP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Magnetic susceptibility data depicting intrusive bodies  correlating to the Sniffer anomalies (GETECH, 1992)</a:t>
            </a:r>
          </a:p>
          <a:p>
            <a:pPr marL="285750" lvl="0" indent="-285750">
              <a:buFont typeface="Courier New" pitchFamily="49" charset="0"/>
              <a:buChar char="o"/>
            </a:pP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>
              <a:buFont typeface="Courier New" pitchFamily="49" charset="0"/>
              <a:buChar char="o"/>
            </a:pP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GB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7"/>
          <a:stretch/>
        </p:blipFill>
        <p:spPr bwMode="auto">
          <a:xfrm>
            <a:off x="179512" y="3962400"/>
            <a:ext cx="5908386" cy="273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wasiu\WBB\thesis\appendix\Backup_of_F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4" y="606946"/>
            <a:ext cx="5488220" cy="32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5440" y="3923764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Sniffer survey</a:t>
            </a:r>
          </a:p>
        </p:txBody>
      </p:sp>
    </p:spTree>
    <p:extLst>
      <p:ext uri="{BB962C8B-B14F-4D97-AF65-F5344CB8AC3E}">
        <p14:creationId xmlns:p14="http://schemas.microsoft.com/office/powerpoint/2010/main" val="6186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lk2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790</Words>
  <Application>Microsoft Office PowerPoint</Application>
  <PresentationFormat>On-screen Show (4:3)</PresentationFormat>
  <Paragraphs>162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1_Default Design</vt:lpstr>
      <vt:lpstr>Office Theme</vt:lpstr>
      <vt:lpstr>Talk2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Wasiu</dc:creator>
  <cp:lastModifiedBy>wasiu sonibare</cp:lastModifiedBy>
  <cp:revision>122</cp:revision>
  <dcterms:created xsi:type="dcterms:W3CDTF">2012-11-25T21:06:01Z</dcterms:created>
  <dcterms:modified xsi:type="dcterms:W3CDTF">2014-09-30T12:01:13Z</dcterms:modified>
</cp:coreProperties>
</file>