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5" r:id="rId3"/>
    <p:sldId id="261" r:id="rId4"/>
    <p:sldId id="258" r:id="rId5"/>
    <p:sldId id="259" r:id="rId6"/>
    <p:sldId id="257" r:id="rId7"/>
    <p:sldId id="264" r:id="rId8"/>
    <p:sldId id="286" r:id="rId9"/>
    <p:sldId id="287" r:id="rId10"/>
    <p:sldId id="288" r:id="rId11"/>
    <p:sldId id="260" r:id="rId12"/>
    <p:sldId id="277" r:id="rId13"/>
    <p:sldId id="263" r:id="rId14"/>
    <p:sldId id="274" r:id="rId15"/>
    <p:sldId id="282" r:id="rId16"/>
    <p:sldId id="279" r:id="rId17"/>
    <p:sldId id="280" r:id="rId18"/>
    <p:sldId id="265" r:id="rId19"/>
    <p:sldId id="289" r:id="rId20"/>
    <p:sldId id="292" r:id="rId21"/>
    <p:sldId id="266" r:id="rId22"/>
    <p:sldId id="290" r:id="rId23"/>
    <p:sldId id="267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9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5DC66-E42B-431E-8570-6D756E71401C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A8BA7143-A12E-44B5-B9A8-CDBBA4B032F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dirty="0" smtClean="0"/>
            <a:t>Baseline Geochemical Studies </a:t>
          </a:r>
          <a:endParaRPr lang="en-ZA" dirty="0"/>
        </a:p>
      </dgm:t>
    </dgm:pt>
    <dgm:pt modelId="{D964188C-F323-43FB-82CD-30C92D7D4E63}" type="parTrans" cxnId="{019BD9C2-8A52-4BCA-8405-9FDA70695DDE}">
      <dgm:prSet/>
      <dgm:spPr/>
      <dgm:t>
        <a:bodyPr/>
        <a:lstStyle/>
        <a:p>
          <a:endParaRPr lang="en-ZA"/>
        </a:p>
      </dgm:t>
    </dgm:pt>
    <dgm:pt modelId="{00FC0E09-3E7E-40DF-BD9C-E7C6FDAE37FD}" type="sibTrans" cxnId="{019BD9C2-8A52-4BCA-8405-9FDA70695DDE}">
      <dgm:prSet/>
      <dgm:spPr/>
      <dgm:t>
        <a:bodyPr/>
        <a:lstStyle/>
        <a:p>
          <a:endParaRPr lang="en-ZA"/>
        </a:p>
      </dgm:t>
    </dgm:pt>
    <dgm:pt modelId="{EFE5F707-D7DC-4BB9-A693-B51EDC665A3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ZA" dirty="0" smtClean="0"/>
            <a:t>Field data and Sample Collection</a:t>
          </a:r>
          <a:endParaRPr lang="en-ZA" dirty="0"/>
        </a:p>
      </dgm:t>
    </dgm:pt>
    <dgm:pt modelId="{04D03D37-711E-4CD6-B8DD-A40A60D52A91}" type="parTrans" cxnId="{403AE297-BCE6-4C10-8C90-BCE30AB7AB06}">
      <dgm:prSet/>
      <dgm:spPr/>
      <dgm:t>
        <a:bodyPr/>
        <a:lstStyle/>
        <a:p>
          <a:endParaRPr lang="en-ZA"/>
        </a:p>
      </dgm:t>
    </dgm:pt>
    <dgm:pt modelId="{D3D269B0-C842-41F0-B6EA-4EB11D7AB87B}" type="sibTrans" cxnId="{403AE297-BCE6-4C10-8C90-BCE30AB7AB06}">
      <dgm:prSet/>
      <dgm:spPr/>
      <dgm:t>
        <a:bodyPr/>
        <a:lstStyle/>
        <a:p>
          <a:endParaRPr lang="en-ZA"/>
        </a:p>
      </dgm:t>
    </dgm:pt>
    <dgm:pt modelId="{00239834-DA0F-46BA-85D6-13FCA62C25A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dirty="0" smtClean="0"/>
            <a:t>Water Quality and Isotope analysis</a:t>
          </a:r>
          <a:endParaRPr lang="en-ZA" dirty="0"/>
        </a:p>
      </dgm:t>
    </dgm:pt>
    <dgm:pt modelId="{B3D6682E-C6BC-4A5C-A46E-7441956D9EB4}" type="parTrans" cxnId="{BDA40915-7FAC-44FE-AC4E-2518690AAD2D}">
      <dgm:prSet/>
      <dgm:spPr/>
      <dgm:t>
        <a:bodyPr/>
        <a:lstStyle/>
        <a:p>
          <a:endParaRPr lang="en-ZA"/>
        </a:p>
      </dgm:t>
    </dgm:pt>
    <dgm:pt modelId="{D26B8CFF-0723-49E5-A1CA-37336F1BDC25}" type="sibTrans" cxnId="{BDA40915-7FAC-44FE-AC4E-2518690AAD2D}">
      <dgm:prSet/>
      <dgm:spPr/>
      <dgm:t>
        <a:bodyPr/>
        <a:lstStyle/>
        <a:p>
          <a:endParaRPr lang="en-ZA"/>
        </a:p>
      </dgm:t>
    </dgm:pt>
    <dgm:pt modelId="{E957B9FD-40A0-4AA2-9D86-89CF261DC4D3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dirty="0" smtClean="0"/>
            <a:t>Origin of methane(Thermogenic or biogenic)</a:t>
          </a:r>
          <a:endParaRPr lang="en-ZA" dirty="0"/>
        </a:p>
      </dgm:t>
    </dgm:pt>
    <dgm:pt modelId="{33751629-7FCB-4A14-BAB1-DF6F0B61690D}" type="parTrans" cxnId="{23438466-63EB-403B-9077-ACAB3E50F7EA}">
      <dgm:prSet/>
      <dgm:spPr/>
      <dgm:t>
        <a:bodyPr/>
        <a:lstStyle/>
        <a:p>
          <a:endParaRPr lang="en-ZA"/>
        </a:p>
      </dgm:t>
    </dgm:pt>
    <dgm:pt modelId="{084B9ABF-57FC-4755-B7D8-503B4D5F7C9C}" type="sibTrans" cxnId="{23438466-63EB-403B-9077-ACAB3E50F7EA}">
      <dgm:prSet/>
      <dgm:spPr/>
      <dgm:t>
        <a:bodyPr/>
        <a:lstStyle/>
        <a:p>
          <a:endParaRPr lang="en-ZA"/>
        </a:p>
      </dgm:t>
    </dgm:pt>
    <dgm:pt modelId="{B19DAC51-32A8-44E4-8BF4-AF1A30FD2AD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/>
            <a:t>Connectivity of the shallow and deeper formation water</a:t>
          </a:r>
          <a:endParaRPr lang="en-ZA" dirty="0"/>
        </a:p>
      </dgm:t>
    </dgm:pt>
    <dgm:pt modelId="{78C24F5B-CFAF-4721-9695-14D9BE571F90}" type="parTrans" cxnId="{50AA19B7-2545-41AE-8B8B-2FA974F3EBC4}">
      <dgm:prSet/>
      <dgm:spPr/>
      <dgm:t>
        <a:bodyPr/>
        <a:lstStyle/>
        <a:p>
          <a:endParaRPr lang="en-ZA"/>
        </a:p>
      </dgm:t>
    </dgm:pt>
    <dgm:pt modelId="{3618CC9D-C2A0-4CC4-BC43-9FB72161533D}" type="sibTrans" cxnId="{50AA19B7-2545-41AE-8B8B-2FA974F3EBC4}">
      <dgm:prSet/>
      <dgm:spPr/>
      <dgm:t>
        <a:bodyPr/>
        <a:lstStyle/>
        <a:p>
          <a:endParaRPr lang="en-ZA"/>
        </a:p>
      </dgm:t>
    </dgm:pt>
    <dgm:pt modelId="{435989B8-650E-4C60-ABB4-5D809962D2BD}" type="pres">
      <dgm:prSet presAssocID="{1D65DC66-E42B-431E-8570-6D756E7140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04FEBA-F908-4D3B-A4CC-40EFB4146EB5}" type="pres">
      <dgm:prSet presAssocID="{A8BA7143-A12E-44B5-B9A8-CDBBA4B032F1}" presName="root1" presStyleCnt="0"/>
      <dgm:spPr/>
    </dgm:pt>
    <dgm:pt modelId="{E7C3C2DB-E74B-4CC6-B670-AFC9B9D2CC97}" type="pres">
      <dgm:prSet presAssocID="{A8BA7143-A12E-44B5-B9A8-CDBBA4B032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C56F32D-2CE2-458E-B051-CFC9DA6ACDC8}" type="pres">
      <dgm:prSet presAssocID="{A8BA7143-A12E-44B5-B9A8-CDBBA4B032F1}" presName="level2hierChild" presStyleCnt="0"/>
      <dgm:spPr/>
    </dgm:pt>
    <dgm:pt modelId="{C739C719-AF74-4F10-AE1D-8EF64E96AA61}" type="pres">
      <dgm:prSet presAssocID="{04D03D37-711E-4CD6-B8DD-A40A60D52A91}" presName="conn2-1" presStyleLbl="parChTrans1D2" presStyleIdx="0" presStyleCnt="4"/>
      <dgm:spPr/>
    </dgm:pt>
    <dgm:pt modelId="{A5A1A07F-08B9-4BB3-9BAB-DAE94023A67F}" type="pres">
      <dgm:prSet presAssocID="{04D03D37-711E-4CD6-B8DD-A40A60D52A91}" presName="connTx" presStyleLbl="parChTrans1D2" presStyleIdx="0" presStyleCnt="4"/>
      <dgm:spPr/>
    </dgm:pt>
    <dgm:pt modelId="{0B9C8ECC-99FC-40CA-AC06-91F04FAD72D7}" type="pres">
      <dgm:prSet presAssocID="{EFE5F707-D7DC-4BB9-A693-B51EDC665A37}" presName="root2" presStyleCnt="0"/>
      <dgm:spPr/>
    </dgm:pt>
    <dgm:pt modelId="{8DE209F4-50E4-4E80-9A7B-D1DD65E9AC75}" type="pres">
      <dgm:prSet presAssocID="{EFE5F707-D7DC-4BB9-A693-B51EDC665A3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CD9B131-8A9A-4865-9BBB-7950CDE58235}" type="pres">
      <dgm:prSet presAssocID="{EFE5F707-D7DC-4BB9-A693-B51EDC665A37}" presName="level3hierChild" presStyleCnt="0"/>
      <dgm:spPr/>
    </dgm:pt>
    <dgm:pt modelId="{904A454F-FFEA-4F27-B857-04F884387BF5}" type="pres">
      <dgm:prSet presAssocID="{B3D6682E-C6BC-4A5C-A46E-7441956D9EB4}" presName="conn2-1" presStyleLbl="parChTrans1D2" presStyleIdx="1" presStyleCnt="4"/>
      <dgm:spPr/>
    </dgm:pt>
    <dgm:pt modelId="{F892C384-F642-4BDD-AED9-60AA5FCB6810}" type="pres">
      <dgm:prSet presAssocID="{B3D6682E-C6BC-4A5C-A46E-7441956D9EB4}" presName="connTx" presStyleLbl="parChTrans1D2" presStyleIdx="1" presStyleCnt="4"/>
      <dgm:spPr/>
    </dgm:pt>
    <dgm:pt modelId="{1B0C861D-B00A-4EE0-8D19-21F900BD80E0}" type="pres">
      <dgm:prSet presAssocID="{00239834-DA0F-46BA-85D6-13FCA62C25AE}" presName="root2" presStyleCnt="0"/>
      <dgm:spPr/>
    </dgm:pt>
    <dgm:pt modelId="{404E92FB-6E3F-4FF5-BB92-42B6E8A31777}" type="pres">
      <dgm:prSet presAssocID="{00239834-DA0F-46BA-85D6-13FCA62C25AE}" presName="LevelTwoTextNode" presStyleLbl="node2" presStyleIdx="1" presStyleCnt="4" custLinFactNeighborX="1780" custLinFactNeighborY="788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ECA7036-BD70-4BB1-8B27-1F8C21D394F9}" type="pres">
      <dgm:prSet presAssocID="{00239834-DA0F-46BA-85D6-13FCA62C25AE}" presName="level3hierChild" presStyleCnt="0"/>
      <dgm:spPr/>
    </dgm:pt>
    <dgm:pt modelId="{A1E0310D-F07F-4CB8-9FD8-1B4066F4F719}" type="pres">
      <dgm:prSet presAssocID="{33751629-7FCB-4A14-BAB1-DF6F0B61690D}" presName="conn2-1" presStyleLbl="parChTrans1D2" presStyleIdx="2" presStyleCnt="4"/>
      <dgm:spPr/>
    </dgm:pt>
    <dgm:pt modelId="{53D5E204-22D7-4743-ACC5-B09A68EF0DCE}" type="pres">
      <dgm:prSet presAssocID="{33751629-7FCB-4A14-BAB1-DF6F0B61690D}" presName="connTx" presStyleLbl="parChTrans1D2" presStyleIdx="2" presStyleCnt="4"/>
      <dgm:spPr/>
    </dgm:pt>
    <dgm:pt modelId="{5DD2F3A8-615F-4843-9AB8-893AA8110A14}" type="pres">
      <dgm:prSet presAssocID="{E957B9FD-40A0-4AA2-9D86-89CF261DC4D3}" presName="root2" presStyleCnt="0"/>
      <dgm:spPr/>
    </dgm:pt>
    <dgm:pt modelId="{655441B4-70FD-4B4A-BBD2-79E876C28F24}" type="pres">
      <dgm:prSet presAssocID="{E957B9FD-40A0-4AA2-9D86-89CF261DC4D3}" presName="LevelTwoTextNode" presStyleLbl="node2" presStyleIdx="2" presStyleCnt="4" custLinFactNeighborX="1780" custLinFactNeighborY="1237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FF39197-1CEC-4CB2-848A-A60AF058F4F9}" type="pres">
      <dgm:prSet presAssocID="{E957B9FD-40A0-4AA2-9D86-89CF261DC4D3}" presName="level3hierChild" presStyleCnt="0"/>
      <dgm:spPr/>
    </dgm:pt>
    <dgm:pt modelId="{9485B754-B3C9-450A-89D2-06F53241853C}" type="pres">
      <dgm:prSet presAssocID="{78C24F5B-CFAF-4721-9695-14D9BE571F90}" presName="conn2-1" presStyleLbl="parChTrans1D2" presStyleIdx="3" presStyleCnt="4"/>
      <dgm:spPr/>
    </dgm:pt>
    <dgm:pt modelId="{2A529D8C-C164-46DB-9DE7-C9964FE3C232}" type="pres">
      <dgm:prSet presAssocID="{78C24F5B-CFAF-4721-9695-14D9BE571F90}" presName="connTx" presStyleLbl="parChTrans1D2" presStyleIdx="3" presStyleCnt="4"/>
      <dgm:spPr/>
    </dgm:pt>
    <dgm:pt modelId="{4D67C735-BC7E-4CB9-A325-AE05E7105914}" type="pres">
      <dgm:prSet presAssocID="{B19DAC51-32A8-44E4-8BF4-AF1A30FD2ADD}" presName="root2" presStyleCnt="0"/>
      <dgm:spPr/>
    </dgm:pt>
    <dgm:pt modelId="{F52C6533-48E6-4CAE-895C-D202F4FA001B}" type="pres">
      <dgm:prSet presAssocID="{B19DAC51-32A8-44E4-8BF4-AF1A30FD2ADD}" presName="LevelTwoTextNode" presStyleLbl="node2" presStyleIdx="3" presStyleCnt="4" custLinFactNeighborX="1780" custLinFactNeighborY="1297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70D5705-14DB-48F0-B9AA-D2C55ED9D177}" type="pres">
      <dgm:prSet presAssocID="{B19DAC51-32A8-44E4-8BF4-AF1A30FD2ADD}" presName="level3hierChild" presStyleCnt="0"/>
      <dgm:spPr/>
    </dgm:pt>
  </dgm:ptLst>
  <dgm:cxnLst>
    <dgm:cxn modelId="{50AA19B7-2545-41AE-8B8B-2FA974F3EBC4}" srcId="{A8BA7143-A12E-44B5-B9A8-CDBBA4B032F1}" destId="{B19DAC51-32A8-44E4-8BF4-AF1A30FD2ADD}" srcOrd="3" destOrd="0" parTransId="{78C24F5B-CFAF-4721-9695-14D9BE571F90}" sibTransId="{3618CC9D-C2A0-4CC4-BC43-9FB72161533D}"/>
    <dgm:cxn modelId="{BDA40915-7FAC-44FE-AC4E-2518690AAD2D}" srcId="{A8BA7143-A12E-44B5-B9A8-CDBBA4B032F1}" destId="{00239834-DA0F-46BA-85D6-13FCA62C25AE}" srcOrd="1" destOrd="0" parTransId="{B3D6682E-C6BC-4A5C-A46E-7441956D9EB4}" sibTransId="{D26B8CFF-0723-49E5-A1CA-37336F1BDC25}"/>
    <dgm:cxn modelId="{7FC8F8F7-B6FE-4187-93BE-21128B476008}" type="presOf" srcId="{00239834-DA0F-46BA-85D6-13FCA62C25AE}" destId="{404E92FB-6E3F-4FF5-BB92-42B6E8A31777}" srcOrd="0" destOrd="0" presId="urn:microsoft.com/office/officeart/2008/layout/HorizontalMultiLevelHierarchy"/>
    <dgm:cxn modelId="{14E6A890-AA16-49C4-BEFC-85141A35FB0F}" type="presOf" srcId="{78C24F5B-CFAF-4721-9695-14D9BE571F90}" destId="{2A529D8C-C164-46DB-9DE7-C9964FE3C232}" srcOrd="1" destOrd="0" presId="urn:microsoft.com/office/officeart/2008/layout/HorizontalMultiLevelHierarchy"/>
    <dgm:cxn modelId="{A80BBF66-3D6F-4254-A423-712463AF025C}" type="presOf" srcId="{33751629-7FCB-4A14-BAB1-DF6F0B61690D}" destId="{A1E0310D-F07F-4CB8-9FD8-1B4066F4F719}" srcOrd="0" destOrd="0" presId="urn:microsoft.com/office/officeart/2008/layout/HorizontalMultiLevelHierarchy"/>
    <dgm:cxn modelId="{78CD5CA4-FF00-43AF-A54E-63A15BEF72AC}" type="presOf" srcId="{B3D6682E-C6BC-4A5C-A46E-7441956D9EB4}" destId="{F892C384-F642-4BDD-AED9-60AA5FCB6810}" srcOrd="1" destOrd="0" presId="urn:microsoft.com/office/officeart/2008/layout/HorizontalMultiLevelHierarchy"/>
    <dgm:cxn modelId="{4ABEB57D-4CCA-498C-9AB4-A702C9398D54}" type="presOf" srcId="{E957B9FD-40A0-4AA2-9D86-89CF261DC4D3}" destId="{655441B4-70FD-4B4A-BBD2-79E876C28F24}" srcOrd="0" destOrd="0" presId="urn:microsoft.com/office/officeart/2008/layout/HorizontalMultiLevelHierarchy"/>
    <dgm:cxn modelId="{D95BEEE8-0044-4588-9945-387DD3CE66C7}" type="presOf" srcId="{A8BA7143-A12E-44B5-B9A8-CDBBA4B032F1}" destId="{E7C3C2DB-E74B-4CC6-B670-AFC9B9D2CC97}" srcOrd="0" destOrd="0" presId="urn:microsoft.com/office/officeart/2008/layout/HorizontalMultiLevelHierarchy"/>
    <dgm:cxn modelId="{403AE297-BCE6-4C10-8C90-BCE30AB7AB06}" srcId="{A8BA7143-A12E-44B5-B9A8-CDBBA4B032F1}" destId="{EFE5F707-D7DC-4BB9-A693-B51EDC665A37}" srcOrd="0" destOrd="0" parTransId="{04D03D37-711E-4CD6-B8DD-A40A60D52A91}" sibTransId="{D3D269B0-C842-41F0-B6EA-4EB11D7AB87B}"/>
    <dgm:cxn modelId="{0E72D1E0-DDEA-4470-93B4-B33700532C29}" type="presOf" srcId="{EFE5F707-D7DC-4BB9-A693-B51EDC665A37}" destId="{8DE209F4-50E4-4E80-9A7B-D1DD65E9AC75}" srcOrd="0" destOrd="0" presId="urn:microsoft.com/office/officeart/2008/layout/HorizontalMultiLevelHierarchy"/>
    <dgm:cxn modelId="{1D078BA5-5B13-4237-9F42-63AA1F303223}" type="presOf" srcId="{04D03D37-711E-4CD6-B8DD-A40A60D52A91}" destId="{A5A1A07F-08B9-4BB3-9BAB-DAE94023A67F}" srcOrd="1" destOrd="0" presId="urn:microsoft.com/office/officeart/2008/layout/HorizontalMultiLevelHierarchy"/>
    <dgm:cxn modelId="{019BD9C2-8A52-4BCA-8405-9FDA70695DDE}" srcId="{1D65DC66-E42B-431E-8570-6D756E71401C}" destId="{A8BA7143-A12E-44B5-B9A8-CDBBA4B032F1}" srcOrd="0" destOrd="0" parTransId="{D964188C-F323-43FB-82CD-30C92D7D4E63}" sibTransId="{00FC0E09-3E7E-40DF-BD9C-E7C6FDAE37FD}"/>
    <dgm:cxn modelId="{97A53653-D213-4378-9BDA-775F05550AA4}" type="presOf" srcId="{04D03D37-711E-4CD6-B8DD-A40A60D52A91}" destId="{C739C719-AF74-4F10-AE1D-8EF64E96AA61}" srcOrd="0" destOrd="0" presId="urn:microsoft.com/office/officeart/2008/layout/HorizontalMultiLevelHierarchy"/>
    <dgm:cxn modelId="{CB1E1C01-1080-44BA-8EB9-B01BC0DD95EC}" type="presOf" srcId="{78C24F5B-CFAF-4721-9695-14D9BE571F90}" destId="{9485B754-B3C9-450A-89D2-06F53241853C}" srcOrd="0" destOrd="0" presId="urn:microsoft.com/office/officeart/2008/layout/HorizontalMultiLevelHierarchy"/>
    <dgm:cxn modelId="{5D8DBC49-6A37-43C1-85A4-1BA1993ECD46}" type="presOf" srcId="{B3D6682E-C6BC-4A5C-A46E-7441956D9EB4}" destId="{904A454F-FFEA-4F27-B857-04F884387BF5}" srcOrd="0" destOrd="0" presId="urn:microsoft.com/office/officeart/2008/layout/HorizontalMultiLevelHierarchy"/>
    <dgm:cxn modelId="{6ACCCD59-AB9E-4065-8DF2-669FB52E428C}" type="presOf" srcId="{1D65DC66-E42B-431E-8570-6D756E71401C}" destId="{435989B8-650E-4C60-ABB4-5D809962D2BD}" srcOrd="0" destOrd="0" presId="urn:microsoft.com/office/officeart/2008/layout/HorizontalMultiLevelHierarchy"/>
    <dgm:cxn modelId="{58A46CAB-C682-47AF-88CF-4AF5188B16F4}" type="presOf" srcId="{33751629-7FCB-4A14-BAB1-DF6F0B61690D}" destId="{53D5E204-22D7-4743-ACC5-B09A68EF0DCE}" srcOrd="1" destOrd="0" presId="urn:microsoft.com/office/officeart/2008/layout/HorizontalMultiLevelHierarchy"/>
    <dgm:cxn modelId="{4ACCD0BC-6918-49E4-9350-C9B8C3F53C2E}" type="presOf" srcId="{B19DAC51-32A8-44E4-8BF4-AF1A30FD2ADD}" destId="{F52C6533-48E6-4CAE-895C-D202F4FA001B}" srcOrd="0" destOrd="0" presId="urn:microsoft.com/office/officeart/2008/layout/HorizontalMultiLevelHierarchy"/>
    <dgm:cxn modelId="{23438466-63EB-403B-9077-ACAB3E50F7EA}" srcId="{A8BA7143-A12E-44B5-B9A8-CDBBA4B032F1}" destId="{E957B9FD-40A0-4AA2-9D86-89CF261DC4D3}" srcOrd="2" destOrd="0" parTransId="{33751629-7FCB-4A14-BAB1-DF6F0B61690D}" sibTransId="{084B9ABF-57FC-4755-B7D8-503B4D5F7C9C}"/>
    <dgm:cxn modelId="{4E1FA7C1-7B2B-469C-8890-AB77169EF658}" type="presParOf" srcId="{435989B8-650E-4C60-ABB4-5D809962D2BD}" destId="{8B04FEBA-F908-4D3B-A4CC-40EFB4146EB5}" srcOrd="0" destOrd="0" presId="urn:microsoft.com/office/officeart/2008/layout/HorizontalMultiLevelHierarchy"/>
    <dgm:cxn modelId="{7CE7C49E-4617-4454-A7A8-5EDAE5877250}" type="presParOf" srcId="{8B04FEBA-F908-4D3B-A4CC-40EFB4146EB5}" destId="{E7C3C2DB-E74B-4CC6-B670-AFC9B9D2CC97}" srcOrd="0" destOrd="0" presId="urn:microsoft.com/office/officeart/2008/layout/HorizontalMultiLevelHierarchy"/>
    <dgm:cxn modelId="{C4CA0DD4-8C9F-4528-B0FE-1AECC04686BB}" type="presParOf" srcId="{8B04FEBA-F908-4D3B-A4CC-40EFB4146EB5}" destId="{7C56F32D-2CE2-458E-B051-CFC9DA6ACDC8}" srcOrd="1" destOrd="0" presId="urn:microsoft.com/office/officeart/2008/layout/HorizontalMultiLevelHierarchy"/>
    <dgm:cxn modelId="{6119469A-982B-43A0-A05A-889BEDAE3A22}" type="presParOf" srcId="{7C56F32D-2CE2-458E-B051-CFC9DA6ACDC8}" destId="{C739C719-AF74-4F10-AE1D-8EF64E96AA61}" srcOrd="0" destOrd="0" presId="urn:microsoft.com/office/officeart/2008/layout/HorizontalMultiLevelHierarchy"/>
    <dgm:cxn modelId="{8E131681-C4D1-432C-BEEE-F94824382F4D}" type="presParOf" srcId="{C739C719-AF74-4F10-AE1D-8EF64E96AA61}" destId="{A5A1A07F-08B9-4BB3-9BAB-DAE94023A67F}" srcOrd="0" destOrd="0" presId="urn:microsoft.com/office/officeart/2008/layout/HorizontalMultiLevelHierarchy"/>
    <dgm:cxn modelId="{814BD8DF-A86D-4D3E-8C21-2778794BC3E0}" type="presParOf" srcId="{7C56F32D-2CE2-458E-B051-CFC9DA6ACDC8}" destId="{0B9C8ECC-99FC-40CA-AC06-91F04FAD72D7}" srcOrd="1" destOrd="0" presId="urn:microsoft.com/office/officeart/2008/layout/HorizontalMultiLevelHierarchy"/>
    <dgm:cxn modelId="{8B6DD2AE-E630-447C-9A41-CC13C0A128DB}" type="presParOf" srcId="{0B9C8ECC-99FC-40CA-AC06-91F04FAD72D7}" destId="{8DE209F4-50E4-4E80-9A7B-D1DD65E9AC75}" srcOrd="0" destOrd="0" presId="urn:microsoft.com/office/officeart/2008/layout/HorizontalMultiLevelHierarchy"/>
    <dgm:cxn modelId="{B50F5562-3633-41FB-9856-53CC85048090}" type="presParOf" srcId="{0B9C8ECC-99FC-40CA-AC06-91F04FAD72D7}" destId="{5CD9B131-8A9A-4865-9BBB-7950CDE58235}" srcOrd="1" destOrd="0" presId="urn:microsoft.com/office/officeart/2008/layout/HorizontalMultiLevelHierarchy"/>
    <dgm:cxn modelId="{66CE038A-8FD4-4422-B746-C2FA873E1F91}" type="presParOf" srcId="{7C56F32D-2CE2-458E-B051-CFC9DA6ACDC8}" destId="{904A454F-FFEA-4F27-B857-04F884387BF5}" srcOrd="2" destOrd="0" presId="urn:microsoft.com/office/officeart/2008/layout/HorizontalMultiLevelHierarchy"/>
    <dgm:cxn modelId="{BC86639B-EBB0-450C-A4A6-F95E81EFBCDA}" type="presParOf" srcId="{904A454F-FFEA-4F27-B857-04F884387BF5}" destId="{F892C384-F642-4BDD-AED9-60AA5FCB6810}" srcOrd="0" destOrd="0" presId="urn:microsoft.com/office/officeart/2008/layout/HorizontalMultiLevelHierarchy"/>
    <dgm:cxn modelId="{4DF0F582-EC47-446B-A72A-573C19A94E8D}" type="presParOf" srcId="{7C56F32D-2CE2-458E-B051-CFC9DA6ACDC8}" destId="{1B0C861D-B00A-4EE0-8D19-21F900BD80E0}" srcOrd="3" destOrd="0" presId="urn:microsoft.com/office/officeart/2008/layout/HorizontalMultiLevelHierarchy"/>
    <dgm:cxn modelId="{3F54B2E2-B7D8-4AFF-A71C-E12D102F4F12}" type="presParOf" srcId="{1B0C861D-B00A-4EE0-8D19-21F900BD80E0}" destId="{404E92FB-6E3F-4FF5-BB92-42B6E8A31777}" srcOrd="0" destOrd="0" presId="urn:microsoft.com/office/officeart/2008/layout/HorizontalMultiLevelHierarchy"/>
    <dgm:cxn modelId="{BD881711-0307-4BB3-9F27-E61B066D3670}" type="presParOf" srcId="{1B0C861D-B00A-4EE0-8D19-21F900BD80E0}" destId="{0ECA7036-BD70-4BB1-8B27-1F8C21D394F9}" srcOrd="1" destOrd="0" presId="urn:microsoft.com/office/officeart/2008/layout/HorizontalMultiLevelHierarchy"/>
    <dgm:cxn modelId="{F96BDED1-7764-48B7-9DF7-7C3CACFC8CDF}" type="presParOf" srcId="{7C56F32D-2CE2-458E-B051-CFC9DA6ACDC8}" destId="{A1E0310D-F07F-4CB8-9FD8-1B4066F4F719}" srcOrd="4" destOrd="0" presId="urn:microsoft.com/office/officeart/2008/layout/HorizontalMultiLevelHierarchy"/>
    <dgm:cxn modelId="{C92720D8-90BC-4191-B015-6F66C9D73CF7}" type="presParOf" srcId="{A1E0310D-F07F-4CB8-9FD8-1B4066F4F719}" destId="{53D5E204-22D7-4743-ACC5-B09A68EF0DCE}" srcOrd="0" destOrd="0" presId="urn:microsoft.com/office/officeart/2008/layout/HorizontalMultiLevelHierarchy"/>
    <dgm:cxn modelId="{EEB32E81-FC80-4B7C-AAD2-4B95056695F8}" type="presParOf" srcId="{7C56F32D-2CE2-458E-B051-CFC9DA6ACDC8}" destId="{5DD2F3A8-615F-4843-9AB8-893AA8110A14}" srcOrd="5" destOrd="0" presId="urn:microsoft.com/office/officeart/2008/layout/HorizontalMultiLevelHierarchy"/>
    <dgm:cxn modelId="{A36EFBBE-33A7-436E-9E45-32147B62A78F}" type="presParOf" srcId="{5DD2F3A8-615F-4843-9AB8-893AA8110A14}" destId="{655441B4-70FD-4B4A-BBD2-79E876C28F24}" srcOrd="0" destOrd="0" presId="urn:microsoft.com/office/officeart/2008/layout/HorizontalMultiLevelHierarchy"/>
    <dgm:cxn modelId="{4ECE354C-5AC2-4184-932B-B9B6714A4BB7}" type="presParOf" srcId="{5DD2F3A8-615F-4843-9AB8-893AA8110A14}" destId="{9FF39197-1CEC-4CB2-848A-A60AF058F4F9}" srcOrd="1" destOrd="0" presId="urn:microsoft.com/office/officeart/2008/layout/HorizontalMultiLevelHierarchy"/>
    <dgm:cxn modelId="{0500BD7B-460F-45D4-94EB-6C7A55C714AB}" type="presParOf" srcId="{7C56F32D-2CE2-458E-B051-CFC9DA6ACDC8}" destId="{9485B754-B3C9-450A-89D2-06F53241853C}" srcOrd="6" destOrd="0" presId="urn:microsoft.com/office/officeart/2008/layout/HorizontalMultiLevelHierarchy"/>
    <dgm:cxn modelId="{90F5F49E-F54B-42AD-B7E1-1E970871A331}" type="presParOf" srcId="{9485B754-B3C9-450A-89D2-06F53241853C}" destId="{2A529D8C-C164-46DB-9DE7-C9964FE3C232}" srcOrd="0" destOrd="0" presId="urn:microsoft.com/office/officeart/2008/layout/HorizontalMultiLevelHierarchy"/>
    <dgm:cxn modelId="{555B97F1-129B-4280-9B05-68923BD9B874}" type="presParOf" srcId="{7C56F32D-2CE2-458E-B051-CFC9DA6ACDC8}" destId="{4D67C735-BC7E-4CB9-A325-AE05E7105914}" srcOrd="7" destOrd="0" presId="urn:microsoft.com/office/officeart/2008/layout/HorizontalMultiLevelHierarchy"/>
    <dgm:cxn modelId="{5CC4776A-CDE3-40AD-86F3-2FC26A3723D2}" type="presParOf" srcId="{4D67C735-BC7E-4CB9-A325-AE05E7105914}" destId="{F52C6533-48E6-4CAE-895C-D202F4FA001B}" srcOrd="0" destOrd="0" presId="urn:microsoft.com/office/officeart/2008/layout/HorizontalMultiLevelHierarchy"/>
    <dgm:cxn modelId="{744C38F5-2C71-45B3-B1A5-25696968771A}" type="presParOf" srcId="{4D67C735-BC7E-4CB9-A325-AE05E7105914}" destId="{970D5705-14DB-48F0-B9AA-D2C55ED9D1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B754-B3C9-450A-89D2-06F53241853C}">
      <dsp:nvSpPr>
        <dsp:cNvPr id="0" name=""/>
        <dsp:cNvSpPr/>
      </dsp:nvSpPr>
      <dsp:spPr>
        <a:xfrm>
          <a:off x="2414202" y="3168351"/>
          <a:ext cx="860099" cy="241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049" y="0"/>
              </a:lnTo>
              <a:lnTo>
                <a:pt x="430049" y="2413702"/>
              </a:lnTo>
              <a:lnTo>
                <a:pt x="860099" y="2413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900" kern="1200"/>
        </a:p>
      </dsp:txBody>
      <dsp:txXfrm>
        <a:off x="2780193" y="4311144"/>
        <a:ext cx="128118" cy="128118"/>
      </dsp:txXfrm>
    </dsp:sp>
    <dsp:sp modelId="{A1E0310D-F07F-4CB8-9FD8-1B4066F4F719}">
      <dsp:nvSpPr>
        <dsp:cNvPr id="0" name=""/>
        <dsp:cNvSpPr/>
      </dsp:nvSpPr>
      <dsp:spPr>
        <a:xfrm>
          <a:off x="2414202" y="3168351"/>
          <a:ext cx="860099" cy="90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049" y="0"/>
              </a:lnTo>
              <a:lnTo>
                <a:pt x="430049" y="901451"/>
              </a:lnTo>
              <a:lnTo>
                <a:pt x="860099" y="901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813103" y="3587928"/>
        <a:ext cx="62297" cy="62297"/>
      </dsp:txXfrm>
    </dsp:sp>
    <dsp:sp modelId="{904A454F-FFEA-4F27-B857-04F884387BF5}">
      <dsp:nvSpPr>
        <dsp:cNvPr id="0" name=""/>
        <dsp:cNvSpPr/>
      </dsp:nvSpPr>
      <dsp:spPr>
        <a:xfrm>
          <a:off x="2414202" y="2510789"/>
          <a:ext cx="860099" cy="657562"/>
        </a:xfrm>
        <a:custGeom>
          <a:avLst/>
          <a:gdLst/>
          <a:ahLst/>
          <a:cxnLst/>
          <a:rect l="0" t="0" r="0" b="0"/>
          <a:pathLst>
            <a:path>
              <a:moveTo>
                <a:pt x="0" y="657562"/>
              </a:moveTo>
              <a:lnTo>
                <a:pt x="430049" y="657562"/>
              </a:lnTo>
              <a:lnTo>
                <a:pt x="430049" y="0"/>
              </a:lnTo>
              <a:lnTo>
                <a:pt x="8600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817185" y="2812504"/>
        <a:ext cx="54133" cy="54133"/>
      </dsp:txXfrm>
    </dsp:sp>
    <dsp:sp modelId="{C739C719-AF74-4F10-AE1D-8EF64E96AA61}">
      <dsp:nvSpPr>
        <dsp:cNvPr id="0" name=""/>
        <dsp:cNvSpPr/>
      </dsp:nvSpPr>
      <dsp:spPr>
        <a:xfrm>
          <a:off x="2414202" y="910901"/>
          <a:ext cx="789806" cy="2257450"/>
        </a:xfrm>
        <a:custGeom>
          <a:avLst/>
          <a:gdLst/>
          <a:ahLst/>
          <a:cxnLst/>
          <a:rect l="0" t="0" r="0" b="0"/>
          <a:pathLst>
            <a:path>
              <a:moveTo>
                <a:pt x="0" y="2257450"/>
              </a:moveTo>
              <a:lnTo>
                <a:pt x="394903" y="2257450"/>
              </a:lnTo>
              <a:lnTo>
                <a:pt x="394903" y="0"/>
              </a:lnTo>
              <a:lnTo>
                <a:pt x="7898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kern="1200"/>
        </a:p>
      </dsp:txBody>
      <dsp:txXfrm>
        <a:off x="2749315" y="1979835"/>
        <a:ext cx="119581" cy="119581"/>
      </dsp:txXfrm>
    </dsp:sp>
    <dsp:sp modelId="{E7C3C2DB-E74B-4CC6-B670-AFC9B9D2CC97}">
      <dsp:nvSpPr>
        <dsp:cNvPr id="0" name=""/>
        <dsp:cNvSpPr/>
      </dsp:nvSpPr>
      <dsp:spPr>
        <a:xfrm rot="16200000">
          <a:off x="-1356136" y="2566365"/>
          <a:ext cx="6336703" cy="12039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/>
            <a:t>Baseline Geochemical Studies </a:t>
          </a:r>
          <a:endParaRPr lang="en-ZA" sz="4100" kern="1200" dirty="0"/>
        </a:p>
      </dsp:txBody>
      <dsp:txXfrm>
        <a:off x="-1356136" y="2566365"/>
        <a:ext cx="6336703" cy="1203973"/>
      </dsp:txXfrm>
    </dsp:sp>
    <dsp:sp modelId="{8DE209F4-50E4-4E80-9A7B-D1DD65E9AC75}">
      <dsp:nvSpPr>
        <dsp:cNvPr id="0" name=""/>
        <dsp:cNvSpPr/>
      </dsp:nvSpPr>
      <dsp:spPr>
        <a:xfrm>
          <a:off x="3204009" y="308914"/>
          <a:ext cx="3949033" cy="120397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Field data and Sample Collection</a:t>
          </a:r>
          <a:endParaRPr lang="en-ZA" sz="2700" kern="1200" dirty="0"/>
        </a:p>
      </dsp:txBody>
      <dsp:txXfrm>
        <a:off x="3204009" y="308914"/>
        <a:ext cx="3949033" cy="1203973"/>
      </dsp:txXfrm>
    </dsp:sp>
    <dsp:sp modelId="{404E92FB-6E3F-4FF5-BB92-42B6E8A31777}">
      <dsp:nvSpPr>
        <dsp:cNvPr id="0" name=""/>
        <dsp:cNvSpPr/>
      </dsp:nvSpPr>
      <dsp:spPr>
        <a:xfrm>
          <a:off x="3274302" y="1908802"/>
          <a:ext cx="3949033" cy="12039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Water Quality and Isotope analysis</a:t>
          </a:r>
          <a:endParaRPr lang="en-ZA" sz="2700" kern="1200" dirty="0"/>
        </a:p>
      </dsp:txBody>
      <dsp:txXfrm>
        <a:off x="3274302" y="1908802"/>
        <a:ext cx="3949033" cy="1203973"/>
      </dsp:txXfrm>
    </dsp:sp>
    <dsp:sp modelId="{655441B4-70FD-4B4A-BBD2-79E876C28F24}">
      <dsp:nvSpPr>
        <dsp:cNvPr id="0" name=""/>
        <dsp:cNvSpPr/>
      </dsp:nvSpPr>
      <dsp:spPr>
        <a:xfrm>
          <a:off x="3274302" y="3467816"/>
          <a:ext cx="3949033" cy="120397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Origin of methane(Thermogenic or biogenic)</a:t>
          </a:r>
          <a:endParaRPr lang="en-ZA" sz="2700" kern="1200" dirty="0"/>
        </a:p>
      </dsp:txBody>
      <dsp:txXfrm>
        <a:off x="3274302" y="3467816"/>
        <a:ext cx="3949033" cy="1203973"/>
      </dsp:txXfrm>
    </dsp:sp>
    <dsp:sp modelId="{F52C6533-48E6-4CAE-895C-D202F4FA001B}">
      <dsp:nvSpPr>
        <dsp:cNvPr id="0" name=""/>
        <dsp:cNvSpPr/>
      </dsp:nvSpPr>
      <dsp:spPr>
        <a:xfrm>
          <a:off x="3274302" y="4980067"/>
          <a:ext cx="3949033" cy="12039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Connectivity of the shallow and deeper formation water</a:t>
          </a:r>
          <a:endParaRPr lang="en-ZA" sz="2700" kern="1200" dirty="0"/>
        </a:p>
      </dsp:txBody>
      <dsp:txXfrm>
        <a:off x="3274302" y="4980067"/>
        <a:ext cx="3949033" cy="1203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44730-8C06-4E5B-8D79-76EBDDF9836C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5547-5131-4C68-97F4-0372CEFF33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681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AF4E7B-82A9-4FDE-929F-A239B2F49200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592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446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5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5" name="Picture 8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7" name="Picture 13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625"/>
            <a:ext cx="16637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FourieCJS\Documents\INKABA\2014\!Khure_logo3_2011-2 (2) (1)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5875"/>
            <a:ext cx="1060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ZA" altLang="en-US" b="1">
                <a:solidFill>
                  <a:srgbClr val="FFFFFF"/>
                </a:solidFill>
              </a:rPr>
              <a:t>Matjiesfontein 2014</a:t>
            </a:r>
            <a:endParaRPr lang="en-US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F6EE39-6F2C-43DF-9CB3-898E670232A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9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40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60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753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82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73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79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619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412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2E59-A3A1-46CB-8644-B19ABECA94C3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D5A6-14E0-4ED2-A8A2-7A335D807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71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2978150" y="6454775"/>
            <a:ext cx="3313113" cy="312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>
                <a:solidFill>
                  <a:srgbClr val="FFFFFF"/>
                </a:solidFill>
              </a:rPr>
              <a:t>Matjiesfontein 2014</a:t>
            </a:r>
            <a:endParaRPr lang="en-US" altLang="en-US" b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2688" y="6577013"/>
            <a:ext cx="1133475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6E9-A849-4A42-8357-CF970282C5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saturation sat="8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9150"/>
            <a:ext cx="9144000" cy="97948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</a:rPr>
              <a:t>logo here…</a:t>
            </a: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916613"/>
            <a:ext cx="4467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484784"/>
            <a:ext cx="7772400" cy="2088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Shale gas</a:t>
            </a:r>
            <a:b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Geohydrological Research at </a:t>
            </a: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NMMU</a:t>
            </a:r>
            <a:b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alt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26347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Mokoena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M.P</a:t>
            </a:r>
            <a:endParaRPr lang="en-Z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Geosciences</a:t>
            </a:r>
            <a:r>
              <a:rPr lang="en-AU" alt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543050" y="104775"/>
            <a:ext cx="5908675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</a:defRPr>
            </a:lvl4pPr>
            <a:lvl5pPr>
              <a:defRPr sz="16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en-US" sz="1800" b="1" dirty="0" smtClean="0">
                <a:solidFill>
                  <a:srgbClr val="000000"/>
                </a:solidFill>
              </a:rPr>
              <a:t>10</a:t>
            </a:r>
            <a:r>
              <a:rPr lang="en-ZA" altLang="en-US" sz="1800" b="1" baseline="30000" dirty="0" smtClean="0">
                <a:solidFill>
                  <a:srgbClr val="000000"/>
                </a:solidFill>
              </a:rPr>
              <a:t>th</a:t>
            </a:r>
            <a:r>
              <a:rPr lang="en-ZA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ZA" altLang="en-US" sz="1800" b="1" dirty="0" err="1" smtClean="0">
                <a:solidFill>
                  <a:srgbClr val="000000"/>
                </a:solidFill>
              </a:rPr>
              <a:t>Inkaba</a:t>
            </a:r>
            <a:r>
              <a:rPr lang="en-ZA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ZA" altLang="en-US" sz="1800" b="1" dirty="0" err="1" smtClean="0">
                <a:solidFill>
                  <a:srgbClr val="000000"/>
                </a:solidFill>
              </a:rPr>
              <a:t>yeAfrica</a:t>
            </a:r>
            <a:r>
              <a:rPr lang="en-ZA" altLang="en-US" sz="1800" b="1" dirty="0" smtClean="0">
                <a:solidFill>
                  <a:srgbClr val="000000"/>
                </a:solidFill>
              </a:rPr>
              <a:t>/!</a:t>
            </a:r>
            <a:r>
              <a:rPr lang="en-ZA" altLang="en-US" sz="1800" b="1" dirty="0" err="1" smtClean="0">
                <a:solidFill>
                  <a:srgbClr val="000000"/>
                </a:solidFill>
              </a:rPr>
              <a:t>Khure</a:t>
            </a:r>
            <a:r>
              <a:rPr lang="en-ZA" altLang="en-US" sz="1800" b="1" dirty="0" smtClean="0">
                <a:solidFill>
                  <a:srgbClr val="000000"/>
                </a:solidFill>
              </a:rPr>
              <a:t> Africa (AEON) Conference/Workshop </a:t>
            </a:r>
          </a:p>
          <a:p>
            <a:r>
              <a:rPr lang="en-ZA" altLang="en-US" sz="1800" dirty="0" smtClean="0">
                <a:solidFill>
                  <a:srgbClr val="000000"/>
                </a:solidFill>
              </a:rPr>
              <a:t>Lord Milner Hotel, </a:t>
            </a:r>
            <a:r>
              <a:rPr lang="en-ZA" altLang="en-US" sz="1800" dirty="0" err="1" smtClean="0">
                <a:solidFill>
                  <a:srgbClr val="000000"/>
                </a:solidFill>
              </a:rPr>
              <a:t>Matjiesfontein</a:t>
            </a:r>
            <a:r>
              <a:rPr lang="en-ZA" altLang="en-US" sz="1800" dirty="0" smtClean="0">
                <a:solidFill>
                  <a:srgbClr val="000000"/>
                </a:solidFill>
              </a:rPr>
              <a:t> - Karoo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</a:rPr>
              <a:t>1 October 2014 Wednesday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899149"/>
            <a:ext cx="2051720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2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methane forensics?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648072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Numerous sources of methane, differentiate methane </a:t>
            </a:r>
            <a:r>
              <a:rPr lang="en-US" sz="1800" dirty="0" smtClean="0"/>
              <a:t>sources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Highest standard of </a:t>
            </a:r>
            <a:r>
              <a:rPr lang="en-US" sz="1800" dirty="0" smtClean="0"/>
              <a:t>environmental </a:t>
            </a:r>
            <a:r>
              <a:rPr lang="en-US" sz="1800" dirty="0"/>
              <a:t>forensics </a:t>
            </a:r>
            <a:r>
              <a:rPr lang="en-US" sz="1800" dirty="0" smtClean="0"/>
              <a:t>practice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Establish </a:t>
            </a:r>
            <a:r>
              <a:rPr lang="en-US" sz="1800" dirty="0"/>
              <a:t>baseline </a:t>
            </a:r>
            <a:r>
              <a:rPr lang="en-US" sz="1800" dirty="0" smtClean="0"/>
              <a:t>conditions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sz="1800" dirty="0"/>
              <a:t>Evaluate extent of gas </a:t>
            </a:r>
            <a:r>
              <a:rPr lang="en-US" sz="1800" dirty="0" smtClean="0"/>
              <a:t>migration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8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Generation mechanics of methane</a:t>
            </a:r>
            <a:br>
              <a:rPr lang="en-US" sz="4000" dirty="0" smtClean="0"/>
            </a:br>
            <a:r>
              <a:rPr lang="en-US" sz="4000" dirty="0" smtClean="0"/>
              <a:t>Sources of methane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9534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 b="6343"/>
          <a:stretch/>
        </p:blipFill>
        <p:spPr bwMode="auto">
          <a:xfrm>
            <a:off x="5141438" y="5157192"/>
            <a:ext cx="3689648" cy="13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666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27462" y="3070945"/>
            <a:ext cx="110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Methane.</a:t>
            </a:r>
          </a:p>
        </p:txBody>
      </p:sp>
    </p:spTree>
    <p:extLst>
      <p:ext uri="{BB962C8B-B14F-4D97-AF65-F5344CB8AC3E}">
        <p14:creationId xmlns:p14="http://schemas.microsoft.com/office/powerpoint/2010/main" val="32027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 mechanics of methane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Thermogenic </a:t>
            </a:r>
            <a:r>
              <a:rPr lang="en-US" dirty="0" err="1"/>
              <a:t>vs</a:t>
            </a:r>
            <a:r>
              <a:rPr lang="en-US" dirty="0"/>
              <a:t> Biogenic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Thermogenic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sz="2400" dirty="0"/>
              <a:t>Coal bed and oil &amp; gas </a:t>
            </a:r>
            <a:r>
              <a:rPr lang="en-US" sz="2400" dirty="0" smtClean="0"/>
              <a:t>formations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Biogenic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Methanogenesis</a:t>
            </a:r>
            <a:r>
              <a:rPr lang="en-US" sz="2400" dirty="0" smtClean="0"/>
              <a:t> </a:t>
            </a:r>
            <a:r>
              <a:rPr lang="en-US" sz="2400" dirty="0"/>
              <a:t>– “swamp gas” </a:t>
            </a:r>
            <a:r>
              <a:rPr lang="en-US" sz="2400" dirty="0" smtClean="0"/>
              <a:t>and “drift </a:t>
            </a:r>
            <a:r>
              <a:rPr lang="en-US" sz="2400" dirty="0"/>
              <a:t>gas”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	Acetate </a:t>
            </a:r>
            <a:r>
              <a:rPr lang="en-US" sz="2400" dirty="0"/>
              <a:t>fermentation – “</a:t>
            </a:r>
            <a:r>
              <a:rPr lang="en-US" sz="2400" dirty="0" smtClean="0"/>
              <a:t>landfill gas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Methane forensic </a:t>
            </a:r>
            <a:r>
              <a:rPr lang="en-US" dirty="0"/>
              <a:t>techniques</a:t>
            </a:r>
            <a:br>
              <a:rPr lang="en-US" dirty="0"/>
            </a:br>
            <a:r>
              <a:rPr lang="en-US" dirty="0"/>
              <a:t>Geochemical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5446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sz="2800" dirty="0"/>
              <a:t>Light hydrocarbon </a:t>
            </a:r>
            <a:r>
              <a:rPr lang="en-US" sz="2800" dirty="0" smtClean="0"/>
              <a:t>gas composition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sz="2300" dirty="0" err="1"/>
              <a:t>Thermogenic</a:t>
            </a:r>
            <a:r>
              <a:rPr lang="en-US" sz="2300" dirty="0"/>
              <a:t> versus biogenic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/>
              <a:t>Composition of other gases 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CO2, O2, H2, </a:t>
            </a:r>
            <a:r>
              <a:rPr lang="en-US" sz="2800" dirty="0" err="1"/>
              <a:t>Ar</a:t>
            </a:r>
            <a:r>
              <a:rPr lang="en-US" sz="2800" dirty="0"/>
              <a:t>, He, etc.)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Gas source, migration pathway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600" dirty="0"/>
              <a:t>Groundwater geochemistry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 smtClean="0"/>
              <a:t>Differentiate </a:t>
            </a:r>
            <a:r>
              <a:rPr lang="en-US" sz="2200" dirty="0"/>
              <a:t>water “types”</a:t>
            </a:r>
          </a:p>
          <a:p>
            <a:pPr marL="0" indent="0">
              <a:buNone/>
            </a:pPr>
            <a:r>
              <a:rPr lang="en-US" sz="2200" dirty="0"/>
              <a:t>	Trace CH4 </a:t>
            </a:r>
            <a:r>
              <a:rPr lang="en-US" sz="2200" dirty="0" smtClean="0"/>
              <a:t>generation pathway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	Identify </a:t>
            </a:r>
            <a:r>
              <a:rPr lang="en-US" sz="2200" dirty="0" smtClean="0"/>
              <a:t>formation </a:t>
            </a:r>
            <a:r>
              <a:rPr lang="en-US" sz="2200" dirty="0"/>
              <a:t>water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6"/>
          <a:stretch/>
        </p:blipFill>
        <p:spPr bwMode="auto">
          <a:xfrm>
            <a:off x="5652120" y="2515547"/>
            <a:ext cx="3312368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Isotopes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isotopes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2" y="3000291"/>
            <a:ext cx="25922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971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Same protons different neutrons</a:t>
            </a:r>
            <a:endParaRPr lang="en-US" dirty="0"/>
          </a:p>
        </p:txBody>
      </p:sp>
      <p:pic>
        <p:nvPicPr>
          <p:cNvPr id="13319" name="Picture 7" descr="http://www.stokesleyscience.org/Core%20Science/Physics%201b/Radioactivity/isotop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9"/>
          <a:stretch/>
        </p:blipFill>
        <p:spPr bwMode="auto">
          <a:xfrm>
            <a:off x="4139952" y="1772817"/>
            <a:ext cx="4464496" cy="15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20" y="3920463"/>
            <a:ext cx="4439270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Isotopes- methane?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2335259"/>
            <a:ext cx="47758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6000" baseline="30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 – </a:t>
            </a:r>
            <a:r>
              <a:rPr lang="en-US" sz="6000" baseline="30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C/</a:t>
            </a:r>
            <a:r>
              <a:rPr lang="en-US" sz="6000" baseline="30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3571" y="3350922"/>
            <a:ext cx="2305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96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3437" y="3068960"/>
            <a:ext cx="2676555" cy="936104"/>
          </a:xfrm>
          <a:prstGeom prst="straightConnector1">
            <a:avLst/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040" y="5301208"/>
            <a:ext cx="3727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6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 – </a:t>
            </a:r>
            <a:r>
              <a:rPr lang="en-US" sz="6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36096" y="4646940"/>
            <a:ext cx="432048" cy="79828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Stable isotopes </a:t>
            </a:r>
            <a:br>
              <a:rPr lang="en-US" dirty="0" smtClean="0"/>
            </a:br>
            <a:r>
              <a:rPr lang="en-US" dirty="0" err="1" smtClean="0"/>
              <a:t>Thermogenic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Biogenic gas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Field Testing and Sample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5505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Hydrocensus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Hand </a:t>
            </a:r>
            <a:r>
              <a:rPr lang="en-US" dirty="0"/>
              <a:t>Readings : Dip Meters, Picarro </a:t>
            </a:r>
            <a:r>
              <a:rPr lang="en-US" dirty="0" smtClean="0"/>
              <a:t>gas measurements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 profiling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10 </a:t>
            </a:r>
            <a:r>
              <a:rPr lang="en-US" dirty="0" err="1" smtClean="0"/>
              <a:t>downhole</a:t>
            </a:r>
            <a:r>
              <a:rPr lang="en-US" dirty="0" smtClean="0"/>
              <a:t> continuous logger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4250938"/>
            <a:ext cx="222902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55579"/>
            <a:ext cx="3240360" cy="36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4" y="4210646"/>
            <a:ext cx="23050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Field Testing and Sample Collection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8245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dirty="0" smtClean="0"/>
              <a:t>Field Testing and Sample Collection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5496"/>
            <a:ext cx="7416824" cy="51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/>
              <a:t>Hydraulic Fracturing (Fracking</a:t>
            </a:r>
            <a:r>
              <a:rPr lang="en-US" sz="2400" dirty="0" smtClean="0"/>
              <a:t>)?</a:t>
            </a:r>
            <a:endParaRPr lang="en-US" sz="2400" dirty="0" smtClean="0"/>
          </a:p>
          <a:p>
            <a:r>
              <a:rPr lang="en-US" sz="2400" dirty="0" smtClean="0"/>
              <a:t>Relationship </a:t>
            </a:r>
            <a:r>
              <a:rPr lang="en-US" sz="2400" dirty="0"/>
              <a:t>between Fracking and Geohydrology </a:t>
            </a:r>
          </a:p>
          <a:p>
            <a:r>
              <a:rPr lang="en-US" sz="2400" dirty="0" smtClean="0"/>
              <a:t>Brief review- NMMU Geohydrological </a:t>
            </a:r>
            <a:r>
              <a:rPr lang="en-US" sz="2400" dirty="0" smtClean="0"/>
              <a:t>Research</a:t>
            </a:r>
            <a:endParaRPr lang="en-US" sz="2400" dirty="0" smtClean="0"/>
          </a:p>
          <a:p>
            <a:r>
              <a:rPr lang="en-US" sz="2400" dirty="0" smtClean="0"/>
              <a:t>Study area</a:t>
            </a:r>
          </a:p>
          <a:p>
            <a:r>
              <a:rPr lang="en-US" sz="2400" dirty="0" smtClean="0"/>
              <a:t>Methane Forensics</a:t>
            </a:r>
            <a:endParaRPr lang="en-US" sz="2400" dirty="0" smtClean="0"/>
          </a:p>
          <a:p>
            <a:r>
              <a:rPr lang="en-US" sz="2400" dirty="0" smtClean="0"/>
              <a:t>Methodology </a:t>
            </a:r>
            <a:endParaRPr lang="en-US" sz="2400" dirty="0" smtClean="0"/>
          </a:p>
          <a:p>
            <a:r>
              <a:rPr lang="en-US" sz="2400" dirty="0" smtClean="0"/>
              <a:t>Summary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 smtClean="0"/>
              <a:t>Laboratory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201517" y="1639243"/>
            <a:ext cx="4917432" cy="4608514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4" y="1712469"/>
            <a:ext cx="16891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1484783"/>
            <a:ext cx="1593709" cy="1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37249"/>
            <a:ext cx="1616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us 9"/>
          <p:cNvSpPr/>
          <p:nvPr/>
        </p:nvSpPr>
        <p:spPr>
          <a:xfrm>
            <a:off x="3646361" y="294957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3"/>
            <a:ext cx="6835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" y="2066081"/>
            <a:ext cx="936104" cy="4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63" y="4941168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 Precision DIC/TIC/TOC/NPOC and d13C of acidified, oxidized, or combusted samples</a:t>
            </a:r>
          </a:p>
        </p:txBody>
      </p:sp>
    </p:spTree>
    <p:extLst>
      <p:ext uri="{BB962C8B-B14F-4D97-AF65-F5344CB8AC3E}">
        <p14:creationId xmlns:p14="http://schemas.microsoft.com/office/powerpoint/2010/main" val="24495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 smtClean="0"/>
              <a:t>Laboratory Techniques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581586"/>
              </p:ext>
            </p:extLst>
          </p:nvPr>
        </p:nvGraphicFramePr>
        <p:xfrm>
          <a:off x="457200" y="260648"/>
          <a:ext cx="83632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0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4248472" cy="324036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7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14788" b="45906"/>
          <a:stretch/>
        </p:blipFill>
        <p:spPr bwMode="auto">
          <a:xfrm>
            <a:off x="5004048" y="4365104"/>
            <a:ext cx="3888432" cy="206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Hydraulic Fracturing (Fracking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976664" cy="4781128"/>
          </a:xfrm>
        </p:spPr>
      </p:pic>
    </p:spTree>
    <p:extLst>
      <p:ext uri="{BB962C8B-B14F-4D97-AF65-F5344CB8AC3E}">
        <p14:creationId xmlns:p14="http://schemas.microsoft.com/office/powerpoint/2010/main" val="16911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Fracking and Geohydrology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571" r="2015" b="3550"/>
          <a:stretch/>
        </p:blipFill>
        <p:spPr bwMode="auto">
          <a:xfrm>
            <a:off x="1992087" y="1676400"/>
            <a:ext cx="4713514" cy="46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4328" y="6633690"/>
            <a:ext cx="14398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Picture courtesy of Alex </a:t>
            </a:r>
            <a:r>
              <a:rPr lang="en-US" sz="600" dirty="0" err="1" smtClean="0"/>
              <a:t>Reasbeck</a:t>
            </a:r>
            <a:r>
              <a:rPr lang="en-US" sz="600" dirty="0" smtClean="0"/>
              <a:t>(2014)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23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Geohydrology concepts (research approaches) at NMMU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73" y="19277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7848872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/>
              <a:t>H</a:t>
            </a:r>
            <a:r>
              <a:rPr lang="en-US" dirty="0" err="1" smtClean="0"/>
              <a:t>ydrochemically</a:t>
            </a:r>
            <a:r>
              <a:rPr lang="en-US" dirty="0" smtClean="0"/>
              <a:t> characterize </a:t>
            </a:r>
            <a:r>
              <a:rPr lang="en-US" dirty="0"/>
              <a:t>both the shallow </a:t>
            </a:r>
            <a:r>
              <a:rPr lang="en-US" dirty="0" smtClean="0"/>
              <a:t>and deep saline formation water 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Establish </a:t>
            </a:r>
            <a:r>
              <a:rPr lang="en-US" dirty="0">
                <a:solidFill>
                  <a:prstClr val="black"/>
                </a:solidFill>
              </a:rPr>
              <a:t>baseline water quality conditions in selected Eastern Cape region wells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Collect groundwater samples in a legally defensible manner to establish benchmark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Analyze </a:t>
            </a:r>
            <a:r>
              <a:rPr lang="en-US" dirty="0">
                <a:solidFill>
                  <a:prstClr val="black"/>
                </a:solidFill>
              </a:rPr>
              <a:t>groundwater for constituents often associated with oil exploration/development activities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Compile analytical results in </a:t>
            </a:r>
            <a:r>
              <a:rPr lang="en-US" dirty="0" smtClean="0">
                <a:solidFill>
                  <a:prstClr val="black"/>
                </a:solidFill>
              </a:rPr>
              <a:t>a water </a:t>
            </a:r>
            <a:r>
              <a:rPr lang="en-US" dirty="0">
                <a:solidFill>
                  <a:prstClr val="black"/>
                </a:solidFill>
              </a:rPr>
              <a:t>quality database by </a:t>
            </a:r>
            <a:r>
              <a:rPr lang="en-US" dirty="0" smtClean="0">
                <a:solidFill>
                  <a:prstClr val="black"/>
                </a:solidFill>
              </a:rPr>
              <a:t>aquifer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Isotope characterization analysis (Methane forensics)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area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35568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area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280920" cy="5400600"/>
          </a:xfrm>
        </p:spPr>
      </p:pic>
    </p:spTree>
    <p:extLst>
      <p:ext uri="{BB962C8B-B14F-4D97-AF65-F5344CB8AC3E}">
        <p14:creationId xmlns:p14="http://schemas.microsoft.com/office/powerpoint/2010/main" val="1847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area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992888" cy="5400600"/>
          </a:xfrm>
        </p:spPr>
      </p:pic>
    </p:spTree>
    <p:extLst>
      <p:ext uri="{BB962C8B-B14F-4D97-AF65-F5344CB8AC3E}">
        <p14:creationId xmlns:p14="http://schemas.microsoft.com/office/powerpoint/2010/main" val="16752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area: Stray gas legacy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16436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292</Words>
  <Application>Microsoft Office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2_Default Design</vt:lpstr>
      <vt:lpstr>Shale gas Geohydrological Research at NMMU </vt:lpstr>
      <vt:lpstr>Outline</vt:lpstr>
      <vt:lpstr>Hydraulic Fracturing (Fracking)?</vt:lpstr>
      <vt:lpstr>Relationship between Fracking and Geohydrology</vt:lpstr>
      <vt:lpstr>Current Geohydrology concepts (research approaches) at NMMU</vt:lpstr>
      <vt:lpstr>Study area </vt:lpstr>
      <vt:lpstr>Study area</vt:lpstr>
      <vt:lpstr>Study area</vt:lpstr>
      <vt:lpstr>Study area: Stray gas legacy</vt:lpstr>
      <vt:lpstr>Why use methane forensics? </vt:lpstr>
      <vt:lpstr>Generation mechanics of methane Sources of methane </vt:lpstr>
      <vt:lpstr>Generation mechanics of methane Thermogenic vs Biogenic </vt:lpstr>
      <vt:lpstr>Methane forensic techniques Geochemical Techniques </vt:lpstr>
      <vt:lpstr>Isotopes characterization</vt:lpstr>
      <vt:lpstr>Isotopes characterization</vt:lpstr>
      <vt:lpstr>Stable isotopes  Thermogenic vs Biogenic gas</vt:lpstr>
      <vt:lpstr>Methodology Field Testing and Sample Collection</vt:lpstr>
      <vt:lpstr>Methodology Field Testing and Sample Collection</vt:lpstr>
      <vt:lpstr>Methodology Field Testing and Sample Collection</vt:lpstr>
      <vt:lpstr>Methodology Laboratory Techniques</vt:lpstr>
      <vt:lpstr>Methodology Laboratory Techniques</vt:lpstr>
      <vt:lpstr>Summary </vt:lpstr>
      <vt:lpstr>Thank you for your attention   Questions?</vt:lpstr>
    </vt:vector>
  </TitlesOfParts>
  <Company>YIMITIMI PRODUCTION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</dc:creator>
  <cp:lastModifiedBy>MIMI</cp:lastModifiedBy>
  <cp:revision>58</cp:revision>
  <dcterms:created xsi:type="dcterms:W3CDTF">2014-08-29T04:29:04Z</dcterms:created>
  <dcterms:modified xsi:type="dcterms:W3CDTF">2014-09-23T14:27:09Z</dcterms:modified>
</cp:coreProperties>
</file>