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60" r:id="rId2"/>
  </p:sldMasterIdLst>
  <p:notesMasterIdLst>
    <p:notesMasterId r:id="rId12"/>
  </p:notesMasterIdLst>
  <p:sldIdLst>
    <p:sldId id="267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E7492-D10E-43FA-BBE5-99C158DF8702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8AB5-A608-4F41-A328-535A3C47231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539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D88227-2702-4BF6-A2AB-FF861CEB843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009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245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3577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12192000" cy="1328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</p:txBody>
      </p:sp>
      <p:pic>
        <p:nvPicPr>
          <p:cNvPr id="5" name="Picture 8" descr="Inkaba ye Africa 3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934" y="138114"/>
            <a:ext cx="204893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13287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smtClean="0">
              <a:solidFill>
                <a:srgbClr val="000000"/>
              </a:solidFill>
            </a:endParaRPr>
          </a:p>
        </p:txBody>
      </p:sp>
      <p:pic>
        <p:nvPicPr>
          <p:cNvPr id="7" name="Picture 13" descr="Inkaba ye Africa 3D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47626"/>
            <a:ext cx="221826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FourieCJS\Documents\INKABA\2014\!Khure_logo3_2011-2 (2) (1)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34" y="15875"/>
            <a:ext cx="141393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ZA" altLang="en-US" b="1">
                <a:solidFill>
                  <a:srgbClr val="FFFFFF"/>
                </a:solidFill>
              </a:rPr>
              <a:t>Matjiesfontein 2014</a:t>
            </a:r>
            <a:endParaRPr lang="en-US" altLang="en-US">
              <a:solidFill>
                <a:srgbClr val="FFFFFF"/>
              </a:solidFill>
            </a:endParaRPr>
          </a:p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1CD3-ABE6-41FD-8D3E-0BE6F35FAF3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4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594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642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723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502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669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792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726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690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DCB7-F181-4F5B-AADD-181075470086}" type="datetimeFigureOut">
              <a:rPr lang="en-ZA" smtClean="0"/>
              <a:t>30/09/2014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4236-7956-49DD-8D53-262BAFE69EB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730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970867" y="6454775"/>
            <a:ext cx="4417484" cy="312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>
                <a:solidFill>
                  <a:srgbClr val="FFFFFF"/>
                </a:solidFill>
              </a:rPr>
              <a:t>Matjiesfontein 2014</a:t>
            </a:r>
            <a:endParaRPr lang="en-US" altLang="en-US" b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43585" y="6577014"/>
            <a:ext cx="1511300" cy="280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8358A-E02A-45F1-8063-3D483B044DDE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5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atagri.ufs.ac.za/content.aspx?DCode=1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88753" y="1540669"/>
            <a:ext cx="7772400" cy="28035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ZA" sz="2800" kern="1200" dirty="0">
                <a:solidFill>
                  <a:prstClr val="black"/>
                </a:solidFill>
                <a:latin typeface="+mn-lt"/>
                <a:ea typeface="Times New Roman" panose="02020603050405020304" pitchFamily="18" charset="0"/>
              </a:rPr>
              <a:t>QUANTIFYING GROUNDWATER–SURFACE WATER EXCHANGE FLUXES BASED ON THE STEADY STATE RIPARIAN AREA AQUIFER WATER BALANCE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0988" y="4106863"/>
            <a:ext cx="6400800" cy="1752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ZA" sz="28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Shakhane</a:t>
            </a:r>
            <a:r>
              <a:rPr lang="en-ZA" sz="2800" b="1" baseline="30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ZA" sz="2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FD Francois</a:t>
            </a:r>
            <a:r>
              <a:rPr lang="en-ZA" sz="2800" baseline="30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ZA" sz="28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 Gomo</a:t>
            </a:r>
            <a:r>
              <a:rPr lang="en-ZA" sz="2800" baseline="300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ZA" sz="1800" dirty="0">
              <a:latin typeface="Trebuchet MS" panose="020B0603020202020204" pitchFamily="34" charset="0"/>
              <a:ea typeface="Times" panose="0202060306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ZA" sz="2000" baseline="30000" dirty="0"/>
              <a:t>1, 2,3</a:t>
            </a:r>
            <a:r>
              <a:rPr lang="en-ZA" sz="2000" dirty="0"/>
              <a:t> </a:t>
            </a:r>
            <a:r>
              <a:rPr lang="en-ZA" sz="2000" dirty="0" smtClean="0">
                <a:hlinkClick r:id="rId3"/>
              </a:rPr>
              <a:t>Institute for Groundwater Studies (IGS)</a:t>
            </a:r>
            <a:r>
              <a:rPr lang="en-ZA" sz="2000" dirty="0" smtClean="0"/>
              <a:t>, University </a:t>
            </a:r>
            <a:r>
              <a:rPr lang="en-ZA" sz="2000" dirty="0"/>
              <a:t>of Free </a:t>
            </a:r>
            <a:r>
              <a:rPr lang="en-ZA" sz="2000" dirty="0" smtClean="0"/>
              <a:t>State</a:t>
            </a:r>
            <a:r>
              <a:rPr lang="en-ZA" sz="1200" dirty="0" smtClean="0"/>
              <a:t>.</a:t>
            </a:r>
            <a:endParaRPr lang="en-US" altLang="en-US" sz="2800" i="1" dirty="0"/>
          </a:p>
          <a:p>
            <a:pPr marL="457200" indent="-457200" eaLnBrk="1" hangingPunct="1">
              <a:spcBef>
                <a:spcPct val="50000"/>
              </a:spcBef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5126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67051" y="104775"/>
            <a:ext cx="5908675" cy="115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ZA" altLang="en-US" sz="1800" b="1">
                <a:solidFill>
                  <a:srgbClr val="000000"/>
                </a:solidFill>
              </a:rPr>
              <a:t>10</a:t>
            </a:r>
            <a:r>
              <a:rPr lang="en-ZA" altLang="en-US" sz="1800" b="1" baseline="30000">
                <a:solidFill>
                  <a:srgbClr val="000000"/>
                </a:solidFill>
              </a:rPr>
              <a:t>th</a:t>
            </a:r>
            <a:r>
              <a:rPr lang="en-ZA" altLang="en-US" sz="1800" b="1">
                <a:solidFill>
                  <a:srgbClr val="000000"/>
                </a:solidFill>
              </a:rPr>
              <a:t> Inkaba yeAfrica/!Khure Africa (AEON) Conference/Workshop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ZA" altLang="en-US" sz="1800">
                <a:solidFill>
                  <a:srgbClr val="000000"/>
                </a:solidFill>
              </a:rPr>
              <a:t>Lord Milner Hotel, Matjiesfontein - Karoo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29 September – 3 October 2014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7" name="Picture 4" descr="I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03" y="4868862"/>
            <a:ext cx="1189038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Natural%20sciences%20-%20IG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2" y="5543551"/>
            <a:ext cx="2622371" cy="12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"/>
            <a:ext cx="10515600" cy="1325563"/>
          </a:xfrm>
        </p:spPr>
        <p:txBody>
          <a:bodyPr/>
          <a:lstStyle/>
          <a:p>
            <a:r>
              <a:rPr lang="en-ZA" dirty="0" smtClean="0"/>
              <a:t>1. INTRODUCTION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5863"/>
            <a:ext cx="6562725" cy="55149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ZA" sz="1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Sources of water in streams include </a:t>
            </a:r>
            <a:r>
              <a:rPr lang="en-ZA" sz="18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baseflow</a:t>
            </a:r>
            <a:r>
              <a:rPr lang="en-ZA" sz="1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ZA" sz="1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Conversely, groundwater originates from precipitation and/or from surface-water bodies. </a:t>
            </a:r>
          </a:p>
          <a:p>
            <a:pPr algn="just">
              <a:lnSpc>
                <a:spcPct val="150000"/>
              </a:lnSpc>
            </a:pPr>
            <a:r>
              <a:rPr lang="en-ZA" sz="1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type of interaction is described by the direction of the exchange fluxes which distinguishes between influent (flowing in) fluxes and effluent (flowing out) fluxes </a:t>
            </a:r>
          </a:p>
          <a:p>
            <a:pPr algn="just">
              <a:lnSpc>
                <a:spcPct val="150000"/>
              </a:lnSpc>
            </a:pPr>
            <a:r>
              <a:rPr lang="en-ZA" sz="1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Based on these fluxes, the investigated stream(s) reaches are described as loosing and/or gaining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ZA" sz="18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ZA" dirty="0">
                <a:solidFill>
                  <a:srgbClr val="000000"/>
                </a:solidFill>
                <a:latin typeface="Cambria Math" panose="02040503050406030204" pitchFamily="18" charset="0"/>
              </a:rPr>
              <a:t>𝐼𝑛𝑝𝑢𝑡𝑠−𝑜𝑢𝑡𝑝𝑢𝑡𝑠=𝑐ℎ𝑎𝑛𝑔𝑒 𝑖𝑛 𝑠𝑡𝑜𝑟𝑎𝑔𝑒</a:t>
            </a:r>
            <a:r>
              <a:rPr lang="en-ZA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ZA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4158" t="25000" r="25584" b="3922"/>
          <a:stretch>
            <a:fillRect/>
          </a:stretch>
        </p:blipFill>
        <p:spPr bwMode="auto">
          <a:xfrm>
            <a:off x="6691313" y="1343025"/>
            <a:ext cx="5629275" cy="436499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35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1" y="-225907"/>
            <a:ext cx="10515600" cy="1325563"/>
          </a:xfrm>
        </p:spPr>
        <p:txBody>
          <a:bodyPr/>
          <a:lstStyle/>
          <a:p>
            <a:r>
              <a:rPr lang="en-ZA" dirty="0" smtClean="0"/>
              <a:t>2. RAA and TAA</a:t>
            </a:r>
            <a:endParaRPr lang="en-ZA" dirty="0"/>
          </a:p>
        </p:txBody>
      </p:sp>
      <p:pic>
        <p:nvPicPr>
          <p:cNvPr id="6" name="Content Placeholder 5" descr="C:\Users\tebohos\Desktop\C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1" y="643737"/>
            <a:ext cx="5782307" cy="2951475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11813" t="7901" r="7379" b="4682"/>
          <a:stretch>
            <a:fillRect/>
          </a:stretch>
        </p:blipFill>
        <p:spPr bwMode="auto">
          <a:xfrm>
            <a:off x="195584" y="3524576"/>
            <a:ext cx="5966460" cy="333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883" t="8824" r="1605" b="9073"/>
          <a:stretch>
            <a:fillRect/>
          </a:stretch>
        </p:blipFill>
        <p:spPr bwMode="auto">
          <a:xfrm>
            <a:off x="0" y="714375"/>
            <a:ext cx="6162044" cy="281020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535736" y="3595212"/>
            <a:ext cx="4384598" cy="3657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000000"/>
                </a:solidFill>
                <a:latin typeface="Cambria Math" panose="02040503050406030204" pitchFamily="18" charset="0"/>
              </a:rPr>
              <a:t>𝑅</a:t>
            </a:r>
            <a:r>
              <a:rPr lang="el-GR" sz="1600" dirty="0">
                <a:solidFill>
                  <a:srgbClr val="000000"/>
                </a:solidFill>
                <a:latin typeface="Cambria Math" panose="02040503050406030204" pitchFamily="18" charset="0"/>
              </a:rPr>
              <a:t>𝑟</a:t>
            </a:r>
            <a:r>
              <a:rPr lang="el-GR" sz="2800" dirty="0">
                <a:solidFill>
                  <a:srgbClr val="000000"/>
                </a:solidFill>
                <a:latin typeface="Cambria Math" panose="02040503050406030204" pitchFamily="18" charset="0"/>
              </a:rPr>
              <a:t>+𝐺𝑊</a:t>
            </a:r>
            <a:r>
              <a:rPr lang="el-GR" sz="1600" dirty="0">
                <a:solidFill>
                  <a:srgbClr val="000000"/>
                </a:solidFill>
                <a:latin typeface="Cambria Math" panose="02040503050406030204" pitchFamily="18" charset="0"/>
              </a:rPr>
              <a:t>𝑖𝑛</a:t>
            </a:r>
            <a:r>
              <a:rPr lang="el-GR" sz="2800" dirty="0">
                <a:solidFill>
                  <a:srgbClr val="000000"/>
                </a:solidFill>
                <a:latin typeface="Cambria Math" panose="02040503050406030204" pitchFamily="18" charset="0"/>
              </a:rPr>
              <a:t>−Δ𝑆</a:t>
            </a:r>
            <a:r>
              <a:rPr lang="el-GR" sz="1600" dirty="0">
                <a:solidFill>
                  <a:srgbClr val="000000"/>
                </a:solidFill>
                <a:latin typeface="Cambria Math" panose="02040503050406030204" pitchFamily="18" charset="0"/>
              </a:rPr>
              <a:t>𝑔𝑤</a:t>
            </a:r>
            <a:r>
              <a:rPr lang="el-GR" sz="2800" dirty="0">
                <a:solidFill>
                  <a:srgbClr val="000000"/>
                </a:solidFill>
                <a:latin typeface="Cambria Math" panose="02040503050406030204" pitchFamily="18" charset="0"/>
              </a:rPr>
              <a:t>−𝐸𝑇</a:t>
            </a:r>
            <a:r>
              <a:rPr lang="el-GR" sz="1600" dirty="0">
                <a:solidFill>
                  <a:srgbClr val="000000"/>
                </a:solidFill>
                <a:latin typeface="Cambria Math" panose="02040503050406030204" pitchFamily="18" charset="0"/>
              </a:rPr>
              <a:t>𝑔𝑤</a:t>
            </a:r>
            <a:r>
              <a:rPr lang="el-GR" sz="2800" dirty="0">
                <a:solidFill>
                  <a:srgbClr val="000000"/>
                </a:solidFill>
                <a:latin typeface="Cambria Math" panose="02040503050406030204" pitchFamily="18" charset="0"/>
              </a:rPr>
              <a:t>=</a:t>
            </a:r>
            <a:r>
              <a:rPr lang="el-GR" sz="28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𝐵</a:t>
            </a:r>
            <a:r>
              <a:rPr lang="el-GR" sz="1600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𝑏𝑓</a:t>
            </a:r>
            <a:endParaRPr lang="en-ZA" sz="1600" dirty="0" smtClean="0">
              <a:solidFill>
                <a:srgbClr val="000000"/>
              </a:solidFill>
              <a:latin typeface="Cambria Math" panose="02040503050406030204" pitchFamily="18" charset="0"/>
            </a:endParaRPr>
          </a:p>
          <a:p>
            <a:pPr lvl="0" algn="just">
              <a:lnSpc>
                <a:spcPct val="160000"/>
              </a:lnSpc>
              <a:spcBef>
                <a:spcPts val="1000"/>
              </a:spcBef>
            </a:pPr>
            <a:r>
              <a:rPr lang="en-Z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𝑅𝑟=recharge to the RAA, </a:t>
            </a:r>
          </a:p>
          <a:p>
            <a:pPr lvl="0" algn="just">
              <a:lnSpc>
                <a:spcPct val="160000"/>
              </a:lnSpc>
              <a:spcBef>
                <a:spcPts val="1000"/>
              </a:spcBef>
            </a:pPr>
            <a:r>
              <a:rPr lang="en-Z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𝐺𝑊𝑖𝑛=influx from the TAA system, </a:t>
            </a:r>
          </a:p>
          <a:p>
            <a:pPr lvl="0" algn="just">
              <a:lnSpc>
                <a:spcPct val="160000"/>
              </a:lnSpc>
              <a:spcBef>
                <a:spcPts val="1000"/>
              </a:spcBef>
            </a:pP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Δ𝑆𝑔𝑤</a:t>
            </a:r>
            <a:r>
              <a:rPr lang="en-Z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change in RAA groundwater storage,</a:t>
            </a:r>
          </a:p>
          <a:p>
            <a:pPr lvl="0" algn="just">
              <a:lnSpc>
                <a:spcPct val="160000"/>
              </a:lnSpc>
              <a:spcBef>
                <a:spcPts val="1000"/>
              </a:spcBef>
            </a:pPr>
            <a:r>
              <a:rPr lang="en-Z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𝐸𝑇𝑔𝑤= </a:t>
            </a:r>
            <a:r>
              <a:rPr lang="en-Z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evapotranspiration; </a:t>
            </a:r>
            <a:r>
              <a:rPr lang="en-Z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and,</a:t>
            </a:r>
          </a:p>
          <a:p>
            <a:pPr lvl="0" algn="just">
              <a:lnSpc>
                <a:spcPct val="160000"/>
              </a:lnSpc>
              <a:spcBef>
                <a:spcPts val="1000"/>
              </a:spcBef>
            </a:pPr>
            <a:r>
              <a:rPr lang="en-Z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𝐵𝑏𝑓 </a:t>
            </a:r>
            <a:r>
              <a:rPr lang="en-Z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=baseflow</a:t>
            </a:r>
            <a:r>
              <a:rPr lang="en-Z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1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80" y="-168573"/>
            <a:ext cx="10515600" cy="1325563"/>
          </a:xfrm>
        </p:spPr>
        <p:txBody>
          <a:bodyPr/>
          <a:lstStyle/>
          <a:p>
            <a:r>
              <a:rPr lang="en-ZA" dirty="0" smtClean="0"/>
              <a:t>3. Riparian </a:t>
            </a:r>
            <a:r>
              <a:rPr lang="en-ZA" dirty="0" smtClean="0"/>
              <a:t>transpiration 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880" y="1106393"/>
            <a:ext cx="4876800" cy="3278188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3" cstate="print"/>
          <a:srcRect l="-999" t="-1858" r="1" b="-78"/>
          <a:stretch/>
        </p:blipFill>
        <p:spPr>
          <a:xfrm>
            <a:off x="214313" y="1141763"/>
            <a:ext cx="5478733" cy="5716237"/>
          </a:xfrm>
          <a:prstGeom prst="rect">
            <a:avLst/>
          </a:prstGeom>
          <a:ln w="317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57826" y="4729788"/>
                <a:ext cx="1835759" cy="2255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ZA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ZA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ZA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ZA" dirty="0" smtClean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Z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ZA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ZA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Z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Z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ZA" dirty="0" smtClean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Z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ZA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Z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ZA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ZA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ZA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ZA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ZA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826" y="4729788"/>
                <a:ext cx="1835759" cy="2255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671419" y="4980402"/>
                <a:ext cx="452058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Z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Z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ZA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ZA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distances </a:t>
                </a:r>
                <a:r>
                  <a:rPr lang="en-ZA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between the heater and the upstream and downstream sensors respectively</a:t>
                </a:r>
                <a:r>
                  <a:rPr lang="en-ZA" sz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ZA" sz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</a:t>
                </a:r>
                <a:r>
                  <a:rPr lang="en-Z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sap velocity or sap flux density </a:t>
                </a:r>
                <a:endParaRPr lang="en-ZA" sz="12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ZA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ZA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:r>
                  <a:rPr lang="en-ZA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Sap flow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Z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ZA" dirty="0" smtClean="0">
                    <a:solidFill>
                      <a:prstClr val="black"/>
                    </a:solidFill>
                  </a:rPr>
                  <a:t>=</a:t>
                </a:r>
                <a:r>
                  <a:rPr lang="en-ZA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conductive </a:t>
                </a:r>
                <a:r>
                  <a:rPr lang="en-ZA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xylem (hydro-active) </a:t>
                </a:r>
                <a:r>
                  <a:rPr lang="en-ZA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area</a:t>
                </a:r>
                <a:endParaRPr lang="en-ZA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19" y="4980402"/>
                <a:ext cx="4520581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09" t="-2083" r="-1078" b="-451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2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ZA" dirty="0" smtClean="0"/>
              <a:t>4. RIPARIAN RECHARGE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266651" y="1379102"/>
            <a:ext cx="18473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endParaRPr lang="en-ZA" sz="1200" dirty="0" smtClean="0">
              <a:effectLst/>
              <a:latin typeface="Trebuchet MS" panose="020B0603020202020204" pitchFamily="34" charset="0"/>
              <a:ea typeface="Times" panose="02020603060405020304" pitchFamily="18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253613"/>
                <a:ext cx="12000271" cy="5486400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d>
                      <m:dPr>
                        <m:ctrlP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ZA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ZA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d>
                      <m:dPr>
                        <m:begChr m:val="["/>
                        <m:endChr m:val="]"/>
                        <m:ctrlP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ZA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ZA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ZA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ZA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sub>
                            </m:sSub>
                            <m:r>
                              <a:rPr lang="en-ZA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ZA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  <m:r>
                              <a:rPr lang="en-ZA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ZA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ZA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−∆</m:t>
                            </m:r>
                            <m:r>
                              <a:rPr lang="en-ZA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ZA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ZA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endParaRPr lang="en-ZA" sz="1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Z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part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of precipitation that infiltrates, </a:t>
                </a:r>
                <a:endPara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</m:ctrlPr>
                      </m:sSub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𝜃</m:t>
                        </m:r>
                      </m:e>
                      <m:sub>
                        <m:r>
                          <a:rPr lang="en-Z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Z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ZA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soil </a:t>
                </a:r>
                <a:r>
                  <a:rPr lang="en-Z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water content at the field capacity or amount of moisture at </a:t>
                </a:r>
                <a:r>
                  <a:rPr lang="en-ZA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33kPa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LNGIAB+TimesNewRoman"/>
                      </a:rPr>
                      <m:t>𝜃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LNGIAB+TimesNewRoman"/>
                    <a:ea typeface="Calibri" panose="020F0502020204030204" pitchFamily="34" charset="0"/>
                    <a:cs typeface="LNGIAB+TimesNewRoman"/>
                  </a:rPr>
                  <a:t> </a:t>
                </a:r>
                <a:r>
                  <a:rPr lang="en-US" sz="1800" dirty="0" smtClean="0">
                    <a:solidFill>
                      <a:srgbClr val="000000"/>
                    </a:solidFill>
                    <a:effectLst/>
                    <a:latin typeface="LNGIAB+TimesNewRoman"/>
                    <a:ea typeface="Calibri" panose="020F0502020204030204" pitchFamily="34" charset="0"/>
                    <a:cs typeface="LNGIAB+TimesNewRoman"/>
                  </a:rPr>
                  <a:t>=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volumetric water </a:t>
                </a:r>
                <a:r>
                  <a:rPr lang="en-US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content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ZA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Z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ZA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root </a:t>
                </a:r>
                <a:r>
                  <a:rPr lang="en-ZA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zone depth</a:t>
                </a:r>
                <a:endPara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</m:ctrlPr>
                      </m:sSub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𝑄</m:t>
                        </m:r>
                      </m:e>
                      <m:sub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</m:ctrlPr>
                      </m:d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𝑡</m:t>
                        </m:r>
                      </m:e>
                    </m:d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LNGIAB+TimesNewRoman"/>
                      </a:rPr>
                      <m:t>=</m:t>
                    </m:r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LNGIAB+TimesNewRoman"/>
                      </a:rPr>
                      <m:t>𝑃</m:t>
                    </m:r>
                    <m:d>
                      <m:d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</m:ctrlPr>
                      </m:d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𝑡</m:t>
                        </m:r>
                      </m:e>
                    </m:d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LNGIAB+TimesNewRoman"/>
                      </a:rPr>
                      <m:t>− </m:t>
                    </m:r>
                    <m:sSub>
                      <m:sSub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</m:ctrlPr>
                      </m:sSub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𝐼</m:t>
                        </m:r>
                      </m:e>
                      <m:sub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</m:ctrlPr>
                      </m:d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en-ZA" sz="1800" dirty="0">
                    <a:solidFill>
                      <a:prstClr val="black"/>
                    </a:solidFill>
                    <a:latin typeface="Trebuchet MS" panose="020B0603020202020204" pitchFamily="34" charset="0"/>
                    <a:ea typeface="Times" panose="02020603060405020304" pitchFamily="18" charset="0"/>
                    <a:cs typeface="Times New Roman" panose="02020603050405020304" pitchFamily="18" charset="0"/>
                  </a:rPr>
                  <a:t> </a:t>
                </a:r>
                <a:endParaRPr lang="en-ZA" sz="1800" dirty="0" smtClean="0">
                  <a:solidFill>
                    <a:prstClr val="black"/>
                  </a:solidFill>
                  <a:latin typeface="Trebuchet MS" panose="020B0603020202020204" pitchFamily="34" charset="0"/>
                  <a:ea typeface="Times" panose="0202060306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</m:ctrlPr>
                      </m:sSub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𝐼</m:t>
                        </m:r>
                      </m:e>
                      <m:sub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</m:ctrlPr>
                      </m:d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LNGIAB+TimesNewRoman"/>
                          </a:rPr>
                          <m:t>𝑡</m:t>
                        </m:r>
                      </m:e>
                    </m:d>
                  </m:oMath>
                </a14:m>
                <a:r>
                  <a:rPr lang="en-ZA" sz="1800" dirty="0">
                    <a:solidFill>
                      <a:prstClr val="black"/>
                    </a:solidFill>
                    <a:latin typeface="Trebuchet MS" panose="020B0603020202020204" pitchFamily="34" charset="0"/>
                    <a:ea typeface="Times" panose="0202060306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ZA" sz="1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initial abstraction </a:t>
                </a:r>
                <a:r>
                  <a:rPr lang="en-ZA" sz="1800" dirty="0" smtClean="0">
                    <a:effectLst/>
                    <a:latin typeface="TimesNewRoman"/>
                    <a:ea typeface="Calibri" panose="020F0502020204030204" pitchFamily="34" charset="0"/>
                    <a:cs typeface="TimesNewRoman"/>
                  </a:rPr>
                  <a:t>(</a:t>
                </a:r>
                <a:r>
                  <a:rPr lang="en-ZA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all losses before the start of surface runoff: 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ZA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depression storage, interception, evaporation, and infiltration</a:t>
                </a:r>
                <a:r>
                  <a:rPr lang="en-ZA" sz="1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endParaRPr lang="en-ZA" sz="1800" dirty="0">
                  <a:solidFill>
                    <a:prstClr val="black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d>
                      <m:d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1.283</m:t>
                        </m:r>
                        <m:sSubSup>
                          <m:sSubSupPr>
                            <m:ctrlPr>
                              <a:rPr lang="en-Z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Z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Z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a:rPr lang="en-Z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Z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− 0.374</m:t>
                        </m:r>
                        <m:sSub>
                          <m:sSubPr>
                            <m:ctrlPr>
                              <a:rPr lang="en-Z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Z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Z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a:rPr lang="en-ZA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− 0.015</m:t>
                        </m:r>
                      </m:e>
                    </m:d>
                  </m:oMath>
                </a14:m>
                <a:r>
                  <a:rPr lang="en-ZA" sz="1800" b="1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ZA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ZA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Saxton and Rawls, 2006) </a:t>
                </a:r>
                <a:endParaRPr lang="en-ZA" sz="1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=−0.251</m:t>
                    </m:r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+0.195</m:t>
                    </m:r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+0.011</m:t>
                    </m:r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ZA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+0.006</m:t>
                    </m:r>
                    <m:d>
                      <m:dPr>
                        <m:ctrlP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ZA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d>
                  </m:oMath>
                </a14:m>
                <a:endParaRPr lang="en-ZA" sz="18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− 0.027</m:t>
                      </m:r>
                      <m:d>
                        <m:dPr>
                          <m:ctrlPr>
                            <a:rPr lang="en-Z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Z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Z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Z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d>
                      <m:r>
                        <a:rPr lang="en-ZA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+ 0.452</m:t>
                      </m:r>
                      <m:d>
                        <m:dPr>
                          <m:ctrlPr>
                            <a:rPr lang="en-Z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Z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Z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ZA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ZA" sz="1800" dirty="0">
                  <a:effectLst/>
                  <a:latin typeface="Trebuchet MS" panose="020B0603020202020204" pitchFamily="34" charset="0"/>
                  <a:ea typeface="Times" panose="02020603060405020304" pitchFamily="18" charset="0"/>
                  <a:cs typeface="Times New Roman" panose="02020603050405020304" pitchFamily="18" charset="0"/>
                </a:endParaRPr>
              </a:p>
              <a:p>
                <a:endParaRPr lang="en-ZA" sz="18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53613"/>
                <a:ext cx="12000271" cy="5486400"/>
              </a:xfrm>
              <a:blipFill rotWithShape="0"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r="19125" b="6184"/>
          <a:stretch/>
        </p:blipFill>
        <p:spPr>
          <a:xfrm>
            <a:off x="7596437" y="1082821"/>
            <a:ext cx="4435230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/>
                <a:ea typeface="Calibri" panose="020F0502020204030204" pitchFamily="34" charset="0"/>
              </a:rPr>
              <a:t>5. INFLUX FROM TERRESTRIAL AREA AQUIFER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0" y="1061601"/>
                <a:ext cx="10515600" cy="4351338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𝐺𝑊</m:t>
                          </m:r>
                        </m:e>
                        <m:sub>
                          <m:r>
                            <a:rPr lang="en-Z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Z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ZA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𝑇𝐿</m:t>
                      </m:r>
                      <m:f>
                        <m:fPr>
                          <m:ctrlPr>
                            <a:rPr lang="en-Z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Z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Z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Z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ZA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ZA" sz="1800" dirty="0">
                  <a:effectLst/>
                  <a:latin typeface="Trebuchet MS" panose="020B0603020202020204" pitchFamily="34" charset="0"/>
                  <a:ea typeface="Times" panose="0202060306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𝐺𝑊</m:t>
                        </m:r>
                      </m:e>
                      <m:sub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ZA" sz="1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the 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groundwater influx in to the RAA from the TAA (m</a:t>
                </a:r>
                <a:r>
                  <a:rPr lang="en-ZA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/day), </a:t>
                </a:r>
                <a:endParaRPr lang="en-ZA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ZA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ZA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ZA" sz="1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transmissivity 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(m</a:t>
                </a:r>
                <a:r>
                  <a:rPr lang="en-ZA" sz="18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ZA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/day), </a:t>
                </a:r>
                <a:endParaRPr lang="en-ZA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ZA" sz="1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18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</a:t>
                </a:r>
                <a:r>
                  <a:rPr lang="en-GB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average aquifer width (m</a:t>
                </a:r>
                <a:r>
                  <a:rPr lang="en-GB" sz="1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); and,</a:t>
                </a:r>
                <a:endParaRPr lang="en-ZA" sz="1800" dirty="0">
                  <a:solidFill>
                    <a:prstClr val="black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ZA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ZA" sz="1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GB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hydraulic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head </a:t>
                </a:r>
                <a:r>
                  <a:rPr lang="en-GB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gradient</a:t>
                </a:r>
                <a:endParaRPr lang="en-ZA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1601"/>
                <a:ext cx="10515600" cy="4351338"/>
              </a:xfrm>
              <a:blipFill rotWithShape="0">
                <a:blip r:embed="rId2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275" y="5806152"/>
                <a:ext cx="376167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𝑅𝑢𝑛</m:t>
                      </m:r>
                      <m:r>
                        <a:rPr lang="en-ZA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𝐷𝐴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ZA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en-ZA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ZA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  <m:t>𝐷𝐵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ZA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ZA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p>
                                          <m:r>
                                            <a:rPr lang="en-ZA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ZA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ZA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" y="5806152"/>
                <a:ext cx="3761671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607380" y="611746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 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57800" y="5412621"/>
                <a:ext cx="5200013" cy="1393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>
                          <a:latin typeface="Cambria Math" panose="02040503050406030204" pitchFamily="18" charset="0"/>
                        </a:rPr>
                        <m:t>𝑔𝑟𝑎𝑑</m:t>
                      </m:r>
                      <m:r>
                        <a:rPr lang="en-ZA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𝐷𝐴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ZA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ZA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p>
                                              <m:r>
                                                <a:rPr lang="en-ZA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ZA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ZA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  <m:t>𝐷𝐵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p>
                                              <m:r>
                                                <a:rPr lang="en-ZA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ZA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p>
                                              <m:r>
                                                <a:rPr lang="en-ZA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ZA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ZA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</m:den>
                      </m:f>
                      <m:r>
                        <a:rPr lang="en-ZA" i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ZA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ZA" i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ZA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ZA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412621"/>
                <a:ext cx="5200013" cy="13935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97667" y="3020769"/>
                <a:ext cx="2562433" cy="734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ZA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ZA" i="1"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func>
                                <m:func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ZA" i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Z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ZA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ZA" i="1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sub>
                            <m:sup>
                              <m:r>
                                <a:rPr lang="en-ZA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ZA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ZA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unc>
                        <m:funcPr>
                          <m:ctrlPr>
                            <a:rPr lang="en-Z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ZA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Z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ZA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Z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ZA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667" y="3020769"/>
                <a:ext cx="2562433" cy="7344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5415" y="5158635"/>
                <a:ext cx="2477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ZA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i="1">
                          <a:latin typeface="Cambria Math" panose="02040503050406030204" pitchFamily="18" charset="0"/>
                        </a:rPr>
                        <m:t>𝐵𝑦</m:t>
                      </m:r>
                      <m:r>
                        <a:rPr lang="en-ZA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ZA" i="1">
                          <a:latin typeface="Cambria Math" panose="02040503050406030204" pitchFamily="18" charset="0"/>
                        </a:rPr>
                        <m:t>𝐶𝑧</m:t>
                      </m:r>
                      <m:r>
                        <a:rPr lang="en-ZA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ZA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ZA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15" y="5158635"/>
                <a:ext cx="247779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39265" y="4783981"/>
                <a:ext cx="7279237" cy="485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Rise= height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of the z intercepted above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ZA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d>
                          <m:dPr>
                            <m:ctrlPr>
                              <a:rPr lang="en-Z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ZA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sub>
                    </m:sSub>
                    <m:r>
                      <a:rPr lang="en-ZA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d>
                          <m:dPr>
                            <m:ctrlPr>
                              <a:rPr lang="en-Z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Z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ZA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Z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  <m:r>
                      <a:rPr lang="en-ZA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ZA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−0=</m:t>
                    </m:r>
                    <m:f>
                      <m:fPr>
                        <m:ctrlP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Z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ZA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265" y="4783981"/>
                <a:ext cx="7279237" cy="485967"/>
              </a:xfrm>
              <a:prstGeom prst="rect">
                <a:avLst/>
              </a:prstGeom>
              <a:blipFill rotWithShape="0">
                <a:blip r:embed="rId7"/>
                <a:stretch>
                  <a:fillRect l="-670" b="-759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7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2298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ZA" dirty="0" smtClean="0">
                <a:solidFill>
                  <a:prstClr val="black"/>
                </a:solidFill>
                <a:ea typeface="Calibri" panose="020F0502020204030204" pitchFamily="34" charset="0"/>
                <a:cs typeface="+mn-cs"/>
              </a:rPr>
              <a:t>6. </a:t>
            </a:r>
            <a:r>
              <a:rPr lang="en-ZA" dirty="0" smtClean="0">
                <a:effectLst/>
                <a:ea typeface="Calibri" panose="020F0502020204030204" pitchFamily="34" charset="0"/>
              </a:rPr>
              <a:t>Change in groundwater storage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9271" y="1312606"/>
                <a:ext cx="10515600" cy="5286375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ZA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𝑔𝑤</m:t>
                        </m:r>
                      </m:sub>
                    </m:sSub>
                    <m:r>
                      <a:rPr lang="en-ZA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ZA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ZA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ZA" sz="1800" dirty="0">
                  <a:effectLst/>
                  <a:latin typeface="Trebuchet MS" panose="020B0603020202020204" pitchFamily="34" charset="0"/>
                  <a:ea typeface="Times" panose="0202060306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ZA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h</m:t>
                        </m:r>
                      </m:num>
                      <m:den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ZA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ZA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average </a:t>
                </a:r>
                <a:r>
                  <a:rPr lang="en-ZA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rate of water level </a:t>
                </a:r>
                <a:r>
                  <a:rPr lang="en-ZA" sz="16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recession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ZA" sz="1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𝑔𝑤</m:t>
                        </m:r>
                      </m:sub>
                    </m:sSub>
                  </m:oMath>
                </a14:m>
                <a:r>
                  <a:rPr lang="en-Z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ZA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water added </a:t>
                </a:r>
                <a:r>
                  <a:rPr lang="en-Z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or subtracted to or from storage, </a:t>
                </a:r>
                <a:endParaRPr lang="en-ZA" sz="16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ZA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ZA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</a:t>
                </a:r>
                <a:r>
                  <a:rPr lang="en-Z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drainage area of the aquifer (m</a:t>
                </a:r>
                <a:r>
                  <a:rPr lang="en-ZA" sz="16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ZA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); and,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r>
                  <a:rPr lang="en-ZA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Z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ZA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=dimensionless </a:t>
                </a:r>
                <a:r>
                  <a:rPr lang="en-ZA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specific </a:t>
                </a:r>
                <a:r>
                  <a:rPr lang="en-ZA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yield=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𝑑𝑆</m:t>
                        </m:r>
                      </m:e>
                      <m:sub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ZA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ZA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ZA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ZA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ZA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ZA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ZA" sz="1100" dirty="0">
                  <a:effectLst/>
                  <a:latin typeface="Trebuchet MS" panose="020B0603020202020204" pitchFamily="34" charset="0"/>
                  <a:ea typeface="Times" panose="0202060306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endParaRPr lang="en-ZA" sz="1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endParaRPr lang="en-ZA" sz="1600" dirty="0">
                  <a:effectLst/>
                  <a:latin typeface="Trebuchet MS" panose="020B0603020202020204" pitchFamily="34" charset="0"/>
                  <a:ea typeface="Times" panose="0202060306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1200"/>
                  </a:spcAft>
                </a:pPr>
                <a:endParaRPr lang="en-ZA" sz="2100" dirty="0">
                  <a:effectLst/>
                  <a:latin typeface="Trebuchet MS" panose="020B0603020202020204" pitchFamily="34" charset="0"/>
                  <a:ea typeface="Times" panose="02020603060405020304" pitchFamily="18" charset="0"/>
                  <a:cs typeface="Times New Roman" panose="02020603050405020304" pitchFamily="18" charset="0"/>
                </a:endParaRPr>
              </a:p>
              <a:p>
                <a:endParaRPr lang="en-Z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271" y="1312606"/>
                <a:ext cx="10515600" cy="5286375"/>
              </a:xfrm>
              <a:blipFill rotWithShape="0">
                <a:blip r:embed="rId2"/>
                <a:stretch>
                  <a:fillRect l="-34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tebohos\Desktop\storag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80" y="822531"/>
            <a:ext cx="4870020" cy="2921868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pic>
        <p:nvPicPr>
          <p:cNvPr id="5" name="Picture 4" descr="C:\Users\tebohos\Desktop\water level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90" y="3744399"/>
            <a:ext cx="4870020" cy="2993923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591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"/>
            <a:ext cx="10515600" cy="1325563"/>
          </a:xfrm>
        </p:spPr>
        <p:txBody>
          <a:bodyPr/>
          <a:lstStyle/>
          <a:p>
            <a:r>
              <a:rPr lang="en-ZA" dirty="0" smtClean="0"/>
              <a:t>7. RESULTS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0136"/>
            <a:ext cx="10515600" cy="57578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ZA" sz="19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Evapotranspiration:</a:t>
            </a:r>
            <a:r>
              <a:rPr lang="en-ZA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30.3Mm</a:t>
            </a:r>
            <a:r>
              <a:rPr lang="en-ZA" sz="190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ZA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/month. </a:t>
            </a:r>
          </a:p>
          <a:p>
            <a:pPr marL="0" indent="0" algn="just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ZA" sz="1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Z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Influx from terrestrial area aquifer: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235.68Mm</a:t>
            </a:r>
            <a:r>
              <a:rPr lang="en-US" sz="200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southeastern side)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 6.71Mm</a:t>
            </a:r>
            <a:r>
              <a:rPr lang="en-US" sz="200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(northwestern side)</a:t>
            </a:r>
          </a:p>
          <a:p>
            <a:pPr marL="0" indent="0" algn="just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ZA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Change in Storage: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-18087.15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000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/month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(southeastern side)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GB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5166.45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/month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(northwestern side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0" indent="0" algn="just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Groundwater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recharge:</a:t>
            </a:r>
            <a:r>
              <a:rPr lang="en-Z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7.72mm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ZA" sz="19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endParaRPr lang="en-ZA" sz="1900" dirty="0" smtClean="0">
              <a:effectLst/>
              <a:latin typeface="Trebuchet MS" panose="020B0603020202020204" pitchFamily="34" charset="0"/>
              <a:ea typeface="Times" panose="02020603060405020304" pitchFamily="18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pic>
        <p:nvPicPr>
          <p:cNvPr id="5" name="Picture 4" descr="C:\Users\tebohos\Desktop\rainfall-recharge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35"/>
          <a:stretch/>
        </p:blipFill>
        <p:spPr bwMode="auto">
          <a:xfrm>
            <a:off x="4801750" y="3804910"/>
            <a:ext cx="5576888" cy="2900362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52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prstClr val="black"/>
                </a:solidFill>
              </a:rPr>
              <a:t>….. </a:t>
            </a:r>
            <a:r>
              <a:rPr lang="en-ZA" dirty="0">
                <a:solidFill>
                  <a:prstClr val="black"/>
                </a:solidFill>
              </a:rPr>
              <a:t>RESULTS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ZA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Groundwater–surface water exchange fluxes:</a:t>
            </a:r>
            <a:endParaRPr lang="en-ZA" sz="1800" dirty="0"/>
          </a:p>
        </p:txBody>
      </p:sp>
      <p:pic>
        <p:nvPicPr>
          <p:cNvPr id="6" name="Picture 5" descr="C:\Users\tebohos\Desktop\baseflow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7" y="1751648"/>
            <a:ext cx="5486400" cy="497903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47637" y="236288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positive values = groundwater surplus/gaining stream. 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negative values= groundwater deficit/ losing stream</a:t>
            </a:r>
          </a:p>
          <a:p>
            <a:pPr marL="285750" lvl="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the southeastern, </a:t>
            </a:r>
            <a:r>
              <a:rPr lang="en-GB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220.54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ZA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ZA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ZA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/month</a:t>
            </a:r>
          </a:p>
          <a:p>
            <a:pPr marL="285750" lvl="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Z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the northwestern,</a:t>
            </a:r>
            <a:r>
              <a:rPr lang="en-GB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-8.45 M</a:t>
            </a:r>
            <a:r>
              <a:rPr lang="en-Z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ZA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ZA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/month</a:t>
            </a:r>
          </a:p>
          <a:p>
            <a:pPr marL="285750" lvl="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ZA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Stream contribution= </a:t>
            </a:r>
            <a:r>
              <a:rPr lang="en-ZA" b="0" i="0" u="none" strike="noStrike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212.09 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ZA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ZA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ZA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/month</a:t>
            </a:r>
            <a:endParaRPr lang="en-ZA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65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335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Georgia</vt:lpstr>
      <vt:lpstr>LNGIAB+TimesNewRoman</vt:lpstr>
      <vt:lpstr>Times</vt:lpstr>
      <vt:lpstr>Times New Roman</vt:lpstr>
      <vt:lpstr>TimesNewRoman</vt:lpstr>
      <vt:lpstr>Trebuchet MS</vt:lpstr>
      <vt:lpstr>Office Theme</vt:lpstr>
      <vt:lpstr>2_Default Design</vt:lpstr>
      <vt:lpstr>QUANTIFYING GROUNDWATER–SURFACE WATER EXCHANGE FLUXES BASED ON THE STEADY STATE RIPARIAN AREA AQUIFER WATER BALANCE </vt:lpstr>
      <vt:lpstr>1. INTRODUCTION</vt:lpstr>
      <vt:lpstr>2. RAA and TAA</vt:lpstr>
      <vt:lpstr>3. Riparian transpiration </vt:lpstr>
      <vt:lpstr>4. RIPARIAN RECHARGE</vt:lpstr>
      <vt:lpstr>5. INFLUX FROM TERRESTRIAL AREA AQUIFER</vt:lpstr>
      <vt:lpstr>6. Change in groundwater storage</vt:lpstr>
      <vt:lpstr>7. RESULTS</vt:lpstr>
      <vt:lpstr>…..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Teboho Shakane</dc:creator>
  <cp:lastModifiedBy>Teboho Shakane</cp:lastModifiedBy>
  <cp:revision>36</cp:revision>
  <dcterms:created xsi:type="dcterms:W3CDTF">2014-09-23T23:15:31Z</dcterms:created>
  <dcterms:modified xsi:type="dcterms:W3CDTF">2014-10-01T20:53:39Z</dcterms:modified>
</cp:coreProperties>
</file>