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93" r:id="rId4"/>
    <p:sldId id="294" r:id="rId5"/>
    <p:sldId id="303" r:id="rId6"/>
    <p:sldId id="304" r:id="rId7"/>
    <p:sldId id="302" r:id="rId8"/>
    <p:sldId id="295" r:id="rId9"/>
    <p:sldId id="297" r:id="rId10"/>
    <p:sldId id="309" r:id="rId11"/>
    <p:sldId id="305" r:id="rId12"/>
    <p:sldId id="307" r:id="rId13"/>
    <p:sldId id="308" r:id="rId14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  <a:srgbClr val="0066FF"/>
    <a:srgbClr val="0000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713" autoAdjust="0"/>
  </p:normalViewPr>
  <p:slideViewPr>
    <p:cSldViewPr snapToGrid="0">
      <p:cViewPr>
        <p:scale>
          <a:sx n="75" d="100"/>
          <a:sy n="75" d="100"/>
        </p:scale>
        <p:origin x="-918" y="-72"/>
      </p:cViewPr>
      <p:guideLst>
        <p:guide orient="horz" pos="22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BB7E46-DD14-41BA-ADD7-8F2FB7EF9995}" type="datetimeFigureOut">
              <a:rPr lang="en-US" altLang="en-US"/>
              <a:pPr>
                <a:defRPr/>
              </a:pPr>
              <a:t>30-Sep-14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B103CA-500E-4EC8-96E3-F617A3EEA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0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59AD51-A396-4079-B3F7-D486134BC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122D54-8514-4008-BA8C-B01524CFEF2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AD51-A396-4079-B3F7-D486134BC17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3200"/>
          </a:p>
        </p:txBody>
      </p:sp>
      <p:pic>
        <p:nvPicPr>
          <p:cNvPr id="5" name="Picture 8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3200"/>
          </a:p>
        </p:txBody>
      </p:sp>
      <p:pic>
        <p:nvPicPr>
          <p:cNvPr id="7" name="Picture 12" descr="Inkaba earth - White back (Small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4288"/>
            <a:ext cx="13303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ZA" altLang="en-US"/>
              <a:t>Matjiesfontein 2014</a:t>
            </a:r>
            <a:endParaRPr lang="en-US" altLang="en-US" b="0"/>
          </a:p>
          <a:p>
            <a:pPr>
              <a:defRPr/>
            </a:pPr>
            <a:endParaRPr lang="en-US" altLang="en-US" b="0">
              <a:solidFill>
                <a:schemeClr val="tx1"/>
              </a:solidFill>
            </a:endParaRP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D5F5-FDD8-4BA7-BA22-CD540903F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2978150" y="6454775"/>
            <a:ext cx="3313113" cy="312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 altLang="en-US" b="1">
                <a:solidFill>
                  <a:schemeClr val="bg1"/>
                </a:solidFill>
              </a:rPr>
              <a:t>Matjiesfontein 2014</a:t>
            </a:r>
            <a:endParaRPr lang="en-US" altLang="en-US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2688" y="6577013"/>
            <a:ext cx="1133475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144D13-B7FF-4998-9C03-75C4A3440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9700" y="1330325"/>
            <a:ext cx="8864600" cy="2803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Geotechnical Properties and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Foundation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Requirements of the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Lunar Laser Ranger at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Matjiesfontein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>
                      <a:alpha val="70000"/>
                    </a:schemeClr>
                  </a:outerShdw>
                </a:effectLst>
              </a:rPr>
              <a:t>Space Geodesy Observatory</a:t>
            </a:r>
            <a:r>
              <a:rPr lang="en-US" sz="1400" dirty="0">
                <a:solidFill>
                  <a:schemeClr val="accent2"/>
                </a:solidFill>
              </a:rPr>
              <a:t> </a:t>
            </a:r>
            <a:endParaRPr lang="en-US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37100"/>
            <a:ext cx="9144000" cy="1377950"/>
          </a:xfrm>
        </p:spPr>
        <p:txBody>
          <a:bodyPr/>
          <a:lstStyle/>
          <a:p>
            <a:pPr marL="431963" indent="-431963">
              <a:defRPr/>
            </a:pPr>
            <a:r>
              <a:rPr lang="en-AU" altLang="en-US" b="1" i="1" dirty="0">
                <a:cs typeface="Arial" pitchFamily="34" charset="0"/>
              </a:rPr>
              <a:t>Susan Bothma</a:t>
            </a:r>
            <a:r>
              <a:rPr lang="en-AU" altLang="en-US" b="1" i="1" baseline="30000" dirty="0">
                <a:cs typeface="Arial" pitchFamily="34" charset="0"/>
              </a:rPr>
              <a:t>1</a:t>
            </a:r>
            <a:r>
              <a:rPr lang="en-AU" altLang="en-US" i="1" dirty="0">
                <a:cs typeface="Arial" pitchFamily="34" charset="0"/>
              </a:rPr>
              <a:t>, L </a:t>
            </a:r>
            <a:r>
              <a:rPr lang="en-AU" altLang="en-US" i="1" dirty="0" smtClean="0">
                <a:cs typeface="Arial" pitchFamily="34" charset="0"/>
              </a:rPr>
              <a:t>Croukamp</a:t>
            </a:r>
            <a:r>
              <a:rPr lang="en-AU" altLang="en-US" i="1" baseline="30000" dirty="0" smtClean="0">
                <a:cs typeface="Arial" pitchFamily="34" charset="0"/>
              </a:rPr>
              <a:t>1</a:t>
            </a:r>
            <a:endParaRPr lang="en-AU" altLang="en-US" i="1" baseline="30000" dirty="0">
              <a:cs typeface="Arial" pitchFamily="34" charset="0"/>
            </a:endParaRPr>
          </a:p>
          <a:p>
            <a:pPr>
              <a:defRPr/>
            </a:pPr>
            <a:r>
              <a:rPr lang="en-GB" sz="1800" dirty="0" smtClean="0"/>
              <a:t>1. Department </a:t>
            </a:r>
            <a:r>
              <a:rPr lang="en-GB" sz="1800" dirty="0"/>
              <a:t>of Civil Engineering, University of </a:t>
            </a:r>
            <a:r>
              <a:rPr lang="en-GB" sz="1800" dirty="0" smtClean="0"/>
              <a:t>Stellenbosch</a:t>
            </a:r>
            <a:endParaRPr lang="en-US" altLang="en-US" sz="1800" i="1" dirty="0" smtClean="0"/>
          </a:p>
          <a:p>
            <a:pPr marL="457200" indent="-457200" eaLnBrk="1" hangingPunct="1">
              <a:spcBef>
                <a:spcPct val="50000"/>
              </a:spcBef>
              <a:defRPr/>
            </a:pPr>
            <a:endParaRPr lang="en-US" altLang="en-US" sz="1800" dirty="0" smtClean="0"/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543050" y="104775"/>
            <a:ext cx="5908675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altLang="en-US" sz="1800" smtClean="0"/>
              <a:t>10</a:t>
            </a:r>
            <a:r>
              <a:rPr lang="en-ZA" altLang="en-US" sz="1800" baseline="30000" smtClean="0"/>
              <a:t>th</a:t>
            </a:r>
            <a:r>
              <a:rPr lang="en-ZA" altLang="en-US" sz="1800" smtClean="0"/>
              <a:t> Inkaba yeAfrica/!Khure Africa (AEON) Conference/Workshop </a:t>
            </a:r>
          </a:p>
          <a:p>
            <a:r>
              <a:rPr lang="en-ZA" altLang="en-US" sz="1800" b="0" smtClean="0"/>
              <a:t>Lord Milner Hotel, Matjiesfontein - Karoo</a:t>
            </a:r>
          </a:p>
          <a:p>
            <a:r>
              <a:rPr lang="en-US" altLang="en-US" sz="1800" b="0" smtClean="0"/>
              <a:t>29 September – 3 October 2014</a:t>
            </a:r>
          </a:p>
          <a:p>
            <a:endParaRPr lang="en-US" altLang="en-US" sz="2000" b="0" smtClean="0"/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sz="1800" dirty="0" smtClean="0"/>
              <a:t>Possible risks that may occur during construction period:</a:t>
            </a:r>
          </a:p>
          <a:p>
            <a:pPr marL="627063" indent="-457200" algn="just">
              <a:defRPr/>
            </a:pPr>
            <a:r>
              <a:rPr lang="en-US" sz="1800" dirty="0" smtClean="0"/>
              <a:t>Early thermal shrinkage,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Construction quality,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Subsurface geological and geotechnical conditions,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Site access,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GB" sz="1800" dirty="0" smtClean="0"/>
              <a:t>Availability of resources,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GB" sz="1800" dirty="0" smtClean="0"/>
              <a:t>Productivity of labour, labour disputes or strikes,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Damage to persons or property or</a:t>
            </a:r>
            <a:endParaRPr lang="en-GB" sz="1800" dirty="0" smtClean="0"/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Security of site.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0" indent="0" algn="just">
              <a:buNone/>
              <a:defRPr/>
            </a:pPr>
            <a:r>
              <a:rPr lang="en-GB" sz="1800" dirty="0"/>
              <a:t>The main concern during construction is </a:t>
            </a:r>
            <a:r>
              <a:rPr lang="en-GB" sz="1800" b="1" u="sng" dirty="0"/>
              <a:t>early thermal shrinkage</a:t>
            </a:r>
            <a:r>
              <a:rPr lang="en-GB" sz="1800" dirty="0"/>
              <a:t>. Early thermal shrinkage is an exothermal reaction due to the hydrations of cement. This causes variations of temperature within the concrete, which then leads to cracking. </a:t>
            </a:r>
            <a:endParaRPr lang="en-GB" sz="1800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2588"/>
            <a:ext cx="9144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Risks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grpSp>
        <p:nvGrpSpPr>
          <p:cNvPr id="6" name="Group 5"/>
          <p:cNvGrpSpPr/>
          <p:nvPr/>
        </p:nvGrpSpPr>
        <p:grpSpPr>
          <a:xfrm>
            <a:off x="1894459" y="1728950"/>
            <a:ext cx="5557861" cy="3946133"/>
            <a:chOff x="15897738" y="34423289"/>
            <a:chExt cx="4472689" cy="3175651"/>
          </a:xfrm>
        </p:grpSpPr>
        <p:pic>
          <p:nvPicPr>
            <p:cNvPr id="7" name="Picture 6" descr="http://www.pacificinspect.com/pacificinspectwp/wp-content/uploads/2013/10/driveway%20cracks-sacrament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2"/>
            <a:stretch/>
          </p:blipFill>
          <p:spPr bwMode="auto">
            <a:xfrm>
              <a:off x="15897738" y="34423290"/>
              <a:ext cx="4472689" cy="317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7368295" y="34423289"/>
              <a:ext cx="300213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/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Cracking as a Result of</a:t>
              </a:r>
            </a:p>
            <a:p>
              <a:pPr algn="r"/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Early </a:t>
              </a:r>
              <a:r>
                <a:rPr 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T</a:t>
              </a:r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hermal </a:t>
              </a:r>
              <a:r>
                <a:rPr 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S</a:t>
              </a:r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hrinkage</a:t>
              </a:r>
              <a:endPara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2588"/>
            <a:ext cx="9144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Risks Management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65389"/>
              </p:ext>
            </p:extLst>
          </p:nvPr>
        </p:nvGraphicFramePr>
        <p:xfrm>
          <a:off x="1379685" y="1498600"/>
          <a:ext cx="6384630" cy="5092564"/>
        </p:xfrm>
        <a:graphic>
          <a:graphicData uri="http://schemas.openxmlformats.org/drawingml/2006/table">
            <a:tbl>
              <a:tblPr/>
              <a:tblGrid>
                <a:gridCol w="1064105"/>
                <a:gridCol w="1064105"/>
                <a:gridCol w="1064105"/>
                <a:gridCol w="1064105"/>
                <a:gridCol w="1064105"/>
                <a:gridCol w="1064105"/>
              </a:tblGrid>
              <a:tr h="1810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Likelihood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Consequences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6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Insignificant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(Minor problem easily handled by normal day to day processes)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(Some disruption possible, e.g. damage equal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to R5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million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(Significant time/resources required, e.g. damage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million)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(Operations severely damaged, e.g. damage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R100 million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Catastrophic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(Business survival is at risk, e.g. damage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R250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million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Almost Certain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e.g. &gt;90% chance)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(e.g. between 50% and 90% chance)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(e.g. between 10% and 50% chance)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4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Unlikely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(e.g. between 3% and 10% chance)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Rare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(e.g. &lt;3% chance)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052" marR="9052" marT="9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08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>
                <a:cs typeface="Arial" pitchFamily="34" charset="0"/>
              </a:rPr>
              <a:t>I would </a:t>
            </a:r>
            <a:r>
              <a:rPr lang="en-ZA" dirty="0">
                <a:cs typeface="Arial" pitchFamily="34" charset="0"/>
              </a:rPr>
              <a:t>like to </a:t>
            </a:r>
            <a:r>
              <a:rPr lang="en-ZA" dirty="0" smtClean="0">
                <a:cs typeface="Arial" pitchFamily="34" charset="0"/>
              </a:rPr>
              <a:t>thank</a:t>
            </a:r>
          </a:p>
          <a:p>
            <a:pPr algn="just"/>
            <a:r>
              <a:rPr lang="en-ZA" sz="3200" dirty="0" smtClean="0">
                <a:cs typeface="Arial" pitchFamily="34" charset="0"/>
              </a:rPr>
              <a:t>Leon </a:t>
            </a:r>
            <a:r>
              <a:rPr lang="en-ZA" sz="3200" dirty="0">
                <a:cs typeface="Arial" pitchFamily="34" charset="0"/>
              </a:rPr>
              <a:t>Croukamp, </a:t>
            </a:r>
            <a:endParaRPr lang="en-ZA" sz="3200" dirty="0" smtClean="0">
              <a:cs typeface="Arial" pitchFamily="34" charset="0"/>
            </a:endParaRPr>
          </a:p>
          <a:p>
            <a:pPr algn="just"/>
            <a:r>
              <a:rPr lang="en-ZA" dirty="0" smtClean="0">
                <a:cs typeface="Arial" pitchFamily="34" charset="0"/>
              </a:rPr>
              <a:t>Deon </a:t>
            </a:r>
            <a:r>
              <a:rPr lang="en-ZA" dirty="0">
                <a:cs typeface="Arial" pitchFamily="34" charset="0"/>
              </a:rPr>
              <a:t>Visser, </a:t>
            </a:r>
            <a:endParaRPr lang="en-ZA" dirty="0" smtClean="0">
              <a:cs typeface="Arial" pitchFamily="34" charset="0"/>
            </a:endParaRPr>
          </a:p>
          <a:p>
            <a:pPr algn="just"/>
            <a:r>
              <a:rPr lang="en-ZA" dirty="0" smtClean="0">
                <a:cs typeface="Arial" pitchFamily="34" charset="0"/>
              </a:rPr>
              <a:t>Guillaume </a:t>
            </a:r>
            <a:r>
              <a:rPr lang="en-ZA" dirty="0">
                <a:cs typeface="Arial" pitchFamily="34" charset="0"/>
              </a:rPr>
              <a:t>de Swart </a:t>
            </a:r>
            <a:r>
              <a:rPr lang="en-ZA" dirty="0" smtClean="0">
                <a:cs typeface="Arial" pitchFamily="34" charset="0"/>
              </a:rPr>
              <a:t>and</a:t>
            </a:r>
          </a:p>
          <a:p>
            <a:pPr algn="just"/>
            <a:r>
              <a:rPr lang="en-ZA" sz="3200" dirty="0" err="1" smtClean="0">
                <a:cs typeface="Arial" pitchFamily="34" charset="0"/>
              </a:rPr>
              <a:t>Inkaba</a:t>
            </a:r>
            <a:r>
              <a:rPr lang="en-ZA" sz="3200" dirty="0" smtClean="0">
                <a:cs typeface="Arial" pitchFamily="34" charset="0"/>
              </a:rPr>
              <a:t> </a:t>
            </a:r>
            <a:r>
              <a:rPr lang="en-ZA" sz="3200" dirty="0" err="1">
                <a:cs typeface="Arial" pitchFamily="34" charset="0"/>
              </a:rPr>
              <a:t>yeAfrica</a:t>
            </a:r>
            <a:r>
              <a:rPr lang="en-ZA" sz="3200" dirty="0">
                <a:cs typeface="Arial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en-GB" sz="1800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2588"/>
            <a:ext cx="9144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Acknowledgements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336701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sz="1800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2588"/>
            <a:ext cx="9144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Questions?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55" y="1375801"/>
            <a:ext cx="7321025" cy="549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319088"/>
            <a:ext cx="9144000" cy="63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600200"/>
            <a:ext cx="8229600" cy="4525963"/>
          </a:xfrm>
        </p:spPr>
        <p:txBody>
          <a:bodyPr anchor="ctr" anchorCtr="0"/>
          <a:lstStyle/>
          <a:p>
            <a:pPr>
              <a:defRPr/>
            </a:pPr>
            <a:r>
              <a:rPr lang="en-US" altLang="en-US" sz="3200" dirty="0" smtClean="0"/>
              <a:t>What is </a:t>
            </a:r>
            <a:r>
              <a:rPr lang="en-US" altLang="en-US" sz="3200" dirty="0" smtClean="0"/>
              <a:t>an LLR?</a:t>
            </a:r>
            <a:endParaRPr lang="en-US" altLang="en-US" sz="3200" dirty="0" smtClean="0"/>
          </a:p>
          <a:p>
            <a:pPr>
              <a:defRPr/>
            </a:pPr>
            <a:r>
              <a:rPr lang="en-US" altLang="en-US" sz="3200" dirty="0" smtClean="0"/>
              <a:t>Slope Stability Analysis</a:t>
            </a:r>
          </a:p>
          <a:p>
            <a:pPr>
              <a:defRPr/>
            </a:pPr>
            <a:r>
              <a:rPr lang="en-ZA" altLang="en-US" sz="3200" dirty="0" smtClean="0"/>
              <a:t>Geological Properties</a:t>
            </a:r>
            <a:endParaRPr lang="en-US" altLang="en-US" sz="3200" dirty="0" smtClean="0"/>
          </a:p>
          <a:p>
            <a:pPr>
              <a:defRPr/>
            </a:pPr>
            <a:r>
              <a:rPr lang="en-US" altLang="en-US" sz="3200" dirty="0" smtClean="0"/>
              <a:t>Construction </a:t>
            </a:r>
            <a:r>
              <a:rPr lang="en-US" altLang="en-US" sz="3200" dirty="0" smtClean="0"/>
              <a:t>Risks</a:t>
            </a:r>
          </a:p>
          <a:p>
            <a:pPr>
              <a:defRPr/>
            </a:pPr>
            <a:endParaRPr lang="en-US" altLang="en-US" sz="3200" dirty="0" smtClean="0"/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What is a Lunar Laser Ranger (LLR)?</a:t>
            </a:r>
          </a:p>
          <a:p>
            <a:pPr marL="361950" indent="0" algn="just">
              <a:buNone/>
              <a:defRPr/>
            </a:pPr>
            <a:r>
              <a:rPr lang="en-US" sz="1800" dirty="0" smtClean="0"/>
              <a:t>An LLR measures the distance between the Earth and the Moon using a laser. The laser projects to a reflector placed on the moon during the Apollo era. The reflector reflects the light back to the receiver and uses the recorded travel time to calculate the distance.</a:t>
            </a:r>
            <a:endParaRPr lang="en-US" sz="1800" b="1" dirty="0" smtClean="0"/>
          </a:p>
          <a:p>
            <a:pPr algn="just">
              <a:defRPr/>
            </a:pPr>
            <a:endParaRPr lang="en-US" sz="1800" dirty="0" smtClean="0"/>
          </a:p>
          <a:p>
            <a:pPr marL="0" indent="0" algn="just">
              <a:buNone/>
              <a:defRPr/>
            </a:pPr>
            <a:r>
              <a:rPr lang="en-US" sz="2000" b="1" dirty="0">
                <a:solidFill>
                  <a:schemeClr val="accent2"/>
                </a:solidFill>
              </a:rPr>
              <a:t>The LLR needs to be very stable to:</a:t>
            </a:r>
          </a:p>
          <a:p>
            <a:pPr marL="895350" indent="-571500" algn="just">
              <a:buFont typeface="Arial" pitchFamily="34" charset="0"/>
              <a:buChar char="•"/>
              <a:defRPr/>
            </a:pPr>
            <a:r>
              <a:rPr lang="en-US" sz="1800" dirty="0" smtClean="0"/>
              <a:t>Point at the exact location on the moon and</a:t>
            </a:r>
          </a:p>
          <a:p>
            <a:pPr marL="895350" indent="-571500" algn="just">
              <a:buFont typeface="Arial" pitchFamily="34" charset="0"/>
              <a:buChar char="•"/>
              <a:defRPr/>
            </a:pPr>
            <a:r>
              <a:rPr lang="en-US" sz="1800" dirty="0" smtClean="0"/>
              <a:t>Ensure accurate measurements.</a:t>
            </a:r>
          </a:p>
          <a:p>
            <a:pPr algn="just">
              <a:defRPr/>
            </a:pPr>
            <a:endParaRPr lang="en-US" sz="2400" dirty="0" smtClean="0"/>
          </a:p>
          <a:p>
            <a:pPr marL="0" indent="0" algn="just">
              <a:buNone/>
              <a:defRPr/>
            </a:pPr>
            <a:r>
              <a:rPr lang="en-US" sz="2000" b="1" dirty="0">
                <a:solidFill>
                  <a:schemeClr val="accent2"/>
                </a:solidFill>
              </a:rPr>
              <a:t>To ensure stability, the following need attention:</a:t>
            </a:r>
          </a:p>
          <a:p>
            <a:pPr marL="895350" indent="-571500" algn="just">
              <a:buFont typeface="Arial" pitchFamily="34" charset="0"/>
              <a:buChar char="•"/>
              <a:defRPr/>
            </a:pPr>
            <a:r>
              <a:rPr lang="en-US" sz="1800" dirty="0" smtClean="0"/>
              <a:t>Geotechnical investigations such as slope stability and geology of the Matjiesfontein Space Geodesy Observatory (MGO) site,</a:t>
            </a:r>
          </a:p>
          <a:p>
            <a:pPr marL="895350" indent="-571500" algn="just">
              <a:buFont typeface="Arial" pitchFamily="34" charset="0"/>
              <a:buChar char="•"/>
              <a:defRPr/>
            </a:pPr>
            <a:r>
              <a:rPr lang="en-US" sz="1800" dirty="0" smtClean="0"/>
              <a:t>Risks during construction</a:t>
            </a:r>
          </a:p>
          <a:p>
            <a:pPr>
              <a:defRPr/>
            </a:pPr>
            <a:endParaRPr lang="en-US" altLang="en-US" sz="1400" dirty="0" smtClean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3688"/>
            <a:ext cx="9144000" cy="66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is a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LLR?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GB" sz="1800" dirty="0" smtClean="0"/>
              <a:t>To ensure that the ground on which the 7 ton LLR will be built is stable, a complete slope stability analysis needs to be done. The possible failures identified on the site were: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6388"/>
            <a:ext cx="9144000" cy="59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Slope Stability Analysis</a:t>
            </a: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3850" r="27989" b="13390"/>
          <a:stretch/>
        </p:blipFill>
        <p:spPr bwMode="auto">
          <a:xfrm>
            <a:off x="1805136" y="2496458"/>
            <a:ext cx="5475673" cy="42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GB" sz="1800" dirty="0" smtClean="0"/>
              <a:t>To determine the safety, data were collected in various ways. GPS survey was done to create a 3D model of the site and to analyse circular slip. A joint survey was done in two ways, a </a:t>
            </a:r>
            <a:r>
              <a:rPr lang="en-ZA" sz="1800" dirty="0" err="1" smtClean="0"/>
              <a:t>Breithaupt</a:t>
            </a:r>
            <a:r>
              <a:rPr lang="en-ZA" sz="1800" dirty="0" smtClean="0"/>
              <a:t> compass or an Android application: Rocklogger from RockGecko.  This was used to analyse wedge and planar failure.</a:t>
            </a:r>
            <a:endParaRPr lang="en-GB" sz="1800" dirty="0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6388"/>
            <a:ext cx="9144000" cy="59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Slope Stability Analysis</a:t>
            </a: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grpSp>
        <p:nvGrpSpPr>
          <p:cNvPr id="5" name="Group 4"/>
          <p:cNvGrpSpPr/>
          <p:nvPr/>
        </p:nvGrpSpPr>
        <p:grpSpPr>
          <a:xfrm>
            <a:off x="548640" y="3254962"/>
            <a:ext cx="2371917" cy="3066865"/>
            <a:chOff x="548640" y="2912062"/>
            <a:chExt cx="2371917" cy="3066865"/>
          </a:xfrm>
        </p:grpSpPr>
        <p:pic>
          <p:nvPicPr>
            <p:cNvPr id="17" name="Picture 7" descr="Description: E:\BIng\Skripsie\Matjiesfontein 06 September 2012\MatjiesfonteinTwee 00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18" t="39078" b="4073"/>
            <a:stretch/>
          </p:blipFill>
          <p:spPr bwMode="auto">
            <a:xfrm>
              <a:off x="548640" y="2912062"/>
              <a:ext cx="2371917" cy="306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48640" y="2917943"/>
              <a:ext cx="23719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GPS</a:t>
              </a:r>
              <a:endPara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57099" y="3541004"/>
            <a:ext cx="2623036" cy="2342379"/>
            <a:chOff x="3048874" y="3593300"/>
            <a:chExt cx="2623036" cy="2342379"/>
          </a:xfrm>
        </p:grpSpPr>
        <p:grpSp>
          <p:nvGrpSpPr>
            <p:cNvPr id="10" name="Group 9"/>
            <p:cNvGrpSpPr/>
            <p:nvPr/>
          </p:nvGrpSpPr>
          <p:grpSpPr>
            <a:xfrm>
              <a:off x="3048874" y="4233640"/>
              <a:ext cx="2588206" cy="1702039"/>
              <a:chOff x="813602" y="-249776"/>
              <a:chExt cx="6420263" cy="4222052"/>
            </a:xfrm>
          </p:grpSpPr>
          <p:pic>
            <p:nvPicPr>
              <p:cNvPr id="13" name="Picture 12" descr="http://r.phonedog.com/shared/images/2013/6/178099-tab3101goldbrownsmall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100000" l="8390" r="903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76" r="8831"/>
              <a:stretch/>
            </p:blipFill>
            <p:spPr bwMode="auto">
              <a:xfrm>
                <a:off x="813602" y="-249776"/>
                <a:ext cx="6420263" cy="42220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373321" y="226107"/>
                <a:ext cx="5264221" cy="3225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15" name="Picture 14" descr="https://lh6.ggpht.com/SCMJgNAif3BHMroBHVp0R8rC8ipxDBRGL9vxcjayLwN05x1Rqag6wnToNM2JEOrdzoU=w17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3"/>
              <a:stretch/>
            </p:blipFill>
            <p:spPr bwMode="auto">
              <a:xfrm>
                <a:off x="2716175" y="484853"/>
                <a:ext cx="2481862" cy="2838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 Box 7"/>
              <p:cNvSpPr txBox="1"/>
              <p:nvPr/>
            </p:nvSpPr>
            <p:spPr>
              <a:xfrm>
                <a:off x="4907227" y="667642"/>
                <a:ext cx="385028" cy="4490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endParaRPr lang="en-GB" sz="800" b="1" dirty="0"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rgbClr val="92D05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048874" y="3593300"/>
              <a:ext cx="2623036" cy="6771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Rocklogger</a:t>
              </a:r>
              <a:r>
                <a:rPr lang="en-US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Application</a:t>
              </a:r>
              <a:endParaRPr lang="en-US" sz="1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69291" y="3731571"/>
            <a:ext cx="2623036" cy="2151812"/>
            <a:chOff x="5353384" y="5415951"/>
            <a:chExt cx="2623036" cy="2151812"/>
          </a:xfrm>
        </p:grpSpPr>
        <p:pic>
          <p:nvPicPr>
            <p:cNvPr id="9" name="Picture 2" descr="https://encrypted-tbn2.gstatic.com/images?q=tbn:ANd9GcS6ug3HdSUspBXOWZDI4wc0g4VUDLfFq3lPXHl_NIqY85wLIz4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538" y="5975719"/>
              <a:ext cx="2340732" cy="159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353384" y="5415951"/>
              <a:ext cx="262303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Breithaupt</a:t>
              </a:r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 compass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63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1176"/>
            <a:ext cx="8229600" cy="463498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1800" dirty="0" smtClean="0"/>
              <a:t>Slope </a:t>
            </a:r>
            <a:r>
              <a:rPr lang="en-GB" sz="1800" dirty="0"/>
              <a:t>stability analyses have been done at </a:t>
            </a:r>
            <a:r>
              <a:rPr lang="en-GB" sz="1800" dirty="0" smtClean="0"/>
              <a:t>the following places:</a:t>
            </a:r>
            <a:r>
              <a:rPr lang="en-GB" sz="1800" dirty="0" smtClean="0">
                <a:latin typeface="Cambria"/>
              </a:rPr>
              <a:t> </a:t>
            </a:r>
          </a:p>
          <a:p>
            <a:pPr algn="just">
              <a:defRPr/>
            </a:pPr>
            <a:r>
              <a:rPr lang="en-GB" sz="1800" dirty="0" smtClean="0"/>
              <a:t>Gravimeter </a:t>
            </a:r>
            <a:r>
              <a:rPr lang="en-GB" sz="1800" dirty="0"/>
              <a:t>Vault </a:t>
            </a:r>
            <a:r>
              <a:rPr lang="en-GB" sz="1800" dirty="0" smtClean="0"/>
              <a:t>site (Susan Bothma), </a:t>
            </a:r>
          </a:p>
          <a:p>
            <a:pPr algn="just">
              <a:defRPr/>
            </a:pPr>
            <a:r>
              <a:rPr lang="en-GB" sz="1800" dirty="0" smtClean="0"/>
              <a:t>Proposed </a:t>
            </a:r>
            <a:r>
              <a:rPr lang="en-GB" sz="1800" dirty="0"/>
              <a:t>site 1 for </a:t>
            </a:r>
            <a:r>
              <a:rPr lang="en-GB" sz="1800" dirty="0" smtClean="0"/>
              <a:t>LLR (Deon Visser) and </a:t>
            </a:r>
          </a:p>
          <a:p>
            <a:pPr algn="just">
              <a:defRPr/>
            </a:pPr>
            <a:r>
              <a:rPr lang="en-GB" sz="1800" dirty="0" smtClean="0"/>
              <a:t>Administrative buildings (</a:t>
            </a:r>
            <a:r>
              <a:rPr lang="en-ZA" sz="1800" dirty="0" smtClean="0">
                <a:cs typeface="Arial" pitchFamily="34" charset="0"/>
              </a:rPr>
              <a:t>Guillaume </a:t>
            </a:r>
            <a:r>
              <a:rPr lang="en-GB" sz="1800" dirty="0" smtClean="0"/>
              <a:t>de Swart).</a:t>
            </a:r>
            <a:endParaRPr lang="en-GB" sz="18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GB" sz="1800" dirty="0"/>
          </a:p>
          <a:p>
            <a:pPr marL="0" indent="0" algn="just">
              <a:buNone/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>
              <a:defRPr/>
            </a:pPr>
            <a:endParaRPr lang="en-US" altLang="en-US" sz="1600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6388"/>
            <a:ext cx="9144000" cy="59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Slope Stability Analysis</a:t>
            </a: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21627" r="4288" b="12813"/>
          <a:stretch/>
        </p:blipFill>
        <p:spPr bwMode="auto">
          <a:xfrm>
            <a:off x="1623336" y="2897945"/>
            <a:ext cx="5516796" cy="3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2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GB" sz="1800" dirty="0"/>
              <a:t>S</a:t>
            </a:r>
            <a:r>
              <a:rPr lang="en-GB" sz="1800" dirty="0" smtClean="0"/>
              <a:t>tudies </a:t>
            </a:r>
            <a:r>
              <a:rPr lang="en-GB" sz="1800" dirty="0"/>
              <a:t>have determined that these areas are safe to </a:t>
            </a:r>
            <a:endParaRPr lang="en-GB" sz="1800" dirty="0" smtClean="0"/>
          </a:p>
          <a:p>
            <a:pPr algn="just">
              <a:defRPr/>
            </a:pPr>
            <a:r>
              <a:rPr lang="en-GB" sz="1800" dirty="0"/>
              <a:t>C</a:t>
            </a:r>
            <a:r>
              <a:rPr lang="en-GB" sz="1800" dirty="0" smtClean="0"/>
              <a:t>ircular </a:t>
            </a:r>
            <a:r>
              <a:rPr lang="en-GB" sz="1800" dirty="0"/>
              <a:t>slip, </a:t>
            </a:r>
            <a:endParaRPr lang="en-GB" sz="1800" dirty="0" smtClean="0"/>
          </a:p>
          <a:p>
            <a:pPr algn="just">
              <a:defRPr/>
            </a:pPr>
            <a:r>
              <a:rPr lang="en-GB" sz="1800" dirty="0"/>
              <a:t>T</a:t>
            </a:r>
            <a:r>
              <a:rPr lang="en-GB" sz="1800" dirty="0" smtClean="0"/>
              <a:t>oppling </a:t>
            </a:r>
            <a:r>
              <a:rPr lang="en-GB" sz="1800" dirty="0"/>
              <a:t>and </a:t>
            </a:r>
            <a:endParaRPr lang="en-GB" sz="1800" dirty="0" smtClean="0"/>
          </a:p>
          <a:p>
            <a:pPr algn="just">
              <a:defRPr/>
            </a:pPr>
            <a:r>
              <a:rPr lang="en-GB" sz="1800" dirty="0"/>
              <a:t>W</a:t>
            </a:r>
            <a:r>
              <a:rPr lang="en-GB" sz="1800" dirty="0" smtClean="0"/>
              <a:t>edge </a:t>
            </a:r>
            <a:r>
              <a:rPr lang="en-GB" sz="1800" dirty="0"/>
              <a:t>failure. </a:t>
            </a:r>
            <a:endParaRPr lang="en-GB" sz="1800" dirty="0" smtClean="0"/>
          </a:p>
          <a:p>
            <a:pPr marL="0" indent="0" algn="just">
              <a:buNone/>
              <a:defRPr/>
            </a:pPr>
            <a:r>
              <a:rPr lang="en-GB" sz="1800" dirty="0" smtClean="0"/>
              <a:t>The </a:t>
            </a:r>
            <a:r>
              <a:rPr lang="en-GB" sz="1800" dirty="0"/>
              <a:t>only instability that may occur on the site is possible planar </a:t>
            </a:r>
            <a:r>
              <a:rPr lang="en-GB" sz="1800" dirty="0" smtClean="0"/>
              <a:t>failure.</a:t>
            </a:r>
            <a:endParaRPr lang="en-GB" sz="1800" dirty="0" smtClean="0"/>
          </a:p>
          <a:p>
            <a:pPr marL="0" indent="0" algn="just">
              <a:buNone/>
              <a:defRPr/>
            </a:pPr>
            <a:endParaRPr lang="en-GB" sz="1800" dirty="0"/>
          </a:p>
          <a:p>
            <a:pPr marL="0" indent="0" algn="just">
              <a:buNone/>
              <a:defRPr/>
            </a:pPr>
            <a:r>
              <a:rPr lang="en-GB" sz="1800" dirty="0"/>
              <a:t>A retaining wall was designed for the </a:t>
            </a:r>
            <a:r>
              <a:rPr lang="en-GB" sz="1800" dirty="0" smtClean="0"/>
              <a:t>administrative buildings site. A </a:t>
            </a:r>
            <a:r>
              <a:rPr lang="en-ZA" sz="1800" dirty="0"/>
              <a:t>cantilever retaining wall will be the best </a:t>
            </a:r>
            <a:r>
              <a:rPr lang="en-ZA" sz="1800" dirty="0" smtClean="0"/>
              <a:t>solution.</a:t>
            </a: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endParaRPr lang="en-US" sz="1800" dirty="0"/>
          </a:p>
          <a:p>
            <a:pPr>
              <a:defRPr/>
            </a:pPr>
            <a:endParaRPr lang="en-US" altLang="en-US" sz="1600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6388"/>
            <a:ext cx="9144000" cy="596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Slope Stability Analysis</a:t>
            </a: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grpSp>
        <p:nvGrpSpPr>
          <p:cNvPr id="2" name="Group 1"/>
          <p:cNvGrpSpPr/>
          <p:nvPr/>
        </p:nvGrpSpPr>
        <p:grpSpPr>
          <a:xfrm>
            <a:off x="1803190" y="4303391"/>
            <a:ext cx="4760336" cy="2453040"/>
            <a:chOff x="7583064" y="29736432"/>
            <a:chExt cx="6678258" cy="344135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37" t="33818" r="43182" b="13226"/>
            <a:stretch>
              <a:fillRect/>
            </a:stretch>
          </p:blipFill>
          <p:spPr bwMode="auto">
            <a:xfrm>
              <a:off x="11807047" y="30340926"/>
              <a:ext cx="2454275" cy="283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r="32068"/>
            <a:stretch/>
          </p:blipFill>
          <p:spPr>
            <a:xfrm>
              <a:off x="7583065" y="30405763"/>
              <a:ext cx="3993249" cy="26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583064" y="29736432"/>
              <a:ext cx="6678257" cy="4749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Typical analysis of Circular- and Wedge-failure </a:t>
              </a:r>
              <a:endPara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14944" y="1743649"/>
            <a:ext cx="6058690" cy="4606925"/>
            <a:chOff x="23066145" y="20149423"/>
            <a:chExt cx="6059502" cy="4606369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6" t="50839" r="22763" b="12047"/>
            <a:stretch/>
          </p:blipFill>
          <p:spPr bwMode="auto">
            <a:xfrm>
              <a:off x="23066145" y="20149423"/>
              <a:ext cx="6059502" cy="4606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4219054" y="20335372"/>
              <a:ext cx="770027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CPd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733760" y="21404196"/>
              <a:ext cx="770027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Cw</a:t>
              </a:r>
              <a:endPara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622176" y="21276873"/>
              <a:ext cx="770027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Cw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00020" y="20585230"/>
              <a:ext cx="770027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Cw</a:t>
              </a:r>
              <a:endPara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256138" y="21580932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490013" y="22050125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Ck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730778" y="22841267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Dwi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493560" y="23967552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Dwi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681420" y="22923500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Ck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356464" y="23865966"/>
              <a:ext cx="700025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Ck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73634" y="1710494"/>
            <a:ext cx="3116887" cy="4606925"/>
          </a:xfrm>
          <a:noFill/>
        </p:spPr>
        <p:txBody>
          <a:bodyPr anchor="ctr" anchorCtr="0"/>
          <a:lstStyle/>
          <a:p>
            <a:pPr marL="0" indent="0" algn="just">
              <a:buNone/>
              <a:defRPr/>
            </a:pPr>
            <a:r>
              <a:rPr lang="en-US" sz="1800" dirty="0" err="1" smtClean="0"/>
              <a:t>CPd</a:t>
            </a:r>
            <a:r>
              <a:rPr lang="en-US" sz="1800" dirty="0" smtClean="0"/>
              <a:t> – Dwyka formation</a:t>
            </a:r>
          </a:p>
          <a:p>
            <a:pPr marL="0" indent="0" algn="just">
              <a:buNone/>
              <a:defRPr/>
            </a:pPr>
            <a:r>
              <a:rPr lang="en-US" sz="1800" dirty="0" err="1" smtClean="0"/>
              <a:t>Cw</a:t>
            </a:r>
            <a:r>
              <a:rPr lang="en-US" sz="1800" dirty="0" smtClean="0"/>
              <a:t> – </a:t>
            </a:r>
            <a:r>
              <a:rPr lang="en-US" sz="1800" dirty="0" err="1" smtClean="0"/>
              <a:t>Waaipoort</a:t>
            </a:r>
            <a:r>
              <a:rPr lang="en-US" sz="1800" dirty="0" smtClean="0"/>
              <a:t> formation</a:t>
            </a:r>
          </a:p>
          <a:p>
            <a:pPr marL="0" indent="0" algn="just">
              <a:buNone/>
              <a:defRPr/>
            </a:pPr>
            <a:r>
              <a:rPr lang="en-US" sz="1800" dirty="0" err="1" smtClean="0"/>
              <a:t>Cf</a:t>
            </a:r>
            <a:r>
              <a:rPr lang="en-US" sz="1800" dirty="0" smtClean="0"/>
              <a:t> – </a:t>
            </a:r>
            <a:r>
              <a:rPr lang="en-US" sz="1800" dirty="0" err="1" smtClean="0"/>
              <a:t>Floriskraal</a:t>
            </a:r>
            <a:r>
              <a:rPr lang="en-US" sz="1800" dirty="0" smtClean="0"/>
              <a:t> formation</a:t>
            </a:r>
          </a:p>
          <a:p>
            <a:pPr marL="0" indent="0" algn="just">
              <a:buNone/>
              <a:defRPr/>
            </a:pPr>
            <a:r>
              <a:rPr lang="en-US" sz="1800" dirty="0" err="1" smtClean="0"/>
              <a:t>Ck</a:t>
            </a:r>
            <a:r>
              <a:rPr lang="en-US" sz="1800" dirty="0" smtClean="0"/>
              <a:t> – </a:t>
            </a:r>
            <a:r>
              <a:rPr lang="en-US" sz="1800" dirty="0" err="1" smtClean="0"/>
              <a:t>Kweekvlei</a:t>
            </a:r>
            <a:r>
              <a:rPr lang="en-US" sz="1800" dirty="0" smtClean="0"/>
              <a:t> formation</a:t>
            </a:r>
          </a:p>
          <a:p>
            <a:pPr marL="0" indent="0" algn="just">
              <a:buNone/>
              <a:defRPr/>
            </a:pPr>
            <a:r>
              <a:rPr lang="en-US" sz="1800" dirty="0" err="1" smtClean="0"/>
              <a:t>Dwi</a:t>
            </a:r>
            <a:r>
              <a:rPr lang="en-US" sz="1800" dirty="0" smtClean="0"/>
              <a:t> – </a:t>
            </a:r>
            <a:r>
              <a:rPr lang="en-US" sz="1800" dirty="0" err="1" smtClean="0"/>
              <a:t>Witpoort</a:t>
            </a:r>
            <a:r>
              <a:rPr lang="en-US" sz="1800" dirty="0" smtClean="0"/>
              <a:t> formation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1788"/>
            <a:ext cx="9144000" cy="66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Geological Map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sz="1800" dirty="0" smtClean="0"/>
              <a:t>Possible risks that may occur during construction period:</a:t>
            </a:r>
          </a:p>
          <a:p>
            <a:pPr marL="627063" indent="-457200" algn="just">
              <a:defRPr/>
            </a:pPr>
            <a:r>
              <a:rPr lang="en-US" sz="1800" dirty="0" smtClean="0"/>
              <a:t>Early thermal shrinkage,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Construction quality,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Subsurface geological and geotechnical conditions,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Site access,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GB" sz="1800" dirty="0" smtClean="0"/>
              <a:t>Availability of resources,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GB" sz="1800" dirty="0" smtClean="0"/>
              <a:t>Productivity of labour, labour disputes or strikes,</a:t>
            </a:r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Damage to persons or property or</a:t>
            </a:r>
            <a:endParaRPr lang="en-GB" sz="1800" dirty="0" smtClean="0"/>
          </a:p>
          <a:p>
            <a:pPr marL="627063" indent="-457200" algn="just">
              <a:buFont typeface="Arial" pitchFamily="34" charset="0"/>
              <a:buChar char="•"/>
              <a:defRPr/>
            </a:pPr>
            <a:r>
              <a:rPr lang="en-US" sz="1800" dirty="0" smtClean="0"/>
              <a:t>Security of site.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0" indent="0" algn="just">
              <a:buNone/>
              <a:defRPr/>
            </a:pPr>
            <a:r>
              <a:rPr lang="en-GB" sz="1800" dirty="0" smtClean="0"/>
              <a:t>The main concern during construction is </a:t>
            </a:r>
            <a:r>
              <a:rPr lang="en-GB" sz="1800" b="1" u="sng" dirty="0" smtClean="0"/>
              <a:t>early thermal shrinkage</a:t>
            </a:r>
            <a:r>
              <a:rPr lang="en-GB" sz="1800" dirty="0" smtClean="0"/>
              <a:t>. Early thermal shrinkage is an exothermal reaction due to the hydrations of cement. This causes variations of temperature within the concrete, which then leads to cracking.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82588"/>
            <a:ext cx="9144000" cy="584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en-ZA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Risks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6" descr="http://www.sun.ac.za/english/corporate-identity/PublishingImages/Downloads/Su%20Logo/US%20korporatiewe%20logo%20stack%20horisontaal_CMY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7889" r="13527" b="22420"/>
          <a:stretch/>
        </p:blipFill>
        <p:spPr bwMode="auto">
          <a:xfrm>
            <a:off x="7280809" y="6132864"/>
            <a:ext cx="1748891" cy="610836"/>
          </a:xfrm>
          <a:prstGeom prst="rect">
            <a:avLst/>
          </a:prstGeom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7863</TotalTime>
  <Words>561</Words>
  <Application>Microsoft Office PowerPoint</Application>
  <PresentationFormat>On-screen Show (4:3)</PresentationFormat>
  <Paragraphs>152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2_Default Design</vt:lpstr>
      <vt:lpstr>Geotechnical Properties and  Foundation Requirements of the  Lunar Laser Ranger at  Matjiesfontein Space Geodesy Observatory </vt:lpstr>
      <vt:lpstr>OUTLINE</vt:lpstr>
      <vt:lpstr>What is a LLR? </vt:lpstr>
      <vt:lpstr>Slope Stability Analysis</vt:lpstr>
      <vt:lpstr>Slope Stability Analysis</vt:lpstr>
      <vt:lpstr>Slope Stability Analysis</vt:lpstr>
      <vt:lpstr>Slope Stability Analysis</vt:lpstr>
      <vt:lpstr>Geological Map</vt:lpstr>
      <vt:lpstr>Construction Risks</vt:lpstr>
      <vt:lpstr>Construction Risks</vt:lpstr>
      <vt:lpstr>Risks Management</vt:lpstr>
      <vt:lpstr>Acknowledgements</vt:lpstr>
      <vt:lpstr>Questions?</vt:lpstr>
    </vt:vector>
  </TitlesOfParts>
  <Company>Pangaea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Inkaba Template</dc:title>
  <dc:creator>Stoffel Fourie</dc:creator>
  <cp:lastModifiedBy>Susan</cp:lastModifiedBy>
  <cp:revision>109</cp:revision>
  <cp:lastPrinted>2006-02-06T09:10:32Z</cp:lastPrinted>
  <dcterms:created xsi:type="dcterms:W3CDTF">2005-12-05T08:38:37Z</dcterms:created>
  <dcterms:modified xsi:type="dcterms:W3CDTF">2014-09-30T09:48:29Z</dcterms:modified>
</cp:coreProperties>
</file>