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6800" cy="42802175"/>
  <p:notesSz cx="6858000" cy="9144000"/>
  <p:defaultText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72" y="5016"/>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760" y="13296425"/>
            <a:ext cx="25735280" cy="9174724"/>
          </a:xfrm>
        </p:spPr>
        <p:txBody>
          <a:bodyPr/>
          <a:lstStyle/>
          <a:p>
            <a:r>
              <a:rPr lang="en-US" smtClean="0"/>
              <a:t>Click to edit Master title style</a:t>
            </a:r>
            <a:endParaRPr lang="en-ZA"/>
          </a:p>
        </p:txBody>
      </p:sp>
      <p:sp>
        <p:nvSpPr>
          <p:cNvPr id="3" name="Subtitle 2"/>
          <p:cNvSpPr>
            <a:spLocks noGrp="1"/>
          </p:cNvSpPr>
          <p:nvPr>
            <p:ph type="subTitle" idx="1"/>
          </p:nvPr>
        </p:nvSpPr>
        <p:spPr>
          <a:xfrm>
            <a:off x="4541520" y="24254566"/>
            <a:ext cx="21193760" cy="10938334"/>
          </a:xfrm>
        </p:spPr>
        <p:txBody>
          <a:bodyPr/>
          <a:lstStyle>
            <a:lvl1pPr marL="0" indent="0" algn="ctr">
              <a:buNone/>
              <a:defRPr>
                <a:solidFill>
                  <a:schemeClr val="tx1">
                    <a:tint val="75000"/>
                  </a:schemeClr>
                </a:solidFill>
              </a:defRPr>
            </a:lvl1pPr>
            <a:lvl2pPr marL="2087761" indent="0" algn="ctr">
              <a:buNone/>
              <a:defRPr>
                <a:solidFill>
                  <a:schemeClr val="tx1">
                    <a:tint val="75000"/>
                  </a:schemeClr>
                </a:solidFill>
              </a:defRPr>
            </a:lvl2pPr>
            <a:lvl3pPr marL="4175523" indent="0" algn="ctr">
              <a:buNone/>
              <a:defRPr>
                <a:solidFill>
                  <a:schemeClr val="tx1">
                    <a:tint val="75000"/>
                  </a:schemeClr>
                </a:solidFill>
              </a:defRPr>
            </a:lvl3pPr>
            <a:lvl4pPr marL="6263284" indent="0" algn="ctr">
              <a:buNone/>
              <a:defRPr>
                <a:solidFill>
                  <a:schemeClr val="tx1">
                    <a:tint val="75000"/>
                  </a:schemeClr>
                </a:solidFill>
              </a:defRPr>
            </a:lvl4pPr>
            <a:lvl5pPr marL="8351046" indent="0" algn="ctr">
              <a:buNone/>
              <a:defRPr>
                <a:solidFill>
                  <a:schemeClr val="tx1">
                    <a:tint val="75000"/>
                  </a:schemeClr>
                </a:solidFill>
              </a:defRPr>
            </a:lvl5pPr>
            <a:lvl6pPr marL="10438807" indent="0" algn="ctr">
              <a:buNone/>
              <a:defRPr>
                <a:solidFill>
                  <a:schemeClr val="tx1">
                    <a:tint val="75000"/>
                  </a:schemeClr>
                </a:solidFill>
              </a:defRPr>
            </a:lvl6pPr>
            <a:lvl7pPr marL="12526568" indent="0" algn="ctr">
              <a:buNone/>
              <a:defRPr>
                <a:solidFill>
                  <a:schemeClr val="tx1">
                    <a:tint val="75000"/>
                  </a:schemeClr>
                </a:solidFill>
              </a:defRPr>
            </a:lvl7pPr>
            <a:lvl8pPr marL="14614330" indent="0" algn="ctr">
              <a:buNone/>
              <a:defRPr>
                <a:solidFill>
                  <a:schemeClr val="tx1">
                    <a:tint val="75000"/>
                  </a:schemeClr>
                </a:solidFill>
              </a:defRPr>
            </a:lvl8pPr>
            <a:lvl9pPr marL="16702091"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84538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9848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3009" y="2288732"/>
            <a:ext cx="5109212" cy="4868747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135383" y="2288732"/>
            <a:ext cx="14823018" cy="486874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41617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757F33-11D0-43B8-AE18-192E9641A7DD}" type="datetimeFigureOut">
              <a:rPr lang="en-ZA" smtClean="0"/>
              <a:t>2014/09/18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9390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60" y="27504362"/>
            <a:ext cx="25735280" cy="8500987"/>
          </a:xfrm>
        </p:spPr>
        <p:txBody>
          <a:bodyPr anchor="t"/>
          <a:lstStyle>
            <a:lvl1pPr algn="l">
              <a:defRPr sz="18200" b="1" cap="all"/>
            </a:lvl1pPr>
          </a:lstStyle>
          <a:p>
            <a:r>
              <a:rPr lang="en-US" smtClean="0"/>
              <a:t>Click to edit Master title style</a:t>
            </a:r>
            <a:endParaRPr lang="en-ZA"/>
          </a:p>
        </p:txBody>
      </p:sp>
      <p:sp>
        <p:nvSpPr>
          <p:cNvPr id="3" name="Text Placeholder 2"/>
          <p:cNvSpPr>
            <a:spLocks noGrp="1"/>
          </p:cNvSpPr>
          <p:nvPr>
            <p:ph type="body" idx="1"/>
          </p:nvPr>
        </p:nvSpPr>
        <p:spPr>
          <a:xfrm>
            <a:off x="2391660" y="18141394"/>
            <a:ext cx="25735280" cy="9362971"/>
          </a:xfrm>
        </p:spPr>
        <p:txBody>
          <a:bodyPr anchor="b"/>
          <a:lstStyle>
            <a:lvl1pPr marL="0" indent="0">
              <a:buNone/>
              <a:defRPr sz="9200">
                <a:solidFill>
                  <a:schemeClr val="tx1">
                    <a:tint val="75000"/>
                  </a:schemeClr>
                </a:solidFill>
              </a:defRPr>
            </a:lvl1pPr>
            <a:lvl2pPr marL="2087761" indent="0">
              <a:buNone/>
              <a:defRPr sz="8200">
                <a:solidFill>
                  <a:schemeClr val="tx1">
                    <a:tint val="75000"/>
                  </a:schemeClr>
                </a:solidFill>
              </a:defRPr>
            </a:lvl2pPr>
            <a:lvl3pPr marL="4175523" indent="0">
              <a:buNone/>
              <a:defRPr sz="7300">
                <a:solidFill>
                  <a:schemeClr val="tx1">
                    <a:tint val="75000"/>
                  </a:schemeClr>
                </a:solidFill>
              </a:defRPr>
            </a:lvl3pPr>
            <a:lvl4pPr marL="6263284" indent="0">
              <a:buNone/>
              <a:defRPr sz="6400">
                <a:solidFill>
                  <a:schemeClr val="tx1">
                    <a:tint val="75000"/>
                  </a:schemeClr>
                </a:solidFill>
              </a:defRPr>
            </a:lvl4pPr>
            <a:lvl5pPr marL="8351046" indent="0">
              <a:buNone/>
              <a:defRPr sz="6400">
                <a:solidFill>
                  <a:schemeClr val="tx1">
                    <a:tint val="75000"/>
                  </a:schemeClr>
                </a:solidFill>
              </a:defRPr>
            </a:lvl5pPr>
            <a:lvl6pPr marL="10438807" indent="0">
              <a:buNone/>
              <a:defRPr sz="6400">
                <a:solidFill>
                  <a:schemeClr val="tx1">
                    <a:tint val="75000"/>
                  </a:schemeClr>
                </a:solidFill>
              </a:defRPr>
            </a:lvl6pPr>
            <a:lvl7pPr marL="12526568" indent="0">
              <a:buNone/>
              <a:defRPr sz="6400">
                <a:solidFill>
                  <a:schemeClr val="tx1">
                    <a:tint val="75000"/>
                  </a:schemeClr>
                </a:solidFill>
              </a:defRPr>
            </a:lvl7pPr>
            <a:lvl8pPr marL="14614330" indent="0">
              <a:buNone/>
              <a:defRPr sz="6400">
                <a:solidFill>
                  <a:schemeClr val="tx1">
                    <a:tint val="75000"/>
                  </a:schemeClr>
                </a:solidFill>
              </a:defRPr>
            </a:lvl8pPr>
            <a:lvl9pPr marL="1670209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57F33-11D0-43B8-AE18-192E9641A7DD}" type="datetimeFigureOut">
              <a:rPr lang="en-ZA" smtClean="0"/>
              <a:t>2014/09/18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49782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135383"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1606110" y="13316235"/>
            <a:ext cx="9966113" cy="37659974"/>
          </a:xfrm>
        </p:spPr>
        <p:txBody>
          <a:bodyPr/>
          <a:lstStyle>
            <a:lvl1pPr>
              <a:defRPr sz="12800"/>
            </a:lvl1pPr>
            <a:lvl2pPr>
              <a:defRPr sz="110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757F33-11D0-43B8-AE18-192E9641A7DD}" type="datetimeFigureOut">
              <a:rPr lang="en-ZA" smtClean="0"/>
              <a:t>2014/09/18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09374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7249120" cy="713369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513843" y="9580952"/>
            <a:ext cx="13377511"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843" y="13573836"/>
            <a:ext cx="13377511"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5380198" y="9580952"/>
            <a:ext cx="13382765" cy="3992885"/>
          </a:xfrm>
        </p:spPr>
        <p:txBody>
          <a:bodyPr anchor="b"/>
          <a:lstStyle>
            <a:lvl1pPr marL="0" indent="0">
              <a:buNone/>
              <a:defRPr sz="11000" b="1"/>
            </a:lvl1pPr>
            <a:lvl2pPr marL="2087761" indent="0">
              <a:buNone/>
              <a:defRPr sz="9200" b="1"/>
            </a:lvl2pPr>
            <a:lvl3pPr marL="4175523" indent="0">
              <a:buNone/>
              <a:defRPr sz="8200" b="1"/>
            </a:lvl3pPr>
            <a:lvl4pPr marL="6263284" indent="0">
              <a:buNone/>
              <a:defRPr sz="7300" b="1"/>
            </a:lvl4pPr>
            <a:lvl5pPr marL="8351046" indent="0">
              <a:buNone/>
              <a:defRPr sz="7300" b="1"/>
            </a:lvl5pPr>
            <a:lvl6pPr marL="10438807" indent="0">
              <a:buNone/>
              <a:defRPr sz="7300" b="1"/>
            </a:lvl6pPr>
            <a:lvl7pPr marL="12526568" indent="0">
              <a:buNone/>
              <a:defRPr sz="7300" b="1"/>
            </a:lvl7pPr>
            <a:lvl8pPr marL="14614330" indent="0">
              <a:buNone/>
              <a:defRPr sz="7300" b="1"/>
            </a:lvl8pPr>
            <a:lvl9pPr marL="1670209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0198" y="13573836"/>
            <a:ext cx="13382765" cy="24660793"/>
          </a:xfrm>
        </p:spPr>
        <p:txBody>
          <a:bodyPr/>
          <a:lstStyle>
            <a:lvl1pPr>
              <a:defRPr sz="110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757F33-11D0-43B8-AE18-192E9641A7DD}" type="datetimeFigureOut">
              <a:rPr lang="en-ZA" smtClean="0"/>
              <a:t>2014/09/18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4565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757F33-11D0-43B8-AE18-192E9641A7DD}" type="datetimeFigureOut">
              <a:rPr lang="en-ZA" smtClean="0"/>
              <a:t>2014/09/18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40411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7F33-11D0-43B8-AE18-192E9641A7DD}" type="datetimeFigureOut">
              <a:rPr lang="en-ZA" smtClean="0"/>
              <a:t>2014/09/18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26748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2" y="1704163"/>
            <a:ext cx="9960860" cy="7252591"/>
          </a:xfrm>
        </p:spPr>
        <p:txBody>
          <a:bodyPr anchor="b"/>
          <a:lstStyle>
            <a:lvl1pPr algn="l">
              <a:defRPr sz="9200" b="1"/>
            </a:lvl1pPr>
          </a:lstStyle>
          <a:p>
            <a:r>
              <a:rPr lang="en-US" smtClean="0"/>
              <a:t>Click to edit Master title style</a:t>
            </a:r>
            <a:endParaRPr lang="en-ZA"/>
          </a:p>
        </p:txBody>
      </p:sp>
      <p:sp>
        <p:nvSpPr>
          <p:cNvPr id="3" name="Content Placeholder 2"/>
          <p:cNvSpPr>
            <a:spLocks noGrp="1"/>
          </p:cNvSpPr>
          <p:nvPr>
            <p:ph idx="1"/>
          </p:nvPr>
        </p:nvSpPr>
        <p:spPr>
          <a:xfrm>
            <a:off x="11837389" y="1704165"/>
            <a:ext cx="16925574" cy="36530472"/>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513842" y="8956756"/>
            <a:ext cx="9960860" cy="29277881"/>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181037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465" y="29961525"/>
            <a:ext cx="18166080" cy="3537129"/>
          </a:xfrm>
        </p:spPr>
        <p:txBody>
          <a:bodyPr anchor="b"/>
          <a:lstStyle>
            <a:lvl1pPr algn="l">
              <a:defRPr sz="9200" b="1"/>
            </a:lvl1pPr>
          </a:lstStyle>
          <a:p>
            <a:r>
              <a:rPr lang="en-US" smtClean="0"/>
              <a:t>Click to edit Master title style</a:t>
            </a:r>
            <a:endParaRPr lang="en-ZA"/>
          </a:p>
        </p:txBody>
      </p:sp>
      <p:sp>
        <p:nvSpPr>
          <p:cNvPr id="3" name="Picture Placeholder 2"/>
          <p:cNvSpPr>
            <a:spLocks noGrp="1"/>
          </p:cNvSpPr>
          <p:nvPr>
            <p:ph type="pic" idx="1"/>
          </p:nvPr>
        </p:nvSpPr>
        <p:spPr>
          <a:xfrm>
            <a:off x="5934465" y="3824452"/>
            <a:ext cx="18166080" cy="25681305"/>
          </a:xfrm>
        </p:spPr>
        <p:txBody>
          <a:bodyPr/>
          <a:lstStyle>
            <a:lvl1pPr marL="0" indent="0">
              <a:buNone/>
              <a:defRPr sz="14600"/>
            </a:lvl1pPr>
            <a:lvl2pPr marL="2087761" indent="0">
              <a:buNone/>
              <a:defRPr sz="12800"/>
            </a:lvl2pPr>
            <a:lvl3pPr marL="4175523" indent="0">
              <a:buNone/>
              <a:defRPr sz="11000"/>
            </a:lvl3pPr>
            <a:lvl4pPr marL="6263284" indent="0">
              <a:buNone/>
              <a:defRPr sz="9200"/>
            </a:lvl4pPr>
            <a:lvl5pPr marL="8351046" indent="0">
              <a:buNone/>
              <a:defRPr sz="9200"/>
            </a:lvl5pPr>
            <a:lvl6pPr marL="10438807" indent="0">
              <a:buNone/>
              <a:defRPr sz="9200"/>
            </a:lvl6pPr>
            <a:lvl7pPr marL="12526568" indent="0">
              <a:buNone/>
              <a:defRPr sz="9200"/>
            </a:lvl7pPr>
            <a:lvl8pPr marL="14614330" indent="0">
              <a:buNone/>
              <a:defRPr sz="9200"/>
            </a:lvl8pPr>
            <a:lvl9pPr marL="16702091" indent="0">
              <a:buNone/>
              <a:defRPr sz="9200"/>
            </a:lvl9pPr>
          </a:lstStyle>
          <a:p>
            <a:endParaRPr lang="en-ZA"/>
          </a:p>
        </p:txBody>
      </p:sp>
      <p:sp>
        <p:nvSpPr>
          <p:cNvPr id="4" name="Text Placeholder 3"/>
          <p:cNvSpPr>
            <a:spLocks noGrp="1"/>
          </p:cNvSpPr>
          <p:nvPr>
            <p:ph type="body" sz="half" idx="2"/>
          </p:nvPr>
        </p:nvSpPr>
        <p:spPr>
          <a:xfrm>
            <a:off x="5934465" y="33498654"/>
            <a:ext cx="18166080" cy="5023306"/>
          </a:xfrm>
        </p:spPr>
        <p:txBody>
          <a:bodyPr/>
          <a:lstStyle>
            <a:lvl1pPr marL="0" indent="0">
              <a:buNone/>
              <a:defRPr sz="6400"/>
            </a:lvl1pPr>
            <a:lvl2pPr marL="2087761" indent="0">
              <a:buNone/>
              <a:defRPr sz="5500"/>
            </a:lvl2pPr>
            <a:lvl3pPr marL="4175523" indent="0">
              <a:buNone/>
              <a:defRPr sz="4500"/>
            </a:lvl3pPr>
            <a:lvl4pPr marL="6263284" indent="0">
              <a:buNone/>
              <a:defRPr sz="4100"/>
            </a:lvl4pPr>
            <a:lvl5pPr marL="8351046" indent="0">
              <a:buNone/>
              <a:defRPr sz="4100"/>
            </a:lvl5pPr>
            <a:lvl6pPr marL="10438807" indent="0">
              <a:buNone/>
              <a:defRPr sz="4100"/>
            </a:lvl6pPr>
            <a:lvl7pPr marL="12526568" indent="0">
              <a:buNone/>
              <a:defRPr sz="4100"/>
            </a:lvl7pPr>
            <a:lvl8pPr marL="14614330" indent="0">
              <a:buNone/>
              <a:defRPr sz="4100"/>
            </a:lvl8pPr>
            <a:lvl9pPr marL="16702091"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57F33-11D0-43B8-AE18-192E9641A7DD}" type="datetimeFigureOut">
              <a:rPr lang="en-ZA" smtClean="0"/>
              <a:t>2014/09/18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6DC4F2-0259-4D96-9C0E-560A38E1B589}" type="slidenum">
              <a:rPr lang="en-ZA" smtClean="0"/>
              <a:t>‹#›</a:t>
            </a:fld>
            <a:endParaRPr lang="en-ZA"/>
          </a:p>
        </p:txBody>
      </p:sp>
    </p:spTree>
    <p:extLst>
      <p:ext uri="{BB962C8B-B14F-4D97-AF65-F5344CB8AC3E}">
        <p14:creationId xmlns:p14="http://schemas.microsoft.com/office/powerpoint/2010/main" val="355630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840" y="1714072"/>
            <a:ext cx="27249120" cy="7133696"/>
          </a:xfrm>
          <a:prstGeom prst="rect">
            <a:avLst/>
          </a:prstGeom>
        </p:spPr>
        <p:txBody>
          <a:bodyPr vert="horz" lIns="417552" tIns="208776" rIns="417552" bIns="208776"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513840" y="9987182"/>
            <a:ext cx="27249120" cy="28247455"/>
          </a:xfrm>
          <a:prstGeom prst="rect">
            <a:avLst/>
          </a:prstGeom>
        </p:spPr>
        <p:txBody>
          <a:bodyPr vert="horz" lIns="417552" tIns="208776" rIns="417552" bIns="2087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513840" y="39671281"/>
            <a:ext cx="7064587" cy="2278818"/>
          </a:xfrm>
          <a:prstGeom prst="rect">
            <a:avLst/>
          </a:prstGeom>
        </p:spPr>
        <p:txBody>
          <a:bodyPr vert="horz" lIns="417552" tIns="208776" rIns="417552" bIns="208776" rtlCol="0" anchor="ctr"/>
          <a:lstStyle>
            <a:lvl1pPr algn="l">
              <a:defRPr sz="5500">
                <a:solidFill>
                  <a:schemeClr val="tx1">
                    <a:tint val="75000"/>
                  </a:schemeClr>
                </a:solidFill>
              </a:defRPr>
            </a:lvl1pPr>
          </a:lstStyle>
          <a:p>
            <a:fld id="{BB757F33-11D0-43B8-AE18-192E9641A7DD}" type="datetimeFigureOut">
              <a:rPr lang="en-ZA" smtClean="0"/>
              <a:t>2014/09/18</a:t>
            </a:fld>
            <a:endParaRPr lang="en-ZA"/>
          </a:p>
        </p:txBody>
      </p:sp>
      <p:sp>
        <p:nvSpPr>
          <p:cNvPr id="5" name="Footer Placeholder 4"/>
          <p:cNvSpPr>
            <a:spLocks noGrp="1"/>
          </p:cNvSpPr>
          <p:nvPr>
            <p:ph type="ftr" sz="quarter" idx="3"/>
          </p:nvPr>
        </p:nvSpPr>
        <p:spPr>
          <a:xfrm>
            <a:off x="10344574" y="39671281"/>
            <a:ext cx="9587653" cy="2278818"/>
          </a:xfrm>
          <a:prstGeom prst="rect">
            <a:avLst/>
          </a:prstGeom>
        </p:spPr>
        <p:txBody>
          <a:bodyPr vert="horz" lIns="417552" tIns="208776" rIns="417552" bIns="208776" rtlCol="0" anchor="ctr"/>
          <a:lstStyle>
            <a:lvl1pPr algn="ctr">
              <a:defRPr sz="55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21698374" y="39671281"/>
            <a:ext cx="7064587" cy="2278818"/>
          </a:xfrm>
          <a:prstGeom prst="rect">
            <a:avLst/>
          </a:prstGeom>
        </p:spPr>
        <p:txBody>
          <a:bodyPr vert="horz" lIns="417552" tIns="208776" rIns="417552" bIns="208776" rtlCol="0" anchor="ctr"/>
          <a:lstStyle>
            <a:lvl1pPr algn="r">
              <a:defRPr sz="5500">
                <a:solidFill>
                  <a:schemeClr val="tx1">
                    <a:tint val="75000"/>
                  </a:schemeClr>
                </a:solidFill>
              </a:defRPr>
            </a:lvl1pPr>
          </a:lstStyle>
          <a:p>
            <a:fld id="{0E6DC4F2-0259-4D96-9C0E-560A38E1B589}" type="slidenum">
              <a:rPr lang="en-ZA" smtClean="0"/>
              <a:t>‹#›</a:t>
            </a:fld>
            <a:endParaRPr lang="en-ZA"/>
          </a:p>
        </p:txBody>
      </p:sp>
    </p:spTree>
    <p:extLst>
      <p:ext uri="{BB962C8B-B14F-4D97-AF65-F5344CB8AC3E}">
        <p14:creationId xmlns:p14="http://schemas.microsoft.com/office/powerpoint/2010/main" val="47035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523" rtl="0" eaLnBrk="1" latinLnBrk="0" hangingPunct="1">
        <a:spcBef>
          <a:spcPct val="0"/>
        </a:spcBef>
        <a:buNone/>
        <a:defRPr sz="20100" kern="1200">
          <a:solidFill>
            <a:schemeClr val="tx1"/>
          </a:solidFill>
          <a:latin typeface="+mj-lt"/>
          <a:ea typeface="+mj-ea"/>
          <a:cs typeface="+mj-cs"/>
        </a:defRPr>
      </a:lvl1pPr>
    </p:titleStyle>
    <p:bodyStyle>
      <a:lvl1pPr marL="1565821" indent="-1565821" algn="l" defTabSz="417552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12" indent="-1304851" algn="l" defTabSz="417552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404" indent="-1043881" algn="l" defTabSz="417552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165"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4927"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2688"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0450"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58211"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5972" indent="-1043881" algn="l" defTabSz="417552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5523" rtl="0" eaLnBrk="1" latinLnBrk="0" hangingPunct="1">
        <a:defRPr sz="8200" kern="1200">
          <a:solidFill>
            <a:schemeClr val="tx1"/>
          </a:solidFill>
          <a:latin typeface="+mn-lt"/>
          <a:ea typeface="+mn-ea"/>
          <a:cs typeface="+mn-cs"/>
        </a:defRPr>
      </a:lvl1pPr>
      <a:lvl2pPr marL="2087761" algn="l" defTabSz="4175523" rtl="0" eaLnBrk="1" latinLnBrk="0" hangingPunct="1">
        <a:defRPr sz="8200" kern="1200">
          <a:solidFill>
            <a:schemeClr val="tx1"/>
          </a:solidFill>
          <a:latin typeface="+mn-lt"/>
          <a:ea typeface="+mn-ea"/>
          <a:cs typeface="+mn-cs"/>
        </a:defRPr>
      </a:lvl2pPr>
      <a:lvl3pPr marL="4175523" algn="l" defTabSz="4175523" rtl="0" eaLnBrk="1" latinLnBrk="0" hangingPunct="1">
        <a:defRPr sz="8200" kern="1200">
          <a:solidFill>
            <a:schemeClr val="tx1"/>
          </a:solidFill>
          <a:latin typeface="+mn-lt"/>
          <a:ea typeface="+mn-ea"/>
          <a:cs typeface="+mn-cs"/>
        </a:defRPr>
      </a:lvl3pPr>
      <a:lvl4pPr marL="6263284" algn="l" defTabSz="4175523" rtl="0" eaLnBrk="1" latinLnBrk="0" hangingPunct="1">
        <a:defRPr sz="8200" kern="1200">
          <a:solidFill>
            <a:schemeClr val="tx1"/>
          </a:solidFill>
          <a:latin typeface="+mn-lt"/>
          <a:ea typeface="+mn-ea"/>
          <a:cs typeface="+mn-cs"/>
        </a:defRPr>
      </a:lvl4pPr>
      <a:lvl5pPr marL="8351046" algn="l" defTabSz="4175523" rtl="0" eaLnBrk="1" latinLnBrk="0" hangingPunct="1">
        <a:defRPr sz="8200" kern="1200">
          <a:solidFill>
            <a:schemeClr val="tx1"/>
          </a:solidFill>
          <a:latin typeface="+mn-lt"/>
          <a:ea typeface="+mn-ea"/>
          <a:cs typeface="+mn-cs"/>
        </a:defRPr>
      </a:lvl5pPr>
      <a:lvl6pPr marL="10438807" algn="l" defTabSz="4175523" rtl="0" eaLnBrk="1" latinLnBrk="0" hangingPunct="1">
        <a:defRPr sz="8200" kern="1200">
          <a:solidFill>
            <a:schemeClr val="tx1"/>
          </a:solidFill>
          <a:latin typeface="+mn-lt"/>
          <a:ea typeface="+mn-ea"/>
          <a:cs typeface="+mn-cs"/>
        </a:defRPr>
      </a:lvl6pPr>
      <a:lvl7pPr marL="12526568" algn="l" defTabSz="4175523" rtl="0" eaLnBrk="1" latinLnBrk="0" hangingPunct="1">
        <a:defRPr sz="8200" kern="1200">
          <a:solidFill>
            <a:schemeClr val="tx1"/>
          </a:solidFill>
          <a:latin typeface="+mn-lt"/>
          <a:ea typeface="+mn-ea"/>
          <a:cs typeface="+mn-cs"/>
        </a:defRPr>
      </a:lvl7pPr>
      <a:lvl8pPr marL="14614330" algn="l" defTabSz="4175523" rtl="0" eaLnBrk="1" latinLnBrk="0" hangingPunct="1">
        <a:defRPr sz="8200" kern="1200">
          <a:solidFill>
            <a:schemeClr val="tx1"/>
          </a:solidFill>
          <a:latin typeface="+mn-lt"/>
          <a:ea typeface="+mn-ea"/>
          <a:cs typeface="+mn-cs"/>
        </a:defRPr>
      </a:lvl8pPr>
      <a:lvl9pPr marL="16702091" algn="l" defTabSz="417552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18" Type="http://schemas.openxmlformats.org/officeDocument/2006/relationships/image" Target="../media/image14.png"/><Relationship Id="rId3" Type="http://schemas.openxmlformats.org/officeDocument/2006/relationships/image" Target="../media/image2.jpeg"/><Relationship Id="rId21"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emf"/><Relationship Id="rId17" Type="http://schemas.openxmlformats.org/officeDocument/2006/relationships/image" Target="../media/image13.png"/><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oleObject" Target="../embeddings/Microsoft_Excel_97-2003_Worksheet1.xls"/><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emf"/><Relationship Id="rId15" Type="http://schemas.openxmlformats.org/officeDocument/2006/relationships/image" Target="../media/image11.png"/><Relationship Id="rId23" Type="http://schemas.openxmlformats.org/officeDocument/2006/relationships/image" Target="../media/image16.png"/><Relationship Id="rId10" Type="http://schemas.openxmlformats.org/officeDocument/2006/relationships/hyperlink" Target="mailto:danel.vtonder@gmail.com" TargetMode="External"/><Relationship Id="rId19" Type="http://schemas.openxmlformats.org/officeDocument/2006/relationships/oleObject" Target="../embeddings/oleObject1.bin"/><Relationship Id="rId4" Type="http://schemas.microsoft.com/office/2007/relationships/hdphoto" Target="../media/hdphoto1.wdp"/><Relationship Id="rId9" Type="http://schemas.openxmlformats.org/officeDocument/2006/relationships/image" Target="../media/image7.jpg"/><Relationship Id="rId14" Type="http://schemas.openxmlformats.org/officeDocument/2006/relationships/hyperlink" Target="http://www.sabregen.co.za/" TargetMode="External"/><Relationship Id="rId2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ChalkSketch trans="57000"/>
                    </a14:imgEffect>
                    <a14:imgEffect>
                      <a14:colorTemperature colorTemp="5250"/>
                    </a14:imgEffect>
                  </a14:imgLayer>
                </a14:imgProps>
              </a:ext>
              <a:ext uri="{28A0092B-C50C-407E-A947-70E740481C1C}">
                <a14:useLocalDpi xmlns:a14="http://schemas.microsoft.com/office/drawing/2010/main" val="0"/>
              </a:ext>
            </a:extLst>
          </a:blip>
          <a:stretch>
            <a:fillRect/>
          </a:stretch>
        </p:blipFill>
        <p:spPr>
          <a:xfrm>
            <a:off x="1270" y="6711456"/>
            <a:ext cx="30275529" cy="36090719"/>
          </a:xfrm>
          <a:prstGeom prst="rect">
            <a:avLst/>
          </a:prstGeom>
          <a:ln>
            <a:noFill/>
          </a:ln>
          <a:effectLst>
            <a:softEdge rad="112500"/>
          </a:effectLst>
        </p:spPr>
      </p:pic>
      <p:pic>
        <p:nvPicPr>
          <p:cNvPr id="5" name="Picture 48"/>
          <p:cNvPicPr>
            <a:picLocks noChangeAspect="1" noChangeArrowheads="1"/>
          </p:cNvPicPr>
          <p:nvPr/>
        </p:nvPicPr>
        <p:blipFill>
          <a:blip r:embed="rId5" cstate="print"/>
          <a:srcRect/>
          <a:stretch>
            <a:fillRect/>
          </a:stretch>
        </p:blipFill>
        <p:spPr bwMode="auto">
          <a:xfrm>
            <a:off x="1001624" y="38701087"/>
            <a:ext cx="5358344" cy="4033197"/>
          </a:xfrm>
          <a:prstGeom prst="rect">
            <a:avLst/>
          </a:prstGeom>
          <a:noFill/>
          <a:ln w="9525">
            <a:noFill/>
            <a:miter lim="800000"/>
            <a:headEnd/>
            <a:tailEnd/>
          </a:ln>
          <a:effectLst/>
        </p:spPr>
      </p:pic>
      <p:pic>
        <p:nvPicPr>
          <p:cNvPr id="8" name="Picture 49"/>
          <p:cNvPicPr>
            <a:picLocks noChangeAspect="1" noChangeArrowheads="1"/>
          </p:cNvPicPr>
          <p:nvPr/>
        </p:nvPicPr>
        <p:blipFill>
          <a:blip r:embed="rId6" cstate="print"/>
          <a:srcRect/>
          <a:stretch>
            <a:fillRect/>
          </a:stretch>
        </p:blipFill>
        <p:spPr bwMode="auto">
          <a:xfrm>
            <a:off x="8081616" y="40167932"/>
            <a:ext cx="6113736" cy="2123922"/>
          </a:xfrm>
          <a:prstGeom prst="rect">
            <a:avLst/>
          </a:prstGeom>
          <a:noFill/>
        </p:spPr>
      </p:pic>
      <p:pic>
        <p:nvPicPr>
          <p:cNvPr id="9" name="Picture 50"/>
          <p:cNvPicPr>
            <a:picLocks noChangeAspect="1" noChangeArrowheads="1"/>
          </p:cNvPicPr>
          <p:nvPr/>
        </p:nvPicPr>
        <p:blipFill>
          <a:blip r:embed="rId7" cstate="print"/>
          <a:srcRect/>
          <a:stretch>
            <a:fillRect/>
          </a:stretch>
        </p:blipFill>
        <p:spPr bwMode="auto">
          <a:xfrm>
            <a:off x="16787433" y="40285449"/>
            <a:ext cx="5561168" cy="2190917"/>
          </a:xfrm>
          <a:prstGeom prst="rect">
            <a:avLst/>
          </a:prstGeom>
          <a:noFill/>
        </p:spPr>
      </p:pic>
      <p:grpSp>
        <p:nvGrpSpPr>
          <p:cNvPr id="4" name="Group 3"/>
          <p:cNvGrpSpPr/>
          <p:nvPr/>
        </p:nvGrpSpPr>
        <p:grpSpPr>
          <a:xfrm>
            <a:off x="1620467" y="371518"/>
            <a:ext cx="22662949" cy="3474785"/>
            <a:chOff x="1672904" y="651516"/>
            <a:chExt cx="18402046" cy="3474785"/>
          </a:xfrm>
        </p:grpSpPr>
        <p:sp>
          <p:nvSpPr>
            <p:cNvPr id="12" name="Text Box 14"/>
            <p:cNvSpPr txBox="1"/>
            <p:nvPr/>
          </p:nvSpPr>
          <p:spPr>
            <a:xfrm>
              <a:off x="5054004" y="1477414"/>
              <a:ext cx="15020946" cy="254567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6393" tIns="43196" rIns="86393" bIns="43196" numCol="1" spcCol="0" rtlCol="0" fromWordArt="0" anchor="t" anchorCtr="0" forceAA="0" compatLnSpc="1">
              <a:prstTxWarp prst="textNoShape">
                <a:avLst/>
              </a:prstTxWarp>
              <a:noAutofit/>
            </a:bodyPr>
            <a:lstStyle/>
            <a:p>
              <a:pPr algn="ctr"/>
              <a:r>
                <a:rPr lang="en-ZA" sz="6000" b="1" dirty="0">
                  <a:effectLst>
                    <a:outerShdw blurRad="69850" dist="43180" dir="5400000" sx="0" sy="0">
                      <a:srgbClr val="000000">
                        <a:alpha val="65000"/>
                      </a:srgbClr>
                    </a:outerShdw>
                  </a:effectLst>
                  <a:latin typeface="Trebuchet MS"/>
                  <a:ea typeface="Times New Roman"/>
                  <a:cs typeface="Times New Roman"/>
                </a:rPr>
                <a:t>Earth Stewardship Science </a:t>
              </a:r>
              <a:endParaRPr lang="en-ZA" sz="6000" b="1" dirty="0" smtClean="0">
                <a:effectLst>
                  <a:outerShdw blurRad="69850" dist="43180" dir="5400000" sx="0" sy="0">
                    <a:srgbClr val="000000">
                      <a:alpha val="65000"/>
                    </a:srgbClr>
                  </a:outerShdw>
                </a:effectLst>
                <a:latin typeface="Trebuchet MS"/>
                <a:ea typeface="Times New Roman"/>
                <a:cs typeface="Times New Roman"/>
              </a:endParaRPr>
            </a:p>
            <a:p>
              <a:pPr algn="ctr"/>
              <a:r>
                <a:rPr lang="en-ZA" sz="6000" b="1" dirty="0" smtClean="0">
                  <a:effectLst>
                    <a:outerShdw blurRad="69850" dist="43180" dir="5400000" sx="0" sy="0">
                      <a:srgbClr val="000000">
                        <a:alpha val="65000"/>
                      </a:srgbClr>
                    </a:outerShdw>
                  </a:effectLst>
                  <a:latin typeface="Trebuchet MS"/>
                  <a:ea typeface="Times New Roman"/>
                  <a:cs typeface="Times New Roman"/>
                </a:rPr>
                <a:t>Research </a:t>
              </a:r>
              <a:r>
                <a:rPr lang="en-ZA" sz="6000" b="1" dirty="0">
                  <a:effectLst>
                    <a:outerShdw blurRad="69850" dist="43180" dir="5400000" sx="0" sy="0">
                      <a:srgbClr val="000000">
                        <a:alpha val="65000"/>
                      </a:srgbClr>
                    </a:outerShdw>
                  </a:effectLst>
                  <a:latin typeface="Trebuchet MS"/>
                  <a:ea typeface="Times New Roman"/>
                  <a:cs typeface="Times New Roman"/>
                </a:rPr>
                <a:t>Institute</a:t>
              </a:r>
              <a:endParaRPr lang="en-ZA" sz="6000" dirty="0">
                <a:latin typeface="Times New Roman"/>
                <a:ea typeface="Times New Roman"/>
              </a:endParaRPr>
            </a:p>
          </p:txBody>
        </p:sp>
        <p:pic>
          <p:nvPicPr>
            <p:cNvPr id="15" name="Picture 14" descr="D:\AEON\CMD\AEON Pamphlets &amp; Leaflets\Banners Covers and Logos\AEON Symbol and Nam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2904" y="651516"/>
              <a:ext cx="3381099" cy="3474785"/>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2"/>
          <p:cNvSpPr>
            <a:spLocks noGrp="1" noChangeArrowheads="1"/>
          </p:cNvSpPr>
          <p:nvPr>
            <p:ph type="ctrTitle"/>
          </p:nvPr>
        </p:nvSpPr>
        <p:spPr bwMode="auto">
          <a:xfrm>
            <a:off x="1001624" y="4051869"/>
            <a:ext cx="28356437" cy="2648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93" tIns="43196" rIns="86393" bIns="43196" numCol="1" anchor="ctr" anchorCtr="0" compatLnSpc="1">
            <a:prstTxWarp prst="textNoShape">
              <a:avLst/>
            </a:prstTxWarp>
            <a:noAutofit/>
          </a:bodyPr>
          <a:lstStyle/>
          <a:p>
            <a:pPr>
              <a:spcBef>
                <a:spcPct val="50000"/>
              </a:spcBef>
              <a:defRPr/>
            </a:pPr>
            <a:r>
              <a:rPr lang="en-US" altLang="en-US" sz="9600" b="1" dirty="0" smtClean="0">
                <a:solidFill>
                  <a:srgbClr val="C00000"/>
                </a:solidFill>
                <a:effectLst>
                  <a:outerShdw blurRad="38100" dist="38100" dir="2700000" algn="tl">
                    <a:srgbClr val="000000">
                      <a:alpha val="43137"/>
                    </a:srgbClr>
                  </a:outerShdw>
                </a:effectLst>
                <a:latin typeface="Berlin Sans FB Demi" pitchFamily="34" charset="0"/>
              </a:rPr>
              <a:t>DEVELOPMENT OF A SOLAR DESALINATION PLANT</a:t>
            </a:r>
            <a:endParaRPr lang="en-US" altLang="en-US" sz="9600" b="1" dirty="0">
              <a:solidFill>
                <a:srgbClr val="C00000"/>
              </a:solidFill>
              <a:effectLst>
                <a:outerShdw blurRad="38100" dist="38100" dir="2700000" algn="tl">
                  <a:srgbClr val="000000">
                    <a:alpha val="43137"/>
                  </a:srgbClr>
                </a:outerShdw>
              </a:effectLst>
              <a:latin typeface="Berlin Sans FB Demi" pitchFamily="34" charset="0"/>
            </a:endParaRPr>
          </a:p>
        </p:txBody>
      </p:sp>
      <p:sp>
        <p:nvSpPr>
          <p:cNvPr id="96" name="TextBox 95"/>
          <p:cNvSpPr txBox="1"/>
          <p:nvPr/>
        </p:nvSpPr>
        <p:spPr>
          <a:xfrm>
            <a:off x="9404744" y="9018508"/>
            <a:ext cx="174562" cy="1352220"/>
          </a:xfrm>
          <a:prstGeom prst="rect">
            <a:avLst/>
          </a:prstGeom>
          <a:noFill/>
        </p:spPr>
        <p:txBody>
          <a:bodyPr wrap="none" lIns="86393" tIns="43196" rIns="86393" bIns="43196" rtlCol="0">
            <a:spAutoFit/>
          </a:bodyPr>
          <a:lstStyle/>
          <a:p>
            <a:endParaRPr lang="en-ZA" dirty="0"/>
          </a:p>
        </p:txBody>
      </p:sp>
      <p:sp>
        <p:nvSpPr>
          <p:cNvPr id="97" name="TextBox 96"/>
          <p:cNvSpPr txBox="1"/>
          <p:nvPr/>
        </p:nvSpPr>
        <p:spPr>
          <a:xfrm>
            <a:off x="2607707" y="9018507"/>
            <a:ext cx="174562" cy="378041"/>
          </a:xfrm>
          <a:prstGeom prst="rect">
            <a:avLst/>
          </a:prstGeom>
          <a:noFill/>
        </p:spPr>
        <p:txBody>
          <a:bodyPr wrap="none" lIns="86393" tIns="43196" rIns="86393" bIns="43196" rtlCol="0">
            <a:spAutoFit/>
          </a:bodyPr>
          <a:lstStyle/>
          <a:p>
            <a:endParaRPr lang="en-ZA" sz="1900" dirty="0"/>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83416" y="37783406"/>
            <a:ext cx="4136668" cy="4508448"/>
          </a:xfrm>
          <a:prstGeom prst="rect">
            <a:avLst/>
          </a:prstGeom>
        </p:spPr>
      </p:pic>
      <p:sp>
        <p:nvSpPr>
          <p:cNvPr id="20" name="Rectangle 30"/>
          <p:cNvSpPr>
            <a:spLocks noChangeArrowheads="1"/>
          </p:cNvSpPr>
          <p:nvPr/>
        </p:nvSpPr>
        <p:spPr bwMode="auto">
          <a:xfrm>
            <a:off x="714111" y="6939433"/>
            <a:ext cx="28818761" cy="174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AU" altLang="en-US" sz="2400" b="1" i="1" dirty="0">
                <a:latin typeface="Arial Unicode MS" pitchFamily="34" charset="-128"/>
              </a:rPr>
              <a:t>DM van </a:t>
            </a:r>
            <a:r>
              <a:rPr lang="en-AU" altLang="en-US" sz="2400" b="1" i="1" dirty="0" err="1">
                <a:latin typeface="Arial Unicode MS" pitchFamily="34" charset="-128"/>
              </a:rPr>
              <a:t>Tonder</a:t>
            </a:r>
            <a:r>
              <a:rPr lang="en-AU" altLang="en-US" sz="2400" b="1" i="1" dirty="0">
                <a:latin typeface="Arial Unicode MS" pitchFamily="34" charset="-128"/>
              </a:rPr>
              <a:t> </a:t>
            </a:r>
            <a:r>
              <a:rPr lang="en-AU" altLang="en-US" sz="2400" b="1" i="1" baseline="30000" dirty="0">
                <a:latin typeface="Arial Unicode MS" pitchFamily="34" charset="-128"/>
              </a:rPr>
              <a:t>1</a:t>
            </a:r>
            <a:r>
              <a:rPr lang="en-AU" altLang="en-US" sz="2400" b="1" i="1" dirty="0">
                <a:latin typeface="Arial Unicode MS" pitchFamily="34" charset="-128"/>
              </a:rPr>
              <a:t>, CJS </a:t>
            </a:r>
            <a:r>
              <a:rPr lang="en-AU" altLang="en-US" sz="2400" b="1" i="1" dirty="0" err="1">
                <a:latin typeface="Arial Unicode MS" pitchFamily="34" charset="-128"/>
              </a:rPr>
              <a:t>Fourie</a:t>
            </a:r>
            <a:r>
              <a:rPr lang="en-AU" altLang="en-US" sz="2400" b="1" i="1" dirty="0">
                <a:latin typeface="Arial Unicode MS" pitchFamily="34" charset="-128"/>
              </a:rPr>
              <a:t> </a:t>
            </a:r>
            <a:r>
              <a:rPr lang="en-AU" altLang="en-US" sz="2400" b="1" i="1" baseline="30000" dirty="0">
                <a:latin typeface="Arial Unicode MS" pitchFamily="34" charset="-128"/>
              </a:rPr>
              <a:t>2</a:t>
            </a:r>
            <a:r>
              <a:rPr lang="en-AU" altLang="en-US" sz="2400" b="1" i="1" dirty="0">
                <a:latin typeface="Arial Unicode MS" pitchFamily="34" charset="-128"/>
              </a:rPr>
              <a:t>, J Maree </a:t>
            </a:r>
            <a:r>
              <a:rPr lang="en-AU" altLang="en-US" sz="2400" b="1" i="1" baseline="30000" dirty="0">
                <a:latin typeface="Arial Unicode MS" pitchFamily="34" charset="-128"/>
              </a:rPr>
              <a:t>2</a:t>
            </a:r>
          </a:p>
          <a:p>
            <a:pPr algn="ctr" eaLnBrk="1" hangingPunct="1">
              <a:spcBef>
                <a:spcPct val="50000"/>
              </a:spcBef>
              <a:buFontTx/>
              <a:buNone/>
            </a:pPr>
            <a:r>
              <a:rPr lang="en-AU" altLang="en-US" sz="2000" i="1" dirty="0">
                <a:latin typeface="Arial Unicode MS" pitchFamily="34" charset="-128"/>
              </a:rPr>
              <a:t>1</a:t>
            </a:r>
            <a:r>
              <a:rPr lang="en-AU" altLang="en-US" sz="1800" i="1" dirty="0">
                <a:latin typeface="Arial Unicode MS" pitchFamily="34" charset="-128"/>
              </a:rPr>
              <a:t>. Department of Environmental, Water and Earth Sciences, Faculty of Science at Tshwane University of Technology, South Africa, </a:t>
            </a:r>
            <a:r>
              <a:rPr lang="en-AU" altLang="en-US" sz="1800" i="1" dirty="0">
                <a:latin typeface="Arial Unicode MS" pitchFamily="34" charset="-128"/>
                <a:hlinkClick r:id="rId10"/>
              </a:rPr>
              <a:t>danel.vtonder@gmail.com</a:t>
            </a:r>
            <a:endParaRPr lang="en-AU" altLang="en-US" sz="1800" i="1" dirty="0">
              <a:latin typeface="Arial Unicode MS" pitchFamily="34" charset="-128"/>
            </a:endParaRPr>
          </a:p>
          <a:p>
            <a:pPr algn="ctr" eaLnBrk="1" hangingPunct="1">
              <a:spcBef>
                <a:spcPct val="50000"/>
              </a:spcBef>
              <a:buFontTx/>
              <a:buNone/>
            </a:pPr>
            <a:r>
              <a:rPr lang="en-AU" altLang="en-US" sz="1800" i="1" dirty="0">
                <a:latin typeface="Arial Unicode MS" pitchFamily="34" charset="-128"/>
              </a:rPr>
              <a:t>Northwest University, South Africa</a:t>
            </a:r>
          </a:p>
          <a:p>
            <a:pPr algn="ctr" eaLnBrk="1" hangingPunct="1">
              <a:spcBef>
                <a:spcPct val="50000"/>
              </a:spcBef>
              <a:buFontTx/>
              <a:buNone/>
            </a:pPr>
            <a:r>
              <a:rPr lang="en-AU" altLang="en-US" sz="1800" i="1" dirty="0">
                <a:latin typeface="Arial Unicode MS" pitchFamily="34" charset="-128"/>
              </a:rPr>
              <a:t>2. Department of Environmental, Water and Earth Sciences, Faculty of Science at Tshwane University of Technology, South Africa</a:t>
            </a:r>
            <a:endParaRPr lang="en-US" altLang="en-US" sz="1800" i="1" dirty="0">
              <a:latin typeface="Arial Unicode MS" pitchFamily="34" charset="-128"/>
            </a:endParaRPr>
          </a:p>
        </p:txBody>
      </p:sp>
      <p:sp>
        <p:nvSpPr>
          <p:cNvPr id="21" name="Text Box 28"/>
          <p:cNvSpPr txBox="1">
            <a:spLocks noChangeArrowheads="1"/>
          </p:cNvSpPr>
          <p:nvPr/>
        </p:nvSpPr>
        <p:spPr bwMode="auto">
          <a:xfrm>
            <a:off x="961237" y="9018507"/>
            <a:ext cx="28581755" cy="5380271"/>
          </a:xfrm>
          <a:prstGeom prst="rect">
            <a:avLst/>
          </a:prstGeom>
          <a:noFill/>
          <a:ln w="63500" cmpd="thickThin">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3058" tIns="43196" rIns="153058" bIns="43196">
            <a:spAutoFit/>
          </a:bodyPr>
          <a:lstStyle>
            <a:lvl1pPr defTabSz="4567238" eaLnBrk="0" hangingPunct="0">
              <a:spcBef>
                <a:spcPct val="20000"/>
              </a:spcBef>
              <a:buChar char="•"/>
              <a:defRPr sz="15400">
                <a:solidFill>
                  <a:schemeClr val="tx1"/>
                </a:solidFill>
                <a:latin typeface="Times New Roman" pitchFamily="18" charset="0"/>
              </a:defRPr>
            </a:lvl1pPr>
            <a:lvl2pPr marL="3590925" indent="-1382713" defTabSz="4567238" eaLnBrk="0" hangingPunct="0">
              <a:spcBef>
                <a:spcPct val="20000"/>
              </a:spcBef>
              <a:buChar char="–"/>
              <a:defRPr sz="13500">
                <a:solidFill>
                  <a:schemeClr val="tx1"/>
                </a:solidFill>
                <a:latin typeface="Times New Roman" pitchFamily="18" charset="0"/>
              </a:defRPr>
            </a:lvl2pPr>
            <a:lvl3pPr marL="5524500" indent="-1104900" defTabSz="4567238" eaLnBrk="0" hangingPunct="0">
              <a:spcBef>
                <a:spcPct val="20000"/>
              </a:spcBef>
              <a:buChar char="•"/>
              <a:defRPr sz="11600">
                <a:solidFill>
                  <a:schemeClr val="tx1"/>
                </a:solidFill>
                <a:latin typeface="Times New Roman" pitchFamily="18" charset="0"/>
              </a:defRPr>
            </a:lvl3pPr>
            <a:lvl4pPr marL="7734300" indent="-1106488" defTabSz="4567238" eaLnBrk="0" hangingPunct="0">
              <a:spcBef>
                <a:spcPct val="20000"/>
              </a:spcBef>
              <a:buChar char="–"/>
              <a:defRPr sz="9600">
                <a:solidFill>
                  <a:schemeClr val="tx1"/>
                </a:solidFill>
                <a:latin typeface="Times New Roman" pitchFamily="18" charset="0"/>
              </a:defRPr>
            </a:lvl4pPr>
            <a:lvl5pPr marL="9944100" indent="-1104900" defTabSz="4567238" eaLnBrk="0" hangingPunct="0">
              <a:spcBef>
                <a:spcPct val="20000"/>
              </a:spcBef>
              <a:buChar char="»"/>
              <a:defRPr sz="9600">
                <a:solidFill>
                  <a:schemeClr val="tx1"/>
                </a:solidFill>
                <a:latin typeface="Times New Roman" pitchFamily="18" charset="0"/>
              </a:defRPr>
            </a:lvl5pPr>
            <a:lvl6pPr marL="10401300" indent="-1104900" defTabSz="4567238" eaLnBrk="0" fontAlgn="base" hangingPunct="0">
              <a:spcBef>
                <a:spcPct val="20000"/>
              </a:spcBef>
              <a:spcAft>
                <a:spcPct val="0"/>
              </a:spcAft>
              <a:buChar char="»"/>
              <a:defRPr sz="9600">
                <a:solidFill>
                  <a:schemeClr val="tx1"/>
                </a:solidFill>
                <a:latin typeface="Times New Roman" pitchFamily="18" charset="0"/>
              </a:defRPr>
            </a:lvl6pPr>
            <a:lvl7pPr marL="10858500" indent="-1104900" defTabSz="4567238" eaLnBrk="0" fontAlgn="base" hangingPunct="0">
              <a:spcBef>
                <a:spcPct val="20000"/>
              </a:spcBef>
              <a:spcAft>
                <a:spcPct val="0"/>
              </a:spcAft>
              <a:buChar char="»"/>
              <a:defRPr sz="9600">
                <a:solidFill>
                  <a:schemeClr val="tx1"/>
                </a:solidFill>
                <a:latin typeface="Times New Roman" pitchFamily="18" charset="0"/>
              </a:defRPr>
            </a:lvl7pPr>
            <a:lvl8pPr marL="11315700" indent="-1104900" defTabSz="4567238" eaLnBrk="0" fontAlgn="base" hangingPunct="0">
              <a:spcBef>
                <a:spcPct val="20000"/>
              </a:spcBef>
              <a:spcAft>
                <a:spcPct val="0"/>
              </a:spcAft>
              <a:buChar char="»"/>
              <a:defRPr sz="9600">
                <a:solidFill>
                  <a:schemeClr val="tx1"/>
                </a:solidFill>
                <a:latin typeface="Times New Roman" pitchFamily="18" charset="0"/>
              </a:defRPr>
            </a:lvl8pPr>
            <a:lvl9pPr marL="11772900" indent="-1104900" defTabSz="4567238"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4200" dirty="0">
                <a:latin typeface="Berlin Sans FB Demi" pitchFamily="34" charset="0"/>
              </a:rPr>
              <a:t>Abstract</a:t>
            </a:r>
          </a:p>
          <a:p>
            <a:pPr algn="just" eaLnBrk="1" hangingPunct="1">
              <a:spcBef>
                <a:spcPct val="0"/>
              </a:spcBef>
              <a:buFontTx/>
              <a:buNone/>
            </a:pPr>
            <a:r>
              <a:rPr lang="en-US" altLang="en-US" sz="3000" dirty="0">
                <a:latin typeface="Berlin Sans FB" pitchFamily="34" charset="0"/>
              </a:rPr>
              <a:t>South Africa is considered a water scarce country with many parts of the country having limited access to water. Water quality is an additional stress affecting available water supply. In the semi-arid to arid regions of the country significant salt loading in groundwater occurs where anthropogenic influences can be excluded. Treatment of these water sources to potable levels requires desalination. The conventional desalination process requires large amounts of energy, either in the form of waste heat or grid electricity. Conventional grid electricity sources are not available in many rural areas in South Africa. However, many rural communities in South Africa that do not have reliable access to clean drinking water are situated in geographical areas where the annual solar radiation levels are high and where saline groundwater is available. The development of an economically viable groundwater desalination system utilizing solar energy in producing potable water for such communities is the focus of this study. The development and optimization of the solar distillation designs had to conform to the project goals of affordability, durability and performance in supplying sufficient volumes of drinking and cooking water, conforming to national health standards. For the above reasons, including societal pressures, there is a strong argument to use clean energy generation techniques to power desalination plants. The research method adopted was largely exploratory and adapted using the limited number of studies which have previously been conducted on renewable energy and desalination pairings in the South African context but also extensive review of studies conducted internationally.</a:t>
            </a:r>
          </a:p>
        </p:txBody>
      </p:sp>
      <p:sp>
        <p:nvSpPr>
          <p:cNvPr id="22" name="Text Box 88"/>
          <p:cNvSpPr txBox="1">
            <a:spLocks noChangeArrowheads="1"/>
          </p:cNvSpPr>
          <p:nvPr/>
        </p:nvSpPr>
        <p:spPr bwMode="auto">
          <a:xfrm>
            <a:off x="976551" y="14681075"/>
            <a:ext cx="9193742" cy="2811058"/>
          </a:xfrm>
          <a:prstGeom prst="rect">
            <a:avLst/>
          </a:prstGeom>
          <a:noFill/>
          <a:ln w="57150" algn="ctr">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0" tIns="43196" rIns="255096" bIns="43196">
            <a:spAutoFit/>
          </a:bodyPr>
          <a:lstStyle>
            <a:lvl1pPr marL="1257300" indent="-1257300" algn="ctr" defTabSz="4567238" eaLnBrk="0" hangingPunct="0">
              <a:defRPr sz="6600" b="1">
                <a:solidFill>
                  <a:schemeClr val="tx1"/>
                </a:solidFill>
                <a:latin typeface="Arial Unicode MS" pitchFamily="34" charset="-128"/>
                <a:cs typeface="Times New Roman" pitchFamily="18" charset="0"/>
              </a:defRPr>
            </a:lvl1pPr>
            <a:lvl2pPr algn="ctr" defTabSz="4567238" eaLnBrk="0" hangingPunct="0">
              <a:defRPr sz="6600" b="1">
                <a:solidFill>
                  <a:schemeClr val="tx1"/>
                </a:solidFill>
                <a:latin typeface="Arial Unicode MS" pitchFamily="34" charset="-128"/>
                <a:cs typeface="Times New Roman" pitchFamily="18" charset="0"/>
              </a:defRPr>
            </a:lvl2pPr>
            <a:lvl3pPr algn="ctr" defTabSz="4567238" eaLnBrk="0" hangingPunct="0">
              <a:defRPr sz="6600" b="1">
                <a:solidFill>
                  <a:schemeClr val="tx1"/>
                </a:solidFill>
                <a:latin typeface="Arial Unicode MS" pitchFamily="34" charset="-128"/>
                <a:cs typeface="Times New Roman" pitchFamily="18" charset="0"/>
              </a:defRPr>
            </a:lvl3pPr>
            <a:lvl4pPr algn="ctr" defTabSz="4567238" eaLnBrk="0" hangingPunct="0">
              <a:defRPr sz="6600" b="1">
                <a:solidFill>
                  <a:schemeClr val="tx1"/>
                </a:solidFill>
                <a:latin typeface="Arial Unicode MS" pitchFamily="34" charset="-128"/>
                <a:cs typeface="Times New Roman" pitchFamily="18" charset="0"/>
              </a:defRPr>
            </a:lvl4pPr>
            <a:lvl5pPr algn="ctr" defTabSz="4567238" eaLnBrk="0" hangingPunct="0">
              <a:defRPr sz="6600" b="1">
                <a:solidFill>
                  <a:schemeClr val="tx1"/>
                </a:solidFill>
                <a:latin typeface="Arial Unicode MS" pitchFamily="34" charset="-128"/>
                <a:cs typeface="Times New Roman" pitchFamily="18" charset="0"/>
              </a:defRPr>
            </a:lvl5pPr>
            <a:lvl6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marL="136051" lvl="1" eaLnBrk="1" hangingPunct="1">
              <a:defRPr/>
            </a:pPr>
            <a:r>
              <a:rPr lang="en-US" altLang="en-US" sz="2400" dirty="0" smtClean="0">
                <a:effectLst>
                  <a:outerShdw blurRad="38100" dist="38100" dir="2700000" algn="tl">
                    <a:srgbClr val="000000">
                      <a:alpha val="43137"/>
                    </a:srgbClr>
                  </a:outerShdw>
                </a:effectLst>
                <a:latin typeface="Berlin Sans FB" pitchFamily="34" charset="0"/>
              </a:rPr>
              <a:t>Introduction</a:t>
            </a:r>
          </a:p>
          <a:p>
            <a:pPr marL="136051" lvl="1" algn="just" eaLnBrk="1" hangingPunct="1">
              <a:defRPr/>
            </a:pPr>
            <a:r>
              <a:rPr lang="en-US" altLang="en-US" sz="1700" b="0" dirty="0" smtClean="0">
                <a:latin typeface="Berlin Sans FB" pitchFamily="34" charset="0"/>
              </a:rPr>
              <a:t>Over </a:t>
            </a:r>
            <a:r>
              <a:rPr lang="en-US" altLang="en-US" sz="1700" b="0" dirty="0">
                <a:latin typeface="Berlin Sans FB" pitchFamily="34" charset="0"/>
              </a:rPr>
              <a:t>97 % of the world’s water is seawater. Less than 0.9 % of the Earth’s water resources are available as fresh water for direct human consumption, agriculture and industrial uses. Renewable fresh water resources remain constant whereas the demand for water increases. In South Africa a large percentage of those without access to clean water live in rural arid to semi-arid areas. The scarcity of water is, however, exacerbated by poor water quality of the surface- and ground-water resources. Many rural communities in South Africa that do not have reliable access to clean drinking water are situated in semi-arid to arid regions of the country where groundwater have significant salt loading (Figure 1). These geographical areas, however, have high levels of annual solar radiation (Figures 2) (Northern Cape, Karoo). </a:t>
            </a:r>
          </a:p>
        </p:txBody>
      </p:sp>
      <p:sp>
        <p:nvSpPr>
          <p:cNvPr id="23" name="Text Box 89"/>
          <p:cNvSpPr txBox="1">
            <a:spLocks noChangeArrowheads="1"/>
          </p:cNvSpPr>
          <p:nvPr/>
        </p:nvSpPr>
        <p:spPr bwMode="auto">
          <a:xfrm>
            <a:off x="976527" y="17784539"/>
            <a:ext cx="9193742" cy="6873709"/>
          </a:xfrm>
          <a:prstGeom prst="rect">
            <a:avLst/>
          </a:prstGeom>
          <a:noFill/>
          <a:ln w="57150" algn="ctr">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Lst>
        </p:spPr>
        <p:txBody>
          <a:bodyPr lIns="0" tIns="43196" rIns="255096" bIns="43196">
            <a:spAutoFit/>
          </a:bodyPr>
          <a:lstStyle>
            <a:lvl1pPr marL="1257300" indent="-1257300" algn="ctr" defTabSz="4567238" eaLnBrk="0" hangingPunct="0">
              <a:defRPr sz="6600" b="1">
                <a:solidFill>
                  <a:schemeClr val="tx1"/>
                </a:solidFill>
                <a:latin typeface="Arial Unicode MS" pitchFamily="34" charset="-128"/>
                <a:cs typeface="Times New Roman" pitchFamily="18" charset="0"/>
              </a:defRPr>
            </a:lvl1pPr>
            <a:lvl2pPr algn="ctr" defTabSz="4567238" eaLnBrk="0" hangingPunct="0">
              <a:defRPr sz="6600" b="1">
                <a:solidFill>
                  <a:schemeClr val="tx1"/>
                </a:solidFill>
                <a:latin typeface="Arial Unicode MS" pitchFamily="34" charset="-128"/>
                <a:cs typeface="Times New Roman" pitchFamily="18" charset="0"/>
              </a:defRPr>
            </a:lvl2pPr>
            <a:lvl3pPr algn="ctr" defTabSz="4567238" eaLnBrk="0" hangingPunct="0">
              <a:defRPr sz="6600" b="1">
                <a:solidFill>
                  <a:schemeClr val="tx1"/>
                </a:solidFill>
                <a:latin typeface="Arial Unicode MS" pitchFamily="34" charset="-128"/>
                <a:cs typeface="Times New Roman" pitchFamily="18" charset="0"/>
              </a:defRPr>
            </a:lvl3pPr>
            <a:lvl4pPr algn="ctr" defTabSz="4567238" eaLnBrk="0" hangingPunct="0">
              <a:defRPr sz="6600" b="1">
                <a:solidFill>
                  <a:schemeClr val="tx1"/>
                </a:solidFill>
                <a:latin typeface="Arial Unicode MS" pitchFamily="34" charset="-128"/>
                <a:cs typeface="Times New Roman" pitchFamily="18" charset="0"/>
              </a:defRPr>
            </a:lvl4pPr>
            <a:lvl5pPr algn="ctr" defTabSz="4567238" eaLnBrk="0" hangingPunct="0">
              <a:defRPr sz="6600" b="1">
                <a:solidFill>
                  <a:schemeClr val="tx1"/>
                </a:solidFill>
                <a:latin typeface="Arial Unicode MS" pitchFamily="34" charset="-128"/>
                <a:cs typeface="Times New Roman" pitchFamily="18" charset="0"/>
              </a:defRPr>
            </a:lvl5pPr>
            <a:lvl6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marL="136051" lvl="1" eaLnBrk="1" hangingPunct="1">
              <a:buClr>
                <a:schemeClr val="tx1"/>
              </a:buClr>
              <a:defRPr/>
            </a:pPr>
            <a:r>
              <a:rPr lang="en-US" altLang="en-US" sz="2400" dirty="0" smtClean="0">
                <a:effectLst>
                  <a:outerShdw blurRad="38100" dist="38100" dir="2700000" algn="tl">
                    <a:srgbClr val="000000">
                      <a:alpha val="43137"/>
                    </a:srgbClr>
                  </a:outerShdw>
                </a:effectLst>
                <a:latin typeface="Berlin Sans FB" pitchFamily="34" charset="0"/>
              </a:rPr>
              <a:t>Salinity</a:t>
            </a:r>
          </a:p>
          <a:p>
            <a:pPr marL="136051" lvl="1" algn="just" eaLnBrk="1" hangingPunct="1">
              <a:buClr>
                <a:schemeClr val="tx1"/>
              </a:buClr>
              <a:defRPr/>
            </a:pPr>
            <a:r>
              <a:rPr lang="en-US" altLang="en-US" sz="1700" b="0" dirty="0" smtClean="0">
                <a:latin typeface="Berlin Sans FB" pitchFamily="34" charset="0"/>
              </a:rPr>
              <a:t>Salinity </a:t>
            </a:r>
            <a:r>
              <a:rPr lang="en-US" altLang="en-US" sz="1700" b="0" dirty="0">
                <a:latin typeface="Berlin Sans FB" pitchFamily="34" charset="0"/>
              </a:rPr>
              <a:t>refers to the total dissolved non-toxic inorganic compounds in the water - measured by total dissolved solids (TDS) and electrical conductivity (</a:t>
            </a:r>
            <a:r>
              <a:rPr lang="en-US" altLang="en-US" sz="1700" b="0" dirty="0" err="1">
                <a:latin typeface="Berlin Sans FB" pitchFamily="34" charset="0"/>
              </a:rPr>
              <a:t>eC</a:t>
            </a:r>
            <a:r>
              <a:rPr lang="en-US" altLang="en-US" sz="1700" b="0" dirty="0">
                <a:latin typeface="Berlin Sans FB" pitchFamily="34" charset="0"/>
              </a:rPr>
              <a:t>). Electrical conductivity is measured in </a:t>
            </a:r>
            <a:r>
              <a:rPr lang="en-US" altLang="en-US" sz="1700" b="0" dirty="0" err="1">
                <a:latin typeface="Berlin Sans FB" pitchFamily="34" charset="0"/>
              </a:rPr>
              <a:t>mS</a:t>
            </a:r>
            <a:r>
              <a:rPr lang="en-US" altLang="en-US" sz="1700" b="0" dirty="0">
                <a:latin typeface="Berlin Sans FB" pitchFamily="34" charset="0"/>
              </a:rPr>
              <a:t>/cm and is related to TDS. TDS is defined as all dissolved compounds within water that carry an electrical charge. Salinity is reflected by: Na, Ca, Mg, SO</a:t>
            </a:r>
            <a:r>
              <a:rPr lang="en-US" altLang="en-US" sz="1700" b="0" baseline="-25000" dirty="0">
                <a:latin typeface="Berlin Sans FB" pitchFamily="34" charset="0"/>
              </a:rPr>
              <a:t>4</a:t>
            </a:r>
            <a:r>
              <a:rPr lang="en-US" altLang="en-US" sz="1700" b="0" dirty="0">
                <a:latin typeface="Berlin Sans FB" pitchFamily="34" charset="0"/>
              </a:rPr>
              <a:t>, Cl and K. Humans tolerate moderate salinity (TDS) &lt;1 000 mg/l. At TDS levels higher than 3 000 mg/l fatal intestinal and renal damage may occur. High salt content also has a negative aesthetic effect on drinking water (bad  taste). </a:t>
            </a:r>
            <a:endParaRPr lang="en-US" altLang="en-US" sz="1700" dirty="0">
              <a:latin typeface="Berlin Sans FB" pitchFamily="34" charset="0"/>
            </a:endParaRPr>
          </a:p>
          <a:p>
            <a:pPr eaLnBrk="1" hangingPunct="1">
              <a:spcBef>
                <a:spcPct val="50000"/>
              </a:spcBef>
              <a:defRPr/>
            </a:pPr>
            <a:r>
              <a:rPr lang="en-US" altLang="en-US" sz="2300" dirty="0">
                <a:effectLst>
                  <a:outerShdw blurRad="38100" dist="38100" dir="2700000" algn="tl">
                    <a:srgbClr val="000000">
                      <a:alpha val="43137"/>
                    </a:srgbClr>
                  </a:outerShdw>
                </a:effectLst>
                <a:latin typeface="Berlin Sans FB" pitchFamily="34" charset="0"/>
              </a:rPr>
              <a:t>Desalination technologies </a:t>
            </a:r>
          </a:p>
          <a:p>
            <a:pPr marL="136051" indent="0" algn="just" eaLnBrk="1" hangingPunct="1">
              <a:spcBef>
                <a:spcPct val="50000"/>
              </a:spcBef>
              <a:defRPr/>
            </a:pPr>
            <a:r>
              <a:rPr lang="en-US" altLang="en-US" sz="1700" b="0" dirty="0">
                <a:latin typeface="Berlin Sans FB" pitchFamily="34" charset="0"/>
              </a:rPr>
              <a:t>Treatment of highly saline, </a:t>
            </a:r>
            <a:r>
              <a:rPr lang="en-US" altLang="en-US" sz="1700" b="0" dirty="0" err="1">
                <a:latin typeface="Berlin Sans FB" pitchFamily="34" charset="0"/>
              </a:rPr>
              <a:t>ie</a:t>
            </a:r>
            <a:r>
              <a:rPr lang="en-US" altLang="en-US" sz="1700" b="0" dirty="0">
                <a:latin typeface="Berlin Sans FB" pitchFamily="34" charset="0"/>
              </a:rPr>
              <a:t>. brackish water sources to potable levels requires desalination. Two main groups of desalination technologies exist: </a:t>
            </a:r>
            <a:r>
              <a:rPr lang="en-US" altLang="en-US" sz="1700" b="0" dirty="0" err="1">
                <a:latin typeface="Berlin Sans FB" pitchFamily="34" charset="0"/>
              </a:rPr>
              <a:t>ie</a:t>
            </a:r>
            <a:r>
              <a:rPr lang="en-US" altLang="en-US" sz="1700" b="0" dirty="0">
                <a:latin typeface="Berlin Sans FB" pitchFamily="34" charset="0"/>
              </a:rPr>
              <a:t>. thermal technologies and membrane technologies (Reverse osmosis (RO)). The conventional desalination process requires large amounts of energy, either in the form of waste heat or grid electricity. Conventional grid electricity sources are not available in many rural areas in South Africa. </a:t>
            </a:r>
          </a:p>
          <a:p>
            <a:pPr marL="136051" indent="0" algn="just" eaLnBrk="1" hangingPunct="1">
              <a:spcBef>
                <a:spcPct val="50000"/>
              </a:spcBef>
              <a:defRPr/>
            </a:pPr>
            <a:r>
              <a:rPr lang="en-US" altLang="en-US" sz="1700" b="0" dirty="0">
                <a:latin typeface="Berlin Sans FB" pitchFamily="34" charset="0"/>
              </a:rPr>
              <a:t>Most areas in South Africa average more than 2 500 hours of sunshine per year, and average solar radiation levels range between 4.5 and 6.5kWh/m</a:t>
            </a:r>
            <a:r>
              <a:rPr lang="en-US" altLang="en-US" sz="1700" b="0" baseline="30000" dirty="0">
                <a:latin typeface="Berlin Sans FB" pitchFamily="34" charset="0"/>
              </a:rPr>
              <a:t>2</a:t>
            </a:r>
            <a:r>
              <a:rPr lang="en-US" altLang="en-US" sz="1700" b="0" dirty="0">
                <a:latin typeface="Berlin Sans FB" pitchFamily="34" charset="0"/>
              </a:rPr>
              <a:t> in one day. Solar radiation, range from the lowest in KwaZulu-Natal province to the highest in the Northern Cape and Limpopo provinces (Figure 2). Solar energy may be used to supply the required energy for a desalination process either in the form of thermal energy or electricity.  </a:t>
            </a:r>
          </a:p>
          <a:p>
            <a:pPr marL="136051" indent="0" algn="just" eaLnBrk="1" hangingPunct="1">
              <a:spcBef>
                <a:spcPct val="50000"/>
              </a:spcBef>
              <a:defRPr/>
            </a:pPr>
            <a:r>
              <a:rPr lang="en-US" altLang="en-US" sz="1700" b="0" dirty="0">
                <a:latin typeface="Berlin Sans FB" pitchFamily="34" charset="0"/>
              </a:rPr>
              <a:t>Currently the simple solar still is the only solar thermal desalination technology which were attempted at remote rural communities near Ladysmith in Klein Karoo. Unfortunately these facilities fell in disrepair less than ten years after initiation. The maximum production rate per still was l/d (Goldie </a:t>
            </a:r>
            <a:r>
              <a:rPr lang="en-US" altLang="en-US" sz="1700" b="0" i="1" dirty="0">
                <a:latin typeface="Berlin Sans FB" pitchFamily="34" charset="0"/>
              </a:rPr>
              <a:t>et al</a:t>
            </a:r>
            <a:r>
              <a:rPr lang="en-US" altLang="en-US" sz="1700" b="0" dirty="0">
                <a:latin typeface="Berlin Sans FB" pitchFamily="34" charset="0"/>
              </a:rPr>
              <a:t>., 2003). A more recent technology development for grey water showed a delivery rate of 3.07ml/min and a predicted rate of 3.48ml/min (</a:t>
            </a:r>
            <a:r>
              <a:rPr lang="en-US" altLang="en-US" sz="1700" b="0" dirty="0" err="1">
                <a:latin typeface="Berlin Sans FB" pitchFamily="34" charset="0"/>
              </a:rPr>
              <a:t>Hatwig</a:t>
            </a:r>
            <a:r>
              <a:rPr lang="en-US" altLang="en-US" sz="1700" b="0" dirty="0">
                <a:latin typeface="Berlin Sans FB" pitchFamily="34" charset="0"/>
              </a:rPr>
              <a:t>, 2013). </a:t>
            </a:r>
            <a:endParaRPr lang="en-US" altLang="en-US" sz="1700" dirty="0">
              <a:latin typeface="Berlin Sans FB" pitchFamily="34" charset="0"/>
            </a:endParaRPr>
          </a:p>
        </p:txBody>
      </p:sp>
      <p:sp>
        <p:nvSpPr>
          <p:cNvPr id="24" name="Text Box 74"/>
          <p:cNvSpPr txBox="1">
            <a:spLocks noChangeArrowheads="1"/>
          </p:cNvSpPr>
          <p:nvPr/>
        </p:nvSpPr>
        <p:spPr bwMode="auto">
          <a:xfrm>
            <a:off x="975026" y="24854466"/>
            <a:ext cx="9195243" cy="3215863"/>
          </a:xfrm>
          <a:prstGeom prst="rect">
            <a:avLst/>
          </a:prstGeom>
          <a:noFill/>
          <a:ln w="57150">
            <a:solidFill>
              <a:schemeClr val="bg1">
                <a:lumMod val="50000"/>
              </a:schemeClr>
            </a:solidFill>
            <a:miter lim="800000"/>
            <a:headEnd/>
            <a:tailEnd/>
          </a:ln>
          <a:effectLst/>
        </p:spPr>
        <p:txBody>
          <a:bodyPr lIns="153058" tIns="146255" rIns="153058" bIns="43196">
            <a:spAutoFit/>
          </a:bodyPr>
          <a:lstStyle>
            <a:lvl1pPr algn="ctr" defTabSz="4567238" eaLnBrk="0" hangingPunct="0">
              <a:defRPr sz="6600" b="1">
                <a:solidFill>
                  <a:schemeClr val="tx1"/>
                </a:solidFill>
                <a:latin typeface="Arial Unicode MS" pitchFamily="34" charset="-128"/>
                <a:cs typeface="Times New Roman" pitchFamily="18" charset="0"/>
              </a:defRPr>
            </a:lvl1pPr>
            <a:lvl2pPr algn="ctr" defTabSz="4567238" eaLnBrk="0" hangingPunct="0">
              <a:defRPr sz="6600" b="1">
                <a:solidFill>
                  <a:schemeClr val="tx1"/>
                </a:solidFill>
                <a:latin typeface="Arial Unicode MS" pitchFamily="34" charset="-128"/>
                <a:cs typeface="Times New Roman" pitchFamily="18" charset="0"/>
              </a:defRPr>
            </a:lvl2pPr>
            <a:lvl3pPr algn="ctr" defTabSz="4567238" eaLnBrk="0" hangingPunct="0">
              <a:defRPr sz="6600" b="1">
                <a:solidFill>
                  <a:schemeClr val="tx1"/>
                </a:solidFill>
                <a:latin typeface="Arial Unicode MS" pitchFamily="34" charset="-128"/>
                <a:cs typeface="Times New Roman" pitchFamily="18" charset="0"/>
              </a:defRPr>
            </a:lvl3pPr>
            <a:lvl4pPr algn="ctr" defTabSz="4567238" eaLnBrk="0" hangingPunct="0">
              <a:defRPr sz="6600" b="1">
                <a:solidFill>
                  <a:schemeClr val="tx1"/>
                </a:solidFill>
                <a:latin typeface="Arial Unicode MS" pitchFamily="34" charset="-128"/>
                <a:cs typeface="Times New Roman" pitchFamily="18" charset="0"/>
              </a:defRPr>
            </a:lvl4pPr>
            <a:lvl5pPr algn="ctr" defTabSz="4567238" eaLnBrk="0" hangingPunct="0">
              <a:defRPr sz="6600" b="1">
                <a:solidFill>
                  <a:schemeClr val="tx1"/>
                </a:solidFill>
                <a:latin typeface="Arial Unicode MS" pitchFamily="34" charset="-128"/>
                <a:cs typeface="Times New Roman" pitchFamily="18" charset="0"/>
              </a:defRPr>
            </a:lvl5pPr>
            <a:lvl6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eaLnBrk="1" hangingPunct="1">
              <a:defRPr/>
            </a:pPr>
            <a:r>
              <a:rPr lang="en-US" altLang="en-US" sz="2600" dirty="0">
                <a:effectLst>
                  <a:outerShdw blurRad="38100" dist="38100" dir="2700000" algn="tl">
                    <a:srgbClr val="C0C0C0"/>
                  </a:outerShdw>
                </a:effectLst>
                <a:latin typeface="Berlin Sans FB" pitchFamily="34" charset="0"/>
              </a:rPr>
              <a:t>Problem statement</a:t>
            </a:r>
          </a:p>
          <a:p>
            <a:pPr algn="just" eaLnBrk="1" hangingPunct="1">
              <a:spcBef>
                <a:spcPct val="50000"/>
              </a:spcBef>
              <a:defRPr/>
            </a:pPr>
            <a:r>
              <a:rPr lang="en-US" altLang="en-US" sz="1700" b="0" dirty="0">
                <a:latin typeface="Berlin Sans FB" pitchFamily="34" charset="0"/>
              </a:rPr>
              <a:t>Large areas of South Africa are heavily dependent on borehole water. In many rural and agricultural areas the access to borehole water has the added constraint in that water has a high salt concentration. However, many rural communities in South Africa that do not have reliable access to clean drinking water are situated in geographical areas where the annual solar radiation levels are high and where saline groundwater is available. </a:t>
            </a:r>
          </a:p>
          <a:p>
            <a:pPr algn="just" eaLnBrk="1" hangingPunct="1">
              <a:spcBef>
                <a:spcPct val="50000"/>
              </a:spcBef>
              <a:defRPr/>
            </a:pPr>
            <a:r>
              <a:rPr lang="en-US" altLang="en-US" sz="1700" b="0" dirty="0">
                <a:latin typeface="Berlin Sans FB" pitchFamily="34" charset="0"/>
              </a:rPr>
              <a:t>Current water treatment technologies are energy intensive. Cost effective water desalination options for rural areas has not been investigated in adequate detail. Solar distillation is inherently an electricity-free technology for production of drinking water and water for livestock which has not been tested sufficiently in the arid regions of South Africa. </a:t>
            </a:r>
            <a:endParaRPr lang="en-ZA" altLang="en-US" sz="1700" b="0" dirty="0">
              <a:latin typeface="Berlin Sans FB" pitchFamily="34" charset="0"/>
            </a:endParaRPr>
          </a:p>
        </p:txBody>
      </p:sp>
      <p:sp>
        <p:nvSpPr>
          <p:cNvPr id="25" name="Text Box 23"/>
          <p:cNvSpPr txBox="1">
            <a:spLocks noChangeArrowheads="1"/>
          </p:cNvSpPr>
          <p:nvPr/>
        </p:nvSpPr>
        <p:spPr bwMode="auto">
          <a:xfrm>
            <a:off x="961237" y="28341236"/>
            <a:ext cx="9209056" cy="2168908"/>
          </a:xfrm>
          <a:prstGeom prst="rect">
            <a:avLst/>
          </a:prstGeom>
          <a:noFill/>
          <a:ln w="57150">
            <a:solidFill>
              <a:schemeClr val="bg1">
                <a:lumMod val="50000"/>
              </a:schemeClr>
            </a:solidFill>
            <a:miter lim="800000"/>
            <a:headEnd/>
            <a:tailEnd/>
          </a:ln>
          <a:effectLst/>
        </p:spPr>
        <p:txBody>
          <a:bodyPr wrap="square" lIns="153058" tIns="146255" rIns="153058" bIns="43196">
            <a:spAutoFit/>
          </a:bodyPr>
          <a:lstStyle>
            <a:lvl1pPr marL="342900" indent="-342900" algn="ctr" defTabSz="4567238" eaLnBrk="0" hangingPunct="0">
              <a:defRPr sz="6600" b="1">
                <a:solidFill>
                  <a:schemeClr val="tx1"/>
                </a:solidFill>
                <a:latin typeface="Arial Unicode MS" pitchFamily="34" charset="-128"/>
                <a:cs typeface="Times New Roman" pitchFamily="18" charset="0"/>
              </a:defRPr>
            </a:lvl1pPr>
            <a:lvl2pPr marL="800100" indent="-342900" algn="ctr" defTabSz="4567238" eaLnBrk="0" hangingPunct="0">
              <a:defRPr sz="6600" b="1">
                <a:solidFill>
                  <a:schemeClr val="tx1"/>
                </a:solidFill>
                <a:latin typeface="Arial Unicode MS" pitchFamily="34" charset="-128"/>
                <a:cs typeface="Times New Roman" pitchFamily="18" charset="0"/>
              </a:defRPr>
            </a:lvl2pPr>
            <a:lvl3pPr marL="1257300" indent="-342900" algn="ctr" defTabSz="4567238" eaLnBrk="0" hangingPunct="0">
              <a:defRPr sz="6600" b="1">
                <a:solidFill>
                  <a:schemeClr val="tx1"/>
                </a:solidFill>
                <a:latin typeface="Arial Unicode MS" pitchFamily="34" charset="-128"/>
                <a:cs typeface="Times New Roman" pitchFamily="18" charset="0"/>
              </a:defRPr>
            </a:lvl3pPr>
            <a:lvl4pPr marL="1714500" indent="-342900" algn="ctr" defTabSz="4567238" eaLnBrk="0" hangingPunct="0">
              <a:defRPr sz="6600" b="1">
                <a:solidFill>
                  <a:schemeClr val="tx1"/>
                </a:solidFill>
                <a:latin typeface="Arial Unicode MS" pitchFamily="34" charset="-128"/>
                <a:cs typeface="Times New Roman" pitchFamily="18" charset="0"/>
              </a:defRPr>
            </a:lvl4pPr>
            <a:lvl5pPr marL="2171700" indent="-342900" algn="ctr" defTabSz="4567238" eaLnBrk="0" hangingPunct="0">
              <a:defRPr sz="6600" b="1">
                <a:solidFill>
                  <a:schemeClr val="tx1"/>
                </a:solidFill>
                <a:latin typeface="Arial Unicode MS" pitchFamily="34" charset="-128"/>
                <a:cs typeface="Times New Roman" pitchFamily="18" charset="0"/>
              </a:defRPr>
            </a:lvl5pPr>
            <a:lvl6pPr marL="26289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marL="30861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marL="35433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marL="40005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eaLnBrk="1" hangingPunct="1">
              <a:buClr>
                <a:schemeClr val="tx1"/>
              </a:buClr>
              <a:defRPr/>
            </a:pPr>
            <a:r>
              <a:rPr lang="en-GB" altLang="en-US" sz="2600" dirty="0">
                <a:effectLst>
                  <a:outerShdw blurRad="38100" dist="38100" dir="2700000" algn="tl">
                    <a:srgbClr val="C0C0C0"/>
                  </a:outerShdw>
                </a:effectLst>
                <a:latin typeface="Berlin Sans FB" pitchFamily="34" charset="0"/>
              </a:rPr>
              <a:t>Research aim</a:t>
            </a:r>
          </a:p>
          <a:p>
            <a:pPr marL="136051" indent="0" algn="just" eaLnBrk="1" hangingPunct="1">
              <a:defRPr/>
            </a:pPr>
            <a:r>
              <a:rPr lang="en-US" altLang="en-US" sz="1700" b="0" dirty="0">
                <a:latin typeface="Berlin Sans FB" pitchFamily="34" charset="0"/>
              </a:rPr>
              <a:t>This paper reports on the ongoing development of a solar thermal driven, modular stand-alone desalination system adapted for the local South African conditions. The objective was to develop a system which is completely driven by solar energy which is low maintenance and easy to operate. The main aim of the study was to develop and evaluate the effectiveness of a new solar powered desalination technology, with a configuration not found in literature, to supply safe water to remote rural communities. </a:t>
            </a:r>
            <a:endParaRPr lang="en-GB" altLang="en-US" sz="1700" b="0" dirty="0">
              <a:latin typeface="Berlin Sans FB" pitchFamily="34" charset="0"/>
            </a:endParaRPr>
          </a:p>
        </p:txBody>
      </p:sp>
      <p:sp>
        <p:nvSpPr>
          <p:cNvPr id="26" name="Text Box 75"/>
          <p:cNvSpPr txBox="1">
            <a:spLocks noChangeArrowheads="1"/>
          </p:cNvSpPr>
          <p:nvPr/>
        </p:nvSpPr>
        <p:spPr bwMode="auto">
          <a:xfrm>
            <a:off x="19982659" y="14736000"/>
            <a:ext cx="9560334" cy="5512265"/>
          </a:xfrm>
          <a:prstGeom prst="rect">
            <a:avLst/>
          </a:prstGeom>
          <a:noFill/>
          <a:ln w="57150">
            <a:solidFill>
              <a:schemeClr val="bg1">
                <a:lumMod val="50000"/>
              </a:schemeClr>
            </a:solidFill>
            <a:miter lim="800000"/>
            <a:headEnd/>
            <a:tailEnd/>
          </a:ln>
          <a:effectLst/>
        </p:spPr>
        <p:txBody>
          <a:bodyPr wrap="square" lIns="136051" tIns="146255" rIns="238090" bIns="43196">
            <a:spAutoFit/>
          </a:bodyPr>
          <a:lstStyle>
            <a:lvl1pPr marL="342900" indent="-342900" algn="l" defTabSz="4567238" eaLnBrk="0" hangingPunct="0">
              <a:spcBef>
                <a:spcPct val="20000"/>
              </a:spcBef>
              <a:buChar char="•"/>
              <a:defRPr sz="15400">
                <a:solidFill>
                  <a:schemeClr val="tx1"/>
                </a:solidFill>
                <a:latin typeface="Times New Roman" pitchFamily="18" charset="0"/>
              </a:defRPr>
            </a:lvl1pPr>
            <a:lvl2pPr marL="800100" indent="-342900" algn="l" defTabSz="4567238" eaLnBrk="0" hangingPunct="0">
              <a:spcBef>
                <a:spcPct val="20000"/>
              </a:spcBef>
              <a:buChar char="–"/>
              <a:defRPr sz="13500">
                <a:solidFill>
                  <a:schemeClr val="tx1"/>
                </a:solidFill>
                <a:latin typeface="Times New Roman" pitchFamily="18" charset="0"/>
              </a:defRPr>
            </a:lvl2pPr>
            <a:lvl3pPr marL="1257300" indent="-342900" algn="l" defTabSz="4567238" eaLnBrk="0" hangingPunct="0">
              <a:spcBef>
                <a:spcPct val="20000"/>
              </a:spcBef>
              <a:buChar char="•"/>
              <a:defRPr sz="11600">
                <a:solidFill>
                  <a:schemeClr val="tx1"/>
                </a:solidFill>
                <a:latin typeface="Times New Roman" pitchFamily="18" charset="0"/>
              </a:defRPr>
            </a:lvl3pPr>
            <a:lvl4pPr marL="1714500" indent="-342900" algn="l" defTabSz="4567238" eaLnBrk="0" hangingPunct="0">
              <a:spcBef>
                <a:spcPct val="20000"/>
              </a:spcBef>
              <a:buChar char="–"/>
              <a:defRPr sz="9600">
                <a:solidFill>
                  <a:schemeClr val="tx1"/>
                </a:solidFill>
                <a:latin typeface="Times New Roman" pitchFamily="18" charset="0"/>
              </a:defRPr>
            </a:lvl4pPr>
            <a:lvl5pPr marL="2171700" indent="-342900" algn="l" defTabSz="4567238" eaLnBrk="0" hangingPunct="0">
              <a:spcBef>
                <a:spcPct val="20000"/>
              </a:spcBef>
              <a:buChar char="»"/>
              <a:defRPr sz="9600">
                <a:solidFill>
                  <a:schemeClr val="tx1"/>
                </a:solidFill>
                <a:latin typeface="Times New Roman" pitchFamily="18" charset="0"/>
              </a:defRPr>
            </a:lvl5pPr>
            <a:lvl6pPr marL="2628900" indent="-342900" defTabSz="4567238" eaLnBrk="0" fontAlgn="base" hangingPunct="0">
              <a:spcBef>
                <a:spcPct val="20000"/>
              </a:spcBef>
              <a:spcAft>
                <a:spcPct val="0"/>
              </a:spcAft>
              <a:buChar char="»"/>
              <a:defRPr sz="9600">
                <a:solidFill>
                  <a:schemeClr val="tx1"/>
                </a:solidFill>
                <a:latin typeface="Times New Roman" pitchFamily="18" charset="0"/>
              </a:defRPr>
            </a:lvl6pPr>
            <a:lvl7pPr marL="3086100" indent="-342900" defTabSz="4567238" eaLnBrk="0" fontAlgn="base" hangingPunct="0">
              <a:spcBef>
                <a:spcPct val="20000"/>
              </a:spcBef>
              <a:spcAft>
                <a:spcPct val="0"/>
              </a:spcAft>
              <a:buChar char="»"/>
              <a:defRPr sz="9600">
                <a:solidFill>
                  <a:schemeClr val="tx1"/>
                </a:solidFill>
                <a:latin typeface="Times New Roman" pitchFamily="18" charset="0"/>
              </a:defRPr>
            </a:lvl7pPr>
            <a:lvl8pPr marL="3543300" indent="-342900" defTabSz="4567238" eaLnBrk="0" fontAlgn="base" hangingPunct="0">
              <a:spcBef>
                <a:spcPct val="20000"/>
              </a:spcBef>
              <a:spcAft>
                <a:spcPct val="0"/>
              </a:spcAft>
              <a:buChar char="»"/>
              <a:defRPr sz="9600">
                <a:solidFill>
                  <a:schemeClr val="tx1"/>
                </a:solidFill>
                <a:latin typeface="Times New Roman" pitchFamily="18" charset="0"/>
              </a:defRPr>
            </a:lvl8pPr>
            <a:lvl9pPr marL="4000500" indent="-342900" defTabSz="4567238"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 typeface="Wingdings" pitchFamily="2" charset="2"/>
              <a:buNone/>
              <a:defRPr/>
            </a:pPr>
            <a:r>
              <a:rPr lang="en-ZA" altLang="en-US" sz="2300" b="1" dirty="0">
                <a:effectLst>
                  <a:outerShdw blurRad="38100" dist="38100" dir="2700000" algn="tl">
                    <a:srgbClr val="C0C0C0"/>
                  </a:outerShdw>
                </a:effectLst>
                <a:latin typeface="Berlin Sans FB" pitchFamily="34" charset="0"/>
              </a:rPr>
              <a:t>Methodology for evaluating the desalination plant</a:t>
            </a:r>
          </a:p>
          <a:p>
            <a:pPr algn="just" eaLnBrk="1" hangingPunct="1">
              <a:spcBef>
                <a:spcPct val="0"/>
              </a:spcBef>
              <a:buFontTx/>
              <a:buNone/>
              <a:defRPr/>
            </a:pPr>
            <a:r>
              <a:rPr lang="en-ZA" altLang="en-US" sz="1700" dirty="0">
                <a:latin typeface="Berlin Sans FB" pitchFamily="34" charset="0"/>
              </a:rPr>
              <a:t>The prototype of the solar desalination plant was set-up at the outdoor testing laboratory of the Arcadia campus of TUT, Pretoria. </a:t>
            </a:r>
          </a:p>
          <a:p>
            <a:pPr algn="just" eaLnBrk="1" hangingPunct="1">
              <a:spcBef>
                <a:spcPct val="0"/>
              </a:spcBef>
              <a:buFontTx/>
              <a:buNone/>
              <a:defRPr/>
            </a:pPr>
            <a:endParaRPr lang="en-US" altLang="en-US" sz="1700" dirty="0">
              <a:latin typeface="Berlin Sans FB" pitchFamily="34" charset="0"/>
            </a:endParaRPr>
          </a:p>
          <a:p>
            <a:pPr algn="just" eaLnBrk="1" hangingPunct="1">
              <a:spcBef>
                <a:spcPct val="0"/>
              </a:spcBef>
              <a:buFontTx/>
              <a:buNone/>
              <a:defRPr/>
            </a:pPr>
            <a:r>
              <a:rPr lang="en-US" altLang="en-US" sz="1700" dirty="0">
                <a:latin typeface="Berlin Sans FB" pitchFamily="34" charset="0"/>
              </a:rPr>
              <a:t>The experimental set-up included: </a:t>
            </a:r>
          </a:p>
          <a:p>
            <a:pPr algn="just" eaLnBrk="1" hangingPunct="1">
              <a:spcBef>
                <a:spcPct val="0"/>
              </a:spcBef>
              <a:defRPr/>
            </a:pPr>
            <a:r>
              <a:rPr lang="en-US" altLang="en-US" sz="1700" dirty="0">
                <a:latin typeface="Berlin Sans FB" pitchFamily="34" charset="0"/>
              </a:rPr>
              <a:t>the solar desalination prototype (evaporation tank/ reactor, condensation tank, PV panels, 12V circulation pumps and extraction fan)</a:t>
            </a:r>
          </a:p>
          <a:p>
            <a:pPr algn="just" eaLnBrk="1" hangingPunct="1">
              <a:spcBef>
                <a:spcPct val="0"/>
              </a:spcBef>
              <a:defRPr/>
            </a:pPr>
            <a:r>
              <a:rPr lang="en-US" altLang="en-US" sz="1700" dirty="0">
                <a:latin typeface="Berlin Sans FB" pitchFamily="34" charset="0"/>
              </a:rPr>
              <a:t>PT100 temperature probes for different points of operation of the </a:t>
            </a:r>
            <a:r>
              <a:rPr lang="en-ZA" altLang="en-US" sz="1700" dirty="0">
                <a:latin typeface="Berlin Sans FB" pitchFamily="34" charset="0"/>
              </a:rPr>
              <a:t>system </a:t>
            </a:r>
            <a:r>
              <a:rPr lang="en-US" altLang="en-US" sz="1700" dirty="0">
                <a:latin typeface="Berlin Sans FB" pitchFamily="34" charset="0"/>
              </a:rPr>
              <a:t>(evaporation tank/ reactor, condensation tank, PV panels, sun and shade) </a:t>
            </a:r>
            <a:r>
              <a:rPr lang="en-ZA" altLang="en-US" sz="1700" dirty="0">
                <a:latin typeface="Berlin Sans FB" pitchFamily="34" charset="0"/>
              </a:rPr>
              <a:t>with a data logger set at measurements at 1min intervals </a:t>
            </a:r>
          </a:p>
          <a:p>
            <a:pPr algn="just" eaLnBrk="1" hangingPunct="1">
              <a:spcBef>
                <a:spcPct val="0"/>
              </a:spcBef>
              <a:defRPr/>
            </a:pPr>
            <a:r>
              <a:rPr lang="en-US" altLang="en-US" sz="1700" dirty="0">
                <a:latin typeface="Berlin Sans FB" pitchFamily="34" charset="0"/>
              </a:rPr>
              <a:t>A weather station for </a:t>
            </a:r>
            <a:r>
              <a:rPr lang="en-ZA" altLang="en-US" sz="1700" dirty="0">
                <a:latin typeface="Berlin Sans FB" pitchFamily="34" charset="0"/>
              </a:rPr>
              <a:t>measurements of ambient conditions set at a recording interval of </a:t>
            </a:r>
            <a:r>
              <a:rPr lang="en-US" altLang="en-US" sz="1700" dirty="0">
                <a:latin typeface="Berlin Sans FB" pitchFamily="34" charset="0"/>
              </a:rPr>
              <a:t>5min </a:t>
            </a:r>
            <a:endParaRPr lang="en-ZA" altLang="en-US" sz="1700" dirty="0">
              <a:latin typeface="Berlin Sans FB" pitchFamily="34" charset="0"/>
            </a:endParaRPr>
          </a:p>
          <a:p>
            <a:pPr algn="just" eaLnBrk="1" hangingPunct="1">
              <a:spcBef>
                <a:spcPct val="0"/>
              </a:spcBef>
              <a:buFont typeface="Wingdings" pitchFamily="2" charset="2"/>
              <a:buNone/>
              <a:defRPr/>
            </a:pPr>
            <a:endParaRPr lang="en-ZA" altLang="en-US" sz="1700" dirty="0">
              <a:latin typeface="Berlin Sans FB" pitchFamily="34" charset="0"/>
            </a:endParaRPr>
          </a:p>
          <a:p>
            <a:pPr algn="just" eaLnBrk="1" hangingPunct="1">
              <a:spcBef>
                <a:spcPct val="0"/>
              </a:spcBef>
              <a:buFont typeface="Wingdings" pitchFamily="2" charset="2"/>
              <a:buNone/>
              <a:defRPr/>
            </a:pPr>
            <a:r>
              <a:rPr lang="en-ZA" altLang="en-US" sz="1700" dirty="0">
                <a:latin typeface="Berlin Sans FB" pitchFamily="34" charset="0"/>
              </a:rPr>
              <a:t>The plant temperature profile as well as ambient conditions (</a:t>
            </a:r>
            <a:r>
              <a:rPr lang="en-US" altLang="en-US" sz="1700" dirty="0">
                <a:latin typeface="Berlin Sans FB" pitchFamily="34" charset="0"/>
              </a:rPr>
              <a:t>sun and shade temperature, wind speed, wind direction, wind chill temperature as well as rainfall) were recorded </a:t>
            </a:r>
            <a:r>
              <a:rPr lang="en-ZA" altLang="en-US" sz="1700" dirty="0">
                <a:latin typeface="Berlin Sans FB" pitchFamily="34" charset="0"/>
              </a:rPr>
              <a:t>for a typical winter’s day.</a:t>
            </a:r>
          </a:p>
          <a:p>
            <a:pPr algn="just" eaLnBrk="1" hangingPunct="1">
              <a:spcBef>
                <a:spcPct val="0"/>
              </a:spcBef>
              <a:buFont typeface="Wingdings" pitchFamily="2" charset="2"/>
              <a:buNone/>
              <a:defRPr/>
            </a:pPr>
            <a:endParaRPr lang="en-US" altLang="en-US" sz="1700" dirty="0">
              <a:latin typeface="Berlin Sans FB" pitchFamily="34" charset="0"/>
            </a:endParaRPr>
          </a:p>
          <a:p>
            <a:pPr algn="just" eaLnBrk="1" hangingPunct="1">
              <a:spcBef>
                <a:spcPct val="0"/>
              </a:spcBef>
              <a:buFont typeface="Wingdings" pitchFamily="2" charset="2"/>
              <a:buNone/>
              <a:defRPr/>
            </a:pPr>
            <a:r>
              <a:rPr lang="en-US" altLang="en-US" sz="1700" dirty="0">
                <a:latin typeface="Berlin Sans FB" pitchFamily="34" charset="0"/>
              </a:rPr>
              <a:t>Volume of product water and visual inspection of the system was conducted at hourly intervals </a:t>
            </a:r>
          </a:p>
          <a:p>
            <a:pPr algn="just" eaLnBrk="1" hangingPunct="1">
              <a:spcBef>
                <a:spcPct val="0"/>
              </a:spcBef>
              <a:buFont typeface="Wingdings" pitchFamily="2" charset="2"/>
              <a:buNone/>
              <a:defRPr/>
            </a:pPr>
            <a:r>
              <a:rPr lang="en-ZA" altLang="en-US" sz="1700" dirty="0">
                <a:latin typeface="Berlin Sans FB" pitchFamily="34" charset="0"/>
              </a:rPr>
              <a:t>Water quality measurements (</a:t>
            </a:r>
            <a:r>
              <a:rPr lang="en-ZA" altLang="en-US" sz="1700" dirty="0" err="1">
                <a:latin typeface="Berlin Sans FB" pitchFamily="34" charset="0"/>
              </a:rPr>
              <a:t>eC</a:t>
            </a:r>
            <a:r>
              <a:rPr lang="en-ZA" altLang="en-US" sz="1700" dirty="0">
                <a:latin typeface="Berlin Sans FB" pitchFamily="34" charset="0"/>
              </a:rPr>
              <a:t> an</a:t>
            </a:r>
            <a:r>
              <a:rPr lang="en-ZA" altLang="en-US" sz="1700" dirty="0">
                <a:latin typeface="Berlin Sans FB" pitchFamily="34" charset="0"/>
                <a:ea typeface="Arial Unicode MS" pitchFamily="34" charset="-128"/>
                <a:cs typeface="Arial Unicode MS" pitchFamily="34" charset="-128"/>
              </a:rPr>
              <a:t>d pH) were recorded at hourly intervals throughout the day</a:t>
            </a:r>
          </a:p>
          <a:p>
            <a:pPr algn="just" eaLnBrk="1" hangingPunct="1">
              <a:spcBef>
                <a:spcPct val="0"/>
              </a:spcBef>
              <a:buFont typeface="Wingdings" pitchFamily="2" charset="2"/>
              <a:buNone/>
              <a:defRPr/>
            </a:pPr>
            <a:endParaRPr lang="en-ZA" altLang="en-US" sz="1700" dirty="0">
              <a:latin typeface="Berlin Sans FB" pitchFamily="34" charset="0"/>
            </a:endParaRPr>
          </a:p>
          <a:p>
            <a:pPr algn="just" eaLnBrk="1" hangingPunct="1">
              <a:spcBef>
                <a:spcPct val="0"/>
              </a:spcBef>
              <a:buFont typeface="Wingdings" pitchFamily="2" charset="2"/>
              <a:buNone/>
              <a:defRPr/>
            </a:pPr>
            <a:r>
              <a:rPr lang="en-US" altLang="en-US" sz="1700" dirty="0">
                <a:latin typeface="Berlin Sans FB" pitchFamily="34" charset="0"/>
              </a:rPr>
              <a:t>Data from the data logger and weather station were downloaded daily and stored in Excel format together with the product water parameters </a:t>
            </a:r>
          </a:p>
        </p:txBody>
      </p:sp>
      <p:sp>
        <p:nvSpPr>
          <p:cNvPr id="27" name="Text Box 75"/>
          <p:cNvSpPr txBox="1">
            <a:spLocks noChangeArrowheads="1"/>
          </p:cNvSpPr>
          <p:nvPr/>
        </p:nvSpPr>
        <p:spPr bwMode="auto">
          <a:xfrm>
            <a:off x="19979997" y="20476153"/>
            <a:ext cx="9552876" cy="15340024"/>
          </a:xfrm>
          <a:prstGeom prst="rect">
            <a:avLst/>
          </a:prstGeom>
          <a:noFill/>
          <a:ln w="57150">
            <a:solidFill>
              <a:schemeClr val="bg1">
                <a:lumMod val="50000"/>
              </a:schemeClr>
            </a:solidFill>
            <a:miter lim="800000"/>
            <a:headEnd/>
            <a:tailEnd/>
          </a:ln>
          <a:effectLst/>
        </p:spPr>
        <p:txBody>
          <a:bodyPr wrap="square" lIns="102038" tIns="146255" rIns="255096" bIns="34013">
            <a:spAutoFit/>
          </a:bodyPr>
          <a:lstStyle>
            <a:lvl1pPr marL="342900" indent="-342900" algn="ctr" defTabSz="4567238" eaLnBrk="0" hangingPunct="0">
              <a:defRPr sz="6600" b="1">
                <a:solidFill>
                  <a:schemeClr val="tx1"/>
                </a:solidFill>
                <a:latin typeface="Arial Unicode MS" pitchFamily="34" charset="-128"/>
                <a:cs typeface="Times New Roman" pitchFamily="18" charset="0"/>
              </a:defRPr>
            </a:lvl1pPr>
            <a:lvl2pPr marL="800100" indent="-342900" algn="ctr" defTabSz="4567238" eaLnBrk="0" hangingPunct="0">
              <a:defRPr sz="6600" b="1">
                <a:solidFill>
                  <a:schemeClr val="tx1"/>
                </a:solidFill>
                <a:latin typeface="Arial Unicode MS" pitchFamily="34" charset="-128"/>
                <a:cs typeface="Times New Roman" pitchFamily="18" charset="0"/>
              </a:defRPr>
            </a:lvl2pPr>
            <a:lvl3pPr marL="1257300" indent="-342900" algn="ctr" defTabSz="4567238" eaLnBrk="0" hangingPunct="0">
              <a:defRPr sz="6600" b="1">
                <a:solidFill>
                  <a:schemeClr val="tx1"/>
                </a:solidFill>
                <a:latin typeface="Arial Unicode MS" pitchFamily="34" charset="-128"/>
                <a:cs typeface="Times New Roman" pitchFamily="18" charset="0"/>
              </a:defRPr>
            </a:lvl3pPr>
            <a:lvl4pPr marL="1714500" indent="-342900" algn="ctr" defTabSz="4567238" eaLnBrk="0" hangingPunct="0">
              <a:defRPr sz="6600" b="1">
                <a:solidFill>
                  <a:schemeClr val="tx1"/>
                </a:solidFill>
                <a:latin typeface="Arial Unicode MS" pitchFamily="34" charset="-128"/>
                <a:cs typeface="Times New Roman" pitchFamily="18" charset="0"/>
              </a:defRPr>
            </a:lvl4pPr>
            <a:lvl5pPr marL="2171700" indent="-342900" algn="ctr" defTabSz="4567238" eaLnBrk="0" hangingPunct="0">
              <a:defRPr sz="6600" b="1">
                <a:solidFill>
                  <a:schemeClr val="tx1"/>
                </a:solidFill>
                <a:latin typeface="Arial Unicode MS" pitchFamily="34" charset="-128"/>
                <a:cs typeface="Times New Roman" pitchFamily="18" charset="0"/>
              </a:defRPr>
            </a:lvl5pPr>
            <a:lvl6pPr marL="26289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marL="30861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marL="35433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marL="40005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eaLnBrk="1" hangingPunct="1">
              <a:spcBef>
                <a:spcPct val="50000"/>
              </a:spcBef>
              <a:buFont typeface="Wingdings" pitchFamily="2" charset="2"/>
              <a:buNone/>
              <a:defRPr/>
            </a:pPr>
            <a:r>
              <a:rPr lang="en-ZA" altLang="en-US" sz="2300" dirty="0">
                <a:effectLst>
                  <a:outerShdw blurRad="38100" dist="38100" dir="2700000" algn="tl">
                    <a:srgbClr val="000000">
                      <a:alpha val="43137"/>
                    </a:srgbClr>
                  </a:outerShdw>
                </a:effectLst>
                <a:latin typeface="Berlin Sans FB" pitchFamily="34" charset="0"/>
              </a:rPr>
              <a:t>Preliminary results and discussion</a:t>
            </a:r>
          </a:p>
          <a:p>
            <a:pPr algn="just">
              <a:spcBef>
                <a:spcPct val="50000"/>
              </a:spcBef>
              <a:defRPr/>
            </a:pPr>
            <a:r>
              <a:rPr lang="en-ZA" sz="1700" b="0" dirty="0">
                <a:latin typeface="Berlin Sans FB" panose="020E0602020502020306" pitchFamily="34" charset="0"/>
              </a:rPr>
              <a:t>The data presented here is for a typical late winter’s day and is representative of several weeks’ data during August 2014. Figure 4 and Figure 5 shows the ambient conditions measured for a typical late winter’s day with sun temperatures reaching a high of 30</a:t>
            </a:r>
            <a:r>
              <a:rPr lang="en-US" sz="1700" b="0" dirty="0">
                <a:latin typeface="Berlin Sans FB" panose="020E0602020502020306" pitchFamily="34" charset="0"/>
              </a:rPr>
              <a:t>℃ </a:t>
            </a:r>
            <a:r>
              <a:rPr lang="en-ZA" sz="1700" b="0" dirty="0">
                <a:latin typeface="Berlin Sans FB" panose="020E0602020502020306" pitchFamily="34" charset="0"/>
              </a:rPr>
              <a:t>around 15:30. The wind chill temperatures were slightly higher than the sun temperature before mid-day and lower after 15:30.</a:t>
            </a:r>
            <a:endParaRPr lang="en-US" sz="1700" b="0" dirty="0">
              <a:latin typeface="Berlin Sans FB" panose="020E0602020502020306" pitchFamily="34" charset="0"/>
            </a:endParaRPr>
          </a:p>
          <a:p>
            <a:pPr algn="just">
              <a:spcBef>
                <a:spcPct val="50000"/>
              </a:spcBef>
              <a:defRPr/>
            </a:pPr>
            <a:r>
              <a:rPr lang="en-ZA" sz="1700" b="0" dirty="0">
                <a:latin typeface="Berlin Sans FB" panose="020E0602020502020306" pitchFamily="34" charset="0"/>
              </a:rPr>
              <a:t>Figure 6 represents the </a:t>
            </a:r>
            <a:r>
              <a:rPr lang="en-US" sz="1700" b="0" dirty="0">
                <a:latin typeface="Berlin Sans FB" panose="020E0602020502020306" pitchFamily="34" charset="0"/>
              </a:rPr>
              <a:t>temperature profiles for different points of operation of the </a:t>
            </a:r>
            <a:r>
              <a:rPr lang="en-ZA" sz="1700" b="0" dirty="0">
                <a:latin typeface="Berlin Sans FB" panose="020E0602020502020306" pitchFamily="34" charset="0"/>
              </a:rPr>
              <a:t>system for a typical winter’s day </a:t>
            </a:r>
            <a:r>
              <a:rPr lang="en-US" sz="1700" b="0" dirty="0">
                <a:latin typeface="Berlin Sans FB" panose="020E0602020502020306" pitchFamily="34" charset="0"/>
              </a:rPr>
              <a:t>measured by PT100 temperature probes (solar panel, sun, shade, evaporation tank/ reactor, condensation tank)</a:t>
            </a:r>
            <a:r>
              <a:rPr lang="en-ZA" sz="1700" b="0" dirty="0">
                <a:latin typeface="Berlin Sans FB" panose="020E0602020502020306" pitchFamily="34" charset="0"/>
              </a:rPr>
              <a:t>. </a:t>
            </a:r>
            <a:r>
              <a:rPr lang="en-US" sz="1700" b="0" dirty="0">
                <a:latin typeface="Berlin Sans FB" panose="020E0602020502020306" pitchFamily="34" charset="0"/>
              </a:rPr>
              <a:t>The dip in some of the temperature readings occurred due to visual inspection of the system. Temperatures in the condensation tank in particular shows a toothcomb pattern which is related to the frequent removal of the produced distillate for various measurements. There is good correspondence between the highest temperatures in the evaporation tank and that of the ambient temperatures measured by the weather station. The maximum evaporation tank temperatures (above 60 ℃) reached between 11:00 and 16:00 correspond to the ambient temperature between 20 and 30 ℃ for the same period. </a:t>
            </a:r>
          </a:p>
          <a:p>
            <a:pPr algn="just">
              <a:spcBef>
                <a:spcPct val="50000"/>
              </a:spcBef>
              <a:defRPr/>
            </a:pPr>
            <a:r>
              <a:rPr lang="en-ZA" sz="1700" b="0" dirty="0">
                <a:latin typeface="Berlin Sans FB" panose="020E0602020502020306" pitchFamily="34" charset="0"/>
              </a:rPr>
              <a:t>Note that the temperature in the evaporation tank lags the temperature of the PV panel up to around 09:30 after which the evaporation tank’s temperature rise steadily to a maximum temperature around 80 ℃ between 13:30 and 14:00. The </a:t>
            </a:r>
            <a:r>
              <a:rPr lang="en-US" sz="1700" b="0" dirty="0">
                <a:latin typeface="Berlin Sans FB" panose="020E0602020502020306" pitchFamily="34" charset="0"/>
              </a:rPr>
              <a:t>initial warm-up period (up to 9:00) is required for the steady state conditions to be reached in the solar panels before the circulation pumps are activated. The warm-up time required to heat the ~50ℓ saline water is relatively short with temperatures rising to 30℃ within 15minutes and 60℃ within 120minutes after circulation pumps were activated. A similar pattern is reflected in the cooling-down period, after the circulation pumps have been switched-off around 16:00, with the PV panel temperature decreasing steadily but the evaporation tank temperature showing a more dramatic drop in temperature. Some temperature changes observed in the evaporation tank corresponds to an increased wind speed and decrease in ambient temperature, although there is a few minutes time lag.</a:t>
            </a:r>
          </a:p>
          <a:p>
            <a:pPr algn="just">
              <a:spcBef>
                <a:spcPct val="50000"/>
              </a:spcBef>
              <a:defRPr/>
            </a:pPr>
            <a:r>
              <a:rPr lang="en-US" sz="1700" b="0" dirty="0">
                <a:latin typeface="Berlin Sans FB" panose="020E0602020502020306" pitchFamily="34" charset="0"/>
              </a:rPr>
              <a:t>The initial volumes of distillate produced will also be low as most of the heat required for evaporation is taken from the water itself. To maintain the water temperature heat must be supplied. For molecules of a liquid to evaporate, they must be located near the surface and have sufficient kinetic energy to overcome liquid-phase intermolecular forces. Only a small proportion of the molecules meet these criteria, so the rate of evaporation is limited. Since the kinetic energy of a molecule is proportional to its temperature, evaporation proceeds more quickly at higher temperatures. As the faster-moving molecules escape, the remaining molecules have lower average kinetic energy, and the temperature of the liquid, thus, decreases. Energy is used to break the bonds that hold water molecules together, which is why water easily evaporates at the boiling point (~ 100° C) but evaporates much more slowly at the freezing point. Net evaporation occurs when the rate of evaporation exceeds the rate of condensation. A state of saturation exists when these two process rates are equal, at which point the relative humidity of the air is 100 percent. Condensation, the opposite of evaporation, occurs when saturated air is cooled below the dew point (the temperature to which air must be cooled at a constant pressure for it to become fully saturated with water). The process of evaporation removes heat from the environment.</a:t>
            </a:r>
          </a:p>
          <a:p>
            <a:pPr algn="just">
              <a:spcBef>
                <a:spcPts val="567"/>
              </a:spcBef>
              <a:defRPr/>
            </a:pPr>
            <a:r>
              <a:rPr lang="en-US" sz="1700" b="0" dirty="0">
                <a:latin typeface="Berlin Sans FB" panose="020E0602020502020306" pitchFamily="34" charset="0"/>
              </a:rPr>
              <a:t>Water volumes for the extracted condensate in the condensation tank and condensate captured in the outer rim of the evaporation tank were combined for calculations. The flow rate is measured after the initial warm up period. The average flow rates of the experimental data sets after the steady state conditions are reached is 6.27ml/min with the</a:t>
            </a:r>
            <a:r>
              <a:rPr lang="en-ZA" sz="1700" b="0" dirty="0">
                <a:latin typeface="Berlin Sans FB" panose="020E0602020502020306" pitchFamily="34" charset="0"/>
              </a:rPr>
              <a:t> maximum production rate of 9.17ml/min reached between 12:00 and 13:00 (Figure 7). The minimum production rate for the day was 2.78ml/min. 65% of the daily desalinated water production is produced from 11:00 to 14:00. Although the evaporation tank temperature is still above 60 </a:t>
            </a:r>
            <a:r>
              <a:rPr lang="en-US" sz="1700" b="0" dirty="0">
                <a:latin typeface="Berlin Sans FB" panose="020E0602020502020306" pitchFamily="34" charset="0"/>
              </a:rPr>
              <a:t>℃ </a:t>
            </a:r>
            <a:r>
              <a:rPr lang="en-ZA" sz="1700" b="0" dirty="0">
                <a:latin typeface="Berlin Sans FB" panose="020E0602020502020306" pitchFamily="34" charset="0"/>
              </a:rPr>
              <a:t>up to 16:00, there is a sharp drop in the production rate after 14:00. The average production rate of 6.31ml/min for a typical winter’s day compares favourably with the 3.07ml/min recorded by </a:t>
            </a:r>
            <a:r>
              <a:rPr lang="en-ZA" sz="1700" b="0" dirty="0" err="1">
                <a:latin typeface="Berlin Sans FB" panose="020E0602020502020306" pitchFamily="34" charset="0"/>
              </a:rPr>
              <a:t>Hatwig</a:t>
            </a:r>
            <a:r>
              <a:rPr lang="en-ZA" sz="1700" b="0" dirty="0">
                <a:latin typeface="Berlin Sans FB" panose="020E0602020502020306" pitchFamily="34" charset="0"/>
              </a:rPr>
              <a:t> (2013). The production rate is highest in mid-day (12:00 to 13:00) with 550ml/h or 9.17ml/min produced. </a:t>
            </a:r>
            <a:endParaRPr lang="en-US" sz="1700" b="0" dirty="0">
              <a:latin typeface="Berlin Sans FB" panose="020E0602020502020306" pitchFamily="34" charset="0"/>
            </a:endParaRPr>
          </a:p>
          <a:p>
            <a:pPr algn="just">
              <a:spcBef>
                <a:spcPts val="567"/>
              </a:spcBef>
              <a:defRPr/>
            </a:pPr>
            <a:r>
              <a:rPr lang="en-ZA" sz="1700" b="0" dirty="0">
                <a:latin typeface="Berlin Sans FB" panose="020E0602020502020306" pitchFamily="34" charset="0"/>
              </a:rPr>
              <a:t>Although the current experimental setup was for ordinary tap water, the electrical conductivity (</a:t>
            </a:r>
            <a:r>
              <a:rPr lang="en-ZA" sz="1700" b="0" dirty="0" err="1">
                <a:latin typeface="Berlin Sans FB" panose="020E0602020502020306" pitchFamily="34" charset="0"/>
              </a:rPr>
              <a:t>eC</a:t>
            </a:r>
            <a:r>
              <a:rPr lang="en-ZA" sz="1700" b="0" dirty="0">
                <a:latin typeface="Berlin Sans FB" panose="020E0602020502020306" pitchFamily="34" charset="0"/>
              </a:rPr>
              <a:t>) representing the water quality was found to increase from 0.33 </a:t>
            </a:r>
            <a:r>
              <a:rPr lang="en-ZA" sz="1700" b="0" dirty="0" err="1">
                <a:latin typeface="Berlin Sans FB" panose="020E0602020502020306" pitchFamily="34" charset="0"/>
              </a:rPr>
              <a:t>mS</a:t>
            </a:r>
            <a:r>
              <a:rPr lang="en-ZA" sz="1700" b="0" dirty="0">
                <a:latin typeface="Berlin Sans FB" panose="020E0602020502020306" pitchFamily="34" charset="0"/>
              </a:rPr>
              <a:t>/cm to 0.04mS/cm during the day, with the best quality water being produced in late afternoon (not shown here). The </a:t>
            </a:r>
            <a:r>
              <a:rPr lang="en-ZA" sz="1700" b="0" dirty="0" err="1">
                <a:latin typeface="Berlin Sans FB" panose="020E0602020502020306" pitchFamily="34" charset="0"/>
              </a:rPr>
              <a:t>ph</a:t>
            </a:r>
            <a:r>
              <a:rPr lang="en-ZA" sz="1700" b="0" dirty="0">
                <a:latin typeface="Berlin Sans FB" panose="020E0602020502020306" pitchFamily="34" charset="0"/>
              </a:rPr>
              <a:t> varied between 8.40 and 9.20 throughout the day (not shown here).</a:t>
            </a:r>
            <a:endParaRPr lang="en-ZA" altLang="en-US" sz="1700" b="0" dirty="0">
              <a:latin typeface="Berlin Sans FB" pitchFamily="34" charset="0"/>
            </a:endParaRPr>
          </a:p>
        </p:txBody>
      </p:sp>
      <p:sp>
        <p:nvSpPr>
          <p:cNvPr id="29" name="Text Box 23"/>
          <p:cNvSpPr txBox="1">
            <a:spLocks noChangeArrowheads="1"/>
          </p:cNvSpPr>
          <p:nvPr/>
        </p:nvSpPr>
        <p:spPr bwMode="auto">
          <a:xfrm>
            <a:off x="19982659" y="36018711"/>
            <a:ext cx="9580465" cy="1382941"/>
          </a:xfrm>
          <a:prstGeom prst="rect">
            <a:avLst/>
          </a:prstGeom>
          <a:noFill/>
          <a:ln w="57150">
            <a:solidFill>
              <a:schemeClr val="bg1">
                <a:lumMod val="50000"/>
              </a:schemeClr>
            </a:solidFill>
            <a:miter lim="800000"/>
            <a:headEnd/>
            <a:tailEnd/>
          </a:ln>
          <a:effectLst/>
        </p:spPr>
        <p:txBody>
          <a:bodyPr wrap="square" lIns="153058" tIns="146255" rIns="153058" bIns="43196">
            <a:spAutoFit/>
          </a:bodyPr>
          <a:lstStyle>
            <a:lvl1pPr marL="342900" indent="-342900" algn="ctr" defTabSz="4567238" eaLnBrk="0" hangingPunct="0">
              <a:defRPr sz="6600" b="1">
                <a:solidFill>
                  <a:schemeClr val="tx1"/>
                </a:solidFill>
                <a:latin typeface="Arial Unicode MS" pitchFamily="34" charset="-128"/>
                <a:cs typeface="Times New Roman" pitchFamily="18" charset="0"/>
              </a:defRPr>
            </a:lvl1pPr>
            <a:lvl2pPr marL="800100" indent="-342900" algn="ctr" defTabSz="4567238" eaLnBrk="0" hangingPunct="0">
              <a:defRPr sz="6600" b="1">
                <a:solidFill>
                  <a:schemeClr val="tx1"/>
                </a:solidFill>
                <a:latin typeface="Arial Unicode MS" pitchFamily="34" charset="-128"/>
                <a:cs typeface="Times New Roman" pitchFamily="18" charset="0"/>
              </a:defRPr>
            </a:lvl2pPr>
            <a:lvl3pPr marL="1257300" indent="-342900" algn="ctr" defTabSz="4567238" eaLnBrk="0" hangingPunct="0">
              <a:defRPr sz="6600" b="1">
                <a:solidFill>
                  <a:schemeClr val="tx1"/>
                </a:solidFill>
                <a:latin typeface="Arial Unicode MS" pitchFamily="34" charset="-128"/>
                <a:cs typeface="Times New Roman" pitchFamily="18" charset="0"/>
              </a:defRPr>
            </a:lvl3pPr>
            <a:lvl4pPr marL="1714500" indent="-342900" algn="ctr" defTabSz="4567238" eaLnBrk="0" hangingPunct="0">
              <a:defRPr sz="6600" b="1">
                <a:solidFill>
                  <a:schemeClr val="tx1"/>
                </a:solidFill>
                <a:latin typeface="Arial Unicode MS" pitchFamily="34" charset="-128"/>
                <a:cs typeface="Times New Roman" pitchFamily="18" charset="0"/>
              </a:defRPr>
            </a:lvl4pPr>
            <a:lvl5pPr marL="2171700" indent="-342900" algn="ctr" defTabSz="4567238" eaLnBrk="0" hangingPunct="0">
              <a:defRPr sz="6600" b="1">
                <a:solidFill>
                  <a:schemeClr val="tx1"/>
                </a:solidFill>
                <a:latin typeface="Arial Unicode MS" pitchFamily="34" charset="-128"/>
                <a:cs typeface="Times New Roman" pitchFamily="18" charset="0"/>
              </a:defRPr>
            </a:lvl5pPr>
            <a:lvl6pPr marL="26289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marL="30861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marL="35433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marL="40005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eaLnBrk="1" hangingPunct="1">
              <a:spcBef>
                <a:spcPct val="50000"/>
              </a:spcBef>
              <a:defRPr/>
            </a:pPr>
            <a:r>
              <a:rPr lang="en-US" altLang="en-US" sz="2600" dirty="0">
                <a:effectLst>
                  <a:outerShdw blurRad="38100" dist="38100" dir="2700000" algn="tl">
                    <a:srgbClr val="C0C0C0"/>
                  </a:outerShdw>
                </a:effectLst>
                <a:latin typeface="Berlin Sans FB" pitchFamily="34" charset="0"/>
              </a:rPr>
              <a:t>Future work</a:t>
            </a:r>
            <a:r>
              <a:rPr lang="en-US" altLang="en-US" sz="1900" b="0" dirty="0">
                <a:latin typeface="Berlin Sans FB" pitchFamily="34" charset="0"/>
              </a:rPr>
              <a:t> </a:t>
            </a:r>
          </a:p>
          <a:p>
            <a:pPr algn="just" eaLnBrk="1" hangingPunct="1">
              <a:buFontTx/>
              <a:buChar char="•"/>
              <a:defRPr/>
            </a:pPr>
            <a:r>
              <a:rPr lang="en-US" altLang="en-US" sz="1700" b="0" dirty="0">
                <a:latin typeface="Berlin Sans FB" pitchFamily="34" charset="0"/>
              </a:rPr>
              <a:t>Evaluation of production rate with modifications : water depth, increased surface area</a:t>
            </a:r>
          </a:p>
          <a:p>
            <a:pPr algn="just" eaLnBrk="1" hangingPunct="1">
              <a:buFontTx/>
              <a:buChar char="•"/>
              <a:defRPr/>
            </a:pPr>
            <a:r>
              <a:rPr lang="en-US" altLang="en-US" sz="1700" b="0" dirty="0">
                <a:latin typeface="Berlin Sans FB" pitchFamily="34" charset="0"/>
              </a:rPr>
              <a:t>Application to highly saline water sources</a:t>
            </a:r>
          </a:p>
          <a:p>
            <a:pPr algn="just" eaLnBrk="1" hangingPunct="1">
              <a:buFontTx/>
              <a:buChar char="•"/>
              <a:defRPr/>
            </a:pPr>
            <a:r>
              <a:rPr lang="en-US" altLang="en-US" sz="1700" b="0" dirty="0">
                <a:latin typeface="Berlin Sans FB" pitchFamily="34" charset="0"/>
              </a:rPr>
              <a:t>Development of an economic evaluation model</a:t>
            </a:r>
            <a:endParaRPr lang="en-GB" altLang="en-US" sz="1700" b="0" dirty="0">
              <a:latin typeface="Berlin Sans FB" pitchFamily="34" charset="0"/>
            </a:endParaRPr>
          </a:p>
        </p:txBody>
      </p:sp>
      <p:sp>
        <p:nvSpPr>
          <p:cNvPr id="30" name="Text Box 77"/>
          <p:cNvSpPr txBox="1">
            <a:spLocks noChangeArrowheads="1"/>
          </p:cNvSpPr>
          <p:nvPr/>
        </p:nvSpPr>
        <p:spPr bwMode="auto">
          <a:xfrm>
            <a:off x="10560184" y="29125759"/>
            <a:ext cx="9128747" cy="10630047"/>
          </a:xfrm>
          <a:prstGeom prst="rect">
            <a:avLst/>
          </a:prstGeom>
          <a:noFill/>
          <a:ln w="57150">
            <a:solidFill>
              <a:schemeClr val="bg1">
                <a:lumMod val="50000"/>
              </a:schemeClr>
            </a:solidFill>
            <a:miter lim="800000"/>
            <a:headEnd/>
            <a:tailEnd/>
          </a:ln>
          <a:effectLst/>
        </p:spPr>
        <p:txBody>
          <a:bodyPr wrap="square" lIns="0" tIns="146255" rIns="255096" bIns="43196">
            <a:spAutoFit/>
          </a:bodyPr>
          <a:lstStyle>
            <a:lvl1pPr marL="342900" indent="-342900" algn="ctr" defTabSz="4567238" eaLnBrk="0" hangingPunct="0">
              <a:defRPr sz="6600" b="1">
                <a:solidFill>
                  <a:schemeClr val="tx1"/>
                </a:solidFill>
                <a:latin typeface="Arial Unicode MS" pitchFamily="34" charset="-128"/>
                <a:cs typeface="Times New Roman" pitchFamily="18" charset="0"/>
              </a:defRPr>
            </a:lvl1pPr>
            <a:lvl2pPr marL="800100" indent="-342900" algn="ctr" defTabSz="4567238" eaLnBrk="0" hangingPunct="0">
              <a:defRPr sz="6600" b="1">
                <a:solidFill>
                  <a:schemeClr val="tx1"/>
                </a:solidFill>
                <a:latin typeface="Arial Unicode MS" pitchFamily="34" charset="-128"/>
                <a:cs typeface="Times New Roman" pitchFamily="18" charset="0"/>
              </a:defRPr>
            </a:lvl2pPr>
            <a:lvl3pPr marL="1257300" indent="-342900" algn="ctr" defTabSz="4567238" eaLnBrk="0" hangingPunct="0">
              <a:defRPr sz="6600" b="1">
                <a:solidFill>
                  <a:schemeClr val="tx1"/>
                </a:solidFill>
                <a:latin typeface="Arial Unicode MS" pitchFamily="34" charset="-128"/>
                <a:cs typeface="Times New Roman" pitchFamily="18" charset="0"/>
              </a:defRPr>
            </a:lvl3pPr>
            <a:lvl4pPr marL="1714500" indent="-342900" algn="ctr" defTabSz="4567238" eaLnBrk="0" hangingPunct="0">
              <a:defRPr sz="6600" b="1">
                <a:solidFill>
                  <a:schemeClr val="tx1"/>
                </a:solidFill>
                <a:latin typeface="Arial Unicode MS" pitchFamily="34" charset="-128"/>
                <a:cs typeface="Times New Roman" pitchFamily="18" charset="0"/>
              </a:defRPr>
            </a:lvl4pPr>
            <a:lvl5pPr marL="2171700" indent="-342900" algn="ctr" defTabSz="4567238" eaLnBrk="0" hangingPunct="0">
              <a:defRPr sz="6600" b="1">
                <a:solidFill>
                  <a:schemeClr val="tx1"/>
                </a:solidFill>
                <a:latin typeface="Arial Unicode MS" pitchFamily="34" charset="-128"/>
                <a:cs typeface="Times New Roman" pitchFamily="18" charset="0"/>
              </a:defRPr>
            </a:lvl5pPr>
            <a:lvl6pPr marL="26289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6pPr>
            <a:lvl7pPr marL="30861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7pPr>
            <a:lvl8pPr marL="35433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8pPr>
            <a:lvl9pPr marL="4000500" indent="-342900" algn="ctr" defTabSz="4567238" eaLnBrk="0" fontAlgn="base" hangingPunct="0">
              <a:spcBef>
                <a:spcPct val="50000"/>
              </a:spcBef>
              <a:spcAft>
                <a:spcPct val="0"/>
              </a:spcAft>
              <a:defRPr sz="6600" b="1">
                <a:solidFill>
                  <a:schemeClr val="tx1"/>
                </a:solidFill>
                <a:latin typeface="Arial Unicode MS" pitchFamily="34" charset="-128"/>
                <a:cs typeface="Times New Roman" pitchFamily="18" charset="0"/>
              </a:defRPr>
            </a:lvl9pPr>
          </a:lstStyle>
          <a:p>
            <a:pPr eaLnBrk="1" hangingPunct="1">
              <a:buClr>
                <a:schemeClr val="tx1"/>
              </a:buClr>
              <a:defRPr/>
            </a:pPr>
            <a:r>
              <a:rPr lang="en-ZA" altLang="en-US" sz="2600" dirty="0">
                <a:effectLst>
                  <a:outerShdw blurRad="38100" dist="38100" dir="2700000" algn="tl">
                    <a:srgbClr val="C0C0C0"/>
                  </a:outerShdw>
                </a:effectLst>
                <a:latin typeface="Berlin Sans FB" pitchFamily="34" charset="0"/>
              </a:rPr>
              <a:t>Development of the prototype</a:t>
            </a:r>
            <a:endParaRPr lang="en-US" sz="1700" dirty="0"/>
          </a:p>
          <a:p>
            <a:pPr marL="136051" indent="0" algn="just">
              <a:defRPr/>
            </a:pPr>
            <a:r>
              <a:rPr lang="en-US" sz="1700" b="0" dirty="0">
                <a:latin typeface="Berlin Sans FB" panose="020E0602020502020306" pitchFamily="34" charset="0"/>
              </a:rPr>
              <a:t>Solar desalination systems require adaptation to local conditions such as water demand, ground water quality, ambient conditions, access to maintenance material, level of education and socio-economic conditions of the selected community. The design therefore had to be rugged to withstand outdoor use, and minimal supervision and maintenance. The system needed to be scalable to be easily up-gradable depending on the output volume required. Since the system is intended for remote rural areas only solar energy would be utilized with no external electrical requirements for any components. </a:t>
            </a:r>
          </a:p>
          <a:p>
            <a:pPr marL="136051" indent="0" algn="just">
              <a:defRPr/>
            </a:pPr>
            <a:endParaRPr lang="en-US" sz="1700" b="0" dirty="0">
              <a:latin typeface="Berlin Sans FB" panose="020E0602020502020306" pitchFamily="34" charset="0"/>
            </a:endParaRPr>
          </a:p>
          <a:p>
            <a:pPr marL="136051" indent="0" algn="just" eaLnBrk="1" hangingPunct="1">
              <a:buClr>
                <a:schemeClr val="tx1"/>
              </a:buClr>
              <a:defRPr/>
            </a:pPr>
            <a:r>
              <a:rPr lang="en-US" altLang="en-US" sz="1700" b="0" dirty="0">
                <a:latin typeface="Berlin Sans FB" pitchFamily="34" charset="0"/>
              </a:rPr>
              <a:t>To achieve these goals a solar desalination technique with a configuration not found in literature were developed. The design therefore represents a new configuration for a small scale modular solar desalination system adapted for the local South African conditions. </a:t>
            </a:r>
          </a:p>
          <a:p>
            <a:pPr algn="just" eaLnBrk="1" hangingPunct="1">
              <a:buClr>
                <a:schemeClr val="tx1"/>
              </a:buClr>
              <a:defRPr/>
            </a:pPr>
            <a:endParaRPr lang="en-US" altLang="en-US" sz="1700" b="0" dirty="0">
              <a:latin typeface="Berlin Sans FB" pitchFamily="34" charset="0"/>
            </a:endParaRPr>
          </a:p>
          <a:p>
            <a:pPr marL="136051" indent="0" algn="just" eaLnBrk="1" hangingPunct="1">
              <a:buClr>
                <a:schemeClr val="tx1"/>
              </a:buClr>
              <a:defRPr/>
            </a:pPr>
            <a:r>
              <a:rPr lang="en-US" altLang="en-US" sz="1700" b="0" dirty="0">
                <a:latin typeface="Berlin Sans FB" pitchFamily="34" charset="0"/>
              </a:rPr>
              <a:t>Simplification of the solar-assisted distillation design involves a temperature rise in the water due to absorbed solar energy in the solar panels and subsequent heat transfer to the water in the evaporation tank; in turn the heated water evaporates at the air-water interface which increases the humidity of the air, the humid air is cooled to condense as clean, </a:t>
            </a:r>
            <a:r>
              <a:rPr lang="en-US" altLang="en-US" sz="1700" b="0" dirty="0" err="1">
                <a:latin typeface="Berlin Sans FB" pitchFamily="34" charset="0"/>
              </a:rPr>
              <a:t>ie</a:t>
            </a:r>
            <a:r>
              <a:rPr lang="en-US" altLang="en-US" sz="1700" b="0" dirty="0">
                <a:latin typeface="Berlin Sans FB" pitchFamily="34" charset="0"/>
              </a:rPr>
              <a:t> desalinated water. The solar panels have been assembled in an array which face north and is inclined at 23.5 degrees to compensate for the ecliptic inclination (Figure 3). This will make sure that the solar radiation entrance angle will be perpendicular in summer and will be optimal on the solar panels for most of the year to ensure maximum transfer of radiation into the system.</a:t>
            </a:r>
          </a:p>
          <a:p>
            <a:pPr marL="136051" indent="0" algn="just" eaLnBrk="1" hangingPunct="1">
              <a:buClr>
                <a:schemeClr val="tx1"/>
              </a:buClr>
              <a:defRPr/>
            </a:pPr>
            <a:endParaRPr lang="en-US" altLang="en-US" sz="1700" b="0" dirty="0">
              <a:latin typeface="Berlin Sans FB" pitchFamily="34" charset="0"/>
            </a:endParaRPr>
          </a:p>
          <a:p>
            <a:pPr marL="136051" indent="0" algn="just" eaLnBrk="1" hangingPunct="1">
              <a:buClr>
                <a:schemeClr val="tx1"/>
              </a:buClr>
              <a:defRPr/>
            </a:pPr>
            <a:r>
              <a:rPr lang="en-US" altLang="en-US" sz="1700" b="0" dirty="0">
                <a:latin typeface="Berlin Sans FB" pitchFamily="34" charset="0"/>
              </a:rPr>
              <a:t>The feed water inlet allows for water to enter the evaporation tank at ambient temperature and is heated by the PV panel fluid which circulates through copper coils inside the evaporation tank. The heat exchanged to the saline water will heat the water to between 60℃ and 80℃ in winter months resulting in evaporation and steam formation. The design is currently a dome-shaped roof housing an extractor fan which assists in extracting the steam from the evaporation tank and feeding into a condensation tank where the steam is cooled down and allowed to condensate in copper coils inside a 50 liter condensation tank with circulating cooling water. The PV panel fluid is recirculated from the evaporation tank coils into the PV circuit and the heat is recovered for the system. Heat of evaporation is removed from the brine and the brine temperature will decrease. However, since the PV circuit continuously replaces the heat the process of evaporation can continue uninterrupted.</a:t>
            </a:r>
          </a:p>
          <a:p>
            <a:pPr algn="just" eaLnBrk="1" hangingPunct="1">
              <a:buClr>
                <a:schemeClr val="tx1"/>
              </a:buClr>
              <a:defRPr/>
            </a:pPr>
            <a:r>
              <a:rPr lang="en-US" altLang="en-US" sz="1700" b="0" dirty="0">
                <a:latin typeface="Berlin Sans FB" pitchFamily="34" charset="0"/>
              </a:rPr>
              <a:t>	</a:t>
            </a:r>
          </a:p>
          <a:p>
            <a:pPr eaLnBrk="1" hangingPunct="1">
              <a:buClr>
                <a:schemeClr val="tx1"/>
              </a:buClr>
              <a:defRPr/>
            </a:pPr>
            <a:r>
              <a:rPr lang="en-US" altLang="en-US" sz="2600" dirty="0">
                <a:effectLst>
                  <a:outerShdw blurRad="38100" dist="38100" dir="2700000" algn="tl">
                    <a:srgbClr val="000000">
                      <a:alpha val="43137"/>
                    </a:srgbClr>
                  </a:outerShdw>
                </a:effectLst>
                <a:latin typeface="Berlin Sans FB" pitchFamily="34" charset="0"/>
              </a:rPr>
              <a:t>Parameters affecting the output </a:t>
            </a:r>
          </a:p>
          <a:p>
            <a:pPr marL="170064" indent="0" algn="just" eaLnBrk="1" hangingPunct="1">
              <a:buClr>
                <a:schemeClr val="tx1"/>
              </a:buClr>
              <a:defRPr/>
            </a:pPr>
            <a:r>
              <a:rPr lang="en-US" altLang="en-US" sz="1700" b="0" dirty="0">
                <a:latin typeface="Berlin Sans FB" pitchFamily="34" charset="0"/>
              </a:rPr>
              <a:t>The productivity of a solar desalination plant is affected by ambient, operating and design conditions. In this instance the ambient conditions include ambient temperature, solar insolation, and wind velocity and wind chill temperature. Operating conditions comprise water depth, orientation of the solar panels and feed water temperature, etc. </a:t>
            </a:r>
            <a:endParaRPr lang="en-ZA" altLang="en-US" sz="1700" b="0" dirty="0">
              <a:latin typeface="Berlin Sans FB" pitchFamily="34" charset="0"/>
            </a:endParaRPr>
          </a:p>
        </p:txBody>
      </p:sp>
      <p:pic>
        <p:nvPicPr>
          <p:cNvPr id="31" name="Picture 15" descr="danel cu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28366" y="7186490"/>
            <a:ext cx="1065539" cy="906456"/>
          </a:xfrm>
          <a:prstGeom prst="rect">
            <a:avLst/>
          </a:prstGeom>
          <a:noFill/>
          <a:ln w="38100">
            <a:noFill/>
            <a:miter lim="800000"/>
            <a:headEnd/>
            <a:tailEnd/>
          </a:ln>
          <a:effectLst>
            <a:outerShdw blurRad="50800" dist="38100" dir="10800000" sx="101000" sy="101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35198" y="14834616"/>
            <a:ext cx="3535594" cy="2960874"/>
          </a:xfrm>
          <a:prstGeom prst="rect">
            <a:avLst/>
          </a:prstGeom>
          <a:noFill/>
          <a:ln w="28575">
            <a:solidFill>
              <a:srgbClr val="000000"/>
            </a:solid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7" descr="solar_thum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39034" y="14823665"/>
            <a:ext cx="4205542" cy="2960874"/>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6" name="Text Box 41"/>
          <p:cNvSpPr txBox="1">
            <a:spLocks noChangeArrowheads="1"/>
          </p:cNvSpPr>
          <p:nvPr/>
        </p:nvSpPr>
        <p:spPr bwMode="auto">
          <a:xfrm>
            <a:off x="10571829" y="17830990"/>
            <a:ext cx="3672097" cy="49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1: Map indicating the TDS South Africa (http://soer.deat.gov.za)</a:t>
            </a:r>
          </a:p>
        </p:txBody>
      </p:sp>
      <p:sp>
        <p:nvSpPr>
          <p:cNvPr id="37" name="Text Box 39"/>
          <p:cNvSpPr txBox="1">
            <a:spLocks noChangeArrowheads="1"/>
          </p:cNvSpPr>
          <p:nvPr/>
        </p:nvSpPr>
        <p:spPr bwMode="auto">
          <a:xfrm>
            <a:off x="15088567" y="17795490"/>
            <a:ext cx="3744099" cy="49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AU" altLang="en-US" sz="1300" dirty="0">
                <a:latin typeface="Berlin Sans FB" pitchFamily="34" charset="0"/>
              </a:rPr>
              <a:t>Figure 2: South Africa solar radiation potential (</a:t>
            </a:r>
            <a:r>
              <a:rPr lang="en-AU" altLang="en-US" sz="1300" dirty="0">
                <a:latin typeface="Berlin Sans FB" pitchFamily="34" charset="0"/>
                <a:hlinkClick r:id="rId14"/>
              </a:rPr>
              <a:t>http://www.sabregen.co.za/</a:t>
            </a:r>
            <a:r>
              <a:rPr lang="en-AU" altLang="en-US" sz="1300" dirty="0">
                <a:latin typeface="Berlin Sans FB" pitchFamily="34" charset="0"/>
              </a:rPr>
              <a:t>)</a:t>
            </a:r>
            <a:endParaRPr lang="en-US" altLang="en-US" sz="1300" dirty="0">
              <a:latin typeface="Berlin Sans FB" pitchFamily="34" charset="0"/>
            </a:endParaRPr>
          </a:p>
        </p:txBody>
      </p:sp>
      <p:pic>
        <p:nvPicPr>
          <p:cNvPr id="38" name="Picture 98"/>
          <p:cNvPicPr>
            <a:picLocks noChangeAspect="1" noChangeArrowheads="1"/>
          </p:cNvPicPr>
          <p:nvPr/>
        </p:nvPicPr>
        <p:blipFill>
          <a:blip r:embed="rId15"/>
          <a:srcRect/>
          <a:stretch>
            <a:fillRect/>
          </a:stretch>
        </p:blipFill>
        <p:spPr bwMode="auto">
          <a:xfrm>
            <a:off x="10372774" y="18510190"/>
            <a:ext cx="4602122" cy="3125867"/>
          </a:xfrm>
          <a:prstGeom prst="rect">
            <a:avLst/>
          </a:prstGeom>
          <a:noFill/>
          <a:ln w="31750" algn="ctr">
            <a:solidFill>
              <a:schemeClr val="bg2">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9" name="Picture 100"/>
          <p:cNvPicPr>
            <a:picLocks noChangeAspect="1" noChangeArrowheads="1"/>
          </p:cNvPicPr>
          <p:nvPr/>
        </p:nvPicPr>
        <p:blipFill>
          <a:blip r:embed="rId16"/>
          <a:srcRect/>
          <a:stretch>
            <a:fillRect/>
          </a:stretch>
        </p:blipFill>
        <p:spPr bwMode="auto">
          <a:xfrm>
            <a:off x="15115901" y="18510190"/>
            <a:ext cx="4629122" cy="3125867"/>
          </a:xfrm>
          <a:prstGeom prst="rect">
            <a:avLst/>
          </a:prstGeom>
          <a:noFill/>
          <a:ln w="31750" algn="ctr">
            <a:solidFill>
              <a:schemeClr val="bg2">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0" name="Text Box 83"/>
          <p:cNvSpPr txBox="1">
            <a:spLocks noChangeArrowheads="1"/>
          </p:cNvSpPr>
          <p:nvPr/>
        </p:nvSpPr>
        <p:spPr bwMode="auto">
          <a:xfrm>
            <a:off x="10560184" y="21653169"/>
            <a:ext cx="3255086"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4: Typical winter’s day weather data </a:t>
            </a:r>
          </a:p>
        </p:txBody>
      </p:sp>
      <p:sp>
        <p:nvSpPr>
          <p:cNvPr id="41" name="Text Box 83"/>
          <p:cNvSpPr txBox="1">
            <a:spLocks noChangeArrowheads="1"/>
          </p:cNvSpPr>
          <p:nvPr/>
        </p:nvSpPr>
        <p:spPr bwMode="auto">
          <a:xfrm>
            <a:off x="15418908" y="21653169"/>
            <a:ext cx="3022579"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5: Typical winter’s day wind data </a:t>
            </a:r>
          </a:p>
        </p:txBody>
      </p:sp>
      <p:pic>
        <p:nvPicPr>
          <p:cNvPr id="43" name="Picture 101"/>
          <p:cNvPicPr>
            <a:picLocks noChangeAspect="1" noChangeArrowheads="1"/>
          </p:cNvPicPr>
          <p:nvPr/>
        </p:nvPicPr>
        <p:blipFill>
          <a:blip r:embed="rId17"/>
          <a:srcRect/>
          <a:stretch>
            <a:fillRect/>
          </a:stretch>
        </p:blipFill>
        <p:spPr bwMode="auto">
          <a:xfrm>
            <a:off x="10372774" y="22089651"/>
            <a:ext cx="4602122" cy="3280360"/>
          </a:xfrm>
          <a:prstGeom prst="rect">
            <a:avLst/>
          </a:prstGeom>
          <a:noFill/>
          <a:ln w="31750" algn="ctr">
            <a:solidFill>
              <a:schemeClr val="bg2">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4" name="Picture 96"/>
          <p:cNvPicPr>
            <a:picLocks noChangeAspect="1" noChangeArrowheads="1"/>
          </p:cNvPicPr>
          <p:nvPr/>
        </p:nvPicPr>
        <p:blipFill>
          <a:blip r:embed="rId18"/>
          <a:srcRect/>
          <a:stretch>
            <a:fillRect/>
          </a:stretch>
        </p:blipFill>
        <p:spPr bwMode="auto">
          <a:xfrm>
            <a:off x="15088567" y="22110791"/>
            <a:ext cx="4656456" cy="2600889"/>
          </a:xfrm>
          <a:prstGeom prst="rect">
            <a:avLst/>
          </a:prstGeom>
          <a:noFill/>
          <a:ln w="31750" algn="ctr">
            <a:solidFill>
              <a:schemeClr val="bg2">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5" name="Text Box 83"/>
          <p:cNvSpPr txBox="1">
            <a:spLocks noChangeArrowheads="1"/>
          </p:cNvSpPr>
          <p:nvPr/>
        </p:nvSpPr>
        <p:spPr bwMode="auto">
          <a:xfrm>
            <a:off x="10651783" y="25432701"/>
            <a:ext cx="3045080"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6: Typical winter’s day plant data </a:t>
            </a:r>
          </a:p>
        </p:txBody>
      </p:sp>
      <p:sp>
        <p:nvSpPr>
          <p:cNvPr id="46" name="Text Box 83"/>
          <p:cNvSpPr txBox="1">
            <a:spLocks noChangeArrowheads="1"/>
          </p:cNvSpPr>
          <p:nvPr/>
        </p:nvSpPr>
        <p:spPr bwMode="auto">
          <a:xfrm>
            <a:off x="15252114" y="24783239"/>
            <a:ext cx="4009606"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7: Typical winter’s day production rate (ml/min)</a:t>
            </a:r>
          </a:p>
        </p:txBody>
      </p:sp>
      <p:graphicFrame>
        <p:nvGraphicFramePr>
          <p:cNvPr id="7" name="Object 6"/>
          <p:cNvGraphicFramePr>
            <a:graphicFrameLocks/>
          </p:cNvGraphicFramePr>
          <p:nvPr>
            <p:extLst>
              <p:ext uri="{D42A27DB-BD31-4B8C-83A1-F6EECF244321}">
                <p14:modId xmlns:p14="http://schemas.microsoft.com/office/powerpoint/2010/main" val="2799303177"/>
              </p:ext>
            </p:extLst>
          </p:nvPr>
        </p:nvGraphicFramePr>
        <p:xfrm>
          <a:off x="12690252" y="25847272"/>
          <a:ext cx="4796629" cy="2493964"/>
        </p:xfrm>
        <a:graphic>
          <a:graphicData uri="http://schemas.openxmlformats.org/presentationml/2006/ole">
            <mc:AlternateContent xmlns:mc="http://schemas.openxmlformats.org/markup-compatibility/2006">
              <mc:Choice xmlns:v="urn:schemas-microsoft-com:vml" Requires="v">
                <p:oleObj spid="_x0000_s2072" r:id="rId20" imgW="5066215" imgH="3017782" progId="Excel.Chart.8">
                  <p:embed/>
                </p:oleObj>
              </mc:Choice>
              <mc:Fallback>
                <p:oleObj r:id="rId20" imgW="5066215" imgH="3017782" progId="Excel.Chart.8">
                  <p:embed/>
                  <p:pic>
                    <p:nvPicPr>
                      <p:cNvPr id="0" name="Chart 3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90252" y="25847272"/>
                        <a:ext cx="4796629" cy="2493964"/>
                      </a:xfrm>
                      <a:prstGeom prst="rect">
                        <a:avLst/>
                      </a:prstGeom>
                      <a:solidFill>
                        <a:schemeClr val="bg1"/>
                      </a:solidFill>
                      <a:ln w="31750">
                        <a:solidFill>
                          <a:srgbClr val="606060"/>
                        </a:solidFill>
                        <a:miter lim="800000"/>
                        <a:headEnd/>
                        <a:tailEnd/>
                      </a:ln>
                    </p:spPr>
                  </p:pic>
                </p:oleObj>
              </mc:Fallback>
            </mc:AlternateContent>
          </a:graphicData>
        </a:graphic>
      </p:graphicFrame>
      <p:sp>
        <p:nvSpPr>
          <p:cNvPr id="48" name="Text Box 83"/>
          <p:cNvSpPr txBox="1">
            <a:spLocks noChangeArrowheads="1"/>
          </p:cNvSpPr>
          <p:nvPr/>
        </p:nvSpPr>
        <p:spPr bwMode="auto">
          <a:xfrm>
            <a:off x="13006845" y="28386347"/>
            <a:ext cx="4218111"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300" dirty="0">
                <a:latin typeface="Berlin Sans FB" pitchFamily="34" charset="0"/>
              </a:rPr>
              <a:t>Figure 8: Typical winter’s day cumulative production rate </a:t>
            </a:r>
          </a:p>
        </p:txBody>
      </p:sp>
      <p:sp>
        <p:nvSpPr>
          <p:cNvPr id="49" name="Text Box 83"/>
          <p:cNvSpPr txBox="1">
            <a:spLocks noChangeArrowheads="1"/>
          </p:cNvSpPr>
          <p:nvPr/>
        </p:nvSpPr>
        <p:spPr bwMode="auto">
          <a:xfrm>
            <a:off x="3769368" y="37787983"/>
            <a:ext cx="3608107" cy="33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93" tIns="43196" rIns="86393" bIns="43196">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500">
                <a:solidFill>
                  <a:schemeClr val="tx1"/>
                </a:solidFill>
                <a:latin typeface="Times New Roman" pitchFamily="18" charset="0"/>
              </a:defRPr>
            </a:lvl2pPr>
            <a:lvl3pPr marL="1143000" indent="-228600" eaLnBrk="0" hangingPunct="0">
              <a:spcBef>
                <a:spcPct val="20000"/>
              </a:spcBef>
              <a:buChar char="•"/>
              <a:defRPr sz="116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50000"/>
              </a:spcBef>
              <a:buFontTx/>
              <a:buNone/>
            </a:pPr>
            <a:r>
              <a:rPr lang="en-US" altLang="en-US" sz="1600" dirty="0">
                <a:latin typeface="Berlin Sans FB" pitchFamily="34" charset="0"/>
              </a:rPr>
              <a:t>Figure </a:t>
            </a:r>
            <a:r>
              <a:rPr lang="en-US" altLang="en-US" sz="1600" dirty="0" smtClean="0">
                <a:latin typeface="Berlin Sans FB" pitchFamily="34" charset="0"/>
              </a:rPr>
              <a:t>3: Solar desalination plant </a:t>
            </a:r>
            <a:r>
              <a:rPr lang="en-US" altLang="en-US" sz="1600" dirty="0">
                <a:latin typeface="Berlin Sans FB" pitchFamily="34" charset="0"/>
              </a:rPr>
              <a:t>set-up </a:t>
            </a:r>
          </a:p>
        </p:txBody>
      </p:sp>
      <p:pic>
        <p:nvPicPr>
          <p:cNvPr id="51" name="Picture 50"/>
          <p:cNvPicPr>
            <a:picLocks noChangeAspect="1"/>
          </p:cNvPicPr>
          <p:nvPr/>
        </p:nvPicPr>
        <p:blipFill rotWithShape="1">
          <a:blip r:embed="rId22" cstate="print">
            <a:extLst>
              <a:ext uri="{28A0092B-C50C-407E-A947-70E740481C1C}">
                <a14:useLocalDpi xmlns:a14="http://schemas.microsoft.com/office/drawing/2010/main" val="0"/>
              </a:ext>
            </a:extLst>
          </a:blip>
          <a:srcRect l="5172" t="5977" r="16207" b="7457"/>
          <a:stretch/>
        </p:blipFill>
        <p:spPr>
          <a:xfrm>
            <a:off x="976552" y="30870397"/>
            <a:ext cx="9193717" cy="6748566"/>
          </a:xfrm>
          <a:prstGeom prst="rect">
            <a:avLst/>
          </a:prstGeom>
          <a:ln w="38100">
            <a:solidFill>
              <a:schemeClr val="bg1">
                <a:lumMod val="50000"/>
              </a:schemeClr>
            </a:solidFill>
          </a:ln>
          <a:effectLst>
            <a:outerShdw blurRad="50800" dist="38100" dir="2700000" algn="tl" rotWithShape="0">
              <a:prstClr val="black">
                <a:alpha val="40000"/>
              </a:prstClr>
            </a:outerShdw>
          </a:effectLst>
        </p:spPr>
      </p:pic>
      <p:pic>
        <p:nvPicPr>
          <p:cNvPr id="2065" name="Picture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196860" y="1018903"/>
            <a:ext cx="7015944" cy="218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16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2663</Words>
  <Application>Microsoft Office PowerPoint</Application>
  <PresentationFormat>Custom</PresentationFormat>
  <Paragraphs>66</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Excel Chart</vt:lpstr>
      <vt:lpstr>DEVELOPMENT OF A SOLAR DESALINATION PLANT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2014-09-04T09:48:50Z</dcterms:created>
  <dcterms:modified xsi:type="dcterms:W3CDTF">2014-09-18T13:59:22Z</dcterms:modified>
</cp:coreProperties>
</file>