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98" r:id="rId1"/>
  </p:sldMasterIdLst>
  <p:notesMasterIdLst>
    <p:notesMasterId r:id="rId23"/>
  </p:notesMasterIdLst>
  <p:sldIdLst>
    <p:sldId id="420" r:id="rId2"/>
    <p:sldId id="499" r:id="rId3"/>
    <p:sldId id="504" r:id="rId4"/>
    <p:sldId id="510" r:id="rId5"/>
    <p:sldId id="483" r:id="rId6"/>
    <p:sldId id="445" r:id="rId7"/>
    <p:sldId id="436" r:id="rId8"/>
    <p:sldId id="459" r:id="rId9"/>
    <p:sldId id="442" r:id="rId10"/>
    <p:sldId id="441" r:id="rId11"/>
    <p:sldId id="489" r:id="rId12"/>
    <p:sldId id="512" r:id="rId13"/>
    <p:sldId id="492" r:id="rId14"/>
    <p:sldId id="444" r:id="rId15"/>
    <p:sldId id="491" r:id="rId16"/>
    <p:sldId id="493" r:id="rId17"/>
    <p:sldId id="501" r:id="rId18"/>
    <p:sldId id="497" r:id="rId19"/>
    <p:sldId id="515" r:id="rId20"/>
    <p:sldId id="503" r:id="rId21"/>
    <p:sldId id="517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3A7103"/>
    <a:srgbClr val="326103"/>
    <a:srgbClr val="004F8A"/>
    <a:srgbClr val="0066FF"/>
    <a:srgbClr val="2A5202"/>
    <a:srgbClr val="1B3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723" autoAdjust="0"/>
    <p:restoredTop sz="93078" autoAdjust="0"/>
  </p:normalViewPr>
  <p:slideViewPr>
    <p:cSldViewPr snapToGrid="0">
      <p:cViewPr>
        <p:scale>
          <a:sx n="160" d="100"/>
          <a:sy n="160" d="100"/>
        </p:scale>
        <p:origin x="684" y="2628"/>
      </p:cViewPr>
      <p:guideLst>
        <p:guide orient="horz" pos="22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7FE57C-A3C8-4034-891A-944721311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2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8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1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2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pPr>
              <a:defRPr/>
            </a:pPr>
            <a:fld id="{23502A7D-E658-4089-8FDF-1D87EA070E08}" type="datetimeFigureOut">
              <a:rPr lang="en-US" smtClean="0"/>
              <a:pPr>
                <a:defRPr/>
              </a:pPr>
              <a:t>9/29/2014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0BC5B3-679F-4EB7-9350-2706A7948E09}" type="slidenum">
              <a:rPr lang="en-US" smtClean="0"/>
              <a:pPr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</a:t>
            </a:r>
          </a:p>
          <a:p>
            <a:pPr>
              <a:defRPr/>
            </a:pPr>
            <a:r>
              <a:rPr lang="en-ZA" smtClean="0"/>
              <a:t>GFZ – Potsdam, Germany</a:t>
            </a:r>
          </a:p>
          <a:p>
            <a:pPr>
              <a:defRPr/>
            </a:pPr>
            <a:r>
              <a:rPr lang="en-US" smtClean="0"/>
              <a:t>25 November 2012 – 1 December 2012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14" name="Rectangle 12"/>
          <p:cNvSpPr/>
          <p:nvPr userDrawn="1"/>
        </p:nvSpPr>
        <p:spPr>
          <a:xfrm>
            <a:off x="0" y="5773738"/>
            <a:ext cx="9144000" cy="1084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" name="Picture 12" descr="Inkaba earth - White back (Small)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40" y="14288"/>
            <a:ext cx="1330325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Inkaba ye Africa 3D 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451" y="138116"/>
            <a:ext cx="15367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Research\Inkaba\Designs\Logos\JPGs\AEON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6" y="6067428"/>
            <a:ext cx="31845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inkaba.org/images/YoS%20DE%20SA/de%20bird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4149" y="5786439"/>
            <a:ext cx="1339851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 descr="GFZ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7879" y="5859466"/>
            <a:ext cx="140017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71926-3401-4562-B279-C5BE547C08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FC807-8A7D-47A2-9058-7264A5C8E9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3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777E407-260C-4F9D-99A9-B43DD6D816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2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6" y="3367247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4" y="4084579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90A605-3AD2-455D-9390-D426F6D26B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8386A2E-C6C7-4D20-8BBE-69463905B0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C023576-95A2-4329-A544-6E2E3B55F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15811D-0F70-4484-9C22-7AFDAC9B5C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4B5179-D6D3-432D-872A-627D6711B7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7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C9E1518-2C0A-4617-AE46-21C25FD090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13" y="2026918"/>
            <a:ext cx="5439583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9" y="273181"/>
            <a:ext cx="3181351" cy="292100"/>
          </a:xfrm>
        </p:spPr>
        <p:txBody>
          <a:bodyPr/>
          <a:lstStyle/>
          <a:p>
            <a:pPr>
              <a:defRPr/>
            </a:pPr>
            <a:r>
              <a:rPr lang="en-US" smtClean="0"/>
              <a:t>25 November  – 1 December 2012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pPr>
              <a:defRPr/>
            </a:pPr>
            <a:fld id="{7124D14A-A290-49BC-8F16-8C53647B3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6"/>
            <a:ext cx="6248400" cy="292100"/>
          </a:xfrm>
        </p:spPr>
        <p:txBody>
          <a:bodyPr/>
          <a:lstStyle/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6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9" y="273181"/>
            <a:ext cx="3181351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25 November  – 1 December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6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ZA" smtClean="0"/>
              <a:t>9th Inkaba yeAfrica Workshop - GFZ Potsdam, Germany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A9A6E7D-32FE-48A8-A519-5CCC6C8C49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Inkaba ye Africa 3D 2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37451" y="138116"/>
            <a:ext cx="15367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/>
  <p:hf hdr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hyperlink" Target="https://www.google.co.za/imgres?imgurl=http://www.landmanwa.co.za/biografie/foto_bio15_01.jpg&amp;imgrefurl=http://www.landmanwa.co.za/biografie/bio_15.htm&amp;docid=W-X8dOGHyx6MCM&amp;tbnid=DpoCwPitwBE15M&amp;w=434&amp;h=300&amp;ei=PTAnVMPLMoKUatzYguAM&amp;ved=0CAcQxiAwBQ&amp;iact=c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http://intraweb.csir.co.za/ci2006/artwork/BLUE/CSIR_SIG_32mm_BLU.bmp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63" y="1143000"/>
            <a:ext cx="9139237" cy="982663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David" panose="020E0502060401010101" pitchFamily="34" charset="-79"/>
                <a:cs typeface="David" panose="020E0502060401010101" pitchFamily="34" charset="-79"/>
              </a:rPr>
              <a:t>Evolving stress patterns across southern Africa since the end of Gondwana: puzzling clues to the seismicity of South Africa</a:t>
            </a:r>
            <a:endParaRPr lang="en-ZA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266485"/>
            <a:ext cx="9144000" cy="17461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>
              <a:lnSpc>
                <a:spcPct val="80000"/>
              </a:lnSpc>
              <a:defRPr/>
            </a:pPr>
            <a:endParaRPr lang="en-US" sz="1400" baseline="30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1. Necsa, South Africa; 2. School of Geosciences, University of the Witwatersrand, South Africa; 3. University of Pretoria, South Africa; 4. Tel Aviv University, Israel; 5. University of Haifa, Israel; 6. Royal Museum for Central Africa, Belgium</a:t>
            </a:r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;</a:t>
            </a:r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 7. CSIR, South Africa; 8. University of Cape Town, South Africa; 9. GFZ Potsdam, Germany; 10. Council for Geoscience, South Africa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343" name="Picture 18" descr="wits"/>
          <p:cNvPicPr>
            <a:picLocks noChangeAspect="1" noChangeArrowheads="1"/>
          </p:cNvPicPr>
          <p:nvPr/>
        </p:nvPicPr>
        <p:blipFill>
          <a:blip r:embed="rId2" cstate="print"/>
          <a:srcRect l="85408"/>
          <a:stretch>
            <a:fillRect/>
          </a:stretch>
        </p:blipFill>
        <p:spPr bwMode="auto">
          <a:xfrm>
            <a:off x="2068592" y="15548"/>
            <a:ext cx="845345" cy="8827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4" name="Picture 2" descr="F:\necsa_full_small.jpg"/>
          <p:cNvPicPr>
            <a:picLocks noChangeAspect="1" noChangeArrowheads="1"/>
          </p:cNvPicPr>
          <p:nvPr/>
        </p:nvPicPr>
        <p:blipFill>
          <a:blip r:embed="rId3" cstate="print"/>
          <a:srcRect l="3426" t="5531" r="4675" b="34058"/>
          <a:stretch>
            <a:fillRect/>
          </a:stretch>
        </p:blipFill>
        <p:spPr bwMode="auto">
          <a:xfrm>
            <a:off x="-1" y="21200"/>
            <a:ext cx="2068593" cy="7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F:\CGS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2810" y="0"/>
            <a:ext cx="782639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" descr="C:\Users\MarcoA\AppData\Local\Microsoft\Windows\Temporary Internet Files\Content.Outlook\HJXYF2CA\UCTcircular_logo1_CMY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3225" y="31563"/>
            <a:ext cx="723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"/>
          <p:cNvPicPr>
            <a:picLocks noChangeAspect="1" noChangeArrowheads="1"/>
          </p:cNvPicPr>
          <p:nvPr/>
        </p:nvPicPr>
        <p:blipFill>
          <a:blip r:embed="rId6" cstate="print"/>
          <a:srcRect l="10526" t="7877" r="8836" b="8269"/>
          <a:stretch>
            <a:fillRect/>
          </a:stretch>
        </p:blipFill>
        <p:spPr bwMode="auto">
          <a:xfrm>
            <a:off x="3657125" y="16957"/>
            <a:ext cx="914875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" descr="C:\Users\MarcoA\AppData\Local\Microsoft\Windows\Temporary Internet Files\Content.Outlook\HJXYF2CA\TAU Logo clea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245"/>
            <a:ext cx="56991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" descr="C:\Users\MarcoA\AppData\Local\Microsoft\Windows\Temporary Internet Files\Content.Outlook\HJXYF2CA\hifaUni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1908" y="21720"/>
            <a:ext cx="1098551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" descr="C:\Users\MarcoA\AppData\Local\Microsoft\Windows\Temporary Internet Files\Content.Outlook\HJXYF2CA\logo_musee_2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0459" y="21720"/>
            <a:ext cx="1022351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http://intraweb.csir.co.za/ci2006/artwork/BLUE/CSIR_SIG_32mm_BLU.bmp"/>
          <p:cNvPicPr>
            <a:picLocks noChangeAspect="1" noChangeArrowheads="1"/>
          </p:cNvPicPr>
          <p:nvPr/>
        </p:nvPicPr>
        <p:blipFill>
          <a:blip r:embed="rId10" r:link="rId11" cstate="print"/>
          <a:srcRect l="6564" t="8473" r="7794" b="10189"/>
          <a:stretch>
            <a:fillRect/>
          </a:stretch>
        </p:blipFill>
        <p:spPr bwMode="auto">
          <a:xfrm>
            <a:off x="8045449" y="-9588"/>
            <a:ext cx="109855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 </a:t>
            </a:r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111439" y="2644170"/>
            <a:ext cx="9138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latin typeface="Times New Roman"/>
                <a:ea typeface="Calibri"/>
                <a:cs typeface="Times New Roman"/>
              </a:rPr>
              <a:t> 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MAG Andreoli</a:t>
            </a:r>
            <a:r>
              <a:rPr lang="en-US" sz="2400" baseline="300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1</a:t>
            </a:r>
            <a:r>
              <a:rPr lang="en-US" sz="2400" b="1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2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A Bumby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3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Z Ben-Avraham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4, 5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D Delvaux De Fenffe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2, 6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M De Wit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3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R 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Durrheim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7,2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A Fagereng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8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AO 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Heidbach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8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</a:t>
            </a:r>
            <a:endParaRPr lang="en-US" sz="2400" dirty="0" smtClean="0">
              <a:latin typeface="David" panose="020E0502060401010101" pitchFamily="34" charset="-79"/>
              <a:ea typeface="Times"/>
              <a:cs typeface="David" panose="020E0502060401010101" pitchFamily="34" charset="-79"/>
            </a:endParaRPr>
          </a:p>
          <a:p>
            <a:pPr algn="ctr">
              <a:spcAft>
                <a:spcPts val="0"/>
              </a:spcAft>
            </a:pP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M 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Hodge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8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A Logue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1,8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H Malephane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2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N v d Merwe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2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J Muoka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2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</a:t>
            </a:r>
          </a:p>
          <a:p>
            <a:pPr algn="ctr">
              <a:spcAft>
                <a:spcPts val="0"/>
              </a:spcAft>
            </a:pP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C Northcote</a:t>
            </a:r>
            <a:r>
              <a:rPr lang="en-US" sz="2400" baseline="300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3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</a:t>
            </a:r>
            <a:r>
              <a:rPr lang="en-US" sz="2400" baseline="300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 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K Saalmann</a:t>
            </a:r>
            <a:r>
              <a:rPr lang="en-US" sz="2400" baseline="300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2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I 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Saunders</a:t>
            </a:r>
            <a:r>
              <a:rPr lang="en-US" sz="2400" baseline="300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10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, K 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Tabola</a:t>
            </a:r>
            <a:r>
              <a:rPr lang="en-US" sz="2400" baseline="300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3</a:t>
            </a:r>
            <a:r>
              <a:rPr lang="en-US" sz="2400" dirty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 </a:t>
            </a:r>
            <a:r>
              <a:rPr lang="en-US" sz="2400" i="1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and many others</a:t>
            </a:r>
            <a:r>
              <a:rPr lang="en-US" sz="2400" dirty="0" smtClean="0">
                <a:latin typeface="David" panose="020E0502060401010101" pitchFamily="34" charset="-79"/>
                <a:ea typeface="Times"/>
                <a:cs typeface="David" panose="020E0502060401010101" pitchFamily="34" charset="-79"/>
              </a:rPr>
              <a:t>…</a:t>
            </a:r>
            <a:endParaRPr lang="en-ZA" sz="2400" b="1" baseline="30000" dirty="0">
              <a:solidFill>
                <a:srgbClr val="FF0000"/>
              </a:solidFill>
              <a:effectLst/>
              <a:latin typeface="David" panose="020E0502060401010101" pitchFamily="34" charset="-79"/>
              <a:ea typeface="Times"/>
              <a:cs typeface="David" panose="020E0502060401010101" pitchFamily="34" charset="-79"/>
            </a:endParaRPr>
          </a:p>
        </p:txBody>
      </p:sp>
      <p:pic>
        <p:nvPicPr>
          <p:cNvPr id="17" name="Picture 16" descr="https://encrypted-tbn2.gstatic.com/images?q=tbn:ANd9GcQhqjyDa3gpTrWgrINLEQTkRGrjmUkiPyDe7kVC8ZnQbKOz8Dh6413VRw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82640"/>
            <a:ext cx="1414271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4B5179-D6D3-432D-872A-627D6711B7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5060" y="4238628"/>
            <a:ext cx="3182229" cy="23910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2399" t="3016"/>
          <a:stretch/>
        </p:blipFill>
        <p:spPr bwMode="auto">
          <a:xfrm>
            <a:off x="2144653" y="4238626"/>
            <a:ext cx="3109707" cy="23189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scan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36" y="1346250"/>
            <a:ext cx="4287477" cy="26841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0087" y="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 smtClean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Thrust and slickensided faults, Bultfontein calcrete</a:t>
            </a:r>
            <a:endParaRPr lang="en-Z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Picture 6" descr="scan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2661" y="1346251"/>
            <a:ext cx="4166163" cy="268413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9503" y="892552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Note the strike length, inconsistent  with a calcrete swelling origin</a:t>
            </a:r>
            <a:endParaRPr lang="en-ZA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2431" y="1437356"/>
            <a:ext cx="1362874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“</a:t>
            </a:r>
            <a:r>
              <a:rPr lang="en-ZA" sz="24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Block </a:t>
            </a:r>
            <a:r>
              <a:rPr lang="en-ZA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</a:t>
            </a:r>
            <a:r>
              <a:rPr lang="en-ZA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876" y="4500112"/>
            <a:ext cx="2009776" cy="205743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3114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delvaux Documents\Tensor Data\South-Africa\Bultfontein-2\Bultfontein-2_Subset1,1_ROptim-F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6" y="237484"/>
            <a:ext cx="2767965" cy="207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ddelvaux Documents\Tensor Data\South-Africa\Bultfontein-2\Bultfontein-2_Subset1,1_Rose-PlanesDip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99" y="318565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ddelvaux Documents\Tensor Data\South-Africa\Bultfontein-2\Bultfontein-2_Subset1,1_Rose-PlanesStrik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997" y="318565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ddelvaux Documents\Tensor Data\South-Africa\Bultfontein-2\Bultfontein-2_Subset1,1_Rose-PlanesDipDirection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99" y="318565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ddelvaux Documents\Tensor Data\South-Africa\Bultfontein-2\Bultfontein-2_Subset1,2_ROptim-F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6" y="2527262"/>
            <a:ext cx="2767965" cy="207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ddelvaux Documents\Tensor Data\South-Africa\Bultfontein-2\Bultfontein-2_Subset1,2_Rose-PlanesDip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99" y="3409276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ddelvaux Documents\Tensor Data\South-Africa\Bultfontein-2\Bultfontein-2_Subset1,2_Rose-PlanesStrike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62" y="3409276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ddelvaux Documents\Tensor Data\South-Africa\Bultfontein-2\Bultfontein-2_Subset1,2_Rose-PlanesDipDirection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57" y="3409276"/>
            <a:ext cx="1195071" cy="11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ddelvaux Documents\Tensor Data\South-Africa\Bultfontein-2\Bultfontein-2_Subset1,5_ROptim-F5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5" y="4763557"/>
            <a:ext cx="2767965" cy="20770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4790522" y="169143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/>
              <a:t>56 “tectonic” data</a:t>
            </a:r>
            <a:endParaRPr lang="en-ZA" b="1" dirty="0"/>
          </a:p>
        </p:txBody>
      </p:sp>
      <p:sp>
        <p:nvSpPr>
          <p:cNvPr id="16" name="Rectangle 15"/>
          <p:cNvSpPr/>
          <p:nvPr/>
        </p:nvSpPr>
        <p:spPr>
          <a:xfrm>
            <a:off x="4741028" y="2887405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 smtClean="0"/>
              <a:t>37 “swelling” </a:t>
            </a:r>
            <a:r>
              <a:rPr lang="en-ZA" b="1" dirty="0"/>
              <a:t>data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7752" y="514407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 smtClean="0"/>
              <a:t>12 remaining </a:t>
            </a:r>
            <a:r>
              <a:rPr lang="en-ZA" b="1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423809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6000" b="1" dirty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Plio-Pleistocene Epoch</a:t>
            </a:r>
            <a:r>
              <a:rPr lang="en-ZA" dirty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grpSp>
        <p:nvGrpSpPr>
          <p:cNvPr id="8" name="Group 22"/>
          <p:cNvGrpSpPr>
            <a:grpSpLocks noGrp="1"/>
          </p:cNvGrpSpPr>
          <p:nvPr/>
        </p:nvGrpSpPr>
        <p:grpSpPr bwMode="auto">
          <a:xfrm>
            <a:off x="219484" y="1293662"/>
            <a:ext cx="4352516" cy="2337137"/>
            <a:chOff x="1331640" y="1268760"/>
            <a:chExt cx="7127581" cy="4420889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331640" y="1268760"/>
              <a:ext cx="7127581" cy="4420889"/>
              <a:chOff x="0" y="996950"/>
              <a:chExt cx="9144000" cy="5861050"/>
            </a:xfrm>
          </p:grpSpPr>
          <p:pic>
            <p:nvPicPr>
              <p:cNvPr id="11" name="Picture 2" descr="C:\Users\MarcoA\Desktop\Giulios Vaalputs 1 to 1 S-34-30_loc.t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996950"/>
                <a:ext cx="9144000" cy="58610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Oval 11"/>
              <p:cNvSpPr/>
              <p:nvPr/>
            </p:nvSpPr>
            <p:spPr bwMode="auto">
              <a:xfrm>
                <a:off x="3785701" y="3177353"/>
                <a:ext cx="408928" cy="46706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21"/>
            <p:cNvSpPr txBox="1">
              <a:spLocks noChangeArrowheads="1"/>
            </p:cNvSpPr>
            <p:nvPr/>
          </p:nvSpPr>
          <p:spPr bwMode="auto">
            <a:xfrm>
              <a:off x="4366923" y="4005064"/>
              <a:ext cx="143994" cy="31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nb-NO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2" descr="E:\AA Wegener  Neotectonics Marco\B(1,2) N wl-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753" y="3987018"/>
            <a:ext cx="3834463" cy="25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A Wegener  Neotectonics Marco\DSC_0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 bwMode="auto">
          <a:xfrm>
            <a:off x="5207879" y="1491821"/>
            <a:ext cx="3936121" cy="25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A Wegener  Neotectonics Marco\TREN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 bwMode="auto">
          <a:xfrm>
            <a:off x="161721" y="4638226"/>
            <a:ext cx="5765842" cy="20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AA Wegener  Neotectonics Marco\B01 split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3"/>
          <a:stretch/>
        </p:blipFill>
        <p:spPr bwMode="auto">
          <a:xfrm>
            <a:off x="6118411" y="4377459"/>
            <a:ext cx="2918012" cy="17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769" y="3987018"/>
            <a:ext cx="5506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Shortening direction (sigma 1): ~NW-SE</a:t>
            </a:r>
            <a:endParaRPr lang="en-ZA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0882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38811" t="31596" r="15785" b="21906"/>
          <a:stretch>
            <a:fillRect/>
          </a:stretch>
        </p:blipFill>
        <p:spPr bwMode="auto">
          <a:xfrm rot="20907038">
            <a:off x="367151" y="4318486"/>
            <a:ext cx="2363672" cy="201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7-Point Star 6"/>
          <p:cNvSpPr/>
          <p:nvPr/>
        </p:nvSpPr>
        <p:spPr>
          <a:xfrm>
            <a:off x="1316182" y="6017539"/>
            <a:ext cx="363268" cy="317241"/>
          </a:xfrm>
          <a:prstGeom prst="star7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1761838" y="6334780"/>
            <a:ext cx="2645276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Gansbaai – S Cape</a:t>
            </a:r>
            <a:endParaRPr lang="en-ZA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8784" y="707580"/>
            <a:ext cx="5626988" cy="512529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622750" y="5832873"/>
            <a:ext cx="552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Plio-Pleistocene Blomerus Normal Fault, S Cape </a:t>
            </a:r>
            <a:endParaRPr lang="en-ZA" dirty="0"/>
          </a:p>
        </p:txBody>
      </p:sp>
      <p:pic>
        <p:nvPicPr>
          <p:cNvPr id="11" name="Picture 2" descr="C:\Users\MarcoA\AppData\Local\Microsoft\Windows\Temporary Internet Files\Content.Outlook\HJXYF2CA\small brittle fold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58" y="585674"/>
            <a:ext cx="2367917" cy="3157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726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" y="720137"/>
            <a:ext cx="8998614" cy="613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t="12834" r="11865" b="26819"/>
          <a:stretch/>
        </p:blipFill>
        <p:spPr bwMode="auto">
          <a:xfrm>
            <a:off x="1691638" y="0"/>
            <a:ext cx="5958842" cy="687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60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5526" y="781160"/>
            <a:ext cx="8660626" cy="604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 l="12927" r="19705"/>
          <a:stretch>
            <a:fillRect/>
          </a:stretch>
        </p:blipFill>
        <p:spPr bwMode="auto">
          <a:xfrm>
            <a:off x="2708050" y="3801267"/>
            <a:ext cx="3968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Users\MarcoA\AppData\Local\Microsoft\Windows\Temporary Internet Files\Content.Outlook\HJXYF2CA\Marco_fps1 (3).TIF"/>
          <p:cNvPicPr>
            <a:picLocks noChangeAspect="1" noChangeArrowheads="1"/>
          </p:cNvPicPr>
          <p:nvPr/>
        </p:nvPicPr>
        <p:blipFill>
          <a:blip r:embed="rId4" cstate="print"/>
          <a:srcRect l="42232" t="72302" r="53532" b="22559"/>
          <a:stretch>
            <a:fillRect/>
          </a:stretch>
        </p:blipFill>
        <p:spPr bwMode="auto">
          <a:xfrm>
            <a:off x="3236197" y="5095808"/>
            <a:ext cx="3857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2951529" y="2949908"/>
            <a:ext cx="1384310" cy="2311793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3458" y="4516442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i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STRIKE-SLIP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3505" y="4549967"/>
            <a:ext cx="4150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400" b="1" i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NORMAL TO STRIKE-SLIP</a:t>
            </a:r>
            <a:endParaRPr lang="en-ZA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6881" y="2550695"/>
            <a:ext cx="1907119" cy="193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100810" y="3142643"/>
            <a:ext cx="2994319" cy="292138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14827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4000" b="1" dirty="0" smtClean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Late Holocene (Anthropocene?) Epoch</a:t>
            </a:r>
            <a:r>
              <a:rPr lang="en-ZA" sz="4000" dirty="0" smtClean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en-ZA" sz="4000" dirty="0">
              <a:solidFill>
                <a:srgbClr val="FFFF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187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545" y="3738563"/>
            <a:ext cx="2891930" cy="293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73549" y="778740"/>
            <a:ext cx="3627178" cy="46214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2" descr="E:\INKAB\africa str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75" t="833" r="24950" b="-833"/>
          <a:stretch/>
        </p:blipFill>
        <p:spPr bwMode="auto">
          <a:xfrm>
            <a:off x="6157360" y="830997"/>
            <a:ext cx="2673125" cy="2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" y="200055"/>
            <a:ext cx="2578100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0721" y="0"/>
            <a:ext cx="5973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ZA" sz="2400" b="1" dirty="0">
                <a:latin typeface="David" panose="020E0502060401010101" pitchFamily="34" charset="-79"/>
                <a:cs typeface="David" panose="020E0502060401010101" pitchFamily="34" charset="-79"/>
              </a:rPr>
              <a:t>5 08 2014 Orkney </a:t>
            </a:r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event vs. the Bird </a:t>
            </a:r>
            <a:r>
              <a:rPr lang="en-ZA" sz="2400" b="1" i="1" dirty="0" smtClean="0">
                <a:latin typeface="David" panose="020E0502060401010101" pitchFamily="34" charset="-79"/>
                <a:cs typeface="David" panose="020E0502060401010101" pitchFamily="34" charset="-79"/>
              </a:rPr>
              <a:t>et al</a:t>
            </a:r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., JGR B08402 (2006) model</a:t>
            </a: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endParaRPr lang="en-ZA" sz="2000" i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3327" y="586186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Sources: CGS, USGS </a:t>
            </a:r>
            <a:endParaRPr lang="en-ZA" dirty="0"/>
          </a:p>
        </p:txBody>
      </p:sp>
      <p:sp>
        <p:nvSpPr>
          <p:cNvPr id="19" name="5-Point Star 18"/>
          <p:cNvSpPr/>
          <p:nvPr/>
        </p:nvSpPr>
        <p:spPr>
          <a:xfrm>
            <a:off x="4731405" y="2646302"/>
            <a:ext cx="188259" cy="188259"/>
          </a:xfrm>
          <a:prstGeom prst="star5">
            <a:avLst/>
          </a:prstGeom>
          <a:solidFill>
            <a:srgbClr val="0000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96" y="2412470"/>
            <a:ext cx="2444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5-Point Star 23"/>
          <p:cNvSpPr/>
          <p:nvPr/>
        </p:nvSpPr>
        <p:spPr>
          <a:xfrm>
            <a:off x="3503976" y="5442771"/>
            <a:ext cx="188259" cy="188259"/>
          </a:xfrm>
          <a:prstGeom prst="star5">
            <a:avLst/>
          </a:prstGeom>
          <a:solidFill>
            <a:srgbClr val="0000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TextBox 21"/>
          <p:cNvSpPr txBox="1"/>
          <p:nvPr/>
        </p:nvSpPr>
        <p:spPr>
          <a:xfrm>
            <a:off x="3692236" y="540019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Orkney</a:t>
            </a:r>
            <a:endParaRPr lang="en-ZA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7557650" y="5013589"/>
            <a:ext cx="148279" cy="141166"/>
          </a:xfrm>
          <a:prstGeom prst="star5">
            <a:avLst/>
          </a:prstGeom>
          <a:solidFill>
            <a:srgbClr val="0000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/>
          <p:cNvSpPr/>
          <p:nvPr/>
        </p:nvSpPr>
        <p:spPr>
          <a:xfrm>
            <a:off x="2135342" y="6396335"/>
            <a:ext cx="3786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2400" b="1" u="sng" dirty="0">
                <a:latin typeface="David" panose="020E0502060401010101" pitchFamily="34" charset="-79"/>
                <a:cs typeface="David" panose="020E0502060401010101" pitchFamily="34" charset="-79"/>
              </a:rPr>
              <a:t>Verdict: favourable match!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44647"/>
              </p:ext>
            </p:extLst>
          </p:nvPr>
        </p:nvGraphicFramePr>
        <p:xfrm>
          <a:off x="55311" y="2618712"/>
          <a:ext cx="281592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686"/>
                <a:gridCol w="914295"/>
                <a:gridCol w="1019939"/>
              </a:tblGrid>
              <a:tr h="328215">
                <a:tc>
                  <a:txBody>
                    <a:bodyPr/>
                    <a:lstStyle/>
                    <a:p>
                      <a:r>
                        <a:rPr lang="en-US" dirty="0" smtClean="0">
                          <a:cs typeface="David"/>
                        </a:rPr>
                        <a:t>axis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cs typeface="David"/>
                        </a:rPr>
                        <a:t>plunge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cs typeface="David"/>
                        </a:rPr>
                        <a:t>azimuth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</a:tr>
              <a:tr h="3282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T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13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baseline="30000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28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</a:tr>
              <a:tr h="3282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N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75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235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</a:tr>
              <a:tr h="3282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P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6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David"/>
                        </a:rPr>
                        <a:t>120</a:t>
                      </a:r>
                      <a:r>
                        <a:rPr lang="en-US" baseline="30000" dirty="0" smtClean="0">
                          <a:cs typeface="David"/>
                        </a:rPr>
                        <a:t>0</a:t>
                      </a:r>
                      <a:endParaRPr lang="en-US" dirty="0">
                        <a:cs typeface="David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91316"/>
              </p:ext>
            </p:extLst>
          </p:nvPr>
        </p:nvGraphicFramePr>
        <p:xfrm>
          <a:off x="147397" y="4261251"/>
          <a:ext cx="2346421" cy="214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010"/>
                <a:gridCol w="1313411"/>
              </a:tblGrid>
              <a:tr h="39215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5.5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Strike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350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Dip/rake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75/-10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Depth 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 km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Mov</a:t>
                      </a:r>
                      <a:r>
                        <a:rPr lang="en-US" dirty="0" smtClean="0"/>
                        <a:t>. t 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Strike-slip,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Left-lateral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1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38811" t="31596" r="15785" b="21906"/>
          <a:stretch>
            <a:fillRect/>
          </a:stretch>
        </p:blipFill>
        <p:spPr>
          <a:xfrm rot="20907038">
            <a:off x="1350963" y="618036"/>
            <a:ext cx="6578600" cy="5618163"/>
          </a:xfrm>
        </p:spPr>
      </p:pic>
      <p:cxnSp>
        <p:nvCxnSpPr>
          <p:cNvPr id="3" name="Straight Connector 2"/>
          <p:cNvCxnSpPr/>
          <p:nvPr/>
        </p:nvCxnSpPr>
        <p:spPr>
          <a:xfrm>
            <a:off x="2438401" y="3381375"/>
            <a:ext cx="171451" cy="381000"/>
          </a:xfrm>
          <a:prstGeom prst="line">
            <a:avLst/>
          </a:prstGeom>
          <a:ln w="76200">
            <a:solidFill>
              <a:srgbClr val="3A710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70513" y="2681900"/>
            <a:ext cx="171451" cy="381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00449" y="4994275"/>
            <a:ext cx="171451" cy="381000"/>
          </a:xfrm>
          <a:prstGeom prst="line">
            <a:avLst/>
          </a:prstGeom>
          <a:ln w="76200">
            <a:solidFill>
              <a:srgbClr val="2A5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95701" y="4095750"/>
            <a:ext cx="171451" cy="3810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52801" y="3267075"/>
            <a:ext cx="171451" cy="381000"/>
          </a:xfrm>
          <a:prstGeom prst="line">
            <a:avLst/>
          </a:prstGeom>
          <a:ln w="76200">
            <a:solidFill>
              <a:srgbClr val="004F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76701" y="4781550"/>
            <a:ext cx="142875" cy="304800"/>
          </a:xfrm>
          <a:prstGeom prst="line">
            <a:avLst/>
          </a:prstGeom>
          <a:ln w="76200">
            <a:solidFill>
              <a:srgbClr val="2A5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62449" y="4768850"/>
            <a:ext cx="120651" cy="266700"/>
          </a:xfrm>
          <a:prstGeom prst="line">
            <a:avLst/>
          </a:prstGeom>
          <a:ln w="76200">
            <a:solidFill>
              <a:srgbClr val="326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76702" y="5572127"/>
            <a:ext cx="285751" cy="2952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53015" y="5664202"/>
            <a:ext cx="71437" cy="2254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62451" y="5724526"/>
            <a:ext cx="242888" cy="3000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000501" y="5408613"/>
            <a:ext cx="422275" cy="127000"/>
          </a:xfrm>
          <a:prstGeom prst="line">
            <a:avLst/>
          </a:prstGeom>
          <a:ln w="76200">
            <a:solidFill>
              <a:srgbClr val="326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83101" y="5283202"/>
            <a:ext cx="157163" cy="300038"/>
          </a:xfrm>
          <a:prstGeom prst="line">
            <a:avLst/>
          </a:prstGeom>
          <a:ln w="76200">
            <a:solidFill>
              <a:srgbClr val="326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905377" y="4906965"/>
            <a:ext cx="157163" cy="300037"/>
          </a:xfrm>
          <a:prstGeom prst="line">
            <a:avLst/>
          </a:prstGeom>
          <a:ln w="76200">
            <a:solidFill>
              <a:srgbClr val="3A7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03637" y="4953000"/>
            <a:ext cx="207963" cy="4127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83166" y="4906965"/>
            <a:ext cx="141287" cy="2746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530851" y="5057777"/>
            <a:ext cx="26988" cy="307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157788" y="4689477"/>
            <a:ext cx="71437" cy="2444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362575" y="3117852"/>
            <a:ext cx="368300" cy="2635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929313" y="4972052"/>
            <a:ext cx="80963" cy="3778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5316541" y="4157663"/>
            <a:ext cx="428625" cy="142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043366" y="5408613"/>
            <a:ext cx="439737" cy="127000"/>
          </a:xfrm>
          <a:prstGeom prst="line">
            <a:avLst/>
          </a:prstGeom>
          <a:ln w="76200">
            <a:solidFill>
              <a:srgbClr val="326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08" name="Straight Arrow Connector 25607"/>
          <p:cNvCxnSpPr/>
          <p:nvPr/>
        </p:nvCxnSpPr>
        <p:spPr>
          <a:xfrm flipV="1">
            <a:off x="8437689" y="1727203"/>
            <a:ext cx="0" cy="112871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51" name="TextBox 25608"/>
          <p:cNvSpPr txBox="1">
            <a:spLocks noChangeArrowheads="1"/>
          </p:cNvSpPr>
          <p:nvPr/>
        </p:nvSpPr>
        <p:spPr bwMode="auto">
          <a:xfrm>
            <a:off x="8176545" y="1271917"/>
            <a:ext cx="522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2800" b="1" dirty="0">
                <a:solidFill>
                  <a:srgbClr val="FFC000"/>
                </a:solidFill>
              </a:rPr>
              <a:t>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438776" y="4581527"/>
            <a:ext cx="95251" cy="295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00703" y="4591052"/>
            <a:ext cx="104775" cy="1809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929313" y="2855915"/>
            <a:ext cx="349251" cy="288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408488" y="2895600"/>
            <a:ext cx="339725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768852" y="2362202"/>
            <a:ext cx="284163" cy="3794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764090" y="3249615"/>
            <a:ext cx="403225" cy="2635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31331">
            <a:off x="4841731" y="2642756"/>
            <a:ext cx="457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Connector 55"/>
          <p:cNvCxnSpPr/>
          <p:nvPr/>
        </p:nvCxnSpPr>
        <p:spPr>
          <a:xfrm flipH="1">
            <a:off x="5319715" y="2071689"/>
            <a:ext cx="238125" cy="2905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916489" y="1533527"/>
            <a:ext cx="273051" cy="269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276725" y="963613"/>
            <a:ext cx="487363" cy="0"/>
          </a:xfrm>
          <a:prstGeom prst="line">
            <a:avLst/>
          </a:prstGeom>
          <a:ln w="76200">
            <a:solidFill>
              <a:srgbClr val="2A5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946525" y="2078038"/>
            <a:ext cx="522288" cy="19050"/>
          </a:xfrm>
          <a:prstGeom prst="line">
            <a:avLst/>
          </a:prstGeom>
          <a:ln w="76200">
            <a:solidFill>
              <a:srgbClr val="004F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214813" y="1533525"/>
            <a:ext cx="346075" cy="1651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Up Arrow 78"/>
          <p:cNvSpPr/>
          <p:nvPr/>
        </p:nvSpPr>
        <p:spPr>
          <a:xfrm rot="18871028">
            <a:off x="4231484" y="2486819"/>
            <a:ext cx="328613" cy="52387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srgbClr val="FF0000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5170489" y="1827215"/>
            <a:ext cx="273051" cy="269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p Arrow 97"/>
          <p:cNvSpPr/>
          <p:nvPr/>
        </p:nvSpPr>
        <p:spPr>
          <a:xfrm rot="8609148">
            <a:off x="5097463" y="3367088"/>
            <a:ext cx="328612" cy="52387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00" name="Up Arrow 99"/>
          <p:cNvSpPr/>
          <p:nvPr/>
        </p:nvSpPr>
        <p:spPr>
          <a:xfrm rot="5400000">
            <a:off x="1294031" y="1556978"/>
            <a:ext cx="328612" cy="523875"/>
          </a:xfrm>
          <a:prstGeom prst="upArrow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>
              <a:solidFill>
                <a:srgbClr val="0066FF"/>
              </a:solidFill>
            </a:endParaRPr>
          </a:p>
        </p:txBody>
      </p:sp>
      <p:sp>
        <p:nvSpPr>
          <p:cNvPr id="101" name="Up Arrow 100"/>
          <p:cNvSpPr/>
          <p:nvPr/>
        </p:nvSpPr>
        <p:spPr>
          <a:xfrm rot="5400000">
            <a:off x="6965159" y="2597945"/>
            <a:ext cx="328613" cy="52387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02" name="Up Arrow 101"/>
          <p:cNvSpPr/>
          <p:nvPr/>
        </p:nvSpPr>
        <p:spPr>
          <a:xfrm rot="5400000">
            <a:off x="7117559" y="1645445"/>
            <a:ext cx="328613" cy="52387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1" name="TextBox 50"/>
          <p:cNvSpPr txBox="1"/>
          <p:nvPr/>
        </p:nvSpPr>
        <p:spPr>
          <a:xfrm rot="3771827">
            <a:off x="2348890" y="3465746"/>
            <a:ext cx="3333285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ZA" sz="20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Wegener  </a:t>
            </a:r>
            <a:r>
              <a:rPr lang="en-ZA" sz="20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Stress </a:t>
            </a:r>
            <a:r>
              <a:rPr lang="en-ZA" sz="20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Anomaly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0" y="2008908"/>
            <a:ext cx="262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 Atlantic Ridge  push</a:t>
            </a:r>
            <a:endParaRPr lang="en-US" b="1" dirty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V="1">
            <a:off x="3761512" y="5465620"/>
            <a:ext cx="443344" cy="40178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119220" y="6047163"/>
            <a:ext cx="2798619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Azimuth of geodetic velocities Cape Town region (Malservisi et al., 2013)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3438526" y="5583384"/>
            <a:ext cx="288349" cy="463779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10717" y="2741615"/>
            <a:ext cx="42083" cy="3444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Content Placeholder 7"/>
          <p:cNvPicPr>
            <a:picLocks noChangeAspect="1" noChangeArrowheads="1"/>
          </p:cNvPicPr>
          <p:nvPr/>
        </p:nvPicPr>
        <p:blipFill rotWithShape="1">
          <a:blip r:embed="rId4" cstate="print"/>
          <a:srcRect l="51024" t="86706"/>
          <a:stretch/>
        </p:blipFill>
        <p:spPr bwMode="auto">
          <a:xfrm>
            <a:off x="6044225" y="5740403"/>
            <a:ext cx="2999156" cy="1037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3" name="Straight Connector 52"/>
          <p:cNvCxnSpPr/>
          <p:nvPr/>
        </p:nvCxnSpPr>
        <p:spPr>
          <a:xfrm>
            <a:off x="5261769" y="4724423"/>
            <a:ext cx="157163" cy="300038"/>
          </a:xfrm>
          <a:prstGeom prst="line">
            <a:avLst/>
          </a:prstGeom>
          <a:ln w="76200">
            <a:solidFill>
              <a:srgbClr val="3261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Content Placeholder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3751186"/>
            <a:ext cx="2438401" cy="31068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4441" y="31742"/>
            <a:ext cx="528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2400" b="1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Verdict -Western SA: poor/no match</a:t>
            </a:r>
            <a:r>
              <a:rPr lang="en-ZA" sz="2400" b="1" u="sng" dirty="0">
                <a:latin typeface="David" panose="020E0502060401010101" pitchFamily="34" charset="-79"/>
                <a:cs typeface="David" panose="020E0502060401010101" pitchFamily="34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4089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New Folder\Koffiemeul station The Quarry The Grid &amp; M4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3" y="223936"/>
            <a:ext cx="4813865" cy="34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83" y="253094"/>
            <a:ext cx="3786706" cy="283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user\Pictures\Trip Bushmanland Hlompho 203\Southern Cape 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06" y="3226914"/>
            <a:ext cx="4690142" cy="3517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Pictures\Trip Bushmanland Hlompho 203\Southern Cape 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3" y="3750536"/>
            <a:ext cx="3991982" cy="29939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2675" y="195126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~M5.2 (1996</a:t>
            </a:r>
            <a:r>
              <a:rPr lang="en-ZA" dirty="0" smtClean="0">
                <a:latin typeface="David" panose="020E0502060401010101" pitchFamily="34" charset="-79"/>
                <a:cs typeface="David" panose="020E0502060401010101" pitchFamily="34" charset="-79"/>
              </a:rPr>
              <a:t>) </a:t>
            </a:r>
            <a:endParaRPr lang="en-ZA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428"/>
            <a:ext cx="40334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Searching for answers….</a:t>
            </a:r>
            <a:endParaRPr lang="en-ZA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388" y="3088466"/>
            <a:ext cx="137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To Vaalputs</a:t>
            </a:r>
            <a:endParaRPr lang="en-ZA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3412" y="2950018"/>
            <a:ext cx="242047" cy="138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3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6871"/>
            <a:ext cx="9077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To get a grip on seismicity: must have a </a:t>
            </a:r>
            <a:r>
              <a:rPr lang="en-ZA" sz="3200" b="1" i="1" dirty="0" smtClean="0">
                <a:latin typeface="David" panose="020E0502060401010101" pitchFamily="34" charset="-79"/>
                <a:cs typeface="David" panose="020E0502060401010101" pitchFamily="34" charset="-79"/>
              </a:rPr>
              <a:t>finite elements </a:t>
            </a:r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geodynamic model. Input data are many:</a:t>
            </a:r>
            <a:endParaRPr lang="en-ZA" sz="3200" b="1" i="1" dirty="0" smtClean="0">
              <a:solidFill>
                <a:srgbClr val="92D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3" y="1207152"/>
            <a:ext cx="86106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ZA" sz="2000" b="1" dirty="0" smtClean="0">
              <a:solidFill>
                <a:srgbClr val="FFFF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Lateral variations in </a:t>
            </a:r>
            <a:r>
              <a:rPr lang="en-ZA" sz="2000" b="1" dirty="0">
                <a:latin typeface="David" panose="020E0502060401010101" pitchFamily="34" charset="-79"/>
                <a:cs typeface="David" panose="020E0502060401010101" pitchFamily="34" charset="-79"/>
              </a:rPr>
              <a:t>the  gravitational </a:t>
            </a: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potential energy of the  </a:t>
            </a:r>
            <a:r>
              <a:rPr lang="en-ZA" sz="2000" b="1" dirty="0">
                <a:latin typeface="David" panose="020E0502060401010101" pitchFamily="34" charset="-79"/>
                <a:cs typeface="David" panose="020E0502060401010101" pitchFamily="34" charset="-79"/>
              </a:rPr>
              <a:t>lithosphere </a:t>
            </a: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- function of:</a:t>
            </a:r>
          </a:p>
          <a:p>
            <a:pPr lvl="2">
              <a:buFont typeface="Arial" pitchFamily="34" charset="0"/>
              <a:buChar char="•"/>
            </a:pP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density (non-flatness)</a:t>
            </a:r>
          </a:p>
          <a:p>
            <a:pPr lvl="2">
              <a:buFont typeface="Arial" pitchFamily="34" charset="0"/>
              <a:buChar char="•"/>
            </a:pP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heat flow</a:t>
            </a:r>
          </a:p>
          <a:p>
            <a:pPr lvl="2">
              <a:buFont typeface="Arial" pitchFamily="34" charset="0"/>
              <a:buChar char="•"/>
            </a:pP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crustal thickness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Ridge push  </a:t>
            </a:r>
            <a:r>
              <a:rPr lang="en-ZA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by surrounding ridges (strong in S Africa)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Trench pull </a:t>
            </a:r>
            <a:r>
              <a:rPr lang="en-ZA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(weak in S Africa)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Mantle flow traction vs. drag (basal traction term @ 100km): function of </a:t>
            </a:r>
          </a:p>
          <a:p>
            <a:pPr lvl="2">
              <a:buFont typeface="Arial" pitchFamily="34" charset="0"/>
              <a:buChar char="•"/>
            </a:pP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Difference between velocities of lithosphere vs. convecting mantle</a:t>
            </a:r>
          </a:p>
          <a:p>
            <a:pPr lvl="2">
              <a:buFont typeface="Arial" pitchFamily="34" charset="0"/>
              <a:buChar char="•"/>
            </a:pP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Viscosity asthenosphere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Eastward Rotation rate of  East  African Rift 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Southward Propagation rate of East  African Rift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Absolute Plate Motions </a:t>
            </a:r>
            <a:r>
              <a:rPr lang="en-ZA" sz="20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(up to 4 different global frames).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Changes in plate boundaries</a:t>
            </a:r>
          </a:p>
          <a:p>
            <a:pPr lvl="1">
              <a:buFont typeface="Arial" pitchFamily="34" charset="0"/>
              <a:buChar char="•"/>
            </a:pPr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Interaction between moving plate and stationary geoid</a:t>
            </a:r>
            <a:endParaRPr lang="en-ZA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441325">
              <a:buFont typeface="Arial" pitchFamily="34" charset="0"/>
              <a:buChar char="•"/>
            </a:pPr>
            <a:r>
              <a:rPr lang="en-ZA" sz="2000" b="1" u="sng" dirty="0">
                <a:latin typeface="David" panose="020E0502060401010101" pitchFamily="34" charset="-79"/>
                <a:cs typeface="David" panose="020E0502060401010101" pitchFamily="34" charset="-79"/>
              </a:rPr>
              <a:t>A</a:t>
            </a:r>
            <a:r>
              <a:rPr lang="en-ZA" sz="2000" b="1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ctual stress measurements/orientations </a:t>
            </a:r>
            <a:r>
              <a:rPr lang="en-ZA" sz="2000" u="sng" dirty="0" smtClean="0">
                <a:latin typeface="David" panose="020E0502060401010101" pitchFamily="34" charset="-79"/>
                <a:cs typeface="David" panose="020E0502060401010101" pitchFamily="34" charset="-79"/>
              </a:rPr>
              <a:t>taken in space and time  </a:t>
            </a:r>
          </a:p>
          <a:p>
            <a:pPr lvl="1"/>
            <a:endParaRPr lang="en-ZA" sz="1600" dirty="0" smtClean="0"/>
          </a:p>
        </p:txBody>
      </p:sp>
    </p:spTree>
    <p:extLst>
      <p:ext uri="{BB962C8B-B14F-4D97-AF65-F5344CB8AC3E}">
        <p14:creationId xmlns:p14="http://schemas.microsoft.com/office/powerpoint/2010/main" val="2552930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MinoltaC3614091713530 Viola last f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10678" r="23632" b="57584"/>
          <a:stretch/>
        </p:blipFill>
        <p:spPr bwMode="auto">
          <a:xfrm>
            <a:off x="1529542" y="906218"/>
            <a:ext cx="7600689" cy="59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SMinoltaC3614091713530 Viola last f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0" t="46642" r="23427" b="48653"/>
          <a:stretch/>
        </p:blipFill>
        <p:spPr bwMode="auto">
          <a:xfrm>
            <a:off x="6848492" y="3744371"/>
            <a:ext cx="2277979" cy="78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8698" y="2798637"/>
            <a:ext cx="46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? </a:t>
            </a:r>
            <a:endParaRPr lang="en-ZA" sz="28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8703235" y="6134582"/>
            <a:ext cx="188686" cy="391886"/>
          </a:xfrm>
          <a:prstGeom prst="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3424844" y="3000748"/>
            <a:ext cx="5701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i="1" dirty="0" smtClean="0">
                <a:solidFill>
                  <a:srgbClr val="0000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Early Miocene ±18 Ma moderate uplift (G-T axis) (Maud 2012) </a:t>
            </a:r>
            <a:endParaRPr lang="en-ZA" sz="1600" b="1" i="1" dirty="0">
              <a:solidFill>
                <a:srgbClr val="0000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7593" y="2310744"/>
            <a:ext cx="5189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 i="1" dirty="0" smtClean="0">
                <a:solidFill>
                  <a:srgbClr val="0000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Mid-Pliocene ±5 Ma major uplift (G-T axis) (Maud, 2012)</a:t>
            </a:r>
            <a:endParaRPr lang="en-ZA" sz="1600" b="1" i="1" dirty="0">
              <a:solidFill>
                <a:srgbClr val="0000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4647" y="1865870"/>
            <a:ext cx="394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i="1" dirty="0" smtClean="0">
                <a:solidFill>
                  <a:srgbClr val="0000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&amp; Plio-Pleistocene reactivation S Cape </a:t>
            </a:r>
            <a:endParaRPr lang="en-ZA" sz="1600" b="1" i="1" dirty="0">
              <a:solidFill>
                <a:srgbClr val="0000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Flowchart: Collate 14"/>
          <p:cNvSpPr/>
          <p:nvPr/>
        </p:nvSpPr>
        <p:spPr>
          <a:xfrm rot="20094205">
            <a:off x="2715403" y="2866606"/>
            <a:ext cx="383235" cy="605534"/>
          </a:xfrm>
          <a:prstGeom prst="flowChartCol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9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</a:t>
            </a:r>
            <a:r>
              <a:rPr lang="en-ZA" sz="2800" b="1" dirty="0">
                <a:latin typeface="David" panose="020E0502060401010101" pitchFamily="34" charset="-79"/>
                <a:cs typeface="David" panose="020E0502060401010101" pitchFamily="34" charset="-79"/>
              </a:rPr>
              <a:t>H</a:t>
            </a:r>
            <a:r>
              <a:rPr lang="en-ZA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istory of stress in western SA (after Viola et al., 2012)</a:t>
            </a:r>
            <a:endParaRPr lang="en-ZA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2127" y="2055962"/>
            <a:ext cx="368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?</a:t>
            </a:r>
            <a:endParaRPr lang="en-ZA" sz="3200" dirty="0"/>
          </a:p>
        </p:txBody>
      </p:sp>
      <p:sp>
        <p:nvSpPr>
          <p:cNvPr id="14" name="Flowchart: Collate 13"/>
          <p:cNvSpPr/>
          <p:nvPr/>
        </p:nvSpPr>
        <p:spPr>
          <a:xfrm rot="1673727">
            <a:off x="3422444" y="2089617"/>
            <a:ext cx="383235" cy="605534"/>
          </a:xfrm>
          <a:prstGeom prst="flowChartCol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24603" y="6134582"/>
            <a:ext cx="324091" cy="7234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49682" y="5253643"/>
            <a:ext cx="279860" cy="653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>
            <a:off x="1296783" y="4372495"/>
            <a:ext cx="249383" cy="565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flipH="1">
            <a:off x="5904" y="10193867"/>
            <a:ext cx="1364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Tectinic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267796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~150-130 Ma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5422268"/>
            <a:ext cx="1469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~90 -110 Ma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590997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~80 -60 Ma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139883" y="1997361"/>
            <a:ext cx="367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Major cooling events: </a:t>
            </a:r>
          </a:p>
          <a:p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Wildman et al., poster ,2014; Kounov et al., Tectonophysics, 601, 177-191 (2013</a:t>
            </a:r>
            <a:r>
              <a:rPr lang="en-US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7876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Moment Dec2010"/>
          <p:cNvPicPr>
            <a:picLocks noChangeAspect="1" noChangeArrowheads="1"/>
          </p:cNvPicPr>
          <p:nvPr/>
        </p:nvPicPr>
        <p:blipFill>
          <a:blip r:embed="rId2" cstate="print"/>
          <a:srcRect l="1025" t="4970" r="3600" b="7056"/>
          <a:stretch>
            <a:fillRect/>
          </a:stretch>
        </p:blipFill>
        <p:spPr bwMode="auto">
          <a:xfrm>
            <a:off x="2207173" y="4521200"/>
            <a:ext cx="5254827" cy="221196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SOME CONSIDERATIONS </a:t>
            </a:r>
          </a:p>
          <a:p>
            <a:pPr algn="ctr"/>
            <a:r>
              <a:rPr lang="en-ZA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algn="ctr"/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Since W Gondwana break-up: tectonic  stress in SA  has been:</a:t>
            </a:r>
          </a:p>
          <a:p>
            <a:pPr>
              <a:tabLst>
                <a:tab pos="1250950" algn="l"/>
                <a:tab pos="1703388" algn="l"/>
              </a:tabLst>
            </a:pP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en-ZA" sz="24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- unpredictable, variable.</a:t>
            </a:r>
          </a:p>
          <a:p>
            <a:pPr defTabSz="334963">
              <a:tabLst>
                <a:tab pos="1250950" algn="l"/>
              </a:tabLst>
            </a:pP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- difficult  to model.</a:t>
            </a:r>
          </a:p>
          <a:p>
            <a:pPr>
              <a:tabLst>
                <a:tab pos="987425" algn="l"/>
                <a:tab pos="1250950" algn="l"/>
              </a:tabLst>
            </a:pPr>
            <a:r>
              <a:rPr lang="en-ZA" sz="2400" dirty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- </a:t>
            </a:r>
            <a:r>
              <a:rPr lang="en-ZA" sz="24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particularly complex : SE Atlantic Ocean seaboard tectonics.</a:t>
            </a:r>
          </a:p>
          <a:p>
            <a:pPr>
              <a:tabLst>
                <a:tab pos="987425" algn="l"/>
                <a:tab pos="1250950" algn="l"/>
              </a:tabLst>
            </a:pPr>
            <a:r>
              <a:rPr lang="en-ZA" sz="2400" dirty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- strain rate in Bushmanland increased 3x from 1989  to 2009</a:t>
            </a:r>
            <a:r>
              <a:rPr lang="en-ZA" sz="240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en-ZA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tabLst>
                <a:tab pos="987425" algn="l"/>
                <a:tab pos="1250950" algn="l"/>
              </a:tabLst>
            </a:pPr>
            <a:r>
              <a:rPr lang="en-ZA" sz="2400" dirty="0">
                <a:latin typeface="David" panose="020E0502060401010101" pitchFamily="34" charset="-79"/>
                <a:cs typeface="David" panose="020E0502060401010101" pitchFamily="34" charset="-79"/>
              </a:rPr>
              <a:t>	</a:t>
            </a: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	-</a:t>
            </a:r>
            <a:r>
              <a:rPr lang="en-ZA" sz="24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possible climax: the 2012  </a:t>
            </a:r>
            <a:r>
              <a:rPr lang="en-ZA" sz="24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Augrabies </a:t>
            </a:r>
            <a:r>
              <a:rPr lang="en-ZA" sz="2400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seismic swarm.</a:t>
            </a:r>
            <a:endParaRPr lang="en-ZA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1250950">
              <a:tabLst>
                <a:tab pos="987425" algn="l"/>
                <a:tab pos="1250950" algn="l"/>
              </a:tabLst>
            </a:pP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- Orkney seismic event  05 08 2014 triggered by mining…  </a:t>
            </a:r>
          </a:p>
          <a:p>
            <a:pPr marL="1250950">
              <a:tabLst>
                <a:tab pos="987425" algn="l"/>
                <a:tab pos="1250950" algn="l"/>
              </a:tabLst>
            </a:pP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-</a:t>
            </a:r>
            <a:r>
              <a:rPr lang="en-ZA" sz="2400" b="1" dirty="0" smtClean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but strike slip stress arises from S propagation of E A Rift.</a:t>
            </a:r>
          </a:p>
          <a:p>
            <a:pPr marL="442913" algn="ctr">
              <a:tabLst>
                <a:tab pos="441325" algn="l"/>
                <a:tab pos="987425" algn="l"/>
              </a:tabLst>
            </a:pPr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And finally…</a:t>
            </a:r>
          </a:p>
          <a:p>
            <a:pPr marL="442913" algn="ctr">
              <a:tabLst>
                <a:tab pos="441325" algn="l"/>
                <a:tab pos="987425" algn="l"/>
              </a:tabLst>
            </a:pPr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what is /are the cause(s) of the </a:t>
            </a:r>
            <a:r>
              <a:rPr lang="en-ZA" sz="2400" b="1" i="1" dirty="0" smtClean="0">
                <a:latin typeface="David" panose="020E0502060401010101" pitchFamily="34" charset="-79"/>
                <a:cs typeface="David" panose="020E0502060401010101" pitchFamily="34" charset="-79"/>
              </a:rPr>
              <a:t>Wegener  stress anomaly</a:t>
            </a:r>
            <a:r>
              <a:rPr lang="en-ZA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?</a:t>
            </a:r>
          </a:p>
          <a:p>
            <a:pPr marL="1250950" algn="ctr">
              <a:tabLst>
                <a:tab pos="987425" algn="l"/>
                <a:tab pos="1250950" algn="l"/>
              </a:tabLst>
            </a:pPr>
            <a:endParaRPr lang="en-ZA" sz="2400" dirty="0" smtClean="0">
              <a:solidFill>
                <a:srgbClr val="FFFF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1593850" indent="-342900">
              <a:buFontTx/>
              <a:buChar char="-"/>
              <a:tabLst>
                <a:tab pos="987425" algn="l"/>
                <a:tab pos="1250950" algn="l"/>
              </a:tabLst>
            </a:pPr>
            <a:endParaRPr lang="en-ZA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tabLst>
                <a:tab pos="987425" algn="l"/>
                <a:tab pos="1250950" algn="l"/>
              </a:tabLst>
            </a:pPr>
            <a:endParaRPr lang="en-ZA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167790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767" y="1030779"/>
            <a:ext cx="4106487" cy="2942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38811" t="31596" r="15785" b="21906"/>
          <a:stretch>
            <a:fillRect/>
          </a:stretch>
        </p:blipFill>
        <p:spPr bwMode="auto">
          <a:xfrm rot="20907038">
            <a:off x="290746" y="579775"/>
            <a:ext cx="3589463" cy="30654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60640" y="3535280"/>
            <a:ext cx="71391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6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Cretaceous </a:t>
            </a:r>
            <a:r>
              <a:rPr lang="en-ZA" sz="6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Period</a:t>
            </a:r>
          </a:p>
          <a:p>
            <a:pPr algn="ctr"/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(Why </a:t>
            </a:r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Vaalputs</a:t>
            </a:r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?)</a:t>
            </a:r>
            <a:endParaRPr lang="en-ZA" sz="32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799718" y="2953397"/>
            <a:ext cx="69515" cy="66842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193" y="2866351"/>
            <a:ext cx="92509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Vaalputs</a:t>
            </a:r>
            <a:endParaRPr lang="en-ZA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8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6AK.jpg"/>
          <p:cNvPicPr>
            <a:picLocks noChangeAspect="1"/>
          </p:cNvPicPr>
          <p:nvPr/>
        </p:nvPicPr>
        <p:blipFill rotWithShape="1">
          <a:blip r:embed="rId2" cstate="print"/>
          <a:srcRect t="22817" r="4681" b="403"/>
          <a:stretch/>
        </p:blipFill>
        <p:spPr>
          <a:xfrm>
            <a:off x="381000" y="2042113"/>
            <a:ext cx="8496300" cy="466499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5400000">
            <a:off x="1842087" y="581026"/>
            <a:ext cx="1630778" cy="4552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/>
          <p:cNvSpPr/>
          <p:nvPr/>
        </p:nvSpPr>
        <p:spPr>
          <a:xfrm>
            <a:off x="7808685" y="3975453"/>
            <a:ext cx="1068615" cy="2731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2505497" y="110520"/>
            <a:ext cx="6468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600" b="1" dirty="0"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ZA" sz="3600" b="1" u="sng" dirty="0">
                <a:latin typeface="David" panose="020E0502060401010101" pitchFamily="34" charset="-79"/>
                <a:cs typeface="David" panose="020E0502060401010101" pitchFamily="34" charset="-79"/>
              </a:rPr>
              <a:t>5 </a:t>
            </a:r>
            <a:r>
              <a:rPr lang="en-ZA" sz="3600" b="1" dirty="0">
                <a:latin typeface="David" panose="020E0502060401010101" pitchFamily="34" charset="-79"/>
                <a:cs typeface="David" panose="020E0502060401010101" pitchFamily="34" charset="-79"/>
              </a:rPr>
              <a:t>stress regimes of Vaalputs</a:t>
            </a:r>
          </a:p>
        </p:txBody>
      </p:sp>
      <p:grpSp>
        <p:nvGrpSpPr>
          <p:cNvPr id="9" name="Group 22"/>
          <p:cNvGrpSpPr>
            <a:grpSpLocks noGrp="1"/>
          </p:cNvGrpSpPr>
          <p:nvPr/>
        </p:nvGrpSpPr>
        <p:grpSpPr bwMode="auto">
          <a:xfrm>
            <a:off x="522857" y="883920"/>
            <a:ext cx="4269237" cy="2681819"/>
            <a:chOff x="1498766" y="1177010"/>
            <a:chExt cx="6537690" cy="5038498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498766" y="1177010"/>
              <a:ext cx="6537690" cy="5038498"/>
              <a:chOff x="214406" y="875311"/>
              <a:chExt cx="8387227" cy="6679853"/>
            </a:xfrm>
          </p:grpSpPr>
          <p:pic>
            <p:nvPicPr>
              <p:cNvPr id="12" name="Picture 2" descr="C:\Users\MarcoA\Desktop\Giulios Vaalputs 1 to 1 S-34-30_loc.tif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3116" r="6404"/>
              <a:stretch/>
            </p:blipFill>
            <p:spPr bwMode="auto">
              <a:xfrm>
                <a:off x="214406" y="875311"/>
                <a:ext cx="8387227" cy="66798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Oval 12"/>
              <p:cNvSpPr/>
              <p:nvPr/>
            </p:nvSpPr>
            <p:spPr bwMode="auto">
              <a:xfrm>
                <a:off x="3785701" y="3177353"/>
                <a:ext cx="408928" cy="46706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4366923" y="4005064"/>
              <a:ext cx="143994" cy="31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nb-NO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463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4B5179-D6D3-432D-872A-627D6711B76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3" t="56267" b="21033"/>
          <a:stretch/>
        </p:blipFill>
        <p:spPr bwMode="auto">
          <a:xfrm>
            <a:off x="4879749" y="2405271"/>
            <a:ext cx="4010299" cy="420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8811" t="31596" r="15785" b="21906"/>
          <a:stretch>
            <a:fillRect/>
          </a:stretch>
        </p:blipFill>
        <p:spPr bwMode="auto">
          <a:xfrm rot="20907038">
            <a:off x="222600" y="3097366"/>
            <a:ext cx="4001413" cy="341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91166" y="187776"/>
            <a:ext cx="5148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6000" b="1" dirty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Cenozoic Era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757" y="1205093"/>
            <a:ext cx="6635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1 Extensional episode at Vaalputs…..</a:t>
            </a:r>
          </a:p>
          <a:p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(</a:t>
            </a:r>
            <a:r>
              <a:rPr lang="en-ZA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precise age unknown</a:t>
            </a:r>
            <a:r>
              <a:rPr lang="en-ZA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ZA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1891165" y="5770246"/>
            <a:ext cx="69515" cy="66842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069" y="5683201"/>
            <a:ext cx="92509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Vaalputs</a:t>
            </a:r>
            <a:endParaRPr lang="en-ZA" sz="1400" b="1" dirty="0">
              <a:solidFill>
                <a:srgbClr val="FF0000"/>
              </a:solidFill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1960681" y="5736826"/>
            <a:ext cx="69515" cy="66842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58570" y="5837087"/>
            <a:ext cx="358785" cy="3837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7458" y="6052981"/>
            <a:ext cx="1805302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ZA" sz="1400" b="1" dirty="0" smtClean="0">
                <a:solidFill>
                  <a:srgbClr val="FF0000"/>
                </a:solidFill>
              </a:rPr>
              <a:t>Santab, Koffiemeul</a:t>
            </a:r>
            <a:endParaRPr lang="en-ZA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09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983" y="10472"/>
            <a:ext cx="9088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 smtClean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Yet a thrusting stress regime SW of Douglas</a:t>
            </a:r>
            <a:endParaRPr lang="en-Z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38811" t="31596" r="15785" b="21906"/>
          <a:stretch>
            <a:fillRect/>
          </a:stretch>
        </p:blipFill>
        <p:spPr bwMode="auto">
          <a:xfrm rot="20907038">
            <a:off x="446244" y="1771176"/>
            <a:ext cx="5178152" cy="44221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08" y="872247"/>
            <a:ext cx="3743325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Faults Douglas\DSC011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5000"/>
          <a:stretch/>
        </p:blipFill>
        <p:spPr bwMode="auto">
          <a:xfrm>
            <a:off x="4650112" y="3658309"/>
            <a:ext cx="4397116" cy="29845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3055963" y="5205628"/>
            <a:ext cx="136535" cy="12858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3192498" y="5334216"/>
            <a:ext cx="80342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ZA" sz="1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Douglas</a:t>
            </a:r>
            <a:endParaRPr lang="en-ZA" sz="1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9" y="872248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(and it is on craton)</a:t>
            </a:r>
            <a:endParaRPr lang="en-Z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775" y="6396335"/>
            <a:ext cx="31870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Rockwell diamond mine</a:t>
            </a:r>
            <a:endParaRPr lang="en-ZA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9"/>
          <a:stretch/>
        </p:blipFill>
        <p:spPr bwMode="auto">
          <a:xfrm>
            <a:off x="2886420" y="1123720"/>
            <a:ext cx="6085160" cy="34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INKAB\Douglas May 2014\DSC010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31425" b="10777"/>
          <a:stretch/>
        </p:blipFill>
        <p:spPr bwMode="auto">
          <a:xfrm>
            <a:off x="171167" y="4725347"/>
            <a:ext cx="8800413" cy="201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386A2E-C6C7-4D20-8BBE-69463905B01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422" y="-6322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More thrusts in the open cast trenches, and tight</a:t>
            </a:r>
          </a:p>
          <a:p>
            <a:r>
              <a:rPr lang="en-ZA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 folding too…</a:t>
            </a:r>
            <a:r>
              <a:rPr lang="en-ZA" sz="32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Windsorton</a:t>
            </a:r>
            <a:r>
              <a:rPr lang="en-ZA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? </a:t>
            </a:r>
            <a:r>
              <a:rPr lang="en-ZA" sz="3200" dirty="0">
                <a:latin typeface="David" panose="020E0502060401010101" pitchFamily="34" charset="-79"/>
                <a:cs typeface="David" panose="020E0502060401010101" pitchFamily="34" charset="-79"/>
              </a:rPr>
              <a:t>Formation</a:t>
            </a:r>
          </a:p>
          <a:p>
            <a:r>
              <a:rPr lang="en-ZA" sz="3200" dirty="0">
                <a:latin typeface="David" panose="020E0502060401010101" pitchFamily="34" charset="-79"/>
                <a:cs typeface="David" panose="020E0502060401010101" pitchFamily="34" charset="-79"/>
              </a:rPr>
              <a:t> (SACS, 1980)</a:t>
            </a:r>
          </a:p>
          <a:p>
            <a:endParaRPr lang="en-Z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463589" y="3573380"/>
            <a:ext cx="704824" cy="230393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826923"/>
            <a:ext cx="2875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SE-verging thrust  &amp;</a:t>
            </a:r>
          </a:p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NW-verging overturned</a:t>
            </a:r>
          </a:p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fold in Dwyka </a:t>
            </a:r>
          </a:p>
          <a:p>
            <a:endParaRPr lang="en-ZA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ZA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Folds/faults in all terraces (1020 to 985 m ) above Orange River bed  (~942 m)</a:t>
            </a:r>
          </a:p>
          <a:p>
            <a:endParaRPr lang="en-ZA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0289" y="512546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u="sng" dirty="0" smtClean="0"/>
              <a:t>1010-1013</a:t>
            </a:r>
            <a:endParaRPr lang="en-US" u="sng" dirty="0"/>
          </a:p>
        </p:txBody>
      </p:sp>
      <p:sp>
        <p:nvSpPr>
          <p:cNvPr id="13" name="Rectangle 12"/>
          <p:cNvSpPr/>
          <p:nvPr/>
        </p:nvSpPr>
        <p:spPr>
          <a:xfrm>
            <a:off x="3860908" y="3244334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38006" y="5921433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</a:t>
            </a:r>
            <a:r>
              <a:rPr lang="en-US" u="sng" dirty="0" smtClean="0"/>
              <a:t>1000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28073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chris\Desktop\honors\GLY 710 Research project\project\data\NE dipping fault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5"/>
          <a:stretch>
            <a:fillRect/>
          </a:stretch>
        </p:blipFill>
        <p:spPr bwMode="auto">
          <a:xfrm>
            <a:off x="538949" y="1730718"/>
            <a:ext cx="4127227" cy="39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chris\Desktop\honors\GLY 710 Research project\project\data\NW dipping fault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>
            <a:fillRect/>
          </a:stretch>
        </p:blipFill>
        <p:spPr bwMode="auto">
          <a:xfrm>
            <a:off x="5044440" y="1728084"/>
            <a:ext cx="3759477" cy="399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90784" y="805677"/>
            <a:ext cx="417539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pc="150" dirty="0" smtClean="0">
                <a:ln w="11430"/>
                <a:solidFill>
                  <a:srgbClr val="F8F8F8"/>
                </a:solidFill>
                <a:latin typeface="David"/>
              </a:rPr>
              <a:t> E</a:t>
            </a:r>
            <a:r>
              <a:rPr lang="en-US" b="1" spc="150" dirty="0" smtClean="0">
                <a:ln w="11430"/>
                <a:solidFill>
                  <a:srgbClr val="F8F8F8"/>
                </a:solidFill>
                <a:latin typeface="David"/>
              </a:rPr>
              <a:t>levation of lowest  terrace where </a:t>
            </a:r>
            <a:r>
              <a:rPr lang="el-GR" b="1" spc="150" dirty="0" smtClean="0">
                <a:ln w="11430"/>
                <a:solidFill>
                  <a:srgbClr val="F8F8F8"/>
                </a:solidFill>
                <a:latin typeface="David"/>
              </a:rPr>
              <a:t>σ</a:t>
            </a:r>
            <a:r>
              <a:rPr lang="en-US" b="1" spc="150" baseline="-25000" dirty="0" smtClean="0">
                <a:ln w="11430"/>
                <a:solidFill>
                  <a:srgbClr val="F8F8F8"/>
                </a:solidFill>
                <a:latin typeface="David"/>
              </a:rPr>
              <a:t>1 </a:t>
            </a:r>
            <a:r>
              <a:rPr lang="en-US" b="1" spc="150" dirty="0" smtClean="0">
                <a:ln w="11430"/>
                <a:solidFill>
                  <a:srgbClr val="F8F8F8"/>
                </a:solidFill>
                <a:latin typeface="David"/>
              </a:rPr>
              <a:t>strikes NE-SW: 985 m</a:t>
            </a:r>
            <a:endParaRPr lang="en-US" b="1" spc="150" dirty="0">
              <a:ln w="11430"/>
              <a:solidFill>
                <a:srgbClr val="F8F8F8"/>
              </a:solidFill>
              <a:latin typeface="Davi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9051" y="804754"/>
            <a:ext cx="3993615" cy="646331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Elevation of lowest  terrace where </a:t>
            </a:r>
            <a:r>
              <a:rPr lang="el-GR" b="1" dirty="0" smtClean="0">
                <a:cs typeface="David" panose="020E0502060401010101" pitchFamily="34" charset="-79"/>
              </a:rPr>
              <a:t>σ</a:t>
            </a:r>
            <a:r>
              <a:rPr lang="en-US" b="1" baseline="-25000" dirty="0" smtClean="0">
                <a:latin typeface="David" panose="020E0502060401010101" pitchFamily="34" charset="-79"/>
                <a:cs typeface="David" panose="020E0502060401010101" pitchFamily="34" charset="-79"/>
              </a:rPr>
              <a:t>1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strikes NW-SE: 1000m.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352" y="6001271"/>
            <a:ext cx="8217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David"/>
              </a:rPr>
              <a:t>Principal stress components calculated from field measurements; </a:t>
            </a:r>
          </a:p>
          <a:p>
            <a:pPr algn="ctr"/>
            <a:r>
              <a:rPr lang="en-US" sz="2400" dirty="0" smtClean="0">
                <a:latin typeface="David"/>
              </a:rPr>
              <a:t>Lower hemisphere projection</a:t>
            </a:r>
            <a:endParaRPr lang="en-US" sz="2400" dirty="0">
              <a:latin typeface="Davi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9153" y="149870"/>
            <a:ext cx="6979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Structural orientations  at  Rockwell Operations</a:t>
            </a:r>
            <a:endParaRPr lang="en-ZA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08724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4B5179-D6D3-432D-872A-627D6711B7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lum bright="20000"/>
          </a:blip>
          <a:srcRect l="2218" t="44181" b="3095"/>
          <a:stretch/>
        </p:blipFill>
        <p:spPr bwMode="auto">
          <a:xfrm>
            <a:off x="690663" y="1513249"/>
            <a:ext cx="3766087" cy="1525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lum bright="20000"/>
          </a:blip>
          <a:srcRect l="1683" t="48161" r="43782" b="20115"/>
          <a:stretch/>
        </p:blipFill>
        <p:spPr bwMode="auto">
          <a:xfrm>
            <a:off x="4417782" y="1523826"/>
            <a:ext cx="3466639" cy="151508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/>
          <a:srcRect l="4374" r="5887"/>
          <a:stretch/>
        </p:blipFill>
        <p:spPr bwMode="auto">
          <a:xfrm>
            <a:off x="3894353" y="3405659"/>
            <a:ext cx="4814595" cy="31724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" y="22188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More thrusts on craton: Bultfontein quarry </a:t>
            </a:r>
          </a:p>
          <a:p>
            <a:pPr lvl="0" algn="ctr"/>
            <a:r>
              <a:rPr lang="en-A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(Free State) </a:t>
            </a:r>
            <a:endParaRPr lang="en-Z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 l="38811" t="31596" r="15785" b="21906"/>
          <a:stretch>
            <a:fillRect/>
          </a:stretch>
        </p:blipFill>
        <p:spPr bwMode="auto">
          <a:xfrm rot="20907038">
            <a:off x="257239" y="3351076"/>
            <a:ext cx="3413136" cy="29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7-Point Star 1"/>
          <p:cNvSpPr/>
          <p:nvPr/>
        </p:nvSpPr>
        <p:spPr>
          <a:xfrm>
            <a:off x="2092819" y="5507924"/>
            <a:ext cx="166539" cy="168166"/>
          </a:xfrm>
          <a:prstGeom prst="star7">
            <a:avLst>
              <a:gd name="adj" fmla="val 19750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690663" y="5379434"/>
            <a:ext cx="1390021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200" b="1" dirty="0" smtClean="0">
                <a:solidFill>
                  <a:schemeClr val="bg1"/>
                </a:solidFill>
              </a:rPr>
              <a:t>Bultfontein, FS</a:t>
            </a:r>
            <a:endParaRPr lang="en-ZA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9852" y="4191000"/>
            <a:ext cx="140637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Bultfontein</a:t>
            </a:r>
            <a:endParaRPr lang="en-ZA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5641" y="5050681"/>
            <a:ext cx="9696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1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Quarry</a:t>
            </a:r>
            <a:endParaRPr lang="en-ZA" sz="1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Up Arrow 9"/>
          <p:cNvSpPr/>
          <p:nvPr/>
        </p:nvSpPr>
        <p:spPr>
          <a:xfrm rot="1390736">
            <a:off x="4541066" y="1841900"/>
            <a:ext cx="182615" cy="1667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Up Arrow 12"/>
          <p:cNvSpPr/>
          <p:nvPr/>
        </p:nvSpPr>
        <p:spPr>
          <a:xfrm rot="12221317">
            <a:off x="6520854" y="1773612"/>
            <a:ext cx="182615" cy="1667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2695765" y="2835330"/>
            <a:ext cx="6019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b="1" dirty="0" smtClean="0"/>
              <a:t>Note higher elevation of up-thrusted block “A”(right</a:t>
            </a:r>
            <a:r>
              <a:rPr lang="en-ZA" dirty="0" smtClean="0"/>
              <a:t>) </a:t>
            </a:r>
            <a:endParaRPr lang="en-ZA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08056" y="1835815"/>
            <a:ext cx="281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71483" y="1943077"/>
            <a:ext cx="281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33040" y="181024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</a:t>
            </a:r>
            <a:r>
              <a:rPr lang="en-ZA" b="1" dirty="0" smtClean="0"/>
              <a:t>A</a:t>
            </a:r>
            <a:r>
              <a:rPr lang="en-ZA" dirty="0" smtClean="0"/>
              <a:t>”</a:t>
            </a:r>
            <a:endParaRPr lang="en-ZA" dirty="0"/>
          </a:p>
        </p:txBody>
      </p:sp>
      <p:sp>
        <p:nvSpPr>
          <p:cNvPr id="16" name="Rectangle 15"/>
          <p:cNvSpPr/>
          <p:nvPr/>
        </p:nvSpPr>
        <p:spPr>
          <a:xfrm>
            <a:off x="4648734" y="185696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“</a:t>
            </a:r>
            <a:r>
              <a:rPr lang="en-ZA" b="1" dirty="0"/>
              <a:t>A</a:t>
            </a:r>
            <a:r>
              <a:rPr lang="en-ZA" dirty="0"/>
              <a:t>”</a:t>
            </a:r>
          </a:p>
        </p:txBody>
      </p:sp>
      <p:pic>
        <p:nvPicPr>
          <p:cNvPr id="19" name="Picture 18" descr="D:\ddelvaux Documents\Tensor Data\South-Africa\Bultfontein-2\Bultfontein-2_Subset1,1_Rose-PlanesStrik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21" y="3405659"/>
            <a:ext cx="1195071" cy="1195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7975</TotalTime>
  <Words>694</Words>
  <Application>Microsoft Office PowerPoint</Application>
  <PresentationFormat>On-screen Show (4:3)</PresentationFormat>
  <Paragraphs>138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NRF Template</dc:title>
  <dc:creator>Andrew Copeland</dc:creator>
  <cp:lastModifiedBy>user</cp:lastModifiedBy>
  <cp:revision>1380</cp:revision>
  <cp:lastPrinted>2006-02-06T09:10:32Z</cp:lastPrinted>
  <dcterms:created xsi:type="dcterms:W3CDTF">2005-12-05T08:38:37Z</dcterms:created>
  <dcterms:modified xsi:type="dcterms:W3CDTF">2014-09-29T05:29:19Z</dcterms:modified>
</cp:coreProperties>
</file>