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9"/>
  </p:notesMasterIdLst>
  <p:handoutMasterIdLst>
    <p:handoutMasterId r:id="rId10"/>
  </p:handoutMasterIdLst>
  <p:sldIdLst>
    <p:sldId id="256" r:id="rId2"/>
    <p:sldId id="281" r:id="rId3"/>
    <p:sldId id="293" r:id="rId4"/>
    <p:sldId id="294" r:id="rId5"/>
    <p:sldId id="295" r:id="rId6"/>
    <p:sldId id="296" r:id="rId7"/>
    <p:sldId id="297" r:id="rId8"/>
  </p:sldIdLst>
  <p:sldSz cx="9144000" cy="6858000" type="screen4x3"/>
  <p:notesSz cx="6718300" cy="9855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99FF"/>
    <a:srgbClr val="0066FF"/>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5713" autoAdjust="0"/>
  </p:normalViewPr>
  <p:slideViewPr>
    <p:cSldViewPr snapToGrid="0">
      <p:cViewPr>
        <p:scale>
          <a:sx n="59" d="100"/>
          <a:sy n="59" d="100"/>
        </p:scale>
        <p:origin x="-1368" y="-246"/>
      </p:cViewPr>
      <p:guideLst>
        <p:guide orient="horz" pos="220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147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Arial" panose="020B0604020202020204" pitchFamily="34" charset="0"/>
              </a:defRPr>
            </a:lvl1pPr>
          </a:lstStyle>
          <a:p>
            <a:pPr>
              <a:defRPr/>
            </a:pPr>
            <a:endParaRPr lang="en-US" altLang="en-US" dirty="0"/>
          </a:p>
        </p:txBody>
      </p:sp>
      <p:sp>
        <p:nvSpPr>
          <p:cNvPr id="28675" name="Rectangle 3"/>
          <p:cNvSpPr>
            <a:spLocks noGrp="1" noChangeArrowheads="1"/>
          </p:cNvSpPr>
          <p:nvPr>
            <p:ph type="dt" sz="quarter" idx="1"/>
          </p:nvPr>
        </p:nvSpPr>
        <p:spPr bwMode="auto">
          <a:xfrm>
            <a:off x="3805238" y="0"/>
            <a:ext cx="291147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Arial" panose="020B0604020202020204" pitchFamily="34" charset="0"/>
              </a:defRPr>
            </a:lvl1pPr>
          </a:lstStyle>
          <a:p>
            <a:pPr>
              <a:defRPr/>
            </a:pPr>
            <a:fld id="{5CADD699-E675-4915-8765-A268F80F4E54}" type="datetimeFigureOut">
              <a:rPr lang="en-US" altLang="en-US"/>
              <a:pPr>
                <a:defRPr/>
              </a:pPr>
              <a:t>9/27/2014</a:t>
            </a:fld>
            <a:endParaRPr lang="en-US" altLang="en-US" dirty="0"/>
          </a:p>
        </p:txBody>
      </p:sp>
      <p:sp>
        <p:nvSpPr>
          <p:cNvPr id="28676" name="Rectangle 4"/>
          <p:cNvSpPr>
            <a:spLocks noGrp="1" noChangeArrowheads="1"/>
          </p:cNvSpPr>
          <p:nvPr>
            <p:ph type="ftr" sz="quarter" idx="2"/>
          </p:nvPr>
        </p:nvSpPr>
        <p:spPr bwMode="auto">
          <a:xfrm>
            <a:off x="0" y="9361488"/>
            <a:ext cx="291147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Arial" panose="020B0604020202020204" pitchFamily="34" charset="0"/>
              </a:defRPr>
            </a:lvl1pPr>
          </a:lstStyle>
          <a:p>
            <a:pPr>
              <a:defRPr/>
            </a:pPr>
            <a:endParaRPr lang="en-US" altLang="en-US" dirty="0"/>
          </a:p>
        </p:txBody>
      </p:sp>
      <p:sp>
        <p:nvSpPr>
          <p:cNvPr id="28677" name="Rectangle 5"/>
          <p:cNvSpPr>
            <a:spLocks noGrp="1" noChangeArrowheads="1"/>
          </p:cNvSpPr>
          <p:nvPr>
            <p:ph type="sldNum" sz="quarter" idx="3"/>
          </p:nvPr>
        </p:nvSpPr>
        <p:spPr bwMode="auto">
          <a:xfrm>
            <a:off x="3805238" y="9361488"/>
            <a:ext cx="291147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F585F7B-9F1C-40B4-9313-FA08FE7BCE27}" type="slidenum">
              <a:rPr lang="en-US" altLang="en-US"/>
              <a:pPr>
                <a:defRPr/>
              </a:pPr>
              <a:t>‹#›</a:t>
            </a:fld>
            <a:endParaRPr lang="en-US" altLang="en-US" dirty="0"/>
          </a:p>
        </p:txBody>
      </p:sp>
    </p:spTree>
    <p:extLst>
      <p:ext uri="{BB962C8B-B14F-4D97-AF65-F5344CB8AC3E}">
        <p14:creationId xmlns:p14="http://schemas.microsoft.com/office/powerpoint/2010/main" val="672665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11475"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44035" name="Rectangle 3"/>
          <p:cNvSpPr>
            <a:spLocks noGrp="1" noChangeArrowheads="1"/>
          </p:cNvSpPr>
          <p:nvPr>
            <p:ph type="dt" idx="1"/>
          </p:nvPr>
        </p:nvSpPr>
        <p:spPr bwMode="auto">
          <a:xfrm>
            <a:off x="3805238" y="0"/>
            <a:ext cx="2911475"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10244" name="Rectangle 4"/>
          <p:cNvSpPr>
            <a:spLocks noGrp="1" noRot="1" noChangeAspect="1" noChangeArrowheads="1" noTextEdit="1"/>
          </p:cNvSpPr>
          <p:nvPr>
            <p:ph type="sldImg" idx="2"/>
          </p:nvPr>
        </p:nvSpPr>
        <p:spPr bwMode="auto">
          <a:xfrm>
            <a:off x="895350" y="739775"/>
            <a:ext cx="4927600" cy="3695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5"/>
          <p:cNvSpPr>
            <a:spLocks noGrp="1" noChangeArrowheads="1"/>
          </p:cNvSpPr>
          <p:nvPr>
            <p:ph type="body" sz="quarter" idx="3"/>
          </p:nvPr>
        </p:nvSpPr>
        <p:spPr bwMode="auto">
          <a:xfrm>
            <a:off x="671513" y="4681538"/>
            <a:ext cx="5375275" cy="4433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4038" name="Rectangle 6"/>
          <p:cNvSpPr>
            <a:spLocks noGrp="1" noChangeArrowheads="1"/>
          </p:cNvSpPr>
          <p:nvPr>
            <p:ph type="ftr" sz="quarter" idx="4"/>
          </p:nvPr>
        </p:nvSpPr>
        <p:spPr bwMode="auto">
          <a:xfrm>
            <a:off x="0" y="9361488"/>
            <a:ext cx="2911475"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44039" name="Rectangle 7"/>
          <p:cNvSpPr>
            <a:spLocks noGrp="1" noChangeArrowheads="1"/>
          </p:cNvSpPr>
          <p:nvPr>
            <p:ph type="sldNum" sz="quarter" idx="5"/>
          </p:nvPr>
        </p:nvSpPr>
        <p:spPr bwMode="auto">
          <a:xfrm>
            <a:off x="3805238" y="9361488"/>
            <a:ext cx="2911475"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F43FDB8-0EFF-4476-B648-F6D56CA40421}" type="slidenum">
              <a:rPr lang="en-US" altLang="en-US"/>
              <a:pPr>
                <a:defRPr/>
              </a:pPr>
              <a:t>‹#›</a:t>
            </a:fld>
            <a:endParaRPr lang="en-US" altLang="en-US" dirty="0"/>
          </a:p>
        </p:txBody>
      </p:sp>
    </p:spTree>
    <p:extLst>
      <p:ext uri="{BB962C8B-B14F-4D97-AF65-F5344CB8AC3E}">
        <p14:creationId xmlns:p14="http://schemas.microsoft.com/office/powerpoint/2010/main" val="16660478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6D97C8C5-2017-4049-A393-09BF7E41F954}" type="slidenum">
              <a:rPr lang="en-US" altLang="en-US"/>
              <a:pPr>
                <a:spcBef>
                  <a:spcPct val="0"/>
                </a:spcBef>
              </a:pPr>
              <a:t>1</a:t>
            </a:fld>
            <a:endParaRPr lang="en-US" alt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328738"/>
          </a:xfrm>
          <a:prstGeom prst="rect">
            <a:avLst/>
          </a:prstGeom>
          <a:solidFill>
            <a:srgbClr val="FFFFFF"/>
          </a:soli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3200" dirty="0" smtClean="0"/>
          </a:p>
        </p:txBody>
      </p:sp>
      <p:pic>
        <p:nvPicPr>
          <p:cNvPr id="5" name="Picture 8" descr="Inkaba ye Africa 3D 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37450" y="138113"/>
            <a:ext cx="15367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0" y="0"/>
            <a:ext cx="9144000" cy="1328738"/>
          </a:xfrm>
          <a:prstGeom prst="rect">
            <a:avLst/>
          </a:prstGeom>
          <a:solidFill>
            <a:srgbClr val="FFFFFF"/>
          </a:soli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3200" dirty="0" smtClean="0"/>
          </a:p>
        </p:txBody>
      </p:sp>
      <p:pic>
        <p:nvPicPr>
          <p:cNvPr id="7" name="Picture 13" descr="Inkaba ye Africa 3D 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913" y="47625"/>
            <a:ext cx="16637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FourieCJS\Documents\INKABA\2014\!Khure_logo3_2011-2 (2) (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61325" y="15875"/>
            <a:ext cx="106045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Grp="1" noChangeArrowheads="1"/>
          </p:cNvSpPr>
          <p:nvPr>
            <p:ph type="ctrTitle"/>
          </p:nvPr>
        </p:nvSpPr>
        <p:spPr>
          <a:xfrm>
            <a:off x="685800" y="2130425"/>
            <a:ext cx="7772400" cy="1470025"/>
          </a:xfrm>
        </p:spPr>
        <p:txBody>
          <a:bodyPr/>
          <a:lstStyle>
            <a:lvl1pPr algn="ctr">
              <a:defRPr>
                <a:solidFill>
                  <a:schemeClr val="bg1"/>
                </a:solidFill>
              </a:defRPr>
            </a:lvl1pPr>
          </a:lstStyle>
          <a:p>
            <a:r>
              <a:rPr lang="en-US"/>
              <a:t>Click to edit Master title style</a:t>
            </a:r>
          </a:p>
        </p:txBody>
      </p:sp>
      <p:sp>
        <p:nvSpPr>
          <p:cNvPr id="30724" name="Rectangle 4"/>
          <p:cNvSpPr>
            <a:spLocks noGrp="1" noChangeArrowheads="1"/>
          </p:cNvSpPr>
          <p:nvPr>
            <p:ph type="subTitle" idx="1"/>
          </p:nvPr>
        </p:nvSpPr>
        <p:spPr>
          <a:xfrm>
            <a:off x="1371600" y="3886200"/>
            <a:ext cx="6400800" cy="1752600"/>
          </a:xfrm>
        </p:spPr>
        <p:txBody>
          <a:bodyPr/>
          <a:lstStyle>
            <a:lvl1pPr marL="0" indent="0" algn="ctr">
              <a:buFontTx/>
              <a:buNone/>
              <a:defRPr sz="2400"/>
            </a:lvl1pPr>
          </a:lstStyle>
          <a:p>
            <a:r>
              <a:rPr lang="en-US"/>
              <a:t>Click to edit Master subtitle style</a:t>
            </a:r>
          </a:p>
        </p:txBody>
      </p:sp>
      <p:sp>
        <p:nvSpPr>
          <p:cNvPr id="9" name="Rectangle 12"/>
          <p:cNvSpPr>
            <a:spLocks noGrp="1" noChangeArrowheads="1"/>
          </p:cNvSpPr>
          <p:nvPr>
            <p:ph type="ftr" sz="quarter" idx="10"/>
          </p:nvPr>
        </p:nvSpPr>
        <p:spPr/>
        <p:txBody>
          <a:bodyPr/>
          <a:lstStyle>
            <a:lvl1pPr>
              <a:defRPr b="1">
                <a:solidFill>
                  <a:schemeClr val="bg1"/>
                </a:solidFill>
              </a:defRPr>
            </a:lvl1pPr>
          </a:lstStyle>
          <a:p>
            <a:pPr>
              <a:defRPr/>
            </a:pPr>
            <a:r>
              <a:rPr lang="en-ZA" altLang="en-US" dirty="0"/>
              <a:t>Matjiesfontein 2014</a:t>
            </a:r>
            <a:endParaRPr lang="en-US" altLang="en-US" b="0" dirty="0"/>
          </a:p>
          <a:p>
            <a:pPr>
              <a:defRPr/>
            </a:pPr>
            <a:endParaRPr lang="en-US" altLang="en-US" b="0" dirty="0">
              <a:solidFill>
                <a:schemeClr val="tx1"/>
              </a:solidFill>
            </a:endParaRPr>
          </a:p>
        </p:txBody>
      </p:sp>
      <p:sp>
        <p:nvSpPr>
          <p:cNvPr id="10" name="Rectangle 13"/>
          <p:cNvSpPr>
            <a:spLocks noGrp="1" noChangeArrowheads="1"/>
          </p:cNvSpPr>
          <p:nvPr>
            <p:ph type="sldNum" sz="quarter" idx="11"/>
          </p:nvPr>
        </p:nvSpPr>
        <p:spPr/>
        <p:txBody>
          <a:bodyPr/>
          <a:lstStyle>
            <a:lvl1pPr>
              <a:defRPr smtClean="0"/>
            </a:lvl1pPr>
          </a:lstStyle>
          <a:p>
            <a:pPr>
              <a:defRPr/>
            </a:pPr>
            <a:fld id="{08ACA439-E5A2-4118-AEB4-E2154FCCEBFF}" type="slidenum">
              <a:rPr lang="en-US" altLang="en-US"/>
              <a:pPr>
                <a:defRPr/>
              </a:pPr>
              <a:t>‹#›</a:t>
            </a:fld>
            <a:endParaRPr lang="en-US" altLang="en-US" dirty="0"/>
          </a:p>
        </p:txBody>
      </p:sp>
    </p:spTree>
    <p:extLst>
      <p:ext uri="{BB962C8B-B14F-4D97-AF65-F5344CB8AC3E}">
        <p14:creationId xmlns:p14="http://schemas.microsoft.com/office/powerpoint/2010/main" val="8470855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lum/>
          </a:blip>
          <a:srcRect/>
          <a:stretch>
            <a:fillRect t="-3000" b="-3000"/>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 name="Rectangle 12"/>
          <p:cNvSpPr>
            <a:spLocks noGrp="1" noChangeArrowheads="1"/>
          </p:cNvSpPr>
          <p:nvPr>
            <p:ph type="ftr" sz="quarter" idx="3"/>
          </p:nvPr>
        </p:nvSpPr>
        <p:spPr>
          <a:xfrm>
            <a:off x="2978150" y="6454775"/>
            <a:ext cx="3313113" cy="312738"/>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Arial" panose="020B0604020202020204" pitchFamily="34" charset="0"/>
              </a:defRPr>
            </a:lvl1pPr>
          </a:lstStyle>
          <a:p>
            <a:pPr>
              <a:defRPr/>
            </a:pPr>
            <a:r>
              <a:rPr lang="en-ZA" altLang="en-US" b="1" dirty="0">
                <a:solidFill>
                  <a:schemeClr val="bg1"/>
                </a:solidFill>
              </a:rPr>
              <a:t>Matjiesfontein 2014</a:t>
            </a:r>
            <a:endParaRPr lang="en-US" altLang="en-US" dirty="0">
              <a:solidFill>
                <a:schemeClr val="bg1"/>
              </a:solidFill>
            </a:endParaRPr>
          </a:p>
          <a:p>
            <a:pPr>
              <a:defRPr/>
            </a:pPr>
            <a:endParaRPr lang="en-US" altLang="en-US" dirty="0"/>
          </a:p>
        </p:txBody>
      </p:sp>
      <p:sp>
        <p:nvSpPr>
          <p:cNvPr id="16" name="Rectangle 13"/>
          <p:cNvSpPr>
            <a:spLocks noGrp="1" noChangeArrowheads="1"/>
          </p:cNvSpPr>
          <p:nvPr>
            <p:ph type="sldNum" sz="quarter" idx="4"/>
          </p:nvPr>
        </p:nvSpPr>
        <p:spPr bwMode="auto">
          <a:xfrm>
            <a:off x="7532688" y="6577013"/>
            <a:ext cx="1133475" cy="2809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200" smtClean="0">
                <a:solidFill>
                  <a:schemeClr val="bg1"/>
                </a:solidFill>
              </a:defRPr>
            </a:lvl1pPr>
          </a:lstStyle>
          <a:p>
            <a:pPr>
              <a:defRPr/>
            </a:pPr>
            <a:fld id="{EF3DB3BD-6BE4-4F96-9CB4-A971A4158FA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76" r:id="rId1"/>
  </p:sldLayoutIdLst>
  <p:timing>
    <p:tnLst>
      <p:par>
        <p:cTn id="1" dur="indefinite" restart="never" nodeType="tmRoot"/>
      </p:par>
    </p:tnLst>
  </p:timing>
  <p:hf hdr="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000">
          <a:solidFill>
            <a:schemeClr val="bg1"/>
          </a:solidFill>
          <a:latin typeface="+mn-lt"/>
        </a:defRPr>
      </a:lvl3pPr>
      <a:lvl4pPr marL="1600200" indent="-228600" algn="l" rtl="0" eaLnBrk="0" fontAlgn="base" hangingPunct="0">
        <a:spcBef>
          <a:spcPct val="20000"/>
        </a:spcBef>
        <a:spcAft>
          <a:spcPct val="0"/>
        </a:spcAft>
        <a:buChar char="–"/>
        <a:defRPr>
          <a:solidFill>
            <a:schemeClr val="bg1"/>
          </a:solidFill>
          <a:latin typeface="+mn-lt"/>
        </a:defRPr>
      </a:lvl4pPr>
      <a:lvl5pPr marL="2057400" indent="-228600" algn="l" rtl="0" eaLnBrk="0" fontAlgn="base" hangingPunct="0">
        <a:spcBef>
          <a:spcPct val="20000"/>
        </a:spcBef>
        <a:spcAft>
          <a:spcPct val="0"/>
        </a:spcAft>
        <a:buChar char="»"/>
        <a:defRPr sz="1600">
          <a:solidFill>
            <a:schemeClr val="bg1"/>
          </a:solidFill>
          <a:latin typeface="+mn-lt"/>
        </a:defRPr>
      </a:lvl5pPr>
      <a:lvl6pPr marL="2514600" indent="-228600" algn="l" rtl="0" fontAlgn="base">
        <a:spcBef>
          <a:spcPct val="20000"/>
        </a:spcBef>
        <a:spcAft>
          <a:spcPct val="0"/>
        </a:spcAft>
        <a:buChar char="»"/>
        <a:defRPr sz="1600">
          <a:solidFill>
            <a:schemeClr val="bg1"/>
          </a:solidFill>
          <a:latin typeface="+mn-lt"/>
        </a:defRPr>
      </a:lvl6pPr>
      <a:lvl7pPr marL="2971800" indent="-228600" algn="l" rtl="0" fontAlgn="base">
        <a:spcBef>
          <a:spcPct val="20000"/>
        </a:spcBef>
        <a:spcAft>
          <a:spcPct val="0"/>
        </a:spcAft>
        <a:buChar char="»"/>
        <a:defRPr sz="1600">
          <a:solidFill>
            <a:schemeClr val="bg1"/>
          </a:solidFill>
          <a:latin typeface="+mn-lt"/>
        </a:defRPr>
      </a:lvl7pPr>
      <a:lvl8pPr marL="3429000" indent="-228600" algn="l" rtl="0" fontAlgn="base">
        <a:spcBef>
          <a:spcPct val="20000"/>
        </a:spcBef>
        <a:spcAft>
          <a:spcPct val="0"/>
        </a:spcAft>
        <a:buChar char="»"/>
        <a:defRPr sz="1600">
          <a:solidFill>
            <a:schemeClr val="bg1"/>
          </a:solidFill>
          <a:latin typeface="+mn-lt"/>
        </a:defRPr>
      </a:lvl8pPr>
      <a:lvl9pPr marL="3886200" indent="-228600" algn="l" rtl="0" fontAlgn="base">
        <a:spcBef>
          <a:spcPct val="20000"/>
        </a:spcBef>
        <a:spcAft>
          <a:spcPct val="0"/>
        </a:spcAft>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899150"/>
            <a:ext cx="9144000" cy="97948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ZA" dirty="0"/>
              <a:t>logo here…</a:t>
            </a:r>
          </a:p>
        </p:txBody>
      </p:sp>
      <p:pic>
        <p:nvPicPr>
          <p:cNvPr id="307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775" y="5916613"/>
            <a:ext cx="446722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bwMode="auto">
          <a:xfrm>
            <a:off x="685800" y="1330326"/>
            <a:ext cx="7772400" cy="2616032"/>
          </a:xfrm>
          <a:prstGeom prst="rect">
            <a:avLst/>
          </a:prstGeom>
          <a:ln>
            <a:noFill/>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p>
            <a:pPr eaLnBrk="1" hangingPunct="1">
              <a:defRPr/>
            </a:pPr>
            <a:r>
              <a:rPr lang="en-US" altLang="en-US" sz="2000" b="1" dirty="0" smtClean="0">
                <a:solidFill>
                  <a:schemeClr val="tx1"/>
                </a:solidFill>
                <a:effectLst>
                  <a:outerShdw blurRad="38100" dist="38100" dir="2700000" algn="tl">
                    <a:srgbClr val="FFFFFF"/>
                  </a:outerShdw>
                </a:effectLst>
                <a:latin typeface="Leitura Sans Grot 4" pitchFamily="50" charset="0"/>
              </a:rPr>
              <a:t> </a:t>
            </a:r>
            <a:r>
              <a:rPr lang="en-US" altLang="en-US" sz="2800" b="1" dirty="0">
                <a:solidFill>
                  <a:schemeClr val="tx1"/>
                </a:solidFill>
              </a:rPr>
              <a:t>A systematic approach to the interpretation of conductivity anomalies recorded with the Geonics EM34-3 electromagnetic instrument across intrusive dolerite dykes and sills in the Karoo </a:t>
            </a:r>
            <a:r>
              <a:rPr lang="en-US" altLang="en-US" sz="2800" b="1" dirty="0" smtClean="0">
                <a:solidFill>
                  <a:schemeClr val="tx1"/>
                </a:solidFill>
              </a:rPr>
              <a:t>Supergroup</a:t>
            </a:r>
            <a:endParaRPr lang="en-US" altLang="en-US" sz="2000" dirty="0" smtClean="0">
              <a:solidFill>
                <a:schemeClr val="tx1"/>
              </a:solidFill>
              <a:effectLst>
                <a:outerShdw blurRad="38100" dist="38100" dir="2700000" algn="tl">
                  <a:srgbClr val="FFFFFF"/>
                </a:outerShdw>
              </a:effectLst>
            </a:endParaRPr>
          </a:p>
        </p:txBody>
      </p:sp>
      <p:sp>
        <p:nvSpPr>
          <p:cNvPr id="3077" name="Rectangle 3"/>
          <p:cNvSpPr>
            <a:spLocks noGrp="1" noChangeArrowheads="1"/>
          </p:cNvSpPr>
          <p:nvPr>
            <p:ph type="subTitle" idx="1"/>
          </p:nvPr>
        </p:nvSpPr>
        <p:spPr>
          <a:xfrm>
            <a:off x="1371600" y="3930400"/>
            <a:ext cx="6400800" cy="1010569"/>
          </a:xfrm>
          <a:ln>
            <a:noFill/>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p>
            <a:pPr>
              <a:lnSpc>
                <a:spcPct val="115000"/>
              </a:lnSpc>
              <a:spcBef>
                <a:spcPts val="0"/>
              </a:spcBef>
              <a:spcAft>
                <a:spcPts val="1000"/>
              </a:spcAft>
            </a:pPr>
            <a:r>
              <a:rPr lang="en-ZA" sz="2000" b="1" dirty="0">
                <a:ea typeface="Calibri"/>
                <a:cs typeface="Times New Roman"/>
              </a:rPr>
              <a:t>Dakalo Makhokha</a:t>
            </a:r>
            <a:r>
              <a:rPr lang="en-ZA" sz="2000" b="1" baseline="30000" dirty="0">
                <a:ea typeface="Calibri"/>
                <a:cs typeface="Times New Roman"/>
              </a:rPr>
              <a:t>1</a:t>
            </a:r>
            <a:r>
              <a:rPr lang="en-ZA" sz="2000" b="1" dirty="0">
                <a:ea typeface="Calibri"/>
                <a:cs typeface="Times New Roman"/>
              </a:rPr>
              <a:t>, Dr Francois Daniel Fourie</a:t>
            </a:r>
            <a:r>
              <a:rPr lang="en-ZA" sz="2000" b="1" baseline="30000" dirty="0">
                <a:ea typeface="Calibri"/>
                <a:cs typeface="Times New Roman"/>
              </a:rPr>
              <a:t>2</a:t>
            </a:r>
            <a:endParaRPr lang="en-ZA" sz="2000" b="1" dirty="0">
              <a:ea typeface="Calibri"/>
              <a:cs typeface="Times New Roman"/>
            </a:endParaRPr>
          </a:p>
          <a:p>
            <a:pPr eaLnBrk="1" hangingPunct="1">
              <a:spcBef>
                <a:spcPct val="0"/>
              </a:spcBef>
            </a:pPr>
            <a:r>
              <a:rPr lang="en-US" altLang="en-US" b="1" dirty="0">
                <a:solidFill>
                  <a:schemeClr val="tx1"/>
                </a:solidFill>
              </a:rPr>
              <a:t>Institute of groundwater studies</a:t>
            </a:r>
          </a:p>
        </p:txBody>
      </p:sp>
      <p:sp>
        <p:nvSpPr>
          <p:cNvPr id="3078" name="Rectangle 12"/>
          <p:cNvSpPr>
            <a:spLocks noGrp="1" noChangeArrowheads="1"/>
          </p:cNvSpPr>
          <p:nvPr>
            <p:ph type="ftr" sz="quarter" idx="10"/>
          </p:nvPr>
        </p:nvSpPr>
        <p:spPr bwMode="auto">
          <a:xfrm>
            <a:off x="1543050" y="104775"/>
            <a:ext cx="5908675" cy="1150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bg1"/>
                </a:solidFill>
                <a:latin typeface="Arial" charset="0"/>
              </a:defRPr>
            </a:lvl1pPr>
            <a:lvl2pPr marL="742950" indent="-285750">
              <a:spcBef>
                <a:spcPct val="20000"/>
              </a:spcBef>
              <a:buChar char="–"/>
              <a:defRPr sz="2400">
                <a:solidFill>
                  <a:schemeClr val="bg1"/>
                </a:solidFill>
                <a:latin typeface="Arial" charset="0"/>
              </a:defRPr>
            </a:lvl2pPr>
            <a:lvl3pPr marL="1143000" indent="-228600">
              <a:spcBef>
                <a:spcPct val="20000"/>
              </a:spcBef>
              <a:buChar char="•"/>
              <a:defRPr sz="2000">
                <a:solidFill>
                  <a:schemeClr val="bg1"/>
                </a:solidFill>
                <a:latin typeface="Arial" charset="0"/>
              </a:defRPr>
            </a:lvl3pPr>
            <a:lvl4pPr marL="1600200" indent="-228600">
              <a:spcBef>
                <a:spcPct val="20000"/>
              </a:spcBef>
              <a:buChar char="–"/>
              <a:defRPr>
                <a:solidFill>
                  <a:schemeClr val="bg1"/>
                </a:solidFill>
                <a:latin typeface="Arial" charset="0"/>
              </a:defRPr>
            </a:lvl4pPr>
            <a:lvl5pPr marL="2057400" indent="-228600">
              <a:spcBef>
                <a:spcPct val="20000"/>
              </a:spcBef>
              <a:buChar char="»"/>
              <a:defRPr sz="1600">
                <a:solidFill>
                  <a:schemeClr val="bg1"/>
                </a:solidFill>
                <a:latin typeface="Arial" charset="0"/>
              </a:defRPr>
            </a:lvl5pPr>
            <a:lvl6pPr marL="2514600" indent="-228600" eaLnBrk="0" fontAlgn="base" hangingPunct="0">
              <a:spcBef>
                <a:spcPct val="20000"/>
              </a:spcBef>
              <a:spcAft>
                <a:spcPct val="0"/>
              </a:spcAft>
              <a:buChar char="»"/>
              <a:defRPr sz="1600">
                <a:solidFill>
                  <a:schemeClr val="bg1"/>
                </a:solidFill>
                <a:latin typeface="Arial" charset="0"/>
              </a:defRPr>
            </a:lvl6pPr>
            <a:lvl7pPr marL="2971800" indent="-228600" eaLnBrk="0" fontAlgn="base" hangingPunct="0">
              <a:spcBef>
                <a:spcPct val="20000"/>
              </a:spcBef>
              <a:spcAft>
                <a:spcPct val="0"/>
              </a:spcAft>
              <a:buChar char="»"/>
              <a:defRPr sz="1600">
                <a:solidFill>
                  <a:schemeClr val="bg1"/>
                </a:solidFill>
                <a:latin typeface="Arial" charset="0"/>
              </a:defRPr>
            </a:lvl7pPr>
            <a:lvl8pPr marL="3429000" indent="-228600" eaLnBrk="0" fontAlgn="base" hangingPunct="0">
              <a:spcBef>
                <a:spcPct val="20000"/>
              </a:spcBef>
              <a:spcAft>
                <a:spcPct val="0"/>
              </a:spcAft>
              <a:buChar char="»"/>
              <a:defRPr sz="1600">
                <a:solidFill>
                  <a:schemeClr val="bg1"/>
                </a:solidFill>
                <a:latin typeface="Arial" charset="0"/>
              </a:defRPr>
            </a:lvl8pPr>
            <a:lvl9pPr marL="3886200" indent="-228600" eaLnBrk="0" fontAlgn="base" hangingPunct="0">
              <a:spcBef>
                <a:spcPct val="20000"/>
              </a:spcBef>
              <a:spcAft>
                <a:spcPct val="0"/>
              </a:spcAft>
              <a:buChar char="»"/>
              <a:defRPr sz="1600">
                <a:solidFill>
                  <a:schemeClr val="bg1"/>
                </a:solidFill>
                <a:latin typeface="Arial" charset="0"/>
              </a:defRPr>
            </a:lvl9pPr>
          </a:lstStyle>
          <a:p>
            <a:pPr>
              <a:spcBef>
                <a:spcPct val="0"/>
              </a:spcBef>
              <a:buFontTx/>
              <a:buNone/>
            </a:pPr>
            <a:r>
              <a:rPr lang="en-ZA" altLang="en-US" sz="1800" dirty="0" smtClean="0">
                <a:solidFill>
                  <a:schemeClr val="tx1"/>
                </a:solidFill>
              </a:rPr>
              <a:t>10</a:t>
            </a:r>
            <a:r>
              <a:rPr lang="en-ZA" altLang="en-US" sz="1800" baseline="30000" dirty="0" smtClean="0">
                <a:solidFill>
                  <a:schemeClr val="tx1"/>
                </a:solidFill>
              </a:rPr>
              <a:t>th</a:t>
            </a:r>
            <a:r>
              <a:rPr lang="en-ZA" altLang="en-US" sz="1800" dirty="0" smtClean="0">
                <a:solidFill>
                  <a:schemeClr val="tx1"/>
                </a:solidFill>
              </a:rPr>
              <a:t> Inkaba yeAfrica/!Khure Africa (AEON) Conference/Workshop </a:t>
            </a:r>
          </a:p>
          <a:p>
            <a:pPr>
              <a:spcBef>
                <a:spcPct val="0"/>
              </a:spcBef>
              <a:buFontTx/>
              <a:buNone/>
            </a:pPr>
            <a:r>
              <a:rPr lang="en-ZA" altLang="en-US" sz="1800" b="0" dirty="0" smtClean="0">
                <a:solidFill>
                  <a:schemeClr val="tx1"/>
                </a:solidFill>
              </a:rPr>
              <a:t>Lord Milner Hotel, Matjiesfontein - Karoo</a:t>
            </a:r>
          </a:p>
          <a:p>
            <a:pPr>
              <a:spcBef>
                <a:spcPct val="0"/>
              </a:spcBef>
              <a:buFontTx/>
              <a:buNone/>
            </a:pPr>
            <a:r>
              <a:rPr lang="en-US" altLang="en-US" sz="1800" b="0" dirty="0" smtClean="0">
                <a:solidFill>
                  <a:schemeClr val="tx1"/>
                </a:solidFill>
              </a:rPr>
              <a:t>29 September – 3 October 2014</a:t>
            </a:r>
          </a:p>
          <a:p>
            <a:pPr>
              <a:spcBef>
                <a:spcPct val="0"/>
              </a:spcBef>
              <a:buFontTx/>
              <a:buNone/>
            </a:pPr>
            <a:endParaRPr lang="en-US" altLang="en-US" sz="2000" b="0" dirty="0" smtClean="0">
              <a:solidFill>
                <a:schemeClr val="tx1"/>
              </a:solidFill>
            </a:endParaRPr>
          </a:p>
        </p:txBody>
      </p:sp>
      <p:pic>
        <p:nvPicPr>
          <p:cNvPr id="307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7088" y="5884863"/>
            <a:ext cx="1928812"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bwMode="auto">
          <a:xfrm>
            <a:off x="1603375" y="319088"/>
            <a:ext cx="5159375" cy="635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en-US" altLang="en-US" sz="3200" b="1" dirty="0" smtClean="0">
                <a:effectLst>
                  <a:outerShdw blurRad="38100" dist="38100" dir="2700000" algn="tl">
                    <a:srgbClr val="FFFFFF"/>
                  </a:outerShdw>
                </a:effectLst>
              </a:rPr>
              <a:t>OUTLINE</a:t>
            </a:r>
          </a:p>
        </p:txBody>
      </p:sp>
      <p:sp>
        <p:nvSpPr>
          <p:cNvPr id="32771" name="Rectangle 3"/>
          <p:cNvSpPr>
            <a:spLocks noGrp="1" noChangeArrowheads="1"/>
          </p:cNvSpPr>
          <p:nvPr>
            <p:ph type="body" idx="4294967295"/>
          </p:nvPr>
        </p:nvSpPr>
        <p:spPr>
          <a:xfrm>
            <a:off x="419100" y="1600200"/>
            <a:ext cx="8229600" cy="4525963"/>
          </a:xfrm>
        </p:spPr>
        <p:txBody>
          <a:bodyPr/>
          <a:lstStyle/>
          <a:p>
            <a:pPr>
              <a:defRPr/>
            </a:pPr>
            <a:r>
              <a:rPr lang="en-US" altLang="en-US" dirty="0" smtClean="0">
                <a:solidFill>
                  <a:schemeClr val="tx1"/>
                </a:solidFill>
              </a:rPr>
              <a:t>Introduction</a:t>
            </a:r>
          </a:p>
          <a:p>
            <a:pPr>
              <a:defRPr/>
            </a:pPr>
            <a:r>
              <a:rPr lang="en-US" altLang="en-US" dirty="0" smtClean="0">
                <a:solidFill>
                  <a:schemeClr val="tx1"/>
                </a:solidFill>
              </a:rPr>
              <a:t>Background</a:t>
            </a:r>
          </a:p>
          <a:p>
            <a:pPr>
              <a:defRPr/>
            </a:pPr>
            <a:r>
              <a:rPr lang="en-ZA" altLang="en-US" dirty="0" smtClean="0">
                <a:solidFill>
                  <a:schemeClr val="tx1"/>
                </a:solidFill>
              </a:rPr>
              <a:t>Application</a:t>
            </a:r>
            <a:endParaRPr lang="en-US" altLang="en-US" dirty="0" smtClean="0">
              <a:solidFill>
                <a:schemeClr val="tx1"/>
              </a:solidFill>
            </a:endParaRPr>
          </a:p>
          <a:p>
            <a:pPr>
              <a:defRPr/>
            </a:pPr>
            <a:r>
              <a:rPr lang="en-US" altLang="en-US" dirty="0" smtClean="0">
                <a:solidFill>
                  <a:schemeClr val="tx1"/>
                </a:solidFill>
              </a:rPr>
              <a:t>Results</a:t>
            </a:r>
          </a:p>
          <a:p>
            <a:pPr>
              <a:defRPr/>
            </a:pPr>
            <a:r>
              <a:rPr lang="en-US" altLang="en-US" dirty="0" smtClean="0">
                <a:solidFill>
                  <a:schemeClr val="tx1"/>
                </a:solidFill>
              </a:rPr>
              <a:t>Conclusion</a:t>
            </a:r>
          </a:p>
          <a:p>
            <a:pPr>
              <a:defRPr/>
            </a:pPr>
            <a:r>
              <a:rPr lang="en-US" altLang="en-US" dirty="0" smtClean="0">
                <a:solidFill>
                  <a:schemeClr val="tx1"/>
                </a:solidFill>
              </a:rPr>
              <a:t>Recommendation </a:t>
            </a:r>
            <a:endParaRPr lang="en-US" altLang="en-US" dirty="0" smtClean="0">
              <a:solidFill>
                <a:schemeClr val="tx1"/>
              </a:solidFill>
            </a:endParaRPr>
          </a:p>
          <a:p>
            <a:pPr>
              <a:defRPr/>
            </a:pPr>
            <a:endParaRPr lang="en-US" altLang="en-US" dirty="0" smtClean="0">
              <a:solidFill>
                <a:srgbClr val="C00000"/>
              </a:solidFill>
            </a:endParaRPr>
          </a:p>
          <a:p>
            <a:pPr>
              <a:defRPr/>
            </a:pPr>
            <a:endParaRPr lang="en-US" altLang="en-US" sz="2400" dirty="0">
              <a:solidFill>
                <a:srgbClr val="C00000"/>
              </a:solidFill>
            </a:endParaRPr>
          </a:p>
          <a:p>
            <a:pPr marL="0" indent="0" algn="ctr">
              <a:buFontTx/>
              <a:buNone/>
              <a:defRPr/>
            </a:pPr>
            <a:endParaRPr lang="en-US" altLang="en-US" dirty="0" smtClean="0">
              <a:solidFill>
                <a:srgbClr val="C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5061" name="Rectangle 5"/>
          <p:cNvSpPr>
            <a:spLocks noGrp="1" noChangeArrowheads="1"/>
          </p:cNvSpPr>
          <p:nvPr>
            <p:ph type="title" idx="4294967295"/>
          </p:nvPr>
        </p:nvSpPr>
        <p:spPr bwMode="auto">
          <a:xfrm>
            <a:off x="1704975" y="293688"/>
            <a:ext cx="5743575" cy="660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en-US" altLang="en-US" b="1" dirty="0" smtClean="0">
                <a:effectLst>
                  <a:outerShdw blurRad="38100" dist="38100" dir="2700000" algn="tl">
                    <a:srgbClr val="FFFFFF"/>
                  </a:outerShdw>
                </a:effectLst>
              </a:rPr>
              <a:t>Introduction</a:t>
            </a:r>
          </a:p>
        </p:txBody>
      </p:sp>
      <p:sp>
        <p:nvSpPr>
          <p:cNvPr id="12" name="Rectangle 2"/>
          <p:cNvSpPr txBox="1">
            <a:spLocks noChangeArrowheads="1"/>
          </p:cNvSpPr>
          <p:nvPr/>
        </p:nvSpPr>
        <p:spPr bwMode="auto">
          <a:xfrm>
            <a:off x="457200" y="1455822"/>
            <a:ext cx="8229600" cy="497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000">
                <a:solidFill>
                  <a:schemeClr val="bg1"/>
                </a:solidFill>
                <a:latin typeface="+mn-lt"/>
              </a:defRPr>
            </a:lvl3pPr>
            <a:lvl4pPr marL="1600200" indent="-228600" algn="l" rtl="0" eaLnBrk="0" fontAlgn="base" hangingPunct="0">
              <a:spcBef>
                <a:spcPct val="20000"/>
              </a:spcBef>
              <a:spcAft>
                <a:spcPct val="0"/>
              </a:spcAft>
              <a:buChar char="–"/>
              <a:defRPr>
                <a:solidFill>
                  <a:schemeClr val="bg1"/>
                </a:solidFill>
                <a:latin typeface="+mn-lt"/>
              </a:defRPr>
            </a:lvl4pPr>
            <a:lvl5pPr marL="2057400" indent="-228600" algn="l" rtl="0" eaLnBrk="0" fontAlgn="base" hangingPunct="0">
              <a:spcBef>
                <a:spcPct val="20000"/>
              </a:spcBef>
              <a:spcAft>
                <a:spcPct val="0"/>
              </a:spcAft>
              <a:buChar char="»"/>
              <a:defRPr sz="1600">
                <a:solidFill>
                  <a:schemeClr val="bg1"/>
                </a:solidFill>
                <a:latin typeface="+mn-lt"/>
              </a:defRPr>
            </a:lvl5pPr>
            <a:lvl6pPr marL="2514600" indent="-228600" algn="l" rtl="0" fontAlgn="base">
              <a:spcBef>
                <a:spcPct val="20000"/>
              </a:spcBef>
              <a:spcAft>
                <a:spcPct val="0"/>
              </a:spcAft>
              <a:buChar char="»"/>
              <a:defRPr sz="1600">
                <a:solidFill>
                  <a:schemeClr val="bg1"/>
                </a:solidFill>
                <a:latin typeface="+mn-lt"/>
              </a:defRPr>
            </a:lvl6pPr>
            <a:lvl7pPr marL="2971800" indent="-228600" algn="l" rtl="0" fontAlgn="base">
              <a:spcBef>
                <a:spcPct val="20000"/>
              </a:spcBef>
              <a:spcAft>
                <a:spcPct val="0"/>
              </a:spcAft>
              <a:buChar char="»"/>
              <a:defRPr sz="1600">
                <a:solidFill>
                  <a:schemeClr val="bg1"/>
                </a:solidFill>
                <a:latin typeface="+mn-lt"/>
              </a:defRPr>
            </a:lvl7pPr>
            <a:lvl8pPr marL="3429000" indent="-228600" algn="l" rtl="0" fontAlgn="base">
              <a:spcBef>
                <a:spcPct val="20000"/>
              </a:spcBef>
              <a:spcAft>
                <a:spcPct val="0"/>
              </a:spcAft>
              <a:buChar char="»"/>
              <a:defRPr sz="1600">
                <a:solidFill>
                  <a:schemeClr val="bg1"/>
                </a:solidFill>
                <a:latin typeface="+mn-lt"/>
              </a:defRPr>
            </a:lvl8pPr>
            <a:lvl9pPr marL="3886200" indent="-228600" algn="l" rtl="0" fontAlgn="base">
              <a:spcBef>
                <a:spcPct val="20000"/>
              </a:spcBef>
              <a:spcAft>
                <a:spcPct val="0"/>
              </a:spcAft>
              <a:buChar char="»"/>
              <a:defRPr sz="1600">
                <a:solidFill>
                  <a:schemeClr val="bg1"/>
                </a:solidFill>
                <a:latin typeface="+mn-lt"/>
              </a:defRPr>
            </a:lvl9pPr>
          </a:lstStyle>
          <a:p>
            <a:pPr marL="0" indent="0">
              <a:buNone/>
            </a:pPr>
            <a:r>
              <a:rPr lang="en-ZA" sz="2200" dirty="0" smtClean="0">
                <a:solidFill>
                  <a:schemeClr val="tx1"/>
                </a:solidFill>
              </a:rPr>
              <a:t>Groundwater exploration has become increasingly dependent on the use of geophysical </a:t>
            </a:r>
            <a:r>
              <a:rPr lang="en-ZA" sz="2200" dirty="0" smtClean="0">
                <a:solidFill>
                  <a:schemeClr val="tx1"/>
                </a:solidFill>
              </a:rPr>
              <a:t>techniques:</a:t>
            </a:r>
            <a:endParaRPr lang="en-ZA" sz="2200" dirty="0" smtClean="0">
              <a:solidFill>
                <a:schemeClr val="tx1"/>
              </a:solidFill>
            </a:endParaRPr>
          </a:p>
          <a:p>
            <a:pPr lvl="1"/>
            <a:r>
              <a:rPr lang="en-ZA" sz="2000" dirty="0" smtClean="0">
                <a:solidFill>
                  <a:schemeClr val="tx1"/>
                </a:solidFill>
              </a:rPr>
              <a:t>to gain insight into the subsurface conditions </a:t>
            </a:r>
            <a:r>
              <a:rPr lang="en-ZA" sz="2000" dirty="0" smtClean="0">
                <a:solidFill>
                  <a:schemeClr val="tx1"/>
                </a:solidFill>
              </a:rPr>
              <a:t>;and </a:t>
            </a:r>
            <a:r>
              <a:rPr lang="en-ZA" sz="2000" dirty="0" smtClean="0">
                <a:solidFill>
                  <a:schemeClr val="tx1"/>
                </a:solidFill>
              </a:rPr>
              <a:t>minimise the risk of drilling unsuccessful production boreholes. </a:t>
            </a:r>
          </a:p>
          <a:p>
            <a:pPr marL="0" indent="0">
              <a:buNone/>
            </a:pPr>
            <a:r>
              <a:rPr lang="en-ZA" sz="2200" dirty="0" smtClean="0">
                <a:solidFill>
                  <a:schemeClr val="tx1"/>
                </a:solidFill>
              </a:rPr>
              <a:t>Dolerite dykes and sills are often targeted during groundwater exploration programmes in Karoo rocks.</a:t>
            </a:r>
          </a:p>
          <a:p>
            <a:r>
              <a:rPr lang="en-US" altLang="en-US" sz="2200" kern="0" dirty="0" smtClean="0">
                <a:solidFill>
                  <a:schemeClr val="tx1"/>
                </a:solidFill>
              </a:rPr>
              <a:t>EM34 best work in </a:t>
            </a:r>
            <a:r>
              <a:rPr lang="en-ZA" sz="2200" dirty="0" smtClean="0">
                <a:solidFill>
                  <a:schemeClr val="tx1"/>
                </a:solidFill>
              </a:rPr>
              <a:t>detecting deep weathered zones and fractures caused by these dolerite intrusions.</a:t>
            </a:r>
          </a:p>
          <a:p>
            <a:r>
              <a:rPr lang="en-US" sz="2200" dirty="0" smtClean="0">
                <a:solidFill>
                  <a:schemeClr val="tx1"/>
                </a:solidFill>
              </a:rPr>
              <a:t>However there is uncertainty regarding </a:t>
            </a:r>
            <a:r>
              <a:rPr lang="en-US" sz="2200" dirty="0">
                <a:solidFill>
                  <a:schemeClr val="tx1"/>
                </a:solidFill>
              </a:rPr>
              <a:t>the interpretation of anomalies recorded over </a:t>
            </a:r>
            <a:r>
              <a:rPr lang="en-US" sz="2200" dirty="0" smtClean="0">
                <a:solidFill>
                  <a:schemeClr val="tx1"/>
                </a:solidFill>
              </a:rPr>
              <a:t>the dolerite intrusions.</a:t>
            </a:r>
            <a:endParaRPr lang="en-ZA" sz="2200" dirty="0" smtClean="0">
              <a:solidFill>
                <a:schemeClr val="tx1"/>
              </a:solidFill>
            </a:endParaRPr>
          </a:p>
          <a:p>
            <a:r>
              <a:rPr lang="en-US" altLang="en-US" sz="2200" kern="0" dirty="0">
                <a:solidFill>
                  <a:schemeClr val="tx1"/>
                </a:solidFill>
              </a:rPr>
              <a:t>This project focuses on the development of guidelines for the interpretation of anomalies recorded with the EM34-3 system across intrusive structures of geohydrological significance in Karoo rocks.</a:t>
            </a:r>
            <a:endParaRPr lang="en-US" altLang="en-US" sz="2200" kern="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1000"/>
                                        <p:tgtEl>
                                          <p:spTgt spid="12">
                                            <p:txEl>
                                              <p:pRg st="2" end="2"/>
                                            </p:txEl>
                                          </p:spTgt>
                                        </p:tgtEl>
                                      </p:cBhvr>
                                    </p:animEffect>
                                    <p:anim calcmode="lin" valueType="num">
                                      <p:cBhvr>
                                        <p:cTn id="18"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Effect transition="in" filter="wheel(1)">
                                      <p:cBhvr>
                                        <p:cTn id="24" dur="2000"/>
                                        <p:tgtEl>
                                          <p:spTgt spid="1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12">
                                            <p:txEl>
                                              <p:pRg st="4" end="4"/>
                                            </p:txEl>
                                          </p:spTgt>
                                        </p:tgtEl>
                                        <p:attrNameLst>
                                          <p:attrName>style.visibility</p:attrName>
                                        </p:attrNameLst>
                                      </p:cBhvr>
                                      <p:to>
                                        <p:strVal val="visible"/>
                                      </p:to>
                                    </p:set>
                                    <p:animEffect transition="in" filter="wheel(1)">
                                      <p:cBhvr>
                                        <p:cTn id="29" dur="2000"/>
                                        <p:tgtEl>
                                          <p:spTgt spid="12">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2">
                                            <p:txEl>
                                              <p:pRg st="5" end="5"/>
                                            </p:txEl>
                                          </p:spTgt>
                                        </p:tgtEl>
                                        <p:attrNameLst>
                                          <p:attrName>style.visibility</p:attrName>
                                        </p:attrNameLst>
                                      </p:cBhvr>
                                      <p:to>
                                        <p:strVal val="visible"/>
                                      </p:to>
                                    </p:set>
                                    <p:anim calcmode="lin" valueType="num">
                                      <p:cBhvr>
                                        <p:cTn id="34" dur="500" fill="hold"/>
                                        <p:tgtEl>
                                          <p:spTgt spid="12">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12">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p:txBody>
          <a:bodyPr/>
          <a:lstStyle/>
          <a:p>
            <a:pPr algn="just">
              <a:buFont typeface="Arial" panose="020B0604020202020204" pitchFamily="34" charset="0"/>
              <a:buChar char="•"/>
            </a:pPr>
            <a:r>
              <a:rPr lang="en-ZA" sz="2400" dirty="0" smtClean="0">
                <a:solidFill>
                  <a:schemeClr val="tx1"/>
                </a:solidFill>
              </a:rPr>
              <a:t>Geophysical surveys were conducted across known dykes and sills in an attempt to systematically investigate the responses recorded across these structures</a:t>
            </a:r>
          </a:p>
          <a:p>
            <a:pPr algn="just">
              <a:buFont typeface="Arial" panose="020B0604020202020204" pitchFamily="34" charset="0"/>
              <a:buChar char="•"/>
            </a:pPr>
            <a:r>
              <a:rPr lang="en-ZA" sz="2400" dirty="0" smtClean="0">
                <a:solidFill>
                  <a:schemeClr val="tx1"/>
                </a:solidFill>
              </a:rPr>
              <a:t>Interpretation done with an aid of other geophysical techniques data such as:</a:t>
            </a:r>
          </a:p>
          <a:p>
            <a:pPr lvl="1" algn="just">
              <a:buFont typeface="Wingdings" panose="05000000000000000000" pitchFamily="2" charset="2"/>
              <a:buChar char="ü"/>
            </a:pPr>
            <a:r>
              <a:rPr lang="en-ZA" sz="2000" dirty="0" smtClean="0">
                <a:solidFill>
                  <a:schemeClr val="tx1"/>
                </a:solidFill>
              </a:rPr>
              <a:t>Magnetic method</a:t>
            </a:r>
            <a:endParaRPr lang="en-ZA" sz="2000" dirty="0">
              <a:solidFill>
                <a:schemeClr val="tx1"/>
              </a:solidFill>
            </a:endParaRPr>
          </a:p>
          <a:p>
            <a:pPr lvl="1" algn="just">
              <a:buFont typeface="Wingdings" panose="05000000000000000000" pitchFamily="2" charset="2"/>
              <a:buChar char="ü"/>
            </a:pPr>
            <a:r>
              <a:rPr lang="en-ZA" sz="2000" dirty="0" smtClean="0">
                <a:solidFill>
                  <a:schemeClr val="tx1"/>
                </a:solidFill>
              </a:rPr>
              <a:t>two-dimensional electrical resistivity tomography surveys</a:t>
            </a:r>
          </a:p>
          <a:p>
            <a:pPr lvl="1" algn="just">
              <a:buFont typeface="Wingdings" panose="05000000000000000000" pitchFamily="2" charset="2"/>
              <a:buChar char="ü"/>
            </a:pPr>
            <a:r>
              <a:rPr lang="en-ZA" sz="2000" dirty="0" smtClean="0">
                <a:solidFill>
                  <a:schemeClr val="tx1"/>
                </a:solidFill>
              </a:rPr>
              <a:t>geological borehole logs in some cases</a:t>
            </a:r>
          </a:p>
          <a:p>
            <a:endParaRPr lang="en-US" altLang="en-US" dirty="0" smtClean="0"/>
          </a:p>
        </p:txBody>
      </p:sp>
      <p:sp>
        <p:nvSpPr>
          <p:cNvPr id="46085" name="Rectangle 5"/>
          <p:cNvSpPr>
            <a:spLocks noGrp="1" noChangeArrowheads="1"/>
          </p:cNvSpPr>
          <p:nvPr>
            <p:ph type="title" idx="4294967295"/>
          </p:nvPr>
        </p:nvSpPr>
        <p:spPr bwMode="auto">
          <a:xfrm>
            <a:off x="1628775" y="306388"/>
            <a:ext cx="6183730" cy="5969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en-ZA" altLang="en-US" sz="3200" b="1" dirty="0" smtClean="0">
                <a:effectLst>
                  <a:outerShdw blurRad="38100" dist="38100" dir="2700000" algn="tl">
                    <a:srgbClr val="FFFFFF"/>
                  </a:outerShdw>
                </a:effectLst>
              </a:rPr>
              <a:t>Methodology</a:t>
            </a:r>
            <a:endParaRPr lang="en-US" altLang="en-US" sz="3200" b="1" dirty="0" smtClean="0">
              <a:effectLst>
                <a:outerShdw blurRad="38100" dist="38100" dir="2700000" algn="tl">
                  <a:srgbClr val="FFFFFF"/>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 calcmode="lin" valueType="num">
                                      <p:cBhvr>
                                        <p:cTn id="7" dur="500" fill="hold"/>
                                        <p:tgtEl>
                                          <p:spTgt spid="614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14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14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146">
                                            <p:txEl>
                                              <p:pRg st="1" end="1"/>
                                            </p:txEl>
                                          </p:spTgt>
                                        </p:tgtEl>
                                        <p:attrNameLst>
                                          <p:attrName>style.visibility</p:attrName>
                                        </p:attrNameLst>
                                      </p:cBhvr>
                                      <p:to>
                                        <p:strVal val="visible"/>
                                      </p:to>
                                    </p:set>
                                    <p:anim calcmode="lin" valueType="num">
                                      <p:cBhvr>
                                        <p:cTn id="14" dur="1000" fill="hold"/>
                                        <p:tgtEl>
                                          <p:spTgt spid="6146">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6146">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6146">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614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6146">
                                            <p:txEl>
                                              <p:pRg st="2" end="2"/>
                                            </p:txEl>
                                          </p:spTgt>
                                        </p:tgtEl>
                                        <p:attrNameLst>
                                          <p:attrName>style.visibility</p:attrName>
                                        </p:attrNameLst>
                                      </p:cBhvr>
                                      <p:to>
                                        <p:strVal val="visible"/>
                                      </p:to>
                                    </p:set>
                                    <p:animEffect transition="in" filter="fade">
                                      <p:cBhvr>
                                        <p:cTn id="22" dur="2000"/>
                                        <p:tgtEl>
                                          <p:spTgt spid="6146">
                                            <p:txEl>
                                              <p:pRg st="2" end="2"/>
                                            </p:txEl>
                                          </p:spTgt>
                                        </p:tgtEl>
                                      </p:cBhvr>
                                    </p:animEffect>
                                    <p:anim calcmode="lin" valueType="num">
                                      <p:cBhvr>
                                        <p:cTn id="23" dur="2000" fill="hold"/>
                                        <p:tgtEl>
                                          <p:spTgt spid="6146">
                                            <p:txEl>
                                              <p:pRg st="2" end="2"/>
                                            </p:txEl>
                                          </p:spTgt>
                                        </p:tgtEl>
                                        <p:attrNameLst>
                                          <p:attrName>ppt_w</p:attrName>
                                        </p:attrNameLst>
                                      </p:cBhvr>
                                      <p:tavLst>
                                        <p:tav tm="0" fmla="#ppt_w*sin(2.5*pi*$)">
                                          <p:val>
                                            <p:fltVal val="0"/>
                                          </p:val>
                                        </p:tav>
                                        <p:tav tm="100000">
                                          <p:val>
                                            <p:fltVal val="1"/>
                                          </p:val>
                                        </p:tav>
                                      </p:tavLst>
                                    </p:anim>
                                    <p:anim calcmode="lin" valueType="num">
                                      <p:cBhvr>
                                        <p:cTn id="24" dur="2000" fill="hold"/>
                                        <p:tgtEl>
                                          <p:spTgt spid="6146">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6146">
                                            <p:txEl>
                                              <p:pRg st="3" end="3"/>
                                            </p:txEl>
                                          </p:spTgt>
                                        </p:tgtEl>
                                        <p:attrNameLst>
                                          <p:attrName>style.visibility</p:attrName>
                                        </p:attrNameLst>
                                      </p:cBhvr>
                                      <p:to>
                                        <p:strVal val="visible"/>
                                      </p:to>
                                    </p:set>
                                    <p:animEffect transition="in" filter="wipe(down)">
                                      <p:cBhvr>
                                        <p:cTn id="29" dur="580">
                                          <p:stCondLst>
                                            <p:cond delay="0"/>
                                          </p:stCondLst>
                                        </p:cTn>
                                        <p:tgtEl>
                                          <p:spTgt spid="6146">
                                            <p:txEl>
                                              <p:pRg st="3" end="3"/>
                                            </p:txEl>
                                          </p:spTgt>
                                        </p:tgtEl>
                                      </p:cBhvr>
                                    </p:animEffect>
                                    <p:anim calcmode="lin" valueType="num">
                                      <p:cBhvr>
                                        <p:cTn id="30" dur="1822" tmFilter="0,0; 0.14,0.36; 0.43,0.73; 0.71,0.91; 1.0,1.0">
                                          <p:stCondLst>
                                            <p:cond delay="0"/>
                                          </p:stCondLst>
                                        </p:cTn>
                                        <p:tgtEl>
                                          <p:spTgt spid="6146">
                                            <p:txEl>
                                              <p:pRg st="3" end="3"/>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6146">
                                            <p:txEl>
                                              <p:pRg st="3" end="3"/>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6146">
                                            <p:txEl>
                                              <p:pRg st="3" end="3"/>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6146">
                                            <p:txEl>
                                              <p:pRg st="3" end="3"/>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6146">
                                            <p:txEl>
                                              <p:pRg st="3" end="3"/>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6146">
                                            <p:txEl>
                                              <p:pRg st="3" end="3"/>
                                            </p:txEl>
                                          </p:spTgt>
                                        </p:tgtEl>
                                      </p:cBhvr>
                                      <p:to x="100000" y="60000"/>
                                    </p:animScale>
                                    <p:animScale>
                                      <p:cBhvr>
                                        <p:cTn id="36" dur="166" decel="50000">
                                          <p:stCondLst>
                                            <p:cond delay="676"/>
                                          </p:stCondLst>
                                        </p:cTn>
                                        <p:tgtEl>
                                          <p:spTgt spid="6146">
                                            <p:txEl>
                                              <p:pRg st="3" end="3"/>
                                            </p:txEl>
                                          </p:spTgt>
                                        </p:tgtEl>
                                      </p:cBhvr>
                                      <p:to x="100000" y="100000"/>
                                    </p:animScale>
                                    <p:animScale>
                                      <p:cBhvr>
                                        <p:cTn id="37" dur="26">
                                          <p:stCondLst>
                                            <p:cond delay="1312"/>
                                          </p:stCondLst>
                                        </p:cTn>
                                        <p:tgtEl>
                                          <p:spTgt spid="6146">
                                            <p:txEl>
                                              <p:pRg st="3" end="3"/>
                                            </p:txEl>
                                          </p:spTgt>
                                        </p:tgtEl>
                                      </p:cBhvr>
                                      <p:to x="100000" y="80000"/>
                                    </p:animScale>
                                    <p:animScale>
                                      <p:cBhvr>
                                        <p:cTn id="38" dur="166" decel="50000">
                                          <p:stCondLst>
                                            <p:cond delay="1338"/>
                                          </p:stCondLst>
                                        </p:cTn>
                                        <p:tgtEl>
                                          <p:spTgt spid="6146">
                                            <p:txEl>
                                              <p:pRg st="3" end="3"/>
                                            </p:txEl>
                                          </p:spTgt>
                                        </p:tgtEl>
                                      </p:cBhvr>
                                      <p:to x="100000" y="100000"/>
                                    </p:animScale>
                                    <p:animScale>
                                      <p:cBhvr>
                                        <p:cTn id="39" dur="26">
                                          <p:stCondLst>
                                            <p:cond delay="1642"/>
                                          </p:stCondLst>
                                        </p:cTn>
                                        <p:tgtEl>
                                          <p:spTgt spid="6146">
                                            <p:txEl>
                                              <p:pRg st="3" end="3"/>
                                            </p:txEl>
                                          </p:spTgt>
                                        </p:tgtEl>
                                      </p:cBhvr>
                                      <p:to x="100000" y="90000"/>
                                    </p:animScale>
                                    <p:animScale>
                                      <p:cBhvr>
                                        <p:cTn id="40" dur="166" decel="50000">
                                          <p:stCondLst>
                                            <p:cond delay="1668"/>
                                          </p:stCondLst>
                                        </p:cTn>
                                        <p:tgtEl>
                                          <p:spTgt spid="6146">
                                            <p:txEl>
                                              <p:pRg st="3" end="3"/>
                                            </p:txEl>
                                          </p:spTgt>
                                        </p:tgtEl>
                                      </p:cBhvr>
                                      <p:to x="100000" y="100000"/>
                                    </p:animScale>
                                    <p:animScale>
                                      <p:cBhvr>
                                        <p:cTn id="41" dur="26">
                                          <p:stCondLst>
                                            <p:cond delay="1808"/>
                                          </p:stCondLst>
                                        </p:cTn>
                                        <p:tgtEl>
                                          <p:spTgt spid="6146">
                                            <p:txEl>
                                              <p:pRg st="3" end="3"/>
                                            </p:txEl>
                                          </p:spTgt>
                                        </p:tgtEl>
                                      </p:cBhvr>
                                      <p:to x="100000" y="95000"/>
                                    </p:animScale>
                                    <p:animScale>
                                      <p:cBhvr>
                                        <p:cTn id="42" dur="166" decel="50000">
                                          <p:stCondLst>
                                            <p:cond delay="1834"/>
                                          </p:stCondLst>
                                        </p:cTn>
                                        <p:tgtEl>
                                          <p:spTgt spid="6146">
                                            <p:txEl>
                                              <p:pRg st="3" end="3"/>
                                            </p:txEl>
                                          </p:spTgt>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6146">
                                            <p:txEl>
                                              <p:pRg st="4" end="4"/>
                                            </p:txEl>
                                          </p:spTgt>
                                        </p:tgtEl>
                                        <p:attrNameLst>
                                          <p:attrName>style.visibility</p:attrName>
                                        </p:attrNameLst>
                                      </p:cBhvr>
                                      <p:to>
                                        <p:strVal val="visible"/>
                                      </p:to>
                                    </p:set>
                                    <p:animEffect transition="in" filter="wheel(1)">
                                      <p:cBhvr>
                                        <p:cTn id="47" dur="2000"/>
                                        <p:tgtEl>
                                          <p:spTgt spid="61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body" idx="4294967295"/>
          </p:nvPr>
        </p:nvSpPr>
        <p:spPr>
          <a:xfrm>
            <a:off x="457200" y="1331495"/>
            <a:ext cx="8229600" cy="481263"/>
          </a:xfrm>
        </p:spPr>
        <p:txBody>
          <a:bodyPr/>
          <a:lstStyle/>
          <a:p>
            <a:r>
              <a:rPr lang="en-US" altLang="en-US" dirty="0" smtClean="0">
                <a:solidFill>
                  <a:schemeClr val="tx1"/>
                </a:solidFill>
              </a:rPr>
              <a:t>Some of the survey conducted</a:t>
            </a:r>
          </a:p>
        </p:txBody>
      </p:sp>
      <p:sp>
        <p:nvSpPr>
          <p:cNvPr id="47109" name="Rectangle 5"/>
          <p:cNvSpPr>
            <a:spLocks noGrp="1" noChangeArrowheads="1"/>
          </p:cNvSpPr>
          <p:nvPr>
            <p:ph type="title" idx="4294967295"/>
          </p:nvPr>
        </p:nvSpPr>
        <p:spPr bwMode="auto">
          <a:xfrm>
            <a:off x="1652588" y="331788"/>
            <a:ext cx="2243137" cy="660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en-ZA" altLang="en-US" b="1" dirty="0" smtClean="0">
                <a:effectLst>
                  <a:outerShdw blurRad="38100" dist="38100" dir="2700000" algn="tl">
                    <a:srgbClr val="FFFFFF"/>
                  </a:outerShdw>
                </a:effectLst>
              </a:rPr>
              <a:t>Results</a:t>
            </a:r>
            <a:endParaRPr lang="en-US" altLang="en-US" b="1" dirty="0" smtClean="0">
              <a:effectLst>
                <a:outerShdw blurRad="38100" dist="38100" dir="2700000" algn="tl">
                  <a:srgbClr val="FFFFFF"/>
                </a:outerShdw>
              </a:effectLs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12394"/>
            <a:ext cx="3031958" cy="504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1958" y="1812393"/>
            <a:ext cx="2967752" cy="5045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9710" y="1812393"/>
            <a:ext cx="3116883" cy="5045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457200" y="1375612"/>
            <a:ext cx="8229600" cy="4848725"/>
          </a:xfrm>
          <a:ln>
            <a:noFill/>
          </a:ln>
        </p:spPr>
        <p:txBody>
          <a:bodyPr/>
          <a:lstStyle/>
          <a:p>
            <a:pPr algn="just"/>
            <a:r>
              <a:rPr lang="en-US" altLang="en-US" sz="2400" dirty="0">
                <a:solidFill>
                  <a:schemeClr val="tx1"/>
                </a:solidFill>
              </a:rPr>
              <a:t>The shapes and magnitudes of the apparent conductivity anomalies recorded with the Geonics EM34-3 system across intrusive dolerite structures in Karoo rocks contain information on the positions of these structures</a:t>
            </a:r>
            <a:r>
              <a:rPr lang="en-US" altLang="en-US" sz="2400" dirty="0" smtClean="0">
                <a:solidFill>
                  <a:schemeClr val="tx1"/>
                </a:solidFill>
              </a:rPr>
              <a:t>.</a:t>
            </a:r>
          </a:p>
          <a:p>
            <a:pPr algn="just"/>
            <a:r>
              <a:rPr lang="en-US" altLang="en-US" sz="2400" dirty="0" smtClean="0">
                <a:solidFill>
                  <a:schemeClr val="tx1"/>
                </a:solidFill>
              </a:rPr>
              <a:t> </a:t>
            </a:r>
            <a:r>
              <a:rPr lang="en-US" altLang="en-US" sz="2400" dirty="0">
                <a:solidFill>
                  <a:schemeClr val="tx1"/>
                </a:solidFill>
              </a:rPr>
              <a:t>In this study, EM surveys were conducted across numerous known dykes and sills in an attempt to systematically investigate the shapes of the anomalies in relation to the positions of the known </a:t>
            </a:r>
            <a:r>
              <a:rPr lang="en-US" altLang="en-US" sz="2400" dirty="0" err="1">
                <a:solidFill>
                  <a:schemeClr val="tx1"/>
                </a:solidFill>
              </a:rPr>
              <a:t>intrusives</a:t>
            </a:r>
            <a:r>
              <a:rPr lang="en-US" altLang="en-US" sz="2400" dirty="0">
                <a:solidFill>
                  <a:schemeClr val="tx1"/>
                </a:solidFill>
              </a:rPr>
              <a:t>. Preliminary results suggest that the HD mode generally yields less noisy data that is easier to interpret and to relate to the positions of the intrusive structures. </a:t>
            </a:r>
            <a:endParaRPr lang="en-US" altLang="en-US" sz="2400" dirty="0" smtClean="0">
              <a:solidFill>
                <a:schemeClr val="tx1"/>
              </a:solidFill>
            </a:endParaRPr>
          </a:p>
          <a:p>
            <a:pPr algn="just"/>
            <a:r>
              <a:rPr lang="en-US" altLang="en-US" sz="2400" dirty="0" smtClean="0">
                <a:solidFill>
                  <a:schemeClr val="tx1"/>
                </a:solidFill>
              </a:rPr>
              <a:t>This </a:t>
            </a:r>
            <a:r>
              <a:rPr lang="en-US" altLang="en-US" sz="2400" dirty="0">
                <a:solidFill>
                  <a:schemeClr val="tx1"/>
                </a:solidFill>
              </a:rPr>
              <a:t>project is still ongoing and aims at providing a set of guidelines for the interpretation of EM anomalies across intrusive structures.</a:t>
            </a:r>
          </a:p>
          <a:p>
            <a:pPr algn="just"/>
            <a:endParaRPr lang="en-US" altLang="en-US" sz="2400" dirty="0" smtClean="0">
              <a:solidFill>
                <a:schemeClr val="tx1"/>
              </a:solidFill>
            </a:endParaRPr>
          </a:p>
        </p:txBody>
      </p:sp>
      <p:sp>
        <p:nvSpPr>
          <p:cNvPr id="48133" name="Rectangle 5"/>
          <p:cNvSpPr>
            <a:spLocks noGrp="1" noChangeArrowheads="1"/>
          </p:cNvSpPr>
          <p:nvPr>
            <p:ph type="title" idx="4294967295"/>
          </p:nvPr>
        </p:nvSpPr>
        <p:spPr bwMode="auto">
          <a:xfrm>
            <a:off x="2414170" y="427372"/>
            <a:ext cx="5125620" cy="6223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en-ZA" altLang="en-US" sz="3200" b="1" dirty="0" smtClean="0">
                <a:effectLst>
                  <a:outerShdw blurRad="38100" dist="38100" dir="2700000" algn="tl">
                    <a:srgbClr val="FFFFFF"/>
                  </a:outerShdw>
                </a:effectLst>
              </a:rPr>
              <a:t>Conclusions</a:t>
            </a:r>
            <a:endParaRPr lang="en-US" altLang="en-US" sz="3200" b="1" dirty="0" smtClean="0">
              <a:effectLst>
                <a:outerShdw blurRad="38100" dist="38100" dir="2700000" algn="tl">
                  <a:srgbClr val="FFFFFF"/>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 calcmode="lin" valueType="num">
                                      <p:cBhvr>
                                        <p:cTn id="7" dur="1000" fill="hold"/>
                                        <p:tgtEl>
                                          <p:spTgt spid="819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19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19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819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194">
                                            <p:txEl>
                                              <p:pRg st="1" end="1"/>
                                            </p:txEl>
                                          </p:spTgt>
                                        </p:tgtEl>
                                        <p:attrNameLst>
                                          <p:attrName>style.visibility</p:attrName>
                                        </p:attrNameLst>
                                      </p:cBhvr>
                                      <p:to>
                                        <p:strVal val="visible"/>
                                      </p:to>
                                    </p:set>
                                    <p:anim calcmode="lin" valueType="num">
                                      <p:cBhvr>
                                        <p:cTn id="15" dur="500" fill="hold"/>
                                        <p:tgtEl>
                                          <p:spTgt spid="8194">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8194">
                                            <p:txEl>
                                              <p:pRg st="1" end="1"/>
                                            </p:txEl>
                                          </p:spTgt>
                                        </p:tgtEl>
                                        <p:attrNameLst>
                                          <p:attrName>ppt_h</p:attrName>
                                        </p:attrNameLst>
                                      </p:cBhvr>
                                      <p:tavLst>
                                        <p:tav tm="0">
                                          <p:val>
                                            <p:fltVal val="0"/>
                                          </p:val>
                                        </p:tav>
                                        <p:tav tm="100000">
                                          <p:val>
                                            <p:strVal val="#ppt_h"/>
                                          </p:val>
                                        </p:tav>
                                      </p:tavLst>
                                    </p:anim>
                                    <p:animEffect transition="in" filter="fade">
                                      <p:cBhvr>
                                        <p:cTn id="17" dur="500"/>
                                        <p:tgtEl>
                                          <p:spTgt spid="819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194">
                                            <p:txEl>
                                              <p:pRg st="2" end="2"/>
                                            </p:txEl>
                                          </p:spTgt>
                                        </p:tgtEl>
                                        <p:attrNameLst>
                                          <p:attrName>style.visibility</p:attrName>
                                        </p:attrNameLst>
                                      </p:cBhvr>
                                      <p:to>
                                        <p:strVal val="visible"/>
                                      </p:to>
                                    </p:set>
                                    <p:anim calcmode="lin" valueType="num">
                                      <p:cBhvr additive="base">
                                        <p:cTn id="22" dur="500" fill="hold"/>
                                        <p:tgtEl>
                                          <p:spTgt spid="8194">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19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body" idx="4294967295"/>
          </p:nvPr>
        </p:nvSpPr>
        <p:spPr>
          <a:xfrm>
            <a:off x="457200" y="1471864"/>
            <a:ext cx="8229600" cy="4525963"/>
          </a:xfrm>
        </p:spPr>
        <p:txBody>
          <a:bodyPr/>
          <a:lstStyle/>
          <a:p>
            <a:pPr algn="just">
              <a:defRPr/>
            </a:pPr>
            <a:r>
              <a:rPr lang="en-US" altLang="en-US" dirty="0">
                <a:solidFill>
                  <a:schemeClr val="tx1"/>
                </a:solidFill>
              </a:rPr>
              <a:t>Interpretations of geophysical anomalies are complex, an anomaly could be attributed to an infinite number of possible sources.</a:t>
            </a:r>
          </a:p>
          <a:p>
            <a:pPr algn="just">
              <a:defRPr/>
            </a:pPr>
            <a:r>
              <a:rPr lang="en-US" altLang="en-US" dirty="0">
                <a:solidFill>
                  <a:schemeClr val="tx1"/>
                </a:solidFill>
              </a:rPr>
              <a:t> It is important to note anything that might influence the data when conducting a survey</a:t>
            </a:r>
          </a:p>
          <a:p>
            <a:pPr algn="just">
              <a:defRPr/>
            </a:pPr>
            <a:r>
              <a:rPr lang="en-US" altLang="en-US" dirty="0">
                <a:solidFill>
                  <a:schemeClr val="tx1"/>
                </a:solidFill>
              </a:rPr>
              <a:t>A</a:t>
            </a:r>
            <a:r>
              <a:rPr lang="en-US" altLang="en-US" dirty="0" smtClean="0">
                <a:solidFill>
                  <a:schemeClr val="tx1"/>
                </a:solidFill>
              </a:rPr>
              <a:t>nd also is advisable to </a:t>
            </a:r>
            <a:r>
              <a:rPr lang="en-US" altLang="en-US" dirty="0">
                <a:solidFill>
                  <a:schemeClr val="tx1"/>
                </a:solidFill>
              </a:rPr>
              <a:t>use at least more than one geophysical technique when doing survey to have reliable </a:t>
            </a:r>
            <a:r>
              <a:rPr lang="en-US" altLang="en-US" dirty="0" smtClean="0">
                <a:solidFill>
                  <a:schemeClr val="tx1"/>
                </a:solidFill>
              </a:rPr>
              <a:t>results.</a:t>
            </a:r>
            <a:endParaRPr lang="en-US" altLang="en-US" dirty="0" smtClean="0">
              <a:solidFill>
                <a:schemeClr val="tx1"/>
              </a:solidFill>
            </a:endParaRPr>
          </a:p>
          <a:p>
            <a:pPr algn="just">
              <a:defRPr/>
            </a:pPr>
            <a:r>
              <a:rPr lang="en-US" altLang="en-US" dirty="0" smtClean="0">
                <a:solidFill>
                  <a:schemeClr val="tx1"/>
                </a:solidFill>
              </a:rPr>
              <a:t>Further survey must be done using smaller spacing.</a:t>
            </a:r>
            <a:endParaRPr lang="en-US" altLang="en-US" dirty="0">
              <a:solidFill>
                <a:schemeClr val="tx1"/>
              </a:solidFill>
            </a:endParaRPr>
          </a:p>
          <a:p>
            <a:pPr marL="0" indent="0" algn="ctr">
              <a:buNone/>
              <a:defRPr/>
            </a:pPr>
            <a:r>
              <a:rPr lang="en-US" altLang="en-US" dirty="0">
                <a:solidFill>
                  <a:schemeClr val="tx1"/>
                </a:solidFill>
              </a:rPr>
              <a:t>THANK YOU</a:t>
            </a:r>
          </a:p>
          <a:p>
            <a:pPr algn="just">
              <a:defRPr/>
            </a:pPr>
            <a:endParaRPr lang="en-US" altLang="en-US" dirty="0" smtClean="0">
              <a:solidFill>
                <a:schemeClr val="tx1"/>
              </a:solidFill>
            </a:endParaRPr>
          </a:p>
        </p:txBody>
      </p:sp>
      <p:sp>
        <p:nvSpPr>
          <p:cNvPr id="49157" name="Rectangle 5"/>
          <p:cNvSpPr>
            <a:spLocks noGrp="1" noChangeArrowheads="1"/>
          </p:cNvSpPr>
          <p:nvPr>
            <p:ph type="title" idx="4294967295"/>
          </p:nvPr>
        </p:nvSpPr>
        <p:spPr bwMode="auto">
          <a:xfrm>
            <a:off x="1625599" y="382588"/>
            <a:ext cx="5914189" cy="584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en-ZA" altLang="en-US" sz="3200" b="1" dirty="0" smtClean="0">
                <a:effectLst>
                  <a:outerShdw blurRad="38100" dist="38100" dir="2700000" algn="tl">
                    <a:srgbClr val="FFFFFF"/>
                  </a:outerShdw>
                </a:effectLst>
              </a:rPr>
              <a:t>Recommendations</a:t>
            </a:r>
            <a:endParaRPr lang="en-US" altLang="en-US" sz="3200" b="1" dirty="0" smtClean="0">
              <a:effectLst>
                <a:outerShdw blurRad="38100" dist="38100" dir="2700000" algn="tl">
                  <a:srgbClr val="FFFFFF"/>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 calcmode="lin" valueType="num">
                                      <p:cBhvr>
                                        <p:cTn id="7" dur="500" fill="hold"/>
                                        <p:tgtEl>
                                          <p:spTgt spid="92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21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21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9218">
                                            <p:txEl>
                                              <p:pRg st="1" end="1"/>
                                            </p:txEl>
                                          </p:spTgt>
                                        </p:tgtEl>
                                        <p:attrNameLst>
                                          <p:attrName>style.visibility</p:attrName>
                                        </p:attrNameLst>
                                      </p:cBhvr>
                                      <p:to>
                                        <p:strVal val="visible"/>
                                      </p:to>
                                    </p:set>
                                    <p:anim calcmode="lin" valueType="num">
                                      <p:cBhvr>
                                        <p:cTn id="14" dur="1000" fill="hold"/>
                                        <p:tgtEl>
                                          <p:spTgt spid="9218">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9218">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9218">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92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9218">
                                            <p:txEl>
                                              <p:pRg st="2" end="2"/>
                                            </p:txEl>
                                          </p:spTgt>
                                        </p:tgtEl>
                                        <p:attrNameLst>
                                          <p:attrName>style.visibility</p:attrName>
                                        </p:attrNameLst>
                                      </p:cBhvr>
                                      <p:to>
                                        <p:strVal val="visible"/>
                                      </p:to>
                                    </p:set>
                                    <p:animEffect transition="in" filter="wheel(1)">
                                      <p:cBhvr>
                                        <p:cTn id="22" dur="2000"/>
                                        <p:tgtEl>
                                          <p:spTgt spid="92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9218">
                                            <p:txEl>
                                              <p:pRg st="3" end="3"/>
                                            </p:txEl>
                                          </p:spTgt>
                                        </p:tgtEl>
                                        <p:attrNameLst>
                                          <p:attrName>style.visibility</p:attrName>
                                        </p:attrNameLst>
                                      </p:cBhvr>
                                      <p:to>
                                        <p:strVal val="visible"/>
                                      </p:to>
                                    </p:set>
                                    <p:animEffect transition="in" filter="wheel(1)">
                                      <p:cBhvr>
                                        <p:cTn id="27" dur="2000"/>
                                        <p:tgtEl>
                                          <p:spTgt spid="921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9218">
                                            <p:txEl>
                                              <p:pRg st="4" end="4"/>
                                            </p:txEl>
                                          </p:spTgt>
                                        </p:tgtEl>
                                        <p:attrNameLst>
                                          <p:attrName>style.visibility</p:attrName>
                                        </p:attrNameLst>
                                      </p:cBhvr>
                                      <p:to>
                                        <p:strVal val="visible"/>
                                      </p:to>
                                    </p:set>
                                    <p:animEffect transition="in" filter="fade">
                                      <p:cBhvr>
                                        <p:cTn id="32" dur="2000"/>
                                        <p:tgtEl>
                                          <p:spTgt spid="9218">
                                            <p:txEl>
                                              <p:pRg st="4" end="4"/>
                                            </p:txEl>
                                          </p:spTgt>
                                        </p:tgtEl>
                                      </p:cBhvr>
                                    </p:animEffect>
                                    <p:anim calcmode="lin" valueType="num">
                                      <p:cBhvr>
                                        <p:cTn id="33" dur="2000" fill="hold"/>
                                        <p:tgtEl>
                                          <p:spTgt spid="9218">
                                            <p:txEl>
                                              <p:pRg st="4" end="4"/>
                                            </p:txEl>
                                          </p:spTgt>
                                        </p:tgtEl>
                                        <p:attrNameLst>
                                          <p:attrName>ppt_w</p:attrName>
                                        </p:attrNameLst>
                                      </p:cBhvr>
                                      <p:tavLst>
                                        <p:tav tm="0" fmla="#ppt_w*sin(2.5*pi*$)">
                                          <p:val>
                                            <p:fltVal val="0"/>
                                          </p:val>
                                        </p:tav>
                                        <p:tav tm="100000">
                                          <p:val>
                                            <p:fltVal val="1"/>
                                          </p:val>
                                        </p:tav>
                                      </p:tavLst>
                                    </p:anim>
                                    <p:anim calcmode="lin" valueType="num">
                                      <p:cBhvr>
                                        <p:cTn id="34" dur="2000" fill="hold"/>
                                        <p:tgtEl>
                                          <p:spTgt spid="9218">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8269</TotalTime>
  <Words>420</Words>
  <Application>Microsoft Office PowerPoint</Application>
  <PresentationFormat>On-screen Show (4:3)</PresentationFormat>
  <Paragraphs>41</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2_Default Design</vt:lpstr>
      <vt:lpstr> A systematic approach to the interpretation of conductivity anomalies recorded with the Geonics EM34-3 electromagnetic instrument across intrusive dolerite dykes and sills in the Karoo Supergroup</vt:lpstr>
      <vt:lpstr>OUTLINE</vt:lpstr>
      <vt:lpstr>Introduction</vt:lpstr>
      <vt:lpstr>Methodology</vt:lpstr>
      <vt:lpstr>Results</vt:lpstr>
      <vt:lpstr>Conclusions</vt:lpstr>
      <vt:lpstr>Recommendations</vt:lpstr>
    </vt:vector>
  </TitlesOfParts>
  <Company>Pangaea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Inkaba Template</dc:title>
  <dc:creator>Stoffel Fourie</dc:creator>
  <cp:lastModifiedBy>Dakalo</cp:lastModifiedBy>
  <cp:revision>125</cp:revision>
  <cp:lastPrinted>2006-02-06T09:10:32Z</cp:lastPrinted>
  <dcterms:created xsi:type="dcterms:W3CDTF">2005-12-05T08:38:37Z</dcterms:created>
  <dcterms:modified xsi:type="dcterms:W3CDTF">2014-09-27T21:31:54Z</dcterms:modified>
</cp:coreProperties>
</file>