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0276800" cy="42802175"/>
  <p:notesSz cx="6858000" cy="9144000"/>
  <p:defaultTextStyle>
    <a:defPPr>
      <a:defRPr lang="en-US"/>
    </a:defPPr>
    <a:lvl1pPr marL="0" algn="l" defTabSz="4175523" rtl="0" eaLnBrk="1" latinLnBrk="0" hangingPunct="1">
      <a:defRPr sz="8200" kern="1200">
        <a:solidFill>
          <a:schemeClr val="tx1"/>
        </a:solidFill>
        <a:latin typeface="+mn-lt"/>
        <a:ea typeface="+mn-ea"/>
        <a:cs typeface="+mn-cs"/>
      </a:defRPr>
    </a:lvl1pPr>
    <a:lvl2pPr marL="2087761" algn="l" defTabSz="4175523" rtl="0" eaLnBrk="1" latinLnBrk="0" hangingPunct="1">
      <a:defRPr sz="8200" kern="1200">
        <a:solidFill>
          <a:schemeClr val="tx1"/>
        </a:solidFill>
        <a:latin typeface="+mn-lt"/>
        <a:ea typeface="+mn-ea"/>
        <a:cs typeface="+mn-cs"/>
      </a:defRPr>
    </a:lvl2pPr>
    <a:lvl3pPr marL="4175523" algn="l" defTabSz="4175523" rtl="0" eaLnBrk="1" latinLnBrk="0" hangingPunct="1">
      <a:defRPr sz="8200" kern="1200">
        <a:solidFill>
          <a:schemeClr val="tx1"/>
        </a:solidFill>
        <a:latin typeface="+mn-lt"/>
        <a:ea typeface="+mn-ea"/>
        <a:cs typeface="+mn-cs"/>
      </a:defRPr>
    </a:lvl3pPr>
    <a:lvl4pPr marL="6263284" algn="l" defTabSz="4175523" rtl="0" eaLnBrk="1" latinLnBrk="0" hangingPunct="1">
      <a:defRPr sz="8200" kern="1200">
        <a:solidFill>
          <a:schemeClr val="tx1"/>
        </a:solidFill>
        <a:latin typeface="+mn-lt"/>
        <a:ea typeface="+mn-ea"/>
        <a:cs typeface="+mn-cs"/>
      </a:defRPr>
    </a:lvl4pPr>
    <a:lvl5pPr marL="8351046" algn="l" defTabSz="4175523" rtl="0" eaLnBrk="1" latinLnBrk="0" hangingPunct="1">
      <a:defRPr sz="8200" kern="1200">
        <a:solidFill>
          <a:schemeClr val="tx1"/>
        </a:solidFill>
        <a:latin typeface="+mn-lt"/>
        <a:ea typeface="+mn-ea"/>
        <a:cs typeface="+mn-cs"/>
      </a:defRPr>
    </a:lvl5pPr>
    <a:lvl6pPr marL="10438807" algn="l" defTabSz="4175523" rtl="0" eaLnBrk="1" latinLnBrk="0" hangingPunct="1">
      <a:defRPr sz="8200" kern="1200">
        <a:solidFill>
          <a:schemeClr val="tx1"/>
        </a:solidFill>
        <a:latin typeface="+mn-lt"/>
        <a:ea typeface="+mn-ea"/>
        <a:cs typeface="+mn-cs"/>
      </a:defRPr>
    </a:lvl6pPr>
    <a:lvl7pPr marL="12526568" algn="l" defTabSz="4175523" rtl="0" eaLnBrk="1" latinLnBrk="0" hangingPunct="1">
      <a:defRPr sz="8200" kern="1200">
        <a:solidFill>
          <a:schemeClr val="tx1"/>
        </a:solidFill>
        <a:latin typeface="+mn-lt"/>
        <a:ea typeface="+mn-ea"/>
        <a:cs typeface="+mn-cs"/>
      </a:defRPr>
    </a:lvl7pPr>
    <a:lvl8pPr marL="14614330" algn="l" defTabSz="4175523" rtl="0" eaLnBrk="1" latinLnBrk="0" hangingPunct="1">
      <a:defRPr sz="8200" kern="1200">
        <a:solidFill>
          <a:schemeClr val="tx1"/>
        </a:solidFill>
        <a:latin typeface="+mn-lt"/>
        <a:ea typeface="+mn-ea"/>
        <a:cs typeface="+mn-cs"/>
      </a:defRPr>
    </a:lvl8pPr>
    <a:lvl9pPr marL="16702091" algn="l" defTabSz="4175523" rtl="0" eaLnBrk="1" latinLnBrk="0" hangingPunct="1">
      <a:defRPr sz="8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481">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2" autoAdjust="0"/>
  </p:normalViewPr>
  <p:slideViewPr>
    <p:cSldViewPr>
      <p:cViewPr>
        <p:scale>
          <a:sx n="30" d="100"/>
          <a:sy n="30" d="100"/>
        </p:scale>
        <p:origin x="-516" y="3528"/>
      </p:cViewPr>
      <p:guideLst>
        <p:guide orient="horz" pos="13481"/>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37574-772C-4FD6-93A1-8086A01D5DB7}" type="datetimeFigureOut">
              <a:rPr lang="en-ZA" smtClean="0"/>
              <a:t>2014/09/23</a:t>
            </a:fld>
            <a:endParaRPr lang="en-ZA"/>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9AB7A-4427-4458-BE07-4C76F3E1E7EE}" type="slidenum">
              <a:rPr lang="en-ZA" smtClean="0"/>
              <a:t>‹#›</a:t>
            </a:fld>
            <a:endParaRPr lang="en-ZA"/>
          </a:p>
        </p:txBody>
      </p:sp>
    </p:spTree>
    <p:extLst>
      <p:ext uri="{BB962C8B-B14F-4D97-AF65-F5344CB8AC3E}">
        <p14:creationId xmlns:p14="http://schemas.microsoft.com/office/powerpoint/2010/main" val="252997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39AB7A-4427-4458-BE07-4C76F3E1E7EE}" type="slidenum">
              <a:rPr lang="en-ZA" smtClean="0"/>
              <a:t>1</a:t>
            </a:fld>
            <a:endParaRPr lang="en-ZA"/>
          </a:p>
        </p:txBody>
      </p:sp>
    </p:spTree>
    <p:extLst>
      <p:ext uri="{BB962C8B-B14F-4D97-AF65-F5344CB8AC3E}">
        <p14:creationId xmlns:p14="http://schemas.microsoft.com/office/powerpoint/2010/main" val="52943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760" y="13296425"/>
            <a:ext cx="25735280" cy="9174724"/>
          </a:xfrm>
        </p:spPr>
        <p:txBody>
          <a:bodyPr/>
          <a:lstStyle/>
          <a:p>
            <a:r>
              <a:rPr lang="en-US" smtClean="0"/>
              <a:t>Click to edit Master title style</a:t>
            </a:r>
            <a:endParaRPr lang="en-ZA"/>
          </a:p>
        </p:txBody>
      </p:sp>
      <p:sp>
        <p:nvSpPr>
          <p:cNvPr id="3" name="Subtitle 2"/>
          <p:cNvSpPr>
            <a:spLocks noGrp="1"/>
          </p:cNvSpPr>
          <p:nvPr>
            <p:ph type="subTitle" idx="1"/>
          </p:nvPr>
        </p:nvSpPr>
        <p:spPr>
          <a:xfrm>
            <a:off x="4541520" y="24254566"/>
            <a:ext cx="21193760" cy="10938334"/>
          </a:xfrm>
        </p:spPr>
        <p:txBody>
          <a:bodyPr/>
          <a:lstStyle>
            <a:lvl1pPr marL="0" indent="0" algn="ctr">
              <a:buNone/>
              <a:defRPr>
                <a:solidFill>
                  <a:schemeClr val="tx1">
                    <a:tint val="75000"/>
                  </a:schemeClr>
                </a:solidFill>
              </a:defRPr>
            </a:lvl1pPr>
            <a:lvl2pPr marL="2087761" indent="0" algn="ctr">
              <a:buNone/>
              <a:defRPr>
                <a:solidFill>
                  <a:schemeClr val="tx1">
                    <a:tint val="75000"/>
                  </a:schemeClr>
                </a:solidFill>
              </a:defRPr>
            </a:lvl2pPr>
            <a:lvl3pPr marL="4175523" indent="0" algn="ctr">
              <a:buNone/>
              <a:defRPr>
                <a:solidFill>
                  <a:schemeClr val="tx1">
                    <a:tint val="75000"/>
                  </a:schemeClr>
                </a:solidFill>
              </a:defRPr>
            </a:lvl3pPr>
            <a:lvl4pPr marL="6263284" indent="0" algn="ctr">
              <a:buNone/>
              <a:defRPr>
                <a:solidFill>
                  <a:schemeClr val="tx1">
                    <a:tint val="75000"/>
                  </a:schemeClr>
                </a:solidFill>
              </a:defRPr>
            </a:lvl4pPr>
            <a:lvl5pPr marL="8351046" indent="0" algn="ctr">
              <a:buNone/>
              <a:defRPr>
                <a:solidFill>
                  <a:schemeClr val="tx1">
                    <a:tint val="75000"/>
                  </a:schemeClr>
                </a:solidFill>
              </a:defRPr>
            </a:lvl5pPr>
            <a:lvl6pPr marL="10438807" indent="0" algn="ctr">
              <a:buNone/>
              <a:defRPr>
                <a:solidFill>
                  <a:schemeClr val="tx1">
                    <a:tint val="75000"/>
                  </a:schemeClr>
                </a:solidFill>
              </a:defRPr>
            </a:lvl6pPr>
            <a:lvl7pPr marL="12526568" indent="0" algn="ctr">
              <a:buNone/>
              <a:defRPr>
                <a:solidFill>
                  <a:schemeClr val="tx1">
                    <a:tint val="75000"/>
                  </a:schemeClr>
                </a:solidFill>
              </a:defRPr>
            </a:lvl7pPr>
            <a:lvl8pPr marL="14614330" indent="0" algn="ctr">
              <a:buNone/>
              <a:defRPr>
                <a:solidFill>
                  <a:schemeClr val="tx1">
                    <a:tint val="75000"/>
                  </a:schemeClr>
                </a:solidFill>
              </a:defRPr>
            </a:lvl8pPr>
            <a:lvl9pPr marL="16702091"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284538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298487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3009" y="2288732"/>
            <a:ext cx="5109212" cy="48687474"/>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135383" y="2288732"/>
            <a:ext cx="14823018" cy="486874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416171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93908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660" y="27504362"/>
            <a:ext cx="25735280" cy="8500987"/>
          </a:xfrm>
        </p:spPr>
        <p:txBody>
          <a:bodyPr anchor="t"/>
          <a:lstStyle>
            <a:lvl1pPr algn="l">
              <a:defRPr sz="18200" b="1" cap="all"/>
            </a:lvl1pPr>
          </a:lstStyle>
          <a:p>
            <a:r>
              <a:rPr lang="en-US" smtClean="0"/>
              <a:t>Click to edit Master title style</a:t>
            </a:r>
            <a:endParaRPr lang="en-ZA"/>
          </a:p>
        </p:txBody>
      </p:sp>
      <p:sp>
        <p:nvSpPr>
          <p:cNvPr id="3" name="Text Placeholder 2"/>
          <p:cNvSpPr>
            <a:spLocks noGrp="1"/>
          </p:cNvSpPr>
          <p:nvPr>
            <p:ph type="body" idx="1"/>
          </p:nvPr>
        </p:nvSpPr>
        <p:spPr>
          <a:xfrm>
            <a:off x="2391660" y="18141394"/>
            <a:ext cx="25735280" cy="9362971"/>
          </a:xfrm>
        </p:spPr>
        <p:txBody>
          <a:bodyPr anchor="b"/>
          <a:lstStyle>
            <a:lvl1pPr marL="0" indent="0">
              <a:buNone/>
              <a:defRPr sz="9200">
                <a:solidFill>
                  <a:schemeClr val="tx1">
                    <a:tint val="75000"/>
                  </a:schemeClr>
                </a:solidFill>
              </a:defRPr>
            </a:lvl1pPr>
            <a:lvl2pPr marL="2087761" indent="0">
              <a:buNone/>
              <a:defRPr sz="8200">
                <a:solidFill>
                  <a:schemeClr val="tx1">
                    <a:tint val="75000"/>
                  </a:schemeClr>
                </a:solidFill>
              </a:defRPr>
            </a:lvl2pPr>
            <a:lvl3pPr marL="4175523" indent="0">
              <a:buNone/>
              <a:defRPr sz="7300">
                <a:solidFill>
                  <a:schemeClr val="tx1">
                    <a:tint val="75000"/>
                  </a:schemeClr>
                </a:solidFill>
              </a:defRPr>
            </a:lvl3pPr>
            <a:lvl4pPr marL="6263284" indent="0">
              <a:buNone/>
              <a:defRPr sz="6400">
                <a:solidFill>
                  <a:schemeClr val="tx1">
                    <a:tint val="75000"/>
                  </a:schemeClr>
                </a:solidFill>
              </a:defRPr>
            </a:lvl4pPr>
            <a:lvl5pPr marL="8351046" indent="0">
              <a:buNone/>
              <a:defRPr sz="6400">
                <a:solidFill>
                  <a:schemeClr val="tx1">
                    <a:tint val="75000"/>
                  </a:schemeClr>
                </a:solidFill>
              </a:defRPr>
            </a:lvl5pPr>
            <a:lvl6pPr marL="10438807" indent="0">
              <a:buNone/>
              <a:defRPr sz="6400">
                <a:solidFill>
                  <a:schemeClr val="tx1">
                    <a:tint val="75000"/>
                  </a:schemeClr>
                </a:solidFill>
              </a:defRPr>
            </a:lvl6pPr>
            <a:lvl7pPr marL="12526568" indent="0">
              <a:buNone/>
              <a:defRPr sz="6400">
                <a:solidFill>
                  <a:schemeClr val="tx1">
                    <a:tint val="75000"/>
                  </a:schemeClr>
                </a:solidFill>
              </a:defRPr>
            </a:lvl7pPr>
            <a:lvl8pPr marL="14614330" indent="0">
              <a:buNone/>
              <a:defRPr sz="6400">
                <a:solidFill>
                  <a:schemeClr val="tx1">
                    <a:tint val="75000"/>
                  </a:schemeClr>
                </a:solidFill>
              </a:defRPr>
            </a:lvl8pPr>
            <a:lvl9pPr marL="16702091"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57F33-11D0-43B8-AE18-192E9641A7DD}" type="datetimeFigureOut">
              <a:rPr lang="en-ZA" smtClean="0"/>
              <a:t>2014/09/23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149782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135383" y="13316235"/>
            <a:ext cx="9966113" cy="37659974"/>
          </a:xfrm>
        </p:spPr>
        <p:txBody>
          <a:bodyPr/>
          <a:lstStyle>
            <a:lvl1pPr>
              <a:defRPr sz="12800"/>
            </a:lvl1pPr>
            <a:lvl2pPr>
              <a:defRPr sz="110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11606110" y="13316235"/>
            <a:ext cx="9966113" cy="37659974"/>
          </a:xfrm>
        </p:spPr>
        <p:txBody>
          <a:bodyPr/>
          <a:lstStyle>
            <a:lvl1pPr>
              <a:defRPr sz="12800"/>
            </a:lvl1pPr>
            <a:lvl2pPr>
              <a:defRPr sz="110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B757F33-11D0-43B8-AE18-192E9641A7DD}" type="datetimeFigureOut">
              <a:rPr lang="en-ZA" smtClean="0"/>
              <a:t>2014/09/23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109374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840" y="1714072"/>
            <a:ext cx="27249120" cy="7133696"/>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1513843" y="9580952"/>
            <a:ext cx="13377511" cy="3992885"/>
          </a:xfrm>
        </p:spPr>
        <p:txBody>
          <a:bodyPr anchor="b"/>
          <a:lstStyle>
            <a:lvl1pPr marL="0" indent="0">
              <a:buNone/>
              <a:defRPr sz="11000" b="1"/>
            </a:lvl1pPr>
            <a:lvl2pPr marL="2087761" indent="0">
              <a:buNone/>
              <a:defRPr sz="9200" b="1"/>
            </a:lvl2pPr>
            <a:lvl3pPr marL="4175523" indent="0">
              <a:buNone/>
              <a:defRPr sz="8200" b="1"/>
            </a:lvl3pPr>
            <a:lvl4pPr marL="6263284" indent="0">
              <a:buNone/>
              <a:defRPr sz="7300" b="1"/>
            </a:lvl4pPr>
            <a:lvl5pPr marL="8351046" indent="0">
              <a:buNone/>
              <a:defRPr sz="7300" b="1"/>
            </a:lvl5pPr>
            <a:lvl6pPr marL="10438807" indent="0">
              <a:buNone/>
              <a:defRPr sz="7300" b="1"/>
            </a:lvl6pPr>
            <a:lvl7pPr marL="12526568" indent="0">
              <a:buNone/>
              <a:defRPr sz="7300" b="1"/>
            </a:lvl7pPr>
            <a:lvl8pPr marL="14614330" indent="0">
              <a:buNone/>
              <a:defRPr sz="7300" b="1"/>
            </a:lvl8pPr>
            <a:lvl9pPr marL="16702091"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843" y="13573836"/>
            <a:ext cx="13377511" cy="24660793"/>
          </a:xfrm>
        </p:spPr>
        <p:txBody>
          <a:bodyPr/>
          <a:lstStyle>
            <a:lvl1pPr>
              <a:defRPr sz="110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15380198" y="9580952"/>
            <a:ext cx="13382765" cy="3992885"/>
          </a:xfrm>
        </p:spPr>
        <p:txBody>
          <a:bodyPr anchor="b"/>
          <a:lstStyle>
            <a:lvl1pPr marL="0" indent="0">
              <a:buNone/>
              <a:defRPr sz="11000" b="1"/>
            </a:lvl1pPr>
            <a:lvl2pPr marL="2087761" indent="0">
              <a:buNone/>
              <a:defRPr sz="9200" b="1"/>
            </a:lvl2pPr>
            <a:lvl3pPr marL="4175523" indent="0">
              <a:buNone/>
              <a:defRPr sz="8200" b="1"/>
            </a:lvl3pPr>
            <a:lvl4pPr marL="6263284" indent="0">
              <a:buNone/>
              <a:defRPr sz="7300" b="1"/>
            </a:lvl4pPr>
            <a:lvl5pPr marL="8351046" indent="0">
              <a:buNone/>
              <a:defRPr sz="7300" b="1"/>
            </a:lvl5pPr>
            <a:lvl6pPr marL="10438807" indent="0">
              <a:buNone/>
              <a:defRPr sz="7300" b="1"/>
            </a:lvl6pPr>
            <a:lvl7pPr marL="12526568" indent="0">
              <a:buNone/>
              <a:defRPr sz="7300" b="1"/>
            </a:lvl7pPr>
            <a:lvl8pPr marL="14614330" indent="0">
              <a:buNone/>
              <a:defRPr sz="7300" b="1"/>
            </a:lvl8pPr>
            <a:lvl9pPr marL="16702091"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0198" y="13573836"/>
            <a:ext cx="13382765" cy="24660793"/>
          </a:xfrm>
        </p:spPr>
        <p:txBody>
          <a:bodyPr/>
          <a:lstStyle>
            <a:lvl1pPr>
              <a:defRPr sz="110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B757F33-11D0-43B8-AE18-192E9641A7DD}" type="datetimeFigureOut">
              <a:rPr lang="en-ZA" smtClean="0"/>
              <a:t>2014/09/23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245656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B757F33-11D0-43B8-AE18-192E9641A7DD}" type="datetimeFigureOut">
              <a:rPr lang="en-ZA" smtClean="0"/>
              <a:t>2014/09/23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404118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57F33-11D0-43B8-AE18-192E9641A7DD}" type="datetimeFigureOut">
              <a:rPr lang="en-ZA" smtClean="0"/>
              <a:t>2014/09/23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267483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842" y="1704163"/>
            <a:ext cx="9960860" cy="7252591"/>
          </a:xfrm>
        </p:spPr>
        <p:txBody>
          <a:bodyPr anchor="b"/>
          <a:lstStyle>
            <a:lvl1pPr algn="l">
              <a:defRPr sz="9200" b="1"/>
            </a:lvl1pPr>
          </a:lstStyle>
          <a:p>
            <a:r>
              <a:rPr lang="en-US" smtClean="0"/>
              <a:t>Click to edit Master title style</a:t>
            </a:r>
            <a:endParaRPr lang="en-ZA"/>
          </a:p>
        </p:txBody>
      </p:sp>
      <p:sp>
        <p:nvSpPr>
          <p:cNvPr id="3" name="Content Placeholder 2"/>
          <p:cNvSpPr>
            <a:spLocks noGrp="1"/>
          </p:cNvSpPr>
          <p:nvPr>
            <p:ph idx="1"/>
          </p:nvPr>
        </p:nvSpPr>
        <p:spPr>
          <a:xfrm>
            <a:off x="11837389" y="1704165"/>
            <a:ext cx="16925574" cy="36530472"/>
          </a:xfrm>
        </p:spPr>
        <p:txBody>
          <a:bodyPr/>
          <a:lstStyle>
            <a:lvl1pPr>
              <a:defRPr sz="14600"/>
            </a:lvl1pPr>
            <a:lvl2pPr>
              <a:defRPr sz="12800"/>
            </a:lvl2pPr>
            <a:lvl3pPr>
              <a:defRPr sz="110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1513842" y="8956756"/>
            <a:ext cx="9960860" cy="29277881"/>
          </a:xfrm>
        </p:spPr>
        <p:txBody>
          <a:bodyPr/>
          <a:lstStyle>
            <a:lvl1pPr marL="0" indent="0">
              <a:buNone/>
              <a:defRPr sz="6400"/>
            </a:lvl1pPr>
            <a:lvl2pPr marL="2087761" indent="0">
              <a:buNone/>
              <a:defRPr sz="5500"/>
            </a:lvl2pPr>
            <a:lvl3pPr marL="4175523" indent="0">
              <a:buNone/>
              <a:defRPr sz="4500"/>
            </a:lvl3pPr>
            <a:lvl4pPr marL="6263284" indent="0">
              <a:buNone/>
              <a:defRPr sz="4100"/>
            </a:lvl4pPr>
            <a:lvl5pPr marL="8351046" indent="0">
              <a:buNone/>
              <a:defRPr sz="4100"/>
            </a:lvl5pPr>
            <a:lvl6pPr marL="10438807" indent="0">
              <a:buNone/>
              <a:defRPr sz="4100"/>
            </a:lvl6pPr>
            <a:lvl7pPr marL="12526568" indent="0">
              <a:buNone/>
              <a:defRPr sz="4100"/>
            </a:lvl7pPr>
            <a:lvl8pPr marL="14614330" indent="0">
              <a:buNone/>
              <a:defRPr sz="4100"/>
            </a:lvl8pPr>
            <a:lvl9pPr marL="16702091"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57F33-11D0-43B8-AE18-192E9641A7DD}" type="datetimeFigureOut">
              <a:rPr lang="en-ZA" smtClean="0"/>
              <a:t>2014/09/23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181037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465" y="29961525"/>
            <a:ext cx="18166080" cy="3537129"/>
          </a:xfrm>
        </p:spPr>
        <p:txBody>
          <a:bodyPr anchor="b"/>
          <a:lstStyle>
            <a:lvl1pPr algn="l">
              <a:defRPr sz="9200" b="1"/>
            </a:lvl1pPr>
          </a:lstStyle>
          <a:p>
            <a:r>
              <a:rPr lang="en-US" smtClean="0"/>
              <a:t>Click to edit Master title style</a:t>
            </a:r>
            <a:endParaRPr lang="en-ZA"/>
          </a:p>
        </p:txBody>
      </p:sp>
      <p:sp>
        <p:nvSpPr>
          <p:cNvPr id="3" name="Picture Placeholder 2"/>
          <p:cNvSpPr>
            <a:spLocks noGrp="1"/>
          </p:cNvSpPr>
          <p:nvPr>
            <p:ph type="pic" idx="1"/>
          </p:nvPr>
        </p:nvSpPr>
        <p:spPr>
          <a:xfrm>
            <a:off x="5934465" y="3824452"/>
            <a:ext cx="18166080" cy="25681305"/>
          </a:xfrm>
        </p:spPr>
        <p:txBody>
          <a:bodyPr/>
          <a:lstStyle>
            <a:lvl1pPr marL="0" indent="0">
              <a:buNone/>
              <a:defRPr sz="14600"/>
            </a:lvl1pPr>
            <a:lvl2pPr marL="2087761" indent="0">
              <a:buNone/>
              <a:defRPr sz="12800"/>
            </a:lvl2pPr>
            <a:lvl3pPr marL="4175523" indent="0">
              <a:buNone/>
              <a:defRPr sz="11000"/>
            </a:lvl3pPr>
            <a:lvl4pPr marL="6263284" indent="0">
              <a:buNone/>
              <a:defRPr sz="9200"/>
            </a:lvl4pPr>
            <a:lvl5pPr marL="8351046" indent="0">
              <a:buNone/>
              <a:defRPr sz="9200"/>
            </a:lvl5pPr>
            <a:lvl6pPr marL="10438807" indent="0">
              <a:buNone/>
              <a:defRPr sz="9200"/>
            </a:lvl6pPr>
            <a:lvl7pPr marL="12526568" indent="0">
              <a:buNone/>
              <a:defRPr sz="9200"/>
            </a:lvl7pPr>
            <a:lvl8pPr marL="14614330" indent="0">
              <a:buNone/>
              <a:defRPr sz="9200"/>
            </a:lvl8pPr>
            <a:lvl9pPr marL="16702091" indent="0">
              <a:buNone/>
              <a:defRPr sz="9200"/>
            </a:lvl9pPr>
          </a:lstStyle>
          <a:p>
            <a:endParaRPr lang="en-ZA"/>
          </a:p>
        </p:txBody>
      </p:sp>
      <p:sp>
        <p:nvSpPr>
          <p:cNvPr id="4" name="Text Placeholder 3"/>
          <p:cNvSpPr>
            <a:spLocks noGrp="1"/>
          </p:cNvSpPr>
          <p:nvPr>
            <p:ph type="body" sz="half" idx="2"/>
          </p:nvPr>
        </p:nvSpPr>
        <p:spPr>
          <a:xfrm>
            <a:off x="5934465" y="33498654"/>
            <a:ext cx="18166080" cy="5023306"/>
          </a:xfrm>
        </p:spPr>
        <p:txBody>
          <a:bodyPr/>
          <a:lstStyle>
            <a:lvl1pPr marL="0" indent="0">
              <a:buNone/>
              <a:defRPr sz="6400"/>
            </a:lvl1pPr>
            <a:lvl2pPr marL="2087761" indent="0">
              <a:buNone/>
              <a:defRPr sz="5500"/>
            </a:lvl2pPr>
            <a:lvl3pPr marL="4175523" indent="0">
              <a:buNone/>
              <a:defRPr sz="4500"/>
            </a:lvl3pPr>
            <a:lvl4pPr marL="6263284" indent="0">
              <a:buNone/>
              <a:defRPr sz="4100"/>
            </a:lvl4pPr>
            <a:lvl5pPr marL="8351046" indent="0">
              <a:buNone/>
              <a:defRPr sz="4100"/>
            </a:lvl5pPr>
            <a:lvl6pPr marL="10438807" indent="0">
              <a:buNone/>
              <a:defRPr sz="4100"/>
            </a:lvl6pPr>
            <a:lvl7pPr marL="12526568" indent="0">
              <a:buNone/>
              <a:defRPr sz="4100"/>
            </a:lvl7pPr>
            <a:lvl8pPr marL="14614330" indent="0">
              <a:buNone/>
              <a:defRPr sz="4100"/>
            </a:lvl8pPr>
            <a:lvl9pPr marL="16702091"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57F33-11D0-43B8-AE18-192E9641A7DD}" type="datetimeFigureOut">
              <a:rPr lang="en-ZA" smtClean="0"/>
              <a:t>2014/09/23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355630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840" y="1714072"/>
            <a:ext cx="27249120" cy="7133696"/>
          </a:xfrm>
          <a:prstGeom prst="rect">
            <a:avLst/>
          </a:prstGeom>
        </p:spPr>
        <p:txBody>
          <a:bodyPr vert="horz" lIns="417552" tIns="208776" rIns="417552" bIns="208776"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1513840" y="9987182"/>
            <a:ext cx="27249120" cy="28247455"/>
          </a:xfrm>
          <a:prstGeom prst="rect">
            <a:avLst/>
          </a:prstGeom>
        </p:spPr>
        <p:txBody>
          <a:bodyPr vert="horz" lIns="417552" tIns="208776" rIns="417552" bIns="2087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1513840" y="39671281"/>
            <a:ext cx="7064587" cy="2278818"/>
          </a:xfrm>
          <a:prstGeom prst="rect">
            <a:avLst/>
          </a:prstGeom>
        </p:spPr>
        <p:txBody>
          <a:bodyPr vert="horz" lIns="417552" tIns="208776" rIns="417552" bIns="208776" rtlCol="0" anchor="ctr"/>
          <a:lstStyle>
            <a:lvl1pPr algn="l">
              <a:defRPr sz="5500">
                <a:solidFill>
                  <a:schemeClr val="tx1">
                    <a:tint val="75000"/>
                  </a:schemeClr>
                </a:solidFill>
              </a:defRPr>
            </a:lvl1pPr>
          </a:lstStyle>
          <a:p>
            <a:fld id="{BB757F33-11D0-43B8-AE18-192E9641A7DD}" type="datetimeFigureOut">
              <a:rPr lang="en-ZA" smtClean="0"/>
              <a:t>2014/09/23</a:t>
            </a:fld>
            <a:endParaRPr lang="en-ZA"/>
          </a:p>
        </p:txBody>
      </p:sp>
      <p:sp>
        <p:nvSpPr>
          <p:cNvPr id="5" name="Footer Placeholder 4"/>
          <p:cNvSpPr>
            <a:spLocks noGrp="1"/>
          </p:cNvSpPr>
          <p:nvPr>
            <p:ph type="ftr" sz="quarter" idx="3"/>
          </p:nvPr>
        </p:nvSpPr>
        <p:spPr>
          <a:xfrm>
            <a:off x="10344574" y="39671281"/>
            <a:ext cx="9587653" cy="2278818"/>
          </a:xfrm>
          <a:prstGeom prst="rect">
            <a:avLst/>
          </a:prstGeom>
        </p:spPr>
        <p:txBody>
          <a:bodyPr vert="horz" lIns="417552" tIns="208776" rIns="417552" bIns="208776" rtlCol="0" anchor="ctr"/>
          <a:lstStyle>
            <a:lvl1pPr algn="ctr">
              <a:defRPr sz="55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21698374" y="39671281"/>
            <a:ext cx="7064587" cy="2278818"/>
          </a:xfrm>
          <a:prstGeom prst="rect">
            <a:avLst/>
          </a:prstGeom>
        </p:spPr>
        <p:txBody>
          <a:bodyPr vert="horz" lIns="417552" tIns="208776" rIns="417552" bIns="208776" rtlCol="0" anchor="ctr"/>
          <a:lstStyle>
            <a:lvl1pPr algn="r">
              <a:defRPr sz="5500">
                <a:solidFill>
                  <a:schemeClr val="tx1">
                    <a:tint val="75000"/>
                  </a:schemeClr>
                </a:solidFill>
              </a:defRPr>
            </a:lvl1pPr>
          </a:lstStyle>
          <a:p>
            <a:fld id="{0E6DC4F2-0259-4D96-9C0E-560A38E1B589}" type="slidenum">
              <a:rPr lang="en-ZA" smtClean="0"/>
              <a:t>‹#›</a:t>
            </a:fld>
            <a:endParaRPr lang="en-ZA"/>
          </a:p>
        </p:txBody>
      </p:sp>
    </p:spTree>
    <p:extLst>
      <p:ext uri="{BB962C8B-B14F-4D97-AF65-F5344CB8AC3E}">
        <p14:creationId xmlns:p14="http://schemas.microsoft.com/office/powerpoint/2010/main" val="47035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523" rtl="0" eaLnBrk="1" latinLnBrk="0" hangingPunct="1">
        <a:spcBef>
          <a:spcPct val="0"/>
        </a:spcBef>
        <a:buNone/>
        <a:defRPr sz="20100" kern="1200">
          <a:solidFill>
            <a:schemeClr val="tx1"/>
          </a:solidFill>
          <a:latin typeface="+mj-lt"/>
          <a:ea typeface="+mj-ea"/>
          <a:cs typeface="+mj-cs"/>
        </a:defRPr>
      </a:lvl1pPr>
    </p:titleStyle>
    <p:bodyStyle>
      <a:lvl1pPr marL="1565821" indent="-1565821" algn="l" defTabSz="4175523"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612" indent="-1304851" algn="l" defTabSz="4175523"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9404" indent="-1043881" algn="l" defTabSz="4175523"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7165"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394927"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482688"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0450"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58211"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5972"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175523" rtl="0" eaLnBrk="1" latinLnBrk="0" hangingPunct="1">
        <a:defRPr sz="8200" kern="1200">
          <a:solidFill>
            <a:schemeClr val="tx1"/>
          </a:solidFill>
          <a:latin typeface="+mn-lt"/>
          <a:ea typeface="+mn-ea"/>
          <a:cs typeface="+mn-cs"/>
        </a:defRPr>
      </a:lvl1pPr>
      <a:lvl2pPr marL="2087761" algn="l" defTabSz="4175523" rtl="0" eaLnBrk="1" latinLnBrk="0" hangingPunct="1">
        <a:defRPr sz="8200" kern="1200">
          <a:solidFill>
            <a:schemeClr val="tx1"/>
          </a:solidFill>
          <a:latin typeface="+mn-lt"/>
          <a:ea typeface="+mn-ea"/>
          <a:cs typeface="+mn-cs"/>
        </a:defRPr>
      </a:lvl2pPr>
      <a:lvl3pPr marL="4175523" algn="l" defTabSz="4175523" rtl="0" eaLnBrk="1" latinLnBrk="0" hangingPunct="1">
        <a:defRPr sz="8200" kern="1200">
          <a:solidFill>
            <a:schemeClr val="tx1"/>
          </a:solidFill>
          <a:latin typeface="+mn-lt"/>
          <a:ea typeface="+mn-ea"/>
          <a:cs typeface="+mn-cs"/>
        </a:defRPr>
      </a:lvl3pPr>
      <a:lvl4pPr marL="6263284" algn="l" defTabSz="4175523" rtl="0" eaLnBrk="1" latinLnBrk="0" hangingPunct="1">
        <a:defRPr sz="8200" kern="1200">
          <a:solidFill>
            <a:schemeClr val="tx1"/>
          </a:solidFill>
          <a:latin typeface="+mn-lt"/>
          <a:ea typeface="+mn-ea"/>
          <a:cs typeface="+mn-cs"/>
        </a:defRPr>
      </a:lvl4pPr>
      <a:lvl5pPr marL="8351046" algn="l" defTabSz="4175523" rtl="0" eaLnBrk="1" latinLnBrk="0" hangingPunct="1">
        <a:defRPr sz="8200" kern="1200">
          <a:solidFill>
            <a:schemeClr val="tx1"/>
          </a:solidFill>
          <a:latin typeface="+mn-lt"/>
          <a:ea typeface="+mn-ea"/>
          <a:cs typeface="+mn-cs"/>
        </a:defRPr>
      </a:lvl5pPr>
      <a:lvl6pPr marL="10438807" algn="l" defTabSz="4175523" rtl="0" eaLnBrk="1" latinLnBrk="0" hangingPunct="1">
        <a:defRPr sz="8200" kern="1200">
          <a:solidFill>
            <a:schemeClr val="tx1"/>
          </a:solidFill>
          <a:latin typeface="+mn-lt"/>
          <a:ea typeface="+mn-ea"/>
          <a:cs typeface="+mn-cs"/>
        </a:defRPr>
      </a:lvl6pPr>
      <a:lvl7pPr marL="12526568" algn="l" defTabSz="4175523" rtl="0" eaLnBrk="1" latinLnBrk="0" hangingPunct="1">
        <a:defRPr sz="8200" kern="1200">
          <a:solidFill>
            <a:schemeClr val="tx1"/>
          </a:solidFill>
          <a:latin typeface="+mn-lt"/>
          <a:ea typeface="+mn-ea"/>
          <a:cs typeface="+mn-cs"/>
        </a:defRPr>
      </a:lvl7pPr>
      <a:lvl8pPr marL="14614330" algn="l" defTabSz="4175523" rtl="0" eaLnBrk="1" latinLnBrk="0" hangingPunct="1">
        <a:defRPr sz="8200" kern="1200">
          <a:solidFill>
            <a:schemeClr val="tx1"/>
          </a:solidFill>
          <a:latin typeface="+mn-lt"/>
          <a:ea typeface="+mn-ea"/>
          <a:cs typeface="+mn-cs"/>
        </a:defRPr>
      </a:lvl8pPr>
      <a:lvl9pPr marL="16702091" algn="l" defTabSz="417552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8.jpg"/><Relationship Id="rId18" Type="http://schemas.openxmlformats.org/officeDocument/2006/relationships/image" Target="../media/image13.png"/><Relationship Id="rId26" Type="http://schemas.openxmlformats.org/officeDocument/2006/relationships/image" Target="../media/image21.jpeg"/><Relationship Id="rId3" Type="http://schemas.openxmlformats.org/officeDocument/2006/relationships/image" Target="../media/image1.emf"/><Relationship Id="rId21" Type="http://schemas.openxmlformats.org/officeDocument/2006/relationships/image" Target="../media/image16.png"/><Relationship Id="rId34" Type="http://schemas.openxmlformats.org/officeDocument/2006/relationships/image" Target="../media/image27.jpg"/><Relationship Id="rId7" Type="http://schemas.openxmlformats.org/officeDocument/2006/relationships/hyperlink" Target="mailto:blessedmokoema@gmail.com" TargetMode="External"/><Relationship Id="rId12" Type="http://schemas.openxmlformats.org/officeDocument/2006/relationships/image" Target="../media/image7.jpg"/><Relationship Id="rId17" Type="http://schemas.openxmlformats.org/officeDocument/2006/relationships/image" Target="../media/image12.png"/><Relationship Id="rId25" Type="http://schemas.openxmlformats.org/officeDocument/2006/relationships/image" Target="../media/image20.jpeg"/><Relationship Id="rId33" Type="http://schemas.openxmlformats.org/officeDocument/2006/relationships/image" Target="../media/image26.png"/><Relationship Id="rId38"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29"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http://karoospace.co.za/karoo-fracking-update-august-2013" TargetMode="External"/><Relationship Id="rId24" Type="http://schemas.openxmlformats.org/officeDocument/2006/relationships/image" Target="../media/image19.png"/><Relationship Id="rId32" Type="http://schemas.openxmlformats.org/officeDocument/2006/relationships/image" Target="../media/image25.jpeg"/><Relationship Id="rId37" Type="http://schemas.openxmlformats.org/officeDocument/2006/relationships/image" Target="../media/image30.jp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8.png"/><Relationship Id="rId28" Type="http://schemas.microsoft.com/office/2007/relationships/hdphoto" Target="../media/hdphoto1.wdp"/><Relationship Id="rId36" Type="http://schemas.openxmlformats.org/officeDocument/2006/relationships/image" Target="../media/image29.jpeg"/><Relationship Id="rId10" Type="http://schemas.openxmlformats.org/officeDocument/2006/relationships/hyperlink" Target="http://pacinst.org/wp-content/uploads/sites/21/2014/04/fracking-water-sources.pdf" TargetMode="External"/><Relationship Id="rId19" Type="http://schemas.openxmlformats.org/officeDocument/2006/relationships/image" Target="../media/image14.png"/><Relationship Id="rId31" Type="http://schemas.openxmlformats.org/officeDocument/2006/relationships/image" Target="../media/image24.gif"/><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17.png"/><Relationship Id="rId27" Type="http://schemas.openxmlformats.org/officeDocument/2006/relationships/image" Target="../media/image22.jpeg"/><Relationship Id="rId30" Type="http://schemas.microsoft.com/office/2007/relationships/hdphoto" Target="../media/hdphoto2.wdp"/><Relationship Id="rId35"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8"/>
          <p:cNvPicPr>
            <a:picLocks noChangeAspect="1" noChangeArrowheads="1"/>
          </p:cNvPicPr>
          <p:nvPr/>
        </p:nvPicPr>
        <p:blipFill>
          <a:blip r:embed="rId3" cstate="print"/>
          <a:srcRect/>
          <a:stretch>
            <a:fillRect/>
          </a:stretch>
        </p:blipFill>
        <p:spPr bwMode="auto">
          <a:xfrm>
            <a:off x="336917" y="37979670"/>
            <a:ext cx="5358344" cy="4033197"/>
          </a:xfrm>
          <a:prstGeom prst="rect">
            <a:avLst/>
          </a:prstGeom>
          <a:noFill/>
          <a:ln w="9525">
            <a:noFill/>
            <a:miter lim="800000"/>
            <a:headEnd/>
            <a:tailEnd/>
          </a:ln>
          <a:effectLst/>
        </p:spPr>
      </p:pic>
      <p:pic>
        <p:nvPicPr>
          <p:cNvPr id="8" name="Picture 49"/>
          <p:cNvPicPr>
            <a:picLocks noChangeAspect="1" noChangeArrowheads="1"/>
          </p:cNvPicPr>
          <p:nvPr/>
        </p:nvPicPr>
        <p:blipFill>
          <a:blip r:embed="rId4" cstate="print"/>
          <a:srcRect/>
          <a:stretch>
            <a:fillRect/>
          </a:stretch>
        </p:blipFill>
        <p:spPr bwMode="auto">
          <a:xfrm>
            <a:off x="7694607" y="38934307"/>
            <a:ext cx="6113736" cy="2123922"/>
          </a:xfrm>
          <a:prstGeom prst="rect">
            <a:avLst/>
          </a:prstGeom>
          <a:noFill/>
        </p:spPr>
      </p:pic>
      <p:pic>
        <p:nvPicPr>
          <p:cNvPr id="9" name="Picture 50"/>
          <p:cNvPicPr>
            <a:picLocks noChangeAspect="1" noChangeArrowheads="1"/>
          </p:cNvPicPr>
          <p:nvPr/>
        </p:nvPicPr>
        <p:blipFill>
          <a:blip r:embed="rId5" cstate="print"/>
          <a:srcRect/>
          <a:stretch>
            <a:fillRect/>
          </a:stretch>
        </p:blipFill>
        <p:spPr bwMode="auto">
          <a:xfrm>
            <a:off x="17001586" y="38837642"/>
            <a:ext cx="5561168" cy="2190917"/>
          </a:xfrm>
          <a:prstGeom prst="rect">
            <a:avLst/>
          </a:prstGeom>
          <a:noFill/>
        </p:spPr>
      </p:pic>
      <p:grpSp>
        <p:nvGrpSpPr>
          <p:cNvPr id="4" name="Group 3"/>
          <p:cNvGrpSpPr/>
          <p:nvPr/>
        </p:nvGrpSpPr>
        <p:grpSpPr>
          <a:xfrm>
            <a:off x="395241" y="331398"/>
            <a:ext cx="19139404" cy="3474785"/>
            <a:chOff x="1672904" y="651516"/>
            <a:chExt cx="18402046" cy="3474785"/>
          </a:xfrm>
        </p:grpSpPr>
        <p:sp>
          <p:nvSpPr>
            <p:cNvPr id="12" name="Text Box 14"/>
            <p:cNvSpPr txBox="1"/>
            <p:nvPr/>
          </p:nvSpPr>
          <p:spPr>
            <a:xfrm>
              <a:off x="5054004" y="1477414"/>
              <a:ext cx="15020946" cy="254567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6393" tIns="43196" rIns="86393" bIns="43196" numCol="1" spcCol="0" rtlCol="0" fromWordArt="0" anchor="t" anchorCtr="0" forceAA="0" compatLnSpc="1">
              <a:prstTxWarp prst="textNoShape">
                <a:avLst/>
              </a:prstTxWarp>
              <a:noAutofit/>
            </a:bodyPr>
            <a:lstStyle/>
            <a:p>
              <a:pPr algn="ctr"/>
              <a:r>
                <a:rPr lang="en-ZA" sz="6000" b="1" dirty="0">
                  <a:effectLst>
                    <a:outerShdw blurRad="69850" dist="43180" dir="5400000" sx="0" sy="0">
                      <a:srgbClr val="000000">
                        <a:alpha val="65000"/>
                      </a:srgbClr>
                    </a:outerShdw>
                  </a:effectLst>
                  <a:latin typeface="Trebuchet MS"/>
                  <a:ea typeface="Times New Roman"/>
                  <a:cs typeface="Times New Roman"/>
                </a:rPr>
                <a:t>Earth Stewardship Science </a:t>
              </a:r>
              <a:endParaRPr lang="en-ZA" sz="6000" b="1" dirty="0" smtClean="0">
                <a:effectLst>
                  <a:outerShdw blurRad="69850" dist="43180" dir="5400000" sx="0" sy="0">
                    <a:srgbClr val="000000">
                      <a:alpha val="65000"/>
                    </a:srgbClr>
                  </a:outerShdw>
                </a:effectLst>
                <a:latin typeface="Trebuchet MS"/>
                <a:ea typeface="Times New Roman"/>
                <a:cs typeface="Times New Roman"/>
              </a:endParaRPr>
            </a:p>
            <a:p>
              <a:pPr algn="ctr"/>
              <a:r>
                <a:rPr lang="en-ZA" sz="6000" b="1" dirty="0" smtClean="0">
                  <a:effectLst>
                    <a:outerShdw blurRad="69850" dist="43180" dir="5400000" sx="0" sy="0">
                      <a:srgbClr val="000000">
                        <a:alpha val="65000"/>
                      </a:srgbClr>
                    </a:outerShdw>
                  </a:effectLst>
                  <a:latin typeface="Trebuchet MS"/>
                  <a:ea typeface="Times New Roman"/>
                  <a:cs typeface="Times New Roman"/>
                </a:rPr>
                <a:t>Research </a:t>
              </a:r>
              <a:r>
                <a:rPr lang="en-ZA" sz="6000" b="1" dirty="0">
                  <a:effectLst>
                    <a:outerShdw blurRad="69850" dist="43180" dir="5400000" sx="0" sy="0">
                      <a:srgbClr val="000000">
                        <a:alpha val="65000"/>
                      </a:srgbClr>
                    </a:outerShdw>
                  </a:effectLst>
                  <a:latin typeface="Trebuchet MS"/>
                  <a:ea typeface="Times New Roman"/>
                  <a:cs typeface="Times New Roman"/>
                </a:rPr>
                <a:t>Institute</a:t>
              </a:r>
              <a:endParaRPr lang="en-ZA" sz="6000" dirty="0">
                <a:latin typeface="Times New Roman"/>
                <a:ea typeface="Times New Roman"/>
              </a:endParaRPr>
            </a:p>
          </p:txBody>
        </p:sp>
        <p:pic>
          <p:nvPicPr>
            <p:cNvPr id="15" name="Picture 14" descr="D:\AEON\CMD\AEON Pamphlets &amp; Leaflets\Banners Covers and Logos\AEON Symbol and Nam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2904" y="651516"/>
              <a:ext cx="3381099" cy="3474785"/>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Rectangle 2"/>
          <p:cNvSpPr>
            <a:spLocks noGrp="1" noChangeArrowheads="1"/>
          </p:cNvSpPr>
          <p:nvPr>
            <p:ph type="ctrTitle"/>
          </p:nvPr>
        </p:nvSpPr>
        <p:spPr bwMode="auto">
          <a:xfrm>
            <a:off x="1312864" y="4680363"/>
            <a:ext cx="28299144" cy="26488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93" tIns="43196" rIns="86393" bIns="43196" numCol="1" anchor="ctr" anchorCtr="0" compatLnSpc="1">
            <a:prstTxWarp prst="textNoShape">
              <a:avLst/>
            </a:prstTxWarp>
            <a:noAutofit/>
          </a:bodyPr>
          <a:lstStyle/>
          <a:p>
            <a:pPr>
              <a:lnSpc>
                <a:spcPct val="150000"/>
              </a:lnSpc>
              <a:spcAft>
                <a:spcPts val="1000"/>
              </a:spcAft>
            </a:pPr>
            <a:r>
              <a:rPr lang="en-US" sz="5400" b="1" dirty="0">
                <a:latin typeface="Arial" panose="020B0604020202020204" pitchFamily="34" charset="0"/>
                <a:ea typeface="Calibri" panose="020F0502020204030204" pitchFamily="34" charset="0"/>
                <a:cs typeface="Times New Roman" panose="02020603050405020304" pitchFamily="18" charset="0"/>
              </a:rPr>
              <a:t>Baseline Geochemical study of the natural gas and Karoo formation waters prior to </a:t>
            </a:r>
            <a:r>
              <a:rPr lang="en-US" sz="5400" b="1" dirty="0" smtClean="0">
                <a:latin typeface="Arial" panose="020B0604020202020204" pitchFamily="34" charset="0"/>
                <a:ea typeface="Calibri" panose="020F0502020204030204" pitchFamily="34" charset="0"/>
                <a:cs typeface="Times New Roman" panose="02020603050405020304" pitchFamily="18" charset="0"/>
              </a:rPr>
              <a:t>Fracking</a:t>
            </a:r>
            <a:r>
              <a:rPr lang="en-US" sz="6600" b="1" dirty="0" smtClean="0">
                <a:latin typeface="Arial" panose="020B0604020202020204" pitchFamily="34" charset="0"/>
                <a:ea typeface="Calibri" panose="020F0502020204030204" pitchFamily="34" charset="0"/>
                <a:cs typeface="Times New Roman" panose="02020603050405020304" pitchFamily="18" charset="0"/>
              </a:rPr>
              <a:t/>
            </a:r>
            <a:br>
              <a:rPr lang="en-US" sz="6600" b="1" dirty="0" smtClean="0">
                <a:latin typeface="Arial" panose="020B0604020202020204" pitchFamily="34" charset="0"/>
                <a:ea typeface="Calibri" panose="020F0502020204030204" pitchFamily="34" charset="0"/>
                <a:cs typeface="Times New Roman" panose="02020603050405020304" pitchFamily="18" charset="0"/>
              </a:rPr>
            </a:br>
            <a:endParaRPr lang="en-ZA" sz="6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Rectangle 87"/>
          <p:cNvSpPr/>
          <p:nvPr/>
        </p:nvSpPr>
        <p:spPr>
          <a:xfrm>
            <a:off x="591702" y="6908708"/>
            <a:ext cx="29685097" cy="1933895"/>
          </a:xfrm>
          <a:prstGeom prst="rect">
            <a:avLst/>
          </a:prstGeom>
        </p:spPr>
        <p:txBody>
          <a:bodyPr wrap="square" lIns="86393" tIns="43196" rIns="86393" bIns="43196">
            <a:spAutoFit/>
          </a:bodyPr>
          <a:lstStyle/>
          <a:p>
            <a:pPr algn="ctr"/>
            <a:r>
              <a:rPr lang="en-US" sz="4000" dirty="0"/>
              <a:t>Mokoena M.P</a:t>
            </a:r>
            <a:r>
              <a:rPr lang="en-US" sz="4000" baseline="30000" dirty="0"/>
              <a:t>1,2</a:t>
            </a:r>
            <a:r>
              <a:rPr lang="en-US" sz="4000" dirty="0"/>
              <a:t> and de Wit </a:t>
            </a:r>
            <a:r>
              <a:rPr lang="en-US" sz="4000" dirty="0" smtClean="0"/>
              <a:t>M</a:t>
            </a:r>
            <a:r>
              <a:rPr lang="en-US" sz="4000" baseline="30000" dirty="0"/>
              <a:t>1</a:t>
            </a:r>
            <a:r>
              <a:rPr lang="en-US" sz="4000" dirty="0" smtClean="0"/>
              <a:t> </a:t>
            </a:r>
            <a:endParaRPr lang="en-ZA" sz="4000" dirty="0"/>
          </a:p>
          <a:p>
            <a:pPr algn="ctr"/>
            <a:r>
              <a:rPr lang="en-US" sz="4000" dirty="0"/>
              <a:t>(1) AEON (African Earth Observatory Network), and (2) Department of Geosciences, Faculty of Science, Nelson Mandela Metropolitan University, South Africa, Email: </a:t>
            </a:r>
            <a:r>
              <a:rPr lang="en-US" sz="4000" u="sng" dirty="0" smtClean="0">
                <a:solidFill>
                  <a:srgbClr val="0070C0"/>
                </a:solidFill>
                <a:hlinkClick r:id="rId7"/>
              </a:rPr>
              <a:t>blessedmokoena@gmail.com</a:t>
            </a:r>
            <a:endParaRPr lang="en-ZA" sz="4000" dirty="0">
              <a:solidFill>
                <a:srgbClr val="0070C0"/>
              </a:solidFill>
            </a:endParaRPr>
          </a:p>
        </p:txBody>
      </p:sp>
      <p:sp>
        <p:nvSpPr>
          <p:cNvPr id="95" name="TextBox 94"/>
          <p:cNvSpPr txBox="1"/>
          <p:nvPr/>
        </p:nvSpPr>
        <p:spPr>
          <a:xfrm>
            <a:off x="440810" y="35456186"/>
            <a:ext cx="5744088" cy="518123"/>
          </a:xfrm>
          <a:prstGeom prst="rect">
            <a:avLst/>
          </a:prstGeom>
          <a:noFill/>
        </p:spPr>
        <p:txBody>
          <a:bodyPr wrap="square" lIns="86393" tIns="43196" rIns="86393" bIns="43196" rtlCol="0">
            <a:spAutoFit/>
          </a:bodyPr>
          <a:lstStyle/>
          <a:p>
            <a:r>
              <a:rPr lang="en-ZA" sz="2800" dirty="0" smtClean="0">
                <a:solidFill>
                  <a:srgbClr val="0070C0"/>
                </a:solidFill>
                <a:latin typeface="Arial" pitchFamily="34" charset="0"/>
                <a:cs typeface="Arial" pitchFamily="34" charset="0"/>
              </a:rPr>
              <a:t>Acknowledgements</a:t>
            </a:r>
            <a:r>
              <a:rPr lang="en-ZA" sz="2800" dirty="0">
                <a:solidFill>
                  <a:srgbClr val="0070C0"/>
                </a:solidFill>
                <a:latin typeface="Arial" pitchFamily="34" charset="0"/>
                <a:cs typeface="Arial" pitchFamily="34" charset="0"/>
              </a:rPr>
              <a:t>:</a:t>
            </a:r>
          </a:p>
        </p:txBody>
      </p:sp>
      <p:sp>
        <p:nvSpPr>
          <p:cNvPr id="96" name="TextBox 95"/>
          <p:cNvSpPr txBox="1"/>
          <p:nvPr/>
        </p:nvSpPr>
        <p:spPr>
          <a:xfrm>
            <a:off x="9404744" y="9018508"/>
            <a:ext cx="174562" cy="1352220"/>
          </a:xfrm>
          <a:prstGeom prst="rect">
            <a:avLst/>
          </a:prstGeom>
          <a:noFill/>
        </p:spPr>
        <p:txBody>
          <a:bodyPr wrap="none" lIns="86393" tIns="43196" rIns="86393" bIns="43196" rtlCol="0">
            <a:spAutoFit/>
          </a:bodyPr>
          <a:lstStyle/>
          <a:p>
            <a:endParaRPr lang="en-ZA" dirty="0"/>
          </a:p>
        </p:txBody>
      </p:sp>
      <p:sp>
        <p:nvSpPr>
          <p:cNvPr id="97" name="TextBox 96"/>
          <p:cNvSpPr txBox="1"/>
          <p:nvPr/>
        </p:nvSpPr>
        <p:spPr>
          <a:xfrm>
            <a:off x="2607707" y="9018507"/>
            <a:ext cx="174562" cy="378041"/>
          </a:xfrm>
          <a:prstGeom prst="rect">
            <a:avLst/>
          </a:prstGeom>
          <a:noFill/>
        </p:spPr>
        <p:txBody>
          <a:bodyPr wrap="none" lIns="86393" tIns="43196" rIns="86393" bIns="43196" rtlCol="0">
            <a:spAutoFit/>
          </a:bodyPr>
          <a:lstStyle/>
          <a:p>
            <a:endParaRPr lang="en-ZA" sz="1900"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83064" y="37783406"/>
            <a:ext cx="4136668" cy="4508448"/>
          </a:xfrm>
          <a:prstGeom prst="rect">
            <a:avLst/>
          </a:prstGeom>
        </p:spPr>
      </p:pic>
      <p:sp>
        <p:nvSpPr>
          <p:cNvPr id="3" name="Rectangle 2"/>
          <p:cNvSpPr/>
          <p:nvPr/>
        </p:nvSpPr>
        <p:spPr>
          <a:xfrm>
            <a:off x="395241" y="35974309"/>
            <a:ext cx="7326338" cy="707886"/>
          </a:xfrm>
          <a:prstGeom prst="rect">
            <a:avLst/>
          </a:prstGeom>
        </p:spPr>
        <p:txBody>
          <a:bodyPr wrap="square">
            <a:spAutoFit/>
          </a:bodyPr>
          <a:lstStyle/>
          <a:p>
            <a:pPr algn="just"/>
            <a:r>
              <a:rPr lang="en-ZA" sz="2000" dirty="0" smtClean="0">
                <a:latin typeface="Arial" pitchFamily="34" charset="0"/>
                <a:cs typeface="Arial" pitchFamily="34" charset="0"/>
              </a:rPr>
              <a:t>M.P Mokoena would </a:t>
            </a:r>
            <a:r>
              <a:rPr lang="en-ZA" sz="2000" dirty="0">
                <a:latin typeface="Arial" pitchFamily="34" charset="0"/>
                <a:cs typeface="Arial" pitchFamily="34" charset="0"/>
              </a:rPr>
              <a:t>like to thank </a:t>
            </a:r>
            <a:r>
              <a:rPr lang="en-ZA" sz="2000" dirty="0" err="1" smtClean="0">
                <a:latin typeface="Arial" pitchFamily="34" charset="0"/>
                <a:cs typeface="Arial" pitchFamily="34" charset="0"/>
              </a:rPr>
              <a:t>Inkaba</a:t>
            </a:r>
            <a:r>
              <a:rPr lang="en-ZA" sz="2000" dirty="0" smtClean="0">
                <a:latin typeface="Arial" pitchFamily="34" charset="0"/>
                <a:cs typeface="Arial" pitchFamily="34" charset="0"/>
              </a:rPr>
              <a:t> </a:t>
            </a:r>
            <a:r>
              <a:rPr lang="en-ZA" sz="2000" dirty="0" err="1" smtClean="0">
                <a:latin typeface="Arial" pitchFamily="34" charset="0"/>
                <a:cs typeface="Arial" pitchFamily="34" charset="0"/>
              </a:rPr>
              <a:t>yeAfrica</a:t>
            </a:r>
            <a:r>
              <a:rPr lang="en-ZA" sz="2000" dirty="0">
                <a:latin typeface="Arial" pitchFamily="34" charset="0"/>
                <a:cs typeface="Arial" pitchFamily="34" charset="0"/>
              </a:rPr>
              <a:t>, </a:t>
            </a:r>
            <a:r>
              <a:rPr lang="en-ZA" sz="2000" dirty="0" smtClean="0">
                <a:latin typeface="Arial" pitchFamily="34" charset="0"/>
                <a:cs typeface="Arial" pitchFamily="34" charset="0"/>
              </a:rPr>
              <a:t>DST, NRF as </a:t>
            </a:r>
            <a:r>
              <a:rPr lang="en-ZA" sz="2000" dirty="0">
                <a:latin typeface="Arial" pitchFamily="34" charset="0"/>
                <a:cs typeface="Arial" pitchFamily="34" charset="0"/>
              </a:rPr>
              <a:t>well has her </a:t>
            </a:r>
            <a:r>
              <a:rPr lang="en-ZA" sz="2000" dirty="0" smtClean="0">
                <a:latin typeface="Arial" pitchFamily="34" charset="0"/>
                <a:cs typeface="Arial" pitchFamily="34" charset="0"/>
              </a:rPr>
              <a:t>supervisor Maarten </a:t>
            </a:r>
            <a:r>
              <a:rPr lang="en-ZA" sz="2000" dirty="0">
                <a:latin typeface="Arial" pitchFamily="34" charset="0"/>
                <a:cs typeface="Arial" pitchFamily="34" charset="0"/>
              </a:rPr>
              <a:t>De </a:t>
            </a:r>
            <a:r>
              <a:rPr lang="en-ZA" sz="2000" dirty="0" smtClean="0">
                <a:latin typeface="Arial" pitchFamily="34" charset="0"/>
                <a:cs typeface="Arial" pitchFamily="34" charset="0"/>
              </a:rPr>
              <a:t>Wit.</a:t>
            </a:r>
            <a:endParaRPr lang="en-ZA" sz="2000" dirty="0">
              <a:latin typeface="Arial" pitchFamily="34" charset="0"/>
              <a:cs typeface="Arial" pitchFamily="34" charset="0"/>
            </a:endParaRPr>
          </a:p>
        </p:txBody>
      </p:sp>
      <p:sp>
        <p:nvSpPr>
          <p:cNvPr id="6" name="TextBox 5"/>
          <p:cNvSpPr txBox="1"/>
          <p:nvPr/>
        </p:nvSpPr>
        <p:spPr>
          <a:xfrm>
            <a:off x="25040263" y="745352"/>
            <a:ext cx="184731" cy="1323439"/>
          </a:xfrm>
          <a:prstGeom prst="rect">
            <a:avLst/>
          </a:prstGeom>
          <a:noFill/>
        </p:spPr>
        <p:txBody>
          <a:bodyPr wrap="none" rtlCol="0">
            <a:spAutoFit/>
          </a:bodyPr>
          <a:lstStyle/>
          <a:p>
            <a:pPr algn="ctr"/>
            <a:endParaRPr lang="en-ZA" sz="8000" b="1" dirty="0">
              <a:solidFill>
                <a:srgbClr val="FF0000"/>
              </a:solidFill>
            </a:endParaRPr>
          </a:p>
        </p:txBody>
      </p:sp>
      <p:sp>
        <p:nvSpPr>
          <p:cNvPr id="7" name="TextBox 6"/>
          <p:cNvSpPr txBox="1"/>
          <p:nvPr/>
        </p:nvSpPr>
        <p:spPr>
          <a:xfrm>
            <a:off x="336917" y="9213904"/>
            <a:ext cx="15380096" cy="2185214"/>
          </a:xfrm>
          <a:prstGeom prst="rect">
            <a:avLst/>
          </a:prstGeom>
          <a:noFill/>
        </p:spPr>
        <p:txBody>
          <a:bodyPr wrap="square" rtlCol="0">
            <a:spAutoFit/>
          </a:bodyPr>
          <a:lstStyle/>
          <a:p>
            <a:r>
              <a:rPr lang="en-ZA" sz="2800" dirty="0" smtClean="0">
                <a:solidFill>
                  <a:srgbClr val="0070C0"/>
                </a:solidFill>
                <a:latin typeface="Arial" pitchFamily="34" charset="0"/>
                <a:cs typeface="Arial" pitchFamily="34" charset="0"/>
              </a:rPr>
              <a:t>Introduction</a:t>
            </a:r>
          </a:p>
          <a:p>
            <a:endParaRPr lang="en-ZA" sz="1800" dirty="0">
              <a:latin typeface="Arial" pitchFamily="34" charset="0"/>
              <a:cs typeface="Arial" pitchFamily="34" charset="0"/>
            </a:endParaRPr>
          </a:p>
          <a:p>
            <a:pPr algn="just"/>
            <a:r>
              <a:rPr lang="en-US" sz="1800" dirty="0">
                <a:latin typeface="Arial" pitchFamily="34" charset="0"/>
                <a:cs typeface="Arial" pitchFamily="34" charset="0"/>
              </a:rPr>
              <a:t>The potential for </a:t>
            </a:r>
            <a:r>
              <a:rPr lang="en-US" sz="1800" dirty="0" smtClean="0">
                <a:latin typeface="Arial" pitchFamily="34" charset="0"/>
                <a:cs typeface="Arial" pitchFamily="34" charset="0"/>
              </a:rPr>
              <a:t>natural shale </a:t>
            </a:r>
            <a:r>
              <a:rPr lang="en-US" sz="1800" dirty="0">
                <a:latin typeface="Arial" pitchFamily="34" charset="0"/>
                <a:cs typeface="Arial" pitchFamily="34" charset="0"/>
              </a:rPr>
              <a:t>gas extraction in the South African Karoo has been one of the most controversial issues because of the unknown extent of socio-economic and environmental impacts.  The extraction of </a:t>
            </a:r>
            <a:r>
              <a:rPr lang="en-US" sz="1800" dirty="0" smtClean="0">
                <a:latin typeface="Arial" pitchFamily="34" charset="0"/>
                <a:cs typeface="Arial" pitchFamily="34" charset="0"/>
              </a:rPr>
              <a:t>natural shale </a:t>
            </a:r>
            <a:r>
              <a:rPr lang="en-US" sz="1800" dirty="0">
                <a:latin typeface="Arial" pitchFamily="34" charset="0"/>
                <a:cs typeface="Arial" pitchFamily="34" charset="0"/>
              </a:rPr>
              <a:t>gas is achieved by hydraulic fracturing (fracking) of rock formations. This method of extraction involves drilling vertically and then horizontally deep into the shale rock formations with a mixture of water, chemicals, sand injected with high pressure into a well to create </a:t>
            </a:r>
            <a:r>
              <a:rPr lang="en-US" sz="1800" dirty="0" smtClean="0">
                <a:latin typeface="Arial" pitchFamily="34" charset="0"/>
                <a:cs typeface="Arial" pitchFamily="34" charset="0"/>
              </a:rPr>
              <a:t>fractures (Figure 1). </a:t>
            </a:r>
            <a:r>
              <a:rPr lang="en-US" sz="1800" dirty="0">
                <a:latin typeface="Arial" pitchFamily="34" charset="0"/>
                <a:cs typeface="Arial" pitchFamily="34" charset="0"/>
              </a:rPr>
              <a:t>The fractures allow </a:t>
            </a:r>
            <a:r>
              <a:rPr lang="en-US" sz="1800" dirty="0" smtClean="0">
                <a:latin typeface="Arial" pitchFamily="34" charset="0"/>
                <a:cs typeface="Arial" pitchFamily="34" charset="0"/>
              </a:rPr>
              <a:t>for natural </a:t>
            </a:r>
            <a:r>
              <a:rPr lang="en-US" sz="1800" dirty="0">
                <a:latin typeface="Arial" pitchFamily="34" charset="0"/>
                <a:cs typeface="Arial" pitchFamily="34" charset="0"/>
              </a:rPr>
              <a:t>gas to be extracted easily and used for </a:t>
            </a:r>
            <a:r>
              <a:rPr lang="en-US" sz="1800" dirty="0" smtClean="0">
                <a:latin typeface="Arial" pitchFamily="34" charset="0"/>
                <a:cs typeface="Arial" pitchFamily="34" charset="0"/>
              </a:rPr>
              <a:t>energy (</a:t>
            </a:r>
            <a:r>
              <a:rPr lang="en-US" sz="1800" dirty="0">
                <a:latin typeface="Arial" pitchFamily="34" charset="0"/>
                <a:cs typeface="Arial" pitchFamily="34" charset="0"/>
              </a:rPr>
              <a:t>Cooley et al., 2012).  </a:t>
            </a:r>
            <a:endParaRPr lang="en-ZA" sz="1800" dirty="0">
              <a:latin typeface="Arial" pitchFamily="34" charset="0"/>
              <a:cs typeface="Arial" pitchFamily="34" charset="0"/>
            </a:endParaRPr>
          </a:p>
        </p:txBody>
      </p:sp>
      <p:pic>
        <p:nvPicPr>
          <p:cNvPr id="20" name="Content Placeholder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792" y="11857797"/>
            <a:ext cx="5595930" cy="4511539"/>
          </a:xfrm>
          <a:prstGeom prst="rect">
            <a:avLst/>
          </a:prstGeom>
        </p:spPr>
      </p:pic>
      <p:sp>
        <p:nvSpPr>
          <p:cNvPr id="11" name="TextBox 10"/>
          <p:cNvSpPr txBox="1"/>
          <p:nvPr/>
        </p:nvSpPr>
        <p:spPr>
          <a:xfrm>
            <a:off x="15358612" y="31989433"/>
            <a:ext cx="7546702" cy="5755422"/>
          </a:xfrm>
          <a:prstGeom prst="rect">
            <a:avLst/>
          </a:prstGeom>
          <a:noFill/>
          <a:ln>
            <a:noFill/>
          </a:ln>
        </p:spPr>
        <p:txBody>
          <a:bodyPr wrap="square" rtlCol="0">
            <a:spAutoFit/>
          </a:bodyPr>
          <a:lstStyle/>
          <a:p>
            <a:r>
              <a:rPr lang="en-ZA" sz="2800" dirty="0" smtClean="0">
                <a:solidFill>
                  <a:srgbClr val="0070C0"/>
                </a:solidFill>
                <a:latin typeface="Arial" pitchFamily="34" charset="0"/>
                <a:cs typeface="Arial" pitchFamily="34" charset="0"/>
              </a:rPr>
              <a:t>References</a:t>
            </a:r>
          </a:p>
          <a:p>
            <a:endParaRPr lang="en-ZA" sz="2800" dirty="0" smtClean="0">
              <a:solidFill>
                <a:srgbClr val="0070C0"/>
              </a:solidFill>
              <a:latin typeface="Arial" pitchFamily="34" charset="0"/>
              <a:cs typeface="Arial" pitchFamily="34" charset="0"/>
            </a:endParaRPr>
          </a:p>
          <a:p>
            <a:r>
              <a:rPr lang="en-US" sz="2400" dirty="0"/>
              <a:t>Cooley, H. and Donnelly, K. (2012) </a:t>
            </a:r>
            <a:r>
              <a:rPr lang="en-US" sz="2400" i="1" dirty="0"/>
              <a:t>Hydraulic </a:t>
            </a:r>
            <a:r>
              <a:rPr lang="en-US" sz="2400" i="1" dirty="0" smtClean="0"/>
              <a:t>Fracturing </a:t>
            </a:r>
            <a:r>
              <a:rPr lang="en-US" sz="2400" i="1" dirty="0"/>
              <a:t>and Water Resources: </a:t>
            </a:r>
            <a:r>
              <a:rPr lang="en-US" sz="2400" i="1" dirty="0" smtClean="0"/>
              <a:t>Separating </a:t>
            </a:r>
            <a:r>
              <a:rPr lang="en-US" sz="2400" i="1" dirty="0"/>
              <a:t>the </a:t>
            </a:r>
            <a:r>
              <a:rPr lang="en-US" sz="2400" i="1" dirty="0" err="1"/>
              <a:t>Frack</a:t>
            </a:r>
            <a:r>
              <a:rPr lang="en-US" sz="2400" i="1" dirty="0"/>
              <a:t> from the Fiction</a:t>
            </a:r>
            <a:r>
              <a:rPr lang="en-US" sz="2400" dirty="0"/>
              <a:t>. Pacific Institute, California.  Available </a:t>
            </a:r>
            <a:r>
              <a:rPr lang="en-US" sz="2400" dirty="0" smtClean="0"/>
              <a:t>at </a:t>
            </a:r>
            <a:r>
              <a:rPr lang="en-US" sz="2400" u="sng" dirty="0" smtClean="0">
                <a:hlinkClick r:id="rId10"/>
              </a:rPr>
              <a:t>http</a:t>
            </a:r>
            <a:r>
              <a:rPr lang="en-US" sz="2400" u="sng" dirty="0">
                <a:hlinkClick r:id="rId10"/>
              </a:rPr>
              <a:t>://</a:t>
            </a:r>
            <a:r>
              <a:rPr lang="en-US" sz="2400" u="sng" dirty="0" smtClean="0">
                <a:hlinkClick r:id="rId10"/>
              </a:rPr>
              <a:t>pacinst.org/wp-content/uploads/sites/21/2014/04/fracking-water-sources.pdf</a:t>
            </a:r>
            <a:endParaRPr lang="en-ZA" sz="2400" dirty="0"/>
          </a:p>
          <a:p>
            <a:endParaRPr lang="en-ZA" sz="2400" dirty="0" smtClean="0"/>
          </a:p>
          <a:p>
            <a:r>
              <a:rPr lang="en-US" sz="2400" dirty="0"/>
              <a:t>Du </a:t>
            </a:r>
            <a:r>
              <a:rPr lang="en-US" sz="2400" dirty="0" err="1"/>
              <a:t>Toit</a:t>
            </a:r>
            <a:r>
              <a:rPr lang="en-US" sz="2400" dirty="0"/>
              <a:t>, J (2013). Karoo Fracking Update-August 2013. </a:t>
            </a:r>
            <a:r>
              <a:rPr lang="en-US" sz="2400" u="sng" dirty="0" smtClean="0">
                <a:hlinkClick r:id="rId11"/>
              </a:rPr>
              <a:t>http</a:t>
            </a:r>
            <a:r>
              <a:rPr lang="en-US" sz="2400" u="sng" dirty="0">
                <a:hlinkClick r:id="rId11"/>
              </a:rPr>
              <a:t>://karoospace.co.za/karoo-fracking-update-august-2013</a:t>
            </a:r>
            <a:r>
              <a:rPr lang="en-US" sz="2400" dirty="0"/>
              <a:t>. Date accessed: </a:t>
            </a:r>
            <a:r>
              <a:rPr lang="en-US" sz="2400" dirty="0" smtClean="0"/>
              <a:t>14 </a:t>
            </a:r>
            <a:r>
              <a:rPr lang="en-US" sz="2400" dirty="0"/>
              <a:t>May 2014</a:t>
            </a:r>
            <a:endParaRPr lang="en-ZA" sz="2400" dirty="0"/>
          </a:p>
          <a:p>
            <a:endParaRPr lang="en-ZA" sz="2400" dirty="0" smtClean="0"/>
          </a:p>
          <a:p>
            <a:endParaRPr lang="en-ZA" sz="2400" dirty="0"/>
          </a:p>
          <a:p>
            <a:endParaRPr lang="en-ZA" sz="2400" dirty="0" smtClean="0"/>
          </a:p>
        </p:txBody>
      </p:sp>
      <p:sp>
        <p:nvSpPr>
          <p:cNvPr id="14" name="TextBox 13"/>
          <p:cNvSpPr txBox="1"/>
          <p:nvPr/>
        </p:nvSpPr>
        <p:spPr>
          <a:xfrm>
            <a:off x="23905762" y="33017030"/>
            <a:ext cx="5893712" cy="3447098"/>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a:t> </a:t>
            </a:r>
            <a:endParaRPr lang="en-ZA" sz="2000" dirty="0"/>
          </a:p>
          <a:p>
            <a:pPr marL="285750" indent="-285750" algn="just">
              <a:buFont typeface="Arial" pitchFamily="34" charset="0"/>
              <a:buChar char="•"/>
            </a:pPr>
            <a:r>
              <a:rPr lang="en-US" sz="1800" dirty="0">
                <a:latin typeface="Arial" pitchFamily="34" charset="0"/>
                <a:cs typeface="Arial" pitchFamily="34" charset="0"/>
              </a:rPr>
              <a:t>The geochemical database from this research will serve as benchmark against which future groundwater qualities can be evaluated to identify contaminant impacts that might originate from deep wells. </a:t>
            </a:r>
            <a:endParaRPr lang="en-US" sz="1800" dirty="0" smtClean="0">
              <a:latin typeface="Arial" pitchFamily="34" charset="0"/>
              <a:cs typeface="Arial" pitchFamily="34" charset="0"/>
            </a:endParaRPr>
          </a:p>
          <a:p>
            <a:pPr algn="just"/>
            <a:endParaRPr lang="en-US" sz="1800" dirty="0">
              <a:latin typeface="Arial" pitchFamily="34" charset="0"/>
              <a:cs typeface="Arial" pitchFamily="34" charset="0"/>
            </a:endParaRPr>
          </a:p>
          <a:p>
            <a:pPr marL="285750" indent="-285750" algn="just">
              <a:buFont typeface="Arial" pitchFamily="34" charset="0"/>
              <a:buChar char="•"/>
            </a:pPr>
            <a:r>
              <a:rPr lang="en-US" sz="1800" dirty="0" smtClean="0">
                <a:latin typeface="Arial" pitchFamily="34" charset="0"/>
                <a:cs typeface="Arial" pitchFamily="34" charset="0"/>
              </a:rPr>
              <a:t>The </a:t>
            </a:r>
            <a:r>
              <a:rPr lang="en-US" sz="1800" dirty="0">
                <a:latin typeface="Arial" pitchFamily="34" charset="0"/>
                <a:cs typeface="Arial" pitchFamily="34" charset="0"/>
              </a:rPr>
              <a:t>understanding gained during the research is likely to be valuable to farmers, communities and government institutions affected by deep drilling, hydraulic fracturing (fracking) and other processes related to the shale gas development</a:t>
            </a:r>
            <a:endParaRPr lang="en-ZA" sz="1800" dirty="0">
              <a:latin typeface="Arial" pitchFamily="34" charset="0"/>
              <a:cs typeface="Arial" pitchFamily="34" charset="0"/>
            </a:endParaRPr>
          </a:p>
        </p:txBody>
      </p:sp>
      <p:sp>
        <p:nvSpPr>
          <p:cNvPr id="17" name="Rectangle 16"/>
          <p:cNvSpPr/>
          <p:nvPr/>
        </p:nvSpPr>
        <p:spPr>
          <a:xfrm>
            <a:off x="7721577" y="20379159"/>
            <a:ext cx="6264696" cy="177894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1800" dirty="0">
                <a:solidFill>
                  <a:prstClr val="black"/>
                </a:solidFill>
                <a:latin typeface="Arial" pitchFamily="34" charset="0"/>
                <a:cs typeface="Arial" pitchFamily="34" charset="0"/>
              </a:rPr>
              <a:t>Investigate the geochemical quality of the shallow groundwater sources including the deep Soekor boreholes.</a:t>
            </a:r>
          </a:p>
        </p:txBody>
      </p:sp>
      <p:sp>
        <p:nvSpPr>
          <p:cNvPr id="42" name="Rectangle 41"/>
          <p:cNvSpPr/>
          <p:nvPr/>
        </p:nvSpPr>
        <p:spPr>
          <a:xfrm>
            <a:off x="15358613" y="17917585"/>
            <a:ext cx="14353052" cy="13561938"/>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ZA" sz="2600" dirty="0">
                <a:solidFill>
                  <a:srgbClr val="0070C0"/>
                </a:solidFill>
                <a:latin typeface="Arial" pitchFamily="34" charset="0"/>
                <a:cs typeface="Arial" pitchFamily="34" charset="0"/>
              </a:rPr>
              <a:t>Laboratory Testing</a:t>
            </a:r>
          </a:p>
          <a:p>
            <a:pPr algn="ctr"/>
            <a:endParaRPr lang="en-ZA" sz="3200" dirty="0"/>
          </a:p>
          <a:p>
            <a:pPr algn="ctr"/>
            <a:endParaRPr lang="en-ZA" sz="3200" dirty="0" smtClean="0"/>
          </a:p>
          <a:p>
            <a:pPr algn="ctr"/>
            <a:endParaRPr lang="en-ZA" sz="3200" dirty="0"/>
          </a:p>
          <a:p>
            <a:pPr algn="ctr"/>
            <a:endParaRPr lang="en-ZA" sz="3200" dirty="0" smtClean="0"/>
          </a:p>
          <a:p>
            <a:pPr algn="ctr"/>
            <a:endParaRPr lang="en-ZA" sz="3200" dirty="0"/>
          </a:p>
        </p:txBody>
      </p:sp>
      <p:sp>
        <p:nvSpPr>
          <p:cNvPr id="69" name="TextBox 68"/>
          <p:cNvSpPr txBox="1"/>
          <p:nvPr/>
        </p:nvSpPr>
        <p:spPr>
          <a:xfrm>
            <a:off x="7721576" y="17843658"/>
            <a:ext cx="6183200" cy="578882"/>
          </a:xfrm>
          <a:prstGeom prst="roundRect">
            <a:avLst/>
          </a:prstGeom>
          <a:ln>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2800" dirty="0" smtClean="0">
                <a:solidFill>
                  <a:srgbClr val="0070C0"/>
                </a:solidFill>
                <a:latin typeface="Arial" pitchFamily="34" charset="0"/>
                <a:cs typeface="Arial" pitchFamily="34" charset="0"/>
              </a:rPr>
              <a:t>Objectives</a:t>
            </a:r>
            <a:endParaRPr lang="en-ZA" sz="2800" dirty="0">
              <a:solidFill>
                <a:srgbClr val="0070C0"/>
              </a:solidFill>
              <a:latin typeface="Arial" pitchFamily="34" charset="0"/>
              <a:cs typeface="Arial" pitchFamily="34" charset="0"/>
            </a:endParaRPr>
          </a:p>
        </p:txBody>
      </p:sp>
      <p:sp>
        <p:nvSpPr>
          <p:cNvPr id="49" name="TextBox 48"/>
          <p:cNvSpPr txBox="1"/>
          <p:nvPr/>
        </p:nvSpPr>
        <p:spPr>
          <a:xfrm>
            <a:off x="477460" y="22539874"/>
            <a:ext cx="6183200" cy="578882"/>
          </a:xfrm>
          <a:prstGeom prst="roundRect">
            <a:avLst/>
          </a:prstGeom>
          <a:ln>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2800" dirty="0" smtClean="0">
                <a:solidFill>
                  <a:srgbClr val="0070C0"/>
                </a:solidFill>
                <a:latin typeface="Arial" pitchFamily="34" charset="0"/>
                <a:cs typeface="Arial" pitchFamily="34" charset="0"/>
              </a:rPr>
              <a:t>  Primary aim</a:t>
            </a:r>
            <a:endParaRPr lang="en-ZA" sz="2800" dirty="0">
              <a:solidFill>
                <a:srgbClr val="0070C0"/>
              </a:solidFill>
              <a:latin typeface="Arial" pitchFamily="34" charset="0"/>
              <a:cs typeface="Arial" pitchFamily="34" charset="0"/>
            </a:endParaRPr>
          </a:p>
        </p:txBody>
      </p:sp>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24321" y="9860320"/>
            <a:ext cx="6858129" cy="4532468"/>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401543" y="9913523"/>
            <a:ext cx="6360248" cy="3907921"/>
          </a:xfrm>
          <a:prstGeom prst="rect">
            <a:avLst/>
          </a:prstGeom>
        </p:spPr>
      </p:pic>
      <p:sp>
        <p:nvSpPr>
          <p:cNvPr id="83" name="Oval 82"/>
          <p:cNvSpPr/>
          <p:nvPr/>
        </p:nvSpPr>
        <p:spPr>
          <a:xfrm rot="718813">
            <a:off x="24754230" y="11874763"/>
            <a:ext cx="3335270" cy="134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TextBox 83"/>
          <p:cNvSpPr txBox="1"/>
          <p:nvPr/>
        </p:nvSpPr>
        <p:spPr>
          <a:xfrm>
            <a:off x="6521906" y="11640654"/>
            <a:ext cx="9888172" cy="5632311"/>
          </a:xfrm>
          <a:prstGeom prst="rect">
            <a:avLst/>
          </a:prstGeom>
          <a:noFill/>
        </p:spPr>
        <p:txBody>
          <a:bodyPr wrap="square" rtlCol="0">
            <a:spAutoFit/>
          </a:bodyPr>
          <a:lstStyle/>
          <a:p>
            <a:pPr algn="just"/>
            <a:r>
              <a:rPr lang="en-ZA" sz="2800" dirty="0">
                <a:solidFill>
                  <a:srgbClr val="0070C0"/>
                </a:solidFill>
                <a:latin typeface="Arial" pitchFamily="34" charset="0"/>
                <a:cs typeface="Arial" pitchFamily="34" charset="0"/>
              </a:rPr>
              <a:t>Uniqueness of South Africa in relation to Fracking</a:t>
            </a:r>
          </a:p>
          <a:p>
            <a:pPr algn="just"/>
            <a:endParaRPr lang="en-US" sz="2000" dirty="0" smtClean="0">
              <a:latin typeface="Arial" pitchFamily="34" charset="0"/>
              <a:cs typeface="Arial" pitchFamily="34" charset="0"/>
            </a:endParaRPr>
          </a:p>
          <a:p>
            <a:pPr algn="just"/>
            <a:r>
              <a:rPr lang="en-US" sz="1800" dirty="0" smtClean="0">
                <a:latin typeface="Arial" pitchFamily="34" charset="0"/>
                <a:cs typeface="Arial" pitchFamily="34" charset="0"/>
              </a:rPr>
              <a:t>Although </a:t>
            </a:r>
            <a:r>
              <a:rPr lang="en-US" sz="1800" dirty="0">
                <a:latin typeface="Arial" pitchFamily="34" charset="0"/>
                <a:cs typeface="Arial" pitchFamily="34" charset="0"/>
              </a:rPr>
              <a:t>we can learn about the disadvantages and advantages of Fracking from the US, South Africa’s unique geology and semi-arid region makes the extraction of gas more complex. </a:t>
            </a:r>
            <a:r>
              <a:rPr lang="en-US" sz="1800" dirty="0" smtClean="0">
                <a:latin typeface="Arial" pitchFamily="34" charset="0"/>
                <a:cs typeface="Arial" pitchFamily="34" charset="0"/>
              </a:rPr>
              <a:t> </a:t>
            </a:r>
          </a:p>
          <a:p>
            <a:pPr algn="just"/>
            <a:endParaRPr lang="en-US" sz="1800" dirty="0" smtClean="0">
              <a:latin typeface="Arial" pitchFamily="34" charset="0"/>
              <a:cs typeface="Arial" pitchFamily="34" charset="0"/>
            </a:endParaRPr>
          </a:p>
          <a:p>
            <a:pPr algn="just"/>
            <a:r>
              <a:rPr lang="en-US" sz="1800" dirty="0" smtClean="0">
                <a:latin typeface="Arial" pitchFamily="34" charset="0"/>
                <a:cs typeface="Arial" pitchFamily="34" charset="0"/>
              </a:rPr>
              <a:t>South African geohydrological challenges include:</a:t>
            </a:r>
          </a:p>
          <a:p>
            <a:pPr algn="just"/>
            <a:r>
              <a:rPr lang="en-US" sz="1800" dirty="0" smtClean="0">
                <a:latin typeface="Arial" pitchFamily="34" charset="0"/>
                <a:cs typeface="Arial" pitchFamily="34" charset="0"/>
              </a:rPr>
              <a:t> </a:t>
            </a:r>
            <a:endParaRPr lang="en-ZA" sz="1800" dirty="0" smtClean="0">
              <a:latin typeface="Arial" pitchFamily="34" charset="0"/>
              <a:cs typeface="Arial" pitchFamily="34" charset="0"/>
            </a:endParaRPr>
          </a:p>
          <a:p>
            <a:pPr marL="457200" indent="-457200" algn="just">
              <a:buFont typeface="Arial" pitchFamily="34" charset="0"/>
              <a:buChar char="•"/>
            </a:pPr>
            <a:r>
              <a:rPr lang="en-ZA" sz="1800" dirty="0" smtClean="0">
                <a:latin typeface="Arial" pitchFamily="34" charset="0"/>
                <a:cs typeface="Arial" pitchFamily="34" charset="0"/>
              </a:rPr>
              <a:t>Dolerites and Sills (Red spots on Figure 2 and Figure 3) - Potential </a:t>
            </a:r>
            <a:r>
              <a:rPr lang="en-ZA" sz="1800" dirty="0">
                <a:latin typeface="Arial" pitchFamily="34" charset="0"/>
                <a:cs typeface="Arial" pitchFamily="34" charset="0"/>
              </a:rPr>
              <a:t>release of the thermogenic gas into the shallow aquifers and dolerite intrusions associated with high yielding wells that create preferential pathways for </a:t>
            </a:r>
            <a:r>
              <a:rPr lang="en-ZA" sz="1800" dirty="0" smtClean="0">
                <a:latin typeface="Arial" pitchFamily="34" charset="0"/>
                <a:cs typeface="Arial" pitchFamily="34" charset="0"/>
              </a:rPr>
              <a:t>water and/or gas </a:t>
            </a:r>
            <a:r>
              <a:rPr lang="en-ZA" sz="1800" dirty="0">
                <a:latin typeface="Arial" pitchFamily="34" charset="0"/>
                <a:cs typeface="Arial" pitchFamily="34" charset="0"/>
              </a:rPr>
              <a:t>between solid dolerite and adjacent Karoo sediments. </a:t>
            </a:r>
            <a:endParaRPr lang="en-ZA" sz="1800" dirty="0" smtClean="0">
              <a:latin typeface="Arial" pitchFamily="34" charset="0"/>
              <a:cs typeface="Arial" pitchFamily="34" charset="0"/>
            </a:endParaRPr>
          </a:p>
          <a:p>
            <a:pPr algn="just"/>
            <a:endParaRPr lang="en-ZA" sz="1800" dirty="0" smtClean="0">
              <a:latin typeface="Arial" pitchFamily="34" charset="0"/>
              <a:cs typeface="Arial" pitchFamily="34" charset="0"/>
            </a:endParaRPr>
          </a:p>
          <a:p>
            <a:pPr marL="457200" indent="-457200" algn="just">
              <a:buFont typeface="Arial" pitchFamily="34" charset="0"/>
              <a:buChar char="•"/>
            </a:pPr>
            <a:r>
              <a:rPr lang="en-ZA" sz="1800" dirty="0" smtClean="0">
                <a:latin typeface="Arial" pitchFamily="34" charset="0"/>
                <a:cs typeface="Arial" pitchFamily="34" charset="0"/>
              </a:rPr>
              <a:t>Stray Gas legacy </a:t>
            </a:r>
            <a:r>
              <a:rPr lang="en-ZA" sz="1800" dirty="0">
                <a:latin typeface="Arial" pitchFamily="34" charset="0"/>
                <a:cs typeface="Arial" pitchFamily="34" charset="0"/>
              </a:rPr>
              <a:t>(Figure 3)</a:t>
            </a:r>
            <a:r>
              <a:rPr lang="en-ZA" sz="1800" dirty="0" smtClean="0">
                <a:latin typeface="Arial" pitchFamily="34" charset="0"/>
                <a:cs typeface="Arial" pitchFamily="34" charset="0"/>
              </a:rPr>
              <a:t> – Some Soekor boreholes drilled in the 1960/70’s for exploration of oil are known to be emitting methane gas.</a:t>
            </a:r>
          </a:p>
          <a:p>
            <a:pPr marL="457200" indent="-457200" algn="just">
              <a:buFont typeface="Arial" pitchFamily="34" charset="0"/>
              <a:buChar char="•"/>
            </a:pPr>
            <a:endParaRPr lang="en-ZA" sz="1800" dirty="0" smtClean="0">
              <a:latin typeface="Arial" pitchFamily="34" charset="0"/>
              <a:cs typeface="Arial" pitchFamily="34" charset="0"/>
            </a:endParaRPr>
          </a:p>
          <a:p>
            <a:pPr marL="457200" indent="-457200" algn="just">
              <a:buFont typeface="Arial" pitchFamily="34" charset="0"/>
              <a:buChar char="•"/>
            </a:pPr>
            <a:r>
              <a:rPr lang="en-US" sz="1800" dirty="0" smtClean="0">
                <a:latin typeface="Arial" pitchFamily="34" charset="0"/>
                <a:cs typeface="Arial" pitchFamily="34" charset="0"/>
              </a:rPr>
              <a:t>Limited  water resources- South Africa is a semi-arid country.</a:t>
            </a:r>
          </a:p>
          <a:p>
            <a:pPr algn="just"/>
            <a:endParaRPr lang="en-US" sz="1800" dirty="0" smtClean="0">
              <a:latin typeface="Arial" pitchFamily="34" charset="0"/>
              <a:cs typeface="Arial" pitchFamily="34" charset="0"/>
            </a:endParaRPr>
          </a:p>
          <a:p>
            <a:pPr marL="457200" indent="-457200" algn="just">
              <a:buFont typeface="Arial" pitchFamily="34" charset="0"/>
              <a:buChar char="•"/>
            </a:pPr>
            <a:r>
              <a:rPr lang="en-US" sz="1800" dirty="0" smtClean="0">
                <a:latin typeface="Arial" pitchFamily="34" charset="0"/>
                <a:cs typeface="Arial" pitchFamily="34" charset="0"/>
              </a:rPr>
              <a:t>Gaps </a:t>
            </a:r>
            <a:r>
              <a:rPr lang="en-US" sz="1800" dirty="0">
                <a:latin typeface="Arial" pitchFamily="34" charset="0"/>
                <a:cs typeface="Arial" pitchFamily="34" charset="0"/>
              </a:rPr>
              <a:t>in geohydrological research</a:t>
            </a:r>
            <a:endParaRPr lang="en-ZA" sz="1800" dirty="0" smtClean="0">
              <a:latin typeface="Arial" pitchFamily="34" charset="0"/>
              <a:cs typeface="Arial" pitchFamily="34" charset="0"/>
            </a:endParaRPr>
          </a:p>
          <a:p>
            <a:pPr algn="just"/>
            <a:endParaRPr lang="en-ZA" sz="2000" dirty="0"/>
          </a:p>
        </p:txBody>
      </p:sp>
      <p:sp>
        <p:nvSpPr>
          <p:cNvPr id="93" name="TextBox 92"/>
          <p:cNvSpPr txBox="1"/>
          <p:nvPr/>
        </p:nvSpPr>
        <p:spPr>
          <a:xfrm>
            <a:off x="15358613" y="16164841"/>
            <a:ext cx="5579891" cy="57888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2800" dirty="0" smtClean="0">
                <a:solidFill>
                  <a:srgbClr val="0070C0"/>
                </a:solidFill>
                <a:latin typeface="Arial" pitchFamily="34" charset="0"/>
                <a:cs typeface="Arial" pitchFamily="34" charset="0"/>
              </a:rPr>
              <a:t> Methodology</a:t>
            </a:r>
            <a:r>
              <a:rPr lang="en-ZA" sz="2800" dirty="0" smtClean="0">
                <a:latin typeface="Arial" pitchFamily="34" charset="0"/>
                <a:cs typeface="Arial" pitchFamily="34" charset="0"/>
              </a:rPr>
              <a:t>                    </a:t>
            </a:r>
            <a:endParaRPr lang="en-ZA" sz="2800" dirty="0">
              <a:latin typeface="Arial" pitchFamily="34" charset="0"/>
              <a:cs typeface="Arial" pitchFamily="34" charset="0"/>
            </a:endParaRPr>
          </a:p>
        </p:txBody>
      </p:sp>
      <p:sp>
        <p:nvSpPr>
          <p:cNvPr id="98" name="Rectangle 97"/>
          <p:cNvSpPr/>
          <p:nvPr/>
        </p:nvSpPr>
        <p:spPr>
          <a:xfrm>
            <a:off x="477460" y="23119292"/>
            <a:ext cx="6183200" cy="122821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smtClean="0">
                <a:solidFill>
                  <a:prstClr val="black"/>
                </a:solidFill>
                <a:latin typeface="Arial" pitchFamily="34" charset="0"/>
                <a:cs typeface="Arial" pitchFamily="34" charset="0"/>
              </a:rPr>
              <a:t>To </a:t>
            </a:r>
            <a:r>
              <a:rPr lang="en-US" sz="1800" dirty="0">
                <a:solidFill>
                  <a:prstClr val="black"/>
                </a:solidFill>
                <a:latin typeface="Arial" pitchFamily="34" charset="0"/>
                <a:cs typeface="Arial" pitchFamily="34" charset="0"/>
              </a:rPr>
              <a:t>establish geochemical baseline data of </a:t>
            </a:r>
            <a:r>
              <a:rPr lang="en-US" sz="1800" dirty="0" smtClean="0">
                <a:solidFill>
                  <a:prstClr val="black"/>
                </a:solidFill>
                <a:latin typeface="Arial" pitchFamily="34" charset="0"/>
                <a:cs typeface="Arial" pitchFamily="34" charset="0"/>
              </a:rPr>
              <a:t>natural gas and Karoo formation waters in South </a:t>
            </a:r>
            <a:r>
              <a:rPr lang="en-US" sz="1800" dirty="0">
                <a:solidFill>
                  <a:prstClr val="black"/>
                </a:solidFill>
                <a:latin typeface="Arial" pitchFamily="34" charset="0"/>
                <a:cs typeface="Arial" pitchFamily="34" charset="0"/>
              </a:rPr>
              <a:t>African Eastern Cape </a:t>
            </a:r>
            <a:r>
              <a:rPr lang="en-US" sz="1800" dirty="0" smtClean="0">
                <a:solidFill>
                  <a:prstClr val="black"/>
                </a:solidFill>
                <a:latin typeface="Arial" pitchFamily="34" charset="0"/>
                <a:cs typeface="Arial" pitchFamily="34" charset="0"/>
              </a:rPr>
              <a:t>Karoo</a:t>
            </a:r>
            <a:endParaRPr lang="en-ZA" sz="1800" dirty="0">
              <a:solidFill>
                <a:prstClr val="black"/>
              </a:solidFill>
              <a:latin typeface="Arial" pitchFamily="34" charset="0"/>
              <a:cs typeface="Arial" pitchFamily="34" charset="0"/>
            </a:endParaRPr>
          </a:p>
        </p:txBody>
      </p:sp>
      <p:sp>
        <p:nvSpPr>
          <p:cNvPr id="99" name="Rectangle 98"/>
          <p:cNvSpPr/>
          <p:nvPr/>
        </p:nvSpPr>
        <p:spPr>
          <a:xfrm>
            <a:off x="7721576" y="18401503"/>
            <a:ext cx="6183200" cy="169194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chemeClr val="tx1">
                    <a:lumMod val="95000"/>
                    <a:lumOff val="5000"/>
                  </a:schemeClr>
                </a:solidFill>
                <a:latin typeface="Arial" pitchFamily="34" charset="0"/>
                <a:cs typeface="Arial" pitchFamily="34" charset="0"/>
              </a:rPr>
              <a:t>Perform a detailed hydrocensus of the study area </a:t>
            </a:r>
            <a:endParaRPr lang="en-US" sz="1800" dirty="0" smtClean="0">
              <a:solidFill>
                <a:schemeClr val="tx1">
                  <a:lumMod val="95000"/>
                  <a:lumOff val="5000"/>
                </a:schemeClr>
              </a:solidFill>
              <a:latin typeface="Arial" pitchFamily="34" charset="0"/>
              <a:cs typeface="Arial" pitchFamily="34" charset="0"/>
            </a:endParaRPr>
          </a:p>
          <a:p>
            <a:pPr lvl="0"/>
            <a:endParaRPr lang="en-US" sz="1800" dirty="0">
              <a:solidFill>
                <a:schemeClr val="tx1">
                  <a:lumMod val="95000"/>
                  <a:lumOff val="5000"/>
                </a:schemeClr>
              </a:solidFill>
              <a:latin typeface="Arial" pitchFamily="34" charset="0"/>
              <a:cs typeface="Arial" pitchFamily="34" charset="0"/>
            </a:endParaRPr>
          </a:p>
          <a:p>
            <a:pPr lvl="0"/>
            <a:r>
              <a:rPr lang="en-US" sz="1800" dirty="0" smtClean="0">
                <a:solidFill>
                  <a:schemeClr val="tx1">
                    <a:lumMod val="95000"/>
                    <a:lumOff val="5000"/>
                  </a:schemeClr>
                </a:solidFill>
                <a:latin typeface="Arial" pitchFamily="34" charset="0"/>
                <a:cs typeface="Arial" pitchFamily="34" charset="0"/>
              </a:rPr>
              <a:t>Install data loggers for continuous  in-situ monitoring</a:t>
            </a:r>
            <a:r>
              <a:rPr lang="en-US" sz="1800" dirty="0">
                <a:solidFill>
                  <a:schemeClr val="tx1">
                    <a:lumMod val="95000"/>
                    <a:lumOff val="5000"/>
                  </a:schemeClr>
                </a:solidFill>
                <a:latin typeface="Arial" pitchFamily="34" charset="0"/>
                <a:cs typeface="Arial" pitchFamily="34" charset="0"/>
              </a:rPr>
              <a:t>.</a:t>
            </a:r>
            <a:endParaRPr lang="en-US" sz="1800" dirty="0" smtClean="0">
              <a:solidFill>
                <a:schemeClr val="tx1">
                  <a:lumMod val="95000"/>
                  <a:lumOff val="5000"/>
                </a:schemeClr>
              </a:solidFill>
              <a:latin typeface="Arial" pitchFamily="34" charset="0"/>
              <a:cs typeface="Arial" pitchFamily="34" charset="0"/>
            </a:endParaRPr>
          </a:p>
        </p:txBody>
      </p:sp>
      <p:sp>
        <p:nvSpPr>
          <p:cNvPr id="100" name="Rectangle 99"/>
          <p:cNvSpPr/>
          <p:nvPr/>
        </p:nvSpPr>
        <p:spPr>
          <a:xfrm>
            <a:off x="7721578" y="22410764"/>
            <a:ext cx="6264696" cy="177894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1800" dirty="0" smtClean="0">
                <a:solidFill>
                  <a:prstClr val="black"/>
                </a:solidFill>
                <a:latin typeface="Arial" pitchFamily="34" charset="0"/>
                <a:cs typeface="Arial" pitchFamily="34" charset="0"/>
              </a:rPr>
              <a:t>Methane forensics:</a:t>
            </a:r>
          </a:p>
          <a:p>
            <a:pPr lvl="0" algn="ctr"/>
            <a:r>
              <a:rPr lang="en-ZA" sz="1800" dirty="0" smtClean="0">
                <a:solidFill>
                  <a:prstClr val="black"/>
                </a:solidFill>
                <a:latin typeface="Arial" pitchFamily="34" charset="0"/>
                <a:cs typeface="Arial" pitchFamily="34" charset="0"/>
              </a:rPr>
              <a:t>Use isotope analysis </a:t>
            </a:r>
          </a:p>
          <a:p>
            <a:pPr lvl="0" algn="ctr"/>
            <a:r>
              <a:rPr lang="en-ZA" sz="1800" dirty="0">
                <a:solidFill>
                  <a:prstClr val="black"/>
                </a:solidFill>
                <a:latin typeface="Arial" pitchFamily="34" charset="0"/>
                <a:cs typeface="Arial" pitchFamily="34" charset="0"/>
              </a:rPr>
              <a:t>t</a:t>
            </a:r>
            <a:r>
              <a:rPr lang="en-ZA" sz="1800" dirty="0" smtClean="0">
                <a:solidFill>
                  <a:prstClr val="black"/>
                </a:solidFill>
                <a:latin typeface="Arial" pitchFamily="34" charset="0"/>
                <a:cs typeface="Arial" pitchFamily="34" charset="0"/>
              </a:rPr>
              <a:t>o </a:t>
            </a:r>
          </a:p>
          <a:p>
            <a:pPr lvl="0" algn="ctr"/>
            <a:r>
              <a:rPr lang="en-ZA" sz="1800" dirty="0" smtClean="0">
                <a:solidFill>
                  <a:prstClr val="black"/>
                </a:solidFill>
                <a:latin typeface="Arial" pitchFamily="34" charset="0"/>
                <a:cs typeface="Arial" pitchFamily="34" charset="0"/>
              </a:rPr>
              <a:t>determine the origin and migration of ga</a:t>
            </a:r>
            <a:r>
              <a:rPr lang="en-ZA" sz="1800" dirty="0" smtClean="0">
                <a:solidFill>
                  <a:prstClr val="black"/>
                </a:solidFill>
              </a:rPr>
              <a:t>s</a:t>
            </a:r>
            <a:endParaRPr lang="en-ZA" sz="1800" dirty="0">
              <a:solidFill>
                <a:prstClr val="black"/>
              </a:solidFill>
            </a:endParaRPr>
          </a:p>
        </p:txBody>
      </p:sp>
      <p:sp>
        <p:nvSpPr>
          <p:cNvPr id="101" name="Rectangle 100"/>
          <p:cNvSpPr/>
          <p:nvPr/>
        </p:nvSpPr>
        <p:spPr>
          <a:xfrm>
            <a:off x="7721579" y="24446678"/>
            <a:ext cx="6264696" cy="177894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95000"/>
                    <a:lumOff val="5000"/>
                  </a:schemeClr>
                </a:solidFill>
                <a:latin typeface="Arial" pitchFamily="34" charset="0"/>
                <a:cs typeface="Arial" pitchFamily="34" charset="0"/>
              </a:rPr>
              <a:t>Predict the impact of methane contamination </a:t>
            </a:r>
            <a:r>
              <a:rPr lang="en-US" sz="1800" dirty="0" smtClean="0">
                <a:solidFill>
                  <a:schemeClr val="tx1">
                    <a:lumMod val="95000"/>
                    <a:lumOff val="5000"/>
                  </a:schemeClr>
                </a:solidFill>
                <a:latin typeface="Arial" pitchFamily="34" charset="0"/>
                <a:cs typeface="Arial" pitchFamily="34" charset="0"/>
              </a:rPr>
              <a:t>in South African </a:t>
            </a:r>
            <a:r>
              <a:rPr lang="en-US" sz="1800" dirty="0">
                <a:solidFill>
                  <a:schemeClr val="tx1">
                    <a:lumMod val="95000"/>
                    <a:lumOff val="5000"/>
                  </a:schemeClr>
                </a:solidFill>
                <a:latin typeface="Arial" pitchFamily="34" charset="0"/>
                <a:cs typeface="Arial" pitchFamily="34" charset="0"/>
              </a:rPr>
              <a:t>deep </a:t>
            </a:r>
            <a:r>
              <a:rPr lang="en-US" sz="1800" dirty="0" smtClean="0">
                <a:solidFill>
                  <a:schemeClr val="tx1">
                    <a:lumMod val="95000"/>
                    <a:lumOff val="5000"/>
                  </a:schemeClr>
                </a:solidFill>
                <a:latin typeface="Arial" pitchFamily="34" charset="0"/>
                <a:cs typeface="Arial" pitchFamily="34" charset="0"/>
              </a:rPr>
              <a:t>boreholes(wells)</a:t>
            </a:r>
            <a:endParaRPr lang="en-ZA" sz="1800" dirty="0">
              <a:solidFill>
                <a:schemeClr val="tx1">
                  <a:lumMod val="95000"/>
                  <a:lumOff val="5000"/>
                </a:schemeClr>
              </a:solidFill>
              <a:latin typeface="Arial" pitchFamily="34" charset="0"/>
              <a:cs typeface="Arial" pitchFamily="34" charset="0"/>
            </a:endParaRPr>
          </a:p>
        </p:txBody>
      </p:sp>
      <p:sp>
        <p:nvSpPr>
          <p:cNvPr id="107" name="Rectangle 106"/>
          <p:cNvSpPr/>
          <p:nvPr/>
        </p:nvSpPr>
        <p:spPr>
          <a:xfrm>
            <a:off x="21602739" y="15598721"/>
            <a:ext cx="8065722" cy="15880802"/>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ZA" sz="2600" dirty="0" smtClean="0">
                <a:solidFill>
                  <a:srgbClr val="0070C0"/>
                </a:solidFill>
                <a:latin typeface="Arial" pitchFamily="34" charset="0"/>
                <a:cs typeface="Arial" pitchFamily="34" charset="0"/>
              </a:rPr>
              <a:t>Field Testing and sample collection</a:t>
            </a:r>
          </a:p>
          <a:p>
            <a:pPr algn="ctr"/>
            <a:endParaRPr lang="en-ZA" sz="3200" dirty="0"/>
          </a:p>
          <a:p>
            <a:pPr algn="ctr"/>
            <a:endParaRPr lang="en-ZA" sz="3200" dirty="0" smtClean="0"/>
          </a:p>
          <a:p>
            <a:pPr algn="ctr"/>
            <a:endParaRPr lang="en-ZA" sz="3200" dirty="0"/>
          </a:p>
        </p:txBody>
      </p:sp>
      <p:pic>
        <p:nvPicPr>
          <p:cNvPr id="1026"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14306"/>
          <a:stretch/>
        </p:blipFill>
        <p:spPr bwMode="auto">
          <a:xfrm>
            <a:off x="22035196" y="25483643"/>
            <a:ext cx="3918776" cy="336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84713" y="22824497"/>
            <a:ext cx="3508087" cy="24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43237" y="20829549"/>
            <a:ext cx="2324154" cy="265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136129" y="17832561"/>
            <a:ext cx="3069821" cy="254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68800" y="18575883"/>
            <a:ext cx="6011398" cy="358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58680" y="26914558"/>
            <a:ext cx="3874191" cy="406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149586" y="24881671"/>
            <a:ext cx="219061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266479" y="23663730"/>
            <a:ext cx="16891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434250" y="23580359"/>
            <a:ext cx="1593709" cy="11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094509" y="24031907"/>
            <a:ext cx="933450" cy="31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467315" y="23886249"/>
            <a:ext cx="627194"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 name="TextBox 125"/>
          <p:cNvSpPr txBox="1"/>
          <p:nvPr/>
        </p:nvSpPr>
        <p:spPr>
          <a:xfrm>
            <a:off x="440810" y="26638624"/>
            <a:ext cx="6237153" cy="83099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2000" dirty="0" smtClean="0">
                <a:latin typeface="Arial" pitchFamily="34" charset="0"/>
                <a:cs typeface="Arial" pitchFamily="34" charset="0"/>
              </a:rPr>
              <a:t> </a:t>
            </a:r>
            <a:r>
              <a:rPr lang="en-ZA" sz="2600" dirty="0" smtClean="0">
                <a:solidFill>
                  <a:srgbClr val="0070C0"/>
                </a:solidFill>
                <a:latin typeface="Arial" pitchFamily="34" charset="0"/>
                <a:cs typeface="Arial" pitchFamily="34" charset="0"/>
              </a:rPr>
              <a:t>Geochemical Modelling</a:t>
            </a:r>
          </a:p>
          <a:p>
            <a:endParaRPr lang="en-ZA" sz="2000" dirty="0">
              <a:latin typeface="Arial" pitchFamily="34" charset="0"/>
              <a:cs typeface="Arial" pitchFamily="34" charset="0"/>
            </a:endParaRPr>
          </a:p>
          <a:p>
            <a:endParaRPr lang="en-ZA" sz="2000" dirty="0" smtClean="0">
              <a:latin typeface="Arial" pitchFamily="34" charset="0"/>
              <a:cs typeface="Arial" pitchFamily="34" charset="0"/>
            </a:endParaRPr>
          </a:p>
          <a:p>
            <a:endParaRPr lang="en-ZA" sz="2000" dirty="0">
              <a:latin typeface="Arial" pitchFamily="34" charset="0"/>
              <a:cs typeface="Arial" pitchFamily="34" charset="0"/>
            </a:endParaRPr>
          </a:p>
          <a:p>
            <a:endParaRPr lang="en-ZA" sz="2000" dirty="0" smtClean="0">
              <a:latin typeface="Arial" pitchFamily="34" charset="0"/>
              <a:cs typeface="Arial" pitchFamily="34" charset="0"/>
            </a:endParaRPr>
          </a:p>
          <a:p>
            <a:endParaRPr lang="en-ZA" sz="2000" dirty="0">
              <a:latin typeface="Arial" pitchFamily="34" charset="0"/>
              <a:cs typeface="Arial" pitchFamily="34" charset="0"/>
            </a:endParaRPr>
          </a:p>
          <a:p>
            <a:endParaRPr lang="en-ZA" sz="2000" dirty="0" smtClean="0">
              <a:latin typeface="Arial" pitchFamily="34" charset="0"/>
              <a:cs typeface="Arial" pitchFamily="34" charset="0"/>
            </a:endParaRPr>
          </a:p>
          <a:p>
            <a:endParaRPr lang="en-ZA" sz="2000" dirty="0">
              <a:latin typeface="Arial" pitchFamily="34" charset="0"/>
              <a:cs typeface="Arial" pitchFamily="34" charset="0"/>
            </a:endParaRPr>
          </a:p>
          <a:p>
            <a:endParaRPr lang="en-ZA" sz="2000" dirty="0" smtClean="0">
              <a:latin typeface="Arial" pitchFamily="34" charset="0"/>
              <a:cs typeface="Arial" pitchFamily="34" charset="0"/>
            </a:endParaRPr>
          </a:p>
          <a:p>
            <a:endParaRPr lang="en-ZA" sz="2000" dirty="0" smtClean="0">
              <a:latin typeface="Arial" pitchFamily="34" charset="0"/>
              <a:cs typeface="Arial" pitchFamily="34" charset="0"/>
            </a:endParaRPr>
          </a:p>
          <a:p>
            <a:endParaRPr lang="en-ZA" sz="2000" dirty="0">
              <a:latin typeface="Arial" pitchFamily="34" charset="0"/>
              <a:cs typeface="Arial" pitchFamily="34" charset="0"/>
            </a:endParaRPr>
          </a:p>
          <a:p>
            <a:pPr algn="just"/>
            <a:endParaRPr lang="en-ZA" sz="2000" dirty="0" smtClean="0">
              <a:latin typeface="Arial" pitchFamily="34" charset="0"/>
              <a:cs typeface="Arial" pitchFamily="34" charset="0"/>
            </a:endParaRPr>
          </a:p>
          <a:p>
            <a:pPr marL="342900" indent="-342900" algn="just">
              <a:buFont typeface="Arial" pitchFamily="34" charset="0"/>
              <a:buChar char="•"/>
            </a:pPr>
            <a:r>
              <a:rPr lang="en-ZA" sz="1800" dirty="0" smtClean="0">
                <a:latin typeface="Arial" pitchFamily="34" charset="0"/>
                <a:cs typeface="Arial" pitchFamily="34" charset="0"/>
              </a:rPr>
              <a:t>PHT-3D (Figure 15) </a:t>
            </a:r>
            <a:r>
              <a:rPr lang="en-ZA" sz="1800" dirty="0">
                <a:latin typeface="Arial" pitchFamily="34" charset="0"/>
                <a:cs typeface="Arial" pitchFamily="34" charset="0"/>
              </a:rPr>
              <a:t>will be used to link the </a:t>
            </a:r>
            <a:r>
              <a:rPr lang="en-ZA" sz="1800" dirty="0" err="1" smtClean="0">
                <a:latin typeface="Arial" pitchFamily="34" charset="0"/>
                <a:cs typeface="Arial" pitchFamily="34" charset="0"/>
              </a:rPr>
              <a:t>PhreeqC</a:t>
            </a:r>
            <a:r>
              <a:rPr lang="en-ZA" sz="1800" dirty="0" smtClean="0">
                <a:latin typeface="Arial" pitchFamily="34" charset="0"/>
                <a:cs typeface="Arial" pitchFamily="34" charset="0"/>
              </a:rPr>
              <a:t> </a:t>
            </a:r>
            <a:r>
              <a:rPr lang="en-ZA" sz="1800" dirty="0">
                <a:latin typeface="Arial" pitchFamily="34" charset="0"/>
                <a:cs typeface="Arial" pitchFamily="34" charset="0"/>
              </a:rPr>
              <a:t>(Figure </a:t>
            </a:r>
            <a:r>
              <a:rPr lang="en-ZA" sz="1800" dirty="0" smtClean="0">
                <a:latin typeface="Arial" pitchFamily="34" charset="0"/>
                <a:cs typeface="Arial" pitchFamily="34" charset="0"/>
              </a:rPr>
              <a:t>16)  </a:t>
            </a:r>
            <a:r>
              <a:rPr lang="en-ZA" sz="1800" dirty="0">
                <a:latin typeface="Arial" pitchFamily="34" charset="0"/>
                <a:cs typeface="Arial" pitchFamily="34" charset="0"/>
              </a:rPr>
              <a:t>geochemical model to a more standard groundwater model such as MODFLOW and MT3D.  </a:t>
            </a:r>
          </a:p>
          <a:p>
            <a:pPr algn="just"/>
            <a:endParaRPr lang="en-ZA" sz="1800" dirty="0" smtClean="0">
              <a:latin typeface="Arial" pitchFamily="34" charset="0"/>
              <a:cs typeface="Arial" pitchFamily="34" charset="0"/>
            </a:endParaRPr>
          </a:p>
          <a:p>
            <a:pPr algn="just"/>
            <a:endParaRPr lang="en-ZA" sz="1800" dirty="0">
              <a:latin typeface="Arial" pitchFamily="34" charset="0"/>
              <a:cs typeface="Arial" pitchFamily="34" charset="0"/>
            </a:endParaRPr>
          </a:p>
          <a:p>
            <a:pPr marL="342900" indent="-342900" algn="just">
              <a:buFont typeface="Arial" pitchFamily="34" charset="0"/>
              <a:buChar char="•"/>
            </a:pPr>
            <a:endParaRPr lang="en-ZA" sz="1800" dirty="0" smtClean="0">
              <a:latin typeface="Arial" pitchFamily="34" charset="0"/>
              <a:cs typeface="Arial" pitchFamily="34" charset="0"/>
            </a:endParaRPr>
          </a:p>
          <a:p>
            <a:pPr algn="just"/>
            <a:endParaRPr lang="en-ZA" sz="1800" dirty="0">
              <a:latin typeface="Arial" pitchFamily="34" charset="0"/>
              <a:cs typeface="Arial" pitchFamily="34" charset="0"/>
            </a:endParaRPr>
          </a:p>
          <a:p>
            <a:pPr algn="just"/>
            <a:endParaRPr lang="en-ZA" sz="1800" dirty="0" smtClean="0">
              <a:latin typeface="Arial" pitchFamily="34" charset="0"/>
              <a:cs typeface="Arial" pitchFamily="34" charset="0"/>
            </a:endParaRPr>
          </a:p>
          <a:p>
            <a:pPr algn="just"/>
            <a:endParaRPr lang="en-ZA" sz="1800" dirty="0">
              <a:latin typeface="Arial" pitchFamily="34" charset="0"/>
              <a:cs typeface="Arial" pitchFamily="34" charset="0"/>
            </a:endParaRPr>
          </a:p>
          <a:p>
            <a:pPr algn="just"/>
            <a:endParaRPr lang="en-ZA" sz="1800" dirty="0" smtClean="0">
              <a:latin typeface="Arial" pitchFamily="34" charset="0"/>
              <a:cs typeface="Arial" pitchFamily="34" charset="0"/>
            </a:endParaRPr>
          </a:p>
          <a:p>
            <a:pPr algn="just"/>
            <a:endParaRPr lang="en-ZA" sz="1800" dirty="0" smtClean="0">
              <a:latin typeface="Arial" pitchFamily="34" charset="0"/>
              <a:cs typeface="Arial" pitchFamily="34" charset="0"/>
            </a:endParaRPr>
          </a:p>
          <a:p>
            <a:pPr algn="just"/>
            <a:endParaRPr lang="en-ZA" sz="1800" dirty="0">
              <a:latin typeface="Arial" pitchFamily="34" charset="0"/>
              <a:cs typeface="Arial" pitchFamily="34" charset="0"/>
            </a:endParaRPr>
          </a:p>
          <a:p>
            <a:pPr algn="just"/>
            <a:endParaRPr lang="en-ZA" sz="1800" dirty="0" smtClean="0">
              <a:latin typeface="Arial" pitchFamily="34" charset="0"/>
              <a:cs typeface="Arial" pitchFamily="34" charset="0"/>
            </a:endParaRPr>
          </a:p>
          <a:p>
            <a:pPr algn="just"/>
            <a:endParaRPr lang="en-ZA" sz="1800" dirty="0" smtClean="0">
              <a:latin typeface="Arial" pitchFamily="34" charset="0"/>
              <a:cs typeface="Arial" pitchFamily="34" charset="0"/>
            </a:endParaRPr>
          </a:p>
          <a:p>
            <a:pPr algn="just"/>
            <a:endParaRPr lang="en-ZA" sz="1800" dirty="0">
              <a:latin typeface="Arial" pitchFamily="34" charset="0"/>
              <a:cs typeface="Arial" pitchFamily="34" charset="0"/>
            </a:endParaRPr>
          </a:p>
          <a:p>
            <a:pPr algn="just"/>
            <a:endParaRPr lang="en-ZA" sz="1800" dirty="0" smtClean="0">
              <a:latin typeface="Arial" pitchFamily="34" charset="0"/>
              <a:cs typeface="Arial" pitchFamily="34" charset="0"/>
            </a:endParaRPr>
          </a:p>
        </p:txBody>
      </p:sp>
      <p:sp>
        <p:nvSpPr>
          <p:cNvPr id="1024" name="Plus 1023"/>
          <p:cNvSpPr/>
          <p:nvPr/>
        </p:nvSpPr>
        <p:spPr>
          <a:xfrm>
            <a:off x="18955579" y="24698554"/>
            <a:ext cx="306669" cy="3757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5" name="Picture 102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01444" y="22617685"/>
            <a:ext cx="638687" cy="423260"/>
          </a:xfrm>
          <a:prstGeom prst="rect">
            <a:avLst/>
          </a:prstGeom>
        </p:spPr>
      </p:pic>
      <p:pic>
        <p:nvPicPr>
          <p:cNvPr id="1034" name="Picture 103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205762" y="17876032"/>
            <a:ext cx="1335883" cy="514134"/>
          </a:xfrm>
          <a:prstGeom prst="rect">
            <a:avLst/>
          </a:prstGeom>
        </p:spPr>
      </p:pic>
      <p:pic>
        <p:nvPicPr>
          <p:cNvPr id="1036" name="Picture 1035"/>
          <p:cNvPicPr>
            <a:picLocks noChangeAspect="1"/>
          </p:cNvPicPr>
          <p:nvPr/>
        </p:nvPicPr>
        <p:blipFill rotWithShape="1">
          <a:blip r:embed="rId27">
            <a:extLst>
              <a:ext uri="{BEBA8EAE-BF5A-486C-A8C5-ECC9F3942E4B}">
                <a14:imgProps xmlns:a14="http://schemas.microsoft.com/office/drawing/2010/main">
                  <a14:imgLayer r:embed="rId28">
                    <a14:imgEffect>
                      <a14:saturation sat="200000"/>
                    </a14:imgEffect>
                  </a14:imgLayer>
                </a14:imgProps>
              </a:ext>
              <a:ext uri="{28A0092B-C50C-407E-A947-70E740481C1C}">
                <a14:useLocalDpi xmlns:a14="http://schemas.microsoft.com/office/drawing/2010/main" val="0"/>
              </a:ext>
            </a:extLst>
          </a:blip>
          <a:srcRect l="7325" t="5735" r="21167" b="-11346"/>
          <a:stretch/>
        </p:blipFill>
        <p:spPr>
          <a:xfrm>
            <a:off x="15453055" y="16243770"/>
            <a:ext cx="1473129" cy="499953"/>
          </a:xfrm>
          <a:prstGeom prst="rect">
            <a:avLst/>
          </a:prstGeom>
        </p:spPr>
      </p:pic>
      <p:sp>
        <p:nvSpPr>
          <p:cNvPr id="1037" name="TextBox 1036"/>
          <p:cNvSpPr txBox="1"/>
          <p:nvPr/>
        </p:nvSpPr>
        <p:spPr>
          <a:xfrm>
            <a:off x="7721580" y="27607600"/>
            <a:ext cx="6258636" cy="110491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2800" dirty="0" smtClean="0">
                <a:solidFill>
                  <a:srgbClr val="0070C0"/>
                </a:solidFill>
                <a:latin typeface="Arial" pitchFamily="34" charset="0"/>
                <a:cs typeface="Arial" pitchFamily="34" charset="0"/>
              </a:rPr>
              <a:t>        Results presentation</a:t>
            </a:r>
          </a:p>
          <a:p>
            <a:pPr algn="ctr"/>
            <a:r>
              <a:rPr lang="en-ZA" sz="2800" dirty="0" smtClean="0">
                <a:solidFill>
                  <a:srgbClr val="0070C0"/>
                </a:solidFill>
                <a:latin typeface="Arial" pitchFamily="34" charset="0"/>
                <a:cs typeface="Arial" pitchFamily="34" charset="0"/>
              </a:rPr>
              <a:t> </a:t>
            </a:r>
          </a:p>
          <a:p>
            <a:pPr algn="just"/>
            <a:r>
              <a:rPr lang="en-ZA" sz="1800" dirty="0" smtClean="0">
                <a:latin typeface="Arial" pitchFamily="34" charset="0"/>
                <a:cs typeface="Arial" pitchFamily="34" charset="0"/>
              </a:rPr>
              <a:t>This project has just started therefore data is not available as yet to present</a:t>
            </a:r>
            <a:r>
              <a:rPr lang="en-ZA" sz="1800" dirty="0">
                <a:latin typeface="Arial" pitchFamily="34" charset="0"/>
                <a:cs typeface="Arial" pitchFamily="34" charset="0"/>
              </a:rPr>
              <a:t>.</a:t>
            </a:r>
            <a:r>
              <a:rPr lang="en-ZA" sz="1800" dirty="0" smtClean="0">
                <a:latin typeface="Arial" pitchFamily="34" charset="0"/>
                <a:cs typeface="Arial" pitchFamily="34" charset="0"/>
              </a:rPr>
              <a:t> However the following figures shows some of the most significant way to interpret and present data graphically</a:t>
            </a:r>
            <a:endParaRPr lang="en-ZA" sz="1800" dirty="0">
              <a:latin typeface="Arial" pitchFamily="34" charset="0"/>
              <a:cs typeface="Arial" pitchFamily="34" charset="0"/>
            </a:endParaRPr>
          </a:p>
          <a:p>
            <a:endParaRPr lang="en-ZA" sz="3200" dirty="0" smtClean="0"/>
          </a:p>
          <a:p>
            <a:endParaRPr lang="en-ZA" sz="3200" dirty="0" smtClean="0"/>
          </a:p>
          <a:p>
            <a:endParaRPr lang="en-ZA" sz="3200" dirty="0"/>
          </a:p>
          <a:p>
            <a:endParaRPr lang="en-ZA" sz="3200" dirty="0" smtClean="0"/>
          </a:p>
          <a:p>
            <a:endParaRPr lang="en-ZA" sz="3200" dirty="0"/>
          </a:p>
          <a:p>
            <a:endParaRPr lang="en-ZA" sz="3200" dirty="0" smtClean="0"/>
          </a:p>
          <a:p>
            <a:endParaRPr lang="en-ZA" sz="3200" dirty="0"/>
          </a:p>
          <a:p>
            <a:endParaRPr lang="en-ZA" sz="3200" dirty="0"/>
          </a:p>
          <a:p>
            <a:endParaRPr lang="en-ZA" sz="3200" dirty="0" smtClean="0"/>
          </a:p>
          <a:p>
            <a:endParaRPr lang="en-ZA" sz="3200" dirty="0"/>
          </a:p>
          <a:p>
            <a:endParaRPr lang="en-ZA" sz="3200" dirty="0" smtClean="0"/>
          </a:p>
          <a:p>
            <a:endParaRPr lang="en-ZA" sz="3200" dirty="0"/>
          </a:p>
          <a:p>
            <a:endParaRPr lang="en-ZA" sz="3200" dirty="0" smtClean="0"/>
          </a:p>
          <a:p>
            <a:endParaRPr lang="en-ZA" sz="3200" dirty="0"/>
          </a:p>
          <a:p>
            <a:endParaRPr lang="en-ZA" sz="3200" dirty="0" smtClean="0"/>
          </a:p>
          <a:p>
            <a:endParaRPr lang="en-ZA" sz="3200" dirty="0" smtClean="0"/>
          </a:p>
          <a:p>
            <a:endParaRPr lang="en-ZA" sz="1800" dirty="0" smtClean="0"/>
          </a:p>
          <a:p>
            <a:endParaRPr lang="en-ZA" sz="1800" dirty="0"/>
          </a:p>
          <a:p>
            <a:endParaRPr lang="en-ZA" sz="1800" dirty="0" smtClean="0"/>
          </a:p>
        </p:txBody>
      </p:sp>
      <p:pic>
        <p:nvPicPr>
          <p:cNvPr id="1038" name="Picture 1037"/>
          <p:cNvPicPr>
            <a:picLocks noChangeAspect="1"/>
          </p:cNvPicPr>
          <p:nvPr/>
        </p:nvPicPr>
        <p:blipFill>
          <a:blip r:embed="rId29" cstate="print">
            <a:extLst>
              <a:ext uri="{BEBA8EAE-BF5A-486C-A8C5-ECC9F3942E4B}">
                <a14:imgProps xmlns:a14="http://schemas.microsoft.com/office/drawing/2010/main">
                  <a14:imgLayer r:embed="rId30">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25163" y="27095684"/>
            <a:ext cx="2753594" cy="2767134"/>
          </a:xfrm>
          <a:prstGeom prst="rect">
            <a:avLst/>
          </a:prstGeom>
          <a:noFill/>
          <a:ln>
            <a:noFill/>
          </a:ln>
        </p:spPr>
      </p:pic>
      <p:pic>
        <p:nvPicPr>
          <p:cNvPr id="1039" name="Picture 103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614954" y="31818077"/>
            <a:ext cx="2998339" cy="2182014"/>
          </a:xfrm>
          <a:prstGeom prst="rect">
            <a:avLst/>
          </a:prstGeom>
        </p:spPr>
      </p:pic>
      <p:pic>
        <p:nvPicPr>
          <p:cNvPr id="1040" name="Picture 10" descr="C:\Users\mimi\Pictures\Geoscientist @ work\Eunice project\040220101669.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1691634" y="16183462"/>
            <a:ext cx="3886334" cy="300674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955171" y="34428574"/>
            <a:ext cx="5592607" cy="269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2" name="TextBox 1041"/>
          <p:cNvSpPr txBox="1"/>
          <p:nvPr/>
        </p:nvSpPr>
        <p:spPr>
          <a:xfrm>
            <a:off x="16701640" y="9478176"/>
            <a:ext cx="5833499" cy="892552"/>
          </a:xfrm>
          <a:prstGeom prst="rect">
            <a:avLst/>
          </a:prstGeom>
          <a:noFill/>
        </p:spPr>
        <p:txBody>
          <a:bodyPr wrap="square" rtlCol="0">
            <a:spAutoFit/>
          </a:bodyPr>
          <a:lstStyle/>
          <a:p>
            <a:r>
              <a:rPr lang="en-ZA" sz="2800" dirty="0" smtClean="0">
                <a:solidFill>
                  <a:srgbClr val="0070C0"/>
                </a:solidFill>
                <a:latin typeface="Arial" pitchFamily="34" charset="0"/>
                <a:cs typeface="Arial" pitchFamily="34" charset="0"/>
              </a:rPr>
              <a:t>Study Area</a:t>
            </a:r>
          </a:p>
          <a:p>
            <a:endParaRPr lang="en-ZA" sz="2400" dirty="0">
              <a:solidFill>
                <a:srgbClr val="0070C0"/>
              </a:solidFill>
              <a:latin typeface="Arial" pitchFamily="34" charset="0"/>
              <a:cs typeface="Arial" pitchFamily="34" charset="0"/>
            </a:endParaRPr>
          </a:p>
        </p:txBody>
      </p:sp>
      <p:sp>
        <p:nvSpPr>
          <p:cNvPr id="1043" name="TextBox 1042"/>
          <p:cNvSpPr txBox="1"/>
          <p:nvPr/>
        </p:nvSpPr>
        <p:spPr>
          <a:xfrm>
            <a:off x="591702" y="16648558"/>
            <a:ext cx="5473690" cy="338554"/>
          </a:xfrm>
          <a:prstGeom prst="rect">
            <a:avLst/>
          </a:prstGeom>
          <a:noFill/>
        </p:spPr>
        <p:txBody>
          <a:bodyPr wrap="square" rtlCol="0">
            <a:spAutoFit/>
          </a:bodyPr>
          <a:lstStyle/>
          <a:p>
            <a:r>
              <a:rPr lang="en-ZA" sz="1600" dirty="0" smtClean="0"/>
              <a:t>Figure 1: Simulation of hydraulic fracturing (Fracking)</a:t>
            </a:r>
            <a:endParaRPr lang="en-ZA" sz="1600" dirty="0"/>
          </a:p>
        </p:txBody>
      </p:sp>
      <p:sp>
        <p:nvSpPr>
          <p:cNvPr id="151" name="TextBox 150"/>
          <p:cNvSpPr txBox="1"/>
          <p:nvPr/>
        </p:nvSpPr>
        <p:spPr>
          <a:xfrm>
            <a:off x="16626741" y="14301586"/>
            <a:ext cx="6663497" cy="1323439"/>
          </a:xfrm>
          <a:prstGeom prst="rect">
            <a:avLst/>
          </a:prstGeom>
          <a:noFill/>
        </p:spPr>
        <p:txBody>
          <a:bodyPr wrap="square" rtlCol="0">
            <a:spAutoFit/>
          </a:bodyPr>
          <a:lstStyle/>
          <a:p>
            <a:pPr lvl="0"/>
            <a:r>
              <a:rPr lang="en-ZA" sz="1600" dirty="0" smtClean="0"/>
              <a:t>Figure 2: Boreholes (wells) of interest over the Shale gas ‘hotspot‘ in the Eastern Cape Karoo.  A hydrocensus of all the boreholes indicated on the map is essential to select </a:t>
            </a:r>
            <a:r>
              <a:rPr lang="en-US" sz="1600" dirty="0">
                <a:solidFill>
                  <a:schemeClr val="tx1">
                    <a:lumMod val="95000"/>
                    <a:lumOff val="5000"/>
                  </a:schemeClr>
                </a:solidFill>
                <a:cs typeface="Arial" pitchFamily="34" charset="0"/>
              </a:rPr>
              <a:t>that </a:t>
            </a:r>
            <a:r>
              <a:rPr lang="en-US" sz="1600" dirty="0" smtClean="0">
                <a:solidFill>
                  <a:schemeClr val="tx1">
                    <a:lumMod val="95000"/>
                    <a:lumOff val="5000"/>
                  </a:schemeClr>
                </a:solidFill>
                <a:cs typeface="Arial" pitchFamily="34" charset="0"/>
              </a:rPr>
              <a:t>will be representative </a:t>
            </a:r>
            <a:r>
              <a:rPr lang="en-US" sz="1600" dirty="0">
                <a:solidFill>
                  <a:schemeClr val="tx1">
                    <a:lumMod val="95000"/>
                    <a:lumOff val="5000"/>
                  </a:schemeClr>
                </a:solidFill>
                <a:cs typeface="Arial" pitchFamily="34" charset="0"/>
              </a:rPr>
              <a:t>of the study </a:t>
            </a:r>
            <a:r>
              <a:rPr lang="en-US" sz="1600" dirty="0" smtClean="0">
                <a:solidFill>
                  <a:schemeClr val="tx1">
                    <a:lumMod val="95000"/>
                    <a:lumOff val="5000"/>
                  </a:schemeClr>
                </a:solidFill>
                <a:cs typeface="Arial" pitchFamily="34" charset="0"/>
              </a:rPr>
              <a:t>area to achieve the objectives</a:t>
            </a:r>
            <a:endParaRPr lang="en-US" sz="1600" dirty="0">
              <a:solidFill>
                <a:schemeClr val="tx1">
                  <a:lumMod val="95000"/>
                  <a:lumOff val="5000"/>
                </a:schemeClr>
              </a:solidFill>
              <a:cs typeface="Arial" pitchFamily="34" charset="0"/>
            </a:endParaRPr>
          </a:p>
          <a:p>
            <a:r>
              <a:rPr lang="en-ZA" sz="1600" dirty="0" smtClean="0"/>
              <a:t> </a:t>
            </a:r>
          </a:p>
        </p:txBody>
      </p:sp>
      <p:sp>
        <p:nvSpPr>
          <p:cNvPr id="152" name="TextBox 151"/>
          <p:cNvSpPr txBox="1"/>
          <p:nvPr/>
        </p:nvSpPr>
        <p:spPr>
          <a:xfrm>
            <a:off x="23421746" y="13773188"/>
            <a:ext cx="6274052" cy="830997"/>
          </a:xfrm>
          <a:prstGeom prst="rect">
            <a:avLst/>
          </a:prstGeom>
          <a:noFill/>
        </p:spPr>
        <p:txBody>
          <a:bodyPr wrap="square" rtlCol="0">
            <a:spAutoFit/>
          </a:bodyPr>
          <a:lstStyle/>
          <a:p>
            <a:r>
              <a:rPr lang="en-ZA" sz="1600" dirty="0" smtClean="0"/>
              <a:t>Figure 3: Soekor boreholes (wells) that were drilled in 1960/70’s.  The area circled shows the boreholes that we would be looking at to help evaluate the origin of methane gas and the extent of the fugitive gas</a:t>
            </a:r>
            <a:endParaRPr lang="en-ZA" sz="1600" dirty="0"/>
          </a:p>
        </p:txBody>
      </p:sp>
      <p:sp>
        <p:nvSpPr>
          <p:cNvPr id="1048" name="TextBox 1047"/>
          <p:cNvSpPr txBox="1"/>
          <p:nvPr/>
        </p:nvSpPr>
        <p:spPr>
          <a:xfrm>
            <a:off x="25577968" y="16233059"/>
            <a:ext cx="3229664"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4: Step drawdown test to be performed for aquifer characterisation</a:t>
            </a:r>
            <a:endParaRPr lang="en-ZA" sz="1600" dirty="0">
              <a:cs typeface="Arial" pitchFamily="34" charset="0"/>
            </a:endParaRPr>
          </a:p>
        </p:txBody>
      </p:sp>
      <p:sp>
        <p:nvSpPr>
          <p:cNvPr id="158" name="TextBox 157"/>
          <p:cNvSpPr txBox="1"/>
          <p:nvPr/>
        </p:nvSpPr>
        <p:spPr>
          <a:xfrm>
            <a:off x="22832446" y="19479652"/>
            <a:ext cx="3121526"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5: </a:t>
            </a:r>
            <a:r>
              <a:rPr lang="en-ZA" sz="1600" dirty="0" err="1" smtClean="0">
                <a:cs typeface="Arial" pitchFamily="34" charset="0"/>
              </a:rPr>
              <a:t>Dipmeter</a:t>
            </a:r>
            <a:r>
              <a:rPr lang="en-ZA" sz="1600" dirty="0" smtClean="0">
                <a:cs typeface="Arial" pitchFamily="34" charset="0"/>
              </a:rPr>
              <a:t> to measure field pH, depth and temperature of the wells</a:t>
            </a:r>
            <a:endParaRPr lang="en-ZA" sz="1600" dirty="0">
              <a:cs typeface="Arial" pitchFamily="34" charset="0"/>
            </a:endParaRPr>
          </a:p>
        </p:txBody>
      </p:sp>
      <p:sp>
        <p:nvSpPr>
          <p:cNvPr id="159" name="TextBox 158"/>
          <p:cNvSpPr txBox="1"/>
          <p:nvPr/>
        </p:nvSpPr>
        <p:spPr>
          <a:xfrm>
            <a:off x="24037748" y="21389373"/>
            <a:ext cx="4628004"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6 : Data loggers will be installed to produce in-situ continuous measurements of the well</a:t>
            </a:r>
            <a:endParaRPr lang="en-ZA" sz="1600" dirty="0">
              <a:cs typeface="Arial" pitchFamily="34" charset="0"/>
            </a:endParaRPr>
          </a:p>
        </p:txBody>
      </p:sp>
      <p:sp>
        <p:nvSpPr>
          <p:cNvPr id="160" name="TextBox 159"/>
          <p:cNvSpPr txBox="1"/>
          <p:nvPr/>
        </p:nvSpPr>
        <p:spPr>
          <a:xfrm>
            <a:off x="26486640" y="22882672"/>
            <a:ext cx="2946144"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7: Discrete Interval Sampler will be used to take samples from distinct levels within a well.  The air pump maintains a certain pressure therefore degassing is minimised for gas sample collection</a:t>
            </a:r>
            <a:endParaRPr lang="en-ZA" sz="1600" dirty="0">
              <a:cs typeface="Arial" pitchFamily="34" charset="0"/>
            </a:endParaRPr>
          </a:p>
        </p:txBody>
      </p:sp>
      <p:sp>
        <p:nvSpPr>
          <p:cNvPr id="161" name="TextBox 160"/>
          <p:cNvSpPr txBox="1"/>
          <p:nvPr/>
        </p:nvSpPr>
        <p:spPr>
          <a:xfrm>
            <a:off x="25953972" y="25991572"/>
            <a:ext cx="3535325"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8</a:t>
            </a:r>
            <a:r>
              <a:rPr lang="en-ZA" sz="1600" dirty="0" smtClean="0">
                <a:cs typeface="Arial" pitchFamily="34" charset="0"/>
                <a:sym typeface="Wingdings" pitchFamily="2" charset="2"/>
              </a:rPr>
              <a:t>: </a:t>
            </a:r>
            <a:r>
              <a:rPr lang="en-ZA" sz="1600" dirty="0" err="1" smtClean="0">
                <a:cs typeface="Arial" pitchFamily="34" charset="0"/>
                <a:sym typeface="Wingdings" pitchFamily="2" charset="2"/>
              </a:rPr>
              <a:t>Isoflasks</a:t>
            </a:r>
            <a:r>
              <a:rPr lang="en-ZA" sz="1600" dirty="0">
                <a:cs typeface="Arial" pitchFamily="34" charset="0"/>
                <a:sym typeface="Wingdings" pitchFamily="2" charset="2"/>
              </a:rPr>
              <a:t> </a:t>
            </a:r>
            <a:r>
              <a:rPr lang="en-ZA" sz="1600" dirty="0" smtClean="0">
                <a:cs typeface="Arial" pitchFamily="34" charset="0"/>
                <a:sym typeface="Wingdings" pitchFamily="2" charset="2"/>
              </a:rPr>
              <a:t>will be connected to an outlet tube from the discrete interval sample, gas will be </a:t>
            </a:r>
            <a:r>
              <a:rPr lang="en-ZA" sz="1600" dirty="0" err="1" smtClean="0">
                <a:cs typeface="Arial" pitchFamily="34" charset="0"/>
                <a:sym typeface="Wingdings" pitchFamily="2" charset="2"/>
              </a:rPr>
              <a:t>seperated</a:t>
            </a:r>
            <a:r>
              <a:rPr lang="en-ZA" sz="1600" dirty="0" smtClean="0">
                <a:cs typeface="Arial" pitchFamily="34" charset="0"/>
                <a:sym typeface="Wingdings" pitchFamily="2" charset="2"/>
              </a:rPr>
              <a:t> from water and water samples will be collected using bottle 2(major and trace elements analysis) and bottle 3 (hydrocarbon analysis)</a:t>
            </a:r>
            <a:endParaRPr lang="en-ZA" sz="1600" dirty="0">
              <a:cs typeface="Arial" pitchFamily="34" charset="0"/>
            </a:endParaRPr>
          </a:p>
        </p:txBody>
      </p:sp>
      <p:cxnSp>
        <p:nvCxnSpPr>
          <p:cNvPr id="169" name="Straight Arrow Connector 168"/>
          <p:cNvCxnSpPr/>
          <p:nvPr/>
        </p:nvCxnSpPr>
        <p:spPr>
          <a:xfrm flipV="1">
            <a:off x="6659063" y="20092908"/>
            <a:ext cx="1033947" cy="302584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72" name="Straight Arrow Connector 171"/>
          <p:cNvCxnSpPr/>
          <p:nvPr/>
        </p:nvCxnSpPr>
        <p:spPr>
          <a:xfrm>
            <a:off x="6677963" y="24347510"/>
            <a:ext cx="1043613" cy="9916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84" name="Straight Arrow Connector 183"/>
          <p:cNvCxnSpPr/>
          <p:nvPr/>
        </p:nvCxnSpPr>
        <p:spPr>
          <a:xfrm>
            <a:off x="13904776" y="18401503"/>
            <a:ext cx="1434500" cy="2927576"/>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87" name="Straight Arrow Connector 186"/>
          <p:cNvCxnSpPr/>
          <p:nvPr/>
        </p:nvCxnSpPr>
        <p:spPr>
          <a:xfrm>
            <a:off x="17807185" y="16743723"/>
            <a:ext cx="0" cy="1197786"/>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91" name="Straight Arrow Connector 190"/>
          <p:cNvCxnSpPr/>
          <p:nvPr/>
        </p:nvCxnSpPr>
        <p:spPr>
          <a:xfrm>
            <a:off x="17808523" y="17382987"/>
            <a:ext cx="3798505" cy="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96" name="Straight Arrow Connector 195"/>
          <p:cNvCxnSpPr/>
          <p:nvPr/>
        </p:nvCxnSpPr>
        <p:spPr>
          <a:xfrm>
            <a:off x="14032283" y="21389373"/>
            <a:ext cx="1326329" cy="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01" name="Straight Arrow Connector 200"/>
          <p:cNvCxnSpPr/>
          <p:nvPr/>
        </p:nvCxnSpPr>
        <p:spPr>
          <a:xfrm flipV="1">
            <a:off x="13986275" y="21453326"/>
            <a:ext cx="1372337" cy="2736382"/>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08" name="Straight Arrow Connector 207"/>
          <p:cNvCxnSpPr/>
          <p:nvPr/>
        </p:nvCxnSpPr>
        <p:spPr>
          <a:xfrm flipH="1">
            <a:off x="6677963" y="26225623"/>
            <a:ext cx="1043617" cy="413001"/>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22" name="Straight Arrow Connector 221"/>
          <p:cNvCxnSpPr/>
          <p:nvPr/>
        </p:nvCxnSpPr>
        <p:spPr>
          <a:xfrm flipH="1" flipV="1">
            <a:off x="14032283" y="28851844"/>
            <a:ext cx="1326330" cy="4"/>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pic>
        <p:nvPicPr>
          <p:cNvPr id="193" name="Picture 192"/>
          <p:cNvPicPr>
            <a:picLocks noChangeAspect="1"/>
          </p:cNvPicPr>
          <p:nvPr/>
        </p:nvPicPr>
        <p:blipFill rotWithShape="1">
          <a:blip r:embed="rId34">
            <a:extLst>
              <a:ext uri="{28A0092B-C50C-407E-A947-70E740481C1C}">
                <a14:useLocalDpi xmlns:a14="http://schemas.microsoft.com/office/drawing/2010/main" val="0"/>
              </a:ext>
            </a:extLst>
          </a:blip>
          <a:srcRect l="12118" r="14896"/>
          <a:stretch/>
        </p:blipFill>
        <p:spPr>
          <a:xfrm>
            <a:off x="24078198" y="32060479"/>
            <a:ext cx="667645" cy="857493"/>
          </a:xfrm>
          <a:prstGeom prst="rect">
            <a:avLst/>
          </a:prstGeom>
        </p:spPr>
      </p:pic>
      <p:sp>
        <p:nvSpPr>
          <p:cNvPr id="230" name="TextBox 229"/>
          <p:cNvSpPr txBox="1"/>
          <p:nvPr/>
        </p:nvSpPr>
        <p:spPr>
          <a:xfrm>
            <a:off x="23905762" y="31961422"/>
            <a:ext cx="5775726" cy="1055608"/>
          </a:xfrm>
          <a:prstGeom prst="roundRect">
            <a:avLst/>
          </a:prstGeom>
          <a:noFill/>
          <a:ln>
            <a:solidFill>
              <a:srgbClr val="92D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solidFill>
                  <a:srgbClr val="0070C0"/>
                </a:solidFill>
                <a:latin typeface="Arial" pitchFamily="34" charset="0"/>
                <a:cs typeface="Arial" pitchFamily="34" charset="0"/>
              </a:rPr>
              <a:t>    The </a:t>
            </a:r>
            <a:r>
              <a:rPr lang="en-US" sz="2800" dirty="0">
                <a:solidFill>
                  <a:srgbClr val="0070C0"/>
                </a:solidFill>
                <a:latin typeface="Arial" pitchFamily="34" charset="0"/>
                <a:cs typeface="Arial" pitchFamily="34" charset="0"/>
              </a:rPr>
              <a:t>significance of the study (Contribution)</a:t>
            </a:r>
            <a:endParaRPr lang="en-ZA" sz="2800" dirty="0">
              <a:solidFill>
                <a:srgbClr val="0070C0"/>
              </a:solidFill>
              <a:latin typeface="Arial" pitchFamily="34" charset="0"/>
              <a:cs typeface="Arial" pitchFamily="34" charset="0"/>
            </a:endParaRPr>
          </a:p>
        </p:txBody>
      </p:sp>
      <p:pic>
        <p:nvPicPr>
          <p:cNvPr id="28" name="Picture 27"/>
          <p:cNvPicPr>
            <a:picLocks noChangeAspect="1"/>
          </p:cNvPicPr>
          <p:nvPr/>
        </p:nvPicPr>
        <p:blipFill rotWithShape="1">
          <a:blip r:embed="rId35" cstate="print">
            <a:extLst>
              <a:ext uri="{28A0092B-C50C-407E-A947-70E740481C1C}">
                <a14:useLocalDpi xmlns:a14="http://schemas.microsoft.com/office/drawing/2010/main" val="0"/>
              </a:ext>
            </a:extLst>
          </a:blip>
          <a:srcRect r="17655" b="1155"/>
          <a:stretch/>
        </p:blipFill>
        <p:spPr>
          <a:xfrm>
            <a:off x="8995546" y="27665783"/>
            <a:ext cx="583760" cy="515759"/>
          </a:xfrm>
          <a:prstGeom prst="rect">
            <a:avLst/>
          </a:prstGeom>
        </p:spPr>
      </p:pic>
      <p:sp>
        <p:nvSpPr>
          <p:cNvPr id="102" name="TextBox 101"/>
          <p:cNvSpPr txBox="1"/>
          <p:nvPr/>
        </p:nvSpPr>
        <p:spPr>
          <a:xfrm>
            <a:off x="3701718" y="34000091"/>
            <a:ext cx="2911575"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16: </a:t>
            </a:r>
            <a:r>
              <a:rPr lang="en-ZA" sz="1600" dirty="0" err="1" smtClean="0">
                <a:cs typeface="Arial" pitchFamily="34" charset="0"/>
              </a:rPr>
              <a:t>PhreeqC</a:t>
            </a:r>
            <a:r>
              <a:rPr lang="en-ZA" sz="1600" dirty="0" smtClean="0">
                <a:cs typeface="Arial" pitchFamily="34" charset="0"/>
              </a:rPr>
              <a:t> interface</a:t>
            </a:r>
            <a:endParaRPr lang="en-ZA" sz="1600" dirty="0">
              <a:cs typeface="Arial" pitchFamily="34" charset="0"/>
            </a:endParaRPr>
          </a:p>
        </p:txBody>
      </p:sp>
      <p:sp>
        <p:nvSpPr>
          <p:cNvPr id="103" name="TextBox 102"/>
          <p:cNvSpPr txBox="1"/>
          <p:nvPr/>
        </p:nvSpPr>
        <p:spPr>
          <a:xfrm>
            <a:off x="768691" y="29693541"/>
            <a:ext cx="3678031"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15: PHT-3D output image</a:t>
            </a:r>
            <a:endParaRPr lang="en-ZA" sz="1600" dirty="0">
              <a:cs typeface="Arial" pitchFamily="34" charset="0"/>
            </a:endParaRPr>
          </a:p>
        </p:txBody>
      </p:sp>
      <p:sp>
        <p:nvSpPr>
          <p:cNvPr id="225" name="TextBox 224"/>
          <p:cNvSpPr txBox="1"/>
          <p:nvPr/>
        </p:nvSpPr>
        <p:spPr>
          <a:xfrm>
            <a:off x="440810" y="17377123"/>
            <a:ext cx="6614572" cy="4524315"/>
          </a:xfrm>
          <a:prstGeom prst="rect">
            <a:avLst/>
          </a:prstGeom>
          <a:noFill/>
        </p:spPr>
        <p:txBody>
          <a:bodyPr wrap="square" rtlCol="0">
            <a:spAutoFit/>
          </a:bodyPr>
          <a:lstStyle/>
          <a:p>
            <a:pPr marL="285750" indent="-285750" algn="just">
              <a:buFont typeface="Arial" pitchFamily="34" charset="0"/>
              <a:buChar char="•"/>
            </a:pPr>
            <a:r>
              <a:rPr lang="en-US" sz="1800" dirty="0">
                <a:latin typeface="Arial" pitchFamily="34" charset="0"/>
                <a:cs typeface="Arial" pitchFamily="34" charset="0"/>
              </a:rPr>
              <a:t>Hydraulic fracturing </a:t>
            </a:r>
            <a:r>
              <a:rPr lang="en-US" sz="1800" dirty="0" smtClean="0">
                <a:latin typeface="Arial" pitchFamily="34" charset="0"/>
                <a:cs typeface="Arial" pitchFamily="34" charset="0"/>
              </a:rPr>
              <a:t>requires deep well drilling therefore </a:t>
            </a:r>
            <a:r>
              <a:rPr lang="en-US" sz="1800" dirty="0">
                <a:latin typeface="Arial" pitchFamily="34" charset="0"/>
                <a:cs typeface="Arial" pitchFamily="34" charset="0"/>
              </a:rPr>
              <a:t>likely to encounter horizons where biogenic gas occurs and thermogenic gas is released. The </a:t>
            </a:r>
            <a:r>
              <a:rPr lang="en-US" sz="1800" dirty="0" smtClean="0">
                <a:latin typeface="Arial" pitchFamily="34" charset="0"/>
                <a:cs typeface="Arial" pitchFamily="34" charset="0"/>
              </a:rPr>
              <a:t>release and migration </a:t>
            </a:r>
            <a:r>
              <a:rPr lang="en-US" sz="1800" dirty="0">
                <a:latin typeface="Arial" pitchFamily="34" charset="0"/>
                <a:cs typeface="Arial" pitchFamily="34" charset="0"/>
              </a:rPr>
              <a:t>of thermogenic gas into shallow aquifers or boreholes is one of the concerns related to the installation of deep boreholes </a:t>
            </a:r>
            <a:r>
              <a:rPr lang="en-US" sz="1800" dirty="0" smtClean="0">
                <a:latin typeface="Arial" pitchFamily="34" charset="0"/>
                <a:cs typeface="Arial" pitchFamily="34" charset="0"/>
              </a:rPr>
              <a:t>(</a:t>
            </a:r>
            <a:r>
              <a:rPr lang="en-US" sz="1800" dirty="0"/>
              <a:t>Du </a:t>
            </a:r>
            <a:r>
              <a:rPr lang="en-US" sz="1800" dirty="0" err="1"/>
              <a:t>Toit</a:t>
            </a:r>
            <a:r>
              <a:rPr lang="en-US" sz="1800" dirty="0"/>
              <a:t>, </a:t>
            </a:r>
            <a:r>
              <a:rPr lang="en-US" sz="1800" dirty="0" smtClean="0"/>
              <a:t>2013) </a:t>
            </a:r>
            <a:r>
              <a:rPr lang="en-US" sz="1800" dirty="0" smtClean="0">
                <a:latin typeface="Arial" pitchFamily="34" charset="0"/>
                <a:cs typeface="Arial" pitchFamily="34" charset="0"/>
              </a:rPr>
              <a:t> because of the contamination it might cause to the shallow water  used </a:t>
            </a:r>
            <a:r>
              <a:rPr lang="en-US" sz="1800" dirty="0">
                <a:latin typeface="Arial" pitchFamily="34" charset="0"/>
                <a:cs typeface="Arial" pitchFamily="34" charset="0"/>
              </a:rPr>
              <a:t> </a:t>
            </a:r>
            <a:r>
              <a:rPr lang="en-US" sz="1800" dirty="0" smtClean="0">
                <a:latin typeface="Arial" pitchFamily="34" charset="0"/>
                <a:cs typeface="Arial" pitchFamily="34" charset="0"/>
              </a:rPr>
              <a:t>for domestic and agricultural purposes. </a:t>
            </a:r>
          </a:p>
          <a:p>
            <a:pPr algn="just"/>
            <a:endParaRPr lang="en-ZA" sz="1800" dirty="0">
              <a:latin typeface="Arial" pitchFamily="34" charset="0"/>
              <a:cs typeface="Arial" pitchFamily="34" charset="0"/>
            </a:endParaRPr>
          </a:p>
          <a:p>
            <a:pPr marL="285750" indent="-285750" algn="just">
              <a:buFont typeface="Arial" pitchFamily="34" charset="0"/>
              <a:buChar char="•"/>
            </a:pPr>
            <a:r>
              <a:rPr lang="en-US" sz="1800" dirty="0">
                <a:latin typeface="Arial" pitchFamily="34" charset="0"/>
                <a:cs typeface="Arial" pitchFamily="34" charset="0"/>
              </a:rPr>
              <a:t>To evaluate whether </a:t>
            </a:r>
            <a:r>
              <a:rPr lang="en-US" sz="1800" dirty="0" smtClean="0">
                <a:latin typeface="Arial" pitchFamily="34" charset="0"/>
                <a:cs typeface="Arial" pitchFamily="34" charset="0"/>
              </a:rPr>
              <a:t>migration or release of </a:t>
            </a:r>
            <a:r>
              <a:rPr lang="en-US" sz="1800" dirty="0">
                <a:latin typeface="Arial" pitchFamily="34" charset="0"/>
                <a:cs typeface="Arial" pitchFamily="34" charset="0"/>
              </a:rPr>
              <a:t>thermogenic gas</a:t>
            </a:r>
            <a:r>
              <a:rPr lang="en-US" sz="1800" dirty="0" smtClean="0">
                <a:latin typeface="Arial" pitchFamily="34" charset="0"/>
                <a:cs typeface="Arial" pitchFamily="34" charset="0"/>
              </a:rPr>
              <a:t> originating </a:t>
            </a:r>
            <a:r>
              <a:rPr lang="en-US" sz="1800" dirty="0">
                <a:latin typeface="Arial" pitchFamily="34" charset="0"/>
                <a:cs typeface="Arial" pitchFamily="34" charset="0"/>
              </a:rPr>
              <a:t>at deeper horizons </a:t>
            </a:r>
            <a:r>
              <a:rPr lang="en-US" sz="1800" dirty="0" smtClean="0">
                <a:latin typeface="Arial" pitchFamily="34" charset="0"/>
                <a:cs typeface="Arial" pitchFamily="34" charset="0"/>
              </a:rPr>
              <a:t>will/ have(Soekor wells)  </a:t>
            </a:r>
            <a:r>
              <a:rPr lang="en-US" sz="1800" dirty="0">
                <a:latin typeface="Arial" pitchFamily="34" charset="0"/>
                <a:cs typeface="Arial" pitchFamily="34" charset="0"/>
              </a:rPr>
              <a:t>an impact on shallow aquifers, a baseline study of the groundwater </a:t>
            </a:r>
            <a:r>
              <a:rPr lang="en-US" sz="1800" dirty="0" smtClean="0">
                <a:latin typeface="Arial" pitchFamily="34" charset="0"/>
                <a:cs typeface="Arial" pitchFamily="34" charset="0"/>
              </a:rPr>
              <a:t>quality, methane forensics and  aquifer characteristics tests  prior </a:t>
            </a:r>
            <a:r>
              <a:rPr lang="en-US" sz="1800" dirty="0">
                <a:latin typeface="Arial" pitchFamily="34" charset="0"/>
                <a:cs typeface="Arial" pitchFamily="34" charset="0"/>
              </a:rPr>
              <a:t>to drilling the deep boreholes is required</a:t>
            </a:r>
            <a:r>
              <a:rPr lang="en-ZA" sz="1800" dirty="0">
                <a:latin typeface="Arial" pitchFamily="34" charset="0"/>
                <a:cs typeface="Arial" pitchFamily="34" charset="0"/>
              </a:rPr>
              <a:t> </a:t>
            </a:r>
          </a:p>
          <a:p>
            <a:endParaRPr lang="en-ZA" sz="1800" dirty="0">
              <a:latin typeface="Arial" pitchFamily="34" charset="0"/>
              <a:cs typeface="Arial" pitchFamily="34" charset="0"/>
            </a:endParaRPr>
          </a:p>
        </p:txBody>
      </p:sp>
      <p:sp>
        <p:nvSpPr>
          <p:cNvPr id="113" name="TextBox 112"/>
          <p:cNvSpPr txBox="1"/>
          <p:nvPr/>
        </p:nvSpPr>
        <p:spPr>
          <a:xfrm>
            <a:off x="15468800" y="22158104"/>
            <a:ext cx="6025282"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10:  An ICP-MS gas chromatograph machine to be used for hydrocarbon analysis and other chemical constituents (</a:t>
            </a:r>
            <a:r>
              <a:rPr lang="en-ZA" sz="1600" dirty="0" err="1" smtClean="0">
                <a:cs typeface="Arial" pitchFamily="34" charset="0"/>
              </a:rPr>
              <a:t>i.e</a:t>
            </a:r>
            <a:r>
              <a:rPr lang="en-ZA" sz="1600" dirty="0" smtClean="0">
                <a:cs typeface="Arial" pitchFamily="34" charset="0"/>
              </a:rPr>
              <a:t> cations and anions)</a:t>
            </a:r>
            <a:endParaRPr lang="en-ZA" sz="1600" dirty="0">
              <a:cs typeface="Arial" pitchFamily="34" charset="0"/>
            </a:endParaRPr>
          </a:p>
        </p:txBody>
      </p:sp>
      <p:sp>
        <p:nvSpPr>
          <p:cNvPr id="114" name="Plus 113"/>
          <p:cNvSpPr/>
          <p:nvPr/>
        </p:nvSpPr>
        <p:spPr>
          <a:xfrm>
            <a:off x="19515245" y="26425980"/>
            <a:ext cx="306669" cy="3757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50" name="Picture 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5577968" y="29027763"/>
            <a:ext cx="3768934" cy="161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TextBox 115"/>
          <p:cNvSpPr txBox="1"/>
          <p:nvPr/>
        </p:nvSpPr>
        <p:spPr>
          <a:xfrm>
            <a:off x="21743237" y="29201099"/>
            <a:ext cx="3892363" cy="132343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9</a:t>
            </a:r>
            <a:r>
              <a:rPr lang="en-ZA" sz="1600" dirty="0" smtClean="0">
                <a:cs typeface="Arial" pitchFamily="34" charset="0"/>
                <a:sym typeface="Wingdings" pitchFamily="2" charset="2"/>
              </a:rPr>
              <a:t>: The Picarro Cavity ring down spectrometer is also field deployable, it will be used to take field measurements of isotope methane and carbon dioxide directly from the wells  </a:t>
            </a:r>
            <a:endParaRPr lang="en-ZA" sz="1600" dirty="0">
              <a:cs typeface="Arial" pitchFamily="34" charset="0"/>
            </a:endParaRPr>
          </a:p>
        </p:txBody>
      </p:sp>
      <p:sp>
        <p:nvSpPr>
          <p:cNvPr id="118" name="TextBox 117"/>
          <p:cNvSpPr txBox="1"/>
          <p:nvPr/>
        </p:nvSpPr>
        <p:spPr>
          <a:xfrm>
            <a:off x="15386088" y="26149458"/>
            <a:ext cx="2056568"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11</a:t>
            </a:r>
            <a:r>
              <a:rPr lang="en-ZA" sz="1600" dirty="0" smtClean="0">
                <a:cs typeface="Arial" pitchFamily="34" charset="0"/>
                <a:sym typeface="Wingdings" pitchFamily="2" charset="2"/>
              </a:rPr>
              <a:t>: The Picarro caddy makes it easier to connect the Aurora and Picarro cavity ring down spectrometer or small sample isotope module.  The connection is able to produce high precision </a:t>
            </a:r>
            <a:r>
              <a:rPr lang="en-US" sz="1600" dirty="0" smtClean="0"/>
              <a:t>DIC/TIC/TOC/NPOC </a:t>
            </a:r>
            <a:r>
              <a:rPr lang="en-US" sz="1600" dirty="0"/>
              <a:t>and d13C </a:t>
            </a:r>
            <a:r>
              <a:rPr lang="en-US" sz="1600" dirty="0" smtClean="0"/>
              <a:t>measurement of </a:t>
            </a:r>
            <a:r>
              <a:rPr lang="en-US" sz="1600" dirty="0"/>
              <a:t>acidified, oxidized, or combusted </a:t>
            </a:r>
            <a:r>
              <a:rPr lang="en-US" sz="1600" dirty="0" smtClean="0"/>
              <a:t>samples.</a:t>
            </a:r>
            <a:endParaRPr lang="en-US" sz="1600" dirty="0"/>
          </a:p>
          <a:p>
            <a:endParaRPr lang="en-ZA" sz="1600" dirty="0" smtClean="0">
              <a:cs typeface="Arial" pitchFamily="34" charset="0"/>
            </a:endParaRPr>
          </a:p>
          <a:p>
            <a:r>
              <a:rPr lang="en-ZA" sz="1600" dirty="0" smtClean="0">
                <a:cs typeface="Arial" pitchFamily="34" charset="0"/>
              </a:rPr>
              <a:t>The small sample isotope module will measure </a:t>
            </a:r>
            <a:r>
              <a:rPr lang="en-ZA" sz="1600" dirty="0" err="1" smtClean="0">
                <a:cs typeface="Arial" pitchFamily="34" charset="0"/>
              </a:rPr>
              <a:t>isoflask</a:t>
            </a:r>
            <a:r>
              <a:rPr lang="en-ZA" sz="1600" dirty="0" smtClean="0">
                <a:cs typeface="Arial" pitchFamily="34" charset="0"/>
              </a:rPr>
              <a:t> sample gas for d13C values of methane</a:t>
            </a:r>
            <a:endParaRPr lang="en-ZA" sz="1600" dirty="0">
              <a:cs typeface="Arial" pitchFamily="34" charset="0"/>
            </a:endParaRPr>
          </a:p>
        </p:txBody>
      </p:sp>
      <p:sp>
        <p:nvSpPr>
          <p:cNvPr id="32" name="TextBox 31"/>
          <p:cNvSpPr txBox="1"/>
          <p:nvPr/>
        </p:nvSpPr>
        <p:spPr>
          <a:xfrm>
            <a:off x="3066296" y="27528085"/>
            <a:ext cx="3439189" cy="2308324"/>
          </a:xfrm>
          <a:prstGeom prst="rect">
            <a:avLst/>
          </a:prstGeom>
          <a:noFill/>
        </p:spPr>
        <p:txBody>
          <a:bodyPr wrap="square" rtlCol="0">
            <a:spAutoFit/>
          </a:bodyPr>
          <a:lstStyle/>
          <a:p>
            <a:endParaRPr lang="en-ZA" sz="1800" dirty="0">
              <a:latin typeface="Arial" pitchFamily="34" charset="0"/>
              <a:cs typeface="Arial" pitchFamily="34" charset="0"/>
            </a:endParaRPr>
          </a:p>
          <a:p>
            <a:pPr algn="just"/>
            <a:r>
              <a:rPr lang="en-ZA" sz="1800" dirty="0">
                <a:latin typeface="Arial" pitchFamily="34" charset="0"/>
                <a:cs typeface="Arial" pitchFamily="34" charset="0"/>
              </a:rPr>
              <a:t>I</a:t>
            </a:r>
            <a:r>
              <a:rPr lang="en-ZA" sz="1800" dirty="0" smtClean="0">
                <a:latin typeface="Arial" pitchFamily="34" charset="0"/>
                <a:cs typeface="Arial" pitchFamily="34" charset="0"/>
              </a:rPr>
              <a:t>t </a:t>
            </a:r>
            <a:r>
              <a:rPr lang="en-ZA" sz="1800" dirty="0">
                <a:latin typeface="Arial" pitchFamily="34" charset="0"/>
                <a:cs typeface="Arial" pitchFamily="34" charset="0"/>
              </a:rPr>
              <a:t>will be a worthwhile to study the transport and attenuation processes of compounds of </a:t>
            </a:r>
            <a:r>
              <a:rPr lang="en-ZA" sz="1800" dirty="0" smtClean="0">
                <a:latin typeface="Arial" pitchFamily="34" charset="0"/>
                <a:cs typeface="Arial" pitchFamily="34" charset="0"/>
              </a:rPr>
              <a:t>concern</a:t>
            </a:r>
            <a:r>
              <a:rPr lang="en-ZA" sz="1800" dirty="0">
                <a:latin typeface="Arial" pitchFamily="34" charset="0"/>
                <a:cs typeface="Arial" pitchFamily="34" charset="0"/>
              </a:rPr>
              <a:t> </a:t>
            </a:r>
            <a:r>
              <a:rPr lang="en-ZA" sz="1800" dirty="0" smtClean="0">
                <a:latin typeface="Arial" pitchFamily="34" charset="0"/>
                <a:cs typeface="Arial" pitchFamily="34" charset="0"/>
              </a:rPr>
              <a:t>since some </a:t>
            </a:r>
            <a:r>
              <a:rPr lang="en-ZA" sz="1800" dirty="0">
                <a:latin typeface="Arial" pitchFamily="34" charset="0"/>
                <a:cs typeface="Arial" pitchFamily="34" charset="0"/>
              </a:rPr>
              <a:t>wells cannot be purged, or allow tracers through them</a:t>
            </a:r>
          </a:p>
          <a:p>
            <a:endParaRPr lang="en-ZA" sz="1800" dirty="0">
              <a:latin typeface="Arial" pitchFamily="34" charset="0"/>
              <a:cs typeface="Arial" pitchFamily="34" charset="0"/>
            </a:endParaRPr>
          </a:p>
        </p:txBody>
      </p:sp>
      <p:sp>
        <p:nvSpPr>
          <p:cNvPr id="33" name="TextBox 32"/>
          <p:cNvSpPr txBox="1"/>
          <p:nvPr/>
        </p:nvSpPr>
        <p:spPr>
          <a:xfrm>
            <a:off x="440810" y="31728575"/>
            <a:ext cx="2955251" cy="3139321"/>
          </a:xfrm>
          <a:prstGeom prst="rect">
            <a:avLst/>
          </a:prstGeom>
          <a:noFill/>
        </p:spPr>
        <p:txBody>
          <a:bodyPr wrap="square" rtlCol="0">
            <a:spAutoFit/>
          </a:bodyPr>
          <a:lstStyle/>
          <a:p>
            <a:pPr algn="just"/>
            <a:r>
              <a:rPr lang="en-ZA" sz="1800" dirty="0">
                <a:latin typeface="Arial" pitchFamily="34" charset="0"/>
                <a:cs typeface="Arial" pitchFamily="34" charset="0"/>
              </a:rPr>
              <a:t>Software such as </a:t>
            </a:r>
            <a:r>
              <a:rPr lang="en-ZA" sz="1800" dirty="0" err="1">
                <a:latin typeface="Arial" pitchFamily="34" charset="0"/>
                <a:cs typeface="Arial" pitchFamily="34" charset="0"/>
              </a:rPr>
              <a:t>Pheerqc</a:t>
            </a:r>
            <a:r>
              <a:rPr lang="en-ZA" sz="1800" dirty="0">
                <a:latin typeface="Arial" pitchFamily="34" charset="0"/>
                <a:cs typeface="Arial" pitchFamily="34" charset="0"/>
              </a:rPr>
              <a:t> and MODFLOW will be used to determine the transport of the contaminants, residence of the hydrocarbon and aid with the prediction of  potential contaminants from deeper horizons on the shallow groundwater resource.</a:t>
            </a:r>
          </a:p>
        </p:txBody>
      </p:sp>
      <p:pic>
        <p:nvPicPr>
          <p:cNvPr id="37" name="Picture 36"/>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081616" y="29728461"/>
            <a:ext cx="4972924" cy="3288198"/>
          </a:xfrm>
          <a:prstGeom prst="rect">
            <a:avLst/>
          </a:prstGeom>
        </p:spPr>
      </p:pic>
      <p:sp>
        <p:nvSpPr>
          <p:cNvPr id="38" name="TextBox 37"/>
          <p:cNvSpPr txBox="1"/>
          <p:nvPr/>
        </p:nvSpPr>
        <p:spPr>
          <a:xfrm>
            <a:off x="19632853" y="24698554"/>
            <a:ext cx="1636496" cy="307777"/>
          </a:xfrm>
          <a:prstGeom prst="rect">
            <a:avLst/>
          </a:prstGeom>
          <a:noFill/>
        </p:spPr>
        <p:txBody>
          <a:bodyPr wrap="square" rtlCol="0">
            <a:spAutoFit/>
          </a:bodyPr>
          <a:lstStyle/>
          <a:p>
            <a:r>
              <a:rPr lang="en-ZA" sz="1400" dirty="0" smtClean="0">
                <a:latin typeface="Arial" pitchFamily="34" charset="0"/>
                <a:cs typeface="Arial" pitchFamily="34" charset="0"/>
              </a:rPr>
              <a:t>Picarro caddy</a:t>
            </a:r>
            <a:endParaRPr lang="en-ZA" sz="1400" dirty="0">
              <a:latin typeface="Arial" pitchFamily="34" charset="0"/>
              <a:cs typeface="Arial" pitchFamily="34" charset="0"/>
            </a:endParaRPr>
          </a:p>
        </p:txBody>
      </p:sp>
      <p:sp>
        <p:nvSpPr>
          <p:cNvPr id="144" name="TextBox 143"/>
          <p:cNvSpPr txBox="1"/>
          <p:nvPr/>
        </p:nvSpPr>
        <p:spPr>
          <a:xfrm>
            <a:off x="17108847" y="23482836"/>
            <a:ext cx="1636496" cy="307777"/>
          </a:xfrm>
          <a:prstGeom prst="rect">
            <a:avLst/>
          </a:prstGeom>
          <a:noFill/>
        </p:spPr>
        <p:txBody>
          <a:bodyPr wrap="square" rtlCol="0">
            <a:spAutoFit/>
          </a:bodyPr>
          <a:lstStyle/>
          <a:p>
            <a:pPr algn="ctr"/>
            <a:r>
              <a:rPr lang="en-ZA" sz="1400" dirty="0" smtClean="0">
                <a:latin typeface="Arial" pitchFamily="34" charset="0"/>
                <a:cs typeface="Arial" pitchFamily="34" charset="0"/>
              </a:rPr>
              <a:t>Aurora</a:t>
            </a:r>
            <a:endParaRPr lang="en-ZA" sz="1400" dirty="0">
              <a:latin typeface="Arial" pitchFamily="34" charset="0"/>
              <a:cs typeface="Arial" pitchFamily="34" charset="0"/>
            </a:endParaRPr>
          </a:p>
        </p:txBody>
      </p:sp>
      <p:sp>
        <p:nvSpPr>
          <p:cNvPr id="145" name="TextBox 144"/>
          <p:cNvSpPr txBox="1"/>
          <p:nvPr/>
        </p:nvSpPr>
        <p:spPr>
          <a:xfrm>
            <a:off x="17658679" y="30990458"/>
            <a:ext cx="3948349" cy="523220"/>
          </a:xfrm>
          <a:prstGeom prst="rect">
            <a:avLst/>
          </a:prstGeom>
          <a:noFill/>
        </p:spPr>
        <p:txBody>
          <a:bodyPr wrap="square" rtlCol="0">
            <a:spAutoFit/>
          </a:bodyPr>
          <a:lstStyle/>
          <a:p>
            <a:r>
              <a:rPr lang="en-ZA" sz="1400" dirty="0" smtClean="0">
                <a:latin typeface="Arial" pitchFamily="34" charset="0"/>
                <a:cs typeface="Arial" pitchFamily="34" charset="0"/>
              </a:rPr>
              <a:t>Picarro cavity ring-down spectrometer, small sample isotope module and vacuum</a:t>
            </a:r>
            <a:endParaRPr lang="en-ZA" sz="1400" dirty="0">
              <a:latin typeface="Arial" pitchFamily="34" charset="0"/>
              <a:cs typeface="Arial" pitchFamily="34" charset="0"/>
            </a:endParaRPr>
          </a:p>
        </p:txBody>
      </p:sp>
      <p:sp>
        <p:nvSpPr>
          <p:cNvPr id="148" name="TextBox 147"/>
          <p:cNvSpPr txBox="1"/>
          <p:nvPr/>
        </p:nvSpPr>
        <p:spPr>
          <a:xfrm>
            <a:off x="7817601" y="33000328"/>
            <a:ext cx="621468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12</a:t>
            </a:r>
            <a:r>
              <a:rPr lang="en-ZA" sz="1600" dirty="0" smtClean="0">
                <a:cs typeface="Arial" pitchFamily="34" charset="0"/>
                <a:sym typeface="Wingdings" pitchFamily="2" charset="2"/>
              </a:rPr>
              <a:t>:  </a:t>
            </a:r>
            <a:r>
              <a:rPr lang="en-ZA" sz="1600" dirty="0" err="1" smtClean="0">
                <a:cs typeface="Arial" pitchFamily="34" charset="0"/>
                <a:sym typeface="Wingdings" pitchFamily="2" charset="2"/>
              </a:rPr>
              <a:t>Aquachem</a:t>
            </a:r>
            <a:r>
              <a:rPr lang="en-ZA" sz="1600" dirty="0" smtClean="0">
                <a:cs typeface="Arial" pitchFamily="34" charset="0"/>
                <a:sym typeface="Wingdings" pitchFamily="2" charset="2"/>
              </a:rPr>
              <a:t> graphical interface showing a histogram, </a:t>
            </a:r>
            <a:r>
              <a:rPr lang="en-ZA" sz="1600" dirty="0">
                <a:cs typeface="Arial" pitchFamily="34" charset="0"/>
                <a:sym typeface="Wingdings" pitchFamily="2" charset="2"/>
              </a:rPr>
              <a:t>study map </a:t>
            </a:r>
            <a:r>
              <a:rPr lang="en-ZA" sz="1600" dirty="0" smtClean="0">
                <a:cs typeface="Arial" pitchFamily="34" charset="0"/>
                <a:sym typeface="Wingdings" pitchFamily="2" charset="2"/>
              </a:rPr>
              <a:t>area,</a:t>
            </a:r>
            <a:r>
              <a:rPr lang="en-ZA" sz="1600" dirty="0">
                <a:cs typeface="Arial" pitchFamily="34" charset="0"/>
                <a:sym typeface="Wingdings" pitchFamily="2" charset="2"/>
              </a:rPr>
              <a:t> depth profile</a:t>
            </a:r>
            <a:r>
              <a:rPr lang="en-ZA" sz="1600" dirty="0" smtClean="0">
                <a:cs typeface="Arial" pitchFamily="34" charset="0"/>
                <a:sym typeface="Wingdings" pitchFamily="2" charset="2"/>
              </a:rPr>
              <a:t> piper and radial diagram.</a:t>
            </a:r>
          </a:p>
          <a:p>
            <a:endParaRPr lang="en-ZA" sz="1600" dirty="0">
              <a:cs typeface="Arial" pitchFamily="34" charset="0"/>
              <a:sym typeface="Wingdings" pitchFamily="2" charset="2"/>
            </a:endParaRPr>
          </a:p>
          <a:p>
            <a:r>
              <a:rPr lang="en-ZA" sz="1600" dirty="0" err="1" smtClean="0">
                <a:cs typeface="Arial" pitchFamily="34" charset="0"/>
                <a:sym typeface="Wingdings" pitchFamily="2" charset="2"/>
              </a:rPr>
              <a:t>Aquachem</a:t>
            </a:r>
            <a:r>
              <a:rPr lang="en-ZA" sz="1600" dirty="0" smtClean="0">
                <a:cs typeface="Arial" pitchFamily="34" charset="0"/>
                <a:sym typeface="Wingdings" pitchFamily="2" charset="2"/>
              </a:rPr>
              <a:t> software</a:t>
            </a:r>
            <a:r>
              <a:rPr lang="en-ZA" sz="1600" dirty="0">
                <a:sym typeface="Wingdings" pitchFamily="2" charset="2"/>
              </a:rPr>
              <a:t> </a:t>
            </a:r>
            <a:r>
              <a:rPr lang="en-ZA" sz="1600" dirty="0" smtClean="0">
                <a:sym typeface="Wingdings" pitchFamily="2" charset="2"/>
              </a:rPr>
              <a:t>will be used </a:t>
            </a:r>
            <a:r>
              <a:rPr lang="en-ZA" sz="1600" dirty="0" smtClean="0"/>
              <a:t>construct </a:t>
            </a:r>
            <a:r>
              <a:rPr lang="en-ZA" sz="1600" dirty="0"/>
              <a:t>diagrams such as the piper</a:t>
            </a:r>
            <a:r>
              <a:rPr lang="en-US" sz="1600" dirty="0"/>
              <a:t> </a:t>
            </a:r>
            <a:r>
              <a:rPr lang="en-ZA" sz="1600" dirty="0" smtClean="0"/>
              <a:t>characterise </a:t>
            </a:r>
            <a:r>
              <a:rPr lang="en-ZA" sz="1600" dirty="0"/>
              <a:t>the groundwater type and </a:t>
            </a:r>
            <a:r>
              <a:rPr lang="en-ZA" sz="1600" dirty="0" smtClean="0"/>
              <a:t>evaluate other geochemical analysis</a:t>
            </a:r>
            <a:r>
              <a:rPr lang="en-ZA" sz="1600" dirty="0">
                <a:cs typeface="Arial" pitchFamily="34" charset="0"/>
              </a:rPr>
              <a:t>.</a:t>
            </a:r>
            <a:endParaRPr lang="en-ZA" sz="1600" dirty="0"/>
          </a:p>
        </p:txBody>
      </p:sp>
      <p:sp>
        <p:nvSpPr>
          <p:cNvPr id="165" name="TextBox 164"/>
          <p:cNvSpPr txBox="1"/>
          <p:nvPr/>
        </p:nvSpPr>
        <p:spPr>
          <a:xfrm>
            <a:off x="7817601" y="37121686"/>
            <a:ext cx="6258636"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600" dirty="0" smtClean="0">
                <a:cs typeface="Arial" pitchFamily="34" charset="0"/>
              </a:rPr>
              <a:t>Figure 13</a:t>
            </a:r>
            <a:r>
              <a:rPr lang="en-ZA" sz="1600" dirty="0">
                <a:cs typeface="Arial" pitchFamily="34" charset="0"/>
                <a:sym typeface="Wingdings" pitchFamily="2" charset="2"/>
              </a:rPr>
              <a:t>: Hydrogen isotope values of methane versus the </a:t>
            </a:r>
            <a:r>
              <a:rPr lang="en-ZA" sz="1600" dirty="0" smtClean="0">
                <a:cs typeface="Arial" pitchFamily="34" charset="0"/>
                <a:sym typeface="Wingdings" pitchFamily="2" charset="2"/>
              </a:rPr>
              <a:t>carbon isotope </a:t>
            </a:r>
            <a:r>
              <a:rPr lang="en-ZA" sz="1600" dirty="0">
                <a:cs typeface="Arial" pitchFamily="34" charset="0"/>
                <a:sym typeface="Wingdings" pitchFamily="2" charset="2"/>
              </a:rPr>
              <a:t>values of </a:t>
            </a:r>
            <a:r>
              <a:rPr lang="en-ZA" sz="1600" dirty="0" smtClean="0">
                <a:cs typeface="Arial" pitchFamily="34" charset="0"/>
                <a:sym typeface="Wingdings" pitchFamily="2" charset="2"/>
              </a:rPr>
              <a:t>methane. Three </a:t>
            </a:r>
            <a:r>
              <a:rPr lang="en-ZA" sz="1600" dirty="0" err="1" smtClean="0">
                <a:cs typeface="Arial" pitchFamily="34" charset="0"/>
                <a:sym typeface="Wingdings" pitchFamily="2" charset="2"/>
              </a:rPr>
              <a:t>methanogenic</a:t>
            </a:r>
            <a:r>
              <a:rPr lang="en-ZA" sz="1600" dirty="0" smtClean="0">
                <a:cs typeface="Arial" pitchFamily="34" charset="0"/>
                <a:sym typeface="Wingdings" pitchFamily="2" charset="2"/>
              </a:rPr>
              <a:t>  processes.</a:t>
            </a:r>
          </a:p>
          <a:p>
            <a:endParaRPr lang="en-ZA" sz="1600" dirty="0" smtClean="0">
              <a:cs typeface="Arial" pitchFamily="34" charset="0"/>
              <a:sym typeface="Wingdings" pitchFamily="2" charset="2"/>
            </a:endParaRPr>
          </a:p>
          <a:p>
            <a:r>
              <a:rPr lang="en-ZA" sz="1600" dirty="0" smtClean="0">
                <a:cs typeface="Arial" pitchFamily="34" charset="0"/>
                <a:sym typeface="Wingdings" pitchFamily="2" charset="2"/>
              </a:rPr>
              <a:t>Using this graph we can use the isotope values as  tracers of the origin of methane</a:t>
            </a:r>
            <a:r>
              <a:rPr lang="en-ZA" sz="1600" dirty="0">
                <a:cs typeface="Arial" pitchFamily="34" charset="0"/>
                <a:sym typeface="Wingdings" pitchFamily="2" charset="2"/>
              </a:rPr>
              <a:t>.</a:t>
            </a:r>
            <a:endParaRPr lang="en-ZA" sz="1600" dirty="0" smtClean="0">
              <a:cs typeface="Arial" pitchFamily="34" charset="0"/>
              <a:sym typeface="Wingdings" pitchFamily="2" charset="2"/>
            </a:endParaRPr>
          </a:p>
        </p:txBody>
      </p:sp>
      <p:pic>
        <p:nvPicPr>
          <p:cNvPr id="10" name="Picture 2" descr="C:\Users\mimi\AppData\Local\Temp\Rar$DI00.361\Nelson Mandela Metropoliton University.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2535140" y="655014"/>
            <a:ext cx="7133322" cy="217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10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1095</Words>
  <Application>Microsoft Office PowerPoint</Application>
  <PresentationFormat>Custom</PresentationFormat>
  <Paragraphs>130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Baseline Geochemical study of the natural gas and Karoo formation waters prior to Fracking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MIMI</cp:lastModifiedBy>
  <cp:revision>109</cp:revision>
  <dcterms:created xsi:type="dcterms:W3CDTF">2014-09-04T09:48:50Z</dcterms:created>
  <dcterms:modified xsi:type="dcterms:W3CDTF">2014-09-23T15:18:03Z</dcterms:modified>
</cp:coreProperties>
</file>