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301" r:id="rId3"/>
    <p:sldId id="285" r:id="rId4"/>
    <p:sldId id="261" r:id="rId5"/>
    <p:sldId id="258" r:id="rId6"/>
    <p:sldId id="259" r:id="rId7"/>
    <p:sldId id="257" r:id="rId8"/>
    <p:sldId id="264" r:id="rId9"/>
    <p:sldId id="286" r:id="rId10"/>
    <p:sldId id="287" r:id="rId11"/>
    <p:sldId id="288" r:id="rId12"/>
    <p:sldId id="265" r:id="rId13"/>
    <p:sldId id="289" r:id="rId14"/>
    <p:sldId id="292" r:id="rId15"/>
    <p:sldId id="266" r:id="rId16"/>
    <p:sldId id="299" r:id="rId17"/>
    <p:sldId id="297" r:id="rId18"/>
    <p:sldId id="296" r:id="rId19"/>
    <p:sldId id="298" r:id="rId20"/>
    <p:sldId id="295" r:id="rId21"/>
    <p:sldId id="300" r:id="rId22"/>
    <p:sldId id="267" r:id="rId23"/>
    <p:sldId id="27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efault Section" id="{D9C463FB-5C51-4F2B-AB5F-7D14C6C91BF0}">
          <p14:sldIdLst>
            <p14:sldId id="285"/>
            <p14:sldId id="261"/>
            <p14:sldId id="258"/>
            <p14:sldId id="259"/>
            <p14:sldId id="257"/>
            <p14:sldId id="264"/>
            <p14:sldId id="286"/>
            <p14:sldId id="287"/>
            <p14:sldId id="288"/>
            <p14:sldId id="265"/>
            <p14:sldId id="289"/>
            <p14:sldId id="292"/>
            <p14:sldId id="266"/>
            <p14:sldId id="299"/>
            <p14:sldId id="297"/>
            <p14:sldId id="296"/>
            <p14:sldId id="298"/>
            <p14:sldId id="295"/>
            <p14:sldId id="300"/>
            <p14:sldId id="267"/>
            <p14:sldId id="27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33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997" autoAdjust="0"/>
    <p:restoredTop sz="94671" autoAdjust="0"/>
  </p:normalViewPr>
  <p:slideViewPr>
    <p:cSldViewPr>
      <p:cViewPr>
        <p:scale>
          <a:sx n="60" d="100"/>
          <a:sy n="60" d="100"/>
        </p:scale>
        <p:origin x="-624" y="-125"/>
      </p:cViewPr>
      <p:guideLst>
        <p:guide orient="horz" pos="2160"/>
        <p:guide pos="2880"/>
      </p:guideLst>
    </p:cSldViewPr>
  </p:slideViewPr>
  <p:outlineViewPr>
    <p:cViewPr>
      <p:scale>
        <a:sx n="33" d="100"/>
        <a:sy n="33" d="100"/>
      </p:scale>
      <p:origin x="0" y="6594"/>
    </p:cViewPr>
  </p:outlin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65DC66-E42B-431E-8570-6D756E71401C}" type="doc">
      <dgm:prSet loTypeId="urn:microsoft.com/office/officeart/2008/layout/HorizontalMultiLevelHierarchy" loCatId="hierarchy" qsTypeId="urn:microsoft.com/office/officeart/2009/2/quickstyle/3d8" qsCatId="3D" csTypeId="urn:microsoft.com/office/officeart/2005/8/colors/colorful4" csCatId="colorful" phldr="1"/>
      <dgm:spPr/>
      <dgm:t>
        <a:bodyPr/>
        <a:lstStyle/>
        <a:p>
          <a:endParaRPr lang="en-ZA"/>
        </a:p>
      </dgm:t>
    </dgm:pt>
    <dgm:pt modelId="{A8BA7143-A12E-44B5-B9A8-CDBBA4B032F1}">
      <dgm:prSet phldrT="[Text]"/>
      <dgm:spPr/>
      <dgm:t>
        <a:bodyPr/>
        <a:lstStyle/>
        <a:p>
          <a:r>
            <a:rPr lang="en-ZA" dirty="0" smtClean="0"/>
            <a:t>Baseline Geochemical Studies </a:t>
          </a:r>
          <a:endParaRPr lang="en-ZA" dirty="0"/>
        </a:p>
      </dgm:t>
    </dgm:pt>
    <dgm:pt modelId="{D964188C-F323-43FB-82CD-30C92D7D4E63}" type="parTrans" cxnId="{019BD9C2-8A52-4BCA-8405-9FDA70695DDE}">
      <dgm:prSet/>
      <dgm:spPr/>
      <dgm:t>
        <a:bodyPr/>
        <a:lstStyle/>
        <a:p>
          <a:endParaRPr lang="en-ZA"/>
        </a:p>
      </dgm:t>
    </dgm:pt>
    <dgm:pt modelId="{00FC0E09-3E7E-40DF-BD9C-E7C6FDAE37FD}" type="sibTrans" cxnId="{019BD9C2-8A52-4BCA-8405-9FDA70695DDE}">
      <dgm:prSet/>
      <dgm:spPr/>
      <dgm:t>
        <a:bodyPr/>
        <a:lstStyle/>
        <a:p>
          <a:endParaRPr lang="en-ZA"/>
        </a:p>
      </dgm:t>
    </dgm:pt>
    <dgm:pt modelId="{EFE5F707-D7DC-4BB9-A693-B51EDC665A37}">
      <dgm:prSet phldrT="[Text]"/>
      <dgm:spPr/>
      <dgm:t>
        <a:bodyPr/>
        <a:lstStyle/>
        <a:p>
          <a:r>
            <a:rPr lang="en-ZA" dirty="0" smtClean="0"/>
            <a:t>Field data and Sample Collection</a:t>
          </a:r>
          <a:endParaRPr lang="en-ZA" dirty="0"/>
        </a:p>
      </dgm:t>
    </dgm:pt>
    <dgm:pt modelId="{04D03D37-711E-4CD6-B8DD-A40A60D52A91}" type="parTrans" cxnId="{403AE297-BCE6-4C10-8C90-BCE30AB7AB06}">
      <dgm:prSet/>
      <dgm:spPr/>
      <dgm:t>
        <a:bodyPr/>
        <a:lstStyle/>
        <a:p>
          <a:endParaRPr lang="en-ZA"/>
        </a:p>
      </dgm:t>
    </dgm:pt>
    <dgm:pt modelId="{D3D269B0-C842-41F0-B6EA-4EB11D7AB87B}" type="sibTrans" cxnId="{403AE297-BCE6-4C10-8C90-BCE30AB7AB06}">
      <dgm:prSet/>
      <dgm:spPr/>
      <dgm:t>
        <a:bodyPr/>
        <a:lstStyle/>
        <a:p>
          <a:endParaRPr lang="en-ZA"/>
        </a:p>
      </dgm:t>
    </dgm:pt>
    <dgm:pt modelId="{00239834-DA0F-46BA-85D6-13FCA62C25AE}">
      <dgm:prSet phldrT="[Text]"/>
      <dgm:spPr/>
      <dgm:t>
        <a:bodyPr/>
        <a:lstStyle/>
        <a:p>
          <a:r>
            <a:rPr lang="en-ZA" dirty="0" smtClean="0"/>
            <a:t>Water Quality and Isotope analysis</a:t>
          </a:r>
          <a:endParaRPr lang="en-ZA" dirty="0"/>
        </a:p>
      </dgm:t>
    </dgm:pt>
    <dgm:pt modelId="{B3D6682E-C6BC-4A5C-A46E-7441956D9EB4}" type="parTrans" cxnId="{BDA40915-7FAC-44FE-AC4E-2518690AAD2D}">
      <dgm:prSet/>
      <dgm:spPr/>
      <dgm:t>
        <a:bodyPr/>
        <a:lstStyle/>
        <a:p>
          <a:endParaRPr lang="en-ZA"/>
        </a:p>
      </dgm:t>
    </dgm:pt>
    <dgm:pt modelId="{D26B8CFF-0723-49E5-A1CA-37336F1BDC25}" type="sibTrans" cxnId="{BDA40915-7FAC-44FE-AC4E-2518690AAD2D}">
      <dgm:prSet/>
      <dgm:spPr/>
      <dgm:t>
        <a:bodyPr/>
        <a:lstStyle/>
        <a:p>
          <a:endParaRPr lang="en-ZA"/>
        </a:p>
      </dgm:t>
    </dgm:pt>
    <dgm:pt modelId="{E957B9FD-40A0-4AA2-9D86-89CF261DC4D3}">
      <dgm:prSet phldrT="[Text]"/>
      <dgm:spPr/>
      <dgm:t>
        <a:bodyPr/>
        <a:lstStyle/>
        <a:p>
          <a:r>
            <a:rPr lang="en-ZA" dirty="0" smtClean="0"/>
            <a:t>Origin of methane(Thermogenic or biogenic)</a:t>
          </a:r>
          <a:endParaRPr lang="en-ZA" dirty="0"/>
        </a:p>
      </dgm:t>
    </dgm:pt>
    <dgm:pt modelId="{33751629-7FCB-4A14-BAB1-DF6F0B61690D}" type="parTrans" cxnId="{23438466-63EB-403B-9077-ACAB3E50F7EA}">
      <dgm:prSet/>
      <dgm:spPr/>
      <dgm:t>
        <a:bodyPr/>
        <a:lstStyle/>
        <a:p>
          <a:endParaRPr lang="en-ZA"/>
        </a:p>
      </dgm:t>
    </dgm:pt>
    <dgm:pt modelId="{084B9ABF-57FC-4755-B7D8-503B4D5F7C9C}" type="sibTrans" cxnId="{23438466-63EB-403B-9077-ACAB3E50F7EA}">
      <dgm:prSet/>
      <dgm:spPr/>
      <dgm:t>
        <a:bodyPr/>
        <a:lstStyle/>
        <a:p>
          <a:endParaRPr lang="en-ZA"/>
        </a:p>
      </dgm:t>
    </dgm:pt>
    <dgm:pt modelId="{B19DAC51-32A8-44E4-8BF4-AF1A30FD2ADD}">
      <dgm:prSet/>
      <dgm:spPr/>
      <dgm:t>
        <a:bodyPr/>
        <a:lstStyle/>
        <a:p>
          <a:r>
            <a:rPr lang="en-ZA" dirty="0" smtClean="0"/>
            <a:t>Connectivity of the shallow and deeper formation water</a:t>
          </a:r>
          <a:endParaRPr lang="en-ZA" dirty="0"/>
        </a:p>
      </dgm:t>
    </dgm:pt>
    <dgm:pt modelId="{78C24F5B-CFAF-4721-9695-14D9BE571F90}" type="parTrans" cxnId="{50AA19B7-2545-41AE-8B8B-2FA974F3EBC4}">
      <dgm:prSet/>
      <dgm:spPr/>
      <dgm:t>
        <a:bodyPr/>
        <a:lstStyle/>
        <a:p>
          <a:endParaRPr lang="en-ZA"/>
        </a:p>
      </dgm:t>
    </dgm:pt>
    <dgm:pt modelId="{3618CC9D-C2A0-4CC4-BC43-9FB72161533D}" type="sibTrans" cxnId="{50AA19B7-2545-41AE-8B8B-2FA974F3EBC4}">
      <dgm:prSet/>
      <dgm:spPr/>
      <dgm:t>
        <a:bodyPr/>
        <a:lstStyle/>
        <a:p>
          <a:endParaRPr lang="en-ZA"/>
        </a:p>
      </dgm:t>
    </dgm:pt>
    <dgm:pt modelId="{435989B8-650E-4C60-ABB4-5D809962D2BD}" type="pres">
      <dgm:prSet presAssocID="{1D65DC66-E42B-431E-8570-6D756E71401C}" presName="Name0" presStyleCnt="0">
        <dgm:presLayoutVars>
          <dgm:chPref val="1"/>
          <dgm:dir/>
          <dgm:animOne val="branch"/>
          <dgm:animLvl val="lvl"/>
          <dgm:resizeHandles val="exact"/>
        </dgm:presLayoutVars>
      </dgm:prSet>
      <dgm:spPr/>
      <dgm:t>
        <a:bodyPr/>
        <a:lstStyle/>
        <a:p>
          <a:endParaRPr lang="en-ZA"/>
        </a:p>
      </dgm:t>
    </dgm:pt>
    <dgm:pt modelId="{8B04FEBA-F908-4D3B-A4CC-40EFB4146EB5}" type="pres">
      <dgm:prSet presAssocID="{A8BA7143-A12E-44B5-B9A8-CDBBA4B032F1}" presName="root1" presStyleCnt="0"/>
      <dgm:spPr/>
      <dgm:t>
        <a:bodyPr/>
        <a:lstStyle/>
        <a:p>
          <a:endParaRPr lang="en-ZA"/>
        </a:p>
      </dgm:t>
    </dgm:pt>
    <dgm:pt modelId="{E7C3C2DB-E74B-4CC6-B670-AFC9B9D2CC97}" type="pres">
      <dgm:prSet presAssocID="{A8BA7143-A12E-44B5-B9A8-CDBBA4B032F1}" presName="LevelOneTextNode" presStyleLbl="node0" presStyleIdx="0" presStyleCnt="1">
        <dgm:presLayoutVars>
          <dgm:chPref val="3"/>
        </dgm:presLayoutVars>
      </dgm:prSet>
      <dgm:spPr/>
      <dgm:t>
        <a:bodyPr/>
        <a:lstStyle/>
        <a:p>
          <a:endParaRPr lang="en-ZA"/>
        </a:p>
      </dgm:t>
    </dgm:pt>
    <dgm:pt modelId="{7C56F32D-2CE2-458E-B051-CFC9DA6ACDC8}" type="pres">
      <dgm:prSet presAssocID="{A8BA7143-A12E-44B5-B9A8-CDBBA4B032F1}" presName="level2hierChild" presStyleCnt="0"/>
      <dgm:spPr/>
      <dgm:t>
        <a:bodyPr/>
        <a:lstStyle/>
        <a:p>
          <a:endParaRPr lang="en-ZA"/>
        </a:p>
      </dgm:t>
    </dgm:pt>
    <dgm:pt modelId="{C739C719-AF74-4F10-AE1D-8EF64E96AA61}" type="pres">
      <dgm:prSet presAssocID="{04D03D37-711E-4CD6-B8DD-A40A60D52A91}" presName="conn2-1" presStyleLbl="parChTrans1D2" presStyleIdx="0" presStyleCnt="4"/>
      <dgm:spPr/>
      <dgm:t>
        <a:bodyPr/>
        <a:lstStyle/>
        <a:p>
          <a:endParaRPr lang="en-ZA"/>
        </a:p>
      </dgm:t>
    </dgm:pt>
    <dgm:pt modelId="{A5A1A07F-08B9-4BB3-9BAB-DAE94023A67F}" type="pres">
      <dgm:prSet presAssocID="{04D03D37-711E-4CD6-B8DD-A40A60D52A91}" presName="connTx" presStyleLbl="parChTrans1D2" presStyleIdx="0" presStyleCnt="4"/>
      <dgm:spPr/>
      <dgm:t>
        <a:bodyPr/>
        <a:lstStyle/>
        <a:p>
          <a:endParaRPr lang="en-ZA"/>
        </a:p>
      </dgm:t>
    </dgm:pt>
    <dgm:pt modelId="{0B9C8ECC-99FC-40CA-AC06-91F04FAD72D7}" type="pres">
      <dgm:prSet presAssocID="{EFE5F707-D7DC-4BB9-A693-B51EDC665A37}" presName="root2" presStyleCnt="0"/>
      <dgm:spPr/>
      <dgm:t>
        <a:bodyPr/>
        <a:lstStyle/>
        <a:p>
          <a:endParaRPr lang="en-ZA"/>
        </a:p>
      </dgm:t>
    </dgm:pt>
    <dgm:pt modelId="{8DE209F4-50E4-4E80-9A7B-D1DD65E9AC75}" type="pres">
      <dgm:prSet presAssocID="{EFE5F707-D7DC-4BB9-A693-B51EDC665A37}" presName="LevelTwoTextNode" presStyleLbl="node2" presStyleIdx="0" presStyleCnt="4">
        <dgm:presLayoutVars>
          <dgm:chPref val="3"/>
        </dgm:presLayoutVars>
      </dgm:prSet>
      <dgm:spPr/>
      <dgm:t>
        <a:bodyPr/>
        <a:lstStyle/>
        <a:p>
          <a:endParaRPr lang="en-ZA"/>
        </a:p>
      </dgm:t>
    </dgm:pt>
    <dgm:pt modelId="{5CD9B131-8A9A-4865-9BBB-7950CDE58235}" type="pres">
      <dgm:prSet presAssocID="{EFE5F707-D7DC-4BB9-A693-B51EDC665A37}" presName="level3hierChild" presStyleCnt="0"/>
      <dgm:spPr/>
      <dgm:t>
        <a:bodyPr/>
        <a:lstStyle/>
        <a:p>
          <a:endParaRPr lang="en-ZA"/>
        </a:p>
      </dgm:t>
    </dgm:pt>
    <dgm:pt modelId="{904A454F-FFEA-4F27-B857-04F884387BF5}" type="pres">
      <dgm:prSet presAssocID="{B3D6682E-C6BC-4A5C-A46E-7441956D9EB4}" presName="conn2-1" presStyleLbl="parChTrans1D2" presStyleIdx="1" presStyleCnt="4"/>
      <dgm:spPr/>
      <dgm:t>
        <a:bodyPr/>
        <a:lstStyle/>
        <a:p>
          <a:endParaRPr lang="en-ZA"/>
        </a:p>
      </dgm:t>
    </dgm:pt>
    <dgm:pt modelId="{F892C384-F642-4BDD-AED9-60AA5FCB6810}" type="pres">
      <dgm:prSet presAssocID="{B3D6682E-C6BC-4A5C-A46E-7441956D9EB4}" presName="connTx" presStyleLbl="parChTrans1D2" presStyleIdx="1" presStyleCnt="4"/>
      <dgm:spPr/>
      <dgm:t>
        <a:bodyPr/>
        <a:lstStyle/>
        <a:p>
          <a:endParaRPr lang="en-ZA"/>
        </a:p>
      </dgm:t>
    </dgm:pt>
    <dgm:pt modelId="{1B0C861D-B00A-4EE0-8D19-21F900BD80E0}" type="pres">
      <dgm:prSet presAssocID="{00239834-DA0F-46BA-85D6-13FCA62C25AE}" presName="root2" presStyleCnt="0"/>
      <dgm:spPr/>
      <dgm:t>
        <a:bodyPr/>
        <a:lstStyle/>
        <a:p>
          <a:endParaRPr lang="en-ZA"/>
        </a:p>
      </dgm:t>
    </dgm:pt>
    <dgm:pt modelId="{404E92FB-6E3F-4FF5-BB92-42B6E8A31777}" type="pres">
      <dgm:prSet presAssocID="{00239834-DA0F-46BA-85D6-13FCA62C25AE}" presName="LevelTwoTextNode" presStyleLbl="node2" presStyleIdx="1" presStyleCnt="4" custLinFactNeighborX="1780" custLinFactNeighborY="7884">
        <dgm:presLayoutVars>
          <dgm:chPref val="3"/>
        </dgm:presLayoutVars>
      </dgm:prSet>
      <dgm:spPr/>
      <dgm:t>
        <a:bodyPr/>
        <a:lstStyle/>
        <a:p>
          <a:endParaRPr lang="en-ZA"/>
        </a:p>
      </dgm:t>
    </dgm:pt>
    <dgm:pt modelId="{0ECA7036-BD70-4BB1-8B27-1F8C21D394F9}" type="pres">
      <dgm:prSet presAssocID="{00239834-DA0F-46BA-85D6-13FCA62C25AE}" presName="level3hierChild" presStyleCnt="0"/>
      <dgm:spPr/>
      <dgm:t>
        <a:bodyPr/>
        <a:lstStyle/>
        <a:p>
          <a:endParaRPr lang="en-ZA"/>
        </a:p>
      </dgm:t>
    </dgm:pt>
    <dgm:pt modelId="{A1E0310D-F07F-4CB8-9FD8-1B4066F4F719}" type="pres">
      <dgm:prSet presAssocID="{33751629-7FCB-4A14-BAB1-DF6F0B61690D}" presName="conn2-1" presStyleLbl="parChTrans1D2" presStyleIdx="2" presStyleCnt="4"/>
      <dgm:spPr/>
      <dgm:t>
        <a:bodyPr/>
        <a:lstStyle/>
        <a:p>
          <a:endParaRPr lang="en-ZA"/>
        </a:p>
      </dgm:t>
    </dgm:pt>
    <dgm:pt modelId="{53D5E204-22D7-4743-ACC5-B09A68EF0DCE}" type="pres">
      <dgm:prSet presAssocID="{33751629-7FCB-4A14-BAB1-DF6F0B61690D}" presName="connTx" presStyleLbl="parChTrans1D2" presStyleIdx="2" presStyleCnt="4"/>
      <dgm:spPr/>
      <dgm:t>
        <a:bodyPr/>
        <a:lstStyle/>
        <a:p>
          <a:endParaRPr lang="en-ZA"/>
        </a:p>
      </dgm:t>
    </dgm:pt>
    <dgm:pt modelId="{5DD2F3A8-615F-4843-9AB8-893AA8110A14}" type="pres">
      <dgm:prSet presAssocID="{E957B9FD-40A0-4AA2-9D86-89CF261DC4D3}" presName="root2" presStyleCnt="0"/>
      <dgm:spPr/>
      <dgm:t>
        <a:bodyPr/>
        <a:lstStyle/>
        <a:p>
          <a:endParaRPr lang="en-ZA"/>
        </a:p>
      </dgm:t>
    </dgm:pt>
    <dgm:pt modelId="{655441B4-70FD-4B4A-BBD2-79E876C28F24}" type="pres">
      <dgm:prSet presAssocID="{E957B9FD-40A0-4AA2-9D86-89CF261DC4D3}" presName="LevelTwoTextNode" presStyleLbl="node2" presStyleIdx="2" presStyleCnt="4" custLinFactNeighborX="1780" custLinFactNeighborY="12373">
        <dgm:presLayoutVars>
          <dgm:chPref val="3"/>
        </dgm:presLayoutVars>
      </dgm:prSet>
      <dgm:spPr/>
      <dgm:t>
        <a:bodyPr/>
        <a:lstStyle/>
        <a:p>
          <a:endParaRPr lang="en-ZA"/>
        </a:p>
      </dgm:t>
    </dgm:pt>
    <dgm:pt modelId="{9FF39197-1CEC-4CB2-848A-A60AF058F4F9}" type="pres">
      <dgm:prSet presAssocID="{E957B9FD-40A0-4AA2-9D86-89CF261DC4D3}" presName="level3hierChild" presStyleCnt="0"/>
      <dgm:spPr/>
      <dgm:t>
        <a:bodyPr/>
        <a:lstStyle/>
        <a:p>
          <a:endParaRPr lang="en-ZA"/>
        </a:p>
      </dgm:t>
    </dgm:pt>
    <dgm:pt modelId="{9485B754-B3C9-450A-89D2-06F53241853C}" type="pres">
      <dgm:prSet presAssocID="{78C24F5B-CFAF-4721-9695-14D9BE571F90}" presName="conn2-1" presStyleLbl="parChTrans1D2" presStyleIdx="3" presStyleCnt="4"/>
      <dgm:spPr/>
      <dgm:t>
        <a:bodyPr/>
        <a:lstStyle/>
        <a:p>
          <a:endParaRPr lang="en-ZA"/>
        </a:p>
      </dgm:t>
    </dgm:pt>
    <dgm:pt modelId="{2A529D8C-C164-46DB-9DE7-C9964FE3C232}" type="pres">
      <dgm:prSet presAssocID="{78C24F5B-CFAF-4721-9695-14D9BE571F90}" presName="connTx" presStyleLbl="parChTrans1D2" presStyleIdx="3" presStyleCnt="4"/>
      <dgm:spPr/>
      <dgm:t>
        <a:bodyPr/>
        <a:lstStyle/>
        <a:p>
          <a:endParaRPr lang="en-ZA"/>
        </a:p>
      </dgm:t>
    </dgm:pt>
    <dgm:pt modelId="{4D67C735-BC7E-4CB9-A325-AE05E7105914}" type="pres">
      <dgm:prSet presAssocID="{B19DAC51-32A8-44E4-8BF4-AF1A30FD2ADD}" presName="root2" presStyleCnt="0"/>
      <dgm:spPr/>
      <dgm:t>
        <a:bodyPr/>
        <a:lstStyle/>
        <a:p>
          <a:endParaRPr lang="en-ZA"/>
        </a:p>
      </dgm:t>
    </dgm:pt>
    <dgm:pt modelId="{F52C6533-48E6-4CAE-895C-D202F4FA001B}" type="pres">
      <dgm:prSet presAssocID="{B19DAC51-32A8-44E4-8BF4-AF1A30FD2ADD}" presName="LevelTwoTextNode" presStyleLbl="node2" presStyleIdx="3" presStyleCnt="4" custLinFactNeighborX="1780" custLinFactNeighborY="12978">
        <dgm:presLayoutVars>
          <dgm:chPref val="3"/>
        </dgm:presLayoutVars>
      </dgm:prSet>
      <dgm:spPr/>
      <dgm:t>
        <a:bodyPr/>
        <a:lstStyle/>
        <a:p>
          <a:endParaRPr lang="en-ZA"/>
        </a:p>
      </dgm:t>
    </dgm:pt>
    <dgm:pt modelId="{970D5705-14DB-48F0-B9AA-D2C55ED9D177}" type="pres">
      <dgm:prSet presAssocID="{B19DAC51-32A8-44E4-8BF4-AF1A30FD2ADD}" presName="level3hierChild" presStyleCnt="0"/>
      <dgm:spPr/>
      <dgm:t>
        <a:bodyPr/>
        <a:lstStyle/>
        <a:p>
          <a:endParaRPr lang="en-ZA"/>
        </a:p>
      </dgm:t>
    </dgm:pt>
  </dgm:ptLst>
  <dgm:cxnLst>
    <dgm:cxn modelId="{5D8DBC49-6A37-43C1-85A4-1BA1993ECD46}" type="presOf" srcId="{B3D6682E-C6BC-4A5C-A46E-7441956D9EB4}" destId="{904A454F-FFEA-4F27-B857-04F884387BF5}" srcOrd="0" destOrd="0" presId="urn:microsoft.com/office/officeart/2008/layout/HorizontalMultiLevelHierarchy"/>
    <dgm:cxn modelId="{019BD9C2-8A52-4BCA-8405-9FDA70695DDE}" srcId="{1D65DC66-E42B-431E-8570-6D756E71401C}" destId="{A8BA7143-A12E-44B5-B9A8-CDBBA4B032F1}" srcOrd="0" destOrd="0" parTransId="{D964188C-F323-43FB-82CD-30C92D7D4E63}" sibTransId="{00FC0E09-3E7E-40DF-BD9C-E7C6FDAE37FD}"/>
    <dgm:cxn modelId="{D95BEEE8-0044-4588-9945-387DD3CE66C7}" type="presOf" srcId="{A8BA7143-A12E-44B5-B9A8-CDBBA4B032F1}" destId="{E7C3C2DB-E74B-4CC6-B670-AFC9B9D2CC97}" srcOrd="0" destOrd="0" presId="urn:microsoft.com/office/officeart/2008/layout/HorizontalMultiLevelHierarchy"/>
    <dgm:cxn modelId="{CB1E1C01-1080-44BA-8EB9-B01BC0DD95EC}" type="presOf" srcId="{78C24F5B-CFAF-4721-9695-14D9BE571F90}" destId="{9485B754-B3C9-450A-89D2-06F53241853C}" srcOrd="0" destOrd="0" presId="urn:microsoft.com/office/officeart/2008/layout/HorizontalMultiLevelHierarchy"/>
    <dgm:cxn modelId="{403AE297-BCE6-4C10-8C90-BCE30AB7AB06}" srcId="{A8BA7143-A12E-44B5-B9A8-CDBBA4B032F1}" destId="{EFE5F707-D7DC-4BB9-A693-B51EDC665A37}" srcOrd="0" destOrd="0" parTransId="{04D03D37-711E-4CD6-B8DD-A40A60D52A91}" sibTransId="{D3D269B0-C842-41F0-B6EA-4EB11D7AB87B}"/>
    <dgm:cxn modelId="{BDA40915-7FAC-44FE-AC4E-2518690AAD2D}" srcId="{A8BA7143-A12E-44B5-B9A8-CDBBA4B032F1}" destId="{00239834-DA0F-46BA-85D6-13FCA62C25AE}" srcOrd="1" destOrd="0" parTransId="{B3D6682E-C6BC-4A5C-A46E-7441956D9EB4}" sibTransId="{D26B8CFF-0723-49E5-A1CA-37336F1BDC25}"/>
    <dgm:cxn modelId="{23438466-63EB-403B-9077-ACAB3E50F7EA}" srcId="{A8BA7143-A12E-44B5-B9A8-CDBBA4B032F1}" destId="{E957B9FD-40A0-4AA2-9D86-89CF261DC4D3}" srcOrd="2" destOrd="0" parTransId="{33751629-7FCB-4A14-BAB1-DF6F0B61690D}" sibTransId="{084B9ABF-57FC-4755-B7D8-503B4D5F7C9C}"/>
    <dgm:cxn modelId="{4ABEB57D-4CCA-498C-9AB4-A702C9398D54}" type="presOf" srcId="{E957B9FD-40A0-4AA2-9D86-89CF261DC4D3}" destId="{655441B4-70FD-4B4A-BBD2-79E876C28F24}" srcOrd="0" destOrd="0" presId="urn:microsoft.com/office/officeart/2008/layout/HorizontalMultiLevelHierarchy"/>
    <dgm:cxn modelId="{7FC8F8F7-B6FE-4187-93BE-21128B476008}" type="presOf" srcId="{00239834-DA0F-46BA-85D6-13FCA62C25AE}" destId="{404E92FB-6E3F-4FF5-BB92-42B6E8A31777}" srcOrd="0" destOrd="0" presId="urn:microsoft.com/office/officeart/2008/layout/HorizontalMultiLevelHierarchy"/>
    <dgm:cxn modelId="{14E6A890-AA16-49C4-BEFC-85141A35FB0F}" type="presOf" srcId="{78C24F5B-CFAF-4721-9695-14D9BE571F90}" destId="{2A529D8C-C164-46DB-9DE7-C9964FE3C232}" srcOrd="1" destOrd="0" presId="urn:microsoft.com/office/officeart/2008/layout/HorizontalMultiLevelHierarchy"/>
    <dgm:cxn modelId="{58A46CAB-C682-47AF-88CF-4AF5188B16F4}" type="presOf" srcId="{33751629-7FCB-4A14-BAB1-DF6F0B61690D}" destId="{53D5E204-22D7-4743-ACC5-B09A68EF0DCE}" srcOrd="1" destOrd="0" presId="urn:microsoft.com/office/officeart/2008/layout/HorizontalMultiLevelHierarchy"/>
    <dgm:cxn modelId="{50AA19B7-2545-41AE-8B8B-2FA974F3EBC4}" srcId="{A8BA7143-A12E-44B5-B9A8-CDBBA4B032F1}" destId="{B19DAC51-32A8-44E4-8BF4-AF1A30FD2ADD}" srcOrd="3" destOrd="0" parTransId="{78C24F5B-CFAF-4721-9695-14D9BE571F90}" sibTransId="{3618CC9D-C2A0-4CC4-BC43-9FB72161533D}"/>
    <dgm:cxn modelId="{1D078BA5-5B13-4237-9F42-63AA1F303223}" type="presOf" srcId="{04D03D37-711E-4CD6-B8DD-A40A60D52A91}" destId="{A5A1A07F-08B9-4BB3-9BAB-DAE94023A67F}" srcOrd="1" destOrd="0" presId="urn:microsoft.com/office/officeart/2008/layout/HorizontalMultiLevelHierarchy"/>
    <dgm:cxn modelId="{4ACCD0BC-6918-49E4-9350-C9B8C3F53C2E}" type="presOf" srcId="{B19DAC51-32A8-44E4-8BF4-AF1A30FD2ADD}" destId="{F52C6533-48E6-4CAE-895C-D202F4FA001B}" srcOrd="0" destOrd="0" presId="urn:microsoft.com/office/officeart/2008/layout/HorizontalMultiLevelHierarchy"/>
    <dgm:cxn modelId="{A80BBF66-3D6F-4254-A423-712463AF025C}" type="presOf" srcId="{33751629-7FCB-4A14-BAB1-DF6F0B61690D}" destId="{A1E0310D-F07F-4CB8-9FD8-1B4066F4F719}" srcOrd="0" destOrd="0" presId="urn:microsoft.com/office/officeart/2008/layout/HorizontalMultiLevelHierarchy"/>
    <dgm:cxn modelId="{0E72D1E0-DDEA-4470-93B4-B33700532C29}" type="presOf" srcId="{EFE5F707-D7DC-4BB9-A693-B51EDC665A37}" destId="{8DE209F4-50E4-4E80-9A7B-D1DD65E9AC75}" srcOrd="0" destOrd="0" presId="urn:microsoft.com/office/officeart/2008/layout/HorizontalMultiLevelHierarchy"/>
    <dgm:cxn modelId="{6ACCCD59-AB9E-4065-8DF2-669FB52E428C}" type="presOf" srcId="{1D65DC66-E42B-431E-8570-6D756E71401C}" destId="{435989B8-650E-4C60-ABB4-5D809962D2BD}" srcOrd="0" destOrd="0" presId="urn:microsoft.com/office/officeart/2008/layout/HorizontalMultiLevelHierarchy"/>
    <dgm:cxn modelId="{97A53653-D213-4378-9BDA-775F05550AA4}" type="presOf" srcId="{04D03D37-711E-4CD6-B8DD-A40A60D52A91}" destId="{C739C719-AF74-4F10-AE1D-8EF64E96AA61}" srcOrd="0" destOrd="0" presId="urn:microsoft.com/office/officeart/2008/layout/HorizontalMultiLevelHierarchy"/>
    <dgm:cxn modelId="{78CD5CA4-FF00-43AF-A54E-63A15BEF72AC}" type="presOf" srcId="{B3D6682E-C6BC-4A5C-A46E-7441956D9EB4}" destId="{F892C384-F642-4BDD-AED9-60AA5FCB6810}" srcOrd="1" destOrd="0" presId="urn:microsoft.com/office/officeart/2008/layout/HorizontalMultiLevelHierarchy"/>
    <dgm:cxn modelId="{4E1FA7C1-7B2B-469C-8890-AB77169EF658}" type="presParOf" srcId="{435989B8-650E-4C60-ABB4-5D809962D2BD}" destId="{8B04FEBA-F908-4D3B-A4CC-40EFB4146EB5}" srcOrd="0" destOrd="0" presId="urn:microsoft.com/office/officeart/2008/layout/HorizontalMultiLevelHierarchy"/>
    <dgm:cxn modelId="{7CE7C49E-4617-4454-A7A8-5EDAE5877250}" type="presParOf" srcId="{8B04FEBA-F908-4D3B-A4CC-40EFB4146EB5}" destId="{E7C3C2DB-E74B-4CC6-B670-AFC9B9D2CC97}" srcOrd="0" destOrd="0" presId="urn:microsoft.com/office/officeart/2008/layout/HorizontalMultiLevelHierarchy"/>
    <dgm:cxn modelId="{C4CA0DD4-8C9F-4528-B0FE-1AECC04686BB}" type="presParOf" srcId="{8B04FEBA-F908-4D3B-A4CC-40EFB4146EB5}" destId="{7C56F32D-2CE2-458E-B051-CFC9DA6ACDC8}" srcOrd="1" destOrd="0" presId="urn:microsoft.com/office/officeart/2008/layout/HorizontalMultiLevelHierarchy"/>
    <dgm:cxn modelId="{6119469A-982B-43A0-A05A-889BEDAE3A22}" type="presParOf" srcId="{7C56F32D-2CE2-458E-B051-CFC9DA6ACDC8}" destId="{C739C719-AF74-4F10-AE1D-8EF64E96AA61}" srcOrd="0" destOrd="0" presId="urn:microsoft.com/office/officeart/2008/layout/HorizontalMultiLevelHierarchy"/>
    <dgm:cxn modelId="{8E131681-C4D1-432C-BEEE-F94824382F4D}" type="presParOf" srcId="{C739C719-AF74-4F10-AE1D-8EF64E96AA61}" destId="{A5A1A07F-08B9-4BB3-9BAB-DAE94023A67F}" srcOrd="0" destOrd="0" presId="urn:microsoft.com/office/officeart/2008/layout/HorizontalMultiLevelHierarchy"/>
    <dgm:cxn modelId="{814BD8DF-A86D-4D3E-8C21-2778794BC3E0}" type="presParOf" srcId="{7C56F32D-2CE2-458E-B051-CFC9DA6ACDC8}" destId="{0B9C8ECC-99FC-40CA-AC06-91F04FAD72D7}" srcOrd="1" destOrd="0" presId="urn:microsoft.com/office/officeart/2008/layout/HorizontalMultiLevelHierarchy"/>
    <dgm:cxn modelId="{8B6DD2AE-E630-447C-9A41-CC13C0A128DB}" type="presParOf" srcId="{0B9C8ECC-99FC-40CA-AC06-91F04FAD72D7}" destId="{8DE209F4-50E4-4E80-9A7B-D1DD65E9AC75}" srcOrd="0" destOrd="0" presId="urn:microsoft.com/office/officeart/2008/layout/HorizontalMultiLevelHierarchy"/>
    <dgm:cxn modelId="{B50F5562-3633-41FB-9856-53CC85048090}" type="presParOf" srcId="{0B9C8ECC-99FC-40CA-AC06-91F04FAD72D7}" destId="{5CD9B131-8A9A-4865-9BBB-7950CDE58235}" srcOrd="1" destOrd="0" presId="urn:microsoft.com/office/officeart/2008/layout/HorizontalMultiLevelHierarchy"/>
    <dgm:cxn modelId="{66CE038A-8FD4-4422-B746-C2FA873E1F91}" type="presParOf" srcId="{7C56F32D-2CE2-458E-B051-CFC9DA6ACDC8}" destId="{904A454F-FFEA-4F27-B857-04F884387BF5}" srcOrd="2" destOrd="0" presId="urn:microsoft.com/office/officeart/2008/layout/HorizontalMultiLevelHierarchy"/>
    <dgm:cxn modelId="{BC86639B-EBB0-450C-A4A6-F95E81EFBCDA}" type="presParOf" srcId="{904A454F-FFEA-4F27-B857-04F884387BF5}" destId="{F892C384-F642-4BDD-AED9-60AA5FCB6810}" srcOrd="0" destOrd="0" presId="urn:microsoft.com/office/officeart/2008/layout/HorizontalMultiLevelHierarchy"/>
    <dgm:cxn modelId="{4DF0F582-EC47-446B-A72A-573C19A94E8D}" type="presParOf" srcId="{7C56F32D-2CE2-458E-B051-CFC9DA6ACDC8}" destId="{1B0C861D-B00A-4EE0-8D19-21F900BD80E0}" srcOrd="3" destOrd="0" presId="urn:microsoft.com/office/officeart/2008/layout/HorizontalMultiLevelHierarchy"/>
    <dgm:cxn modelId="{3F54B2E2-B7D8-4AFF-A71C-E12D102F4F12}" type="presParOf" srcId="{1B0C861D-B00A-4EE0-8D19-21F900BD80E0}" destId="{404E92FB-6E3F-4FF5-BB92-42B6E8A31777}" srcOrd="0" destOrd="0" presId="urn:microsoft.com/office/officeart/2008/layout/HorizontalMultiLevelHierarchy"/>
    <dgm:cxn modelId="{BD881711-0307-4BB3-9F27-E61B066D3670}" type="presParOf" srcId="{1B0C861D-B00A-4EE0-8D19-21F900BD80E0}" destId="{0ECA7036-BD70-4BB1-8B27-1F8C21D394F9}" srcOrd="1" destOrd="0" presId="urn:microsoft.com/office/officeart/2008/layout/HorizontalMultiLevelHierarchy"/>
    <dgm:cxn modelId="{F96BDED1-7764-48B7-9DF7-7C3CACFC8CDF}" type="presParOf" srcId="{7C56F32D-2CE2-458E-B051-CFC9DA6ACDC8}" destId="{A1E0310D-F07F-4CB8-9FD8-1B4066F4F719}" srcOrd="4" destOrd="0" presId="urn:microsoft.com/office/officeart/2008/layout/HorizontalMultiLevelHierarchy"/>
    <dgm:cxn modelId="{C92720D8-90BC-4191-B015-6F66C9D73CF7}" type="presParOf" srcId="{A1E0310D-F07F-4CB8-9FD8-1B4066F4F719}" destId="{53D5E204-22D7-4743-ACC5-B09A68EF0DCE}" srcOrd="0" destOrd="0" presId="urn:microsoft.com/office/officeart/2008/layout/HorizontalMultiLevelHierarchy"/>
    <dgm:cxn modelId="{EEB32E81-FC80-4B7C-AAD2-4B95056695F8}" type="presParOf" srcId="{7C56F32D-2CE2-458E-B051-CFC9DA6ACDC8}" destId="{5DD2F3A8-615F-4843-9AB8-893AA8110A14}" srcOrd="5" destOrd="0" presId="urn:microsoft.com/office/officeart/2008/layout/HorizontalMultiLevelHierarchy"/>
    <dgm:cxn modelId="{A36EFBBE-33A7-436E-9E45-32147B62A78F}" type="presParOf" srcId="{5DD2F3A8-615F-4843-9AB8-893AA8110A14}" destId="{655441B4-70FD-4B4A-BBD2-79E876C28F24}" srcOrd="0" destOrd="0" presId="urn:microsoft.com/office/officeart/2008/layout/HorizontalMultiLevelHierarchy"/>
    <dgm:cxn modelId="{4ECE354C-5AC2-4184-932B-B9B6714A4BB7}" type="presParOf" srcId="{5DD2F3A8-615F-4843-9AB8-893AA8110A14}" destId="{9FF39197-1CEC-4CB2-848A-A60AF058F4F9}" srcOrd="1" destOrd="0" presId="urn:microsoft.com/office/officeart/2008/layout/HorizontalMultiLevelHierarchy"/>
    <dgm:cxn modelId="{0500BD7B-460F-45D4-94EB-6C7A55C714AB}" type="presParOf" srcId="{7C56F32D-2CE2-458E-B051-CFC9DA6ACDC8}" destId="{9485B754-B3C9-450A-89D2-06F53241853C}" srcOrd="6" destOrd="0" presId="urn:microsoft.com/office/officeart/2008/layout/HorizontalMultiLevelHierarchy"/>
    <dgm:cxn modelId="{90F5F49E-F54B-42AD-B7E1-1E970871A331}" type="presParOf" srcId="{9485B754-B3C9-450A-89D2-06F53241853C}" destId="{2A529D8C-C164-46DB-9DE7-C9964FE3C232}" srcOrd="0" destOrd="0" presId="urn:microsoft.com/office/officeart/2008/layout/HorizontalMultiLevelHierarchy"/>
    <dgm:cxn modelId="{555B97F1-129B-4280-9B05-68923BD9B874}" type="presParOf" srcId="{7C56F32D-2CE2-458E-B051-CFC9DA6ACDC8}" destId="{4D67C735-BC7E-4CB9-A325-AE05E7105914}" srcOrd="7" destOrd="0" presId="urn:microsoft.com/office/officeart/2008/layout/HorizontalMultiLevelHierarchy"/>
    <dgm:cxn modelId="{5CC4776A-CDE3-40AD-86F3-2FC26A3723D2}" type="presParOf" srcId="{4D67C735-BC7E-4CB9-A325-AE05E7105914}" destId="{F52C6533-48E6-4CAE-895C-D202F4FA001B}" srcOrd="0" destOrd="0" presId="urn:microsoft.com/office/officeart/2008/layout/HorizontalMultiLevelHierarchy"/>
    <dgm:cxn modelId="{744C38F5-2C71-45B3-B1A5-25696968771A}" type="presParOf" srcId="{4D67C735-BC7E-4CB9-A325-AE05E7105914}" destId="{970D5705-14DB-48F0-B9AA-D2C55ED9D177}" srcOrd="1"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485B754-B3C9-450A-89D2-06F53241853C}">
      <dsp:nvSpPr>
        <dsp:cNvPr id="0" name=""/>
        <dsp:cNvSpPr/>
      </dsp:nvSpPr>
      <dsp:spPr>
        <a:xfrm>
          <a:off x="2414202" y="3168351"/>
          <a:ext cx="860099" cy="2413702"/>
        </a:xfrm>
        <a:custGeom>
          <a:avLst/>
          <a:gdLst/>
          <a:ahLst/>
          <a:cxnLst/>
          <a:rect l="0" t="0" r="0" b="0"/>
          <a:pathLst>
            <a:path>
              <a:moveTo>
                <a:pt x="0" y="0"/>
              </a:moveTo>
              <a:lnTo>
                <a:pt x="430049" y="0"/>
              </a:lnTo>
              <a:lnTo>
                <a:pt x="430049" y="2413702"/>
              </a:lnTo>
              <a:lnTo>
                <a:pt x="860099" y="2413702"/>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ZA" sz="900" kern="1200"/>
        </a:p>
      </dsp:txBody>
      <dsp:txXfrm>
        <a:off x="2780193" y="4311144"/>
        <a:ext cx="128118" cy="128118"/>
      </dsp:txXfrm>
    </dsp:sp>
    <dsp:sp modelId="{A1E0310D-F07F-4CB8-9FD8-1B4066F4F719}">
      <dsp:nvSpPr>
        <dsp:cNvPr id="0" name=""/>
        <dsp:cNvSpPr/>
      </dsp:nvSpPr>
      <dsp:spPr>
        <a:xfrm>
          <a:off x="2414202" y="3168351"/>
          <a:ext cx="860099" cy="901451"/>
        </a:xfrm>
        <a:custGeom>
          <a:avLst/>
          <a:gdLst/>
          <a:ahLst/>
          <a:cxnLst/>
          <a:rect l="0" t="0" r="0" b="0"/>
          <a:pathLst>
            <a:path>
              <a:moveTo>
                <a:pt x="0" y="0"/>
              </a:moveTo>
              <a:lnTo>
                <a:pt x="430049" y="0"/>
              </a:lnTo>
              <a:lnTo>
                <a:pt x="430049" y="901451"/>
              </a:lnTo>
              <a:lnTo>
                <a:pt x="860099" y="901451"/>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2813103" y="3587928"/>
        <a:ext cx="62297" cy="62297"/>
      </dsp:txXfrm>
    </dsp:sp>
    <dsp:sp modelId="{904A454F-FFEA-4F27-B857-04F884387BF5}">
      <dsp:nvSpPr>
        <dsp:cNvPr id="0" name=""/>
        <dsp:cNvSpPr/>
      </dsp:nvSpPr>
      <dsp:spPr>
        <a:xfrm>
          <a:off x="2414202" y="2510789"/>
          <a:ext cx="860099" cy="657562"/>
        </a:xfrm>
        <a:custGeom>
          <a:avLst/>
          <a:gdLst/>
          <a:ahLst/>
          <a:cxnLst/>
          <a:rect l="0" t="0" r="0" b="0"/>
          <a:pathLst>
            <a:path>
              <a:moveTo>
                <a:pt x="0" y="657562"/>
              </a:moveTo>
              <a:lnTo>
                <a:pt x="430049" y="657562"/>
              </a:lnTo>
              <a:lnTo>
                <a:pt x="430049" y="0"/>
              </a:lnTo>
              <a:lnTo>
                <a:pt x="860099" y="0"/>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2817185" y="2812504"/>
        <a:ext cx="54133" cy="54133"/>
      </dsp:txXfrm>
    </dsp:sp>
    <dsp:sp modelId="{C739C719-AF74-4F10-AE1D-8EF64E96AA61}">
      <dsp:nvSpPr>
        <dsp:cNvPr id="0" name=""/>
        <dsp:cNvSpPr/>
      </dsp:nvSpPr>
      <dsp:spPr>
        <a:xfrm>
          <a:off x="2414202" y="910901"/>
          <a:ext cx="789806" cy="2257450"/>
        </a:xfrm>
        <a:custGeom>
          <a:avLst/>
          <a:gdLst/>
          <a:ahLst/>
          <a:cxnLst/>
          <a:rect l="0" t="0" r="0" b="0"/>
          <a:pathLst>
            <a:path>
              <a:moveTo>
                <a:pt x="0" y="2257450"/>
              </a:moveTo>
              <a:lnTo>
                <a:pt x="394903" y="2257450"/>
              </a:lnTo>
              <a:lnTo>
                <a:pt x="394903" y="0"/>
              </a:lnTo>
              <a:lnTo>
                <a:pt x="789806" y="0"/>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ZA" sz="800" kern="1200"/>
        </a:p>
      </dsp:txBody>
      <dsp:txXfrm>
        <a:off x="2749315" y="1979835"/>
        <a:ext cx="119581" cy="119581"/>
      </dsp:txXfrm>
    </dsp:sp>
    <dsp:sp modelId="{E7C3C2DB-E74B-4CC6-B670-AFC9B9D2CC97}">
      <dsp:nvSpPr>
        <dsp:cNvPr id="0" name=""/>
        <dsp:cNvSpPr/>
      </dsp:nvSpPr>
      <dsp:spPr>
        <a:xfrm rot="16200000">
          <a:off x="-1356136" y="2566365"/>
          <a:ext cx="6336703" cy="1203973"/>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n-ZA" sz="4100" kern="1200" dirty="0" smtClean="0"/>
            <a:t>Baseline Geochemical Studies </a:t>
          </a:r>
          <a:endParaRPr lang="en-ZA" sz="4100" kern="1200" dirty="0"/>
        </a:p>
      </dsp:txBody>
      <dsp:txXfrm rot="16200000">
        <a:off x="-1356136" y="2566365"/>
        <a:ext cx="6336703" cy="1203973"/>
      </dsp:txXfrm>
    </dsp:sp>
    <dsp:sp modelId="{8DE209F4-50E4-4E80-9A7B-D1DD65E9AC75}">
      <dsp:nvSpPr>
        <dsp:cNvPr id="0" name=""/>
        <dsp:cNvSpPr/>
      </dsp:nvSpPr>
      <dsp:spPr>
        <a:xfrm>
          <a:off x="3204009" y="308914"/>
          <a:ext cx="3949033" cy="1203973"/>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ZA" sz="2700" kern="1200" dirty="0" smtClean="0"/>
            <a:t>Field data and Sample Collection</a:t>
          </a:r>
          <a:endParaRPr lang="en-ZA" sz="2700" kern="1200" dirty="0"/>
        </a:p>
      </dsp:txBody>
      <dsp:txXfrm>
        <a:off x="3204009" y="308914"/>
        <a:ext cx="3949033" cy="1203973"/>
      </dsp:txXfrm>
    </dsp:sp>
    <dsp:sp modelId="{404E92FB-6E3F-4FF5-BB92-42B6E8A31777}">
      <dsp:nvSpPr>
        <dsp:cNvPr id="0" name=""/>
        <dsp:cNvSpPr/>
      </dsp:nvSpPr>
      <dsp:spPr>
        <a:xfrm>
          <a:off x="3274302" y="1908802"/>
          <a:ext cx="3949033" cy="1203973"/>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ZA" sz="2700" kern="1200" dirty="0" smtClean="0"/>
            <a:t>Water Quality and Isotope analysis</a:t>
          </a:r>
          <a:endParaRPr lang="en-ZA" sz="2700" kern="1200" dirty="0"/>
        </a:p>
      </dsp:txBody>
      <dsp:txXfrm>
        <a:off x="3274302" y="1908802"/>
        <a:ext cx="3949033" cy="1203973"/>
      </dsp:txXfrm>
    </dsp:sp>
    <dsp:sp modelId="{655441B4-70FD-4B4A-BBD2-79E876C28F24}">
      <dsp:nvSpPr>
        <dsp:cNvPr id="0" name=""/>
        <dsp:cNvSpPr/>
      </dsp:nvSpPr>
      <dsp:spPr>
        <a:xfrm>
          <a:off x="3274302" y="3467816"/>
          <a:ext cx="3949033" cy="1203973"/>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ZA" sz="2700" kern="1200" dirty="0" smtClean="0"/>
            <a:t>Origin of methane(Thermogenic or biogenic)</a:t>
          </a:r>
          <a:endParaRPr lang="en-ZA" sz="2700" kern="1200" dirty="0"/>
        </a:p>
      </dsp:txBody>
      <dsp:txXfrm>
        <a:off x="3274302" y="3467816"/>
        <a:ext cx="3949033" cy="1203973"/>
      </dsp:txXfrm>
    </dsp:sp>
    <dsp:sp modelId="{F52C6533-48E6-4CAE-895C-D202F4FA001B}">
      <dsp:nvSpPr>
        <dsp:cNvPr id="0" name=""/>
        <dsp:cNvSpPr/>
      </dsp:nvSpPr>
      <dsp:spPr>
        <a:xfrm>
          <a:off x="3274302" y="4980067"/>
          <a:ext cx="3949033" cy="1203973"/>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ZA" sz="2700" kern="1200" dirty="0" smtClean="0"/>
            <a:t>Connectivity of the shallow and deeper formation water</a:t>
          </a:r>
          <a:endParaRPr lang="en-ZA" sz="2700" kern="1200" dirty="0"/>
        </a:p>
      </dsp:txBody>
      <dsp:txXfrm>
        <a:off x="3274302" y="4980067"/>
        <a:ext cx="3949033" cy="1203973"/>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44730-8C06-4E5B-8D79-76EBDDF9836C}" type="datetimeFigureOut">
              <a:rPr lang="en-ZA" smtClean="0"/>
              <a:pPr/>
              <a:t>2014-10-01</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F55547-5131-4C68-97F4-0372CEFF3353}" type="slidenum">
              <a:rPr lang="en-ZA" smtClean="0"/>
              <a:pPr/>
              <a:t>‹#›</a:t>
            </a:fld>
            <a:endParaRPr lang="en-ZA"/>
          </a:p>
        </p:txBody>
      </p:sp>
    </p:spTree>
    <p:extLst>
      <p:ext uri="{BB962C8B-B14F-4D97-AF65-F5344CB8AC3E}">
        <p14:creationId xmlns="" xmlns:p14="http://schemas.microsoft.com/office/powerpoint/2010/main" val="1916816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D6AF4E7B-82A9-4FDE-929F-A239B2F49200}" type="slidenum">
              <a:rPr lang="en-US" altLang="en-US">
                <a:solidFill>
                  <a:prstClr val="black"/>
                </a:solidFill>
              </a:rPr>
              <a:pPr/>
              <a:t>2</a:t>
            </a:fld>
            <a:endParaRPr lang="en-US" altLang="en-US">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AC172E59-A3A1-46CB-8644-B19ABECA94C3}" type="datetimeFigureOut">
              <a:rPr lang="en-ZA" smtClean="0"/>
              <a:pPr/>
              <a:t>2014-10-01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875927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AC172E59-A3A1-46CB-8644-B19ABECA94C3}" type="datetimeFigureOut">
              <a:rPr lang="en-ZA" smtClean="0"/>
              <a:pPr/>
              <a:t>2014-10-01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4294465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AC172E59-A3A1-46CB-8644-B19ABECA94C3}" type="datetimeFigureOut">
              <a:rPr lang="en-ZA" smtClean="0"/>
              <a:pPr/>
              <a:t>2014-10-01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2296576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0" y="0"/>
            <a:ext cx="9144000" cy="1328738"/>
          </a:xfrm>
          <a:prstGeom prst="rect">
            <a:avLst/>
          </a:prstGeom>
          <a:solidFill>
            <a:srgbClr val="FFFFFF"/>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defRPr/>
            </a:pPr>
            <a:endParaRPr lang="en-US" altLang="en-US" sz="3200" smtClean="0">
              <a:solidFill>
                <a:srgbClr val="000000"/>
              </a:solidFill>
            </a:endParaRPr>
          </a:p>
        </p:txBody>
      </p:sp>
      <p:pic>
        <p:nvPicPr>
          <p:cNvPr id="5" name="Picture 8" descr="Inkaba ye Africa 3D 2.jpg"/>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7537450" y="138113"/>
            <a:ext cx="15367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0" y="0"/>
            <a:ext cx="9144000" cy="1328738"/>
          </a:xfrm>
          <a:prstGeom prst="rect">
            <a:avLst/>
          </a:prstGeom>
          <a:solidFill>
            <a:srgbClr val="FFFFFF"/>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defRPr/>
            </a:pPr>
            <a:endParaRPr lang="en-US" altLang="en-US" sz="3200" smtClean="0">
              <a:solidFill>
                <a:srgbClr val="000000"/>
              </a:solidFill>
            </a:endParaRPr>
          </a:p>
        </p:txBody>
      </p:sp>
      <p:pic>
        <p:nvPicPr>
          <p:cNvPr id="7" name="Picture 13" descr="Inkaba ye Africa 3D 2.jpg"/>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1913" y="47625"/>
            <a:ext cx="1663700"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C:\Users\FourieCJS\Documents\INKABA\2014\!Khure_logo3_2011-2 (2) (1).jpg"/>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061325" y="15875"/>
            <a:ext cx="1060450" cy="128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30724" name="Rectangle 4"/>
          <p:cNvSpPr>
            <a:spLocks noGrp="1" noChangeArrowheads="1"/>
          </p:cNvSpPr>
          <p:nvPr>
            <p:ph type="subTitle" idx="1"/>
          </p:nvPr>
        </p:nvSpPr>
        <p:spPr>
          <a:xfrm>
            <a:off x="1371600" y="3886200"/>
            <a:ext cx="6400800" cy="1752600"/>
          </a:xfrm>
        </p:spPr>
        <p:txBody>
          <a:bodyPr/>
          <a:lstStyle>
            <a:lvl1pPr marL="0" indent="0" algn="ctr">
              <a:buFontTx/>
              <a:buNone/>
              <a:defRPr sz="2400"/>
            </a:lvl1pPr>
          </a:lstStyle>
          <a:p>
            <a:r>
              <a:rPr lang="en-US"/>
              <a:t>Click to edit Master subtitle style</a:t>
            </a:r>
          </a:p>
        </p:txBody>
      </p:sp>
      <p:sp>
        <p:nvSpPr>
          <p:cNvPr id="9" name="Rectangle 12"/>
          <p:cNvSpPr>
            <a:spLocks noGrp="1" noChangeArrowheads="1"/>
          </p:cNvSpPr>
          <p:nvPr>
            <p:ph type="ftr" sz="quarter" idx="10"/>
          </p:nvPr>
        </p:nvSpPr>
        <p:spPr/>
        <p:txBody>
          <a:bodyPr/>
          <a:lstStyle>
            <a:lvl1pPr>
              <a:defRPr b="0">
                <a:solidFill>
                  <a:schemeClr val="tx1"/>
                </a:solidFill>
              </a:defRPr>
            </a:lvl1pPr>
          </a:lstStyle>
          <a:p>
            <a:pPr>
              <a:defRPr/>
            </a:pPr>
            <a:r>
              <a:rPr lang="en-ZA" altLang="en-US" b="1">
                <a:solidFill>
                  <a:srgbClr val="FFFFFF"/>
                </a:solidFill>
              </a:rPr>
              <a:t>Matjiesfontein 2014</a:t>
            </a:r>
            <a:endParaRPr lang="en-US" altLang="en-US">
              <a:solidFill>
                <a:srgbClr val="FFFFFF"/>
              </a:solidFill>
            </a:endParaRPr>
          </a:p>
          <a:p>
            <a:pPr>
              <a:defRPr/>
            </a:pPr>
            <a:endParaRPr lang="en-US" altLang="en-US">
              <a:solidFill>
                <a:srgbClr val="000000"/>
              </a:solidFill>
            </a:endParaRPr>
          </a:p>
        </p:txBody>
      </p:sp>
      <p:sp>
        <p:nvSpPr>
          <p:cNvPr id="10" name="Rectangle 13"/>
          <p:cNvSpPr>
            <a:spLocks noGrp="1" noChangeArrowheads="1"/>
          </p:cNvSpPr>
          <p:nvPr>
            <p:ph type="sldNum" sz="quarter" idx="11"/>
          </p:nvPr>
        </p:nvSpPr>
        <p:spPr/>
        <p:txBody>
          <a:bodyPr/>
          <a:lstStyle>
            <a:lvl1pPr>
              <a:defRPr/>
            </a:lvl1pPr>
          </a:lstStyle>
          <a:p>
            <a:fld id="{8AF6EE39-6F2C-43DF-9CB3-898E670232A8}"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800090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AC172E59-A3A1-46CB-8644-B19ABECA94C3}" type="datetimeFigureOut">
              <a:rPr lang="en-ZA" smtClean="0"/>
              <a:pPr/>
              <a:t>2014-10-01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344404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172E59-A3A1-46CB-8644-B19ABECA94C3}" type="datetimeFigureOut">
              <a:rPr lang="en-ZA" smtClean="0"/>
              <a:pPr/>
              <a:t>2014-10-01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2636056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AC172E59-A3A1-46CB-8644-B19ABECA94C3}" type="datetimeFigureOut">
              <a:rPr lang="en-ZA" smtClean="0"/>
              <a:pPr/>
              <a:t>2014-10-01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2327530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AC172E59-A3A1-46CB-8644-B19ABECA94C3}" type="datetimeFigureOut">
              <a:rPr lang="en-ZA" smtClean="0"/>
              <a:pPr/>
              <a:t>2014-10-01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2543824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AC172E59-A3A1-46CB-8644-B19ABECA94C3}" type="datetimeFigureOut">
              <a:rPr lang="en-ZA" smtClean="0"/>
              <a:pPr/>
              <a:t>2014-10-01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2217394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72E59-A3A1-46CB-8644-B19ABECA94C3}" type="datetimeFigureOut">
              <a:rPr lang="en-ZA" smtClean="0"/>
              <a:pPr/>
              <a:t>2014-10-01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817910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172E59-A3A1-46CB-8644-B19ABECA94C3}" type="datetimeFigureOut">
              <a:rPr lang="en-ZA" smtClean="0"/>
              <a:pPr/>
              <a:t>2014-10-01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3896191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172E59-A3A1-46CB-8644-B19ABECA94C3}" type="datetimeFigureOut">
              <a:rPr lang="en-ZA" smtClean="0"/>
              <a:pPr/>
              <a:t>2014-10-01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3424124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72E59-A3A1-46CB-8644-B19ABECA94C3}" type="datetimeFigureOut">
              <a:rPr lang="en-ZA" smtClean="0"/>
              <a:pPr/>
              <a:t>2014-10-01</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3D5A6-14E0-4ED2-A8A2-7A335D807D5A}" type="slidenum">
              <a:rPr lang="en-ZA" smtClean="0"/>
              <a:pPr/>
              <a:t>‹#›</a:t>
            </a:fld>
            <a:endParaRPr lang="en-ZA"/>
          </a:p>
        </p:txBody>
      </p:sp>
    </p:spTree>
    <p:extLst>
      <p:ext uri="{BB962C8B-B14F-4D97-AF65-F5344CB8AC3E}">
        <p14:creationId xmlns="" xmlns:p14="http://schemas.microsoft.com/office/powerpoint/2010/main" val="342714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2700000"/>
        </a:gra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 name="Rectangle 12"/>
          <p:cNvSpPr>
            <a:spLocks noGrp="1" noChangeArrowheads="1"/>
          </p:cNvSpPr>
          <p:nvPr>
            <p:ph type="ftr" sz="quarter" idx="3"/>
          </p:nvPr>
        </p:nvSpPr>
        <p:spPr>
          <a:xfrm>
            <a:off x="2978150" y="6454775"/>
            <a:ext cx="3313113" cy="312738"/>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b="1">
                <a:solidFill>
                  <a:schemeClr val="bg1"/>
                </a:solidFill>
                <a:latin typeface="Arial" panose="020B0604020202020204" pitchFamily="34" charset="0"/>
              </a:defRPr>
            </a:lvl1pPr>
          </a:lstStyle>
          <a:p>
            <a:pPr fontAlgn="base">
              <a:spcBef>
                <a:spcPct val="0"/>
              </a:spcBef>
              <a:spcAft>
                <a:spcPct val="0"/>
              </a:spcAft>
              <a:defRPr/>
            </a:pPr>
            <a:r>
              <a:rPr lang="en-ZA" altLang="en-US">
                <a:solidFill>
                  <a:srgbClr val="FFFFFF"/>
                </a:solidFill>
              </a:rPr>
              <a:t>Matjiesfontein 2014</a:t>
            </a:r>
            <a:endParaRPr lang="en-US" altLang="en-US" b="0">
              <a:solidFill>
                <a:srgbClr val="FFFFFF"/>
              </a:solidFill>
            </a:endParaRPr>
          </a:p>
          <a:p>
            <a:pPr fontAlgn="base">
              <a:spcBef>
                <a:spcPct val="0"/>
              </a:spcBef>
              <a:spcAft>
                <a:spcPct val="0"/>
              </a:spcAft>
              <a:defRPr/>
            </a:pPr>
            <a:endParaRPr lang="en-US" altLang="en-US" b="0">
              <a:solidFill>
                <a:srgbClr val="000000"/>
              </a:solidFill>
            </a:endParaRPr>
          </a:p>
        </p:txBody>
      </p:sp>
      <p:sp>
        <p:nvSpPr>
          <p:cNvPr id="16" name="Rectangle 13"/>
          <p:cNvSpPr>
            <a:spLocks noGrp="1" noChangeArrowheads="1"/>
          </p:cNvSpPr>
          <p:nvPr>
            <p:ph type="sldNum" sz="quarter" idx="4"/>
          </p:nvPr>
        </p:nvSpPr>
        <p:spPr bwMode="auto">
          <a:xfrm>
            <a:off x="7532688" y="6577013"/>
            <a:ext cx="1133475" cy="28098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200">
                <a:solidFill>
                  <a:schemeClr val="bg1"/>
                </a:solidFill>
              </a:defRPr>
            </a:lvl1pPr>
          </a:lstStyle>
          <a:p>
            <a:pPr fontAlgn="base">
              <a:spcBef>
                <a:spcPct val="0"/>
              </a:spcBef>
              <a:spcAft>
                <a:spcPct val="0"/>
              </a:spcAft>
            </a:pPr>
            <a:fld id="{DC6C16E9-A849-4A42-8357-CF970282C54B}"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 xmlns:p14="http://schemas.microsoft.com/office/powerpoint/2010/main" val="1214525656"/>
      </p:ext>
    </p:extLst>
  </p:cSld>
  <p:clrMap bg1="lt1" tx1="dk1" bg2="lt2" tx2="dk2" accent1="accent1" accent2="accent2" accent3="accent3" accent4="accent4" accent5="accent5" accent6="accent6" hlink="hlink" folHlink="folHlink"/>
  <p:sldLayoutIdLst>
    <p:sldLayoutId id="2147483661" r:id="rId1"/>
  </p:sldLayoutIdLst>
  <p:hf hdr="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sz="1600">
          <a:solidFill>
            <a:schemeClr val="bg1"/>
          </a:solidFill>
          <a:latin typeface="+mn-lt"/>
        </a:defRPr>
      </a:lvl5pPr>
      <a:lvl6pPr marL="2514600" indent="-228600" algn="l" rtl="0" fontAlgn="base">
        <a:spcBef>
          <a:spcPct val="20000"/>
        </a:spcBef>
        <a:spcAft>
          <a:spcPct val="0"/>
        </a:spcAft>
        <a:buChar char="»"/>
        <a:defRPr sz="1600">
          <a:solidFill>
            <a:schemeClr val="bg1"/>
          </a:solidFill>
          <a:latin typeface="+mn-lt"/>
        </a:defRPr>
      </a:lvl6pPr>
      <a:lvl7pPr marL="2971800" indent="-228600" algn="l" rtl="0" fontAlgn="base">
        <a:spcBef>
          <a:spcPct val="20000"/>
        </a:spcBef>
        <a:spcAft>
          <a:spcPct val="0"/>
        </a:spcAft>
        <a:buChar char="»"/>
        <a:defRPr sz="1600">
          <a:solidFill>
            <a:schemeClr val="bg1"/>
          </a:solidFill>
          <a:latin typeface="+mn-lt"/>
        </a:defRPr>
      </a:lvl7pPr>
      <a:lvl8pPr marL="3429000" indent="-228600" algn="l" rtl="0" fontAlgn="base">
        <a:spcBef>
          <a:spcPct val="20000"/>
        </a:spcBef>
        <a:spcAft>
          <a:spcPct val="0"/>
        </a:spcAft>
        <a:buChar char="»"/>
        <a:defRPr sz="1600">
          <a:solidFill>
            <a:schemeClr val="bg1"/>
          </a:solidFill>
          <a:latin typeface="+mn-lt"/>
        </a:defRPr>
      </a:lvl8pPr>
      <a:lvl9pPr marL="3886200" indent="-228600" algn="l" rtl="0" fontAlgn="base">
        <a:spcBef>
          <a:spcPct val="20000"/>
        </a:spcBef>
        <a:spcAft>
          <a:spcPct val="0"/>
        </a:spcAft>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em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ZW"/>
          </a:p>
        </p:txBody>
      </p:sp>
      <p:sp>
        <p:nvSpPr>
          <p:cNvPr id="3" name="Subtitle 2"/>
          <p:cNvSpPr>
            <a:spLocks noGrp="1"/>
          </p:cNvSpPr>
          <p:nvPr>
            <p:ph type="subTitle" idx="1"/>
          </p:nvPr>
        </p:nvSpPr>
        <p:spPr/>
        <p:txBody>
          <a:bodyPr/>
          <a:lstStyle/>
          <a:p>
            <a:endParaRPr lang="en-ZW"/>
          </a:p>
        </p:txBody>
      </p:sp>
      <p:pic>
        <p:nvPicPr>
          <p:cNvPr id="1026" name="Picture 2"/>
          <p:cNvPicPr>
            <a:picLocks noChangeAspect="1" noChangeArrowheads="1"/>
          </p:cNvPicPr>
          <p:nvPr/>
        </p:nvPicPr>
        <p:blipFill>
          <a:blip r:embed="rId2" cstate="print"/>
          <a:srcRect/>
          <a:stretch>
            <a:fillRect/>
          </a:stretch>
        </p:blipFill>
        <p:spPr bwMode="auto">
          <a:xfrm>
            <a:off x="0" y="980728"/>
            <a:ext cx="9144000" cy="5256584"/>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3408"/>
            <a:ext cx="8229600" cy="1143000"/>
          </a:xfrm>
        </p:spPr>
        <p:txBody>
          <a:bodyPr/>
          <a:lstStyle/>
          <a:p>
            <a:r>
              <a:rPr lang="en-ZA" dirty="0" smtClean="0"/>
              <a:t>Study area: Stray gas legacy</a:t>
            </a:r>
            <a:endParaRPr lang="en-ZA"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67544" y="692696"/>
            <a:ext cx="8136904" cy="5904656"/>
          </a:xfrm>
        </p:spPr>
      </p:pic>
    </p:spTree>
    <p:extLst>
      <p:ext uri="{BB962C8B-B14F-4D97-AF65-F5344CB8AC3E}">
        <p14:creationId xmlns="" xmlns:p14="http://schemas.microsoft.com/office/powerpoint/2010/main" val="1643651477"/>
      </p:ext>
    </p:extLst>
  </p:cSld>
  <p:clrMapOvr>
    <a:masterClrMapping/>
  </p:clrMapOvr>
  <mc:AlternateContent xmlns:mc="http://schemas.openxmlformats.org/markup-compatibility/2006">
    <mc:Choice xmlns="" xmlns:p14="http://schemas.microsoft.com/office/powerpoint/2010/main" Requires="p14">
      <p:transition spd="slow" p14:dur="2000" advTm="25444"/>
    </mc:Choice>
    <mc:Fallback>
      <p:transition spd="slow" advTm="2544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Methodology</a:t>
            </a:r>
            <a:br>
              <a:rPr lang="en-US" dirty="0" smtClean="0"/>
            </a:br>
            <a:r>
              <a:rPr lang="en-US" dirty="0" smtClean="0"/>
              <a:t>Field Testing and Sample Collection</a:t>
            </a:r>
            <a:endParaRPr lang="en-US" dirty="0"/>
          </a:p>
        </p:txBody>
      </p:sp>
      <p:sp>
        <p:nvSpPr>
          <p:cNvPr id="4" name="TextBox 3"/>
          <p:cNvSpPr txBox="1"/>
          <p:nvPr/>
        </p:nvSpPr>
        <p:spPr>
          <a:xfrm>
            <a:off x="107504" y="1455054"/>
            <a:ext cx="3312368" cy="2862322"/>
          </a:xfrm>
          <a:prstGeom prst="rect">
            <a:avLst/>
          </a:prstGeom>
          <a:noFill/>
        </p:spPr>
        <p:txBody>
          <a:bodyPr wrap="square" rtlCol="0">
            <a:spAutoFit/>
          </a:bodyPr>
          <a:lstStyle/>
          <a:p>
            <a:pPr marL="285750" lvl="1" indent="-285750">
              <a:buFont typeface="Arial" pitchFamily="34" charset="0"/>
              <a:buChar char="•"/>
            </a:pPr>
            <a:r>
              <a:rPr lang="en-US" dirty="0"/>
              <a:t>Hydrocensus</a:t>
            </a:r>
          </a:p>
          <a:p>
            <a:pPr marL="285750" lvl="1" indent="-285750">
              <a:buFont typeface="Arial" pitchFamily="34" charset="0"/>
              <a:buChar char="•"/>
            </a:pPr>
            <a:r>
              <a:rPr lang="en-US" dirty="0" smtClean="0"/>
              <a:t>Hand </a:t>
            </a:r>
            <a:r>
              <a:rPr lang="en-US" dirty="0"/>
              <a:t>Readings : Dip Meters, Picarro </a:t>
            </a:r>
            <a:r>
              <a:rPr lang="en-US" dirty="0" smtClean="0"/>
              <a:t>gas measurements</a:t>
            </a:r>
          </a:p>
          <a:p>
            <a:pPr marL="285750" indent="-285750">
              <a:buFont typeface="Arial" pitchFamily="34" charset="0"/>
              <a:buChar char="•"/>
            </a:pPr>
            <a:r>
              <a:rPr lang="en-US" dirty="0" smtClean="0"/>
              <a:t>EC profiling</a:t>
            </a:r>
          </a:p>
          <a:p>
            <a:pPr marL="285750" indent="-285750">
              <a:buFont typeface="Arial" pitchFamily="34" charset="0"/>
              <a:buChar char="•"/>
            </a:pPr>
            <a:r>
              <a:rPr lang="en-US" dirty="0" smtClean="0"/>
              <a:t>Installation of 10 </a:t>
            </a:r>
            <a:r>
              <a:rPr lang="en-US" dirty="0" err="1" smtClean="0"/>
              <a:t>downhole</a:t>
            </a:r>
            <a:r>
              <a:rPr lang="en-US" dirty="0" smtClean="0"/>
              <a:t> continuous logger</a:t>
            </a:r>
          </a:p>
          <a:p>
            <a:pPr marL="285750" lvl="1" indent="-285750">
              <a:buFont typeface="Arial" pitchFamily="34" charset="0"/>
              <a:buChar char="•"/>
            </a:pPr>
            <a:r>
              <a:rPr lang="en-US" dirty="0"/>
              <a:t>Purging of non-active boreholes</a:t>
            </a:r>
          </a:p>
          <a:p>
            <a:pPr marL="285750" lvl="1" indent="-285750">
              <a:buFont typeface="Arial" pitchFamily="34" charset="0"/>
              <a:buChar char="•"/>
            </a:pPr>
            <a:r>
              <a:rPr lang="en-US" dirty="0"/>
              <a:t>Seasonal sampling</a:t>
            </a:r>
          </a:p>
          <a:p>
            <a:pPr marL="285750" indent="-285750">
              <a:buFont typeface="Arial" pitchFamily="34" charset="0"/>
              <a:buChar char="•"/>
            </a:pPr>
            <a:endParaRPr lang="en-US" dirty="0" smtClean="0"/>
          </a:p>
        </p:txBody>
      </p:sp>
      <p:pic>
        <p:nvPicPr>
          <p:cNvPr id="7171" name="Picture 3"/>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1168" y="4250938"/>
            <a:ext cx="2229029" cy="18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59832" y="3158331"/>
            <a:ext cx="3240360" cy="36996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649964" y="4210646"/>
            <a:ext cx="2305050" cy="1993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76863" y="1455054"/>
            <a:ext cx="3767137" cy="1616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91905875"/>
      </p:ext>
    </p:extLst>
  </p:cSld>
  <p:clrMapOvr>
    <a:masterClrMapping/>
  </p:clrMapOvr>
  <mc:AlternateContent xmlns:mc="http://schemas.openxmlformats.org/markup-compatibility/2006">
    <mc:Choice xmlns="" xmlns:p14="http://schemas.microsoft.com/office/powerpoint/2010/main" Requires="p14">
      <p:transition spd="slow" p14:dur="2000" advTm="42514"/>
    </mc:Choice>
    <mc:Fallback>
      <p:transition spd="slow" advTm="4251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Methodology</a:t>
            </a:r>
            <a:br>
              <a:rPr lang="en-US" dirty="0" smtClean="0"/>
            </a:br>
            <a:r>
              <a:rPr lang="en-US" dirty="0" smtClean="0"/>
              <a:t>Field Testing and Sample Collection</a:t>
            </a:r>
            <a:endParaRPr lang="en-US" dirty="0"/>
          </a:p>
        </p:txBody>
      </p:sp>
      <p:pic>
        <p:nvPicPr>
          <p:cNvPr id="3" name="Picture 2" descr="C:\Users\mimi\Desktop\matjiesfontein\Poster and presentation semi finals\20140925_20010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575623" y="2142421"/>
            <a:ext cx="5291199" cy="413995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l="8819" t="10240" b="4311"/>
          <a:stretch/>
        </p:blipFill>
        <p:spPr>
          <a:xfrm>
            <a:off x="4932040" y="1566799"/>
            <a:ext cx="3888432" cy="5150370"/>
          </a:xfrm>
          <a:prstGeom prst="rect">
            <a:avLst/>
          </a:prstGeom>
        </p:spPr>
      </p:pic>
    </p:spTree>
    <p:extLst>
      <p:ext uri="{BB962C8B-B14F-4D97-AF65-F5344CB8AC3E}">
        <p14:creationId xmlns="" xmlns:p14="http://schemas.microsoft.com/office/powerpoint/2010/main" val="2726235577"/>
      </p:ext>
    </p:extLst>
  </p:cSld>
  <p:clrMapOvr>
    <a:masterClrMapping/>
  </p:clrMapOvr>
  <mc:AlternateContent xmlns:mc="http://schemas.openxmlformats.org/markup-compatibility/2006">
    <mc:Choice xmlns="" xmlns:p14="http://schemas.microsoft.com/office/powerpoint/2010/main" Requires="p14">
      <p:transition spd="slow" p14:dur="2000" advTm="23221"/>
    </mc:Choice>
    <mc:Fallback>
      <p:transition spd="slow" advTm="2322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Methodology</a:t>
            </a:r>
            <a:br>
              <a:rPr lang="en-US" dirty="0" smtClean="0"/>
            </a:br>
            <a:r>
              <a:rPr lang="en-US" dirty="0" smtClean="0"/>
              <a:t>Field Testing and Sample Collection</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564214"/>
            <a:ext cx="8352928" cy="5293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6253" y="6098812"/>
            <a:ext cx="2699792" cy="646331"/>
          </a:xfrm>
          <a:prstGeom prst="rect">
            <a:avLst/>
          </a:prstGeom>
          <a:noFill/>
        </p:spPr>
        <p:txBody>
          <a:bodyPr wrap="square" rtlCol="0">
            <a:spAutoFit/>
          </a:bodyPr>
          <a:lstStyle/>
          <a:p>
            <a:r>
              <a:rPr lang="en-ZA" dirty="0" smtClean="0"/>
              <a:t>Gas samples, delta 13C-methane</a:t>
            </a:r>
            <a:endParaRPr lang="en-ZA" dirty="0"/>
          </a:p>
        </p:txBody>
      </p:sp>
      <p:sp>
        <p:nvSpPr>
          <p:cNvPr id="5" name="TextBox 4"/>
          <p:cNvSpPr txBox="1"/>
          <p:nvPr/>
        </p:nvSpPr>
        <p:spPr>
          <a:xfrm>
            <a:off x="4739702" y="5960312"/>
            <a:ext cx="1872208" cy="923330"/>
          </a:xfrm>
          <a:prstGeom prst="rect">
            <a:avLst/>
          </a:prstGeom>
          <a:noFill/>
        </p:spPr>
        <p:txBody>
          <a:bodyPr wrap="square" rtlCol="0">
            <a:spAutoFit/>
          </a:bodyPr>
          <a:lstStyle/>
          <a:p>
            <a:r>
              <a:rPr lang="en-ZA" dirty="0" smtClean="0"/>
              <a:t>Major and trace elements, anions and cations</a:t>
            </a:r>
            <a:endParaRPr lang="en-ZA" dirty="0"/>
          </a:p>
        </p:txBody>
      </p:sp>
      <p:sp>
        <p:nvSpPr>
          <p:cNvPr id="6" name="TextBox 5"/>
          <p:cNvSpPr txBox="1"/>
          <p:nvPr/>
        </p:nvSpPr>
        <p:spPr>
          <a:xfrm>
            <a:off x="7557612" y="5018692"/>
            <a:ext cx="2032947" cy="646331"/>
          </a:xfrm>
          <a:prstGeom prst="rect">
            <a:avLst/>
          </a:prstGeom>
          <a:noFill/>
        </p:spPr>
        <p:txBody>
          <a:bodyPr wrap="square" rtlCol="0">
            <a:spAutoFit/>
          </a:bodyPr>
          <a:lstStyle/>
          <a:p>
            <a:r>
              <a:rPr lang="en-ZA" dirty="0" smtClean="0"/>
              <a:t>UCT Lab, isotope analysis</a:t>
            </a:r>
            <a:endParaRPr lang="en-ZA" dirty="0"/>
          </a:p>
        </p:txBody>
      </p:sp>
      <p:sp>
        <p:nvSpPr>
          <p:cNvPr id="7" name="TextBox 6"/>
          <p:cNvSpPr txBox="1"/>
          <p:nvPr/>
        </p:nvSpPr>
        <p:spPr>
          <a:xfrm>
            <a:off x="6249475" y="5157192"/>
            <a:ext cx="1058829" cy="646331"/>
          </a:xfrm>
          <a:prstGeom prst="rect">
            <a:avLst/>
          </a:prstGeom>
          <a:noFill/>
        </p:spPr>
        <p:txBody>
          <a:bodyPr wrap="square" rtlCol="0">
            <a:spAutoFit/>
          </a:bodyPr>
          <a:lstStyle/>
          <a:p>
            <a:r>
              <a:rPr lang="en-ZA" dirty="0" smtClean="0"/>
              <a:t>DIC, TOC,DOC</a:t>
            </a:r>
            <a:endParaRPr lang="en-ZA" dirty="0"/>
          </a:p>
        </p:txBody>
      </p:sp>
      <p:sp>
        <p:nvSpPr>
          <p:cNvPr id="8" name="TextBox 7"/>
          <p:cNvSpPr txBox="1"/>
          <p:nvPr/>
        </p:nvSpPr>
        <p:spPr>
          <a:xfrm>
            <a:off x="5508104" y="1612272"/>
            <a:ext cx="3251212" cy="369332"/>
          </a:xfrm>
          <a:prstGeom prst="rect">
            <a:avLst/>
          </a:prstGeom>
          <a:noFill/>
        </p:spPr>
        <p:txBody>
          <a:bodyPr wrap="square" rtlCol="0">
            <a:spAutoFit/>
          </a:bodyPr>
          <a:lstStyle/>
          <a:p>
            <a:pPr algn="ctr"/>
            <a:r>
              <a:rPr lang="en-ZA" dirty="0" smtClean="0"/>
              <a:t>Water samples</a:t>
            </a:r>
            <a:endParaRPr lang="en-ZA" dirty="0"/>
          </a:p>
        </p:txBody>
      </p:sp>
      <p:cxnSp>
        <p:nvCxnSpPr>
          <p:cNvPr id="9" name="Straight Arrow Connector 8"/>
          <p:cNvCxnSpPr/>
          <p:nvPr/>
        </p:nvCxnSpPr>
        <p:spPr>
          <a:xfrm>
            <a:off x="7417705" y="1957482"/>
            <a:ext cx="763569" cy="1060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948264" y="1974526"/>
            <a:ext cx="0" cy="10261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790882" y="1957482"/>
            <a:ext cx="917186" cy="10261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67131494"/>
      </p:ext>
    </p:extLst>
  </p:cSld>
  <p:clrMapOvr>
    <a:masterClrMapping/>
  </p:clrMapOvr>
  <mc:AlternateContent xmlns:mc="http://schemas.openxmlformats.org/markup-compatibility/2006">
    <mc:Choice xmlns="" xmlns:p14="http://schemas.microsoft.com/office/powerpoint/2010/main" Requires="p14">
      <p:transition spd="slow" p14:dur="2000" advTm="74884"/>
    </mc:Choice>
    <mc:Fallback>
      <p:transition spd="slow" advTm="74884"/>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12178"/>
            <a:ext cx="9564639" cy="1143000"/>
          </a:xfrm>
        </p:spPr>
        <p:txBody>
          <a:bodyPr>
            <a:normAutofit/>
          </a:bodyPr>
          <a:lstStyle/>
          <a:p>
            <a:r>
              <a:rPr lang="en-US" dirty="0" smtClean="0"/>
              <a:t>Methodology Laboratory Techniques</a:t>
            </a:r>
            <a:endParaRPr lang="en-US" dirty="0"/>
          </a:p>
        </p:txBody>
      </p:sp>
      <p:pic>
        <p:nvPicPr>
          <p:cNvPr id="5" name="Picture 4"/>
          <p:cNvPicPr>
            <a:picLocks noChangeAspect="1"/>
          </p:cNvPicPr>
          <p:nvPr/>
        </p:nvPicPr>
        <p:blipFill rotWithShape="1">
          <a:blip r:embed="rId2" cstate="print">
            <a:extLst>
              <a:ext uri="{28A0092B-C50C-407E-A947-70E740481C1C}">
                <a14:useLocalDpi xmlns="" xmlns:a14="http://schemas.microsoft.com/office/drawing/2010/main" val="0"/>
              </a:ext>
            </a:extLst>
          </a:blip>
          <a:srcRect/>
          <a:stretch/>
        </p:blipFill>
        <p:spPr>
          <a:xfrm rot="16200000">
            <a:off x="4326765" y="1708106"/>
            <a:ext cx="5494517" cy="4139951"/>
          </a:xfrm>
          <a:prstGeom prst="rect">
            <a:avLst/>
          </a:prstGeom>
        </p:spPr>
      </p:pic>
      <p:pic>
        <p:nvPicPr>
          <p:cNvPr id="614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16866" y="1484159"/>
            <a:ext cx="1689100" cy="2762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77009" y="1470593"/>
            <a:ext cx="1593709" cy="189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26472" y="3367677"/>
            <a:ext cx="1616075" cy="1146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Plus 9"/>
          <p:cNvSpPr/>
          <p:nvPr/>
        </p:nvSpPr>
        <p:spPr>
          <a:xfrm>
            <a:off x="3967906" y="3223661"/>
            <a:ext cx="288032" cy="28803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3" name="Picture 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77967" y="2143160"/>
            <a:ext cx="683568" cy="504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434614" y="2181780"/>
            <a:ext cx="936104" cy="4268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79512" y="4128651"/>
            <a:ext cx="3098023" cy="923330"/>
          </a:xfrm>
          <a:prstGeom prst="rect">
            <a:avLst/>
          </a:prstGeom>
        </p:spPr>
        <p:txBody>
          <a:bodyPr wrap="square">
            <a:spAutoFit/>
          </a:bodyPr>
          <a:lstStyle/>
          <a:p>
            <a:r>
              <a:rPr lang="en-US" dirty="0"/>
              <a:t>High Precision </a:t>
            </a:r>
            <a:r>
              <a:rPr lang="en-US" dirty="0" smtClean="0"/>
              <a:t>DIC/TIC/TOC and </a:t>
            </a:r>
            <a:r>
              <a:rPr lang="en-US" dirty="0"/>
              <a:t>d13C of acidified, oxidized, or combusted samples</a:t>
            </a:r>
          </a:p>
        </p:txBody>
      </p:sp>
      <p:pic>
        <p:nvPicPr>
          <p:cNvPr id="2050" name="Picture 2"/>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25778" t="54417" r="52911"/>
          <a:stretch/>
        </p:blipFill>
        <p:spPr bwMode="auto">
          <a:xfrm>
            <a:off x="4136816" y="5241064"/>
            <a:ext cx="1096069" cy="16157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l="70742" t="26998" r="14629" b="33527"/>
          <a:stretch/>
        </p:blipFill>
        <p:spPr bwMode="auto">
          <a:xfrm>
            <a:off x="23922" y="1524907"/>
            <a:ext cx="687650" cy="1133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83768" y="6381328"/>
            <a:ext cx="1772170" cy="369332"/>
          </a:xfrm>
          <a:prstGeom prst="rect">
            <a:avLst/>
          </a:prstGeom>
          <a:noFill/>
        </p:spPr>
        <p:txBody>
          <a:bodyPr wrap="square" rtlCol="0">
            <a:spAutoFit/>
          </a:bodyPr>
          <a:lstStyle/>
          <a:p>
            <a:r>
              <a:rPr lang="en-ZA" dirty="0" smtClean="0"/>
              <a:t>Gas samples</a:t>
            </a:r>
            <a:endParaRPr lang="en-ZA" dirty="0"/>
          </a:p>
        </p:txBody>
      </p:sp>
    </p:spTree>
    <p:extLst>
      <p:ext uri="{BB962C8B-B14F-4D97-AF65-F5344CB8AC3E}">
        <p14:creationId xmlns="" xmlns:p14="http://schemas.microsoft.com/office/powerpoint/2010/main" val="2449511032"/>
      </p:ext>
    </p:extLst>
  </p:cSld>
  <p:clrMapOvr>
    <a:masterClrMapping/>
  </p:clrMapOvr>
  <mc:AlternateContent xmlns:mc="http://schemas.openxmlformats.org/markup-compatibility/2006">
    <mc:Choice xmlns="" xmlns:p14="http://schemas.microsoft.com/office/powerpoint/2010/main" Requires="p14">
      <p:transition spd="slow" p14:dur="2000" advTm="79768"/>
    </mc:Choice>
    <mc:Fallback>
      <p:transition spd="slow" advTm="7976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4200" dirty="0"/>
              <a:t>Methodology Laboratory Techniques</a:t>
            </a: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81045" y="4913313"/>
            <a:ext cx="1011237" cy="1944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85480" y="1701272"/>
            <a:ext cx="841375" cy="2335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88024" y="1532075"/>
            <a:ext cx="3456384" cy="3198379"/>
          </a:xfrm>
          <a:prstGeom prst="rect">
            <a:avLst/>
          </a:prstGeom>
        </p:spPr>
      </p:pic>
      <p:sp>
        <p:nvSpPr>
          <p:cNvPr id="8" name="TextBox 7"/>
          <p:cNvSpPr txBox="1"/>
          <p:nvPr/>
        </p:nvSpPr>
        <p:spPr>
          <a:xfrm>
            <a:off x="4139952" y="5820312"/>
            <a:ext cx="3600398" cy="923330"/>
          </a:xfrm>
          <a:prstGeom prst="rect">
            <a:avLst/>
          </a:prstGeom>
          <a:noFill/>
        </p:spPr>
        <p:txBody>
          <a:bodyPr wrap="square" rtlCol="0">
            <a:spAutoFit/>
          </a:bodyPr>
          <a:lstStyle/>
          <a:p>
            <a:r>
              <a:rPr lang="en-ZA" dirty="0" smtClean="0"/>
              <a:t>UCT stable isotope laboratory</a:t>
            </a:r>
          </a:p>
          <a:p>
            <a:r>
              <a:rPr lang="en-ZA" dirty="0" smtClean="0"/>
              <a:t>Delta XP dual inlet mass spectrometry  </a:t>
            </a:r>
            <a:endParaRPr lang="en-ZA" dirty="0"/>
          </a:p>
        </p:txBody>
      </p:sp>
      <p:sp>
        <p:nvSpPr>
          <p:cNvPr id="10" name="TextBox 9"/>
          <p:cNvSpPr txBox="1"/>
          <p:nvPr/>
        </p:nvSpPr>
        <p:spPr>
          <a:xfrm>
            <a:off x="3203848" y="2761933"/>
            <a:ext cx="1584176" cy="369332"/>
          </a:xfrm>
          <a:prstGeom prst="rect">
            <a:avLst/>
          </a:prstGeom>
          <a:noFill/>
        </p:spPr>
        <p:txBody>
          <a:bodyPr wrap="square" rtlCol="0">
            <a:spAutoFit/>
          </a:bodyPr>
          <a:lstStyle/>
          <a:p>
            <a:r>
              <a:rPr lang="en-ZA" dirty="0" smtClean="0"/>
              <a:t>ICAP q  ICP MS</a:t>
            </a:r>
            <a:endParaRPr lang="en-ZA" dirty="0"/>
          </a:p>
        </p:txBody>
      </p:sp>
      <p:pic>
        <p:nvPicPr>
          <p:cNvPr id="2052" name="Picture 4"/>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2571"/>
          <a:stretch/>
        </p:blipFill>
        <p:spPr bwMode="auto">
          <a:xfrm>
            <a:off x="14180" y="4651630"/>
            <a:ext cx="3981756" cy="2088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37868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Results </a:t>
            </a:r>
            <a:r>
              <a:rPr lang="en-ZA" dirty="0" smtClean="0"/>
              <a:t>presentation</a:t>
            </a:r>
            <a:endParaRPr lang="en-US" dirty="0"/>
          </a:p>
        </p:txBody>
      </p:sp>
      <p:pic>
        <p:nvPicPr>
          <p:cNvPr id="1027" name="Picture 3"/>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556792"/>
            <a:ext cx="8784976" cy="51125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81341275"/>
      </p:ext>
    </p:extLst>
  </p:cSld>
  <p:clrMapOvr>
    <a:masterClrMapping/>
  </p:clrMapOvr>
  <mc:AlternateContent xmlns:mc="http://schemas.openxmlformats.org/markup-compatibility/2006">
    <mc:Choice xmlns="" xmlns:p14="http://schemas.microsoft.com/office/powerpoint/2010/main" Requires="p14">
      <p:transition spd="slow" p14:dur="2000" advTm="73503"/>
    </mc:Choice>
    <mc:Fallback>
      <p:transition spd="slow" advTm="7350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496" y="-171400"/>
            <a:ext cx="8229600" cy="1143000"/>
          </a:xfrm>
        </p:spPr>
        <p:txBody>
          <a:bodyPr/>
          <a:lstStyle/>
          <a:p>
            <a:r>
              <a:rPr lang="en-ZA" dirty="0" smtClean="0"/>
              <a:t>Results presentation</a:t>
            </a:r>
            <a:endParaRPr lang="en-ZA" dirty="0"/>
          </a:p>
        </p:txBody>
      </p:sp>
      <p:pic>
        <p:nvPicPr>
          <p:cNvPr id="6" name="Picture 5"/>
          <p:cNvPicPr>
            <a:picLocks noChangeAspect="1"/>
          </p:cNvPicPr>
          <p:nvPr/>
        </p:nvPicPr>
        <p:blipFill rotWithShape="1">
          <a:blip r:embed="rId2" cstate="print">
            <a:extLst>
              <a:ext uri="{BEBA8EAE-BF5A-486C-A8C5-ECC9F3942E4B}">
                <a14:imgProps xmlns="" xmlns:a14="http://schemas.microsoft.com/office/drawing/2010/main">
                  <a14:imgLayer r:embed="rId3">
                    <a14:imgEffect>
                      <a14:brightnessContrast bright="40000" contrast="40000"/>
                    </a14:imgEffect>
                  </a14:imgLayer>
                </a14:imgProps>
              </a:ext>
              <a:ext uri="{28A0092B-C50C-407E-A947-70E740481C1C}">
                <a14:useLocalDpi xmlns="" xmlns:a14="http://schemas.microsoft.com/office/drawing/2010/main" val="0"/>
              </a:ext>
            </a:extLst>
          </a:blip>
          <a:srcRect l="23621" t="22299" r="22586" b="10025"/>
          <a:stretch/>
        </p:blipFill>
        <p:spPr>
          <a:xfrm>
            <a:off x="2123728" y="980728"/>
            <a:ext cx="5904656" cy="5499704"/>
          </a:xfrm>
          <a:prstGeom prst="rect">
            <a:avLst/>
          </a:prstGeom>
        </p:spPr>
      </p:pic>
      <p:sp>
        <p:nvSpPr>
          <p:cNvPr id="8" name="TextBox 7"/>
          <p:cNvSpPr txBox="1"/>
          <p:nvPr/>
        </p:nvSpPr>
        <p:spPr>
          <a:xfrm>
            <a:off x="1835696" y="1844824"/>
            <a:ext cx="2123728" cy="369332"/>
          </a:xfrm>
          <a:prstGeom prst="rect">
            <a:avLst/>
          </a:prstGeom>
          <a:noFill/>
        </p:spPr>
        <p:txBody>
          <a:bodyPr wrap="square" rtlCol="0">
            <a:spAutoFit/>
          </a:bodyPr>
          <a:lstStyle/>
          <a:p>
            <a:r>
              <a:rPr lang="en-ZA" dirty="0" smtClean="0"/>
              <a:t>Classify water types</a:t>
            </a:r>
            <a:endParaRPr lang="en-ZA" dirty="0"/>
          </a:p>
        </p:txBody>
      </p:sp>
    </p:spTree>
    <p:extLst>
      <p:ext uri="{BB962C8B-B14F-4D97-AF65-F5344CB8AC3E}">
        <p14:creationId xmlns="" xmlns:p14="http://schemas.microsoft.com/office/powerpoint/2010/main" val="3048027593"/>
      </p:ext>
    </p:extLst>
  </p:cSld>
  <p:clrMapOvr>
    <a:masterClrMapping/>
  </p:clrMapOvr>
  <mc:AlternateContent xmlns:mc="http://schemas.openxmlformats.org/markup-compatibility/2006">
    <mc:Choice xmlns="" xmlns:p14="http://schemas.microsoft.com/office/powerpoint/2010/main" Requires="p14">
      <p:transition spd="slow" p14:dur="2000" advTm="65815"/>
    </mc:Choice>
    <mc:Fallback>
      <p:transition spd="slow" advTm="6581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00"/>
            <a:ext cx="8229600" cy="1143000"/>
          </a:xfrm>
        </p:spPr>
        <p:txBody>
          <a:bodyPr/>
          <a:lstStyle/>
          <a:p>
            <a:r>
              <a:rPr lang="en-ZA" dirty="0" smtClean="0"/>
              <a:t>Results presentation</a:t>
            </a:r>
            <a:endParaRPr lang="en-ZA" dirty="0"/>
          </a:p>
        </p:txBody>
      </p:sp>
      <p:pic>
        <p:nvPicPr>
          <p:cNvPr id="307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908720"/>
            <a:ext cx="3600400" cy="2880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3240"/>
          <a:stretch/>
        </p:blipFill>
        <p:spPr bwMode="auto">
          <a:xfrm>
            <a:off x="5511870" y="1205914"/>
            <a:ext cx="3632130" cy="24989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72544" y="4198776"/>
            <a:ext cx="2749550" cy="2636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Plus 3"/>
          <p:cNvSpPr/>
          <p:nvPr/>
        </p:nvSpPr>
        <p:spPr>
          <a:xfrm>
            <a:off x="4434607" y="2204864"/>
            <a:ext cx="425425" cy="36004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Equal 4"/>
          <p:cNvSpPr/>
          <p:nvPr/>
        </p:nvSpPr>
        <p:spPr>
          <a:xfrm>
            <a:off x="1763688" y="5301208"/>
            <a:ext cx="504056" cy="43204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3" name="TextBox 2"/>
          <p:cNvSpPr txBox="1"/>
          <p:nvPr/>
        </p:nvSpPr>
        <p:spPr>
          <a:xfrm>
            <a:off x="899592" y="5851710"/>
            <a:ext cx="3272544" cy="923330"/>
          </a:xfrm>
          <a:prstGeom prst="rect">
            <a:avLst/>
          </a:prstGeom>
          <a:noFill/>
        </p:spPr>
        <p:txBody>
          <a:bodyPr wrap="square" rtlCol="0">
            <a:spAutoFit/>
          </a:bodyPr>
          <a:lstStyle/>
          <a:p>
            <a:r>
              <a:rPr lang="en-ZA" dirty="0" smtClean="0"/>
              <a:t>PHT3D model</a:t>
            </a:r>
          </a:p>
          <a:p>
            <a:r>
              <a:rPr lang="en-ZA" dirty="0" smtClean="0"/>
              <a:t>Customised to use reactive transport problems</a:t>
            </a:r>
            <a:endParaRPr lang="en-ZA" dirty="0"/>
          </a:p>
        </p:txBody>
      </p:sp>
      <p:sp>
        <p:nvSpPr>
          <p:cNvPr id="9" name="TextBox 8"/>
          <p:cNvSpPr txBox="1"/>
          <p:nvPr/>
        </p:nvSpPr>
        <p:spPr>
          <a:xfrm>
            <a:off x="6022093" y="836712"/>
            <a:ext cx="2510345" cy="369332"/>
          </a:xfrm>
          <a:prstGeom prst="rect">
            <a:avLst/>
          </a:prstGeom>
          <a:noFill/>
        </p:spPr>
        <p:txBody>
          <a:bodyPr wrap="square" rtlCol="0">
            <a:spAutoFit/>
          </a:bodyPr>
          <a:lstStyle/>
          <a:p>
            <a:r>
              <a:rPr lang="en-ZA" dirty="0" err="1" smtClean="0"/>
              <a:t>ModFlow</a:t>
            </a:r>
            <a:r>
              <a:rPr lang="en-ZA" dirty="0" smtClean="0"/>
              <a:t> and MT3DMS</a:t>
            </a:r>
            <a:endParaRPr lang="en-ZA" dirty="0"/>
          </a:p>
        </p:txBody>
      </p:sp>
      <p:sp>
        <p:nvSpPr>
          <p:cNvPr id="10" name="TextBox 9"/>
          <p:cNvSpPr txBox="1"/>
          <p:nvPr/>
        </p:nvSpPr>
        <p:spPr>
          <a:xfrm>
            <a:off x="683568" y="620688"/>
            <a:ext cx="1512168" cy="369332"/>
          </a:xfrm>
          <a:prstGeom prst="rect">
            <a:avLst/>
          </a:prstGeom>
          <a:noFill/>
        </p:spPr>
        <p:txBody>
          <a:bodyPr wrap="square" rtlCol="0">
            <a:spAutoFit/>
          </a:bodyPr>
          <a:lstStyle/>
          <a:p>
            <a:r>
              <a:rPr lang="en-ZA" dirty="0" err="1" smtClean="0"/>
              <a:t>PhreeqC</a:t>
            </a:r>
            <a:endParaRPr lang="en-ZA" dirty="0"/>
          </a:p>
        </p:txBody>
      </p:sp>
      <p:sp>
        <p:nvSpPr>
          <p:cNvPr id="6" name="TextBox 5"/>
          <p:cNvSpPr txBox="1"/>
          <p:nvPr/>
        </p:nvSpPr>
        <p:spPr>
          <a:xfrm>
            <a:off x="6271000" y="3609150"/>
            <a:ext cx="2838438" cy="923330"/>
          </a:xfrm>
          <a:prstGeom prst="rect">
            <a:avLst/>
          </a:prstGeom>
          <a:noFill/>
        </p:spPr>
        <p:txBody>
          <a:bodyPr wrap="square" rtlCol="0">
            <a:spAutoFit/>
          </a:bodyPr>
          <a:lstStyle/>
          <a:p>
            <a:r>
              <a:rPr lang="en-ZA" dirty="0" smtClean="0"/>
              <a:t> Groundwater flow and transport  simulation using  finite difference method </a:t>
            </a:r>
            <a:endParaRPr lang="en-ZA" dirty="0"/>
          </a:p>
        </p:txBody>
      </p:sp>
      <p:sp>
        <p:nvSpPr>
          <p:cNvPr id="12" name="TextBox 11"/>
          <p:cNvSpPr txBox="1"/>
          <p:nvPr/>
        </p:nvSpPr>
        <p:spPr>
          <a:xfrm>
            <a:off x="0" y="3717032"/>
            <a:ext cx="3528392" cy="923330"/>
          </a:xfrm>
          <a:prstGeom prst="rect">
            <a:avLst/>
          </a:prstGeom>
          <a:noFill/>
        </p:spPr>
        <p:txBody>
          <a:bodyPr wrap="square" rtlCol="0">
            <a:spAutoFit/>
          </a:bodyPr>
          <a:lstStyle/>
          <a:p>
            <a:r>
              <a:rPr lang="en-ZA" dirty="0" smtClean="0"/>
              <a:t> </a:t>
            </a:r>
            <a:r>
              <a:rPr lang="en-ZW" dirty="0" smtClean="0"/>
              <a:t>P</a:t>
            </a:r>
            <a:r>
              <a:rPr lang="en-ZW" dirty="0" smtClean="0"/>
              <a:t>erforms a </a:t>
            </a:r>
            <a:r>
              <a:rPr lang="en-ZW" dirty="0" smtClean="0"/>
              <a:t>wide variety of low-temperature aqueous geochemical calculations.</a:t>
            </a:r>
            <a:endParaRPr lang="en-ZA" dirty="0"/>
          </a:p>
        </p:txBody>
      </p:sp>
    </p:spTree>
    <p:extLst>
      <p:ext uri="{BB962C8B-B14F-4D97-AF65-F5344CB8AC3E}">
        <p14:creationId xmlns="" xmlns:p14="http://schemas.microsoft.com/office/powerpoint/2010/main" val="2395892710"/>
      </p:ext>
    </p:extLst>
  </p:cSld>
  <p:clrMapOvr>
    <a:masterClrMapping/>
  </p:clrMapOvr>
  <mc:AlternateContent xmlns:mc="http://schemas.openxmlformats.org/markup-compatibility/2006">
    <mc:Choice xmlns="" xmlns:p14="http://schemas.microsoft.com/office/powerpoint/2010/main" Requires="p14">
      <p:transition spd="slow" p14:dur="2000" advTm="32790"/>
    </mc:Choice>
    <mc:Fallback>
      <p:transition spd="slow" advTm="3279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366"/>
            <a:ext cx="8229600" cy="916086"/>
          </a:xfrm>
        </p:spPr>
        <p:txBody>
          <a:bodyPr/>
          <a:lstStyle/>
          <a:p>
            <a:r>
              <a:rPr lang="en-ZA" dirty="0" smtClean="0"/>
              <a:t>Results presentation</a:t>
            </a:r>
            <a:endParaRPr lang="en-ZA" dirty="0"/>
          </a:p>
        </p:txBody>
      </p:sp>
      <p:pic>
        <p:nvPicPr>
          <p:cNvPr id="4098"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340768"/>
            <a:ext cx="4712616" cy="3231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43537" y="4536562"/>
            <a:ext cx="3700463" cy="2305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73245" y="1603784"/>
            <a:ext cx="3887187" cy="1200329"/>
          </a:xfrm>
          <a:prstGeom prst="rect">
            <a:avLst/>
          </a:prstGeom>
        </p:spPr>
        <p:txBody>
          <a:bodyPr wrap="square">
            <a:spAutoFit/>
          </a:bodyPr>
          <a:lstStyle/>
          <a:p>
            <a:r>
              <a:rPr lang="en-US" dirty="0" smtClean="0"/>
              <a:t>Example </a:t>
            </a:r>
            <a:r>
              <a:rPr lang="en-US" dirty="0"/>
              <a:t>of deep penetrating magneto-telluric imaging showing the </a:t>
            </a:r>
            <a:r>
              <a:rPr lang="en-US" dirty="0" err="1"/>
              <a:t>Whitehill</a:t>
            </a:r>
            <a:r>
              <a:rPr lang="en-US" dirty="0"/>
              <a:t> Formation and underlying saline reservoir </a:t>
            </a:r>
            <a:r>
              <a:rPr lang="en-US" dirty="0" smtClean="0"/>
              <a:t>.</a:t>
            </a:r>
            <a:endParaRPr lang="en-US" dirty="0"/>
          </a:p>
        </p:txBody>
      </p:sp>
      <p:sp>
        <p:nvSpPr>
          <p:cNvPr id="7" name="Rectangle 6"/>
          <p:cNvSpPr/>
          <p:nvPr/>
        </p:nvSpPr>
        <p:spPr>
          <a:xfrm>
            <a:off x="3059832" y="5931222"/>
            <a:ext cx="2382900" cy="923330"/>
          </a:xfrm>
          <a:prstGeom prst="rect">
            <a:avLst/>
          </a:prstGeom>
        </p:spPr>
        <p:txBody>
          <a:bodyPr wrap="square">
            <a:spAutoFit/>
          </a:bodyPr>
          <a:lstStyle/>
          <a:p>
            <a:r>
              <a:rPr lang="en-US" dirty="0" smtClean="0"/>
              <a:t>Example </a:t>
            </a:r>
            <a:r>
              <a:rPr lang="en-US" dirty="0"/>
              <a:t>of passive seismic profile showing fault </a:t>
            </a:r>
            <a:r>
              <a:rPr lang="en-US" dirty="0" smtClean="0"/>
              <a:t>systems</a:t>
            </a:r>
            <a:endParaRPr lang="en-US" dirty="0"/>
          </a:p>
        </p:txBody>
      </p:sp>
    </p:spTree>
    <p:extLst>
      <p:ext uri="{BB962C8B-B14F-4D97-AF65-F5344CB8AC3E}">
        <p14:creationId xmlns="" xmlns:p14="http://schemas.microsoft.com/office/powerpoint/2010/main" val="1787179007"/>
      </p:ext>
    </p:extLst>
  </p:cSld>
  <p:clrMapOvr>
    <a:masterClrMapping/>
  </p:clrMapOvr>
  <mc:AlternateContent xmlns:mc="http://schemas.openxmlformats.org/markup-compatibility/2006">
    <mc:Choice xmlns="" xmlns:p14="http://schemas.microsoft.com/office/powerpoint/2010/main" Requires="p14">
      <p:transition spd="slow" p14:dur="2000" advTm="1263"/>
    </mc:Choice>
    <mc:Fallback>
      <p:transition spd="slow" advTm="1263"/>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t="-301000" r="11000" b="4000"/>
          </a:stretch>
        </a:blipFill>
        <a:effectLst/>
      </p:bgPr>
    </p:bg>
    <p:spTree>
      <p:nvGrpSpPr>
        <p:cNvPr id="1" name=""/>
        <p:cNvGrpSpPr/>
        <p:nvPr/>
      </p:nvGrpSpPr>
      <p:grpSpPr>
        <a:xfrm>
          <a:off x="0" y="0"/>
          <a:ext cx="0" cy="0"/>
          <a:chOff x="0" y="0"/>
          <a:chExt cx="0" cy="0"/>
        </a:xfrm>
      </p:grpSpPr>
      <p:sp>
        <p:nvSpPr>
          <p:cNvPr id="2" name="Rectangle 1"/>
          <p:cNvSpPr/>
          <p:nvPr/>
        </p:nvSpPr>
        <p:spPr>
          <a:xfrm>
            <a:off x="0" y="5899150"/>
            <a:ext cx="9144000" cy="97948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r>
              <a:rPr lang="en-ZA" dirty="0">
                <a:solidFill>
                  <a:srgbClr val="FFFFFF"/>
                </a:solidFill>
              </a:rPr>
              <a:t>logo here…</a:t>
            </a:r>
          </a:p>
        </p:txBody>
      </p:sp>
      <p:pic>
        <p:nvPicPr>
          <p:cNvPr id="5123" name="Picture 2"/>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4775" y="5916613"/>
            <a:ext cx="4467225"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bwMode="auto">
          <a:xfrm>
            <a:off x="0" y="1484784"/>
            <a:ext cx="9144000" cy="216024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defRPr/>
            </a:pPr>
            <a:r>
              <a:rPr lang="en-US" altLang="en-US" sz="4000" dirty="0" smtClean="0">
                <a:solidFill>
                  <a:schemeClr val="tx2"/>
                </a:solidFill>
                <a:effectLst>
                  <a:outerShdw blurRad="38100" dist="38100" dir="2700000" algn="tl">
                    <a:srgbClr val="FFFFFF"/>
                  </a:outerShdw>
                </a:effectLst>
              </a:rPr>
              <a:t>Shale gas</a:t>
            </a:r>
            <a:br>
              <a:rPr lang="en-US" altLang="en-US" sz="4000" dirty="0" smtClean="0">
                <a:solidFill>
                  <a:schemeClr val="tx2"/>
                </a:solidFill>
                <a:effectLst>
                  <a:outerShdw blurRad="38100" dist="38100" dir="2700000" algn="tl">
                    <a:srgbClr val="FFFFFF"/>
                  </a:outerShdw>
                </a:effectLst>
              </a:rPr>
            </a:br>
            <a:r>
              <a:rPr lang="en-US" altLang="en-US" sz="4000" dirty="0" smtClean="0">
                <a:solidFill>
                  <a:schemeClr val="tx2"/>
                </a:solidFill>
                <a:effectLst>
                  <a:outerShdw blurRad="38100" dist="38100" dir="2700000" algn="tl">
                    <a:srgbClr val="FFFFFF"/>
                  </a:outerShdw>
                </a:effectLst>
              </a:rPr>
              <a:t>Geohydrological Research at </a:t>
            </a:r>
            <a:r>
              <a:rPr lang="en-US" altLang="en-US" sz="4000" dirty="0" smtClean="0">
                <a:solidFill>
                  <a:schemeClr val="tx1"/>
                </a:solidFill>
                <a:effectLst>
                  <a:outerShdw blurRad="38100" dist="38100" dir="2700000" algn="tl">
                    <a:srgbClr val="FFFFFF"/>
                  </a:outerShdw>
                </a:effectLst>
              </a:rPr>
              <a:t>NMMU</a:t>
            </a:r>
            <a:br>
              <a:rPr lang="en-US" altLang="en-US" sz="4000" dirty="0" smtClean="0">
                <a:solidFill>
                  <a:schemeClr val="tx1"/>
                </a:solidFill>
                <a:effectLst>
                  <a:outerShdw blurRad="38100" dist="38100" dir="2700000" algn="tl">
                    <a:srgbClr val="FFFFFF"/>
                  </a:outerShdw>
                </a:effectLst>
              </a:rPr>
            </a:br>
            <a:endParaRPr lang="en-US" altLang="en-US" sz="2000" dirty="0" smtClean="0">
              <a:solidFill>
                <a:schemeClr val="tx1"/>
              </a:solidFill>
              <a:effectLst>
                <a:outerShdw blurRad="38100" dist="38100" dir="2700000" algn="tl">
                  <a:srgbClr val="FFFFFF"/>
                </a:outerShdw>
              </a:effectLst>
            </a:endParaRPr>
          </a:p>
        </p:txBody>
      </p:sp>
      <p:sp>
        <p:nvSpPr>
          <p:cNvPr id="5125" name="Rectangle 3"/>
          <p:cNvSpPr>
            <a:spLocks noGrp="1" noChangeArrowheads="1"/>
          </p:cNvSpPr>
          <p:nvPr>
            <p:ph type="subTitle" idx="1"/>
          </p:nvPr>
        </p:nvSpPr>
        <p:spPr>
          <a:xfrm>
            <a:off x="531540" y="4437112"/>
            <a:ext cx="8216924" cy="1152128"/>
          </a:xfrm>
        </p:spPr>
        <p:txBody>
          <a:bodyPr/>
          <a:lstStyle/>
          <a:p>
            <a:r>
              <a:rPr lang="en-US" sz="2800" b="1" dirty="0" err="1" smtClean="0">
                <a:solidFill>
                  <a:schemeClr val="tx1">
                    <a:lumMod val="85000"/>
                    <a:lumOff val="15000"/>
                  </a:schemeClr>
                </a:solidFill>
              </a:rPr>
              <a:t>Moipone</a:t>
            </a:r>
            <a:r>
              <a:rPr lang="en-US" sz="2800" b="1" dirty="0" smtClean="0">
                <a:solidFill>
                  <a:schemeClr val="tx1">
                    <a:lumMod val="85000"/>
                    <a:lumOff val="15000"/>
                  </a:schemeClr>
                </a:solidFill>
              </a:rPr>
              <a:t> P. Mokoena(Mimi) and Divan </a:t>
            </a:r>
            <a:r>
              <a:rPr lang="en-US" sz="2800" b="1" dirty="0" err="1" smtClean="0">
                <a:solidFill>
                  <a:schemeClr val="tx1">
                    <a:lumMod val="85000"/>
                    <a:lumOff val="15000"/>
                  </a:schemeClr>
                </a:solidFill>
              </a:rPr>
              <a:t>Stroebel</a:t>
            </a:r>
            <a:endParaRPr lang="en-ZA" sz="2800" b="1" dirty="0">
              <a:solidFill>
                <a:schemeClr val="tx1">
                  <a:lumMod val="85000"/>
                  <a:lumOff val="15000"/>
                </a:schemeClr>
              </a:solidFill>
            </a:endParaRPr>
          </a:p>
          <a:p>
            <a:r>
              <a:rPr lang="en-US" sz="2800" b="1" dirty="0" smtClean="0">
                <a:solidFill>
                  <a:schemeClr val="tx1">
                    <a:lumMod val="85000"/>
                    <a:lumOff val="15000"/>
                  </a:schemeClr>
                </a:solidFill>
              </a:rPr>
              <a:t>Department </a:t>
            </a:r>
            <a:r>
              <a:rPr lang="en-US" sz="2800" b="1" dirty="0">
                <a:solidFill>
                  <a:schemeClr val="tx1">
                    <a:lumMod val="85000"/>
                    <a:lumOff val="15000"/>
                  </a:schemeClr>
                </a:solidFill>
              </a:rPr>
              <a:t>of </a:t>
            </a:r>
            <a:r>
              <a:rPr lang="en-US" sz="2800" b="1" dirty="0" smtClean="0">
                <a:solidFill>
                  <a:schemeClr val="tx1">
                    <a:lumMod val="85000"/>
                    <a:lumOff val="15000"/>
                  </a:schemeClr>
                </a:solidFill>
              </a:rPr>
              <a:t>Geosciences</a:t>
            </a:r>
            <a:r>
              <a:rPr lang="en-AU" altLang="en-US" sz="2800" b="1" i="1" dirty="0" smtClean="0">
                <a:solidFill>
                  <a:schemeClr val="tx1">
                    <a:lumMod val="85000"/>
                    <a:lumOff val="15000"/>
                  </a:schemeClr>
                </a:solidFill>
              </a:rPr>
              <a:t> </a:t>
            </a:r>
            <a:endParaRPr lang="en-US" altLang="en-US" sz="2800" b="1" dirty="0" smtClean="0">
              <a:solidFill>
                <a:schemeClr val="tx1">
                  <a:lumMod val="85000"/>
                  <a:lumOff val="15000"/>
                </a:schemeClr>
              </a:solidFill>
            </a:endParaRPr>
          </a:p>
        </p:txBody>
      </p:sp>
      <p:sp>
        <p:nvSpPr>
          <p:cNvPr id="5126" name="Rectangle 12"/>
          <p:cNvSpPr>
            <a:spLocks noGrp="1" noChangeArrowheads="1"/>
          </p:cNvSpPr>
          <p:nvPr>
            <p:ph type="ftr" sz="quarter" idx="10"/>
          </p:nvPr>
        </p:nvSpPr>
        <p:spPr bwMode="auto">
          <a:xfrm>
            <a:off x="1543050" y="104775"/>
            <a:ext cx="5908675" cy="11509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charset="0"/>
              </a:defRPr>
            </a:lvl1pPr>
            <a:lvl2pPr>
              <a:defRPr sz="2400">
                <a:solidFill>
                  <a:schemeClr val="bg1"/>
                </a:solidFill>
                <a:latin typeface="Arial" charset="0"/>
              </a:defRPr>
            </a:lvl2pPr>
            <a:lvl3pPr>
              <a:defRPr sz="2000">
                <a:solidFill>
                  <a:schemeClr val="bg1"/>
                </a:solidFill>
                <a:latin typeface="Arial" charset="0"/>
              </a:defRPr>
            </a:lvl3pPr>
            <a:lvl4pPr>
              <a:defRPr>
                <a:solidFill>
                  <a:schemeClr val="bg1"/>
                </a:solidFill>
                <a:latin typeface="Arial" charset="0"/>
              </a:defRPr>
            </a:lvl4pPr>
            <a:lvl5pPr>
              <a:defRPr sz="1600">
                <a:solidFill>
                  <a:schemeClr val="bg1"/>
                </a:solidFill>
                <a:latin typeface="Arial" charset="0"/>
              </a:defRPr>
            </a:lvl5pPr>
            <a:lvl6pPr eaLnBrk="0" hangingPunct="0">
              <a:defRPr sz="1600">
                <a:solidFill>
                  <a:schemeClr val="bg1"/>
                </a:solidFill>
                <a:latin typeface="Arial" charset="0"/>
              </a:defRPr>
            </a:lvl6pPr>
            <a:lvl7pPr eaLnBrk="0" hangingPunct="0">
              <a:defRPr sz="1600">
                <a:solidFill>
                  <a:schemeClr val="bg1"/>
                </a:solidFill>
                <a:latin typeface="Arial" charset="0"/>
              </a:defRPr>
            </a:lvl7pPr>
            <a:lvl8pPr eaLnBrk="0" hangingPunct="0">
              <a:defRPr sz="1600">
                <a:solidFill>
                  <a:schemeClr val="bg1"/>
                </a:solidFill>
                <a:latin typeface="Arial" charset="0"/>
              </a:defRPr>
            </a:lvl8pPr>
            <a:lvl9pPr eaLnBrk="0" hangingPunct="0">
              <a:defRPr sz="1600">
                <a:solidFill>
                  <a:schemeClr val="bg1"/>
                </a:solidFill>
                <a:latin typeface="Arial" charset="0"/>
              </a:defRPr>
            </a:lvl9pPr>
          </a:lstStyle>
          <a:p>
            <a:r>
              <a:rPr lang="en-ZA" altLang="en-US" sz="1800" b="1" dirty="0" smtClean="0">
                <a:solidFill>
                  <a:srgbClr val="000000"/>
                </a:solidFill>
              </a:rPr>
              <a:t>10</a:t>
            </a:r>
            <a:r>
              <a:rPr lang="en-ZA" altLang="en-US" sz="1800" b="1" baseline="30000" dirty="0" smtClean="0">
                <a:solidFill>
                  <a:srgbClr val="000000"/>
                </a:solidFill>
              </a:rPr>
              <a:t>th</a:t>
            </a:r>
            <a:r>
              <a:rPr lang="en-ZA" altLang="en-US" sz="1800" b="1" dirty="0" smtClean="0">
                <a:solidFill>
                  <a:srgbClr val="000000"/>
                </a:solidFill>
              </a:rPr>
              <a:t> </a:t>
            </a:r>
            <a:r>
              <a:rPr lang="en-ZA" altLang="en-US" sz="1800" b="1" dirty="0" err="1" smtClean="0">
                <a:solidFill>
                  <a:srgbClr val="000000"/>
                </a:solidFill>
              </a:rPr>
              <a:t>Inkaba</a:t>
            </a:r>
            <a:r>
              <a:rPr lang="en-ZA" altLang="en-US" sz="1800" b="1" dirty="0" smtClean="0">
                <a:solidFill>
                  <a:srgbClr val="000000"/>
                </a:solidFill>
              </a:rPr>
              <a:t> </a:t>
            </a:r>
            <a:r>
              <a:rPr lang="en-ZA" altLang="en-US" sz="1800" b="1" dirty="0" err="1" smtClean="0">
                <a:solidFill>
                  <a:srgbClr val="000000"/>
                </a:solidFill>
              </a:rPr>
              <a:t>yeAfrica</a:t>
            </a:r>
            <a:r>
              <a:rPr lang="en-ZA" altLang="en-US" sz="1800" b="1" dirty="0" smtClean="0">
                <a:solidFill>
                  <a:srgbClr val="000000"/>
                </a:solidFill>
              </a:rPr>
              <a:t>/!</a:t>
            </a:r>
            <a:r>
              <a:rPr lang="en-ZA" altLang="en-US" sz="1800" b="1" dirty="0" err="1" smtClean="0">
                <a:solidFill>
                  <a:srgbClr val="000000"/>
                </a:solidFill>
              </a:rPr>
              <a:t>Khure</a:t>
            </a:r>
            <a:r>
              <a:rPr lang="en-ZA" altLang="en-US" sz="1800" b="1" dirty="0" smtClean="0">
                <a:solidFill>
                  <a:srgbClr val="000000"/>
                </a:solidFill>
              </a:rPr>
              <a:t> Africa (AEON) Conference/Workshop </a:t>
            </a:r>
          </a:p>
          <a:p>
            <a:r>
              <a:rPr lang="en-ZA" altLang="en-US" sz="1800" dirty="0" smtClean="0">
                <a:solidFill>
                  <a:srgbClr val="000000"/>
                </a:solidFill>
              </a:rPr>
              <a:t>Lord Milner Hotel, </a:t>
            </a:r>
            <a:r>
              <a:rPr lang="en-ZA" altLang="en-US" sz="1800" dirty="0" err="1" smtClean="0">
                <a:solidFill>
                  <a:srgbClr val="000000"/>
                </a:solidFill>
              </a:rPr>
              <a:t>Matjiesfontein</a:t>
            </a:r>
            <a:r>
              <a:rPr lang="en-ZA" altLang="en-US" sz="1800" dirty="0" smtClean="0">
                <a:solidFill>
                  <a:srgbClr val="000000"/>
                </a:solidFill>
              </a:rPr>
              <a:t> - Karoo</a:t>
            </a:r>
          </a:p>
          <a:p>
            <a:r>
              <a:rPr lang="en-US" altLang="en-US" sz="2000" dirty="0" smtClean="0">
                <a:solidFill>
                  <a:srgbClr val="000000"/>
                </a:solidFill>
              </a:rPr>
              <a:t>1 October 2014 Wednesday</a:t>
            </a:r>
          </a:p>
        </p:txBody>
      </p:sp>
      <p:pic>
        <p:nvPicPr>
          <p:cNvPr id="8" name="Picture 4"/>
          <p:cNvPicPr>
            <a:picLocks noChangeAspect="1" noChangeArrowheads="1"/>
          </p:cNvPicPr>
          <p:nvPr/>
        </p:nvPicPr>
        <p:blipFill>
          <a:blip r:embed="rId5" cstate="print"/>
          <a:srcRect/>
          <a:stretch>
            <a:fillRect/>
          </a:stretch>
        </p:blipFill>
        <p:spPr bwMode="auto">
          <a:xfrm>
            <a:off x="7092280" y="5899149"/>
            <a:ext cx="2051720" cy="958851"/>
          </a:xfrm>
          <a:prstGeom prst="rect">
            <a:avLst/>
          </a:prstGeom>
          <a:noFill/>
          <a:ln w="9525">
            <a:noFill/>
            <a:miter lim="800000"/>
            <a:headEnd/>
            <a:tailEnd/>
          </a:ln>
        </p:spPr>
      </p:pic>
    </p:spTree>
    <p:extLst>
      <p:ext uri="{BB962C8B-B14F-4D97-AF65-F5344CB8AC3E}">
        <p14:creationId xmlns="" xmlns:p14="http://schemas.microsoft.com/office/powerpoint/2010/main" val="1083231122"/>
      </p:ext>
    </p:extLst>
  </p:cSld>
  <p:clrMapOvr>
    <a:masterClrMapping/>
  </p:clrMapOvr>
  <mc:AlternateContent xmlns:mc="http://schemas.openxmlformats.org/markup-compatibility/2006">
    <mc:Choice xmlns="" xmlns:p14="http://schemas.microsoft.com/office/powerpoint/2010/main" Requires="p14">
      <p:transition spd="slow" p14:dur="2000" advTm="11449"/>
    </mc:Choice>
    <mc:Fallback>
      <p:transition spd="slow" advTm="1144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US" dirty="0">
                <a:solidFill>
                  <a:schemeClr val="tx1">
                    <a:lumMod val="95000"/>
                    <a:lumOff val="5000"/>
                  </a:schemeClr>
                </a:solidFill>
                <a:latin typeface="+mn-lt"/>
                <a:cs typeface="Arial" pitchFamily="34" charset="0"/>
              </a:rPr>
              <a:t>The significance of the study</a:t>
            </a:r>
            <a:endParaRPr lang="en-ZA" dirty="0">
              <a:solidFill>
                <a:schemeClr val="tx1">
                  <a:lumMod val="95000"/>
                  <a:lumOff val="5000"/>
                </a:schemeClr>
              </a:solidFill>
              <a:latin typeface="+mn-lt"/>
            </a:endParaRPr>
          </a:p>
        </p:txBody>
      </p:sp>
      <p:sp>
        <p:nvSpPr>
          <p:cNvPr id="3" name="Content Placeholder 2"/>
          <p:cNvSpPr>
            <a:spLocks noGrp="1"/>
          </p:cNvSpPr>
          <p:nvPr>
            <p:ph idx="1"/>
          </p:nvPr>
        </p:nvSpPr>
        <p:spPr/>
        <p:txBody>
          <a:bodyPr>
            <a:normAutofit fontScale="70000" lnSpcReduction="20000"/>
          </a:bodyPr>
          <a:lstStyle/>
          <a:p>
            <a:r>
              <a:rPr lang="en-ZA" sz="3400" dirty="0"/>
              <a:t>B</a:t>
            </a:r>
            <a:r>
              <a:rPr lang="en-ZA" sz="3400" dirty="0" smtClean="0"/>
              <a:t>enchmark </a:t>
            </a:r>
            <a:r>
              <a:rPr lang="en-ZA" sz="3400" dirty="0"/>
              <a:t>against which future groundwater qualities can be evaluated to identify contaminant impacts that might originate from deep wells. </a:t>
            </a:r>
          </a:p>
          <a:p>
            <a:endParaRPr lang="en-ZA" sz="3400" dirty="0"/>
          </a:p>
          <a:p>
            <a:r>
              <a:rPr lang="en-ZA" sz="3400" dirty="0"/>
              <a:t>The understanding gained during the research is likely to be valuable to farmers, communities and government institutions affected by deep drilling, hydraulic fracturing (fracking) and other processes related to the shale gas development</a:t>
            </a:r>
          </a:p>
          <a:p>
            <a:endParaRPr lang="en-ZA" sz="3400" dirty="0"/>
          </a:p>
          <a:p>
            <a:r>
              <a:rPr lang="en-ZA" sz="3400" dirty="0"/>
              <a:t>The research will impact on the development of regulatory legislation related to industrial fracking and shale-gas harvesting</a:t>
            </a:r>
          </a:p>
          <a:p>
            <a:endParaRPr lang="en-ZA" dirty="0"/>
          </a:p>
        </p:txBody>
      </p:sp>
    </p:spTree>
    <p:extLst>
      <p:ext uri="{BB962C8B-B14F-4D97-AF65-F5344CB8AC3E}">
        <p14:creationId xmlns="" xmlns:p14="http://schemas.microsoft.com/office/powerpoint/2010/main" val="2443659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Summary of the Geohydrological research at NMMU</a:t>
            </a:r>
            <a:r>
              <a:rPr lang="en-US" dirty="0"/>
              <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984132456"/>
              </p:ext>
            </p:extLst>
          </p:nvPr>
        </p:nvGraphicFramePr>
        <p:xfrm>
          <a:off x="395536" y="521296"/>
          <a:ext cx="8363272"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177007975"/>
      </p:ext>
    </p:extLst>
  </p:cSld>
  <p:clrMapOvr>
    <a:masterClrMapping/>
  </p:clrMapOvr>
  <mc:AlternateContent xmlns:mc="http://schemas.openxmlformats.org/markup-compatibility/2006">
    <mc:Choice xmlns="" xmlns:p14="http://schemas.microsoft.com/office/powerpoint/2010/main" Requires="p14">
      <p:transition spd="slow" p14:dur="2000" advTm="19335"/>
    </mc:Choice>
    <mc:Fallback>
      <p:transition spd="slow" advTm="1933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332656"/>
            <a:ext cx="4248472" cy="3240360"/>
          </a:xfrm>
        </p:spPr>
        <p:txBody>
          <a:bodyPr>
            <a:normAutofit/>
          </a:bodyPr>
          <a:lstStyle/>
          <a:p>
            <a:r>
              <a:rPr lang="en-US" dirty="0" smtClean="0"/>
              <a:t>Thank you for your attention</a:t>
            </a:r>
            <a:br>
              <a:rPr lang="en-US" dirty="0" smtClean="0"/>
            </a:br>
            <a:r>
              <a:rPr lang="en-US" dirty="0"/>
              <a:t/>
            </a:r>
            <a:br>
              <a:rPr lang="en-US" dirty="0"/>
            </a:br>
            <a:r>
              <a:rPr lang="en-US" dirty="0" smtClean="0"/>
              <a:t> Questions?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753" y="-23467"/>
            <a:ext cx="4716017" cy="6858000"/>
          </a:xfrm>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09264" y="3991166"/>
            <a:ext cx="4434736" cy="2852936"/>
          </a:xfrm>
          <a:prstGeom prst="rect">
            <a:avLst/>
          </a:prstGeom>
        </p:spPr>
      </p:pic>
    </p:spTree>
    <p:extLst>
      <p:ext uri="{BB962C8B-B14F-4D97-AF65-F5344CB8AC3E}">
        <p14:creationId xmlns="" xmlns:p14="http://schemas.microsoft.com/office/powerpoint/2010/main" val="4278831997"/>
      </p:ext>
    </p:extLst>
  </p:cSld>
  <p:clrMapOvr>
    <a:masterClrMapping/>
  </p:clrMapOvr>
  <mc:AlternateContent xmlns:mc="http://schemas.openxmlformats.org/markup-compatibility/2006">
    <mc:Choice xmlns="" xmlns:p14="http://schemas.microsoft.com/office/powerpoint/2010/main" Requires="p14">
      <p:transition spd="slow" p14:dur="2000" advTm="6746"/>
    </mc:Choice>
    <mc:Fallback>
      <p:transition spd="slow" advTm="674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196752"/>
            <a:ext cx="8229600" cy="4929411"/>
          </a:xfrm>
        </p:spPr>
        <p:txBody>
          <a:bodyPr>
            <a:normAutofit/>
          </a:bodyPr>
          <a:lstStyle/>
          <a:p>
            <a:endParaRPr lang="en-US" sz="2400" dirty="0" smtClean="0"/>
          </a:p>
          <a:p>
            <a:r>
              <a:rPr lang="en-US" sz="2400" dirty="0"/>
              <a:t>Hydraulic Fracturing (Fracking</a:t>
            </a:r>
            <a:r>
              <a:rPr lang="en-US" sz="2400" dirty="0" smtClean="0"/>
              <a:t>)?</a:t>
            </a:r>
          </a:p>
          <a:p>
            <a:r>
              <a:rPr lang="en-US" sz="2400" dirty="0" smtClean="0"/>
              <a:t>Relationship </a:t>
            </a:r>
            <a:r>
              <a:rPr lang="en-US" sz="2400" dirty="0"/>
              <a:t>between Fracking and Geohydrology </a:t>
            </a:r>
          </a:p>
          <a:p>
            <a:r>
              <a:rPr lang="en-US" sz="2400" dirty="0" smtClean="0"/>
              <a:t>Concepts of NMMU Geohydrological Research</a:t>
            </a:r>
          </a:p>
          <a:p>
            <a:r>
              <a:rPr lang="en-US" sz="2400" dirty="0" smtClean="0"/>
              <a:t>Study area</a:t>
            </a:r>
          </a:p>
          <a:p>
            <a:r>
              <a:rPr lang="en-US" sz="2400" dirty="0" smtClean="0"/>
              <a:t>Methodology</a:t>
            </a:r>
          </a:p>
          <a:p>
            <a:r>
              <a:rPr lang="en-US" sz="2400" dirty="0" smtClean="0"/>
              <a:t>Results presentation </a:t>
            </a:r>
          </a:p>
          <a:p>
            <a:r>
              <a:rPr lang="en-US" sz="2400" dirty="0" smtClean="0"/>
              <a:t>Summary</a:t>
            </a:r>
          </a:p>
          <a:p>
            <a:endParaRPr lang="en-US" sz="2400"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2654530690"/>
      </p:ext>
    </p:extLst>
  </p:cSld>
  <p:clrMapOvr>
    <a:masterClrMapping/>
  </p:clrMapOvr>
  <mc:AlternateContent xmlns:mc="http://schemas.openxmlformats.org/markup-compatibility/2006">
    <mc:Choice xmlns="" xmlns:p14="http://schemas.microsoft.com/office/powerpoint/2010/main" Requires="p14">
      <p:transition spd="slow" p14:dur="2000" advTm="10842"/>
    </mc:Choice>
    <mc:Fallback>
      <p:transition spd="slow" advTm="1084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Hydraulic Fracturing (Fracking</a:t>
            </a:r>
            <a:r>
              <a:rPr lang="en-US" dirty="0" smtClean="0"/>
              <a:t>)?</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403648" y="1628800"/>
            <a:ext cx="5976664" cy="4781128"/>
          </a:xfrm>
        </p:spPr>
      </p:pic>
    </p:spTree>
    <p:extLst>
      <p:ext uri="{BB962C8B-B14F-4D97-AF65-F5344CB8AC3E}">
        <p14:creationId xmlns="" xmlns:p14="http://schemas.microsoft.com/office/powerpoint/2010/main" val="1691189510"/>
      </p:ext>
    </p:extLst>
  </p:cSld>
  <p:clrMapOvr>
    <a:masterClrMapping/>
  </p:clrMapOvr>
  <mc:AlternateContent xmlns:mc="http://schemas.openxmlformats.org/markup-compatibility/2006">
    <mc:Choice xmlns="" xmlns:p14="http://schemas.microsoft.com/office/powerpoint/2010/main" Requires="p14">
      <p:transition spd="slow" p14:dur="2000" advTm="19387"/>
    </mc:Choice>
    <mc:Fallback>
      <p:transition spd="slow" advTm="1938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Relationship between Fracking and Geohydrology</a:t>
            </a:r>
          </a:p>
        </p:txBody>
      </p:sp>
      <p:pic>
        <p:nvPicPr>
          <p:cNvPr id="8194" name="Picture 2"/>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l="1724" t="1571" r="2015" b="3550"/>
          <a:stretch/>
        </p:blipFill>
        <p:spPr bwMode="auto">
          <a:xfrm>
            <a:off x="1992087" y="1676400"/>
            <a:ext cx="4713514" cy="4604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524328" y="6633690"/>
            <a:ext cx="1439818" cy="184666"/>
          </a:xfrm>
          <a:prstGeom prst="rect">
            <a:avLst/>
          </a:prstGeom>
        </p:spPr>
        <p:txBody>
          <a:bodyPr wrap="none">
            <a:spAutoFit/>
          </a:bodyPr>
          <a:lstStyle/>
          <a:p>
            <a:r>
              <a:rPr lang="en-US" sz="600" dirty="0" smtClean="0"/>
              <a:t>Picture courtesy of Alex </a:t>
            </a:r>
            <a:r>
              <a:rPr lang="en-US" sz="600" dirty="0" err="1" smtClean="0"/>
              <a:t>Reasbeck</a:t>
            </a:r>
            <a:r>
              <a:rPr lang="en-US" sz="600" dirty="0" smtClean="0"/>
              <a:t>(2014)</a:t>
            </a:r>
            <a:endParaRPr lang="en-US" sz="600" dirty="0"/>
          </a:p>
        </p:txBody>
      </p:sp>
    </p:spTree>
    <p:extLst>
      <p:ext uri="{BB962C8B-B14F-4D97-AF65-F5344CB8AC3E}">
        <p14:creationId xmlns="" xmlns:p14="http://schemas.microsoft.com/office/powerpoint/2010/main" val="3423271751"/>
      </p:ext>
    </p:extLst>
  </p:cSld>
  <p:clrMapOvr>
    <a:masterClrMapping/>
  </p:clrMapOvr>
  <mc:AlternateContent xmlns:mc="http://schemas.openxmlformats.org/markup-compatibility/2006">
    <mc:Choice xmlns="" xmlns:p14="http://schemas.microsoft.com/office/powerpoint/2010/main" Requires="p14">
      <p:transition spd="slow" p14:dur="2000" advTm="49101"/>
    </mc:Choice>
    <mc:Fallback>
      <p:transition spd="slow" advTm="4910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Geohydrology concepts (research approaches) at NMMU</a:t>
            </a:r>
            <a:endParaRPr lang="en-US" dirty="0"/>
          </a:p>
        </p:txBody>
      </p:sp>
      <p:sp>
        <p:nvSpPr>
          <p:cNvPr id="3" name="Content Placeholder 2"/>
          <p:cNvSpPr>
            <a:spLocks noGrp="1"/>
          </p:cNvSpPr>
          <p:nvPr>
            <p:ph idx="1"/>
          </p:nvPr>
        </p:nvSpPr>
        <p:spPr>
          <a:xfrm>
            <a:off x="583673" y="1927765"/>
            <a:ext cx="8229600" cy="4525963"/>
          </a:xfrm>
        </p:spPr>
        <p:txBody>
          <a:bodyPr/>
          <a:lstStyle/>
          <a:p>
            <a:pPr marL="0" indent="0">
              <a:buNone/>
            </a:pPr>
            <a:r>
              <a:rPr lang="en-US" dirty="0" smtClean="0"/>
              <a:t>                                                                                                                                                                                                                           </a:t>
            </a:r>
            <a:endParaRPr lang="en-US" dirty="0"/>
          </a:p>
        </p:txBody>
      </p:sp>
      <p:sp>
        <p:nvSpPr>
          <p:cNvPr id="5" name="Rectangle 4"/>
          <p:cNvSpPr/>
          <p:nvPr/>
        </p:nvSpPr>
        <p:spPr>
          <a:xfrm>
            <a:off x="611560" y="1772816"/>
            <a:ext cx="7848872" cy="4995214"/>
          </a:xfrm>
          <a:prstGeom prst="rect">
            <a:avLst/>
          </a:prstGeom>
        </p:spPr>
        <p:txBody>
          <a:bodyPr wrap="square">
            <a:spAutoFit/>
          </a:bodyPr>
          <a:lstStyle/>
          <a:p>
            <a:pPr marL="342900" lvl="0" indent="-342900">
              <a:lnSpc>
                <a:spcPct val="150000"/>
              </a:lnSpc>
              <a:spcBef>
                <a:spcPct val="20000"/>
              </a:spcBef>
              <a:buFont typeface="Arial" pitchFamily="34" charset="0"/>
              <a:buChar char="•"/>
            </a:pPr>
            <a:r>
              <a:rPr lang="en-US" dirty="0" err="1"/>
              <a:t>H</a:t>
            </a:r>
            <a:r>
              <a:rPr lang="en-US" dirty="0" err="1" smtClean="0"/>
              <a:t>ydrochemically</a:t>
            </a:r>
            <a:r>
              <a:rPr lang="en-US" dirty="0" smtClean="0"/>
              <a:t> characterize </a:t>
            </a:r>
            <a:r>
              <a:rPr lang="en-US" dirty="0"/>
              <a:t>both the shallow </a:t>
            </a:r>
            <a:r>
              <a:rPr lang="en-US" dirty="0" smtClean="0"/>
              <a:t>and deep saline formation water </a:t>
            </a:r>
            <a:endParaRPr lang="en-US" dirty="0" smtClean="0">
              <a:solidFill>
                <a:prstClr val="black"/>
              </a:solidFill>
            </a:endParaRPr>
          </a:p>
          <a:p>
            <a:pPr marL="342900" lvl="0" indent="-342900">
              <a:lnSpc>
                <a:spcPct val="150000"/>
              </a:lnSpc>
              <a:spcBef>
                <a:spcPct val="20000"/>
              </a:spcBef>
              <a:buFont typeface="Arial" pitchFamily="34" charset="0"/>
              <a:buChar char="•"/>
            </a:pPr>
            <a:r>
              <a:rPr lang="en-US" dirty="0" smtClean="0">
                <a:solidFill>
                  <a:prstClr val="black"/>
                </a:solidFill>
              </a:rPr>
              <a:t>Establish </a:t>
            </a:r>
            <a:r>
              <a:rPr lang="en-US" dirty="0">
                <a:solidFill>
                  <a:prstClr val="black"/>
                </a:solidFill>
              </a:rPr>
              <a:t>baseline water quality conditions in selected Eastern Cape region wells</a:t>
            </a:r>
          </a:p>
          <a:p>
            <a:pPr marL="342900" lvl="0" indent="-342900">
              <a:lnSpc>
                <a:spcPct val="150000"/>
              </a:lnSpc>
              <a:spcBef>
                <a:spcPct val="20000"/>
              </a:spcBef>
              <a:buFont typeface="Arial" pitchFamily="34" charset="0"/>
              <a:buChar char="•"/>
            </a:pPr>
            <a:r>
              <a:rPr lang="en-US" dirty="0">
                <a:solidFill>
                  <a:prstClr val="black"/>
                </a:solidFill>
              </a:rPr>
              <a:t>Collect groundwater samples in a legally defensible manner to establish benchmark</a:t>
            </a:r>
          </a:p>
          <a:p>
            <a:pPr marL="342900" lvl="0" indent="-342900">
              <a:lnSpc>
                <a:spcPct val="150000"/>
              </a:lnSpc>
              <a:spcBef>
                <a:spcPct val="20000"/>
              </a:spcBef>
              <a:buFont typeface="Arial" pitchFamily="34" charset="0"/>
              <a:buChar char="•"/>
            </a:pPr>
            <a:r>
              <a:rPr lang="en-US" dirty="0" smtClean="0">
                <a:solidFill>
                  <a:prstClr val="black"/>
                </a:solidFill>
              </a:rPr>
              <a:t>Analyze </a:t>
            </a:r>
            <a:r>
              <a:rPr lang="en-US" dirty="0">
                <a:solidFill>
                  <a:prstClr val="black"/>
                </a:solidFill>
              </a:rPr>
              <a:t>groundwater for constituents often associated with oil exploration/development activities</a:t>
            </a:r>
          </a:p>
          <a:p>
            <a:pPr marL="342900" lvl="0" indent="-342900">
              <a:lnSpc>
                <a:spcPct val="150000"/>
              </a:lnSpc>
              <a:spcBef>
                <a:spcPct val="20000"/>
              </a:spcBef>
              <a:buFont typeface="Arial" pitchFamily="34" charset="0"/>
              <a:buChar char="•"/>
            </a:pPr>
            <a:r>
              <a:rPr lang="en-US" dirty="0">
                <a:solidFill>
                  <a:prstClr val="black"/>
                </a:solidFill>
              </a:rPr>
              <a:t>Compile analytical results in </a:t>
            </a:r>
            <a:r>
              <a:rPr lang="en-US" dirty="0" smtClean="0">
                <a:solidFill>
                  <a:prstClr val="black"/>
                </a:solidFill>
              </a:rPr>
              <a:t>a water </a:t>
            </a:r>
            <a:r>
              <a:rPr lang="en-US" dirty="0">
                <a:solidFill>
                  <a:prstClr val="black"/>
                </a:solidFill>
              </a:rPr>
              <a:t>quality database by </a:t>
            </a:r>
            <a:r>
              <a:rPr lang="en-US" dirty="0" smtClean="0">
                <a:solidFill>
                  <a:prstClr val="black"/>
                </a:solidFill>
              </a:rPr>
              <a:t>aquifer</a:t>
            </a:r>
          </a:p>
          <a:p>
            <a:pPr marL="342900" lvl="0" indent="-342900">
              <a:lnSpc>
                <a:spcPct val="150000"/>
              </a:lnSpc>
              <a:spcBef>
                <a:spcPct val="20000"/>
              </a:spcBef>
              <a:buFont typeface="Arial" pitchFamily="34" charset="0"/>
              <a:buChar char="•"/>
            </a:pPr>
            <a:r>
              <a:rPr lang="en-US" dirty="0" smtClean="0">
                <a:solidFill>
                  <a:prstClr val="black"/>
                </a:solidFill>
              </a:rPr>
              <a:t>Isotope characterization analysis (Methane forensics)</a:t>
            </a:r>
          </a:p>
          <a:p>
            <a:pPr marL="342900" lvl="0" indent="-342900">
              <a:lnSpc>
                <a:spcPct val="150000"/>
              </a:lnSpc>
              <a:spcBef>
                <a:spcPct val="20000"/>
              </a:spcBef>
              <a:buFont typeface="Arial" pitchFamily="34" charset="0"/>
              <a:buChar char="•"/>
            </a:pPr>
            <a:endParaRPr lang="en-US" dirty="0">
              <a:solidFill>
                <a:prstClr val="black"/>
              </a:solidFill>
            </a:endParaRPr>
          </a:p>
        </p:txBody>
      </p:sp>
    </p:spTree>
    <p:extLst>
      <p:ext uri="{BB962C8B-B14F-4D97-AF65-F5344CB8AC3E}">
        <p14:creationId xmlns="" xmlns:p14="http://schemas.microsoft.com/office/powerpoint/2010/main" val="475514715"/>
      </p:ext>
    </p:extLst>
  </p:cSld>
  <p:clrMapOvr>
    <a:masterClrMapping/>
  </p:clrMapOvr>
  <mc:AlternateContent xmlns:mc="http://schemas.openxmlformats.org/markup-compatibility/2006">
    <mc:Choice xmlns="" xmlns:p14="http://schemas.microsoft.com/office/powerpoint/2010/main" Requires="p14">
      <p:transition spd="slow" p14:dur="2000" advTm="22648"/>
    </mc:Choice>
    <mc:Fallback>
      <p:transition spd="slow" advTm="2264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Study area</a:t>
            </a:r>
            <a:br>
              <a:rPr lang="en-US"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83568" y="908720"/>
            <a:ext cx="8064896" cy="5760640"/>
          </a:xfrm>
        </p:spPr>
      </p:pic>
    </p:spTree>
    <p:extLst>
      <p:ext uri="{BB962C8B-B14F-4D97-AF65-F5344CB8AC3E}">
        <p14:creationId xmlns="" xmlns:p14="http://schemas.microsoft.com/office/powerpoint/2010/main" val="3556841391"/>
      </p:ext>
    </p:extLst>
  </p:cSld>
  <p:clrMapOvr>
    <a:masterClrMapping/>
  </p:clrMapOvr>
  <mc:AlternateContent xmlns:mc="http://schemas.openxmlformats.org/markup-compatibility/2006">
    <mc:Choice xmlns="" xmlns:p14="http://schemas.microsoft.com/office/powerpoint/2010/main" Requires="p14">
      <p:transition spd="slow" p14:dur="2000" advTm="11126"/>
    </mc:Choice>
    <mc:Fallback>
      <p:transition spd="slow" advTm="1112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1400"/>
            <a:ext cx="8229600" cy="1143000"/>
          </a:xfrm>
        </p:spPr>
        <p:txBody>
          <a:bodyPr/>
          <a:lstStyle/>
          <a:p>
            <a:r>
              <a:rPr lang="en-ZA" dirty="0" smtClean="0"/>
              <a:t>Study area</a:t>
            </a:r>
            <a:endParaRPr lang="en-ZA"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755576" y="692696"/>
            <a:ext cx="7704856" cy="5832648"/>
          </a:xfrm>
        </p:spPr>
      </p:pic>
    </p:spTree>
    <p:extLst>
      <p:ext uri="{BB962C8B-B14F-4D97-AF65-F5344CB8AC3E}">
        <p14:creationId xmlns="" xmlns:p14="http://schemas.microsoft.com/office/powerpoint/2010/main" val="1847332904"/>
      </p:ext>
    </p:extLst>
  </p:cSld>
  <p:clrMapOvr>
    <a:masterClrMapping/>
  </p:clrMapOvr>
  <mc:AlternateContent xmlns:mc="http://schemas.openxmlformats.org/markup-compatibility/2006">
    <mc:Choice xmlns="" xmlns:p14="http://schemas.microsoft.com/office/powerpoint/2010/main" Requires="p14">
      <p:transition spd="slow" p14:dur="2000" advTm="12001"/>
    </mc:Choice>
    <mc:Fallback>
      <p:transition spd="slow" advTm="1200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3408"/>
            <a:ext cx="8229600" cy="1143000"/>
          </a:xfrm>
        </p:spPr>
        <p:txBody>
          <a:bodyPr/>
          <a:lstStyle/>
          <a:p>
            <a:r>
              <a:rPr lang="en-ZA" dirty="0" smtClean="0"/>
              <a:t>Study area</a:t>
            </a:r>
            <a:endParaRPr lang="en-ZA"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39552" y="692696"/>
            <a:ext cx="7992888" cy="5832648"/>
          </a:xfrm>
        </p:spPr>
      </p:pic>
    </p:spTree>
    <p:extLst>
      <p:ext uri="{BB962C8B-B14F-4D97-AF65-F5344CB8AC3E}">
        <p14:creationId xmlns="" xmlns:p14="http://schemas.microsoft.com/office/powerpoint/2010/main" val="1675252629"/>
      </p:ext>
    </p:extLst>
  </p:cSld>
  <p:clrMapOvr>
    <a:masterClrMapping/>
  </p:clrMapOvr>
  <mc:AlternateContent xmlns:mc="http://schemas.openxmlformats.org/markup-compatibility/2006">
    <mc:Choice xmlns="" xmlns:p14="http://schemas.microsoft.com/office/powerpoint/2010/main" Requires="p14">
      <p:transition spd="slow" p14:dur="2000" advTm="45882"/>
    </mc:Choice>
    <mc:Fallback>
      <p:transition spd="slow" advTm="45882"/>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2446</TotalTime>
  <Words>427</Words>
  <Application>Microsoft Office PowerPoint</Application>
  <PresentationFormat>On-screen Show (4:3)</PresentationFormat>
  <Paragraphs>81</Paragraphs>
  <Slides>22</Slides>
  <Notes>1</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2_Default Design</vt:lpstr>
      <vt:lpstr>Slide 1</vt:lpstr>
      <vt:lpstr>Shale gas Geohydrological Research at NMMU </vt:lpstr>
      <vt:lpstr>Outline</vt:lpstr>
      <vt:lpstr>Hydraulic Fracturing (Fracking)?</vt:lpstr>
      <vt:lpstr>Relationship between Fracking and Geohydrology</vt:lpstr>
      <vt:lpstr>Current Geohydrology concepts (research approaches) at NMMU</vt:lpstr>
      <vt:lpstr>Study area </vt:lpstr>
      <vt:lpstr>Study area</vt:lpstr>
      <vt:lpstr>Study area</vt:lpstr>
      <vt:lpstr>Study area: Stray gas legacy</vt:lpstr>
      <vt:lpstr>Methodology Field Testing and Sample Collection</vt:lpstr>
      <vt:lpstr>Methodology Field Testing and Sample Collection</vt:lpstr>
      <vt:lpstr>Methodology Field Testing and Sample Collection</vt:lpstr>
      <vt:lpstr>Methodology Laboratory Techniques</vt:lpstr>
      <vt:lpstr>Methodology Laboratory Techniques</vt:lpstr>
      <vt:lpstr>Results presentation</vt:lpstr>
      <vt:lpstr>Results presentation</vt:lpstr>
      <vt:lpstr>Results presentation</vt:lpstr>
      <vt:lpstr>Results presentation</vt:lpstr>
      <vt:lpstr>The significance of the study</vt:lpstr>
      <vt:lpstr>Summary of the Geohydrological research at NMMU </vt:lpstr>
      <vt:lpstr>Thank you for your attention   Questions?</vt:lpstr>
    </vt:vector>
  </TitlesOfParts>
  <Company>YIMITIMI PRODUCTION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MIMI</dc:creator>
  <cp:lastModifiedBy>Annah</cp:lastModifiedBy>
  <cp:revision>88</cp:revision>
  <dcterms:created xsi:type="dcterms:W3CDTF">2014-08-29T04:29:04Z</dcterms:created>
  <dcterms:modified xsi:type="dcterms:W3CDTF">2014-10-01T05:35:28Z</dcterms:modified>
</cp:coreProperties>
</file>