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Lst>
  <p:sldSz cx="30276800" cy="42802175"/>
  <p:notesSz cx="6858000" cy="9144000"/>
  <p:defaultTextStyle>
    <a:defPPr>
      <a:defRPr lang="en-US"/>
    </a:defPPr>
    <a:lvl1pPr marL="0" algn="l" defTabSz="4174156" rtl="0" eaLnBrk="1" latinLnBrk="0" hangingPunct="1">
      <a:defRPr sz="8200" kern="1200">
        <a:solidFill>
          <a:schemeClr val="tx1"/>
        </a:solidFill>
        <a:latin typeface="+mn-lt"/>
        <a:ea typeface="+mn-ea"/>
        <a:cs typeface="+mn-cs"/>
      </a:defRPr>
    </a:lvl1pPr>
    <a:lvl2pPr marL="2087078" algn="l" defTabSz="4174156" rtl="0" eaLnBrk="1" latinLnBrk="0" hangingPunct="1">
      <a:defRPr sz="8200" kern="1200">
        <a:solidFill>
          <a:schemeClr val="tx1"/>
        </a:solidFill>
        <a:latin typeface="+mn-lt"/>
        <a:ea typeface="+mn-ea"/>
        <a:cs typeface="+mn-cs"/>
      </a:defRPr>
    </a:lvl2pPr>
    <a:lvl3pPr marL="4174156" algn="l" defTabSz="4174156" rtl="0" eaLnBrk="1" latinLnBrk="0" hangingPunct="1">
      <a:defRPr sz="8200" kern="1200">
        <a:solidFill>
          <a:schemeClr val="tx1"/>
        </a:solidFill>
        <a:latin typeface="+mn-lt"/>
        <a:ea typeface="+mn-ea"/>
        <a:cs typeface="+mn-cs"/>
      </a:defRPr>
    </a:lvl3pPr>
    <a:lvl4pPr marL="6261234" algn="l" defTabSz="4174156" rtl="0" eaLnBrk="1" latinLnBrk="0" hangingPunct="1">
      <a:defRPr sz="8200" kern="1200">
        <a:solidFill>
          <a:schemeClr val="tx1"/>
        </a:solidFill>
        <a:latin typeface="+mn-lt"/>
        <a:ea typeface="+mn-ea"/>
        <a:cs typeface="+mn-cs"/>
      </a:defRPr>
    </a:lvl4pPr>
    <a:lvl5pPr marL="8348311" algn="l" defTabSz="4174156" rtl="0" eaLnBrk="1" latinLnBrk="0" hangingPunct="1">
      <a:defRPr sz="8200" kern="1200">
        <a:solidFill>
          <a:schemeClr val="tx1"/>
        </a:solidFill>
        <a:latin typeface="+mn-lt"/>
        <a:ea typeface="+mn-ea"/>
        <a:cs typeface="+mn-cs"/>
      </a:defRPr>
    </a:lvl5pPr>
    <a:lvl6pPr marL="10435389" algn="l" defTabSz="4174156" rtl="0" eaLnBrk="1" latinLnBrk="0" hangingPunct="1">
      <a:defRPr sz="8200" kern="1200">
        <a:solidFill>
          <a:schemeClr val="tx1"/>
        </a:solidFill>
        <a:latin typeface="+mn-lt"/>
        <a:ea typeface="+mn-ea"/>
        <a:cs typeface="+mn-cs"/>
      </a:defRPr>
    </a:lvl6pPr>
    <a:lvl7pPr marL="12522467" algn="l" defTabSz="4174156" rtl="0" eaLnBrk="1" latinLnBrk="0" hangingPunct="1">
      <a:defRPr sz="8200" kern="1200">
        <a:solidFill>
          <a:schemeClr val="tx1"/>
        </a:solidFill>
        <a:latin typeface="+mn-lt"/>
        <a:ea typeface="+mn-ea"/>
        <a:cs typeface="+mn-cs"/>
      </a:defRPr>
    </a:lvl7pPr>
    <a:lvl8pPr marL="14609545" algn="l" defTabSz="4174156" rtl="0" eaLnBrk="1" latinLnBrk="0" hangingPunct="1">
      <a:defRPr sz="8200" kern="1200">
        <a:solidFill>
          <a:schemeClr val="tx1"/>
        </a:solidFill>
        <a:latin typeface="+mn-lt"/>
        <a:ea typeface="+mn-ea"/>
        <a:cs typeface="+mn-cs"/>
      </a:defRPr>
    </a:lvl8pPr>
    <a:lvl9pPr marL="16696623" algn="l" defTabSz="4174156"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3481">
          <p15:clr>
            <a:srgbClr val="A4A3A4"/>
          </p15:clr>
        </p15:guide>
        <p15:guide id="2" pos="95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26" d="100"/>
          <a:sy n="26" d="100"/>
        </p:scale>
        <p:origin x="-912" y="-204"/>
      </p:cViewPr>
      <p:guideLst>
        <p:guide orient="horz" pos="13481"/>
        <p:guide pos="95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1766147" y="8560435"/>
            <a:ext cx="25997679" cy="11413913"/>
          </a:xfrm>
          <a:ln>
            <a:noFill/>
          </a:ln>
        </p:spPr>
        <p:txBody>
          <a:bodyPr vert="horz" tIns="0" rIns="8351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2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1766147" y="20149951"/>
            <a:ext cx="26007771" cy="10938334"/>
          </a:xfrm>
        </p:spPr>
        <p:txBody>
          <a:bodyPr lIns="0" rIns="83518"/>
          <a:lstStyle>
            <a:lvl1pPr marL="0" marR="208794" indent="0" algn="r">
              <a:buNone/>
              <a:defRPr>
                <a:solidFill>
                  <a:schemeClr val="tx1"/>
                </a:solidFill>
              </a:defRPr>
            </a:lvl1pPr>
            <a:lvl2pPr marL="2087941" indent="0" algn="ctr">
              <a:buNone/>
            </a:lvl2pPr>
            <a:lvl3pPr marL="4175882" indent="0" algn="ctr">
              <a:buNone/>
            </a:lvl3pPr>
            <a:lvl4pPr marL="6263823" indent="0" algn="ctr">
              <a:buNone/>
            </a:lvl4pPr>
            <a:lvl5pPr marL="8351764" indent="0" algn="ctr">
              <a:buNone/>
            </a:lvl5pPr>
            <a:lvl6pPr marL="10439705" indent="0" algn="ctr">
              <a:buNone/>
            </a:lvl6pPr>
            <a:lvl7pPr marL="12527646" indent="0" algn="ctr">
              <a:buNone/>
            </a:lvl7pPr>
            <a:lvl8pPr marL="14615587" indent="0" algn="ctr">
              <a:buNone/>
            </a:lvl8pPr>
            <a:lvl9pPr marL="16703528"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B757F33-11D0-43B8-AE18-192E9641A7DD}" type="datetimeFigureOut">
              <a:rPr lang="en-ZA" smtClean="0"/>
              <a:t>2014/09/23</a:t>
            </a:fld>
            <a:endParaRPr lang="en-ZA"/>
          </a:p>
        </p:txBody>
      </p:sp>
      <p:sp>
        <p:nvSpPr>
          <p:cNvPr id="19" name="Footer Placeholder 18"/>
          <p:cNvSpPr>
            <a:spLocks noGrp="1"/>
          </p:cNvSpPr>
          <p:nvPr>
            <p:ph type="ftr" sz="quarter" idx="11"/>
          </p:nvPr>
        </p:nvSpPr>
        <p:spPr/>
        <p:txBody>
          <a:bodyPr/>
          <a:lstStyle/>
          <a:p>
            <a:endParaRPr lang="en-ZA"/>
          </a:p>
        </p:txBody>
      </p:sp>
      <p:sp>
        <p:nvSpPr>
          <p:cNvPr id="27" name="Slide Number Placeholder 26"/>
          <p:cNvSpPr>
            <a:spLocks noGrp="1"/>
          </p:cNvSpPr>
          <p:nvPr>
            <p:ph type="sldNum" sz="quarter" idx="12"/>
          </p:nvPr>
        </p:nvSpPr>
        <p:spPr/>
        <p:txBody>
          <a:bodyPr/>
          <a:lstStyle/>
          <a:p>
            <a:fld id="{0E6DC4F2-0259-4D96-9C0E-560A38E1B589}" type="slidenum">
              <a:rPr lang="en-ZA" smtClean="0"/>
              <a:t>‹#›</a:t>
            </a:fld>
            <a:endParaRPr lang="en-Z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B757F33-11D0-43B8-AE18-192E9641A7DD}" type="datetimeFigureOut">
              <a:rPr lang="en-ZA" smtClean="0"/>
              <a:t>2014/09/23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E6DC4F2-0259-4D96-9C0E-560A38E1B589}" type="slidenum">
              <a:rPr lang="en-ZA" smtClean="0"/>
              <a:t>‹#›</a:t>
            </a:fld>
            <a:endParaRPr lang="en-Z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950680" y="5706966"/>
            <a:ext cx="6812280" cy="3252767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513840" y="5706966"/>
            <a:ext cx="19932227" cy="3252767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B757F33-11D0-43B8-AE18-192E9641A7DD}" type="datetimeFigureOut">
              <a:rPr lang="en-ZA" smtClean="0"/>
              <a:t>2014/09/23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E6DC4F2-0259-4D96-9C0E-560A38E1B589}" type="slidenum">
              <a:rPr lang="en-ZA" smtClean="0"/>
              <a:t>‹#›</a:t>
            </a:fld>
            <a:endParaRPr lang="en-Z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B757F33-11D0-43B8-AE18-192E9641A7DD}" type="datetimeFigureOut">
              <a:rPr lang="en-ZA" smtClean="0"/>
              <a:t>2014/09/23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E6DC4F2-0259-4D96-9C0E-560A38E1B589}" type="slidenum">
              <a:rPr lang="en-ZA" smtClean="0"/>
              <a:t>‹#›</a:t>
            </a:fld>
            <a:endParaRPr lang="en-Z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56054" y="8218018"/>
            <a:ext cx="25735280" cy="8503365"/>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2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756054" y="16880359"/>
            <a:ext cx="25735280" cy="9422420"/>
          </a:xfrm>
        </p:spPr>
        <p:txBody>
          <a:bodyPr lIns="208794" rIns="208794" anchor="t"/>
          <a:lstStyle>
            <a:lvl1pPr marL="0" indent="0">
              <a:buNone/>
              <a:defRPr sz="10000">
                <a:solidFill>
                  <a:schemeClr val="tx1"/>
                </a:solidFill>
              </a:defRPr>
            </a:lvl1pPr>
            <a:lvl2pPr>
              <a:buNone/>
              <a:defRPr sz="8200">
                <a:solidFill>
                  <a:schemeClr val="tx1">
                    <a:tint val="75000"/>
                  </a:schemeClr>
                </a:solidFill>
              </a:defRPr>
            </a:lvl2pPr>
            <a:lvl3pPr>
              <a:buNone/>
              <a:defRPr sz="7300">
                <a:solidFill>
                  <a:schemeClr val="tx1">
                    <a:tint val="75000"/>
                  </a:schemeClr>
                </a:solidFill>
              </a:defRPr>
            </a:lvl3pPr>
            <a:lvl4pPr>
              <a:buNone/>
              <a:defRPr sz="6400">
                <a:solidFill>
                  <a:schemeClr val="tx1">
                    <a:tint val="75000"/>
                  </a:schemeClr>
                </a:solidFill>
              </a:defRPr>
            </a:lvl4pPr>
            <a:lvl5pPr>
              <a:buNone/>
              <a:defRPr sz="6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B757F33-11D0-43B8-AE18-192E9641A7DD}" type="datetimeFigureOut">
              <a:rPr lang="en-ZA" smtClean="0"/>
              <a:t>2014/09/23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E6DC4F2-0259-4D96-9C0E-560A38E1B589}" type="slidenum">
              <a:rPr lang="en-ZA" smtClean="0"/>
              <a:t>‹#›</a:t>
            </a:fld>
            <a:endParaRPr lang="en-Z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13840" y="4394357"/>
            <a:ext cx="27249120" cy="7133696"/>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513840" y="11983642"/>
            <a:ext cx="13372253" cy="27678740"/>
          </a:xfrm>
        </p:spPr>
        <p:txBody>
          <a:bodyPr/>
          <a:lstStyle>
            <a:lvl1pPr>
              <a:defRPr sz="11900"/>
            </a:lvl1pPr>
            <a:lvl2pPr>
              <a:defRPr sz="11000"/>
            </a:lvl2pPr>
            <a:lvl3pPr>
              <a:defRPr sz="9100"/>
            </a:lvl3pPr>
            <a:lvl4pPr>
              <a:defRPr sz="8200"/>
            </a:lvl4pPr>
            <a:lvl5pPr>
              <a:defRPr sz="82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15390707" y="11983642"/>
            <a:ext cx="13372253" cy="27678740"/>
          </a:xfrm>
        </p:spPr>
        <p:txBody>
          <a:bodyPr/>
          <a:lstStyle>
            <a:lvl1pPr>
              <a:defRPr sz="11900"/>
            </a:lvl1pPr>
            <a:lvl2pPr>
              <a:defRPr sz="11000"/>
            </a:lvl2pPr>
            <a:lvl3pPr>
              <a:defRPr sz="9100"/>
            </a:lvl3pPr>
            <a:lvl4pPr>
              <a:defRPr sz="8200"/>
            </a:lvl4pPr>
            <a:lvl5pPr>
              <a:defRPr sz="82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B757F33-11D0-43B8-AE18-192E9641A7DD}" type="datetimeFigureOut">
              <a:rPr lang="en-ZA" smtClean="0"/>
              <a:t>2014/09/23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E6DC4F2-0259-4D96-9C0E-560A38E1B589}" type="slidenum">
              <a:rPr lang="en-ZA" smtClean="0"/>
              <a:t>‹#›</a:t>
            </a:fld>
            <a:endParaRPr lang="en-Z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3840" y="4394357"/>
            <a:ext cx="27249120" cy="7133696"/>
          </a:xfrm>
        </p:spPr>
        <p:txBody>
          <a:bodyPr tIns="208794"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513840" y="11578981"/>
            <a:ext cx="13377511" cy="4115150"/>
          </a:xfrm>
        </p:spPr>
        <p:txBody>
          <a:bodyPr lIns="208794" tIns="0" rIns="208794" bIns="0" anchor="ctr">
            <a:noAutofit/>
          </a:bodyPr>
          <a:lstStyle>
            <a:lvl1pPr marL="0" indent="0">
              <a:buNone/>
              <a:defRPr sz="11000" b="1" cap="none" baseline="0">
                <a:solidFill>
                  <a:schemeClr val="tx2"/>
                </a:solidFill>
                <a:effectLst/>
              </a:defRPr>
            </a:lvl1pPr>
            <a:lvl2pPr>
              <a:buNone/>
              <a:defRPr sz="9100" b="1"/>
            </a:lvl2pPr>
            <a:lvl3pPr>
              <a:buNone/>
              <a:defRPr sz="8200" b="1"/>
            </a:lvl3pPr>
            <a:lvl4pPr>
              <a:buNone/>
              <a:defRPr sz="7300" b="1"/>
            </a:lvl4pPr>
            <a:lvl5pPr>
              <a:buNone/>
              <a:defRPr sz="73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5380196" y="11607125"/>
            <a:ext cx="13382766" cy="4087009"/>
          </a:xfrm>
        </p:spPr>
        <p:txBody>
          <a:bodyPr lIns="208794" tIns="0" rIns="208794" bIns="0" anchor="ctr"/>
          <a:lstStyle>
            <a:lvl1pPr marL="0" indent="0">
              <a:buNone/>
              <a:defRPr sz="11000" b="1" cap="none" baseline="0">
                <a:solidFill>
                  <a:schemeClr val="tx2"/>
                </a:solidFill>
                <a:effectLst/>
              </a:defRPr>
            </a:lvl1pPr>
            <a:lvl2pPr>
              <a:buNone/>
              <a:defRPr sz="9100" b="1"/>
            </a:lvl2pPr>
            <a:lvl3pPr>
              <a:buNone/>
              <a:defRPr sz="8200" b="1"/>
            </a:lvl3pPr>
            <a:lvl4pPr>
              <a:buNone/>
              <a:defRPr sz="7300" b="1"/>
            </a:lvl4pPr>
            <a:lvl5pPr>
              <a:buNone/>
              <a:defRPr sz="73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1513840" y="15694131"/>
            <a:ext cx="13377511" cy="24001922"/>
          </a:xfrm>
        </p:spPr>
        <p:txBody>
          <a:bodyPr tIns="0"/>
          <a:lstStyle>
            <a:lvl1pPr>
              <a:defRPr sz="10000"/>
            </a:lvl1pPr>
            <a:lvl2pPr>
              <a:defRPr sz="9100"/>
            </a:lvl2pPr>
            <a:lvl3pPr>
              <a:defRPr sz="8200"/>
            </a:lvl3pPr>
            <a:lvl4pPr>
              <a:defRPr sz="7300"/>
            </a:lvl4pPr>
            <a:lvl5pPr>
              <a:defRPr sz="73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15380196" y="15694131"/>
            <a:ext cx="13382766" cy="24001922"/>
          </a:xfrm>
        </p:spPr>
        <p:txBody>
          <a:bodyPr tIns="0"/>
          <a:lstStyle>
            <a:lvl1pPr>
              <a:defRPr sz="10000"/>
            </a:lvl1pPr>
            <a:lvl2pPr>
              <a:defRPr sz="9100"/>
            </a:lvl2pPr>
            <a:lvl3pPr>
              <a:defRPr sz="8200"/>
            </a:lvl3pPr>
            <a:lvl4pPr>
              <a:defRPr sz="7300"/>
            </a:lvl4pPr>
            <a:lvl5pPr>
              <a:defRPr sz="73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B757F33-11D0-43B8-AE18-192E9641A7DD}" type="datetimeFigureOut">
              <a:rPr lang="en-ZA" smtClean="0"/>
              <a:t>2014/09/23</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0E6DC4F2-0259-4D96-9C0E-560A38E1B589}" type="slidenum">
              <a:rPr lang="en-ZA" smtClean="0"/>
              <a:t>‹#›</a:t>
            </a:fld>
            <a:endParaRPr lang="en-Z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13840" y="4394357"/>
            <a:ext cx="27501427" cy="7133696"/>
          </a:xfrm>
        </p:spPr>
        <p:txBody>
          <a:bodyPr vert="horz" tIns="208794"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228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B757F33-11D0-43B8-AE18-192E9641A7DD}" type="datetimeFigureOut">
              <a:rPr lang="en-ZA" smtClean="0"/>
              <a:t>2014/09/23</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0E6DC4F2-0259-4D96-9C0E-560A38E1B589}" type="slidenum">
              <a:rPr lang="en-ZA" smtClean="0"/>
              <a:t>‹#›</a:t>
            </a:fld>
            <a:endParaRPr lang="en-Z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757F33-11D0-43B8-AE18-192E9641A7DD}" type="datetimeFigureOut">
              <a:rPr lang="en-ZA" smtClean="0"/>
              <a:t>2014/09/23</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0E6DC4F2-0259-4D96-9C0E-560A38E1B589}" type="slidenum">
              <a:rPr lang="en-ZA" smtClean="0"/>
              <a:t>‹#›</a:t>
            </a:fld>
            <a:endParaRPr lang="en-Z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70760" y="3210175"/>
            <a:ext cx="9083040" cy="7252591"/>
          </a:xfrm>
        </p:spPr>
        <p:txBody>
          <a:bodyPr lIns="0" anchor="b">
            <a:noAutofit/>
          </a:bodyPr>
          <a:lstStyle>
            <a:lvl1pPr algn="l" rtl="0">
              <a:spcBef>
                <a:spcPct val="0"/>
              </a:spcBef>
              <a:buNone/>
              <a:defRPr sz="119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2270760" y="10462754"/>
            <a:ext cx="9083040" cy="28534783"/>
          </a:xfrm>
        </p:spPr>
        <p:txBody>
          <a:bodyPr lIns="83518" rIns="83518"/>
          <a:lstStyle>
            <a:lvl1pPr marL="0" indent="0" algn="l">
              <a:buNone/>
              <a:defRPr sz="6400"/>
            </a:lvl1pPr>
            <a:lvl2pPr indent="0" algn="l">
              <a:buNone/>
              <a:defRPr sz="5500"/>
            </a:lvl2pPr>
            <a:lvl3pPr indent="0" algn="l">
              <a:buNone/>
              <a:defRPr sz="4600"/>
            </a:lvl3pPr>
            <a:lvl4pPr indent="0" algn="l">
              <a:buNone/>
              <a:defRPr sz="4100"/>
            </a:lvl4pPr>
            <a:lvl5pPr indent="0" algn="l">
              <a:buNone/>
              <a:defRPr sz="41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1837388" y="10462754"/>
            <a:ext cx="16925572" cy="28534783"/>
          </a:xfrm>
        </p:spPr>
        <p:txBody>
          <a:bodyPr tIns="0"/>
          <a:lstStyle>
            <a:lvl1pPr>
              <a:defRPr sz="12800"/>
            </a:lvl1pPr>
            <a:lvl2pPr>
              <a:defRPr sz="11900"/>
            </a:lvl2pPr>
            <a:lvl3pPr>
              <a:defRPr sz="11000"/>
            </a:lvl3pPr>
            <a:lvl4pPr>
              <a:defRPr sz="9100"/>
            </a:lvl4pPr>
            <a:lvl5pPr>
              <a:defRPr sz="82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B757F33-11D0-43B8-AE18-192E9641A7DD}" type="datetimeFigureOut">
              <a:rPr lang="en-ZA" smtClean="0"/>
              <a:t>2014/09/23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E6DC4F2-0259-4D96-9C0E-560A38E1B589}" type="slidenum">
              <a:rPr lang="en-ZA" smtClean="0"/>
              <a:t>‹#›</a:t>
            </a:fld>
            <a:endParaRPr lang="en-Z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10482160" y="6915734"/>
            <a:ext cx="17409160" cy="25681305"/>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417588" tIns="208794" rIns="417588" bIns="208794" rtlCol="0" anchor="ctr"/>
          <a:lstStyle/>
          <a:p>
            <a:pPr algn="ctr" eaLnBrk="1" latinLnBrk="0" hangingPunct="1"/>
            <a:endParaRPr kumimoji="0" lang="en-US"/>
          </a:p>
        </p:txBody>
      </p:sp>
      <p:sp>
        <p:nvSpPr>
          <p:cNvPr id="12" name="Right Triangle 11"/>
          <p:cNvSpPr/>
          <p:nvPr/>
        </p:nvSpPr>
        <p:spPr>
          <a:xfrm rot="420000" flipV="1">
            <a:off x="26502577" y="33451410"/>
            <a:ext cx="514706" cy="970183"/>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417588" tIns="208794" rIns="417588" bIns="208794" rtlCol="0" anchor="ctr"/>
          <a:lstStyle/>
          <a:p>
            <a:pPr algn="ctr" eaLnBrk="1" latinLnBrk="0" hangingPunct="1"/>
            <a:endParaRPr kumimoji="0" lang="en-US"/>
          </a:p>
        </p:txBody>
      </p:sp>
      <p:sp>
        <p:nvSpPr>
          <p:cNvPr id="2" name="Title 1"/>
          <p:cNvSpPr>
            <a:spLocks noGrp="1"/>
          </p:cNvSpPr>
          <p:nvPr>
            <p:ph type="title"/>
          </p:nvPr>
        </p:nvSpPr>
        <p:spPr>
          <a:xfrm>
            <a:off x="2018453" y="7345875"/>
            <a:ext cx="7326986" cy="9877460"/>
          </a:xfrm>
        </p:spPr>
        <p:txBody>
          <a:bodyPr vert="horz" lIns="208794" tIns="208794" rIns="208794" bIns="208794" anchor="b"/>
          <a:lstStyle>
            <a:lvl1pPr algn="l">
              <a:buNone/>
              <a:defRPr sz="91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2018454" y="17655023"/>
            <a:ext cx="7316893" cy="13601580"/>
          </a:xfrm>
        </p:spPr>
        <p:txBody>
          <a:bodyPr lIns="292312" rIns="208794" bIns="208794" anchor="t"/>
          <a:lstStyle>
            <a:lvl1pPr marL="0" indent="0" algn="l">
              <a:spcBef>
                <a:spcPts val="1142"/>
              </a:spcBef>
              <a:buFontTx/>
              <a:buNone/>
              <a:defRPr sz="5900"/>
            </a:lvl1pPr>
            <a:lvl2pPr>
              <a:defRPr sz="5500"/>
            </a:lvl2pPr>
            <a:lvl3pPr>
              <a:defRPr sz="4600"/>
            </a:lvl3pPr>
            <a:lvl4pPr>
              <a:defRPr sz="4100"/>
            </a:lvl4pPr>
            <a:lvl5pPr>
              <a:defRPr sz="41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B757F33-11D0-43B8-AE18-192E9641A7DD}" type="datetimeFigureOut">
              <a:rPr lang="en-ZA" smtClean="0"/>
              <a:t>2014/09/23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a:xfrm>
            <a:off x="26744507" y="39671278"/>
            <a:ext cx="2018453" cy="2278820"/>
          </a:xfrm>
        </p:spPr>
        <p:txBody>
          <a:bodyPr/>
          <a:lstStyle/>
          <a:p>
            <a:fld id="{0E6DC4F2-0259-4D96-9C0E-560A38E1B589}" type="slidenum">
              <a:rPr lang="en-ZA" smtClean="0"/>
              <a:t>‹#›</a:t>
            </a:fld>
            <a:endParaRPr lang="en-ZA"/>
          </a:p>
        </p:txBody>
      </p:sp>
      <p:sp>
        <p:nvSpPr>
          <p:cNvPr id="3" name="Picture Placeholder 2"/>
          <p:cNvSpPr>
            <a:spLocks noGrp="1"/>
          </p:cNvSpPr>
          <p:nvPr>
            <p:ph type="pic" idx="1"/>
          </p:nvPr>
        </p:nvSpPr>
        <p:spPr>
          <a:xfrm rot="420000">
            <a:off x="11541848" y="7486430"/>
            <a:ext cx="15289784" cy="24539914"/>
          </a:xfrm>
          <a:prstGeom prst="rect">
            <a:avLst/>
          </a:prstGeom>
          <a:solidFill>
            <a:schemeClr val="bg2"/>
          </a:solidFill>
          <a:ln w="3000" cap="rnd">
            <a:solidFill>
              <a:srgbClr val="C0C0C0"/>
            </a:solidFill>
            <a:round/>
          </a:ln>
          <a:effectLst/>
        </p:spPr>
        <p:txBody>
          <a:bodyPr/>
          <a:lstStyle>
            <a:lvl1pPr marL="0" indent="0">
              <a:buNone/>
              <a:defRPr sz="14600"/>
            </a:lvl1pPr>
          </a:lstStyle>
          <a:p>
            <a:r>
              <a:rPr kumimoji="0" lang="en-US" smtClean="0"/>
              <a:t>Click icon to add picture</a:t>
            </a:r>
            <a:endParaRPr kumimoji="0" lang="en-US" dirty="0"/>
          </a:p>
        </p:txBody>
      </p:sp>
      <p:sp>
        <p:nvSpPr>
          <p:cNvPr id="10" name="Freeform 9"/>
          <p:cNvSpPr>
            <a:spLocks/>
          </p:cNvSpPr>
          <p:nvPr/>
        </p:nvSpPr>
        <p:spPr bwMode="auto">
          <a:xfrm flipV="1">
            <a:off x="-31539" y="36302585"/>
            <a:ext cx="30339877" cy="649959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417588" tIns="208794" rIns="417588" bIns="208794"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14507633" y="38819198"/>
            <a:ext cx="15769167" cy="398298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417588" tIns="208794" rIns="417588" bIns="208794"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31539" y="-44587"/>
            <a:ext cx="30339877" cy="649959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417588" tIns="208794" rIns="417588" bIns="208794"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14507633" y="-44584"/>
            <a:ext cx="15769167" cy="398298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417588" tIns="208794" rIns="417588" bIns="208794"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1513840" y="4394357"/>
            <a:ext cx="27249120" cy="7133696"/>
          </a:xfrm>
          <a:prstGeom prst="rect">
            <a:avLst/>
          </a:prstGeom>
        </p:spPr>
        <p:txBody>
          <a:bodyPr vert="horz" lIns="0" tIns="208794"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1513840" y="12079725"/>
            <a:ext cx="27249120" cy="27393392"/>
          </a:xfrm>
          <a:prstGeom prst="rect">
            <a:avLst/>
          </a:prstGeom>
        </p:spPr>
        <p:txBody>
          <a:bodyPr vert="horz" lIns="417588" tIns="208794" rIns="417588" bIns="208794">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1513840" y="39671278"/>
            <a:ext cx="7064587" cy="2278820"/>
          </a:xfrm>
          <a:prstGeom prst="rect">
            <a:avLst/>
          </a:prstGeom>
        </p:spPr>
        <p:txBody>
          <a:bodyPr vert="horz" lIns="0" tIns="0" rIns="0" bIns="0" anchor="b"/>
          <a:lstStyle>
            <a:lvl1pPr algn="l" eaLnBrk="1" latinLnBrk="0" hangingPunct="1">
              <a:defRPr kumimoji="0" sz="5500">
                <a:solidFill>
                  <a:schemeClr val="tx2">
                    <a:shade val="90000"/>
                  </a:schemeClr>
                </a:solidFill>
              </a:defRPr>
            </a:lvl1pPr>
          </a:lstStyle>
          <a:p>
            <a:fld id="{BB757F33-11D0-43B8-AE18-192E9641A7DD}" type="datetimeFigureOut">
              <a:rPr lang="en-ZA" smtClean="0"/>
              <a:t>2014/09/23</a:t>
            </a:fld>
            <a:endParaRPr lang="en-ZA"/>
          </a:p>
        </p:txBody>
      </p:sp>
      <p:sp>
        <p:nvSpPr>
          <p:cNvPr id="22" name="Footer Placeholder 21"/>
          <p:cNvSpPr>
            <a:spLocks noGrp="1"/>
          </p:cNvSpPr>
          <p:nvPr>
            <p:ph type="ftr" sz="quarter" idx="3"/>
          </p:nvPr>
        </p:nvSpPr>
        <p:spPr>
          <a:xfrm>
            <a:off x="8830734" y="39671278"/>
            <a:ext cx="11101493" cy="2278820"/>
          </a:xfrm>
          <a:prstGeom prst="rect">
            <a:avLst/>
          </a:prstGeom>
        </p:spPr>
        <p:txBody>
          <a:bodyPr vert="horz" lIns="0" tIns="0" rIns="0" bIns="0" anchor="b"/>
          <a:lstStyle>
            <a:lvl1pPr algn="l" eaLnBrk="1" latinLnBrk="0" hangingPunct="1">
              <a:defRPr kumimoji="0" sz="5500">
                <a:solidFill>
                  <a:schemeClr val="tx2">
                    <a:shade val="90000"/>
                  </a:schemeClr>
                </a:solidFill>
              </a:defRPr>
            </a:lvl1pPr>
          </a:lstStyle>
          <a:p>
            <a:endParaRPr lang="en-ZA"/>
          </a:p>
        </p:txBody>
      </p:sp>
      <p:sp>
        <p:nvSpPr>
          <p:cNvPr id="18" name="Slide Number Placeholder 17"/>
          <p:cNvSpPr>
            <a:spLocks noGrp="1"/>
          </p:cNvSpPr>
          <p:nvPr>
            <p:ph type="sldNum" sz="quarter" idx="4"/>
          </p:nvPr>
        </p:nvSpPr>
        <p:spPr>
          <a:xfrm>
            <a:off x="26239893" y="39671278"/>
            <a:ext cx="2523067" cy="2278820"/>
          </a:xfrm>
          <a:prstGeom prst="rect">
            <a:avLst/>
          </a:prstGeom>
        </p:spPr>
        <p:txBody>
          <a:bodyPr vert="horz" lIns="0" tIns="0" rIns="0" bIns="0" anchor="b"/>
          <a:lstStyle>
            <a:lvl1pPr algn="r" eaLnBrk="1" latinLnBrk="0" hangingPunct="1">
              <a:defRPr kumimoji="0" sz="5500">
                <a:solidFill>
                  <a:schemeClr val="tx2">
                    <a:shade val="90000"/>
                  </a:schemeClr>
                </a:solidFill>
              </a:defRPr>
            </a:lvl1pPr>
          </a:lstStyle>
          <a:p>
            <a:fld id="{0E6DC4F2-0259-4D96-9C0E-560A38E1B589}" type="slidenum">
              <a:rPr lang="en-ZA" smtClean="0"/>
              <a:t>‹#›</a:t>
            </a:fld>
            <a:endParaRPr lang="en-ZA"/>
          </a:p>
        </p:txBody>
      </p:sp>
      <p:grpSp>
        <p:nvGrpSpPr>
          <p:cNvPr id="2" name="Group 1"/>
          <p:cNvGrpSpPr/>
          <p:nvPr/>
        </p:nvGrpSpPr>
        <p:grpSpPr>
          <a:xfrm>
            <a:off x="-62967" y="1263270"/>
            <a:ext cx="30397814" cy="4051939"/>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22800" b="0" kern="1200">
          <a:ln>
            <a:noFill/>
          </a:ln>
          <a:solidFill>
            <a:schemeClr val="tx2"/>
          </a:solidFill>
          <a:effectLst/>
          <a:latin typeface="+mj-lt"/>
          <a:ea typeface="+mj-ea"/>
          <a:cs typeface="+mj-cs"/>
        </a:defRPr>
      </a:lvl1pPr>
    </p:titleStyle>
    <p:bodyStyle>
      <a:lvl1pPr marL="1252765" indent="-1252765" algn="l" rtl="0" eaLnBrk="1" latinLnBrk="0" hangingPunct="1">
        <a:spcBef>
          <a:spcPct val="20000"/>
        </a:spcBef>
        <a:buClr>
          <a:schemeClr val="accent3"/>
        </a:buClr>
        <a:buSzPct val="95000"/>
        <a:buFont typeface="Wingdings 2"/>
        <a:buChar char=""/>
        <a:defRPr kumimoji="0" sz="11900" kern="1200">
          <a:solidFill>
            <a:schemeClr val="tx1"/>
          </a:solidFill>
          <a:latin typeface="+mn-lt"/>
          <a:ea typeface="+mn-ea"/>
          <a:cs typeface="+mn-cs"/>
        </a:defRPr>
      </a:lvl1pPr>
      <a:lvl2pPr marL="2923117" indent="-1127488" algn="l" rtl="0" eaLnBrk="1" latinLnBrk="0" hangingPunct="1">
        <a:spcBef>
          <a:spcPct val="20000"/>
        </a:spcBef>
        <a:buClr>
          <a:schemeClr val="accent1"/>
        </a:buClr>
        <a:buSzPct val="85000"/>
        <a:buFont typeface="Wingdings 2"/>
        <a:buChar char=""/>
        <a:defRPr kumimoji="0" sz="11000" kern="1200">
          <a:solidFill>
            <a:schemeClr val="tx1"/>
          </a:solidFill>
          <a:latin typeface="+mn-lt"/>
          <a:ea typeface="+mn-ea"/>
          <a:cs typeface="+mn-cs"/>
        </a:defRPr>
      </a:lvl2pPr>
      <a:lvl3pPr marL="4175882" indent="-1127488" algn="l" rtl="0" eaLnBrk="1" latinLnBrk="0" hangingPunct="1">
        <a:spcBef>
          <a:spcPct val="20000"/>
        </a:spcBef>
        <a:buClr>
          <a:schemeClr val="accent2"/>
        </a:buClr>
        <a:buSzPct val="70000"/>
        <a:buFont typeface="Wingdings 2"/>
        <a:buChar char=""/>
        <a:defRPr kumimoji="0" sz="9600" kern="1200">
          <a:solidFill>
            <a:schemeClr val="tx1"/>
          </a:solidFill>
          <a:latin typeface="+mn-lt"/>
          <a:ea typeface="+mn-ea"/>
          <a:cs typeface="+mn-cs"/>
        </a:defRPr>
      </a:lvl3pPr>
      <a:lvl4pPr marL="5428646" indent="-960453" algn="l" rtl="0" eaLnBrk="1" latinLnBrk="0" hangingPunct="1">
        <a:spcBef>
          <a:spcPct val="20000"/>
        </a:spcBef>
        <a:buClr>
          <a:schemeClr val="accent3"/>
        </a:buClr>
        <a:buSzPct val="65000"/>
        <a:buFont typeface="Wingdings 2"/>
        <a:buChar char=""/>
        <a:defRPr kumimoji="0" sz="9100" kern="1200">
          <a:solidFill>
            <a:schemeClr val="tx1"/>
          </a:solidFill>
          <a:latin typeface="+mn-lt"/>
          <a:ea typeface="+mn-ea"/>
          <a:cs typeface="+mn-cs"/>
        </a:defRPr>
      </a:lvl4pPr>
      <a:lvl5pPr marL="6681411" indent="-960453" algn="l" rtl="0" eaLnBrk="1" latinLnBrk="0" hangingPunct="1">
        <a:spcBef>
          <a:spcPct val="20000"/>
        </a:spcBef>
        <a:buClr>
          <a:schemeClr val="accent4"/>
        </a:buClr>
        <a:buSzPct val="65000"/>
        <a:buFont typeface="Wingdings 2"/>
        <a:buChar char=""/>
        <a:defRPr kumimoji="0" sz="9100" kern="1200">
          <a:solidFill>
            <a:schemeClr val="tx1"/>
          </a:solidFill>
          <a:latin typeface="+mn-lt"/>
          <a:ea typeface="+mn-ea"/>
          <a:cs typeface="+mn-cs"/>
        </a:defRPr>
      </a:lvl5pPr>
      <a:lvl6pPr marL="7934176" indent="-960453" algn="l" rtl="0" eaLnBrk="1" latinLnBrk="0" hangingPunct="1">
        <a:spcBef>
          <a:spcPct val="20000"/>
        </a:spcBef>
        <a:buClr>
          <a:schemeClr val="accent5"/>
        </a:buClr>
        <a:buSzPct val="80000"/>
        <a:buFont typeface="Wingdings 2"/>
        <a:buChar char=""/>
        <a:defRPr kumimoji="0" sz="8200" kern="1200">
          <a:solidFill>
            <a:schemeClr val="tx1"/>
          </a:solidFill>
          <a:latin typeface="+mn-lt"/>
          <a:ea typeface="+mn-ea"/>
          <a:cs typeface="+mn-cs"/>
        </a:defRPr>
      </a:lvl6pPr>
      <a:lvl7pPr marL="8769352" indent="-835176" algn="l" rtl="0" eaLnBrk="1" latinLnBrk="0" hangingPunct="1">
        <a:spcBef>
          <a:spcPct val="20000"/>
        </a:spcBef>
        <a:buClr>
          <a:schemeClr val="accent6"/>
        </a:buClr>
        <a:buSzPct val="80000"/>
        <a:buFont typeface="Wingdings 2"/>
        <a:buChar char=""/>
        <a:defRPr kumimoji="0" sz="7300" kern="1200" baseline="0">
          <a:solidFill>
            <a:schemeClr val="tx1"/>
          </a:solidFill>
          <a:latin typeface="+mn-lt"/>
          <a:ea typeface="+mn-ea"/>
          <a:cs typeface="+mn-cs"/>
        </a:defRPr>
      </a:lvl7pPr>
      <a:lvl8pPr marL="10022117" indent="-835176" algn="l" rtl="0" eaLnBrk="1" latinLnBrk="0" hangingPunct="1">
        <a:spcBef>
          <a:spcPct val="20000"/>
        </a:spcBef>
        <a:buClr>
          <a:schemeClr val="tx2"/>
        </a:buClr>
        <a:buChar char="•"/>
        <a:defRPr kumimoji="0" sz="7300" kern="1200">
          <a:solidFill>
            <a:schemeClr val="tx1"/>
          </a:solidFill>
          <a:latin typeface="+mn-lt"/>
          <a:ea typeface="+mn-ea"/>
          <a:cs typeface="+mn-cs"/>
        </a:defRPr>
      </a:lvl8pPr>
      <a:lvl9pPr marL="11274881" indent="-835176" algn="l" rtl="0" eaLnBrk="1" latinLnBrk="0" hangingPunct="1">
        <a:spcBef>
          <a:spcPct val="20000"/>
        </a:spcBef>
        <a:buClr>
          <a:schemeClr val="tx2"/>
        </a:buClr>
        <a:buFontTx/>
        <a:buChar char="•"/>
        <a:defRPr kumimoji="0" sz="6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087941" algn="l" rtl="0" eaLnBrk="1" latinLnBrk="0" hangingPunct="1">
        <a:defRPr kumimoji="0" kern="1200">
          <a:solidFill>
            <a:schemeClr val="tx1"/>
          </a:solidFill>
          <a:latin typeface="+mn-lt"/>
          <a:ea typeface="+mn-ea"/>
          <a:cs typeface="+mn-cs"/>
        </a:defRPr>
      </a:lvl2pPr>
      <a:lvl3pPr marL="4175882" algn="l" rtl="0" eaLnBrk="1" latinLnBrk="0" hangingPunct="1">
        <a:defRPr kumimoji="0" kern="1200">
          <a:solidFill>
            <a:schemeClr val="tx1"/>
          </a:solidFill>
          <a:latin typeface="+mn-lt"/>
          <a:ea typeface="+mn-ea"/>
          <a:cs typeface="+mn-cs"/>
        </a:defRPr>
      </a:lvl3pPr>
      <a:lvl4pPr marL="6263823" algn="l" rtl="0" eaLnBrk="1" latinLnBrk="0" hangingPunct="1">
        <a:defRPr kumimoji="0" kern="1200">
          <a:solidFill>
            <a:schemeClr val="tx1"/>
          </a:solidFill>
          <a:latin typeface="+mn-lt"/>
          <a:ea typeface="+mn-ea"/>
          <a:cs typeface="+mn-cs"/>
        </a:defRPr>
      </a:lvl4pPr>
      <a:lvl5pPr marL="8351764" algn="l" rtl="0" eaLnBrk="1" latinLnBrk="0" hangingPunct="1">
        <a:defRPr kumimoji="0" kern="1200">
          <a:solidFill>
            <a:schemeClr val="tx1"/>
          </a:solidFill>
          <a:latin typeface="+mn-lt"/>
          <a:ea typeface="+mn-ea"/>
          <a:cs typeface="+mn-cs"/>
        </a:defRPr>
      </a:lvl5pPr>
      <a:lvl6pPr marL="10439705" algn="l" rtl="0" eaLnBrk="1" latinLnBrk="0" hangingPunct="1">
        <a:defRPr kumimoji="0" kern="1200">
          <a:solidFill>
            <a:schemeClr val="tx1"/>
          </a:solidFill>
          <a:latin typeface="+mn-lt"/>
          <a:ea typeface="+mn-ea"/>
          <a:cs typeface="+mn-cs"/>
        </a:defRPr>
      </a:lvl6pPr>
      <a:lvl7pPr marL="12527646" algn="l" rtl="0" eaLnBrk="1" latinLnBrk="0" hangingPunct="1">
        <a:defRPr kumimoji="0" kern="1200">
          <a:solidFill>
            <a:schemeClr val="tx1"/>
          </a:solidFill>
          <a:latin typeface="+mn-lt"/>
          <a:ea typeface="+mn-ea"/>
          <a:cs typeface="+mn-cs"/>
        </a:defRPr>
      </a:lvl7pPr>
      <a:lvl8pPr marL="14615587" algn="l" rtl="0" eaLnBrk="1" latinLnBrk="0" hangingPunct="1">
        <a:defRPr kumimoji="0" kern="1200">
          <a:solidFill>
            <a:schemeClr val="tx1"/>
          </a:solidFill>
          <a:latin typeface="+mn-lt"/>
          <a:ea typeface="+mn-ea"/>
          <a:cs typeface="+mn-cs"/>
        </a:defRPr>
      </a:lvl8pPr>
      <a:lvl9pPr marL="1670352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image" Target="../media/image2.emf"/><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8"/>
          <p:cNvPicPr>
            <a:picLocks noChangeAspect="1" noChangeArrowheads="1"/>
          </p:cNvPicPr>
          <p:nvPr/>
        </p:nvPicPr>
        <p:blipFill>
          <a:blip r:embed="rId2" cstate="print"/>
          <a:srcRect/>
          <a:stretch>
            <a:fillRect/>
          </a:stretch>
        </p:blipFill>
        <p:spPr bwMode="auto">
          <a:xfrm>
            <a:off x="1011311" y="39097557"/>
            <a:ext cx="4507748" cy="3392957"/>
          </a:xfrm>
          <a:prstGeom prst="rect">
            <a:avLst/>
          </a:prstGeom>
          <a:noFill/>
          <a:ln w="9525">
            <a:noFill/>
            <a:miter lim="800000"/>
            <a:headEnd/>
            <a:tailEnd/>
          </a:ln>
          <a:effectLst/>
        </p:spPr>
      </p:pic>
      <p:pic>
        <p:nvPicPr>
          <p:cNvPr id="8" name="Picture 49"/>
          <p:cNvPicPr>
            <a:picLocks noChangeAspect="1" noChangeArrowheads="1"/>
          </p:cNvPicPr>
          <p:nvPr/>
        </p:nvPicPr>
        <p:blipFill>
          <a:blip r:embed="rId3" cstate="print"/>
          <a:srcRect/>
          <a:stretch>
            <a:fillRect/>
          </a:stretch>
        </p:blipFill>
        <p:spPr bwMode="auto">
          <a:xfrm>
            <a:off x="8290711" y="40167931"/>
            <a:ext cx="6113735" cy="2123919"/>
          </a:xfrm>
          <a:prstGeom prst="rect">
            <a:avLst/>
          </a:prstGeom>
          <a:noFill/>
        </p:spPr>
      </p:pic>
      <p:pic>
        <p:nvPicPr>
          <p:cNvPr id="9" name="Picture 50"/>
          <p:cNvPicPr>
            <a:picLocks noChangeAspect="1" noChangeArrowheads="1"/>
          </p:cNvPicPr>
          <p:nvPr/>
        </p:nvPicPr>
        <p:blipFill>
          <a:blip r:embed="rId4" cstate="print"/>
          <a:srcRect/>
          <a:stretch>
            <a:fillRect/>
          </a:stretch>
        </p:blipFill>
        <p:spPr bwMode="auto">
          <a:xfrm>
            <a:off x="16309446" y="40167935"/>
            <a:ext cx="5561167" cy="2190918"/>
          </a:xfrm>
          <a:prstGeom prst="rect">
            <a:avLst/>
          </a:prstGeom>
          <a:noFill/>
        </p:spPr>
      </p:pic>
      <p:grpSp>
        <p:nvGrpSpPr>
          <p:cNvPr id="4" name="Group 3"/>
          <p:cNvGrpSpPr/>
          <p:nvPr/>
        </p:nvGrpSpPr>
        <p:grpSpPr>
          <a:xfrm>
            <a:off x="7247663" y="732865"/>
            <a:ext cx="15131706" cy="3474784"/>
            <a:chOff x="7083305" y="1012858"/>
            <a:chExt cx="14548746" cy="3474785"/>
          </a:xfrm>
        </p:grpSpPr>
        <p:sp>
          <p:nvSpPr>
            <p:cNvPr id="12" name="Text Box 14"/>
            <p:cNvSpPr txBox="1"/>
            <p:nvPr/>
          </p:nvSpPr>
          <p:spPr>
            <a:xfrm>
              <a:off x="7083305" y="1687196"/>
              <a:ext cx="9544654" cy="2545673"/>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86393" tIns="43196" rIns="86393" bIns="43196" numCol="1" spcCol="0" rtlCol="0" fromWordArt="0" anchor="t" anchorCtr="0" forceAA="0" compatLnSpc="1">
              <a:prstTxWarp prst="textNoShape">
                <a:avLst/>
              </a:prstTxWarp>
              <a:noAutofit/>
            </a:bodyPr>
            <a:lstStyle/>
            <a:p>
              <a:pPr algn="ctr"/>
              <a:r>
                <a:rPr lang="en-ZA" sz="5900" b="1" dirty="0">
                  <a:effectLst>
                    <a:outerShdw blurRad="69850" dist="43180" dir="5400000" sx="0" sy="0">
                      <a:srgbClr val="000000">
                        <a:alpha val="65000"/>
                      </a:srgbClr>
                    </a:outerShdw>
                  </a:effectLst>
                  <a:latin typeface="Trebuchet MS"/>
                  <a:ea typeface="Times New Roman"/>
                  <a:cs typeface="Times New Roman"/>
                </a:rPr>
                <a:t>Earth Stewardship Science </a:t>
              </a:r>
            </a:p>
            <a:p>
              <a:pPr algn="ctr"/>
              <a:r>
                <a:rPr lang="en-ZA" sz="5900" b="1" dirty="0">
                  <a:effectLst>
                    <a:outerShdw blurRad="69850" dist="43180" dir="5400000" sx="0" sy="0">
                      <a:srgbClr val="000000">
                        <a:alpha val="65000"/>
                      </a:srgbClr>
                    </a:outerShdw>
                  </a:effectLst>
                  <a:latin typeface="Trebuchet MS"/>
                  <a:ea typeface="Times New Roman"/>
                  <a:cs typeface="Times New Roman"/>
                </a:rPr>
                <a:t>Research Institute</a:t>
              </a:r>
              <a:endParaRPr lang="en-ZA" sz="5900" dirty="0">
                <a:latin typeface="Times New Roman"/>
                <a:ea typeface="Times New Roman"/>
              </a:endParaRPr>
            </a:p>
          </p:txBody>
        </p:sp>
        <p:pic>
          <p:nvPicPr>
            <p:cNvPr id="15" name="Picture 14" descr="D:\AEON\CMD\AEON Pamphlets &amp; Leaflets\Banners Covers and Logos\AEON Symbol and Nam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50952" y="1012858"/>
              <a:ext cx="3381099" cy="3474785"/>
            </a:xfrm>
            <a:prstGeom prst="rect">
              <a:avLst/>
            </a:prstGeom>
            <a:noFill/>
            <a:extLst>
              <a:ext uri="{909E8E84-426E-40DD-AFC4-6F175D3DCCD1}">
                <a14:hiddenFill xmlns:a14="http://schemas.microsoft.com/office/drawing/2010/main">
                  <a:solidFill>
                    <a:srgbClr val="FFFFFF"/>
                  </a:solidFill>
                </a14:hiddenFill>
              </a:ext>
            </a:extLst>
          </p:spPr>
        </p:pic>
      </p:grpSp>
      <p:sp>
        <p:nvSpPr>
          <p:cNvPr id="87" name="Rectangle 2"/>
          <p:cNvSpPr>
            <a:spLocks noGrp="1" noChangeArrowheads="1"/>
          </p:cNvSpPr>
          <p:nvPr>
            <p:ph type="ctrTitle"/>
          </p:nvPr>
        </p:nvSpPr>
        <p:spPr bwMode="auto">
          <a:xfrm>
            <a:off x="1620469" y="4681393"/>
            <a:ext cx="27415474" cy="26488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363" tIns="43184" rIns="86363" bIns="43184" numCol="1" anchor="ctr" anchorCtr="0" compatLnSpc="1">
            <a:prstTxWarp prst="textNoShape">
              <a:avLst/>
            </a:prstTxWarp>
            <a:noAutofit/>
          </a:bodyPr>
          <a:lstStyle/>
          <a:p>
            <a:pPr>
              <a:defRPr/>
            </a:pPr>
            <a:r>
              <a:rPr lang="en-US" altLang="en-US" sz="5500" dirty="0">
                <a:solidFill>
                  <a:schemeClr val="tx2">
                    <a:lumMod val="75000"/>
                  </a:schemeClr>
                </a:solidFill>
                <a:effectLst>
                  <a:outerShdw blurRad="38100" dist="38100" dir="2700000" algn="tl">
                    <a:srgbClr val="FFFFFF"/>
                  </a:outerShdw>
                </a:effectLst>
                <a:latin typeface="Arial" pitchFamily="34" charset="0"/>
                <a:cs typeface="Arial" pitchFamily="34" charset="0"/>
              </a:rPr>
              <a:t>DISTRIBUTION PATTERNS OF CONTAMINANTS IN THE MOGALE GOLD TAILING DAM; CASE STUDY FROM SOUTH AFRICA</a:t>
            </a:r>
            <a:endParaRPr lang="en-US" altLang="en-US" sz="5500" b="1" dirty="0">
              <a:solidFill>
                <a:schemeClr val="tx2">
                  <a:lumMod val="75000"/>
                </a:schemeClr>
              </a:solidFill>
              <a:effectLst>
                <a:outerShdw blurRad="38100" dist="38100" dir="2700000" algn="tl">
                  <a:srgbClr val="FFFFFF"/>
                </a:outerShdw>
              </a:effectLst>
              <a:latin typeface="Arial" pitchFamily="34" charset="0"/>
              <a:cs typeface="Arial" pitchFamily="34" charset="0"/>
            </a:endParaRPr>
          </a:p>
        </p:txBody>
      </p:sp>
      <p:sp>
        <p:nvSpPr>
          <p:cNvPr id="88" name="Rectangle 87"/>
          <p:cNvSpPr/>
          <p:nvPr/>
        </p:nvSpPr>
        <p:spPr>
          <a:xfrm>
            <a:off x="2343502" y="7131954"/>
            <a:ext cx="26692443" cy="1564539"/>
          </a:xfrm>
          <a:prstGeom prst="rect">
            <a:avLst/>
          </a:prstGeom>
        </p:spPr>
        <p:txBody>
          <a:bodyPr wrap="square" lIns="86363" tIns="43184" rIns="86363" bIns="43184">
            <a:spAutoFit/>
          </a:bodyPr>
          <a:lstStyle/>
          <a:p>
            <a:pPr marL="431823" indent="-431823" algn="just"/>
            <a:r>
              <a:rPr lang="en-US" altLang="en-US" sz="3200" b="1" i="1" dirty="0">
                <a:solidFill>
                  <a:srgbClr val="C00000"/>
                </a:solidFill>
                <a:latin typeface="Arial" pitchFamily="34" charset="0"/>
                <a:cs typeface="Arial" pitchFamily="34" charset="0"/>
              </a:rPr>
              <a:t>O., </a:t>
            </a:r>
            <a:r>
              <a:rPr lang="en-US" altLang="en-US" sz="3200" b="1" i="1" dirty="0" err="1">
                <a:solidFill>
                  <a:srgbClr val="C00000"/>
                </a:solidFill>
                <a:latin typeface="Arial" pitchFamily="34" charset="0"/>
                <a:cs typeface="Arial" pitchFamily="34" charset="0"/>
              </a:rPr>
              <a:t>Abegunde</a:t>
            </a:r>
            <a:r>
              <a:rPr lang="en-US" altLang="en-US" sz="3200" b="1" i="1" dirty="0">
                <a:solidFill>
                  <a:srgbClr val="C00000"/>
                </a:solidFill>
                <a:latin typeface="Arial" pitchFamily="34" charset="0"/>
                <a:cs typeface="Arial" pitchFamily="34" charset="0"/>
              </a:rPr>
              <a:t>; C., Wu; C.D., </a:t>
            </a:r>
            <a:r>
              <a:rPr lang="en-US" altLang="en-US" sz="3200" b="1" i="1" dirty="0" err="1">
                <a:solidFill>
                  <a:srgbClr val="C00000"/>
                </a:solidFill>
                <a:latin typeface="Arial" pitchFamily="34" charset="0"/>
                <a:cs typeface="Arial" pitchFamily="34" charset="0"/>
              </a:rPr>
              <a:t>Okujeni</a:t>
            </a:r>
            <a:r>
              <a:rPr lang="en-US" altLang="en-US" sz="3200" b="1" i="1" dirty="0">
                <a:solidFill>
                  <a:srgbClr val="C00000"/>
                </a:solidFill>
                <a:latin typeface="Arial" pitchFamily="34" charset="0"/>
                <a:cs typeface="Arial" pitchFamily="34" charset="0"/>
              </a:rPr>
              <a:t>; and A., </a:t>
            </a:r>
            <a:r>
              <a:rPr lang="en-US" altLang="en-US" sz="3200" b="1" i="1" dirty="0" err="1">
                <a:solidFill>
                  <a:srgbClr val="C00000"/>
                </a:solidFill>
                <a:latin typeface="Arial" pitchFamily="34" charset="0"/>
                <a:cs typeface="Arial" pitchFamily="34" charset="0"/>
              </a:rPr>
              <a:t>Siad</a:t>
            </a:r>
            <a:endParaRPr lang="en-US" altLang="en-US" sz="3200" b="1" i="1" dirty="0">
              <a:solidFill>
                <a:srgbClr val="C00000"/>
              </a:solidFill>
              <a:latin typeface="Arial" pitchFamily="34" charset="0"/>
              <a:cs typeface="Arial" pitchFamily="34" charset="0"/>
            </a:endParaRPr>
          </a:p>
          <a:p>
            <a:pPr marL="431823" indent="-431823" algn="just"/>
            <a:r>
              <a:rPr lang="en-US" altLang="en-US" sz="3200" b="1" i="1" dirty="0">
                <a:solidFill>
                  <a:schemeClr val="tx2">
                    <a:lumMod val="75000"/>
                  </a:schemeClr>
                </a:solidFill>
                <a:latin typeface="Arial" pitchFamily="34" charset="0"/>
                <a:cs typeface="Arial" pitchFamily="34" charset="0"/>
              </a:rPr>
              <a:t>Department of Earth Science, University of the Western Cape., Bellville, Cape Town. South Africa </a:t>
            </a:r>
          </a:p>
          <a:p>
            <a:pPr marL="431823" indent="-431823" algn="just"/>
            <a:r>
              <a:rPr lang="en-US" altLang="en-US" sz="3200" b="1" i="1" dirty="0">
                <a:solidFill>
                  <a:srgbClr val="C00000"/>
                </a:solidFill>
                <a:latin typeface="Arial" pitchFamily="34" charset="0"/>
                <a:cs typeface="Arial" pitchFamily="34" charset="0"/>
              </a:rPr>
              <a:t>Correspondence to: </a:t>
            </a:r>
            <a:r>
              <a:rPr lang="en-US" altLang="en-US" sz="3200" b="1" i="1" dirty="0" err="1">
                <a:solidFill>
                  <a:srgbClr val="C00000"/>
                </a:solidFill>
                <a:latin typeface="Arial" pitchFamily="34" charset="0"/>
                <a:cs typeface="Arial" pitchFamily="34" charset="0"/>
              </a:rPr>
              <a:t>cokujeni@uwc.ac.za</a:t>
            </a:r>
            <a:endParaRPr lang="en-US" altLang="en-US" sz="3200" b="1" i="1" dirty="0">
              <a:solidFill>
                <a:srgbClr val="C00000"/>
              </a:solidFill>
              <a:latin typeface="Arial" pitchFamily="34" charset="0"/>
              <a:cs typeface="Arial" pitchFamily="34" charset="0"/>
            </a:endParaRPr>
          </a:p>
        </p:txBody>
      </p:sp>
      <p:sp>
        <p:nvSpPr>
          <p:cNvPr id="95" name="TextBox 94"/>
          <p:cNvSpPr txBox="1"/>
          <p:nvPr/>
        </p:nvSpPr>
        <p:spPr>
          <a:xfrm>
            <a:off x="21441547" y="37509899"/>
            <a:ext cx="5744089" cy="795098"/>
          </a:xfrm>
          <a:prstGeom prst="rect">
            <a:avLst/>
          </a:prstGeom>
          <a:noFill/>
        </p:spPr>
        <p:txBody>
          <a:bodyPr wrap="square" lIns="86363" tIns="43184" rIns="86363" bIns="43184" rtlCol="0">
            <a:spAutoFit/>
          </a:bodyPr>
          <a:lstStyle/>
          <a:p>
            <a:r>
              <a:rPr lang="en-ZA" sz="4100" u="sng" dirty="0">
                <a:solidFill>
                  <a:srgbClr val="FF0000"/>
                </a:solidFill>
                <a:latin typeface="Arial" pitchFamily="34" charset="0"/>
                <a:cs typeface="Arial" pitchFamily="34" charset="0"/>
              </a:rPr>
              <a:t>Acknowledgements</a:t>
            </a:r>
            <a:r>
              <a:rPr lang="en-ZA" sz="4600" u="sng" dirty="0">
                <a:solidFill>
                  <a:srgbClr val="FF0000"/>
                </a:solidFill>
                <a:latin typeface="Arial" pitchFamily="34" charset="0"/>
                <a:cs typeface="Arial" pitchFamily="34" charset="0"/>
              </a:rPr>
              <a:t>:</a:t>
            </a:r>
          </a:p>
        </p:txBody>
      </p:sp>
      <p:sp>
        <p:nvSpPr>
          <p:cNvPr id="96" name="TextBox 95"/>
          <p:cNvSpPr txBox="1"/>
          <p:nvPr/>
        </p:nvSpPr>
        <p:spPr>
          <a:xfrm>
            <a:off x="9404744" y="9018508"/>
            <a:ext cx="174477" cy="1349095"/>
          </a:xfrm>
          <a:prstGeom prst="rect">
            <a:avLst/>
          </a:prstGeom>
          <a:noFill/>
        </p:spPr>
        <p:txBody>
          <a:bodyPr wrap="none" lIns="86363" tIns="43184" rIns="86363" bIns="43184" rtlCol="0">
            <a:spAutoFit/>
          </a:bodyPr>
          <a:lstStyle/>
          <a:p>
            <a:endParaRPr lang="en-ZA" dirty="0"/>
          </a:p>
        </p:txBody>
      </p:sp>
      <p:sp>
        <p:nvSpPr>
          <p:cNvPr id="97" name="TextBox 96"/>
          <p:cNvSpPr txBox="1"/>
          <p:nvPr/>
        </p:nvSpPr>
        <p:spPr>
          <a:xfrm>
            <a:off x="2607709" y="9018508"/>
            <a:ext cx="174477" cy="364210"/>
          </a:xfrm>
          <a:prstGeom prst="rect">
            <a:avLst/>
          </a:prstGeom>
          <a:noFill/>
        </p:spPr>
        <p:txBody>
          <a:bodyPr wrap="none" lIns="86363" tIns="43184" rIns="86363" bIns="43184" rtlCol="0">
            <a:spAutoFit/>
          </a:bodyPr>
          <a:lstStyle/>
          <a:p>
            <a:endParaRPr lang="en-ZA" sz="1800" dirty="0"/>
          </a:p>
        </p:txBody>
      </p:sp>
      <p:sp>
        <p:nvSpPr>
          <p:cNvPr id="100" name="TextBox 99"/>
          <p:cNvSpPr txBox="1"/>
          <p:nvPr/>
        </p:nvSpPr>
        <p:spPr>
          <a:xfrm>
            <a:off x="1973233" y="8681705"/>
            <a:ext cx="9146958" cy="2662237"/>
          </a:xfrm>
          <a:prstGeom prst="rect">
            <a:avLst/>
          </a:prstGeom>
          <a:noFill/>
        </p:spPr>
        <p:txBody>
          <a:bodyPr wrap="square" lIns="91409" tIns="45705" rIns="91409" bIns="45705" rtlCol="0">
            <a:spAutoFit/>
          </a:bodyPr>
          <a:lstStyle/>
          <a:p>
            <a:pPr algn="just"/>
            <a:r>
              <a:rPr lang="en-US" sz="4100" b="1" u="sng" dirty="0">
                <a:solidFill>
                  <a:srgbClr val="C00000"/>
                </a:solidFill>
                <a:latin typeface="Arial" pitchFamily="34" charset="0"/>
                <a:cs typeface="Arial" pitchFamily="34" charset="0"/>
              </a:rPr>
              <a:t>1. </a:t>
            </a:r>
            <a:r>
              <a:rPr lang="en-US" sz="4100" b="1" u="sng" dirty="0" smtClean="0">
                <a:solidFill>
                  <a:srgbClr val="C00000"/>
                </a:solidFill>
                <a:latin typeface="Arial" pitchFamily="34" charset="0"/>
                <a:cs typeface="Arial" pitchFamily="34" charset="0"/>
              </a:rPr>
              <a:t>Introduction:</a:t>
            </a:r>
            <a:endParaRPr lang="en-US" sz="4100" b="1" u="sng" dirty="0">
              <a:solidFill>
                <a:srgbClr val="C00000"/>
              </a:solidFill>
              <a:latin typeface="Arial" pitchFamily="34" charset="0"/>
              <a:cs typeface="Arial" pitchFamily="34" charset="0"/>
            </a:endParaRPr>
          </a:p>
          <a:p>
            <a:pPr algn="just"/>
            <a:r>
              <a:rPr lang="en-US" sz="1800" b="1" dirty="0">
                <a:solidFill>
                  <a:schemeClr val="tx2">
                    <a:lumMod val="75000"/>
                  </a:schemeClr>
                </a:solidFill>
                <a:latin typeface="Arial" pitchFamily="34" charset="0"/>
                <a:cs typeface="Arial" pitchFamily="34" charset="0"/>
              </a:rPr>
              <a:t>Gold mining occurs mainly in the Witwatersrand Basin and continues to expose the region to the threat of Acid Mine Drainage pollution from mine wastes and abandoned mines (Tutu et al., 2008). </a:t>
            </a:r>
          </a:p>
          <a:p>
            <a:pPr algn="just"/>
            <a:r>
              <a:rPr lang="en-US" sz="1800" b="1" dirty="0">
                <a:solidFill>
                  <a:schemeClr val="tx2">
                    <a:lumMod val="75000"/>
                  </a:schemeClr>
                </a:solidFill>
                <a:latin typeface="Arial" pitchFamily="34" charset="0"/>
                <a:cs typeface="Arial" pitchFamily="34" charset="0"/>
              </a:rPr>
              <a:t>In this study, multivariate statistical analysis and geochemical mass balance techniques  </a:t>
            </a:r>
            <a:r>
              <a:rPr lang="en-US" sz="1800" b="1" dirty="0" smtClean="0">
                <a:solidFill>
                  <a:schemeClr val="tx2">
                    <a:lumMod val="75000"/>
                  </a:schemeClr>
                </a:solidFill>
                <a:latin typeface="Arial" pitchFamily="34" charset="0"/>
                <a:cs typeface="Arial" pitchFamily="34" charset="0"/>
              </a:rPr>
              <a:t>were </a:t>
            </a:r>
            <a:r>
              <a:rPr lang="en-US" sz="1800" b="1" dirty="0">
                <a:solidFill>
                  <a:schemeClr val="tx2">
                    <a:lumMod val="75000"/>
                  </a:schemeClr>
                </a:solidFill>
                <a:latin typeface="Arial" pitchFamily="34" charset="0"/>
                <a:cs typeface="Arial" pitchFamily="34" charset="0"/>
              </a:rPr>
              <a:t>used to assess the magnitude of leachable metals and predict the AMD discharge into the environment </a:t>
            </a:r>
            <a:r>
              <a:rPr lang="en-US" sz="1800" b="1" dirty="0" smtClean="0">
                <a:solidFill>
                  <a:schemeClr val="tx2">
                    <a:lumMod val="75000"/>
                  </a:schemeClr>
                </a:solidFill>
                <a:latin typeface="Arial" pitchFamily="34" charset="0"/>
                <a:cs typeface="Arial" pitchFamily="34" charset="0"/>
              </a:rPr>
              <a:t>over time </a:t>
            </a:r>
            <a:r>
              <a:rPr lang="en-US" sz="1800" b="1" dirty="0">
                <a:solidFill>
                  <a:schemeClr val="tx2">
                    <a:lumMod val="75000"/>
                  </a:schemeClr>
                </a:solidFill>
                <a:latin typeface="Arial" pitchFamily="34" charset="0"/>
                <a:cs typeface="Arial" pitchFamily="34" charset="0"/>
              </a:rPr>
              <a:t>from </a:t>
            </a:r>
            <a:r>
              <a:rPr lang="en-US" sz="1800" b="1" dirty="0" smtClean="0">
                <a:solidFill>
                  <a:schemeClr val="tx2">
                    <a:lumMod val="75000"/>
                  </a:schemeClr>
                </a:solidFill>
                <a:latin typeface="Arial" pitchFamily="34" charset="0"/>
                <a:cs typeface="Arial" pitchFamily="34" charset="0"/>
              </a:rPr>
              <a:t>the </a:t>
            </a:r>
            <a:r>
              <a:rPr lang="en-US" sz="1800" b="1" dirty="0" err="1" smtClean="0">
                <a:solidFill>
                  <a:schemeClr val="tx2">
                    <a:lumMod val="75000"/>
                  </a:schemeClr>
                </a:solidFill>
                <a:latin typeface="Arial" pitchFamily="34" charset="0"/>
                <a:cs typeface="Arial" pitchFamily="34" charset="0"/>
              </a:rPr>
              <a:t>Mogale</a:t>
            </a:r>
            <a:r>
              <a:rPr lang="en-US" sz="1800" b="1" dirty="0" smtClean="0">
                <a:solidFill>
                  <a:schemeClr val="tx2">
                    <a:lumMod val="75000"/>
                  </a:schemeClr>
                </a:solidFill>
                <a:latin typeface="Arial" pitchFamily="34" charset="0"/>
                <a:cs typeface="Arial" pitchFamily="34" charset="0"/>
              </a:rPr>
              <a:t> </a:t>
            </a:r>
            <a:r>
              <a:rPr lang="en-US" sz="1800" b="1" dirty="0">
                <a:solidFill>
                  <a:schemeClr val="tx2">
                    <a:lumMod val="75000"/>
                  </a:schemeClr>
                </a:solidFill>
                <a:latin typeface="Arial" pitchFamily="34" charset="0"/>
                <a:cs typeface="Arial" pitchFamily="34" charset="0"/>
              </a:rPr>
              <a:t>tailing dam in </a:t>
            </a:r>
            <a:r>
              <a:rPr lang="en-US" sz="1800" b="1" dirty="0" smtClean="0">
                <a:solidFill>
                  <a:schemeClr val="tx2">
                    <a:lumMod val="75000"/>
                  </a:schemeClr>
                </a:solidFill>
                <a:latin typeface="Arial" pitchFamily="34" charset="0"/>
                <a:cs typeface="Arial" pitchFamily="34" charset="0"/>
              </a:rPr>
              <a:t>the Randfontein </a:t>
            </a:r>
            <a:r>
              <a:rPr lang="en-US" sz="1800" b="1" dirty="0">
                <a:solidFill>
                  <a:schemeClr val="tx2">
                    <a:lumMod val="75000"/>
                  </a:schemeClr>
                </a:solidFill>
                <a:latin typeface="Arial" pitchFamily="34" charset="0"/>
                <a:cs typeface="Arial" pitchFamily="34" charset="0"/>
              </a:rPr>
              <a:t>area, Witwatersrand Basin, South Africa.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99370" y="39098183"/>
            <a:ext cx="3528393" cy="3703992"/>
          </a:xfrm>
          <a:prstGeom prst="rect">
            <a:avLst/>
          </a:prstGeom>
        </p:spPr>
      </p:pic>
      <p:sp>
        <p:nvSpPr>
          <p:cNvPr id="3" name="Rectangle 2"/>
          <p:cNvSpPr/>
          <p:nvPr/>
        </p:nvSpPr>
        <p:spPr>
          <a:xfrm>
            <a:off x="21525623" y="38280254"/>
            <a:ext cx="8147260" cy="923299"/>
          </a:xfrm>
          <a:prstGeom prst="rect">
            <a:avLst/>
          </a:prstGeom>
        </p:spPr>
        <p:txBody>
          <a:bodyPr wrap="square" lIns="91409" tIns="45705" rIns="91409" bIns="45705">
            <a:spAutoFit/>
          </a:bodyPr>
          <a:lstStyle/>
          <a:p>
            <a:pPr algn="just"/>
            <a:r>
              <a:rPr lang="en-ZA" sz="1800" b="1" dirty="0" err="1" smtClean="0">
                <a:solidFill>
                  <a:schemeClr val="tx2">
                    <a:lumMod val="75000"/>
                  </a:schemeClr>
                </a:solidFill>
                <a:latin typeface="Arial" pitchFamily="34" charset="0"/>
                <a:cs typeface="Arial" pitchFamily="34" charset="0"/>
              </a:rPr>
              <a:t>Abegunde</a:t>
            </a:r>
            <a:r>
              <a:rPr lang="en-ZA" sz="1800" b="1" dirty="0" smtClean="0">
                <a:solidFill>
                  <a:schemeClr val="tx2">
                    <a:lumMod val="75000"/>
                  </a:schemeClr>
                </a:solidFill>
                <a:latin typeface="Arial" pitchFamily="34" charset="0"/>
                <a:cs typeface="Arial" pitchFamily="34" charset="0"/>
              </a:rPr>
              <a:t> </a:t>
            </a:r>
            <a:r>
              <a:rPr lang="en-ZA" sz="1800" b="1" dirty="0" err="1" smtClean="0">
                <a:solidFill>
                  <a:schemeClr val="tx2">
                    <a:lumMod val="75000"/>
                  </a:schemeClr>
                </a:solidFill>
                <a:latin typeface="Arial" pitchFamily="34" charset="0"/>
                <a:cs typeface="Arial" pitchFamily="34" charset="0"/>
              </a:rPr>
              <a:t>Oluseyi</a:t>
            </a:r>
            <a:r>
              <a:rPr lang="en-ZA" sz="1800" b="1" dirty="0" smtClean="0">
                <a:solidFill>
                  <a:schemeClr val="tx2">
                    <a:lumMod val="75000"/>
                  </a:schemeClr>
                </a:solidFill>
                <a:latin typeface="Arial" pitchFamily="34" charset="0"/>
                <a:cs typeface="Arial" pitchFamily="34" charset="0"/>
              </a:rPr>
              <a:t> </a:t>
            </a:r>
            <a:r>
              <a:rPr lang="en-ZA" sz="1800" b="1" dirty="0">
                <a:solidFill>
                  <a:schemeClr val="tx2">
                    <a:lumMod val="75000"/>
                  </a:schemeClr>
                </a:solidFill>
                <a:latin typeface="Arial" pitchFamily="34" charset="0"/>
                <a:cs typeface="Arial" pitchFamily="34" charset="0"/>
              </a:rPr>
              <a:t>would like to thank </a:t>
            </a:r>
            <a:r>
              <a:rPr lang="en-ZA" sz="1800" b="1" dirty="0" err="1">
                <a:solidFill>
                  <a:schemeClr val="tx2">
                    <a:lumMod val="75000"/>
                  </a:schemeClr>
                </a:solidFill>
                <a:latin typeface="Arial" pitchFamily="34" charset="0"/>
                <a:cs typeface="Arial" pitchFamily="34" charset="0"/>
              </a:rPr>
              <a:t>Inkaba</a:t>
            </a:r>
            <a:r>
              <a:rPr lang="en-ZA" sz="1800" b="1" dirty="0">
                <a:solidFill>
                  <a:schemeClr val="tx2">
                    <a:lumMod val="75000"/>
                  </a:schemeClr>
                </a:solidFill>
                <a:latin typeface="Arial" pitchFamily="34" charset="0"/>
                <a:cs typeface="Arial" pitchFamily="34" charset="0"/>
              </a:rPr>
              <a:t> </a:t>
            </a:r>
            <a:r>
              <a:rPr lang="en-ZA" sz="1800" b="1" dirty="0" err="1">
                <a:solidFill>
                  <a:schemeClr val="tx2">
                    <a:lumMod val="75000"/>
                  </a:schemeClr>
                </a:solidFill>
                <a:latin typeface="Arial" pitchFamily="34" charset="0"/>
                <a:cs typeface="Arial" pitchFamily="34" charset="0"/>
              </a:rPr>
              <a:t>yeAfrica</a:t>
            </a:r>
            <a:r>
              <a:rPr lang="en-ZA" sz="1800" b="1" dirty="0">
                <a:solidFill>
                  <a:schemeClr val="tx2">
                    <a:lumMod val="75000"/>
                  </a:schemeClr>
                </a:solidFill>
                <a:latin typeface="Arial" pitchFamily="34" charset="0"/>
                <a:cs typeface="Arial" pitchFamily="34" charset="0"/>
              </a:rPr>
              <a:t>, DST, NRF, GFZ as well </a:t>
            </a:r>
            <a:r>
              <a:rPr lang="en-ZA" sz="1800" b="1" dirty="0" smtClean="0">
                <a:solidFill>
                  <a:schemeClr val="tx2">
                    <a:lumMod val="75000"/>
                  </a:schemeClr>
                </a:solidFill>
                <a:latin typeface="Arial" pitchFamily="34" charset="0"/>
                <a:cs typeface="Arial" pitchFamily="34" charset="0"/>
              </a:rPr>
              <a:t>as my </a:t>
            </a:r>
            <a:r>
              <a:rPr lang="en-ZA" sz="1800" b="1" dirty="0">
                <a:solidFill>
                  <a:schemeClr val="tx2">
                    <a:lumMod val="75000"/>
                  </a:schemeClr>
                </a:solidFill>
                <a:latin typeface="Arial" pitchFamily="34" charset="0"/>
                <a:cs typeface="Arial" pitchFamily="34" charset="0"/>
              </a:rPr>
              <a:t>supervisors </a:t>
            </a:r>
            <a:r>
              <a:rPr lang="en-ZA" sz="1800" b="1" dirty="0" smtClean="0">
                <a:solidFill>
                  <a:schemeClr val="tx2">
                    <a:lumMod val="75000"/>
                  </a:schemeClr>
                </a:solidFill>
                <a:latin typeface="Arial" pitchFamily="34" charset="0"/>
                <a:cs typeface="Arial" pitchFamily="34" charset="0"/>
              </a:rPr>
              <a:t>Prof C. </a:t>
            </a:r>
            <a:r>
              <a:rPr lang="en-ZA" sz="1800" b="1" dirty="0" err="1" smtClean="0">
                <a:solidFill>
                  <a:schemeClr val="tx2">
                    <a:lumMod val="75000"/>
                  </a:schemeClr>
                </a:solidFill>
                <a:latin typeface="Arial" pitchFamily="34" charset="0"/>
                <a:cs typeface="Arial" pitchFamily="34" charset="0"/>
              </a:rPr>
              <a:t>Okujeni</a:t>
            </a:r>
            <a:r>
              <a:rPr lang="en-ZA" sz="1800" b="1" dirty="0" smtClean="0">
                <a:solidFill>
                  <a:schemeClr val="tx2">
                    <a:lumMod val="75000"/>
                  </a:schemeClr>
                </a:solidFill>
                <a:latin typeface="Arial" pitchFamily="34" charset="0"/>
                <a:cs typeface="Arial" pitchFamily="34" charset="0"/>
              </a:rPr>
              <a:t> and Dr A. </a:t>
            </a:r>
            <a:r>
              <a:rPr lang="en-ZA" sz="1800" b="1" dirty="0" err="1" smtClean="0">
                <a:solidFill>
                  <a:schemeClr val="tx2">
                    <a:lumMod val="75000"/>
                  </a:schemeClr>
                </a:solidFill>
                <a:latin typeface="Arial" pitchFamily="34" charset="0"/>
                <a:cs typeface="Arial" pitchFamily="34" charset="0"/>
              </a:rPr>
              <a:t>Siad</a:t>
            </a:r>
            <a:r>
              <a:rPr lang="en-ZA" sz="1800" b="1" dirty="0" smtClean="0">
                <a:solidFill>
                  <a:schemeClr val="tx2">
                    <a:lumMod val="75000"/>
                  </a:schemeClr>
                </a:solidFill>
                <a:latin typeface="Arial" pitchFamily="34" charset="0"/>
                <a:cs typeface="Arial" pitchFamily="34" charset="0"/>
              </a:rPr>
              <a:t>. I also thank Iris Wu for her support.</a:t>
            </a:r>
            <a:endParaRPr lang="en-ZA" sz="1800" b="1" dirty="0">
              <a:solidFill>
                <a:schemeClr val="tx2">
                  <a:lumMod val="75000"/>
                </a:schemeClr>
              </a:solidFill>
              <a:latin typeface="Arial" pitchFamily="34" charset="0"/>
              <a:cs typeface="Arial" pitchFamily="34" charset="0"/>
            </a:endParaRPr>
          </a:p>
        </p:txBody>
      </p:sp>
      <p:pic>
        <p:nvPicPr>
          <p:cNvPr id="19" name="Picture 9" descr="C:\Documents and Settings\PrintwizeHO\Desktop\uwc 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7228" y="320738"/>
            <a:ext cx="4136667" cy="42990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973233" y="21655670"/>
            <a:ext cx="9146958" cy="2662237"/>
          </a:xfrm>
          <a:prstGeom prst="rect">
            <a:avLst/>
          </a:prstGeom>
          <a:noFill/>
        </p:spPr>
        <p:txBody>
          <a:bodyPr wrap="square" lIns="91409" tIns="45705" rIns="91409" bIns="45705" rtlCol="0">
            <a:spAutoFit/>
          </a:bodyPr>
          <a:lstStyle/>
          <a:p>
            <a:pPr algn="just"/>
            <a:r>
              <a:rPr lang="en-US" sz="4100" b="1" u="sng" dirty="0">
                <a:solidFill>
                  <a:srgbClr val="C00000"/>
                </a:solidFill>
                <a:latin typeface="Arial" pitchFamily="34" charset="0"/>
                <a:cs typeface="Arial" pitchFamily="34" charset="0"/>
              </a:rPr>
              <a:t>2. </a:t>
            </a:r>
            <a:r>
              <a:rPr lang="en-US" sz="4100" b="1" u="sng" dirty="0" smtClean="0">
                <a:solidFill>
                  <a:srgbClr val="C00000"/>
                </a:solidFill>
                <a:latin typeface="Arial" pitchFamily="34" charset="0"/>
                <a:cs typeface="Arial" pitchFamily="34" charset="0"/>
              </a:rPr>
              <a:t>Methodology:</a:t>
            </a:r>
            <a:endParaRPr lang="en-US" sz="4100" b="1" u="sng" dirty="0">
              <a:solidFill>
                <a:srgbClr val="C00000"/>
              </a:solidFill>
              <a:latin typeface="Arial" pitchFamily="34" charset="0"/>
              <a:cs typeface="Arial" pitchFamily="34" charset="0"/>
            </a:endParaRPr>
          </a:p>
          <a:p>
            <a:pPr algn="just"/>
            <a:r>
              <a:rPr lang="en-US" sz="1800" b="1" dirty="0">
                <a:solidFill>
                  <a:schemeClr val="tx2">
                    <a:lumMod val="75000"/>
                  </a:schemeClr>
                </a:solidFill>
                <a:latin typeface="Arial" pitchFamily="34" charset="0"/>
                <a:cs typeface="Arial" pitchFamily="34" charset="0"/>
              </a:rPr>
              <a:t>Five holes were drilled through the tailing dam to a depth of 10 meters and sampled at one meter </a:t>
            </a:r>
            <a:r>
              <a:rPr lang="en-US" sz="1800" b="1" dirty="0" smtClean="0">
                <a:solidFill>
                  <a:schemeClr val="tx2">
                    <a:lumMod val="75000"/>
                  </a:schemeClr>
                </a:solidFill>
                <a:latin typeface="Arial" pitchFamily="34" charset="0"/>
                <a:cs typeface="Arial" pitchFamily="34" charset="0"/>
              </a:rPr>
              <a:t>interval. </a:t>
            </a:r>
            <a:r>
              <a:rPr lang="en-US" sz="1800" b="1" dirty="0">
                <a:solidFill>
                  <a:schemeClr val="tx2">
                    <a:lumMod val="75000"/>
                  </a:schemeClr>
                </a:solidFill>
                <a:latin typeface="Arial" pitchFamily="34" charset="0"/>
                <a:cs typeface="Arial" pitchFamily="34" charset="0"/>
              </a:rPr>
              <a:t>The drilled cores were logged for changes in </a:t>
            </a:r>
            <a:r>
              <a:rPr lang="en-US" sz="1800" b="1" dirty="0" err="1">
                <a:solidFill>
                  <a:schemeClr val="tx2">
                    <a:lumMod val="75000"/>
                  </a:schemeClr>
                </a:solidFill>
                <a:latin typeface="Arial" pitchFamily="34" charset="0"/>
                <a:cs typeface="Arial" pitchFamily="34" charset="0"/>
              </a:rPr>
              <a:t>colour</a:t>
            </a:r>
            <a:r>
              <a:rPr lang="en-US" sz="1800" b="1" dirty="0">
                <a:solidFill>
                  <a:schemeClr val="tx2">
                    <a:lumMod val="75000"/>
                  </a:schemeClr>
                </a:solidFill>
                <a:latin typeface="Arial" pitchFamily="34" charset="0"/>
                <a:cs typeface="Arial" pitchFamily="34" charset="0"/>
              </a:rPr>
              <a:t>, texture and mineralogy. </a:t>
            </a:r>
          </a:p>
          <a:p>
            <a:pPr algn="just"/>
            <a:r>
              <a:rPr lang="en-US" sz="1800" b="1" dirty="0">
                <a:solidFill>
                  <a:schemeClr val="tx2">
                    <a:lumMod val="75000"/>
                  </a:schemeClr>
                </a:solidFill>
                <a:latin typeface="Arial" pitchFamily="34" charset="0"/>
                <a:cs typeface="Arial" pitchFamily="34" charset="0"/>
              </a:rPr>
              <a:t>Fifty-one drill core samples were </a:t>
            </a:r>
            <a:r>
              <a:rPr lang="en-US" sz="1800" b="1" dirty="0" err="1">
                <a:solidFill>
                  <a:schemeClr val="tx2">
                    <a:lumMod val="75000"/>
                  </a:schemeClr>
                </a:solidFill>
                <a:latin typeface="Arial" pitchFamily="34" charset="0"/>
                <a:cs typeface="Arial" pitchFamily="34" charset="0"/>
              </a:rPr>
              <a:t>analysed</a:t>
            </a:r>
            <a:r>
              <a:rPr lang="en-US" sz="1800" b="1" dirty="0">
                <a:solidFill>
                  <a:schemeClr val="tx2">
                    <a:lumMod val="75000"/>
                  </a:schemeClr>
                </a:solidFill>
                <a:latin typeface="Arial" pitchFamily="34" charset="0"/>
                <a:cs typeface="Arial" pitchFamily="34" charset="0"/>
              </a:rPr>
              <a:t> for multi-elements and evaluated using multivariate statistical (Zhang &amp; </a:t>
            </a:r>
            <a:r>
              <a:rPr lang="en-US" sz="1800" b="1" dirty="0" err="1">
                <a:solidFill>
                  <a:schemeClr val="tx2">
                    <a:lumMod val="75000"/>
                  </a:schemeClr>
                </a:solidFill>
                <a:latin typeface="Arial" pitchFamily="34" charset="0"/>
                <a:cs typeface="Arial" pitchFamily="34" charset="0"/>
              </a:rPr>
              <a:t>Selinus</a:t>
            </a:r>
            <a:r>
              <a:rPr lang="en-US" sz="1800" b="1" dirty="0">
                <a:solidFill>
                  <a:schemeClr val="tx2">
                    <a:lumMod val="75000"/>
                  </a:schemeClr>
                </a:solidFill>
                <a:latin typeface="Arial" pitchFamily="34" charset="0"/>
                <a:cs typeface="Arial" pitchFamily="34" charset="0"/>
              </a:rPr>
              <a:t>, 1998; </a:t>
            </a:r>
            <a:r>
              <a:rPr lang="en-US" sz="1800" b="1" dirty="0" err="1">
                <a:solidFill>
                  <a:schemeClr val="tx2">
                    <a:lumMod val="75000"/>
                  </a:schemeClr>
                </a:solidFill>
                <a:latin typeface="Arial" pitchFamily="34" charset="0"/>
                <a:cs typeface="Arial" pitchFamily="34" charset="0"/>
              </a:rPr>
              <a:t>Alkarkhi</a:t>
            </a:r>
            <a:r>
              <a:rPr lang="en-US" sz="1800" b="1" dirty="0">
                <a:solidFill>
                  <a:schemeClr val="tx2">
                    <a:lumMod val="75000"/>
                  </a:schemeClr>
                </a:solidFill>
                <a:latin typeface="Arial" pitchFamily="34" charset="0"/>
                <a:cs typeface="Arial" pitchFamily="34" charset="0"/>
              </a:rPr>
              <a:t>, et al., 2009) and geochemical mass balance techniques(Mukherjee &amp; Gupta, 2008; Lopez-Moro, 2012). </a:t>
            </a:r>
          </a:p>
        </p:txBody>
      </p:sp>
      <p:sp>
        <p:nvSpPr>
          <p:cNvPr id="21" name="TextBox 20"/>
          <p:cNvSpPr txBox="1"/>
          <p:nvPr/>
        </p:nvSpPr>
        <p:spPr>
          <a:xfrm>
            <a:off x="1977882" y="29567447"/>
            <a:ext cx="9142309" cy="3985676"/>
          </a:xfrm>
          <a:prstGeom prst="rect">
            <a:avLst/>
          </a:prstGeom>
          <a:noFill/>
        </p:spPr>
        <p:txBody>
          <a:bodyPr wrap="square" lIns="91409" tIns="45705" rIns="91409" bIns="45705" rtlCol="0">
            <a:spAutoFit/>
          </a:bodyPr>
          <a:lstStyle/>
          <a:p>
            <a:pPr algn="just" defTabSz="4877059"/>
            <a:r>
              <a:rPr lang="en-US" sz="4100" b="1" u="sng" dirty="0">
                <a:solidFill>
                  <a:srgbClr val="C00000"/>
                </a:solidFill>
                <a:latin typeface="Arial" panose="020B0604020202020204" pitchFamily="34" charset="0"/>
                <a:cs typeface="Arial" panose="020B0604020202020204" pitchFamily="34" charset="0"/>
              </a:rPr>
              <a:t>3. Results and </a:t>
            </a:r>
            <a:r>
              <a:rPr lang="en-US" sz="4100" b="1" u="sng" dirty="0" smtClean="0">
                <a:solidFill>
                  <a:srgbClr val="C00000"/>
                </a:solidFill>
                <a:latin typeface="Arial" panose="020B0604020202020204" pitchFamily="34" charset="0"/>
                <a:cs typeface="Arial" panose="020B0604020202020204" pitchFamily="34" charset="0"/>
              </a:rPr>
              <a:t>Discussion:</a:t>
            </a:r>
            <a:endParaRPr lang="en-US" sz="4100" b="1" u="sng" dirty="0">
              <a:solidFill>
                <a:srgbClr val="C00000"/>
              </a:solidFill>
              <a:latin typeface="Arial" panose="020B0604020202020204" pitchFamily="34" charset="0"/>
              <a:cs typeface="Arial" panose="020B0604020202020204" pitchFamily="34" charset="0"/>
            </a:endParaRPr>
          </a:p>
          <a:p>
            <a:pPr algn="just" defTabSz="4877059"/>
            <a:r>
              <a:rPr lang="en-US" sz="3200" b="1" u="sng" dirty="0">
                <a:solidFill>
                  <a:srgbClr val="C00000"/>
                </a:solidFill>
                <a:latin typeface="Arial" panose="020B0604020202020204" pitchFamily="34" charset="0"/>
                <a:cs typeface="Arial" panose="020B0604020202020204" pitchFamily="34" charset="0"/>
              </a:rPr>
              <a:t>Petrography</a:t>
            </a:r>
          </a:p>
          <a:p>
            <a:pPr marL="914447" indent="-914447" algn="just" defTabSz="4877059">
              <a:buFont typeface="Wingdings" panose="05000000000000000000" pitchFamily="2" charset="2"/>
              <a:buChar char="v"/>
            </a:pPr>
            <a:r>
              <a:rPr lang="en-US" sz="1800" b="1" dirty="0">
                <a:solidFill>
                  <a:schemeClr val="tx2">
                    <a:lumMod val="75000"/>
                  </a:schemeClr>
                </a:solidFill>
                <a:latin typeface="Arial" panose="020B0604020202020204" pitchFamily="34" charset="0"/>
                <a:cs typeface="Arial" panose="020B0604020202020204" pitchFamily="34" charset="0"/>
              </a:rPr>
              <a:t>The </a:t>
            </a:r>
            <a:r>
              <a:rPr lang="en-US" sz="1800" b="1" dirty="0" err="1">
                <a:solidFill>
                  <a:schemeClr val="tx2">
                    <a:lumMod val="75000"/>
                  </a:schemeClr>
                </a:solidFill>
                <a:latin typeface="Arial" panose="020B0604020202020204" pitchFamily="34" charset="0"/>
                <a:cs typeface="Arial" panose="020B0604020202020204" pitchFamily="34" charset="0"/>
              </a:rPr>
              <a:t>Mogale</a:t>
            </a:r>
            <a:r>
              <a:rPr lang="en-US" sz="1800" b="1" dirty="0">
                <a:solidFill>
                  <a:schemeClr val="tx2">
                    <a:lumMod val="75000"/>
                  </a:schemeClr>
                </a:solidFill>
                <a:latin typeface="Arial" panose="020B0604020202020204" pitchFamily="34" charset="0"/>
                <a:cs typeface="Arial" panose="020B0604020202020204" pitchFamily="34" charset="0"/>
              </a:rPr>
              <a:t> tailing dam </a:t>
            </a:r>
            <a:r>
              <a:rPr lang="en-US" sz="1800" b="1" dirty="0" smtClean="0">
                <a:solidFill>
                  <a:schemeClr val="tx2">
                    <a:lumMod val="75000"/>
                  </a:schemeClr>
                </a:solidFill>
                <a:latin typeface="Arial" panose="020B0604020202020204" pitchFamily="34" charset="0"/>
                <a:cs typeface="Arial" panose="020B0604020202020204" pitchFamily="34" charset="0"/>
              </a:rPr>
              <a:t>comprises </a:t>
            </a:r>
            <a:r>
              <a:rPr lang="en-US" sz="1800" b="1" dirty="0">
                <a:solidFill>
                  <a:schemeClr val="tx2">
                    <a:lumMod val="75000"/>
                  </a:schemeClr>
                </a:solidFill>
                <a:latin typeface="Arial" panose="020B0604020202020204" pitchFamily="34" charset="0"/>
                <a:cs typeface="Arial" panose="020B0604020202020204" pitchFamily="34" charset="0"/>
              </a:rPr>
              <a:t>of 4 layers: </a:t>
            </a:r>
            <a:r>
              <a:rPr lang="en-US" sz="1800" b="1" dirty="0" err="1">
                <a:solidFill>
                  <a:schemeClr val="tx2">
                    <a:lumMod val="75000"/>
                  </a:schemeClr>
                </a:solidFill>
                <a:latin typeface="Arial" panose="020B0604020202020204" pitchFamily="34" charset="0"/>
                <a:cs typeface="Arial" panose="020B0604020202020204" pitchFamily="34" charset="0"/>
              </a:rPr>
              <a:t>i</a:t>
            </a:r>
            <a:r>
              <a:rPr lang="en-US" sz="1800" b="1" dirty="0">
                <a:solidFill>
                  <a:schemeClr val="tx2">
                    <a:lumMod val="75000"/>
                  </a:schemeClr>
                </a:solidFill>
                <a:latin typeface="Arial" panose="020B0604020202020204" pitchFamily="34" charset="0"/>
                <a:cs typeface="Arial" panose="020B0604020202020204" pitchFamily="34" charset="0"/>
              </a:rPr>
              <a:t>.) a topmost oxidized layer with a whitish yellow to yellowish brown </a:t>
            </a:r>
            <a:r>
              <a:rPr lang="en-US" sz="1800" b="1" dirty="0" err="1">
                <a:solidFill>
                  <a:schemeClr val="tx2">
                    <a:lumMod val="75000"/>
                  </a:schemeClr>
                </a:solidFill>
                <a:latin typeface="Arial" panose="020B0604020202020204" pitchFamily="34" charset="0"/>
                <a:cs typeface="Arial" panose="020B0604020202020204" pitchFamily="34" charset="0"/>
              </a:rPr>
              <a:t>colour</a:t>
            </a:r>
            <a:r>
              <a:rPr lang="en-US" sz="1800" b="1" dirty="0">
                <a:solidFill>
                  <a:schemeClr val="tx2">
                    <a:lumMod val="75000"/>
                  </a:schemeClr>
                </a:solidFill>
                <a:latin typeface="Arial" panose="020B0604020202020204" pitchFamily="34" charset="0"/>
                <a:cs typeface="Arial" panose="020B0604020202020204" pitchFamily="34" charset="0"/>
              </a:rPr>
              <a:t>, which is underlain by ii,) a brownish grey </a:t>
            </a:r>
            <a:r>
              <a:rPr lang="en-US" sz="1800" b="1" dirty="0" err="1">
                <a:solidFill>
                  <a:schemeClr val="tx2">
                    <a:lumMod val="75000"/>
                  </a:schemeClr>
                </a:solidFill>
                <a:latin typeface="Arial" panose="020B0604020202020204" pitchFamily="34" charset="0"/>
                <a:cs typeface="Arial" panose="020B0604020202020204" pitchFamily="34" charset="0"/>
              </a:rPr>
              <a:t>coloured</a:t>
            </a:r>
            <a:r>
              <a:rPr lang="en-US" sz="1800" b="1" dirty="0">
                <a:solidFill>
                  <a:schemeClr val="tx2">
                    <a:lumMod val="75000"/>
                  </a:schemeClr>
                </a:solidFill>
                <a:latin typeface="Arial" panose="020B0604020202020204" pitchFamily="34" charset="0"/>
                <a:cs typeface="Arial" panose="020B0604020202020204" pitchFamily="34" charset="0"/>
              </a:rPr>
              <a:t> layer and further down by a reddish </a:t>
            </a:r>
            <a:r>
              <a:rPr lang="en-US" sz="1800" b="1" dirty="0" err="1">
                <a:solidFill>
                  <a:schemeClr val="tx2">
                    <a:lumMod val="75000"/>
                  </a:schemeClr>
                </a:solidFill>
                <a:latin typeface="Arial" panose="020B0604020202020204" pitchFamily="34" charset="0"/>
                <a:cs typeface="Arial" panose="020B0604020202020204" pitchFamily="34" charset="0"/>
              </a:rPr>
              <a:t>coloured</a:t>
            </a:r>
            <a:r>
              <a:rPr lang="en-US" sz="1800" b="1" dirty="0">
                <a:solidFill>
                  <a:schemeClr val="tx2">
                    <a:lumMod val="75000"/>
                  </a:schemeClr>
                </a:solidFill>
                <a:latin typeface="Arial" panose="020B0604020202020204" pitchFamily="34" charset="0"/>
                <a:cs typeface="Arial" panose="020B0604020202020204" pitchFamily="34" charset="0"/>
              </a:rPr>
              <a:t> layer and grey </a:t>
            </a:r>
            <a:r>
              <a:rPr lang="en-US" sz="1800" b="1" dirty="0" err="1">
                <a:solidFill>
                  <a:schemeClr val="tx2">
                    <a:lumMod val="75000"/>
                  </a:schemeClr>
                </a:solidFill>
                <a:latin typeface="Arial" panose="020B0604020202020204" pitchFamily="34" charset="0"/>
                <a:cs typeface="Arial" panose="020B0604020202020204" pitchFamily="34" charset="0"/>
              </a:rPr>
              <a:t>coloured</a:t>
            </a:r>
            <a:r>
              <a:rPr lang="en-US" sz="1800" b="1" dirty="0">
                <a:solidFill>
                  <a:schemeClr val="tx2">
                    <a:lumMod val="75000"/>
                  </a:schemeClr>
                </a:solidFill>
                <a:latin typeface="Arial" panose="020B0604020202020204" pitchFamily="34" charset="0"/>
                <a:cs typeface="Arial" panose="020B0604020202020204" pitchFamily="34" charset="0"/>
              </a:rPr>
              <a:t> layer at the base (Figure 2).</a:t>
            </a:r>
          </a:p>
          <a:p>
            <a:pPr marL="914447" indent="-914447" algn="just" defTabSz="4877059">
              <a:buFont typeface="Wingdings" panose="05000000000000000000" pitchFamily="2" charset="2"/>
              <a:buChar char="v"/>
            </a:pPr>
            <a:r>
              <a:rPr lang="en-US" sz="1800" b="1" dirty="0">
                <a:solidFill>
                  <a:schemeClr val="tx2">
                    <a:lumMod val="75000"/>
                  </a:schemeClr>
                </a:solidFill>
                <a:latin typeface="Arial" panose="020B0604020202020204" pitchFamily="34" charset="0"/>
                <a:cs typeface="Arial" panose="020B0604020202020204" pitchFamily="34" charset="0"/>
              </a:rPr>
              <a:t>The above </a:t>
            </a:r>
            <a:r>
              <a:rPr lang="en-US" sz="1800" b="1" dirty="0" smtClean="0">
                <a:solidFill>
                  <a:schemeClr val="tx2">
                    <a:lumMod val="75000"/>
                  </a:schemeClr>
                </a:solidFill>
                <a:latin typeface="Arial" panose="020B0604020202020204" pitchFamily="34" charset="0"/>
                <a:cs typeface="Arial" panose="020B0604020202020204" pitchFamily="34" charset="0"/>
              </a:rPr>
              <a:t>horizons </a:t>
            </a:r>
            <a:r>
              <a:rPr lang="en-US" sz="1800" b="1" dirty="0">
                <a:solidFill>
                  <a:schemeClr val="tx2">
                    <a:lumMod val="75000"/>
                  </a:schemeClr>
                </a:solidFill>
                <a:latin typeface="Arial" panose="020B0604020202020204" pitchFamily="34" charset="0"/>
                <a:cs typeface="Arial" panose="020B0604020202020204" pitchFamily="34" charset="0"/>
              </a:rPr>
              <a:t>are composed of varying proportions of quartz, muscovite, </a:t>
            </a:r>
            <a:r>
              <a:rPr lang="en-US" sz="1800" b="1" dirty="0" err="1">
                <a:solidFill>
                  <a:schemeClr val="tx2">
                    <a:lumMod val="75000"/>
                  </a:schemeClr>
                </a:solidFill>
                <a:latin typeface="Arial" panose="020B0604020202020204" pitchFamily="34" charset="0"/>
                <a:cs typeface="Arial" panose="020B0604020202020204" pitchFamily="34" charset="0"/>
              </a:rPr>
              <a:t>pyrophyllite</a:t>
            </a:r>
            <a:r>
              <a:rPr lang="en-US" sz="1800" b="1" dirty="0">
                <a:solidFill>
                  <a:schemeClr val="tx2">
                    <a:lumMod val="75000"/>
                  </a:schemeClr>
                </a:solidFill>
                <a:latin typeface="Arial" panose="020B0604020202020204" pitchFamily="34" charset="0"/>
                <a:cs typeface="Arial" panose="020B0604020202020204" pitchFamily="34" charset="0"/>
              </a:rPr>
              <a:t>, gypsum, </a:t>
            </a:r>
            <a:r>
              <a:rPr lang="en-US" sz="1800" b="1" dirty="0" err="1">
                <a:solidFill>
                  <a:schemeClr val="tx2">
                    <a:lumMod val="75000"/>
                  </a:schemeClr>
                </a:solidFill>
                <a:latin typeface="Arial" panose="020B0604020202020204" pitchFamily="34" charset="0"/>
                <a:cs typeface="Arial" panose="020B0604020202020204" pitchFamily="34" charset="0"/>
              </a:rPr>
              <a:t>jarosite</a:t>
            </a:r>
            <a:r>
              <a:rPr lang="en-US" sz="1800" b="1" dirty="0">
                <a:solidFill>
                  <a:schemeClr val="tx2">
                    <a:lumMod val="75000"/>
                  </a:schemeClr>
                </a:solidFill>
                <a:latin typeface="Arial" panose="020B0604020202020204" pitchFamily="34" charset="0"/>
                <a:cs typeface="Arial" panose="020B0604020202020204" pitchFamily="34" charset="0"/>
              </a:rPr>
              <a:t>/</a:t>
            </a:r>
            <a:r>
              <a:rPr lang="en-US" sz="1800" b="1" dirty="0" err="1">
                <a:solidFill>
                  <a:schemeClr val="tx2">
                    <a:lumMod val="75000"/>
                  </a:schemeClr>
                </a:solidFill>
                <a:latin typeface="Arial" panose="020B0604020202020204" pitchFamily="34" charset="0"/>
                <a:cs typeface="Arial" panose="020B0604020202020204" pitchFamily="34" charset="0"/>
              </a:rPr>
              <a:t>hydronian</a:t>
            </a:r>
            <a:r>
              <a:rPr lang="en-US" sz="1800" b="1" dirty="0">
                <a:solidFill>
                  <a:schemeClr val="tx2">
                    <a:lumMod val="75000"/>
                  </a:schemeClr>
                </a:solidFill>
                <a:latin typeface="Arial" panose="020B0604020202020204" pitchFamily="34" charset="0"/>
                <a:cs typeface="Arial" panose="020B0604020202020204" pitchFamily="34" charset="0"/>
              </a:rPr>
              <a:t>, </a:t>
            </a:r>
            <a:r>
              <a:rPr lang="en-US" sz="1800" b="1" dirty="0" err="1" smtClean="0">
                <a:solidFill>
                  <a:schemeClr val="tx2">
                    <a:lumMod val="75000"/>
                  </a:schemeClr>
                </a:solidFill>
                <a:latin typeface="Arial" panose="020B0604020202020204" pitchFamily="34" charset="0"/>
                <a:cs typeface="Arial" panose="020B0604020202020204" pitchFamily="34" charset="0"/>
              </a:rPr>
              <a:t>delhayelite</a:t>
            </a:r>
            <a:r>
              <a:rPr lang="en-US" sz="1800" b="1" dirty="0" smtClean="0">
                <a:solidFill>
                  <a:schemeClr val="tx2">
                    <a:lumMod val="75000"/>
                  </a:schemeClr>
                </a:solidFill>
                <a:latin typeface="Arial" panose="020B0604020202020204" pitchFamily="34" charset="0"/>
                <a:cs typeface="Arial" panose="020B0604020202020204" pitchFamily="34" charset="0"/>
              </a:rPr>
              <a:t>, </a:t>
            </a:r>
            <a:r>
              <a:rPr lang="en-US" sz="1800" b="1" dirty="0">
                <a:solidFill>
                  <a:schemeClr val="tx2">
                    <a:lumMod val="75000"/>
                  </a:schemeClr>
                </a:solidFill>
                <a:latin typeface="Arial" panose="020B0604020202020204" pitchFamily="34" charset="0"/>
                <a:cs typeface="Arial" panose="020B0604020202020204" pitchFamily="34" charset="0"/>
              </a:rPr>
              <a:t>hematite, pyrite and </a:t>
            </a:r>
            <a:r>
              <a:rPr lang="en-US" sz="1800" b="1" dirty="0" err="1">
                <a:solidFill>
                  <a:schemeClr val="tx2">
                    <a:lumMod val="75000"/>
                  </a:schemeClr>
                </a:solidFill>
                <a:latin typeface="Arial" panose="020B0604020202020204" pitchFamily="34" charset="0"/>
                <a:cs typeface="Arial" panose="020B0604020202020204" pitchFamily="34" charset="0"/>
              </a:rPr>
              <a:t>clinochlore</a:t>
            </a:r>
            <a:r>
              <a:rPr lang="en-US" sz="1800" b="1" dirty="0">
                <a:solidFill>
                  <a:schemeClr val="tx2">
                    <a:lumMod val="75000"/>
                  </a:schemeClr>
                </a:solidFill>
                <a:latin typeface="Arial" panose="020B0604020202020204" pitchFamily="34" charset="0"/>
                <a:cs typeface="Arial" panose="020B0604020202020204" pitchFamily="34" charset="0"/>
              </a:rPr>
              <a:t> based on the XRD results.</a:t>
            </a:r>
          </a:p>
          <a:p>
            <a:pPr marL="914447" indent="-914447" algn="just" defTabSz="4877059">
              <a:buFont typeface="Wingdings" panose="05000000000000000000" pitchFamily="2" charset="2"/>
              <a:buChar char="v"/>
            </a:pPr>
            <a:r>
              <a:rPr lang="en-US" sz="1800" b="1" dirty="0">
                <a:solidFill>
                  <a:schemeClr val="tx2">
                    <a:lumMod val="75000"/>
                  </a:schemeClr>
                </a:solidFill>
                <a:latin typeface="Arial" panose="020B0604020202020204" pitchFamily="34" charset="0"/>
                <a:cs typeface="Arial" panose="020B0604020202020204" pitchFamily="34" charset="0"/>
              </a:rPr>
              <a:t>Quartz, </a:t>
            </a:r>
            <a:r>
              <a:rPr lang="en-US" sz="1800" b="1" dirty="0" err="1">
                <a:solidFill>
                  <a:schemeClr val="tx2">
                    <a:lumMod val="75000"/>
                  </a:schemeClr>
                </a:solidFill>
                <a:latin typeface="Arial" panose="020B0604020202020204" pitchFamily="34" charset="0"/>
                <a:cs typeface="Arial" panose="020B0604020202020204" pitchFamily="34" charset="0"/>
              </a:rPr>
              <a:t>Jarosite</a:t>
            </a:r>
            <a:r>
              <a:rPr lang="en-US" sz="1800" b="1" dirty="0">
                <a:solidFill>
                  <a:schemeClr val="tx2">
                    <a:lumMod val="75000"/>
                  </a:schemeClr>
                </a:solidFill>
                <a:latin typeface="Arial" panose="020B0604020202020204" pitchFamily="34" charset="0"/>
                <a:cs typeface="Arial" panose="020B0604020202020204" pitchFamily="34" charset="0"/>
              </a:rPr>
              <a:t> and gypsum contents are higher in the upper horizon while </a:t>
            </a:r>
            <a:r>
              <a:rPr lang="en-US" sz="1800" b="1" dirty="0" err="1">
                <a:solidFill>
                  <a:schemeClr val="tx2">
                    <a:lumMod val="75000"/>
                  </a:schemeClr>
                </a:solidFill>
                <a:latin typeface="Arial" panose="020B0604020202020204" pitchFamily="34" charset="0"/>
                <a:cs typeface="Arial" panose="020B0604020202020204" pitchFamily="34" charset="0"/>
              </a:rPr>
              <a:t>pyrophilite</a:t>
            </a:r>
            <a:r>
              <a:rPr lang="en-US" sz="1800" b="1" dirty="0">
                <a:solidFill>
                  <a:schemeClr val="tx2">
                    <a:lumMod val="75000"/>
                  </a:schemeClr>
                </a:solidFill>
                <a:latin typeface="Arial" panose="020B0604020202020204" pitchFamily="34" charset="0"/>
                <a:cs typeface="Arial" panose="020B0604020202020204" pitchFamily="34" charset="0"/>
              </a:rPr>
              <a:t>, pyrite, hematite and muscovite contents </a:t>
            </a:r>
            <a:r>
              <a:rPr lang="en-US" sz="1800" b="1" dirty="0" smtClean="0">
                <a:solidFill>
                  <a:schemeClr val="tx2">
                    <a:lumMod val="75000"/>
                  </a:schemeClr>
                </a:solidFill>
                <a:latin typeface="Arial" panose="020B0604020202020204" pitchFamily="34" charset="0"/>
                <a:cs typeface="Arial" panose="020B0604020202020204" pitchFamily="34" charset="0"/>
              </a:rPr>
              <a:t>dominating </a:t>
            </a:r>
            <a:r>
              <a:rPr lang="en-US" sz="1800" b="1" dirty="0">
                <a:solidFill>
                  <a:schemeClr val="tx2">
                    <a:lumMod val="75000"/>
                  </a:schemeClr>
                </a:solidFill>
                <a:latin typeface="Arial" panose="020B0604020202020204" pitchFamily="34" charset="0"/>
                <a:cs typeface="Arial" panose="020B0604020202020204" pitchFamily="34" charset="0"/>
              </a:rPr>
              <a:t>in the lower horizons</a:t>
            </a:r>
          </a:p>
        </p:txBody>
      </p:sp>
      <p:sp>
        <p:nvSpPr>
          <p:cNvPr id="22" name="TextBox 21"/>
          <p:cNvSpPr txBox="1"/>
          <p:nvPr/>
        </p:nvSpPr>
        <p:spPr>
          <a:xfrm>
            <a:off x="11616851" y="8681705"/>
            <a:ext cx="9004229" cy="3493234"/>
          </a:xfrm>
          <a:prstGeom prst="rect">
            <a:avLst/>
          </a:prstGeom>
          <a:noFill/>
        </p:spPr>
        <p:txBody>
          <a:bodyPr wrap="square" lIns="91409" tIns="45705" rIns="91409" bIns="45705" rtlCol="0">
            <a:spAutoFit/>
          </a:bodyPr>
          <a:lstStyle/>
          <a:p>
            <a:pPr algn="just" defTabSz="4877059"/>
            <a:r>
              <a:rPr lang="en-US" sz="4100" b="1" u="sng" dirty="0">
                <a:solidFill>
                  <a:srgbClr val="C00000"/>
                </a:solidFill>
                <a:latin typeface="Arial" panose="020B0604020202020204" pitchFamily="34" charset="0"/>
                <a:cs typeface="Arial" panose="020B0604020202020204" pitchFamily="34" charset="0"/>
              </a:rPr>
              <a:t>Geochemical Data Summary</a:t>
            </a:r>
            <a:endParaRPr lang="en-US" sz="4100" b="1" u="sng" dirty="0">
              <a:solidFill>
                <a:schemeClr val="tx2">
                  <a:lumMod val="75000"/>
                </a:schemeClr>
              </a:solidFill>
              <a:latin typeface="Arial" panose="020B0604020202020204" pitchFamily="34" charset="0"/>
              <a:cs typeface="Arial" panose="020B0604020202020204" pitchFamily="34" charset="0"/>
            </a:endParaRPr>
          </a:p>
          <a:p>
            <a:pPr marL="914447" indent="-914447" algn="just" defTabSz="4877059">
              <a:buFont typeface="Wingdings" panose="05000000000000000000" pitchFamily="2" charset="2"/>
              <a:buChar char="v"/>
            </a:pPr>
            <a:r>
              <a:rPr lang="en-GB" sz="1800" dirty="0">
                <a:solidFill>
                  <a:schemeClr val="tx2">
                    <a:lumMod val="75000"/>
                  </a:schemeClr>
                </a:solidFill>
                <a:latin typeface="Arial" panose="020B0604020202020204" pitchFamily="34" charset="0"/>
                <a:cs typeface="Arial" panose="020B0604020202020204" pitchFamily="34" charset="0"/>
              </a:rPr>
              <a:t>The most prominent major elements present in the tailing dam are SiO</a:t>
            </a:r>
            <a:r>
              <a:rPr lang="en-GB" sz="1800" baseline="-25000" dirty="0">
                <a:solidFill>
                  <a:schemeClr val="tx2">
                    <a:lumMod val="75000"/>
                  </a:schemeClr>
                </a:solidFill>
                <a:latin typeface="Arial" panose="020B0604020202020204" pitchFamily="34" charset="0"/>
                <a:cs typeface="Arial" panose="020B0604020202020204" pitchFamily="34" charset="0"/>
              </a:rPr>
              <a:t>2</a:t>
            </a:r>
            <a:r>
              <a:rPr lang="en-GB" sz="1800" dirty="0">
                <a:solidFill>
                  <a:schemeClr val="tx2">
                    <a:lumMod val="75000"/>
                  </a:schemeClr>
                </a:solidFill>
                <a:latin typeface="Arial" panose="020B0604020202020204" pitchFamily="34" charset="0"/>
                <a:cs typeface="Arial" panose="020B0604020202020204" pitchFamily="34" charset="0"/>
              </a:rPr>
              <a:t>, Al</a:t>
            </a:r>
            <a:r>
              <a:rPr lang="en-GB" sz="1800" baseline="-25000" dirty="0">
                <a:solidFill>
                  <a:schemeClr val="tx2">
                    <a:lumMod val="75000"/>
                  </a:schemeClr>
                </a:solidFill>
                <a:latin typeface="Arial" panose="020B0604020202020204" pitchFamily="34" charset="0"/>
                <a:cs typeface="Arial" panose="020B0604020202020204" pitchFamily="34" charset="0"/>
              </a:rPr>
              <a:t>2</a:t>
            </a:r>
            <a:r>
              <a:rPr lang="en-GB" sz="1800" dirty="0">
                <a:solidFill>
                  <a:schemeClr val="tx2">
                    <a:lumMod val="75000"/>
                  </a:schemeClr>
                </a:solidFill>
                <a:latin typeface="Arial" panose="020B0604020202020204" pitchFamily="34" charset="0"/>
                <a:cs typeface="Arial" panose="020B0604020202020204" pitchFamily="34" charset="0"/>
              </a:rPr>
              <a:t>O</a:t>
            </a:r>
            <a:r>
              <a:rPr lang="en-GB" sz="1800" baseline="-25000" dirty="0">
                <a:solidFill>
                  <a:schemeClr val="tx2">
                    <a:lumMod val="75000"/>
                  </a:schemeClr>
                </a:solidFill>
                <a:latin typeface="Arial" panose="020B0604020202020204" pitchFamily="34" charset="0"/>
                <a:cs typeface="Arial" panose="020B0604020202020204" pitchFamily="34" charset="0"/>
              </a:rPr>
              <a:t>3</a:t>
            </a:r>
            <a:r>
              <a:rPr lang="en-GB" sz="1800" dirty="0">
                <a:solidFill>
                  <a:schemeClr val="tx2">
                    <a:lumMod val="75000"/>
                  </a:schemeClr>
                </a:solidFill>
                <a:latin typeface="Arial" panose="020B0604020202020204" pitchFamily="34" charset="0"/>
                <a:cs typeface="Arial" panose="020B0604020202020204" pitchFamily="34" charset="0"/>
              </a:rPr>
              <a:t>, Fe</a:t>
            </a:r>
            <a:r>
              <a:rPr lang="en-GB" sz="1800" baseline="-25000" dirty="0">
                <a:solidFill>
                  <a:schemeClr val="tx2">
                    <a:lumMod val="75000"/>
                  </a:schemeClr>
                </a:solidFill>
                <a:latin typeface="Arial" panose="020B0604020202020204" pitchFamily="34" charset="0"/>
                <a:cs typeface="Arial" panose="020B0604020202020204" pitchFamily="34" charset="0"/>
              </a:rPr>
              <a:t>2</a:t>
            </a:r>
            <a:r>
              <a:rPr lang="en-GB" sz="1800" dirty="0">
                <a:solidFill>
                  <a:schemeClr val="tx2">
                    <a:lumMod val="75000"/>
                  </a:schemeClr>
                </a:solidFill>
                <a:latin typeface="Arial" panose="020B0604020202020204" pitchFamily="34" charset="0"/>
                <a:cs typeface="Arial" panose="020B0604020202020204" pitchFamily="34" charset="0"/>
              </a:rPr>
              <a:t>O</a:t>
            </a:r>
            <a:r>
              <a:rPr lang="en-GB" sz="1800" baseline="-25000" dirty="0">
                <a:solidFill>
                  <a:schemeClr val="tx2">
                    <a:lumMod val="75000"/>
                  </a:schemeClr>
                </a:solidFill>
                <a:latin typeface="Arial" panose="020B0604020202020204" pitchFamily="34" charset="0"/>
                <a:cs typeface="Arial" panose="020B0604020202020204" pitchFamily="34" charset="0"/>
              </a:rPr>
              <a:t>3</a:t>
            </a:r>
            <a:r>
              <a:rPr lang="en-GB" sz="1800" dirty="0">
                <a:solidFill>
                  <a:schemeClr val="tx2">
                    <a:lumMod val="75000"/>
                  </a:schemeClr>
                </a:solidFill>
                <a:latin typeface="Arial" panose="020B0604020202020204" pitchFamily="34" charset="0"/>
                <a:cs typeface="Arial" panose="020B0604020202020204" pitchFamily="34" charset="0"/>
              </a:rPr>
              <a:t> and volatiles (LOI). </a:t>
            </a:r>
            <a:endParaRPr lang="en-AU" sz="1800" kern="50" dirty="0">
              <a:solidFill>
                <a:schemeClr val="tx2">
                  <a:lumMod val="75000"/>
                </a:schemeClr>
              </a:solidFill>
              <a:latin typeface="Arial" panose="020B0604020202020204" pitchFamily="34" charset="0"/>
              <a:ea typeface="Times New Roman"/>
              <a:cs typeface="Arial" panose="020B0604020202020204" pitchFamily="34" charset="0"/>
            </a:endParaRPr>
          </a:p>
          <a:p>
            <a:pPr marL="914447" indent="-914447" algn="just" defTabSz="4877059">
              <a:buFont typeface="Wingdings" panose="05000000000000000000" pitchFamily="2" charset="2"/>
              <a:buChar char="v"/>
            </a:pPr>
            <a:r>
              <a:rPr lang="en-AU" sz="1800" kern="50" dirty="0">
                <a:solidFill>
                  <a:schemeClr val="tx2">
                    <a:lumMod val="75000"/>
                  </a:schemeClr>
                </a:solidFill>
                <a:latin typeface="Arial" panose="020B0604020202020204" pitchFamily="34" charset="0"/>
                <a:ea typeface="Times New Roman"/>
                <a:cs typeface="Arial" panose="020B0604020202020204" pitchFamily="34" charset="0"/>
              </a:rPr>
              <a:t>Layer 1 has highest contents of SiO</a:t>
            </a:r>
            <a:r>
              <a:rPr lang="en-AU" sz="1800" kern="50" baseline="-25000" dirty="0">
                <a:solidFill>
                  <a:schemeClr val="tx2">
                    <a:lumMod val="75000"/>
                  </a:schemeClr>
                </a:solidFill>
                <a:latin typeface="Arial" panose="020B0604020202020204" pitchFamily="34" charset="0"/>
                <a:ea typeface="Times New Roman"/>
                <a:cs typeface="Arial" panose="020B0604020202020204" pitchFamily="34" charset="0"/>
              </a:rPr>
              <a:t>2</a:t>
            </a:r>
            <a:r>
              <a:rPr lang="en-AU" sz="1800" kern="50" dirty="0">
                <a:solidFill>
                  <a:schemeClr val="tx2">
                    <a:lumMod val="75000"/>
                  </a:schemeClr>
                </a:solidFill>
                <a:latin typeface="Arial" panose="020B0604020202020204" pitchFamily="34" charset="0"/>
                <a:ea typeface="Times New Roman"/>
                <a:cs typeface="Arial" panose="020B0604020202020204" pitchFamily="34" charset="0"/>
              </a:rPr>
              <a:t> (87.32%) and the lowest contents  in other major oxides and most trace elements</a:t>
            </a:r>
            <a:r>
              <a:rPr lang="en-AU" sz="1800" kern="50" baseline="-25000" dirty="0">
                <a:solidFill>
                  <a:schemeClr val="tx2">
                    <a:lumMod val="75000"/>
                  </a:schemeClr>
                </a:solidFill>
                <a:latin typeface="Arial" panose="020B0604020202020204" pitchFamily="34" charset="0"/>
                <a:ea typeface="Times New Roman"/>
                <a:cs typeface="Arial" panose="020B0604020202020204" pitchFamily="34" charset="0"/>
              </a:rPr>
              <a:t>5.  </a:t>
            </a:r>
          </a:p>
          <a:p>
            <a:pPr marL="914447" indent="-914447" algn="just" defTabSz="4877059">
              <a:buFont typeface="Wingdings" panose="05000000000000000000" pitchFamily="2" charset="2"/>
              <a:buChar char="v"/>
            </a:pPr>
            <a:r>
              <a:rPr lang="en-AU" sz="1800" kern="50" dirty="0">
                <a:solidFill>
                  <a:schemeClr val="tx2">
                    <a:lumMod val="75000"/>
                  </a:schemeClr>
                </a:solidFill>
                <a:latin typeface="Arial" panose="020B0604020202020204" pitchFamily="34" charset="0"/>
                <a:ea typeface="Times New Roman"/>
                <a:cs typeface="Arial" panose="020B0604020202020204" pitchFamily="34" charset="0"/>
              </a:rPr>
              <a:t>A </a:t>
            </a:r>
            <a:r>
              <a:rPr lang="en-AU" sz="1800" kern="50" dirty="0">
                <a:solidFill>
                  <a:schemeClr val="tx2">
                    <a:lumMod val="75000"/>
                  </a:schemeClr>
                </a:solidFill>
                <a:latin typeface="Arial" panose="020B0604020202020204" pitchFamily="34" charset="0"/>
                <a:ea typeface="Arial Unicode MS"/>
                <a:cs typeface="Arial" panose="020B0604020202020204" pitchFamily="34" charset="0"/>
              </a:rPr>
              <a:t>downwards</a:t>
            </a:r>
            <a:r>
              <a:rPr lang="en-AU" sz="1800" kern="50" dirty="0">
                <a:solidFill>
                  <a:schemeClr val="tx2">
                    <a:lumMod val="75000"/>
                  </a:schemeClr>
                </a:solidFill>
                <a:latin typeface="Arial" panose="020B0604020202020204" pitchFamily="34" charset="0"/>
                <a:ea typeface="Times New Roman"/>
                <a:cs typeface="Arial" panose="020B0604020202020204" pitchFamily="34" charset="0"/>
              </a:rPr>
              <a:t> decrease in silica contents and increase in </a:t>
            </a:r>
            <a:r>
              <a:rPr lang="en-US" sz="1800" kern="50" dirty="0">
                <a:solidFill>
                  <a:schemeClr val="tx2">
                    <a:lumMod val="75000"/>
                  </a:schemeClr>
                </a:solidFill>
                <a:latin typeface="Arial" panose="020B0604020202020204" pitchFamily="34" charset="0"/>
                <a:ea typeface="Times New Roman"/>
                <a:cs typeface="Arial" panose="020B0604020202020204" pitchFamily="34" charset="0"/>
              </a:rPr>
              <a:t>U, Co, Cu, As, Ni, Au, Zn, </a:t>
            </a:r>
            <a:r>
              <a:rPr lang="en-US" sz="1800" kern="50" dirty="0" err="1">
                <a:solidFill>
                  <a:schemeClr val="tx2">
                    <a:lumMod val="75000"/>
                  </a:schemeClr>
                </a:solidFill>
                <a:latin typeface="Arial" panose="020B0604020202020204" pitchFamily="34" charset="0"/>
                <a:ea typeface="Times New Roman"/>
                <a:cs typeface="Arial" panose="020B0604020202020204" pitchFamily="34" charset="0"/>
              </a:rPr>
              <a:t>Th</a:t>
            </a:r>
            <a:r>
              <a:rPr lang="en-US" sz="1800" kern="50" dirty="0">
                <a:solidFill>
                  <a:schemeClr val="tx2">
                    <a:lumMod val="75000"/>
                  </a:schemeClr>
                </a:solidFill>
                <a:latin typeface="Arial" panose="020B0604020202020204" pitchFamily="34" charset="0"/>
                <a:ea typeface="Times New Roman"/>
                <a:cs typeface="Arial" panose="020B0604020202020204" pitchFamily="34" charset="0"/>
              </a:rPr>
              <a:t>, </a:t>
            </a:r>
            <a:r>
              <a:rPr lang="en-US" sz="1800" kern="50" dirty="0" err="1">
                <a:solidFill>
                  <a:schemeClr val="tx2">
                    <a:lumMod val="75000"/>
                  </a:schemeClr>
                </a:solidFill>
                <a:latin typeface="Arial" panose="020B0604020202020204" pitchFamily="34" charset="0"/>
                <a:ea typeface="Times New Roman"/>
                <a:cs typeface="Arial" panose="020B0604020202020204" pitchFamily="34" charset="0"/>
              </a:rPr>
              <a:t>Zr</a:t>
            </a:r>
            <a:r>
              <a:rPr lang="en-US" sz="1800" kern="50" dirty="0">
                <a:solidFill>
                  <a:schemeClr val="tx2">
                    <a:lumMod val="75000"/>
                  </a:schemeClr>
                </a:solidFill>
                <a:latin typeface="Arial" panose="020B0604020202020204" pitchFamily="34" charset="0"/>
                <a:ea typeface="Times New Roman"/>
                <a:cs typeface="Arial" panose="020B0604020202020204" pitchFamily="34" charset="0"/>
              </a:rPr>
              <a:t>  downhole.</a:t>
            </a:r>
          </a:p>
          <a:p>
            <a:pPr marL="914447" indent="-914447" algn="just" defTabSz="4877059">
              <a:buFont typeface="Wingdings" panose="05000000000000000000" pitchFamily="2" charset="2"/>
              <a:buChar char="v"/>
            </a:pPr>
            <a:r>
              <a:rPr lang="en-US" sz="1800" kern="50" dirty="0">
                <a:solidFill>
                  <a:schemeClr val="tx2">
                    <a:lumMod val="75000"/>
                  </a:schemeClr>
                </a:solidFill>
                <a:latin typeface="Arial" panose="020B0604020202020204" pitchFamily="34" charset="0"/>
                <a:ea typeface="Times New Roman"/>
                <a:cs typeface="Arial" panose="020B0604020202020204" pitchFamily="34" charset="0"/>
              </a:rPr>
              <a:t>Peak contents of </a:t>
            </a:r>
            <a:r>
              <a:rPr lang="en-AU" sz="1800" kern="50" dirty="0">
                <a:solidFill>
                  <a:schemeClr val="tx2">
                    <a:lumMod val="75000"/>
                  </a:schemeClr>
                </a:solidFill>
                <a:latin typeface="Arial" panose="020B0604020202020204" pitchFamily="34" charset="0"/>
                <a:ea typeface="Arial Unicode MS"/>
                <a:cs typeface="Arial" panose="020B0604020202020204" pitchFamily="34" charset="0"/>
              </a:rPr>
              <a:t>LOI, Fe</a:t>
            </a:r>
            <a:r>
              <a:rPr lang="en-AU" sz="1800" kern="50" baseline="-25000" dirty="0">
                <a:solidFill>
                  <a:schemeClr val="tx2">
                    <a:lumMod val="75000"/>
                  </a:schemeClr>
                </a:solidFill>
                <a:latin typeface="Arial" panose="020B0604020202020204" pitchFamily="34" charset="0"/>
                <a:ea typeface="Arial Unicode MS"/>
                <a:cs typeface="Arial" panose="020B0604020202020204" pitchFamily="34" charset="0"/>
              </a:rPr>
              <a:t>2</a:t>
            </a:r>
            <a:r>
              <a:rPr lang="en-AU" sz="1800" kern="50" dirty="0">
                <a:solidFill>
                  <a:schemeClr val="tx2">
                    <a:lumMod val="75000"/>
                  </a:schemeClr>
                </a:solidFill>
                <a:latin typeface="Arial" panose="020B0604020202020204" pitchFamily="34" charset="0"/>
                <a:ea typeface="Arial Unicode MS"/>
                <a:cs typeface="Arial" panose="020B0604020202020204" pitchFamily="34" charset="0"/>
              </a:rPr>
              <a:t>O</a:t>
            </a:r>
            <a:r>
              <a:rPr lang="en-AU" sz="1800" kern="50" baseline="-25000" dirty="0">
                <a:solidFill>
                  <a:schemeClr val="tx2">
                    <a:lumMod val="75000"/>
                  </a:schemeClr>
                </a:solidFill>
                <a:latin typeface="Arial" panose="020B0604020202020204" pitchFamily="34" charset="0"/>
                <a:ea typeface="Arial Unicode MS"/>
                <a:cs typeface="Arial" panose="020B0604020202020204" pitchFamily="34" charset="0"/>
              </a:rPr>
              <a:t>3</a:t>
            </a:r>
            <a:r>
              <a:rPr lang="en-AU" sz="1800" kern="50" dirty="0">
                <a:solidFill>
                  <a:schemeClr val="tx2">
                    <a:lumMod val="75000"/>
                  </a:schemeClr>
                </a:solidFill>
                <a:latin typeface="Arial" panose="020B0604020202020204" pitchFamily="34" charset="0"/>
                <a:ea typeface="Arial Unicode MS"/>
                <a:cs typeface="Arial" panose="020B0604020202020204" pitchFamily="34" charset="0"/>
              </a:rPr>
              <a:t>, </a:t>
            </a:r>
            <a:r>
              <a:rPr lang="en-AU" sz="1800" kern="50" dirty="0" err="1">
                <a:solidFill>
                  <a:schemeClr val="tx2">
                    <a:lumMod val="75000"/>
                  </a:schemeClr>
                </a:solidFill>
                <a:latin typeface="Arial" panose="020B0604020202020204" pitchFamily="34" charset="0"/>
                <a:ea typeface="Arial Unicode MS"/>
                <a:cs typeface="Arial" panose="020B0604020202020204" pitchFamily="34" charset="0"/>
              </a:rPr>
              <a:t>CaO</a:t>
            </a:r>
            <a:r>
              <a:rPr lang="en-AU" sz="1800" kern="50" dirty="0">
                <a:solidFill>
                  <a:schemeClr val="tx2">
                    <a:lumMod val="75000"/>
                  </a:schemeClr>
                </a:solidFill>
                <a:latin typeface="Arial" panose="020B0604020202020204" pitchFamily="34" charset="0"/>
                <a:ea typeface="Arial Unicode MS"/>
                <a:cs typeface="Arial" panose="020B0604020202020204" pitchFamily="34" charset="0"/>
              </a:rPr>
              <a:t>, </a:t>
            </a:r>
            <a:r>
              <a:rPr lang="en-AU" sz="1800" kern="50" dirty="0" err="1">
                <a:solidFill>
                  <a:schemeClr val="tx2">
                    <a:lumMod val="75000"/>
                  </a:schemeClr>
                </a:solidFill>
                <a:latin typeface="Arial" panose="020B0604020202020204" pitchFamily="34" charset="0"/>
                <a:ea typeface="Arial Unicode MS"/>
                <a:cs typeface="Arial" panose="020B0604020202020204" pitchFamily="34" charset="0"/>
              </a:rPr>
              <a:t>MgO</a:t>
            </a:r>
            <a:r>
              <a:rPr lang="en-US" sz="1800" kern="50" dirty="0">
                <a:solidFill>
                  <a:schemeClr val="tx2">
                    <a:lumMod val="75000"/>
                  </a:schemeClr>
                </a:solidFill>
                <a:latin typeface="Arial" panose="020B0604020202020204" pitchFamily="34" charset="0"/>
                <a:ea typeface="Times New Roman"/>
                <a:cs typeface="Arial" panose="020B0604020202020204" pitchFamily="34" charset="0"/>
              </a:rPr>
              <a:t>, Ba, Co, U, </a:t>
            </a:r>
            <a:r>
              <a:rPr lang="en-US" sz="1800" kern="50" dirty="0" err="1">
                <a:solidFill>
                  <a:schemeClr val="tx2">
                    <a:lumMod val="75000"/>
                  </a:schemeClr>
                </a:solidFill>
                <a:latin typeface="Arial" panose="020B0604020202020204" pitchFamily="34" charset="0"/>
                <a:ea typeface="Times New Roman"/>
                <a:cs typeface="Arial" panose="020B0604020202020204" pitchFamily="34" charset="0"/>
              </a:rPr>
              <a:t>Zr</a:t>
            </a:r>
            <a:r>
              <a:rPr lang="en-US" sz="1800" kern="50" dirty="0">
                <a:solidFill>
                  <a:schemeClr val="tx2">
                    <a:lumMod val="75000"/>
                  </a:schemeClr>
                </a:solidFill>
                <a:latin typeface="Arial" panose="020B0604020202020204" pitchFamily="34" charset="0"/>
                <a:ea typeface="Times New Roman"/>
                <a:cs typeface="Arial" panose="020B0604020202020204" pitchFamily="34" charset="0"/>
              </a:rPr>
              <a:t>, Cu, </a:t>
            </a:r>
            <a:r>
              <a:rPr lang="en-US" sz="1800" kern="50" dirty="0" err="1">
                <a:solidFill>
                  <a:schemeClr val="tx2">
                    <a:lumMod val="75000"/>
                  </a:schemeClr>
                </a:solidFill>
                <a:latin typeface="Arial" panose="020B0604020202020204" pitchFamily="34" charset="0"/>
                <a:ea typeface="Times New Roman"/>
                <a:cs typeface="Arial" panose="020B0604020202020204" pitchFamily="34" charset="0"/>
              </a:rPr>
              <a:t>Pb</a:t>
            </a:r>
            <a:r>
              <a:rPr lang="en-US" sz="1800" kern="50" dirty="0">
                <a:solidFill>
                  <a:schemeClr val="tx2">
                    <a:lumMod val="75000"/>
                  </a:schemeClr>
                </a:solidFill>
                <a:latin typeface="Arial" panose="020B0604020202020204" pitchFamily="34" charset="0"/>
                <a:ea typeface="Times New Roman"/>
                <a:cs typeface="Arial" panose="020B0604020202020204" pitchFamily="34" charset="0"/>
              </a:rPr>
              <a:t>, Zn, Ni, As and Au in  layer 3.</a:t>
            </a:r>
            <a:r>
              <a:rPr lang="en-AU" sz="1800" kern="50" dirty="0">
                <a:solidFill>
                  <a:schemeClr val="tx2">
                    <a:lumMod val="75000"/>
                  </a:schemeClr>
                </a:solidFill>
                <a:latin typeface="Arial" panose="020B0604020202020204" pitchFamily="34" charset="0"/>
                <a:ea typeface="Arial Unicode MS"/>
                <a:cs typeface="Arial" panose="020B0604020202020204" pitchFamily="34" charset="0"/>
              </a:rPr>
              <a:t> </a:t>
            </a:r>
          </a:p>
          <a:p>
            <a:pPr marL="914447" indent="-914447" algn="just" defTabSz="4877059">
              <a:buFont typeface="Wingdings" panose="05000000000000000000" pitchFamily="2" charset="2"/>
              <a:buChar char="v"/>
            </a:pPr>
            <a:r>
              <a:rPr lang="en-AU" sz="1800" kern="50" dirty="0">
                <a:solidFill>
                  <a:schemeClr val="tx2">
                    <a:lumMod val="75000"/>
                  </a:schemeClr>
                </a:solidFill>
                <a:latin typeface="Arial" panose="020B0604020202020204" pitchFamily="34" charset="0"/>
                <a:ea typeface="Arial Unicode MS"/>
                <a:cs typeface="Arial" panose="020B0604020202020204" pitchFamily="34" charset="0"/>
              </a:rPr>
              <a:t>The Paste pH value shows acidity in all layers while layer 3 showed the highest value of EC of 1.79mS/cm.</a:t>
            </a:r>
            <a:endParaRPr lang="en-GB" sz="1800" kern="50" dirty="0">
              <a:solidFill>
                <a:schemeClr val="tx2">
                  <a:lumMod val="75000"/>
                </a:schemeClr>
              </a:solidFill>
              <a:latin typeface="Arial" panose="020B0604020202020204" pitchFamily="34" charset="0"/>
              <a:ea typeface="Arial Unicode MS"/>
              <a:cs typeface="Arial" panose="020B0604020202020204" pitchFamily="34" charset="0"/>
            </a:endParaRPr>
          </a:p>
        </p:txBody>
      </p:sp>
      <p:sp>
        <p:nvSpPr>
          <p:cNvPr id="23" name="TextBox 22"/>
          <p:cNvSpPr txBox="1"/>
          <p:nvPr/>
        </p:nvSpPr>
        <p:spPr>
          <a:xfrm>
            <a:off x="21136635" y="20385357"/>
            <a:ext cx="8763409" cy="3077735"/>
          </a:xfrm>
          <a:prstGeom prst="rect">
            <a:avLst/>
          </a:prstGeom>
          <a:noFill/>
        </p:spPr>
        <p:txBody>
          <a:bodyPr wrap="square" lIns="91409" tIns="45705" rIns="91409" bIns="45705" rtlCol="0">
            <a:spAutoFit/>
          </a:bodyPr>
          <a:lstStyle/>
          <a:p>
            <a:pPr defTabSz="4877059"/>
            <a:r>
              <a:rPr lang="en-US" sz="3200" b="1" u="sng" dirty="0">
                <a:solidFill>
                  <a:srgbClr val="C00000"/>
                </a:solidFill>
                <a:latin typeface="Arial" panose="020B0604020202020204" pitchFamily="34" charset="0"/>
                <a:ea typeface="SimSun"/>
                <a:cs typeface="Arial" panose="020B0604020202020204" pitchFamily="34" charset="0"/>
              </a:rPr>
              <a:t>Mass balance prediction</a:t>
            </a:r>
            <a:endParaRPr lang="en-GB" sz="3200" b="1" u="sng" dirty="0">
              <a:solidFill>
                <a:srgbClr val="C00000"/>
              </a:solidFill>
              <a:latin typeface="Arial" panose="020B0604020202020204" pitchFamily="34" charset="0"/>
              <a:ea typeface="SimSun"/>
              <a:cs typeface="Arial" panose="020B0604020202020204" pitchFamily="34" charset="0"/>
            </a:endParaRPr>
          </a:p>
          <a:p>
            <a:pPr marL="914447" indent="-914447" algn="just" defTabSz="4877059">
              <a:buFont typeface="Wingdings" panose="05000000000000000000" pitchFamily="2" charset="2"/>
              <a:buChar char="v"/>
            </a:pPr>
            <a:r>
              <a:rPr lang="en-GB" sz="1800" b="1" dirty="0" smtClean="0">
                <a:solidFill>
                  <a:schemeClr val="tx2">
                    <a:lumMod val="75000"/>
                  </a:schemeClr>
                </a:solidFill>
                <a:latin typeface="Arial" panose="020B0604020202020204" pitchFamily="34" charset="0"/>
                <a:ea typeface="SimSun"/>
                <a:cs typeface="Arial" panose="020B0604020202020204" pitchFamily="34" charset="0"/>
              </a:rPr>
              <a:t>Cumulative </a:t>
            </a:r>
            <a:r>
              <a:rPr lang="en-GB" sz="1800" b="1" dirty="0">
                <a:solidFill>
                  <a:schemeClr val="tx2">
                    <a:lumMod val="75000"/>
                  </a:schemeClr>
                </a:solidFill>
                <a:latin typeface="Arial" panose="020B0604020202020204" pitchFamily="34" charset="0"/>
                <a:ea typeface="SimSun"/>
                <a:cs typeface="Arial" panose="020B0604020202020204" pitchFamily="34" charset="0"/>
              </a:rPr>
              <a:t>rate of alteration = </a:t>
            </a:r>
            <a:r>
              <a:rPr lang="en-GB" sz="1800" b="1" dirty="0" err="1">
                <a:solidFill>
                  <a:schemeClr val="tx2">
                    <a:lumMod val="75000"/>
                  </a:schemeClr>
                </a:solidFill>
                <a:latin typeface="Arial" panose="020B0604020202020204" pitchFamily="34" charset="0"/>
                <a:ea typeface="SimSun"/>
                <a:cs typeface="Arial" panose="020B0604020202020204" pitchFamily="34" charset="0"/>
              </a:rPr>
              <a:t>Σ</a:t>
            </a:r>
            <a:r>
              <a:rPr lang="en-GB" sz="1800" b="1" baseline="30000" dirty="0" err="1">
                <a:solidFill>
                  <a:schemeClr val="tx2">
                    <a:lumMod val="75000"/>
                  </a:schemeClr>
                </a:solidFill>
                <a:latin typeface="Arial" panose="020B0604020202020204" pitchFamily="34" charset="0"/>
                <a:ea typeface="SimSun"/>
                <a:cs typeface="Arial" panose="020B0604020202020204" pitchFamily="34" charset="0"/>
              </a:rPr>
              <a:t>i</a:t>
            </a:r>
            <a:r>
              <a:rPr lang="en-GB" sz="1800" b="1" baseline="-25000" dirty="0" err="1">
                <a:solidFill>
                  <a:schemeClr val="tx2">
                    <a:lumMod val="75000"/>
                  </a:schemeClr>
                </a:solidFill>
                <a:latin typeface="Arial" panose="020B0604020202020204" pitchFamily="34" charset="0"/>
                <a:ea typeface="SimSun"/>
                <a:cs typeface="Arial" panose="020B0604020202020204" pitchFamily="34" charset="0"/>
              </a:rPr>
              <a:t>n</a:t>
            </a:r>
            <a:r>
              <a:rPr lang="en-GB" sz="1800" b="1" dirty="0">
                <a:solidFill>
                  <a:schemeClr val="tx2">
                    <a:lumMod val="75000"/>
                  </a:schemeClr>
                </a:solidFill>
                <a:latin typeface="Arial" panose="020B0604020202020204" pitchFamily="34" charset="0"/>
                <a:ea typeface="SimSun"/>
                <a:cs typeface="Arial" panose="020B0604020202020204" pitchFamily="34" charset="0"/>
              </a:rPr>
              <a:t> </a:t>
            </a:r>
            <a:r>
              <a:rPr lang="en-GB" sz="1800" b="1" dirty="0" err="1">
                <a:solidFill>
                  <a:schemeClr val="tx2">
                    <a:lumMod val="75000"/>
                  </a:schemeClr>
                </a:solidFill>
                <a:latin typeface="Arial" panose="020B0604020202020204" pitchFamily="34" charset="0"/>
                <a:ea typeface="SimSun"/>
                <a:cs typeface="Arial" panose="020B0604020202020204" pitchFamily="34" charset="0"/>
              </a:rPr>
              <a:t>ΔCi</a:t>
            </a:r>
            <a:r>
              <a:rPr lang="en-GB" sz="1800" b="1" dirty="0">
                <a:solidFill>
                  <a:schemeClr val="tx2">
                    <a:lumMod val="75000"/>
                  </a:schemeClr>
                </a:solidFill>
                <a:latin typeface="Arial" panose="020B0604020202020204" pitchFamily="34" charset="0"/>
                <a:ea typeface="SimSun"/>
                <a:cs typeface="Arial" panose="020B0604020202020204" pitchFamily="34" charset="0"/>
              </a:rPr>
              <a:t>/T in which </a:t>
            </a:r>
            <a:r>
              <a:rPr lang="en-GB" sz="1800" b="1" dirty="0" err="1">
                <a:solidFill>
                  <a:schemeClr val="tx2">
                    <a:lumMod val="75000"/>
                  </a:schemeClr>
                </a:solidFill>
                <a:latin typeface="Arial" panose="020B0604020202020204" pitchFamily="34" charset="0"/>
                <a:ea typeface="SimSun"/>
                <a:cs typeface="Arial" panose="020B0604020202020204" pitchFamily="34" charset="0"/>
              </a:rPr>
              <a:t>ΔCi</a:t>
            </a:r>
            <a:r>
              <a:rPr lang="en-GB" sz="1800" b="1" dirty="0">
                <a:solidFill>
                  <a:schemeClr val="tx2">
                    <a:lumMod val="75000"/>
                  </a:schemeClr>
                </a:solidFill>
                <a:latin typeface="Arial" panose="020B0604020202020204" pitchFamily="34" charset="0"/>
                <a:ea typeface="SimSun"/>
                <a:cs typeface="Arial" panose="020B0604020202020204" pitchFamily="34" charset="0"/>
              </a:rPr>
              <a:t> is the loss or gain for element </a:t>
            </a:r>
            <a:r>
              <a:rPr lang="en-GB" sz="1800" b="1" dirty="0" err="1">
                <a:solidFill>
                  <a:schemeClr val="tx2">
                    <a:lumMod val="75000"/>
                  </a:schemeClr>
                </a:solidFill>
                <a:latin typeface="Arial" panose="020B0604020202020204" pitchFamily="34" charset="0"/>
                <a:ea typeface="SimSun"/>
                <a:cs typeface="Arial" panose="020B0604020202020204" pitchFamily="34" charset="0"/>
              </a:rPr>
              <a:t>i</a:t>
            </a:r>
            <a:r>
              <a:rPr lang="en-GB" sz="1800" b="1" dirty="0">
                <a:solidFill>
                  <a:schemeClr val="tx2">
                    <a:lumMod val="75000"/>
                  </a:schemeClr>
                </a:solidFill>
                <a:latin typeface="Arial" panose="020B0604020202020204" pitchFamily="34" charset="0"/>
                <a:ea typeface="SimSun"/>
                <a:cs typeface="Arial" panose="020B0604020202020204" pitchFamily="34" charset="0"/>
              </a:rPr>
              <a:t>, T is the time of existence in years and n is the number of </a:t>
            </a:r>
            <a:r>
              <a:rPr lang="en-GB" sz="1800" b="1" dirty="0" smtClean="0">
                <a:solidFill>
                  <a:schemeClr val="tx2">
                    <a:lumMod val="75000"/>
                  </a:schemeClr>
                </a:solidFill>
                <a:latin typeface="Arial" panose="020B0604020202020204" pitchFamily="34" charset="0"/>
                <a:ea typeface="SimSun"/>
                <a:cs typeface="Arial" panose="020B0604020202020204" pitchFamily="34" charset="0"/>
              </a:rPr>
              <a:t>elements </a:t>
            </a:r>
            <a:r>
              <a:rPr lang="en-GB" sz="1800" b="1" dirty="0">
                <a:solidFill>
                  <a:schemeClr val="tx2">
                    <a:lumMod val="75000"/>
                  </a:schemeClr>
                </a:solidFill>
                <a:latin typeface="Arial" panose="020B0604020202020204" pitchFamily="34" charset="0"/>
                <a:ea typeface="SimSun"/>
                <a:cs typeface="Arial" panose="020B0604020202020204" pitchFamily="34" charset="0"/>
              </a:rPr>
              <a:t>analysed for and </a:t>
            </a:r>
            <a:r>
              <a:rPr lang="en-GB" sz="1800" b="1" dirty="0" err="1">
                <a:solidFill>
                  <a:schemeClr val="tx2">
                    <a:lumMod val="75000"/>
                  </a:schemeClr>
                </a:solidFill>
                <a:latin typeface="Arial" panose="020B0604020202020204" pitchFamily="34" charset="0"/>
                <a:ea typeface="SimSun"/>
                <a:cs typeface="Arial" panose="020B0604020202020204" pitchFamily="34" charset="0"/>
              </a:rPr>
              <a:t>i</a:t>
            </a:r>
            <a:r>
              <a:rPr lang="en-GB" sz="1800" b="1" dirty="0">
                <a:solidFill>
                  <a:schemeClr val="tx2">
                    <a:lumMod val="75000"/>
                  </a:schemeClr>
                </a:solidFill>
                <a:latin typeface="Arial" panose="020B0604020202020204" pitchFamily="34" charset="0"/>
                <a:ea typeface="SimSun"/>
                <a:cs typeface="Arial" panose="020B0604020202020204" pitchFamily="34" charset="0"/>
              </a:rPr>
              <a:t> is the element analysed for. </a:t>
            </a:r>
          </a:p>
          <a:p>
            <a:pPr marL="914447" indent="-914447" algn="just" defTabSz="4877059">
              <a:buFont typeface="Wingdings" panose="05000000000000000000" pitchFamily="2" charset="2"/>
              <a:buChar char="v"/>
            </a:pPr>
            <a:r>
              <a:rPr lang="en-GB" sz="1800" b="1" dirty="0">
                <a:solidFill>
                  <a:schemeClr val="tx2">
                    <a:lumMod val="75000"/>
                  </a:schemeClr>
                </a:solidFill>
                <a:latin typeface="Arial" panose="020B0604020202020204" pitchFamily="34" charset="0"/>
                <a:ea typeface="SimSun"/>
                <a:cs typeface="Arial" panose="020B0604020202020204" pitchFamily="34" charset="0"/>
              </a:rPr>
              <a:t>From the result in table 3, 0.122% of elements in layer 1 are </a:t>
            </a:r>
            <a:r>
              <a:rPr lang="en-GB" sz="1800" b="1" dirty="0" smtClean="0">
                <a:solidFill>
                  <a:schemeClr val="tx2">
                    <a:lumMod val="75000"/>
                  </a:schemeClr>
                </a:solidFill>
                <a:latin typeface="Arial" panose="020B0604020202020204" pitchFamily="34" charset="0"/>
                <a:ea typeface="SimSun"/>
                <a:cs typeface="Arial" panose="020B0604020202020204" pitchFamily="34" charset="0"/>
              </a:rPr>
              <a:t>lost </a:t>
            </a:r>
            <a:r>
              <a:rPr lang="en-GB" sz="1800" b="1" dirty="0">
                <a:solidFill>
                  <a:schemeClr val="tx2">
                    <a:lumMod val="75000"/>
                  </a:schemeClr>
                </a:solidFill>
                <a:latin typeface="Arial" panose="020B0604020202020204" pitchFamily="34" charset="0"/>
                <a:ea typeface="SimSun"/>
                <a:cs typeface="Arial" panose="020B0604020202020204" pitchFamily="34" charset="0"/>
              </a:rPr>
              <a:t>yearly while 0.042% of elements in layer 2 are </a:t>
            </a:r>
            <a:r>
              <a:rPr lang="en-GB" sz="1800" b="1" dirty="0" smtClean="0">
                <a:solidFill>
                  <a:schemeClr val="tx2">
                    <a:lumMod val="75000"/>
                  </a:schemeClr>
                </a:solidFill>
                <a:latin typeface="Arial" panose="020B0604020202020204" pitchFamily="34" charset="0"/>
                <a:ea typeface="SimSun"/>
                <a:cs typeface="Arial" panose="020B0604020202020204" pitchFamily="34" charset="0"/>
              </a:rPr>
              <a:t>lost. </a:t>
            </a:r>
            <a:endParaRPr lang="en-GB" sz="1800" b="1" dirty="0">
              <a:solidFill>
                <a:schemeClr val="tx2">
                  <a:lumMod val="75000"/>
                </a:schemeClr>
              </a:solidFill>
              <a:latin typeface="Arial" panose="020B0604020202020204" pitchFamily="34" charset="0"/>
              <a:ea typeface="SimSun"/>
              <a:cs typeface="Arial" panose="020B0604020202020204" pitchFamily="34" charset="0"/>
            </a:endParaRPr>
          </a:p>
          <a:p>
            <a:pPr marL="914447" indent="-914447" algn="just" defTabSz="4877059">
              <a:buFont typeface="Wingdings" panose="05000000000000000000" pitchFamily="2" charset="2"/>
              <a:buChar char="v"/>
            </a:pPr>
            <a:r>
              <a:rPr lang="en-GB" sz="1800" b="1" dirty="0">
                <a:solidFill>
                  <a:schemeClr val="tx2">
                    <a:lumMod val="75000"/>
                  </a:schemeClr>
                </a:solidFill>
                <a:latin typeface="Arial" panose="020B0604020202020204" pitchFamily="34" charset="0"/>
                <a:ea typeface="SimSun"/>
                <a:cs typeface="Arial" panose="020B0604020202020204" pitchFamily="34" charset="0"/>
              </a:rPr>
              <a:t>Layer 3 shows a noticeable enrichment that indicates that certain </a:t>
            </a:r>
            <a:r>
              <a:rPr lang="en-GB" sz="1800" b="1" dirty="0" smtClean="0">
                <a:solidFill>
                  <a:schemeClr val="tx2">
                    <a:lumMod val="75000"/>
                  </a:schemeClr>
                </a:solidFill>
                <a:latin typeface="Arial" panose="020B0604020202020204" pitchFamily="34" charset="0"/>
                <a:ea typeface="SimSun"/>
                <a:cs typeface="Arial" panose="020B0604020202020204" pitchFamily="34" charset="0"/>
              </a:rPr>
              <a:t>portions </a:t>
            </a:r>
            <a:r>
              <a:rPr lang="en-GB" sz="1800" b="1" dirty="0">
                <a:solidFill>
                  <a:schemeClr val="tx2">
                    <a:lumMod val="75000"/>
                  </a:schemeClr>
                </a:solidFill>
                <a:latin typeface="Arial" panose="020B0604020202020204" pitchFamily="34" charset="0"/>
                <a:ea typeface="SimSun"/>
                <a:cs typeface="Arial" panose="020B0604020202020204" pitchFamily="34" charset="0"/>
              </a:rPr>
              <a:t>of elements leached from layer 1 and 2 are trapped within </a:t>
            </a:r>
            <a:r>
              <a:rPr lang="en-GB" sz="1800" b="1" dirty="0" smtClean="0">
                <a:solidFill>
                  <a:schemeClr val="tx2">
                    <a:lumMod val="75000"/>
                  </a:schemeClr>
                </a:solidFill>
                <a:latin typeface="Arial" panose="020B0604020202020204" pitchFamily="34" charset="0"/>
                <a:ea typeface="SimSun"/>
                <a:cs typeface="Arial" panose="020B0604020202020204" pitchFamily="34" charset="0"/>
              </a:rPr>
              <a:t>Layer </a:t>
            </a:r>
            <a:r>
              <a:rPr lang="en-GB" sz="1800" b="1" dirty="0">
                <a:solidFill>
                  <a:schemeClr val="tx2">
                    <a:lumMod val="75000"/>
                  </a:schemeClr>
                </a:solidFill>
                <a:latin typeface="Arial" panose="020B0604020202020204" pitchFamily="34" charset="0"/>
                <a:ea typeface="SimSun"/>
                <a:cs typeface="Arial" panose="020B0604020202020204" pitchFamily="34" charset="0"/>
              </a:rPr>
              <a:t>3.Therefore, it could be said that 0.164% (±0.02%) of the tailing dam is leached yearly.</a:t>
            </a:r>
            <a:endParaRPr lang="en-GB" sz="1800" b="1" dirty="0">
              <a:solidFill>
                <a:schemeClr val="tx2">
                  <a:lumMod val="75000"/>
                </a:schemeClr>
              </a:solidFill>
              <a:latin typeface="Arial" panose="020B0604020202020204" pitchFamily="34" charset="0"/>
              <a:cs typeface="Arial" panose="020B0604020202020204" pitchFamily="34" charset="0"/>
            </a:endParaRPr>
          </a:p>
        </p:txBody>
      </p:sp>
      <p:sp>
        <p:nvSpPr>
          <p:cNvPr id="24" name="TextBox 23"/>
          <p:cNvSpPr txBox="1"/>
          <p:nvPr/>
        </p:nvSpPr>
        <p:spPr>
          <a:xfrm>
            <a:off x="11347583" y="19935310"/>
            <a:ext cx="9412294" cy="3123902"/>
          </a:xfrm>
          <a:prstGeom prst="rect">
            <a:avLst/>
          </a:prstGeom>
          <a:noFill/>
        </p:spPr>
        <p:txBody>
          <a:bodyPr wrap="square" lIns="91409" tIns="45705" rIns="91409" bIns="45705" rtlCol="0">
            <a:spAutoFit/>
          </a:bodyPr>
          <a:lstStyle/>
          <a:p>
            <a:pPr marL="57578" algn="just" defTabSz="4877059">
              <a:lnSpc>
                <a:spcPct val="150000"/>
              </a:lnSpc>
            </a:pPr>
            <a:r>
              <a:rPr lang="en-US" sz="3200" b="1" u="sng" kern="50" dirty="0">
                <a:solidFill>
                  <a:srgbClr val="C00000"/>
                </a:solidFill>
                <a:latin typeface="Arial" panose="020B0604020202020204" pitchFamily="34" charset="0"/>
                <a:ea typeface="SimSun"/>
                <a:cs typeface="Arial" panose="020B0604020202020204" pitchFamily="34" charset="0"/>
              </a:rPr>
              <a:t>Cluster Analysis</a:t>
            </a:r>
          </a:p>
          <a:p>
            <a:pPr marL="972025" indent="-914447" algn="just" defTabSz="4877059">
              <a:buFont typeface="Wingdings" panose="05000000000000000000" pitchFamily="2" charset="2"/>
              <a:buChar char="v"/>
            </a:pPr>
            <a:r>
              <a:rPr lang="en-US" sz="1800" b="1" kern="50" dirty="0">
                <a:solidFill>
                  <a:schemeClr val="tx2">
                    <a:lumMod val="75000"/>
                  </a:schemeClr>
                </a:solidFill>
                <a:latin typeface="Arial" panose="020B0604020202020204" pitchFamily="34" charset="0"/>
                <a:ea typeface="SimSun"/>
                <a:cs typeface="Arial" panose="020B0604020202020204" pitchFamily="34" charset="0"/>
              </a:rPr>
              <a:t>From Figure 3, two main clusters further </a:t>
            </a:r>
            <a:r>
              <a:rPr lang="en-US" sz="1800" b="1" kern="50" dirty="0" smtClean="0">
                <a:solidFill>
                  <a:schemeClr val="tx2">
                    <a:lumMod val="75000"/>
                  </a:schemeClr>
                </a:solidFill>
                <a:latin typeface="Arial" panose="020B0604020202020204" pitchFamily="34" charset="0"/>
                <a:ea typeface="SimSun"/>
                <a:cs typeface="Arial" panose="020B0604020202020204" pitchFamily="34" charset="0"/>
              </a:rPr>
              <a:t>comprising </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two sub-clusters are defined by SiO</a:t>
            </a:r>
            <a:r>
              <a:rPr lang="en-US" sz="1800" b="1" kern="50" baseline="-25000" dirty="0">
                <a:solidFill>
                  <a:schemeClr val="tx2">
                    <a:lumMod val="75000"/>
                  </a:schemeClr>
                </a:solidFill>
                <a:latin typeface="Arial" panose="020B0604020202020204" pitchFamily="34" charset="0"/>
                <a:ea typeface="SimSun"/>
                <a:cs typeface="Arial" panose="020B0604020202020204" pitchFamily="34" charset="0"/>
              </a:rPr>
              <a:t>2</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 and Al</a:t>
            </a:r>
            <a:r>
              <a:rPr lang="en-US" sz="1800" b="1" kern="50" baseline="-25000" dirty="0">
                <a:solidFill>
                  <a:schemeClr val="tx2">
                    <a:lumMod val="75000"/>
                  </a:schemeClr>
                </a:solidFill>
                <a:latin typeface="Arial" panose="020B0604020202020204" pitchFamily="34" charset="0"/>
                <a:ea typeface="SimSun"/>
                <a:cs typeface="Arial" panose="020B0604020202020204" pitchFamily="34" charset="0"/>
              </a:rPr>
              <a:t>2</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O</a:t>
            </a:r>
            <a:r>
              <a:rPr lang="en-US" sz="1800" b="1" kern="50" baseline="-25000" dirty="0">
                <a:solidFill>
                  <a:schemeClr val="tx2">
                    <a:lumMod val="75000"/>
                  </a:schemeClr>
                </a:solidFill>
                <a:latin typeface="Arial" panose="020B0604020202020204" pitchFamily="34" charset="0"/>
                <a:ea typeface="SimSun"/>
                <a:cs typeface="Arial" panose="020B0604020202020204" pitchFamily="34" charset="0"/>
              </a:rPr>
              <a:t>3 </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 contents. </a:t>
            </a:r>
          </a:p>
          <a:p>
            <a:pPr marL="972025" indent="-914447" algn="just" defTabSz="4877059">
              <a:buFont typeface="Wingdings" panose="05000000000000000000" pitchFamily="2" charset="2"/>
              <a:buChar char="v"/>
            </a:pPr>
            <a:r>
              <a:rPr lang="en-US" sz="1800" b="1" kern="50" dirty="0">
                <a:solidFill>
                  <a:schemeClr val="tx2">
                    <a:lumMod val="75000"/>
                  </a:schemeClr>
                </a:solidFill>
                <a:latin typeface="Arial" panose="020B0604020202020204" pitchFamily="34" charset="0"/>
                <a:ea typeface="SimSun"/>
                <a:cs typeface="Arial" panose="020B0604020202020204" pitchFamily="34" charset="0"/>
              </a:rPr>
              <a:t>Main Cluster I represents </a:t>
            </a:r>
            <a:r>
              <a:rPr lang="en-US" sz="1800" b="1" kern="50" dirty="0" smtClean="0">
                <a:solidFill>
                  <a:schemeClr val="tx2">
                    <a:lumMod val="75000"/>
                  </a:schemeClr>
                </a:solidFill>
                <a:latin typeface="Arial" panose="020B0604020202020204" pitchFamily="34" charset="0"/>
                <a:ea typeface="SimSun"/>
                <a:cs typeface="Arial" panose="020B0604020202020204" pitchFamily="34" charset="0"/>
              </a:rPr>
              <a:t>samples </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which are rich in SiO</a:t>
            </a:r>
            <a:r>
              <a:rPr lang="en-US" sz="1800" b="1" kern="50" baseline="-25000" dirty="0">
                <a:solidFill>
                  <a:schemeClr val="tx2">
                    <a:lumMod val="75000"/>
                  </a:schemeClr>
                </a:solidFill>
                <a:latin typeface="Arial" panose="020B0604020202020204" pitchFamily="34" charset="0"/>
                <a:ea typeface="SimSun"/>
                <a:cs typeface="Arial" panose="020B0604020202020204" pitchFamily="34" charset="0"/>
              </a:rPr>
              <a:t>2</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 but low in Al</a:t>
            </a:r>
            <a:r>
              <a:rPr lang="en-US" sz="1800" b="1" kern="50" baseline="-25000" dirty="0">
                <a:solidFill>
                  <a:schemeClr val="tx2">
                    <a:lumMod val="75000"/>
                  </a:schemeClr>
                </a:solidFill>
                <a:latin typeface="Arial" panose="020B0604020202020204" pitchFamily="34" charset="0"/>
                <a:ea typeface="SimSun"/>
                <a:cs typeface="Arial" panose="020B0604020202020204" pitchFamily="34" charset="0"/>
              </a:rPr>
              <a:t>2</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O</a:t>
            </a:r>
            <a:r>
              <a:rPr lang="en-US" sz="1800" b="1" kern="50" baseline="-25000" dirty="0">
                <a:solidFill>
                  <a:schemeClr val="tx2">
                    <a:lumMod val="75000"/>
                  </a:schemeClr>
                </a:solidFill>
                <a:latin typeface="Arial" panose="020B0604020202020204" pitchFamily="34" charset="0"/>
                <a:ea typeface="SimSun"/>
                <a:cs typeface="Arial" panose="020B0604020202020204" pitchFamily="34" charset="0"/>
              </a:rPr>
              <a:t>3</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 while </a:t>
            </a:r>
            <a:r>
              <a:rPr lang="en-US" sz="1800" b="1" kern="50" dirty="0" smtClean="0">
                <a:solidFill>
                  <a:schemeClr val="tx2">
                    <a:lumMod val="75000"/>
                  </a:schemeClr>
                </a:solidFill>
                <a:latin typeface="Arial" panose="020B0604020202020204" pitchFamily="34" charset="0"/>
                <a:ea typeface="SimSun"/>
                <a:cs typeface="Arial" panose="020B0604020202020204" pitchFamily="34" charset="0"/>
              </a:rPr>
              <a:t>main </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cluster </a:t>
            </a:r>
            <a:r>
              <a:rPr lang="en-AU" sz="1800" b="1" kern="50" dirty="0">
                <a:solidFill>
                  <a:schemeClr val="tx2">
                    <a:lumMod val="75000"/>
                  </a:schemeClr>
                </a:solidFill>
                <a:latin typeface="Arial" panose="020B0604020202020204" pitchFamily="34" charset="0"/>
                <a:ea typeface="SimSun"/>
                <a:cs typeface="Arial" panose="020B0604020202020204" pitchFamily="34" charset="0"/>
              </a:rPr>
              <a:t>II reflects samples that are rich in </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Al</a:t>
            </a:r>
            <a:r>
              <a:rPr lang="en-US" sz="1800" b="1" kern="50" baseline="-25000" dirty="0">
                <a:solidFill>
                  <a:schemeClr val="tx2">
                    <a:lumMod val="75000"/>
                  </a:schemeClr>
                </a:solidFill>
                <a:latin typeface="Arial" panose="020B0604020202020204" pitchFamily="34" charset="0"/>
                <a:ea typeface="SimSun"/>
                <a:cs typeface="Arial" panose="020B0604020202020204" pitchFamily="34" charset="0"/>
              </a:rPr>
              <a:t>2</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O</a:t>
            </a:r>
            <a:r>
              <a:rPr lang="en-US" sz="1800" b="1" kern="50" baseline="-25000" dirty="0">
                <a:solidFill>
                  <a:schemeClr val="tx2">
                    <a:lumMod val="75000"/>
                  </a:schemeClr>
                </a:solidFill>
                <a:latin typeface="Arial" panose="020B0604020202020204" pitchFamily="34" charset="0"/>
                <a:ea typeface="SimSun"/>
                <a:cs typeface="Arial" panose="020B0604020202020204" pitchFamily="34" charset="0"/>
              </a:rPr>
              <a:t>3 </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but low in</a:t>
            </a:r>
            <a:r>
              <a:rPr lang="en-US" sz="1800" b="1" kern="50" baseline="-25000" dirty="0">
                <a:solidFill>
                  <a:schemeClr val="tx2">
                    <a:lumMod val="75000"/>
                  </a:schemeClr>
                </a:solidFill>
                <a:latin typeface="Arial" panose="020B0604020202020204" pitchFamily="34" charset="0"/>
                <a:ea typeface="SimSun"/>
                <a:cs typeface="Arial" panose="020B0604020202020204" pitchFamily="34" charset="0"/>
              </a:rPr>
              <a:t> </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SiO</a:t>
            </a:r>
            <a:r>
              <a:rPr lang="en-US" sz="1800" b="1" kern="50" baseline="-25000" dirty="0">
                <a:solidFill>
                  <a:schemeClr val="tx2">
                    <a:lumMod val="75000"/>
                  </a:schemeClr>
                </a:solidFill>
                <a:latin typeface="Arial" panose="020B0604020202020204" pitchFamily="34" charset="0"/>
                <a:ea typeface="SimSun"/>
                <a:cs typeface="Arial" panose="020B0604020202020204" pitchFamily="34" charset="0"/>
              </a:rPr>
              <a:t>2</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 </a:t>
            </a:r>
          </a:p>
          <a:p>
            <a:pPr marL="972025" indent="-914447" algn="just" defTabSz="4877059">
              <a:buFont typeface="Wingdings" panose="05000000000000000000" pitchFamily="2" charset="2"/>
              <a:buChar char="v"/>
            </a:pPr>
            <a:r>
              <a:rPr lang="en-US" sz="1800" b="1" kern="50" dirty="0">
                <a:solidFill>
                  <a:schemeClr val="tx2">
                    <a:lumMod val="75000"/>
                  </a:schemeClr>
                </a:solidFill>
                <a:latin typeface="Arial" panose="020B0604020202020204" pitchFamily="34" charset="0"/>
                <a:ea typeface="SimSun"/>
                <a:cs typeface="Arial" panose="020B0604020202020204" pitchFamily="34" charset="0"/>
              </a:rPr>
              <a:t>Most samples in layer 1 </a:t>
            </a:r>
            <a:r>
              <a:rPr lang="en-US" sz="1800" b="1" kern="50" dirty="0" smtClean="0">
                <a:solidFill>
                  <a:schemeClr val="tx2">
                    <a:lumMod val="75000"/>
                  </a:schemeClr>
                </a:solidFill>
                <a:latin typeface="Arial" panose="020B0604020202020204" pitchFamily="34" charset="0"/>
                <a:ea typeface="SimSun"/>
                <a:cs typeface="Arial" panose="020B0604020202020204" pitchFamily="34" charset="0"/>
              </a:rPr>
              <a:t>fall </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within sub- cluster </a:t>
            </a:r>
            <a:r>
              <a:rPr lang="en-US" sz="1800" b="1" kern="50" dirty="0" smtClean="0">
                <a:solidFill>
                  <a:schemeClr val="tx2">
                    <a:lumMod val="75000"/>
                  </a:schemeClr>
                </a:solidFill>
                <a:latin typeface="Arial" panose="020B0604020202020204" pitchFamily="34" charset="0"/>
                <a:ea typeface="SimSun"/>
                <a:cs typeface="Arial" panose="020B0604020202020204" pitchFamily="34" charset="0"/>
              </a:rPr>
              <a:t>2 which shows </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the highest contents of SiO</a:t>
            </a:r>
            <a:r>
              <a:rPr lang="en-US" sz="1800" b="1" kern="50" baseline="-25000" dirty="0">
                <a:solidFill>
                  <a:schemeClr val="tx2">
                    <a:lumMod val="75000"/>
                  </a:schemeClr>
                </a:solidFill>
                <a:latin typeface="Arial" panose="020B0604020202020204" pitchFamily="34" charset="0"/>
                <a:ea typeface="SimSun"/>
                <a:cs typeface="Arial" panose="020B0604020202020204" pitchFamily="34" charset="0"/>
              </a:rPr>
              <a:t>2</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 and lower content of Al</a:t>
            </a:r>
            <a:r>
              <a:rPr lang="en-US" sz="1800" b="1" kern="50" baseline="-25000" dirty="0">
                <a:solidFill>
                  <a:schemeClr val="tx2">
                    <a:lumMod val="75000"/>
                  </a:schemeClr>
                </a:solidFill>
                <a:latin typeface="Arial" panose="020B0604020202020204" pitchFamily="34" charset="0"/>
                <a:ea typeface="SimSun"/>
                <a:cs typeface="Arial" panose="020B0604020202020204" pitchFamily="34" charset="0"/>
              </a:rPr>
              <a:t>2</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O</a:t>
            </a:r>
            <a:r>
              <a:rPr lang="en-US" sz="1800" b="1" kern="50" baseline="-25000" dirty="0">
                <a:solidFill>
                  <a:schemeClr val="tx2">
                    <a:lumMod val="75000"/>
                  </a:schemeClr>
                </a:solidFill>
                <a:latin typeface="Arial" panose="020B0604020202020204" pitchFamily="34" charset="0"/>
                <a:ea typeface="SimSun"/>
                <a:cs typeface="Arial" panose="020B0604020202020204" pitchFamily="34" charset="0"/>
              </a:rPr>
              <a:t>3</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a:t>
            </a:r>
          </a:p>
          <a:p>
            <a:pPr marL="972025" indent="-914447" algn="just" defTabSz="4877059">
              <a:buFont typeface="Wingdings" panose="05000000000000000000" pitchFamily="2" charset="2"/>
              <a:buChar char="v"/>
            </a:pPr>
            <a:r>
              <a:rPr lang="en-US" sz="1800" b="1" kern="50" dirty="0">
                <a:solidFill>
                  <a:schemeClr val="tx2">
                    <a:lumMod val="75000"/>
                  </a:schemeClr>
                </a:solidFill>
                <a:latin typeface="Arial" panose="020B0604020202020204" pitchFamily="34" charset="0"/>
                <a:ea typeface="SimSun"/>
                <a:cs typeface="Arial" panose="020B0604020202020204" pitchFamily="34" charset="0"/>
              </a:rPr>
              <a:t> All samples in layer 3 </a:t>
            </a:r>
            <a:r>
              <a:rPr lang="en-US" sz="1800" b="1" kern="50" dirty="0" smtClean="0">
                <a:solidFill>
                  <a:schemeClr val="tx2">
                    <a:lumMod val="75000"/>
                  </a:schemeClr>
                </a:solidFill>
                <a:latin typeface="Arial" panose="020B0604020202020204" pitchFamily="34" charset="0"/>
                <a:ea typeface="SimSun"/>
                <a:cs typeface="Arial" panose="020B0604020202020204" pitchFamily="34" charset="0"/>
              </a:rPr>
              <a:t>fall </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within in sub-cluster 3 which are with highest Al</a:t>
            </a:r>
            <a:r>
              <a:rPr lang="en-US" sz="1800" b="1" kern="50" baseline="-25000" dirty="0">
                <a:solidFill>
                  <a:schemeClr val="tx2">
                    <a:lumMod val="75000"/>
                  </a:schemeClr>
                </a:solidFill>
                <a:latin typeface="Arial" panose="020B0604020202020204" pitchFamily="34" charset="0"/>
                <a:ea typeface="SimSun"/>
                <a:cs typeface="Arial" panose="020B0604020202020204" pitchFamily="34" charset="0"/>
              </a:rPr>
              <a:t>2</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O</a:t>
            </a:r>
            <a:r>
              <a:rPr lang="en-US" sz="1800" b="1" kern="50" baseline="-25000" dirty="0">
                <a:solidFill>
                  <a:schemeClr val="tx2">
                    <a:lumMod val="75000"/>
                  </a:schemeClr>
                </a:solidFill>
                <a:latin typeface="Arial" panose="020B0604020202020204" pitchFamily="34" charset="0"/>
                <a:ea typeface="SimSun"/>
                <a:cs typeface="Arial" panose="020B0604020202020204" pitchFamily="34" charset="0"/>
              </a:rPr>
              <a:t>3</a:t>
            </a:r>
            <a:r>
              <a:rPr lang="en-US" sz="1800" b="1" kern="50" dirty="0">
                <a:solidFill>
                  <a:schemeClr val="tx2">
                    <a:lumMod val="75000"/>
                  </a:schemeClr>
                </a:solidFill>
                <a:latin typeface="Arial" panose="020B0604020202020204" pitchFamily="34" charset="0"/>
                <a:ea typeface="SimSun"/>
                <a:cs typeface="Arial" panose="020B0604020202020204" pitchFamily="34" charset="0"/>
              </a:rPr>
              <a:t> and lowest SiO</a:t>
            </a:r>
            <a:r>
              <a:rPr lang="en-US" sz="1800" b="1" kern="50" baseline="-25000" dirty="0">
                <a:solidFill>
                  <a:schemeClr val="tx2">
                    <a:lumMod val="75000"/>
                  </a:schemeClr>
                </a:solidFill>
                <a:latin typeface="Arial" panose="020B0604020202020204" pitchFamily="34" charset="0"/>
                <a:ea typeface="SimSun"/>
                <a:cs typeface="Arial" panose="020B0604020202020204" pitchFamily="34" charset="0"/>
              </a:rPr>
              <a:t>2</a:t>
            </a:r>
            <a:r>
              <a:rPr lang="en-US" sz="2300" b="1" kern="50" dirty="0">
                <a:solidFill>
                  <a:schemeClr val="tx2">
                    <a:lumMod val="75000"/>
                  </a:schemeClr>
                </a:solidFill>
                <a:latin typeface="Arial" panose="020B0604020202020204" pitchFamily="34" charset="0"/>
                <a:ea typeface="SimSun"/>
                <a:cs typeface="Arial" panose="020B0604020202020204" pitchFamily="34" charset="0"/>
              </a:rPr>
              <a:t>.</a:t>
            </a:r>
            <a:endParaRPr lang="en-GB" sz="2300" b="1" kern="50" dirty="0">
              <a:solidFill>
                <a:schemeClr val="tx2">
                  <a:lumMod val="75000"/>
                </a:schemeClr>
              </a:solidFill>
              <a:latin typeface="Arial" panose="020B0604020202020204" pitchFamily="34" charset="0"/>
              <a:ea typeface="Arial Unicode MS"/>
              <a:cs typeface="Arial" panose="020B0604020202020204" pitchFamily="34" charset="0"/>
            </a:endParaRPr>
          </a:p>
        </p:txBody>
      </p:sp>
      <p:pic>
        <p:nvPicPr>
          <p:cNvPr id="26" name="Picture 2" descr="C:\Documents and Settings\PrintwizeHO\Desktop\pic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5959" y="11294117"/>
            <a:ext cx="9084232" cy="983629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623451" y="21062281"/>
            <a:ext cx="5592811" cy="769468"/>
          </a:xfrm>
          <a:prstGeom prst="rect">
            <a:avLst/>
          </a:prstGeom>
          <a:noFill/>
        </p:spPr>
        <p:txBody>
          <a:bodyPr wrap="square" lIns="487707" tIns="243853" rIns="487707" bIns="243853" rtlCol="0">
            <a:spAutoFit/>
          </a:bodyPr>
          <a:lstStyle/>
          <a:p>
            <a:r>
              <a:rPr lang="en-US" sz="1800" dirty="0">
                <a:latin typeface="Arial" panose="020B0604020202020204" pitchFamily="34" charset="0"/>
                <a:cs typeface="Arial" panose="020B0604020202020204" pitchFamily="34" charset="0"/>
              </a:rPr>
              <a:t>Figure 1: Map of the study Area</a:t>
            </a:r>
            <a:endParaRPr lang="en-GB" sz="1800" dirty="0">
              <a:latin typeface="Arial" panose="020B0604020202020204" pitchFamily="34" charset="0"/>
              <a:cs typeface="Arial" panose="020B0604020202020204" pitchFamily="34" charset="0"/>
            </a:endParaRPr>
          </a:p>
        </p:txBody>
      </p:sp>
      <p:pic>
        <p:nvPicPr>
          <p:cNvPr id="28" name="Picture 5" descr="E:\Pictures for the field trip\103OLYMP\PA02374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11449" y="24302551"/>
            <a:ext cx="9108744" cy="49685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C:\Documents and Settings\PrintwizeHO\Desktop\pic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73233" y="33562563"/>
            <a:ext cx="9135230" cy="49278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Documents and Settings\PrintwizeHO\Desktop\pic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78699" y="12489210"/>
            <a:ext cx="9042383" cy="744609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21115067" y="8663861"/>
            <a:ext cx="8784977" cy="3985676"/>
          </a:xfrm>
          <a:prstGeom prst="rect">
            <a:avLst/>
          </a:prstGeom>
          <a:noFill/>
        </p:spPr>
        <p:txBody>
          <a:bodyPr wrap="square" lIns="91409" tIns="45705" rIns="91409" bIns="45705" rtlCol="0">
            <a:spAutoFit/>
          </a:bodyPr>
          <a:lstStyle/>
          <a:p>
            <a:pPr marL="57578" defTabSz="4877059"/>
            <a:r>
              <a:rPr lang="en-US" sz="3200" b="1" u="sng" kern="50" dirty="0">
                <a:solidFill>
                  <a:srgbClr val="C00000"/>
                </a:solidFill>
                <a:latin typeface="Arial" panose="020B0604020202020204" pitchFamily="34" charset="0"/>
                <a:ea typeface="Arial Unicode MS"/>
                <a:cs typeface="Arial" panose="020B0604020202020204" pitchFamily="34" charset="0"/>
              </a:rPr>
              <a:t>Geochemical Mass balance results</a:t>
            </a:r>
            <a:endParaRPr lang="en-GB" sz="3200" b="1" u="sng" kern="50" dirty="0">
              <a:solidFill>
                <a:srgbClr val="C00000"/>
              </a:solidFill>
              <a:latin typeface="Arial" panose="020B0604020202020204" pitchFamily="34" charset="0"/>
              <a:ea typeface="Arial Unicode MS"/>
              <a:cs typeface="Arial" panose="020B0604020202020204" pitchFamily="34" charset="0"/>
            </a:endParaRPr>
          </a:p>
          <a:p>
            <a:pPr marL="972025" indent="-914447" algn="just" defTabSz="4877059">
              <a:buFont typeface="Wingdings" panose="05000000000000000000" pitchFamily="2" charset="2"/>
              <a:buChar char="v"/>
            </a:pP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The m</a:t>
            </a:r>
            <a:r>
              <a:rPr lang="en-GB" sz="1800" b="1" kern="50" dirty="0">
                <a:solidFill>
                  <a:schemeClr val="tx2">
                    <a:lumMod val="75000"/>
                  </a:schemeClr>
                </a:solidFill>
                <a:latin typeface="Arial" panose="020B0604020202020204" pitchFamily="34" charset="0"/>
                <a:ea typeface="Calibri"/>
                <a:cs typeface="Arial" panose="020B0604020202020204" pitchFamily="34" charset="0"/>
              </a:rPr>
              <a:t>ass balance results</a:t>
            </a: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 in Figure 4 show SiO</a:t>
            </a:r>
            <a:r>
              <a:rPr lang="en-GB" sz="1800" b="1" kern="50" baseline="-25000" dirty="0">
                <a:solidFill>
                  <a:schemeClr val="tx2">
                    <a:lumMod val="75000"/>
                  </a:schemeClr>
                </a:solidFill>
                <a:latin typeface="Arial" panose="020B0604020202020204" pitchFamily="34" charset="0"/>
                <a:ea typeface="Arial Unicode MS"/>
                <a:cs typeface="Arial" panose="020B0604020202020204" pitchFamily="34" charset="0"/>
              </a:rPr>
              <a:t>2</a:t>
            </a: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 gain of 2- 3% in layer 1 coupled with a loss in Al</a:t>
            </a:r>
            <a:r>
              <a:rPr lang="en-GB" sz="1800" b="1" kern="50" baseline="-25000" dirty="0">
                <a:solidFill>
                  <a:schemeClr val="tx2">
                    <a:lumMod val="75000"/>
                  </a:schemeClr>
                </a:solidFill>
                <a:latin typeface="Arial" panose="020B0604020202020204" pitchFamily="34" charset="0"/>
                <a:ea typeface="Arial Unicode MS"/>
                <a:cs typeface="Arial" panose="020B0604020202020204" pitchFamily="34" charset="0"/>
              </a:rPr>
              <a:t>2</a:t>
            </a: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O</a:t>
            </a:r>
            <a:r>
              <a:rPr lang="en-GB" sz="1800" b="1" kern="50" baseline="-25000" dirty="0">
                <a:solidFill>
                  <a:schemeClr val="tx2">
                    <a:lumMod val="75000"/>
                  </a:schemeClr>
                </a:solidFill>
                <a:latin typeface="Arial" panose="020B0604020202020204" pitchFamily="34" charset="0"/>
                <a:ea typeface="Arial Unicode MS"/>
                <a:cs typeface="Arial" panose="020B0604020202020204" pitchFamily="34" charset="0"/>
              </a:rPr>
              <a:t>3</a:t>
            </a: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 and TiO</a:t>
            </a:r>
            <a:r>
              <a:rPr lang="en-GB" sz="1800" b="1" kern="50" baseline="-25000" dirty="0">
                <a:solidFill>
                  <a:schemeClr val="tx2">
                    <a:lumMod val="75000"/>
                  </a:schemeClr>
                </a:solidFill>
                <a:latin typeface="Arial" panose="020B0604020202020204" pitchFamily="34" charset="0"/>
                <a:ea typeface="Arial Unicode MS"/>
                <a:cs typeface="Arial" panose="020B0604020202020204" pitchFamily="34" charset="0"/>
              </a:rPr>
              <a:t>2</a:t>
            </a: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 between 1-2 wt. %. </a:t>
            </a:r>
          </a:p>
          <a:p>
            <a:pPr marL="972025" indent="-914447" algn="just" defTabSz="4877059">
              <a:buFont typeface="Wingdings" panose="05000000000000000000" pitchFamily="2" charset="2"/>
              <a:buChar char="v"/>
            </a:pP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The trace elements loss or dispersion range from 0 to 8 ppm for Sb, </a:t>
            </a:r>
            <a:r>
              <a:rPr lang="en-GB" sz="1800" b="1" kern="50" dirty="0" err="1">
                <a:solidFill>
                  <a:schemeClr val="tx2">
                    <a:lumMod val="75000"/>
                  </a:schemeClr>
                </a:solidFill>
                <a:latin typeface="Arial" panose="020B0604020202020204" pitchFamily="34" charset="0"/>
                <a:ea typeface="Arial Unicode MS"/>
                <a:cs typeface="Arial" panose="020B0604020202020204" pitchFamily="34" charset="0"/>
              </a:rPr>
              <a:t>Sr</a:t>
            </a: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 V, Mo to about 80 ppm loss for Ba, </a:t>
            </a:r>
            <a:r>
              <a:rPr lang="en-GB" sz="1800" b="1" kern="50" dirty="0" err="1">
                <a:solidFill>
                  <a:schemeClr val="tx2">
                    <a:lumMod val="75000"/>
                  </a:schemeClr>
                </a:solidFill>
                <a:latin typeface="Arial" panose="020B0604020202020204" pitchFamily="34" charset="0"/>
                <a:ea typeface="Arial Unicode MS"/>
                <a:cs typeface="Arial" panose="020B0604020202020204" pitchFamily="34" charset="0"/>
              </a:rPr>
              <a:t>Zr</a:t>
            </a: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 , </a:t>
            </a:r>
            <a:r>
              <a:rPr lang="en-GB" sz="1800" b="1" kern="50" dirty="0" err="1">
                <a:solidFill>
                  <a:schemeClr val="tx2">
                    <a:lumMod val="75000"/>
                  </a:schemeClr>
                </a:solidFill>
                <a:latin typeface="Arial" panose="020B0604020202020204" pitchFamily="34" charset="0"/>
                <a:ea typeface="Arial Unicode MS"/>
                <a:cs typeface="Arial" panose="020B0604020202020204" pitchFamily="34" charset="0"/>
              </a:rPr>
              <a:t>Pb</a:t>
            </a: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 As, Co,  Cu, U, Au, Ni and Zn, in increasing order.</a:t>
            </a:r>
          </a:p>
          <a:p>
            <a:pPr marL="972025" indent="-914447" algn="just" defTabSz="4877059">
              <a:buFont typeface="Wingdings" panose="05000000000000000000" pitchFamily="2" charset="2"/>
              <a:buChar char="v"/>
            </a:pP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Layer 2 shows a subdued gain in SiO</a:t>
            </a:r>
            <a:r>
              <a:rPr lang="en-GB" sz="1800" b="1" kern="50" baseline="-25000" dirty="0">
                <a:solidFill>
                  <a:schemeClr val="tx2">
                    <a:lumMod val="75000"/>
                  </a:schemeClr>
                </a:solidFill>
                <a:latin typeface="Arial" panose="020B0604020202020204" pitchFamily="34" charset="0"/>
                <a:ea typeface="Arial Unicode MS"/>
                <a:cs typeface="Arial" panose="020B0604020202020204" pitchFamily="34" charset="0"/>
              </a:rPr>
              <a:t>2</a:t>
            </a: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 and a much reduced loss of Ba, </a:t>
            </a:r>
            <a:r>
              <a:rPr lang="en-GB" sz="1800" b="1" kern="50" dirty="0" err="1">
                <a:solidFill>
                  <a:schemeClr val="tx2">
                    <a:lumMod val="75000"/>
                  </a:schemeClr>
                </a:solidFill>
                <a:latin typeface="Arial" panose="020B0604020202020204" pitchFamily="34" charset="0"/>
                <a:ea typeface="Arial Unicode MS"/>
                <a:cs typeface="Arial" panose="020B0604020202020204" pitchFamily="34" charset="0"/>
              </a:rPr>
              <a:t>Zr</a:t>
            </a: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 </a:t>
            </a:r>
            <a:r>
              <a:rPr lang="en-GB" sz="1800" b="1" kern="50" dirty="0" err="1">
                <a:solidFill>
                  <a:schemeClr val="tx2">
                    <a:lumMod val="75000"/>
                  </a:schemeClr>
                </a:solidFill>
                <a:latin typeface="Arial" panose="020B0604020202020204" pitchFamily="34" charset="0"/>
                <a:ea typeface="Arial Unicode MS"/>
                <a:cs typeface="Arial" panose="020B0604020202020204" pitchFamily="34" charset="0"/>
              </a:rPr>
              <a:t>Pb</a:t>
            </a: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 As, Co, Cu, U, Au, Ni and Zn, also in increasing order. </a:t>
            </a:r>
          </a:p>
          <a:p>
            <a:pPr marL="972025" indent="-914447" algn="just" defTabSz="4877059">
              <a:buFont typeface="Wingdings" panose="05000000000000000000" pitchFamily="2" charset="2"/>
              <a:buChar char="v"/>
            </a:pPr>
            <a:r>
              <a:rPr lang="en-GB" sz="1800" b="1" kern="0" dirty="0">
                <a:solidFill>
                  <a:schemeClr val="tx2">
                    <a:lumMod val="75000"/>
                  </a:schemeClr>
                </a:solidFill>
                <a:latin typeface="Arial" panose="020B0604020202020204" pitchFamily="34" charset="0"/>
                <a:ea typeface="SimSun"/>
                <a:cs typeface="Arial" panose="020B0604020202020204" pitchFamily="34" charset="0"/>
              </a:rPr>
              <a:t>Pronounced gains in trace elements occur in Layer 3;  from 4 ppm gain for </a:t>
            </a: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Sb, </a:t>
            </a:r>
            <a:r>
              <a:rPr lang="en-GB" sz="1800" b="1" kern="50" dirty="0" err="1">
                <a:solidFill>
                  <a:schemeClr val="tx2">
                    <a:lumMod val="75000"/>
                  </a:schemeClr>
                </a:solidFill>
                <a:latin typeface="Arial" panose="020B0604020202020204" pitchFamily="34" charset="0"/>
                <a:ea typeface="Arial Unicode MS"/>
                <a:cs typeface="Arial" panose="020B0604020202020204" pitchFamily="34" charset="0"/>
              </a:rPr>
              <a:t>Sr</a:t>
            </a: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 V, Mo to about 80 ppm for Ba, </a:t>
            </a:r>
            <a:r>
              <a:rPr lang="en-GB" sz="1800" b="1" kern="50" dirty="0" err="1">
                <a:solidFill>
                  <a:schemeClr val="tx2">
                    <a:lumMod val="75000"/>
                  </a:schemeClr>
                </a:solidFill>
                <a:latin typeface="Arial" panose="020B0604020202020204" pitchFamily="34" charset="0"/>
                <a:ea typeface="Arial Unicode MS"/>
                <a:cs typeface="Arial" panose="020B0604020202020204" pitchFamily="34" charset="0"/>
              </a:rPr>
              <a:t>Zr</a:t>
            </a: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 , </a:t>
            </a:r>
            <a:r>
              <a:rPr lang="en-GB" sz="1800" b="1" kern="50" dirty="0" err="1">
                <a:solidFill>
                  <a:schemeClr val="tx2">
                    <a:lumMod val="75000"/>
                  </a:schemeClr>
                </a:solidFill>
                <a:latin typeface="Arial" panose="020B0604020202020204" pitchFamily="34" charset="0"/>
                <a:ea typeface="Arial Unicode MS"/>
                <a:cs typeface="Arial" panose="020B0604020202020204" pitchFamily="34" charset="0"/>
              </a:rPr>
              <a:t>Pb</a:t>
            </a: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 As, Co,  Cu, U, Au,  Ni and Zn  in increasing order. </a:t>
            </a:r>
          </a:p>
          <a:p>
            <a:pPr marL="972025" indent="-914447" algn="just" defTabSz="4877059">
              <a:buFont typeface="Wingdings" panose="05000000000000000000" pitchFamily="2" charset="2"/>
              <a:buChar char="v"/>
            </a:pPr>
            <a:r>
              <a:rPr lang="en-GB" sz="1800" b="1" kern="50" dirty="0">
                <a:solidFill>
                  <a:schemeClr val="tx2">
                    <a:lumMod val="75000"/>
                  </a:schemeClr>
                </a:solidFill>
                <a:latin typeface="Arial" panose="020B0604020202020204" pitchFamily="34" charset="0"/>
                <a:ea typeface="Arial Unicode MS"/>
                <a:cs typeface="Arial" panose="020B0604020202020204" pitchFamily="34" charset="0"/>
              </a:rPr>
              <a:t>Layer 4 shows insignificant loss or gain of major and trace elements with the exception of As and vanadium</a:t>
            </a:r>
            <a:r>
              <a:rPr lang="en-GB" sz="2300" b="1" kern="50" dirty="0">
                <a:solidFill>
                  <a:schemeClr val="tx2">
                    <a:lumMod val="75000"/>
                  </a:schemeClr>
                </a:solidFill>
                <a:latin typeface="Arial" panose="020B0604020202020204" pitchFamily="34" charset="0"/>
                <a:ea typeface="Arial Unicode MS"/>
                <a:cs typeface="Arial" panose="020B0604020202020204" pitchFamily="34" charset="0"/>
              </a:rPr>
              <a:t>.</a:t>
            </a:r>
          </a:p>
        </p:txBody>
      </p:sp>
      <p:sp>
        <p:nvSpPr>
          <p:cNvPr id="41" name="TextBox 40"/>
          <p:cNvSpPr txBox="1"/>
          <p:nvPr/>
        </p:nvSpPr>
        <p:spPr>
          <a:xfrm>
            <a:off x="11737405" y="29500428"/>
            <a:ext cx="9022467" cy="3877954"/>
          </a:xfrm>
          <a:prstGeom prst="rect">
            <a:avLst/>
          </a:prstGeom>
          <a:noFill/>
        </p:spPr>
        <p:txBody>
          <a:bodyPr wrap="square" lIns="91409" tIns="45705" rIns="91409" bIns="45705" rtlCol="0">
            <a:spAutoFit/>
          </a:bodyPr>
          <a:lstStyle/>
          <a:p>
            <a:pPr marL="57578" algn="just" defTabSz="4877059">
              <a:lnSpc>
                <a:spcPct val="150000"/>
              </a:lnSpc>
            </a:pPr>
            <a:r>
              <a:rPr lang="en-AU" sz="3200" b="1" u="sng" kern="50" dirty="0">
                <a:solidFill>
                  <a:srgbClr val="C00000"/>
                </a:solidFill>
                <a:latin typeface="Arial" panose="020B0604020202020204" pitchFamily="34" charset="0"/>
                <a:ea typeface="SimSun"/>
                <a:cs typeface="Arial" panose="020B0604020202020204" pitchFamily="34" charset="0"/>
              </a:rPr>
              <a:t>Factor analysis results</a:t>
            </a:r>
          </a:p>
          <a:p>
            <a:pPr marL="914447" indent="-914447" algn="just" defTabSz="4877059">
              <a:buFont typeface="Wingdings" panose="05000000000000000000" pitchFamily="2" charset="2"/>
              <a:buChar char="v"/>
            </a:pPr>
            <a:r>
              <a:rPr lang="en-US" sz="1800" b="1" dirty="0">
                <a:solidFill>
                  <a:schemeClr val="tx2">
                    <a:lumMod val="75000"/>
                  </a:schemeClr>
                </a:solidFill>
                <a:latin typeface="Arial" panose="020B0604020202020204" pitchFamily="34" charset="0"/>
                <a:cs typeface="Arial" panose="020B0604020202020204" pitchFamily="34" charset="0"/>
              </a:rPr>
              <a:t>There are seven controlling factors of element distribution. The first four factors are considered because of their significance to the study. </a:t>
            </a:r>
            <a:endParaRPr lang="en-GB" sz="1800" b="1" dirty="0">
              <a:solidFill>
                <a:schemeClr val="tx2">
                  <a:lumMod val="75000"/>
                </a:schemeClr>
              </a:solidFill>
              <a:latin typeface="Arial" panose="020B0604020202020204" pitchFamily="34" charset="0"/>
              <a:cs typeface="Arial" panose="020B0604020202020204" pitchFamily="34" charset="0"/>
            </a:endParaRPr>
          </a:p>
          <a:p>
            <a:pPr marL="914447" indent="-914447" algn="just" defTabSz="4877059">
              <a:buFont typeface="Wingdings" panose="05000000000000000000" pitchFamily="2" charset="2"/>
              <a:buChar char="v"/>
            </a:pPr>
            <a:r>
              <a:rPr lang="en-GB" sz="1800" b="1" dirty="0">
                <a:solidFill>
                  <a:schemeClr val="tx2">
                    <a:lumMod val="75000"/>
                  </a:schemeClr>
                </a:solidFill>
                <a:latin typeface="Arial" panose="020B0604020202020204" pitchFamily="34" charset="0"/>
                <a:cs typeface="Arial" panose="020B0604020202020204" pitchFamily="34" charset="0"/>
              </a:rPr>
              <a:t>Factor 1, which displays positive scores for </a:t>
            </a:r>
            <a:r>
              <a:rPr lang="en-GB" sz="1800" b="1" dirty="0" err="1">
                <a:solidFill>
                  <a:schemeClr val="tx2">
                    <a:lumMod val="75000"/>
                  </a:schemeClr>
                </a:solidFill>
                <a:latin typeface="Arial" panose="020B0604020202020204" pitchFamily="34" charset="0"/>
                <a:cs typeface="Arial" panose="020B0604020202020204" pitchFamily="34" charset="0"/>
              </a:rPr>
              <a:t>CaO</a:t>
            </a:r>
            <a:r>
              <a:rPr lang="en-GB" sz="1800" b="1" dirty="0">
                <a:solidFill>
                  <a:schemeClr val="tx2">
                    <a:lumMod val="75000"/>
                  </a:schemeClr>
                </a:solidFill>
                <a:latin typeface="Arial" panose="020B0604020202020204" pitchFamily="34" charset="0"/>
                <a:cs typeface="Arial" panose="020B0604020202020204" pitchFamily="34" charset="0"/>
              </a:rPr>
              <a:t> not only relates to the presence of silicate minerals but also other additives during mineral processing and tailings deposition.  </a:t>
            </a:r>
          </a:p>
          <a:p>
            <a:pPr marL="914447" indent="-914447" algn="just" defTabSz="4877059">
              <a:buFont typeface="Wingdings" panose="05000000000000000000" pitchFamily="2" charset="2"/>
              <a:buChar char="v"/>
            </a:pPr>
            <a:r>
              <a:rPr lang="en-GB" sz="1800" b="1" dirty="0">
                <a:solidFill>
                  <a:schemeClr val="tx2">
                    <a:lumMod val="75000"/>
                  </a:schemeClr>
                </a:solidFill>
                <a:latin typeface="Arial" panose="020B0604020202020204" pitchFamily="34" charset="0"/>
                <a:cs typeface="Arial" panose="020B0604020202020204" pitchFamily="34" charset="0"/>
              </a:rPr>
              <a:t>Factor 2 with positive scores for Fe</a:t>
            </a:r>
            <a:r>
              <a:rPr lang="en-GB" sz="1800" b="1" baseline="-25000" dirty="0">
                <a:solidFill>
                  <a:schemeClr val="tx2">
                    <a:lumMod val="75000"/>
                  </a:schemeClr>
                </a:solidFill>
                <a:latin typeface="Arial" panose="020B0604020202020204" pitchFamily="34" charset="0"/>
                <a:cs typeface="Arial" panose="020B0604020202020204" pitchFamily="34" charset="0"/>
              </a:rPr>
              <a:t>2</a:t>
            </a:r>
            <a:r>
              <a:rPr lang="en-GB" sz="1800" b="1" dirty="0">
                <a:solidFill>
                  <a:schemeClr val="tx2">
                    <a:lumMod val="75000"/>
                  </a:schemeClr>
                </a:solidFill>
                <a:latin typeface="Arial" panose="020B0604020202020204" pitchFamily="34" charset="0"/>
                <a:cs typeface="Arial" panose="020B0604020202020204" pitchFamily="34" charset="0"/>
              </a:rPr>
              <a:t>O</a:t>
            </a:r>
            <a:r>
              <a:rPr lang="en-GB" sz="1800" b="1" baseline="-25000" dirty="0">
                <a:solidFill>
                  <a:schemeClr val="tx2">
                    <a:lumMod val="75000"/>
                  </a:schemeClr>
                </a:solidFill>
                <a:latin typeface="Arial" panose="020B0604020202020204" pitchFamily="34" charset="0"/>
                <a:cs typeface="Arial" panose="020B0604020202020204" pitchFamily="34" charset="0"/>
              </a:rPr>
              <a:t>3</a:t>
            </a:r>
            <a:r>
              <a:rPr lang="en-GB" sz="1800" b="1" dirty="0">
                <a:solidFill>
                  <a:schemeClr val="tx2">
                    <a:lumMod val="75000"/>
                  </a:schemeClr>
                </a:solidFill>
                <a:latin typeface="Arial" panose="020B0604020202020204" pitchFamily="34" charset="0"/>
                <a:cs typeface="Arial" panose="020B0604020202020204" pitchFamily="34" charset="0"/>
              </a:rPr>
              <a:t>, Sb and Au show the presence of Au enrichment in certain layers and its association with Sb and Fe</a:t>
            </a:r>
            <a:r>
              <a:rPr lang="en-GB" sz="1800" b="1" baseline="-25000" dirty="0">
                <a:solidFill>
                  <a:schemeClr val="tx2">
                    <a:lumMod val="75000"/>
                  </a:schemeClr>
                </a:solidFill>
                <a:latin typeface="Arial" panose="020B0604020202020204" pitchFamily="34" charset="0"/>
                <a:cs typeface="Arial" panose="020B0604020202020204" pitchFamily="34" charset="0"/>
              </a:rPr>
              <a:t>2</a:t>
            </a:r>
            <a:r>
              <a:rPr lang="en-GB" sz="1800" b="1" dirty="0">
                <a:solidFill>
                  <a:schemeClr val="tx2">
                    <a:lumMod val="75000"/>
                  </a:schemeClr>
                </a:solidFill>
                <a:latin typeface="Arial" panose="020B0604020202020204" pitchFamily="34" charset="0"/>
                <a:cs typeface="Arial" panose="020B0604020202020204" pitchFamily="34" charset="0"/>
              </a:rPr>
              <a:t>O</a:t>
            </a:r>
            <a:r>
              <a:rPr lang="en-GB" sz="1800" b="1" baseline="-25000" dirty="0">
                <a:solidFill>
                  <a:schemeClr val="tx2">
                    <a:lumMod val="75000"/>
                  </a:schemeClr>
                </a:solidFill>
                <a:latin typeface="Arial" panose="020B0604020202020204" pitchFamily="34" charset="0"/>
                <a:cs typeface="Arial" panose="020B0604020202020204" pitchFamily="34" charset="0"/>
              </a:rPr>
              <a:t>3</a:t>
            </a:r>
            <a:r>
              <a:rPr lang="en-GB" sz="1800" b="1" dirty="0">
                <a:solidFill>
                  <a:schemeClr val="tx2">
                    <a:lumMod val="75000"/>
                  </a:schemeClr>
                </a:solidFill>
                <a:latin typeface="Arial" panose="020B0604020202020204" pitchFamily="34" charset="0"/>
                <a:cs typeface="Arial" panose="020B0604020202020204" pitchFamily="34" charset="0"/>
              </a:rPr>
              <a:t>. </a:t>
            </a:r>
          </a:p>
          <a:p>
            <a:pPr marL="914447" indent="-914447" algn="just" defTabSz="4877059">
              <a:buFont typeface="Wingdings" panose="05000000000000000000" pitchFamily="2" charset="2"/>
              <a:buChar char="v"/>
            </a:pPr>
            <a:r>
              <a:rPr lang="en-GB" sz="1800" b="1" dirty="0">
                <a:solidFill>
                  <a:schemeClr val="tx2">
                    <a:lumMod val="75000"/>
                  </a:schemeClr>
                </a:solidFill>
                <a:latin typeface="Arial" panose="020B0604020202020204" pitchFamily="34" charset="0"/>
                <a:cs typeface="Arial" panose="020B0604020202020204" pitchFamily="34" charset="0"/>
              </a:rPr>
              <a:t>Factor 3 with positive scores for total sulphur underpins the influence of sulphides on the distribution of </a:t>
            </a:r>
            <a:r>
              <a:rPr lang="en-GB" sz="1800" b="1" dirty="0" err="1">
                <a:solidFill>
                  <a:schemeClr val="tx2">
                    <a:lumMod val="75000"/>
                  </a:schemeClr>
                </a:solidFill>
                <a:latin typeface="Arial" panose="020B0604020202020204" pitchFamily="34" charset="0"/>
                <a:cs typeface="Arial" panose="020B0604020202020204" pitchFamily="34" charset="0"/>
              </a:rPr>
              <a:t>chalcophile</a:t>
            </a:r>
            <a:r>
              <a:rPr lang="en-GB" sz="1800" b="1" dirty="0">
                <a:solidFill>
                  <a:schemeClr val="tx2">
                    <a:lumMod val="75000"/>
                  </a:schemeClr>
                </a:solidFill>
                <a:latin typeface="Arial" panose="020B0604020202020204" pitchFamily="34" charset="0"/>
                <a:cs typeface="Arial" panose="020B0604020202020204" pitchFamily="34" charset="0"/>
              </a:rPr>
              <a:t> elements. </a:t>
            </a:r>
          </a:p>
          <a:p>
            <a:pPr marL="914447" indent="-914447" algn="just" defTabSz="4877059">
              <a:buFont typeface="Wingdings" panose="05000000000000000000" pitchFamily="2" charset="2"/>
              <a:buChar char="v"/>
            </a:pPr>
            <a:r>
              <a:rPr lang="en-GB" sz="1800" b="1" dirty="0">
                <a:solidFill>
                  <a:schemeClr val="tx2">
                    <a:lumMod val="75000"/>
                  </a:schemeClr>
                </a:solidFill>
                <a:latin typeface="Arial" panose="020B0604020202020204" pitchFamily="34" charset="0"/>
                <a:cs typeface="Arial" panose="020B0604020202020204" pitchFamily="34" charset="0"/>
              </a:rPr>
              <a:t>Factor 4 with positive scores for Al</a:t>
            </a:r>
            <a:r>
              <a:rPr lang="en-GB" sz="1800" b="1" baseline="-25000" dirty="0">
                <a:solidFill>
                  <a:schemeClr val="tx2">
                    <a:lumMod val="75000"/>
                  </a:schemeClr>
                </a:solidFill>
                <a:latin typeface="Arial" panose="020B0604020202020204" pitchFamily="34" charset="0"/>
                <a:cs typeface="Arial" panose="020B0604020202020204" pitchFamily="34" charset="0"/>
              </a:rPr>
              <a:t>2</a:t>
            </a:r>
            <a:r>
              <a:rPr lang="en-GB" sz="1800" b="1" dirty="0">
                <a:solidFill>
                  <a:schemeClr val="tx2">
                    <a:lumMod val="75000"/>
                  </a:schemeClr>
                </a:solidFill>
                <a:latin typeface="Arial" panose="020B0604020202020204" pitchFamily="34" charset="0"/>
                <a:cs typeface="Arial" panose="020B0604020202020204" pitchFamily="34" charset="0"/>
              </a:rPr>
              <a:t>O</a:t>
            </a:r>
            <a:r>
              <a:rPr lang="en-GB" sz="1800" b="1" baseline="-25000" dirty="0">
                <a:solidFill>
                  <a:schemeClr val="tx2">
                    <a:lumMod val="75000"/>
                  </a:schemeClr>
                </a:solidFill>
                <a:latin typeface="Arial" panose="020B0604020202020204" pitchFamily="34" charset="0"/>
                <a:cs typeface="Arial" panose="020B0604020202020204" pitchFamily="34" charset="0"/>
              </a:rPr>
              <a:t>3</a:t>
            </a:r>
            <a:r>
              <a:rPr lang="en-GB" sz="1800" b="1" dirty="0">
                <a:solidFill>
                  <a:schemeClr val="tx2">
                    <a:lumMod val="75000"/>
                  </a:schemeClr>
                </a:solidFill>
                <a:latin typeface="Arial" panose="020B0604020202020204" pitchFamily="34" charset="0"/>
                <a:cs typeface="Arial" panose="020B0604020202020204" pitchFamily="34" charset="0"/>
              </a:rPr>
              <a:t> </a:t>
            </a:r>
            <a:r>
              <a:rPr lang="en-GB" sz="1800" b="1" dirty="0" smtClean="0">
                <a:solidFill>
                  <a:schemeClr val="tx2">
                    <a:lumMod val="75000"/>
                  </a:schemeClr>
                </a:solidFill>
                <a:latin typeface="Arial" panose="020B0604020202020204" pitchFamily="34" charset="0"/>
                <a:cs typeface="Arial" panose="020B0604020202020204" pitchFamily="34" charset="0"/>
              </a:rPr>
              <a:t>underpins </a:t>
            </a:r>
            <a:r>
              <a:rPr lang="en-GB" sz="1800" b="1" dirty="0">
                <a:solidFill>
                  <a:schemeClr val="tx2">
                    <a:lumMod val="75000"/>
                  </a:schemeClr>
                </a:solidFill>
                <a:latin typeface="Arial" panose="020B0604020202020204" pitchFamily="34" charset="0"/>
                <a:cs typeface="Arial" panose="020B0604020202020204" pitchFamily="34" charset="0"/>
              </a:rPr>
              <a:t>the enrichment of clays with depth</a:t>
            </a:r>
            <a:endParaRPr lang="en-ZA" sz="1800" b="1" dirty="0">
              <a:solidFill>
                <a:schemeClr val="tx2">
                  <a:lumMod val="75000"/>
                </a:schemeClr>
              </a:solidFill>
              <a:latin typeface="Arial" pitchFamily="34" charset="0"/>
              <a:cs typeface="Arial" pitchFamily="34" charset="0"/>
            </a:endParaRPr>
          </a:p>
        </p:txBody>
      </p:sp>
      <p:pic>
        <p:nvPicPr>
          <p:cNvPr id="42" name="Picture 7" descr="C:\Documents and Settings\PrintwizeHO\Desktop\pic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794334" y="33930479"/>
            <a:ext cx="9030224" cy="584879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Documents and Settings\PrintwizeHO\Desktop\pic4.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136634" y="12741898"/>
            <a:ext cx="9089887" cy="727788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C:\Documents and Settings\PrintwizeHO\Desktop\pic7.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026777" y="24085676"/>
            <a:ext cx="8579622" cy="2368811"/>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21115067" y="26549666"/>
            <a:ext cx="8784977" cy="5832392"/>
          </a:xfrm>
          <a:prstGeom prst="rect">
            <a:avLst/>
          </a:prstGeom>
          <a:noFill/>
        </p:spPr>
        <p:txBody>
          <a:bodyPr wrap="square" lIns="487707" tIns="243853" rIns="487707" bIns="243853" rtlCol="0">
            <a:spAutoFit/>
          </a:bodyPr>
          <a:lstStyle/>
          <a:p>
            <a:pPr algn="just" defTabSz="4877059"/>
            <a:r>
              <a:rPr lang="en-GB" sz="4100" b="1" u="sng" kern="0" dirty="0">
                <a:solidFill>
                  <a:srgbClr val="C00000"/>
                </a:solidFill>
                <a:latin typeface="Arial" panose="020B0604020202020204" pitchFamily="34" charset="0"/>
                <a:ea typeface="SimSun"/>
                <a:cs typeface="Arial" panose="020B0604020202020204" pitchFamily="34" charset="0"/>
              </a:rPr>
              <a:t>4. </a:t>
            </a:r>
            <a:r>
              <a:rPr lang="en-GB" sz="4100" b="1" u="sng" kern="0" dirty="0" smtClean="0">
                <a:solidFill>
                  <a:srgbClr val="C00000"/>
                </a:solidFill>
                <a:latin typeface="Arial" panose="020B0604020202020204" pitchFamily="34" charset="0"/>
                <a:ea typeface="SimSun"/>
                <a:cs typeface="Arial" panose="020B0604020202020204" pitchFamily="34" charset="0"/>
              </a:rPr>
              <a:t>Conclusions:</a:t>
            </a:r>
            <a:endParaRPr lang="en-GB" sz="4100" b="1" u="sng" kern="0" dirty="0">
              <a:solidFill>
                <a:srgbClr val="C00000"/>
              </a:solidFill>
              <a:latin typeface="Arial" panose="020B0604020202020204" pitchFamily="34" charset="0"/>
              <a:ea typeface="SimSun"/>
              <a:cs typeface="Arial" panose="020B0604020202020204" pitchFamily="34" charset="0"/>
            </a:endParaRPr>
          </a:p>
          <a:p>
            <a:pPr marL="487707" indent="-487707" algn="just" defTabSz="4877059">
              <a:buFontTx/>
              <a:buAutoNum type="arabicPeriod"/>
            </a:pPr>
            <a:r>
              <a:rPr lang="en-GB" sz="1800" b="1" dirty="0">
                <a:solidFill>
                  <a:schemeClr val="tx2">
                    <a:lumMod val="75000"/>
                  </a:schemeClr>
                </a:solidFill>
                <a:latin typeface="Arial" panose="020B0604020202020204" pitchFamily="34" charset="0"/>
                <a:ea typeface="Calibri"/>
                <a:cs typeface="Arial" panose="020B0604020202020204" pitchFamily="34" charset="0"/>
              </a:rPr>
              <a:t>Quartz, </a:t>
            </a:r>
            <a:r>
              <a:rPr lang="en-GB" sz="1800" b="1" dirty="0" err="1">
                <a:solidFill>
                  <a:schemeClr val="tx2">
                    <a:lumMod val="75000"/>
                  </a:schemeClr>
                </a:solidFill>
                <a:latin typeface="Arial" panose="020B0604020202020204" pitchFamily="34" charset="0"/>
                <a:ea typeface="Calibri"/>
                <a:cs typeface="Arial" panose="020B0604020202020204" pitchFamily="34" charset="0"/>
              </a:rPr>
              <a:t>Jarosite</a:t>
            </a:r>
            <a:r>
              <a:rPr lang="en-GB" sz="1800" b="1" dirty="0">
                <a:solidFill>
                  <a:schemeClr val="tx2">
                    <a:lumMod val="75000"/>
                  </a:schemeClr>
                </a:solidFill>
                <a:latin typeface="Arial" panose="020B0604020202020204" pitchFamily="34" charset="0"/>
                <a:ea typeface="Calibri"/>
                <a:cs typeface="Arial" panose="020B0604020202020204" pitchFamily="34" charset="0"/>
              </a:rPr>
              <a:t> and gypsum contents are higher in the upper horizon while </a:t>
            </a:r>
            <a:r>
              <a:rPr lang="en-GB" sz="1800" b="1" dirty="0" err="1">
                <a:solidFill>
                  <a:schemeClr val="tx2">
                    <a:lumMod val="75000"/>
                  </a:schemeClr>
                </a:solidFill>
                <a:latin typeface="Arial" panose="020B0604020202020204" pitchFamily="34" charset="0"/>
                <a:ea typeface="Calibri"/>
                <a:cs typeface="Arial" panose="020B0604020202020204" pitchFamily="34" charset="0"/>
              </a:rPr>
              <a:t>pyrophyllite</a:t>
            </a:r>
            <a:r>
              <a:rPr lang="en-GB" sz="1800" b="1" dirty="0">
                <a:solidFill>
                  <a:schemeClr val="tx2">
                    <a:lumMod val="75000"/>
                  </a:schemeClr>
                </a:solidFill>
                <a:latin typeface="Arial" panose="020B0604020202020204" pitchFamily="34" charset="0"/>
                <a:ea typeface="Calibri"/>
                <a:cs typeface="Arial" panose="020B0604020202020204" pitchFamily="34" charset="0"/>
              </a:rPr>
              <a:t>, pyrite, hematite and muscovite contents dominate in the lower horizons.</a:t>
            </a:r>
          </a:p>
          <a:p>
            <a:pPr marL="487707" indent="-487707" algn="just" defTabSz="4877059">
              <a:buFontTx/>
              <a:buAutoNum type="arabicPeriod"/>
            </a:pPr>
            <a:r>
              <a:rPr lang="en-US" sz="1800" b="1" kern="100" dirty="0">
                <a:solidFill>
                  <a:schemeClr val="tx2">
                    <a:lumMod val="75000"/>
                  </a:schemeClr>
                </a:solidFill>
                <a:latin typeface="Arial" panose="020B0604020202020204" pitchFamily="34" charset="0"/>
                <a:ea typeface="SimSun"/>
                <a:cs typeface="Arial" panose="020B0604020202020204" pitchFamily="34" charset="0"/>
              </a:rPr>
              <a:t>The cluster analysis revealed that the </a:t>
            </a:r>
            <a:r>
              <a:rPr lang="en-US" sz="1800" b="1" kern="100" dirty="0" smtClean="0">
                <a:solidFill>
                  <a:schemeClr val="tx2">
                    <a:lumMod val="75000"/>
                  </a:schemeClr>
                </a:solidFill>
                <a:latin typeface="Arial" panose="020B0604020202020204" pitchFamily="34" charset="0"/>
                <a:ea typeface="SimSun"/>
                <a:cs typeface="Arial" panose="020B0604020202020204" pitchFamily="34" charset="0"/>
              </a:rPr>
              <a:t>distributions </a:t>
            </a:r>
            <a:r>
              <a:rPr lang="en-US" sz="1800" b="1" kern="100" dirty="0">
                <a:solidFill>
                  <a:schemeClr val="tx2">
                    <a:lumMod val="75000"/>
                  </a:schemeClr>
                </a:solidFill>
                <a:latin typeface="Arial" panose="020B0604020202020204" pitchFamily="34" charset="0"/>
                <a:ea typeface="SimSun"/>
                <a:cs typeface="Arial" panose="020B0604020202020204" pitchFamily="34" charset="0"/>
              </a:rPr>
              <a:t>of minerals and elements are defined by SiO</a:t>
            </a:r>
            <a:r>
              <a:rPr lang="en-US" sz="1800" b="1" kern="100" baseline="-25000" dirty="0">
                <a:solidFill>
                  <a:schemeClr val="tx2">
                    <a:lumMod val="75000"/>
                  </a:schemeClr>
                </a:solidFill>
                <a:latin typeface="Arial" panose="020B0604020202020204" pitchFamily="34" charset="0"/>
                <a:ea typeface="SimSun"/>
                <a:cs typeface="Arial" panose="020B0604020202020204" pitchFamily="34" charset="0"/>
              </a:rPr>
              <a:t>2</a:t>
            </a:r>
            <a:r>
              <a:rPr lang="en-US" sz="1800" b="1" kern="100" dirty="0">
                <a:solidFill>
                  <a:schemeClr val="tx2">
                    <a:lumMod val="75000"/>
                  </a:schemeClr>
                </a:solidFill>
                <a:latin typeface="Arial" panose="020B0604020202020204" pitchFamily="34" charset="0"/>
                <a:ea typeface="SimSun"/>
                <a:cs typeface="Arial" panose="020B0604020202020204" pitchFamily="34" charset="0"/>
              </a:rPr>
              <a:t> and Al</a:t>
            </a:r>
            <a:r>
              <a:rPr lang="en-US" sz="1800" b="1" kern="100" baseline="-25000" dirty="0">
                <a:solidFill>
                  <a:schemeClr val="tx2">
                    <a:lumMod val="75000"/>
                  </a:schemeClr>
                </a:solidFill>
                <a:latin typeface="Arial" panose="020B0604020202020204" pitchFamily="34" charset="0"/>
                <a:ea typeface="SimSun"/>
                <a:cs typeface="Arial" panose="020B0604020202020204" pitchFamily="34" charset="0"/>
              </a:rPr>
              <a:t>2</a:t>
            </a:r>
            <a:r>
              <a:rPr lang="en-US" sz="1800" b="1" kern="100" dirty="0">
                <a:solidFill>
                  <a:schemeClr val="tx2">
                    <a:lumMod val="75000"/>
                  </a:schemeClr>
                </a:solidFill>
                <a:latin typeface="Arial" panose="020B0604020202020204" pitchFamily="34" charset="0"/>
                <a:ea typeface="SimSun"/>
                <a:cs typeface="Arial" panose="020B0604020202020204" pitchFamily="34" charset="0"/>
              </a:rPr>
              <a:t>O</a:t>
            </a:r>
            <a:r>
              <a:rPr lang="en-US" sz="1800" b="1" kern="100" baseline="-25000" dirty="0">
                <a:solidFill>
                  <a:schemeClr val="tx2">
                    <a:lumMod val="75000"/>
                  </a:schemeClr>
                </a:solidFill>
                <a:latin typeface="Arial" panose="020B0604020202020204" pitchFamily="34" charset="0"/>
                <a:ea typeface="SimSun"/>
                <a:cs typeface="Arial" panose="020B0604020202020204" pitchFamily="34" charset="0"/>
              </a:rPr>
              <a:t>3 </a:t>
            </a:r>
            <a:r>
              <a:rPr lang="en-US" sz="1800" b="1" kern="100" dirty="0">
                <a:solidFill>
                  <a:schemeClr val="tx2">
                    <a:lumMod val="75000"/>
                  </a:schemeClr>
                </a:solidFill>
                <a:latin typeface="Arial" panose="020B0604020202020204" pitchFamily="34" charset="0"/>
                <a:ea typeface="SimSun"/>
                <a:cs typeface="Arial" panose="020B0604020202020204" pitchFamily="34" charset="0"/>
              </a:rPr>
              <a:t>contents.</a:t>
            </a:r>
            <a:r>
              <a:rPr lang="en-US" sz="1800" b="1" dirty="0">
                <a:solidFill>
                  <a:schemeClr val="tx2">
                    <a:lumMod val="75000"/>
                  </a:schemeClr>
                </a:solidFill>
                <a:latin typeface="Arial" panose="020B0604020202020204" pitchFamily="34" charset="0"/>
                <a:cs typeface="Arial" panose="020B0604020202020204" pitchFamily="34" charset="0"/>
              </a:rPr>
              <a:t> The highest SiO</a:t>
            </a:r>
            <a:r>
              <a:rPr lang="en-US" sz="1800" b="1" baseline="-25000" dirty="0">
                <a:solidFill>
                  <a:schemeClr val="tx2">
                    <a:lumMod val="75000"/>
                  </a:schemeClr>
                </a:solidFill>
                <a:latin typeface="Arial" panose="020B0604020202020204" pitchFamily="34" charset="0"/>
                <a:cs typeface="Arial" panose="020B0604020202020204" pitchFamily="34" charset="0"/>
              </a:rPr>
              <a:t>2</a:t>
            </a:r>
            <a:r>
              <a:rPr lang="en-US" sz="1800" b="1" dirty="0">
                <a:solidFill>
                  <a:schemeClr val="tx2">
                    <a:lumMod val="75000"/>
                  </a:schemeClr>
                </a:solidFill>
                <a:latin typeface="Arial" panose="020B0604020202020204" pitchFamily="34" charset="0"/>
                <a:cs typeface="Arial" panose="020B0604020202020204" pitchFamily="34" charset="0"/>
              </a:rPr>
              <a:t> and</a:t>
            </a:r>
            <a:r>
              <a:rPr lang="en-US" sz="1800" b="1" kern="100" dirty="0">
                <a:solidFill>
                  <a:schemeClr val="tx2">
                    <a:lumMod val="75000"/>
                  </a:schemeClr>
                </a:solidFill>
                <a:latin typeface="Arial" panose="020B0604020202020204" pitchFamily="34" charset="0"/>
                <a:ea typeface="SimSun"/>
                <a:cs typeface="Arial" panose="020B0604020202020204" pitchFamily="34" charset="0"/>
              </a:rPr>
              <a:t> Al</a:t>
            </a:r>
            <a:r>
              <a:rPr lang="en-US" sz="1800" b="1" kern="100" baseline="-25000" dirty="0">
                <a:solidFill>
                  <a:schemeClr val="tx2">
                    <a:lumMod val="75000"/>
                  </a:schemeClr>
                </a:solidFill>
                <a:latin typeface="Arial" panose="020B0604020202020204" pitchFamily="34" charset="0"/>
                <a:ea typeface="SimSun"/>
                <a:cs typeface="Arial" panose="020B0604020202020204" pitchFamily="34" charset="0"/>
              </a:rPr>
              <a:t>2</a:t>
            </a:r>
            <a:r>
              <a:rPr lang="en-US" sz="1800" b="1" kern="100" dirty="0">
                <a:solidFill>
                  <a:schemeClr val="tx2">
                    <a:lumMod val="75000"/>
                  </a:schemeClr>
                </a:solidFill>
                <a:latin typeface="Arial" panose="020B0604020202020204" pitchFamily="34" charset="0"/>
                <a:ea typeface="SimSun"/>
                <a:cs typeface="Arial" panose="020B0604020202020204" pitchFamily="34" charset="0"/>
              </a:rPr>
              <a:t>O</a:t>
            </a:r>
            <a:r>
              <a:rPr lang="en-US" sz="1800" b="1" kern="100" baseline="-25000" dirty="0">
                <a:solidFill>
                  <a:schemeClr val="tx2">
                    <a:lumMod val="75000"/>
                  </a:schemeClr>
                </a:solidFill>
                <a:latin typeface="Arial" panose="020B0604020202020204" pitchFamily="34" charset="0"/>
                <a:ea typeface="SimSun"/>
                <a:cs typeface="Arial" panose="020B0604020202020204" pitchFamily="34" charset="0"/>
              </a:rPr>
              <a:t>3</a:t>
            </a:r>
            <a:r>
              <a:rPr lang="en-US" sz="1800" b="1" dirty="0">
                <a:solidFill>
                  <a:schemeClr val="tx2">
                    <a:lumMod val="75000"/>
                  </a:schemeClr>
                </a:solidFill>
                <a:latin typeface="Arial" panose="020B0604020202020204" pitchFamily="34" charset="0"/>
                <a:cs typeface="Arial" panose="020B0604020202020204" pitchFamily="34" charset="0"/>
              </a:rPr>
              <a:t> </a:t>
            </a:r>
            <a:r>
              <a:rPr lang="en-US" sz="1800" b="1" dirty="0" smtClean="0">
                <a:solidFill>
                  <a:schemeClr val="tx2">
                    <a:lumMod val="75000"/>
                  </a:schemeClr>
                </a:solidFill>
                <a:latin typeface="Arial" panose="020B0604020202020204" pitchFamily="34" charset="0"/>
                <a:cs typeface="Arial" panose="020B0604020202020204" pitchFamily="34" charset="0"/>
              </a:rPr>
              <a:t>concentrations occur </a:t>
            </a:r>
            <a:r>
              <a:rPr lang="en-US" sz="1800" b="1" dirty="0">
                <a:solidFill>
                  <a:schemeClr val="tx2">
                    <a:lumMod val="75000"/>
                  </a:schemeClr>
                </a:solidFill>
                <a:latin typeface="Arial" panose="020B0604020202020204" pitchFamily="34" charset="0"/>
                <a:cs typeface="Arial" panose="020B0604020202020204" pitchFamily="34" charset="0"/>
              </a:rPr>
              <a:t>in the upper and lower horizons respectively</a:t>
            </a:r>
            <a:r>
              <a:rPr lang="en-US" sz="1800" b="1" baseline="-25000" dirty="0">
                <a:solidFill>
                  <a:schemeClr val="tx2">
                    <a:lumMod val="75000"/>
                  </a:schemeClr>
                </a:solidFill>
                <a:latin typeface="Arial" panose="020B0604020202020204" pitchFamily="34" charset="0"/>
                <a:cs typeface="Arial" panose="020B0604020202020204" pitchFamily="34" charset="0"/>
              </a:rPr>
              <a:t>.</a:t>
            </a:r>
            <a:r>
              <a:rPr lang="en-US" sz="1800" b="1" kern="100" dirty="0">
                <a:solidFill>
                  <a:schemeClr val="tx2">
                    <a:lumMod val="75000"/>
                  </a:schemeClr>
                </a:solidFill>
                <a:latin typeface="Arial" panose="020B0604020202020204" pitchFamily="34" charset="0"/>
                <a:ea typeface="SimSun"/>
                <a:cs typeface="Arial" panose="020B0604020202020204" pitchFamily="34" charset="0"/>
              </a:rPr>
              <a:t> </a:t>
            </a:r>
          </a:p>
          <a:p>
            <a:pPr marL="487707" indent="-487707" algn="just" defTabSz="4877059">
              <a:buFontTx/>
              <a:buAutoNum type="arabicPeriod"/>
            </a:pPr>
            <a:r>
              <a:rPr lang="en-US" sz="1800" b="1" kern="100" dirty="0">
                <a:solidFill>
                  <a:schemeClr val="tx2">
                    <a:lumMod val="75000"/>
                  </a:schemeClr>
                </a:solidFill>
                <a:latin typeface="Arial" panose="020B0604020202020204" pitchFamily="34" charset="0"/>
                <a:ea typeface="SimSun"/>
                <a:cs typeface="Arial" panose="020B0604020202020204" pitchFamily="34" charset="0"/>
              </a:rPr>
              <a:t>The factor analysis revealed seven factors controlling element distribution, </a:t>
            </a:r>
            <a:r>
              <a:rPr lang="en-US" sz="1800" b="1" kern="100" dirty="0" smtClean="0">
                <a:solidFill>
                  <a:schemeClr val="tx2">
                    <a:lumMod val="75000"/>
                  </a:schemeClr>
                </a:solidFill>
                <a:latin typeface="Arial" panose="020B0604020202020204" pitchFamily="34" charset="0"/>
                <a:ea typeface="SimSun"/>
                <a:cs typeface="Arial" panose="020B0604020202020204" pitchFamily="34" charset="0"/>
              </a:rPr>
              <a:t>of which clay</a:t>
            </a:r>
            <a:r>
              <a:rPr lang="en-US" sz="1800" b="1" kern="100" dirty="0">
                <a:solidFill>
                  <a:schemeClr val="tx2">
                    <a:lumMod val="75000"/>
                  </a:schemeClr>
                </a:solidFill>
                <a:latin typeface="Arial" panose="020B0604020202020204" pitchFamily="34" charset="0"/>
                <a:ea typeface="SimSun"/>
                <a:cs typeface="Arial" panose="020B0604020202020204" pitchFamily="34" charset="0"/>
              </a:rPr>
              <a:t>, additives, and </a:t>
            </a:r>
            <a:r>
              <a:rPr lang="en-US" sz="1800" b="1" kern="100" dirty="0" err="1" smtClean="0">
                <a:solidFill>
                  <a:schemeClr val="tx2">
                    <a:lumMod val="75000"/>
                  </a:schemeClr>
                </a:solidFill>
                <a:latin typeface="Arial" panose="020B0604020202020204" pitchFamily="34" charset="0"/>
                <a:ea typeface="SimSun"/>
                <a:cs typeface="Arial" panose="020B0604020202020204" pitchFamily="34" charset="0"/>
              </a:rPr>
              <a:t>sulphides</a:t>
            </a:r>
            <a:r>
              <a:rPr lang="en-US" sz="1800" b="1" kern="100" dirty="0" smtClean="0">
                <a:solidFill>
                  <a:schemeClr val="tx2">
                    <a:lumMod val="75000"/>
                  </a:schemeClr>
                </a:solidFill>
                <a:latin typeface="Arial" panose="020B0604020202020204" pitchFamily="34" charset="0"/>
                <a:ea typeface="SimSun"/>
                <a:cs typeface="Arial" panose="020B0604020202020204" pitchFamily="34" charset="0"/>
              </a:rPr>
              <a:t> are the major ones. </a:t>
            </a:r>
            <a:endParaRPr lang="en-US" sz="1800" b="1" kern="100" dirty="0">
              <a:solidFill>
                <a:schemeClr val="tx2">
                  <a:lumMod val="75000"/>
                </a:schemeClr>
              </a:solidFill>
              <a:latin typeface="Arial" panose="020B0604020202020204" pitchFamily="34" charset="0"/>
              <a:ea typeface="SimSun"/>
              <a:cs typeface="Arial" panose="020B0604020202020204" pitchFamily="34" charset="0"/>
            </a:endParaRPr>
          </a:p>
          <a:p>
            <a:pPr marL="487707" indent="-487707" algn="just" defTabSz="4877059">
              <a:buFontTx/>
              <a:buAutoNum type="arabicPeriod"/>
            </a:pPr>
            <a:r>
              <a:rPr lang="en-US" sz="1800" b="1" kern="100" dirty="0">
                <a:solidFill>
                  <a:schemeClr val="tx2">
                    <a:lumMod val="75000"/>
                  </a:schemeClr>
                </a:solidFill>
                <a:latin typeface="Arial" panose="020B0604020202020204" pitchFamily="34" charset="0"/>
                <a:ea typeface="SimSun"/>
                <a:cs typeface="Arial" panose="020B0604020202020204" pitchFamily="34" charset="0"/>
              </a:rPr>
              <a:t>The mass balance calculations showed that the tailing dam has been </a:t>
            </a:r>
            <a:r>
              <a:rPr lang="en-US" sz="1800" b="1" kern="100" dirty="0" err="1">
                <a:solidFill>
                  <a:schemeClr val="tx2">
                    <a:lumMod val="75000"/>
                  </a:schemeClr>
                </a:solidFill>
                <a:latin typeface="Arial" panose="020B0604020202020204" pitchFamily="34" charset="0"/>
                <a:ea typeface="SimSun"/>
                <a:cs typeface="Arial" panose="020B0604020202020204" pitchFamily="34" charset="0"/>
              </a:rPr>
              <a:t>oxidised</a:t>
            </a:r>
            <a:r>
              <a:rPr lang="en-US" sz="1800" b="1" kern="100" dirty="0">
                <a:solidFill>
                  <a:schemeClr val="tx2">
                    <a:lumMod val="75000"/>
                  </a:schemeClr>
                </a:solidFill>
                <a:latin typeface="Arial" panose="020B0604020202020204" pitchFamily="34" charset="0"/>
                <a:ea typeface="SimSun"/>
                <a:cs typeface="Arial" panose="020B0604020202020204" pitchFamily="34" charset="0"/>
              </a:rPr>
              <a:t> to a depth of 3-4 meters with significant loss in major and trace elements.</a:t>
            </a:r>
          </a:p>
          <a:p>
            <a:pPr marL="487707" indent="-487707" algn="just" defTabSz="4877059">
              <a:buFontTx/>
              <a:buAutoNum type="arabicPeriod"/>
            </a:pPr>
            <a:r>
              <a:rPr lang="en-US" sz="1800" b="1" kern="100" dirty="0">
                <a:solidFill>
                  <a:schemeClr val="tx2">
                    <a:lumMod val="75000"/>
                  </a:schemeClr>
                </a:solidFill>
                <a:latin typeface="Arial" panose="020B0604020202020204" pitchFamily="34" charset="0"/>
                <a:ea typeface="SimSun"/>
                <a:cs typeface="Arial" panose="020B0604020202020204" pitchFamily="34" charset="0"/>
              </a:rPr>
              <a:t>Overall, it is estimated that about 0.164% (±0.02%) of the tailings materials are leached yearly.</a:t>
            </a:r>
          </a:p>
          <a:p>
            <a:pPr marL="487707" indent="-487707" algn="just" defTabSz="4877059">
              <a:buFontTx/>
              <a:buAutoNum type="arabicPeriod"/>
            </a:pPr>
            <a:r>
              <a:rPr lang="en-US" sz="1800" b="1" kern="100" dirty="0">
                <a:solidFill>
                  <a:schemeClr val="tx2">
                    <a:lumMod val="75000"/>
                  </a:schemeClr>
                </a:solidFill>
                <a:latin typeface="Arial" panose="020B0604020202020204" pitchFamily="34" charset="0"/>
                <a:ea typeface="SimSun"/>
                <a:cs typeface="Arial" panose="020B0604020202020204" pitchFamily="34" charset="0"/>
              </a:rPr>
              <a:t>The reddish Au rich layer occurs at a depth of ~7 meters, which is of sub-economic value.  </a:t>
            </a:r>
            <a:endParaRPr lang="en-GB" sz="1800" b="1" dirty="0">
              <a:solidFill>
                <a:schemeClr val="tx2">
                  <a:lumMod val="75000"/>
                </a:schemeClr>
              </a:solidFill>
              <a:latin typeface="Arial" panose="020B0604020202020204" pitchFamily="34" charset="0"/>
              <a:ea typeface="Calibri"/>
              <a:cs typeface="Arial" panose="020B0604020202020204" pitchFamily="34" charset="0"/>
            </a:endParaRPr>
          </a:p>
        </p:txBody>
      </p:sp>
      <p:sp>
        <p:nvSpPr>
          <p:cNvPr id="46" name="TextBox 45"/>
          <p:cNvSpPr txBox="1"/>
          <p:nvPr/>
        </p:nvSpPr>
        <p:spPr>
          <a:xfrm>
            <a:off x="21441549" y="31634649"/>
            <a:ext cx="8784977" cy="6386390"/>
          </a:xfrm>
          <a:prstGeom prst="rect">
            <a:avLst/>
          </a:prstGeom>
          <a:noFill/>
        </p:spPr>
        <p:txBody>
          <a:bodyPr wrap="square" lIns="487707" tIns="243853" rIns="487707" bIns="243853" rtlCol="0">
            <a:spAutoFit/>
          </a:bodyPr>
          <a:lstStyle/>
          <a:p>
            <a:pPr defTabSz="4877059"/>
            <a:r>
              <a:rPr lang="en-GB" sz="4100" b="1" u="sng" dirty="0">
                <a:solidFill>
                  <a:srgbClr val="C00000"/>
                </a:solidFill>
                <a:latin typeface="Arial" panose="020B0604020202020204" pitchFamily="34" charset="0"/>
                <a:cs typeface="Arial" panose="020B0604020202020204" pitchFamily="34" charset="0"/>
              </a:rPr>
              <a:t>5. </a:t>
            </a:r>
            <a:r>
              <a:rPr lang="en-GB" sz="4100" b="1" u="sng" dirty="0" smtClean="0">
                <a:solidFill>
                  <a:srgbClr val="C00000"/>
                </a:solidFill>
                <a:latin typeface="Arial" panose="020B0604020202020204" pitchFamily="34" charset="0"/>
                <a:cs typeface="Arial" panose="020B0604020202020204" pitchFamily="34" charset="0"/>
              </a:rPr>
              <a:t>Reference:</a:t>
            </a:r>
            <a:endParaRPr lang="en-GB" sz="4100" b="1" u="sng" dirty="0">
              <a:solidFill>
                <a:srgbClr val="C00000"/>
              </a:solidFill>
              <a:latin typeface="Arial" panose="020B0604020202020204" pitchFamily="34" charset="0"/>
              <a:cs typeface="Arial" panose="020B0604020202020204" pitchFamily="34" charset="0"/>
            </a:endParaRPr>
          </a:p>
          <a:p>
            <a:pPr algn="just" defTabSz="4877059"/>
            <a:r>
              <a:rPr lang="en-GB" sz="1800" b="1" dirty="0" err="1">
                <a:solidFill>
                  <a:schemeClr val="tx2">
                    <a:lumMod val="75000"/>
                  </a:schemeClr>
                </a:solidFill>
                <a:latin typeface="Arial" panose="020B0604020202020204" pitchFamily="34" charset="0"/>
                <a:cs typeface="Arial" panose="020B0604020202020204" pitchFamily="34" charset="0"/>
              </a:rPr>
              <a:t>Alkarkhi</a:t>
            </a:r>
            <a:r>
              <a:rPr lang="en-GB" sz="1800" b="1" dirty="0">
                <a:solidFill>
                  <a:schemeClr val="tx2">
                    <a:lumMod val="75000"/>
                  </a:schemeClr>
                </a:solidFill>
                <a:latin typeface="Arial" panose="020B0604020202020204" pitchFamily="34" charset="0"/>
                <a:cs typeface="Arial" panose="020B0604020202020204" pitchFamily="34" charset="0"/>
              </a:rPr>
              <a:t>, A.F., Ismail, N., Ahmed, A. &amp; Mat </a:t>
            </a:r>
            <a:r>
              <a:rPr lang="en-GB" sz="1800" b="1" dirty="0" err="1">
                <a:solidFill>
                  <a:schemeClr val="tx2">
                    <a:lumMod val="75000"/>
                  </a:schemeClr>
                </a:solidFill>
                <a:latin typeface="Arial" panose="020B0604020202020204" pitchFamily="34" charset="0"/>
                <a:cs typeface="Arial" panose="020B0604020202020204" pitchFamily="34" charset="0"/>
              </a:rPr>
              <a:t>Easa</a:t>
            </a:r>
            <a:r>
              <a:rPr lang="en-GB" sz="1800" b="1" dirty="0">
                <a:solidFill>
                  <a:schemeClr val="tx2">
                    <a:lumMod val="75000"/>
                  </a:schemeClr>
                </a:solidFill>
                <a:latin typeface="Arial" panose="020B0604020202020204" pitchFamily="34" charset="0"/>
                <a:cs typeface="Arial" panose="020B0604020202020204" pitchFamily="34" charset="0"/>
              </a:rPr>
              <a:t>, A. 2009, "Analysis of heavy metal concentrations in sediments of selected estuaries of Malaysia—a statistical assessment", Environmental monitoring and assessment, vol. 153, no. 1-4, pp. 179-185. </a:t>
            </a:r>
          </a:p>
          <a:p>
            <a:pPr algn="just" defTabSz="4877059"/>
            <a:r>
              <a:rPr lang="en-GB" sz="1800" b="1" dirty="0" err="1">
                <a:solidFill>
                  <a:schemeClr val="tx2">
                    <a:lumMod val="75000"/>
                  </a:schemeClr>
                </a:solidFill>
                <a:latin typeface="Arial" panose="020B0604020202020204" pitchFamily="34" charset="0"/>
                <a:cs typeface="Arial" panose="020B0604020202020204" pitchFamily="34" charset="0"/>
              </a:rPr>
              <a:t>López</a:t>
            </a:r>
            <a:r>
              <a:rPr lang="en-GB" sz="1800" b="1" dirty="0">
                <a:solidFill>
                  <a:schemeClr val="tx2">
                    <a:lumMod val="75000"/>
                  </a:schemeClr>
                </a:solidFill>
                <a:latin typeface="Arial" panose="020B0604020202020204" pitchFamily="34" charset="0"/>
                <a:cs typeface="Arial" panose="020B0604020202020204" pitchFamily="34" charset="0"/>
              </a:rPr>
              <a:t>-Moro, F.J. 2012, "EASYGRESGRANT—A Microsoft Excel spreadsheet to quantify volume changes and to perform mass-balance </a:t>
            </a:r>
            <a:r>
              <a:rPr lang="en-GB" sz="1800" b="1" dirty="0" err="1">
                <a:solidFill>
                  <a:schemeClr val="tx2">
                    <a:lumMod val="75000"/>
                  </a:schemeClr>
                </a:solidFill>
                <a:latin typeface="Arial" panose="020B0604020202020204" pitchFamily="34" charset="0"/>
                <a:cs typeface="Arial" panose="020B0604020202020204" pitchFamily="34" charset="0"/>
              </a:rPr>
              <a:t>modeling</a:t>
            </a:r>
            <a:r>
              <a:rPr lang="en-GB" sz="1800" b="1" dirty="0">
                <a:solidFill>
                  <a:schemeClr val="tx2">
                    <a:lumMod val="75000"/>
                  </a:schemeClr>
                </a:solidFill>
                <a:latin typeface="Arial" panose="020B0604020202020204" pitchFamily="34" charset="0"/>
                <a:cs typeface="Arial" panose="020B0604020202020204" pitchFamily="34" charset="0"/>
              </a:rPr>
              <a:t> in </a:t>
            </a:r>
            <a:r>
              <a:rPr lang="en-GB" sz="1800" b="1" dirty="0" err="1">
                <a:solidFill>
                  <a:schemeClr val="tx2">
                    <a:lumMod val="75000"/>
                  </a:schemeClr>
                </a:solidFill>
                <a:latin typeface="Arial" panose="020B0604020202020204" pitchFamily="34" charset="0"/>
                <a:cs typeface="Arial" panose="020B0604020202020204" pitchFamily="34" charset="0"/>
              </a:rPr>
              <a:t>metasomatic</a:t>
            </a:r>
            <a:r>
              <a:rPr lang="en-GB" sz="1800" b="1" dirty="0">
                <a:solidFill>
                  <a:schemeClr val="tx2">
                    <a:lumMod val="75000"/>
                  </a:schemeClr>
                </a:solidFill>
                <a:latin typeface="Arial" panose="020B0604020202020204" pitchFamily="34" charset="0"/>
                <a:cs typeface="Arial" panose="020B0604020202020204" pitchFamily="34" charset="0"/>
              </a:rPr>
              <a:t> systems", Computers &amp; Geosciences, vol. 39, pp. 191-196. </a:t>
            </a:r>
          </a:p>
          <a:p>
            <a:pPr algn="just" defTabSz="4877059"/>
            <a:r>
              <a:rPr lang="en-GB" sz="1800" b="1" dirty="0">
                <a:solidFill>
                  <a:schemeClr val="tx2">
                    <a:lumMod val="75000"/>
                  </a:schemeClr>
                </a:solidFill>
                <a:latin typeface="Arial" panose="020B0604020202020204" pitchFamily="34" charset="0"/>
                <a:cs typeface="Arial" panose="020B0604020202020204" pitchFamily="34" charset="0"/>
              </a:rPr>
              <a:t>Mukherjee, P. &amp; Gupta, P. 2008, "Arbitrary scaling in ISOCON method of geochemical mass balance: An evaluation of the graphical approach", Geochemical Journal, vol. 42, no. 3, pp. 247-253. </a:t>
            </a:r>
          </a:p>
          <a:p>
            <a:pPr algn="just" defTabSz="4877059"/>
            <a:r>
              <a:rPr lang="en-GB" sz="1800" b="1" dirty="0">
                <a:solidFill>
                  <a:schemeClr val="tx2">
                    <a:lumMod val="75000"/>
                  </a:schemeClr>
                </a:solidFill>
                <a:latin typeface="Arial" panose="020B0604020202020204" pitchFamily="34" charset="0"/>
                <a:cs typeface="Arial" panose="020B0604020202020204" pitchFamily="34" charset="0"/>
              </a:rPr>
              <a:t>Tutu, H., McCarthy, T. &amp; </a:t>
            </a:r>
            <a:r>
              <a:rPr lang="en-GB" sz="1800" b="1" dirty="0" err="1">
                <a:solidFill>
                  <a:schemeClr val="tx2">
                    <a:lumMod val="75000"/>
                  </a:schemeClr>
                </a:solidFill>
                <a:latin typeface="Arial" panose="020B0604020202020204" pitchFamily="34" charset="0"/>
                <a:cs typeface="Arial" panose="020B0604020202020204" pitchFamily="34" charset="0"/>
              </a:rPr>
              <a:t>Cukrowska</a:t>
            </a:r>
            <a:r>
              <a:rPr lang="en-GB" sz="1800" b="1" dirty="0">
                <a:solidFill>
                  <a:schemeClr val="tx2">
                    <a:lumMod val="75000"/>
                  </a:schemeClr>
                </a:solidFill>
                <a:latin typeface="Arial" panose="020B0604020202020204" pitchFamily="34" charset="0"/>
                <a:cs typeface="Arial" panose="020B0604020202020204" pitchFamily="34" charset="0"/>
              </a:rPr>
              <a:t>, E. 2008, "The chemical characteristics of acid mine drainage with particular reference to sources, distribution and remediation: The Witwatersrand Basin, South Africa as a case study", Applied Geochemistry, vol. 23, no. 12, pp. 3666-3684. </a:t>
            </a:r>
          </a:p>
          <a:p>
            <a:pPr algn="just" defTabSz="4877059"/>
            <a:r>
              <a:rPr lang="en-GB" sz="1800" b="1" dirty="0">
                <a:solidFill>
                  <a:schemeClr val="tx2">
                    <a:lumMod val="75000"/>
                  </a:schemeClr>
                </a:solidFill>
                <a:latin typeface="Arial" panose="020B0604020202020204" pitchFamily="34" charset="0"/>
                <a:cs typeface="Arial" panose="020B0604020202020204" pitchFamily="34" charset="0"/>
              </a:rPr>
              <a:t>Zhang, C. &amp; </a:t>
            </a:r>
            <a:r>
              <a:rPr lang="en-GB" sz="1800" b="1" dirty="0" err="1">
                <a:solidFill>
                  <a:schemeClr val="tx2">
                    <a:lumMod val="75000"/>
                  </a:schemeClr>
                </a:solidFill>
                <a:latin typeface="Arial" panose="020B0604020202020204" pitchFamily="34" charset="0"/>
                <a:cs typeface="Arial" panose="020B0604020202020204" pitchFamily="34" charset="0"/>
              </a:rPr>
              <a:t>Selinus</a:t>
            </a:r>
            <a:r>
              <a:rPr lang="en-GB" sz="1800" b="1" dirty="0">
                <a:solidFill>
                  <a:schemeClr val="tx2">
                    <a:lumMod val="75000"/>
                  </a:schemeClr>
                </a:solidFill>
                <a:latin typeface="Arial" panose="020B0604020202020204" pitchFamily="34" charset="0"/>
                <a:cs typeface="Arial" panose="020B0604020202020204" pitchFamily="34" charset="0"/>
              </a:rPr>
              <a:t>, O. 1998, "Statistics and GIS in environmental geochemistry—some problems and solutions", Journal of Geochemical Exploration, vol. 64, no. 1, pp. 339-354. </a:t>
            </a:r>
          </a:p>
        </p:txBody>
      </p:sp>
      <p:sp>
        <p:nvSpPr>
          <p:cNvPr id="47" name="TextBox 46"/>
          <p:cNvSpPr txBox="1"/>
          <p:nvPr/>
        </p:nvSpPr>
        <p:spPr>
          <a:xfrm>
            <a:off x="1626329" y="29069446"/>
            <a:ext cx="6091855" cy="769631"/>
          </a:xfrm>
          <a:prstGeom prst="rect">
            <a:avLst/>
          </a:prstGeom>
          <a:noFill/>
        </p:spPr>
        <p:txBody>
          <a:bodyPr wrap="none" lIns="487868" tIns="243934" rIns="487868" bIns="243934" rtlCol="0">
            <a:spAutoFit/>
          </a:bodyPr>
          <a:lstStyle/>
          <a:p>
            <a:r>
              <a:rPr lang="en-US" sz="1800" dirty="0">
                <a:latin typeface="Arial Rounded MT Bold" panose="020F0704030504030204" pitchFamily="34" charset="0"/>
                <a:cs typeface="Arial" panose="020B0604020202020204" pitchFamily="34" charset="0"/>
              </a:rPr>
              <a:t>Plate 1: Side view of the tailings dam sampled</a:t>
            </a:r>
            <a:endParaRPr lang="en-GB" sz="1800" dirty="0">
              <a:latin typeface="Arial Rounded MT Bold" panose="020F0704030504030204" pitchFamily="34" charset="0"/>
              <a:cs typeface="Arial" panose="020B0604020202020204" pitchFamily="34" charset="0"/>
            </a:endParaRPr>
          </a:p>
        </p:txBody>
      </p:sp>
      <p:sp>
        <p:nvSpPr>
          <p:cNvPr id="48" name="TextBox 47"/>
          <p:cNvSpPr txBox="1"/>
          <p:nvPr/>
        </p:nvSpPr>
        <p:spPr>
          <a:xfrm>
            <a:off x="1921907" y="38304997"/>
            <a:ext cx="8577087" cy="861964"/>
          </a:xfrm>
          <a:prstGeom prst="rect">
            <a:avLst/>
          </a:prstGeom>
          <a:noFill/>
        </p:spPr>
        <p:txBody>
          <a:bodyPr wrap="none" lIns="487868" tIns="243934" rIns="487868" bIns="243934" rtlCol="0">
            <a:spAutoFit/>
          </a:bodyPr>
          <a:lstStyle/>
          <a:p>
            <a:r>
              <a:rPr lang="en-US" sz="2400" dirty="0">
                <a:latin typeface="Arial Rounded MT Bold" panose="020F0704030504030204" pitchFamily="34" charset="0"/>
              </a:rPr>
              <a:t>Figure 2: Lithology of the five drilled holes sampled</a:t>
            </a:r>
            <a:endParaRPr lang="en-GB" sz="2400" dirty="0">
              <a:latin typeface="Arial Rounded MT Bold" panose="020F0704030504030204" pitchFamily="34" charset="0"/>
            </a:endParaRPr>
          </a:p>
        </p:txBody>
      </p:sp>
      <p:sp>
        <p:nvSpPr>
          <p:cNvPr id="49" name="TextBox 48"/>
          <p:cNvSpPr txBox="1"/>
          <p:nvPr/>
        </p:nvSpPr>
        <p:spPr>
          <a:xfrm>
            <a:off x="11269370" y="11815641"/>
            <a:ext cx="6435155" cy="975457"/>
          </a:xfrm>
          <a:prstGeom prst="rect">
            <a:avLst/>
          </a:prstGeom>
          <a:noFill/>
        </p:spPr>
        <p:txBody>
          <a:bodyPr wrap="none" lIns="487868" tIns="243934" rIns="487868" bIns="243934" rtlCol="0">
            <a:spAutoFit/>
          </a:bodyPr>
          <a:lstStyle/>
          <a:p>
            <a:pPr>
              <a:lnSpc>
                <a:spcPct val="150000"/>
              </a:lnSpc>
            </a:pPr>
            <a:r>
              <a:rPr lang="en-AU" sz="2400" kern="50" dirty="0">
                <a:latin typeface="Arial Rounded MT Bold" panose="020F0704030504030204" pitchFamily="34" charset="0"/>
                <a:ea typeface="Times New Roman"/>
                <a:cs typeface="Aharoni" panose="02010803020104030203" pitchFamily="2" charset="-79"/>
              </a:rPr>
              <a:t>Table 1:</a:t>
            </a:r>
            <a:r>
              <a:rPr lang="en-AU" sz="2400" kern="50" baseline="-25000" dirty="0">
                <a:latin typeface="Arial Rounded MT Bold" panose="020F0704030504030204" pitchFamily="34" charset="0"/>
                <a:ea typeface="Times New Roman"/>
                <a:cs typeface="Aharoni" panose="02010803020104030203" pitchFamily="2" charset="-79"/>
              </a:rPr>
              <a:t> </a:t>
            </a:r>
            <a:r>
              <a:rPr lang="en-AU" sz="2400" kern="50" dirty="0">
                <a:latin typeface="Arial Rounded MT Bold" panose="020F0704030504030204" pitchFamily="34" charset="0"/>
                <a:ea typeface="Times New Roman"/>
                <a:cs typeface="Aharoni" panose="02010803020104030203" pitchFamily="2" charset="-79"/>
              </a:rPr>
              <a:t>Geochemical data summary </a:t>
            </a:r>
            <a:endParaRPr lang="en-GB" sz="2400" kern="50" dirty="0">
              <a:latin typeface="Arial Rounded MT Bold" panose="020F0704030504030204" pitchFamily="34" charset="0"/>
              <a:ea typeface="Arial Unicode MS"/>
              <a:cs typeface="Aharoni" panose="02010803020104030203" pitchFamily="2" charset="-79"/>
            </a:endParaRPr>
          </a:p>
        </p:txBody>
      </p:sp>
      <p:sp>
        <p:nvSpPr>
          <p:cNvPr id="50" name="TextBox 49"/>
          <p:cNvSpPr txBox="1"/>
          <p:nvPr/>
        </p:nvSpPr>
        <p:spPr>
          <a:xfrm>
            <a:off x="11269370" y="28884780"/>
            <a:ext cx="9498261" cy="908131"/>
          </a:xfrm>
          <a:prstGeom prst="rect">
            <a:avLst/>
          </a:prstGeom>
          <a:noFill/>
        </p:spPr>
        <p:txBody>
          <a:bodyPr wrap="square" lIns="487868" tIns="243934" rIns="487868" bIns="243934" rtlCol="0">
            <a:spAutoFit/>
          </a:bodyPr>
          <a:lstStyle/>
          <a:p>
            <a:pPr algn="just">
              <a:lnSpc>
                <a:spcPct val="150000"/>
              </a:lnSpc>
            </a:pPr>
            <a:r>
              <a:rPr lang="en-US" sz="1800" kern="50" dirty="0">
                <a:latin typeface="Arial Rounded MT Bold" pitchFamily="34" charset="0"/>
                <a:ea typeface="Arial Unicode MS"/>
              </a:rPr>
              <a:t>Figure 3: </a:t>
            </a:r>
            <a:r>
              <a:rPr lang="en-US" sz="1800" kern="50" dirty="0" err="1">
                <a:latin typeface="Arial Rounded MT Bold" pitchFamily="34" charset="0"/>
                <a:ea typeface="Arial Unicode MS"/>
              </a:rPr>
              <a:t>Dendrogram</a:t>
            </a:r>
            <a:r>
              <a:rPr lang="en-US" sz="1800" kern="50" dirty="0">
                <a:latin typeface="Arial Rounded MT Bold" pitchFamily="34" charset="0"/>
                <a:ea typeface="Arial Unicode MS"/>
              </a:rPr>
              <a:t> showing the results of HCA</a:t>
            </a:r>
            <a:endParaRPr lang="en-GB" sz="1800" kern="50" dirty="0">
              <a:latin typeface="Arial Rounded MT Bold" pitchFamily="34" charset="0"/>
              <a:ea typeface="Arial Unicode MS"/>
            </a:endParaRPr>
          </a:p>
        </p:txBody>
      </p:sp>
      <p:sp>
        <p:nvSpPr>
          <p:cNvPr id="51" name="TextBox 50"/>
          <p:cNvSpPr txBox="1"/>
          <p:nvPr/>
        </p:nvSpPr>
        <p:spPr>
          <a:xfrm>
            <a:off x="11086051" y="33029808"/>
            <a:ext cx="10029015" cy="1046630"/>
          </a:xfrm>
          <a:prstGeom prst="rect">
            <a:avLst/>
          </a:prstGeom>
          <a:noFill/>
        </p:spPr>
        <p:txBody>
          <a:bodyPr wrap="square" lIns="487868" tIns="243934" rIns="487868" bIns="243934" rtlCol="0">
            <a:spAutoFit/>
          </a:bodyPr>
          <a:lstStyle/>
          <a:p>
            <a:pPr algn="just"/>
            <a:r>
              <a:rPr lang="en-AU" sz="1800" kern="50" dirty="0">
                <a:latin typeface="Arial Rounded MT Bold" panose="020F0704030504030204" pitchFamily="34" charset="0"/>
                <a:ea typeface="Arial Unicode MS"/>
              </a:rPr>
              <a:t>Table 2: Principal component analysis for layers (Extraction Method: PCA; Rotation Method: </a:t>
            </a:r>
            <a:r>
              <a:rPr lang="en-AU" sz="1800" kern="50" dirty="0" err="1">
                <a:latin typeface="Arial Rounded MT Bold" panose="020F0704030504030204" pitchFamily="34" charset="0"/>
                <a:ea typeface="Arial Unicode MS"/>
              </a:rPr>
              <a:t>Varimax</a:t>
            </a:r>
            <a:r>
              <a:rPr lang="en-AU" sz="1800" kern="50" dirty="0">
                <a:latin typeface="Arial Rounded MT Bold" panose="020F0704030504030204" pitchFamily="34" charset="0"/>
                <a:ea typeface="Arial Unicode MS"/>
              </a:rPr>
              <a:t> with Kaiser Normalization)</a:t>
            </a:r>
            <a:endParaRPr lang="en-GB" sz="1800" kern="50" dirty="0">
              <a:latin typeface="Arial Rounded MT Bold" panose="020F0704030504030204" pitchFamily="34" charset="0"/>
              <a:ea typeface="Arial Unicode MS"/>
            </a:endParaRPr>
          </a:p>
        </p:txBody>
      </p:sp>
      <p:sp>
        <p:nvSpPr>
          <p:cNvPr id="52" name="TextBox 51"/>
          <p:cNvSpPr txBox="1"/>
          <p:nvPr/>
        </p:nvSpPr>
        <p:spPr>
          <a:xfrm>
            <a:off x="20846645" y="19830985"/>
            <a:ext cx="10052860" cy="769631"/>
          </a:xfrm>
          <a:prstGeom prst="rect">
            <a:avLst/>
          </a:prstGeom>
          <a:noFill/>
        </p:spPr>
        <p:txBody>
          <a:bodyPr wrap="square" lIns="487868" tIns="243934" rIns="487868" bIns="243934" rtlCol="0">
            <a:spAutoFit/>
          </a:bodyPr>
          <a:lstStyle/>
          <a:p>
            <a:r>
              <a:rPr lang="en-ZA" sz="1800" dirty="0">
                <a:latin typeface="Arial Rounded MT Bold" panose="020F0704030504030204" pitchFamily="34" charset="0"/>
                <a:ea typeface="SimSun"/>
              </a:rPr>
              <a:t>Figure</a:t>
            </a:r>
            <a:r>
              <a:rPr lang="en-ZA" sz="1800" dirty="0">
                <a:latin typeface="Arial Rounded MT Bold" panose="020F0704030504030204" pitchFamily="34" charset="0"/>
                <a:ea typeface="Calibri"/>
              </a:rPr>
              <a:t> </a:t>
            </a:r>
            <a:r>
              <a:rPr lang="en-ZA" sz="1800" dirty="0">
                <a:latin typeface="Arial Rounded MT Bold" panose="020F0704030504030204" pitchFamily="34" charset="0"/>
                <a:ea typeface="SimSun"/>
              </a:rPr>
              <a:t>4</a:t>
            </a:r>
            <a:r>
              <a:rPr lang="en-ZA" sz="1800" dirty="0">
                <a:latin typeface="Arial Rounded MT Bold" panose="020F0704030504030204" pitchFamily="34" charset="0"/>
                <a:ea typeface="Calibri"/>
              </a:rPr>
              <a:t>: </a:t>
            </a:r>
            <a:r>
              <a:rPr lang="en-ZA" sz="1800" dirty="0">
                <a:latin typeface="Arial Rounded MT Bold" panose="020F0704030504030204" pitchFamily="34" charset="0"/>
                <a:ea typeface="SimSun"/>
              </a:rPr>
              <a:t>Histogram showing the g</a:t>
            </a:r>
            <a:r>
              <a:rPr lang="en-ZA" sz="1800" dirty="0">
                <a:latin typeface="Arial Rounded MT Bold" panose="020F0704030504030204" pitchFamily="34" charset="0"/>
                <a:ea typeface="Calibri"/>
              </a:rPr>
              <a:t>eochemical mass balance r</a:t>
            </a:r>
            <a:r>
              <a:rPr lang="en-ZA" sz="1800" dirty="0">
                <a:latin typeface="Arial Rounded MT Bold" panose="020F0704030504030204" pitchFamily="34" charset="0"/>
                <a:ea typeface="SimSun"/>
              </a:rPr>
              <a:t>esults</a:t>
            </a:r>
            <a:endParaRPr lang="en-GB" sz="1800" dirty="0">
              <a:latin typeface="Arial Rounded MT Bold" panose="020F0704030504030204" pitchFamily="34" charset="0"/>
            </a:endParaRPr>
          </a:p>
        </p:txBody>
      </p:sp>
      <p:sp>
        <p:nvSpPr>
          <p:cNvPr id="53" name="TextBox 52"/>
          <p:cNvSpPr txBox="1"/>
          <p:nvPr/>
        </p:nvSpPr>
        <p:spPr>
          <a:xfrm>
            <a:off x="20759872" y="23378056"/>
            <a:ext cx="8463762" cy="854719"/>
          </a:xfrm>
          <a:prstGeom prst="rect">
            <a:avLst/>
          </a:prstGeom>
          <a:noFill/>
        </p:spPr>
        <p:txBody>
          <a:bodyPr wrap="square" lIns="487868" tIns="243934" rIns="487868" bIns="243934" rtlCol="0">
            <a:spAutoFit/>
          </a:bodyPr>
          <a:lstStyle/>
          <a:p>
            <a:pPr algn="just">
              <a:lnSpc>
                <a:spcPct val="150000"/>
              </a:lnSpc>
              <a:spcAft>
                <a:spcPts val="5334"/>
              </a:spcAft>
            </a:pPr>
            <a:r>
              <a:rPr lang="en-GB" sz="1800" kern="0" dirty="0">
                <a:latin typeface="Arial Rounded MT Bold" panose="020F0704030504030204" pitchFamily="34" charset="0"/>
                <a:ea typeface="SimSun"/>
              </a:rPr>
              <a:t>Table 3: Rate of AMD generated in respect to time</a:t>
            </a:r>
            <a:endParaRPr lang="en-GB" sz="1800" kern="50" dirty="0">
              <a:latin typeface="Arial Rounded MT Bold" panose="020F0704030504030204" pitchFamily="34" charset="0"/>
              <a:ea typeface="Arial Unicode MS"/>
            </a:endParaRPr>
          </a:p>
        </p:txBody>
      </p:sp>
      <p:grpSp>
        <p:nvGrpSpPr>
          <p:cNvPr id="16" name="Group 15"/>
          <p:cNvGrpSpPr/>
          <p:nvPr/>
        </p:nvGrpSpPr>
        <p:grpSpPr>
          <a:xfrm>
            <a:off x="318366" y="24756919"/>
            <a:ext cx="1385889" cy="4277984"/>
            <a:chOff x="-61913" y="457200"/>
            <a:chExt cx="1385889" cy="3495675"/>
          </a:xfrm>
        </p:grpSpPr>
        <p:pic>
          <p:nvPicPr>
            <p:cNvPr id="1028" name="Picture 8" descr="Fill in the hole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913" y="457200"/>
              <a:ext cx="1385888"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0" descr="PA033745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912" y="1323975"/>
              <a:ext cx="1385888" cy="8667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1" descr="PA033746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913" y="2190750"/>
              <a:ext cx="1385887" cy="8953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22" descr="P9253574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912" y="3086100"/>
              <a:ext cx="1385888" cy="86677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5"/>
          <p:cNvSpPr>
            <a:spLocks noChangeArrowheads="1"/>
          </p:cNvSpPr>
          <p:nvPr/>
        </p:nvSpPr>
        <p:spPr bwMode="auto">
          <a:xfrm>
            <a:off x="0" y="0"/>
            <a:ext cx="302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6"/>
          <p:cNvSpPr>
            <a:spLocks noChangeArrowheads="1"/>
          </p:cNvSpPr>
          <p:nvPr/>
        </p:nvSpPr>
        <p:spPr bwMode="auto">
          <a:xfrm>
            <a:off x="0" y="1323975"/>
            <a:ext cx="30276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7"/>
          <p:cNvSpPr>
            <a:spLocks noChangeArrowheads="1"/>
          </p:cNvSpPr>
          <p:nvPr/>
        </p:nvSpPr>
        <p:spPr bwMode="auto">
          <a:xfrm>
            <a:off x="0" y="2190750"/>
            <a:ext cx="30276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8"/>
          <p:cNvSpPr>
            <a:spLocks noChangeArrowheads="1"/>
          </p:cNvSpPr>
          <p:nvPr/>
        </p:nvSpPr>
        <p:spPr bwMode="auto">
          <a:xfrm>
            <a:off x="0" y="3086100"/>
            <a:ext cx="30276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9"/>
          <p:cNvSpPr>
            <a:spLocks noChangeArrowheads="1"/>
          </p:cNvSpPr>
          <p:nvPr/>
        </p:nvSpPr>
        <p:spPr bwMode="auto">
          <a:xfrm>
            <a:off x="0" y="3952875"/>
            <a:ext cx="30276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4" name="Picture 3" descr="HCA"/>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463522" y="22986787"/>
            <a:ext cx="9296350" cy="6202075"/>
          </a:xfrm>
          <a:prstGeom prst="rect">
            <a:avLst/>
          </a:prstGeom>
          <a:noFill/>
          <a:ln w="25400">
            <a:noFill/>
          </a:ln>
          <a:extLst>
            <a:ext uri="{909E8E84-426E-40DD-AFC4-6F175D3DCCD1}">
              <a14:hiddenFill xmlns:a14="http://schemas.microsoft.com/office/drawing/2010/main">
                <a:solidFill>
                  <a:srgbClr val="FFFFFF"/>
                </a:solidFill>
              </a14:hiddenFill>
            </a:ext>
          </a:extLst>
        </p:spPr>
      </p:pic>
      <p:pic>
        <p:nvPicPr>
          <p:cNvPr id="6" name="Picture 2" descr="C:\Users\Abegunde Oluseyi\Desktop\picture4poster.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539" y="320738"/>
            <a:ext cx="5043374" cy="4299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1614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2232</TotalTime>
  <Words>1517</Words>
  <Application>Microsoft Office PowerPoint</Application>
  <PresentationFormat>Custom</PresentationFormat>
  <Paragraphs>70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Flow</vt:lpstr>
      <vt:lpstr>DISTRIBUTION PATTERNS OF CONTAMINANTS IN THE MOGALE GOLD TAILING DAM; CASE STUDY FROM SOUTH AFRICA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Shi.Y</cp:lastModifiedBy>
  <cp:revision>43</cp:revision>
  <dcterms:created xsi:type="dcterms:W3CDTF">2014-09-04T09:48:50Z</dcterms:created>
  <dcterms:modified xsi:type="dcterms:W3CDTF">2014-09-23T00:16:15Z</dcterms:modified>
</cp:coreProperties>
</file>