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0276800" cy="42802175"/>
  <p:notesSz cx="6858000" cy="9144000"/>
  <p:defaultTextStyle>
    <a:defPPr>
      <a:defRPr lang="en-US"/>
    </a:defPPr>
    <a:lvl1pPr marL="0" algn="l" defTabSz="4175523" rtl="0" eaLnBrk="1" latinLnBrk="0" hangingPunct="1">
      <a:defRPr sz="8200" kern="1200">
        <a:solidFill>
          <a:schemeClr val="tx1"/>
        </a:solidFill>
        <a:latin typeface="+mn-lt"/>
        <a:ea typeface="+mn-ea"/>
        <a:cs typeface="+mn-cs"/>
      </a:defRPr>
    </a:lvl1pPr>
    <a:lvl2pPr marL="2087761" algn="l" defTabSz="4175523" rtl="0" eaLnBrk="1" latinLnBrk="0" hangingPunct="1">
      <a:defRPr sz="8200" kern="1200">
        <a:solidFill>
          <a:schemeClr val="tx1"/>
        </a:solidFill>
        <a:latin typeface="+mn-lt"/>
        <a:ea typeface="+mn-ea"/>
        <a:cs typeface="+mn-cs"/>
      </a:defRPr>
    </a:lvl2pPr>
    <a:lvl3pPr marL="4175523" algn="l" defTabSz="4175523" rtl="0" eaLnBrk="1" latinLnBrk="0" hangingPunct="1">
      <a:defRPr sz="8200" kern="1200">
        <a:solidFill>
          <a:schemeClr val="tx1"/>
        </a:solidFill>
        <a:latin typeface="+mn-lt"/>
        <a:ea typeface="+mn-ea"/>
        <a:cs typeface="+mn-cs"/>
      </a:defRPr>
    </a:lvl3pPr>
    <a:lvl4pPr marL="6263284" algn="l" defTabSz="4175523" rtl="0" eaLnBrk="1" latinLnBrk="0" hangingPunct="1">
      <a:defRPr sz="8200" kern="1200">
        <a:solidFill>
          <a:schemeClr val="tx1"/>
        </a:solidFill>
        <a:latin typeface="+mn-lt"/>
        <a:ea typeface="+mn-ea"/>
        <a:cs typeface="+mn-cs"/>
      </a:defRPr>
    </a:lvl4pPr>
    <a:lvl5pPr marL="8351046" algn="l" defTabSz="4175523" rtl="0" eaLnBrk="1" latinLnBrk="0" hangingPunct="1">
      <a:defRPr sz="8200" kern="1200">
        <a:solidFill>
          <a:schemeClr val="tx1"/>
        </a:solidFill>
        <a:latin typeface="+mn-lt"/>
        <a:ea typeface="+mn-ea"/>
        <a:cs typeface="+mn-cs"/>
      </a:defRPr>
    </a:lvl5pPr>
    <a:lvl6pPr marL="10438807" algn="l" defTabSz="4175523" rtl="0" eaLnBrk="1" latinLnBrk="0" hangingPunct="1">
      <a:defRPr sz="8200" kern="1200">
        <a:solidFill>
          <a:schemeClr val="tx1"/>
        </a:solidFill>
        <a:latin typeface="+mn-lt"/>
        <a:ea typeface="+mn-ea"/>
        <a:cs typeface="+mn-cs"/>
      </a:defRPr>
    </a:lvl6pPr>
    <a:lvl7pPr marL="12526568" algn="l" defTabSz="4175523" rtl="0" eaLnBrk="1" latinLnBrk="0" hangingPunct="1">
      <a:defRPr sz="8200" kern="1200">
        <a:solidFill>
          <a:schemeClr val="tx1"/>
        </a:solidFill>
        <a:latin typeface="+mn-lt"/>
        <a:ea typeface="+mn-ea"/>
        <a:cs typeface="+mn-cs"/>
      </a:defRPr>
    </a:lvl7pPr>
    <a:lvl8pPr marL="14614330" algn="l" defTabSz="4175523" rtl="0" eaLnBrk="1" latinLnBrk="0" hangingPunct="1">
      <a:defRPr sz="8200" kern="1200">
        <a:solidFill>
          <a:schemeClr val="tx1"/>
        </a:solidFill>
        <a:latin typeface="+mn-lt"/>
        <a:ea typeface="+mn-ea"/>
        <a:cs typeface="+mn-cs"/>
      </a:defRPr>
    </a:lvl8pPr>
    <a:lvl9pPr marL="16702091" algn="l" defTabSz="4175523"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481">
          <p15:clr>
            <a:srgbClr val="A4A3A4"/>
          </p15:clr>
        </p15:guide>
        <p15:guide id="2" pos="9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9" d="100"/>
          <a:sy n="39" d="100"/>
        </p:scale>
        <p:origin x="-102" y="3246"/>
      </p:cViewPr>
      <p:guideLst>
        <p:guide orient="horz" pos="13481"/>
        <p:guide pos="9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24134235"/>
            <a:ext cx="30276800" cy="1866794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17588" tIns="208794" rIns="417588" bIns="208794" rtlCol="0" anchor="ctr"/>
          <a:lstStyle/>
          <a:p>
            <a:pPr algn="ctr"/>
            <a:endParaRPr lang="en-US"/>
          </a:p>
        </p:txBody>
      </p:sp>
      <p:sp>
        <p:nvSpPr>
          <p:cNvPr id="12" name="Rectangle 11"/>
          <p:cNvSpPr/>
          <p:nvPr/>
        </p:nvSpPr>
        <p:spPr>
          <a:xfrm>
            <a:off x="0" y="0"/>
            <a:ext cx="30276800" cy="24134235"/>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588" tIns="208794" rIns="417588" bIns="208794" rtlCol="0" anchor="ctr"/>
          <a:lstStyle/>
          <a:p>
            <a:pPr algn="ctr"/>
            <a:endParaRPr lang="en-US" dirty="0"/>
          </a:p>
        </p:txBody>
      </p:sp>
      <p:sp>
        <p:nvSpPr>
          <p:cNvPr id="13" name="Rectangle 12"/>
          <p:cNvSpPr/>
          <p:nvPr/>
        </p:nvSpPr>
        <p:spPr>
          <a:xfrm>
            <a:off x="0" y="16553613"/>
            <a:ext cx="30276800" cy="14267392"/>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588" tIns="208794" rIns="417588" bIns="208794" rtlCol="0" anchor="ctr"/>
          <a:lstStyle/>
          <a:p>
            <a:pPr algn="ctr"/>
            <a:endParaRPr lang="en-US"/>
          </a:p>
        </p:txBody>
      </p:sp>
      <p:sp>
        <p:nvSpPr>
          <p:cNvPr id="14" name="Oval 13"/>
          <p:cNvSpPr/>
          <p:nvPr/>
        </p:nvSpPr>
        <p:spPr>
          <a:xfrm>
            <a:off x="0" y="9987174"/>
            <a:ext cx="30276800" cy="31863841"/>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588" tIns="208794" rIns="417588" bIns="208794" rtlCol="0" anchor="ctr"/>
          <a:lstStyle/>
          <a:p>
            <a:pPr algn="ctr"/>
            <a:endParaRPr lang="en-US"/>
          </a:p>
        </p:txBody>
      </p:sp>
      <p:sp>
        <p:nvSpPr>
          <p:cNvPr id="3" name="Subtitle 2"/>
          <p:cNvSpPr>
            <a:spLocks noGrp="1"/>
          </p:cNvSpPr>
          <p:nvPr>
            <p:ph type="subTitle" idx="1"/>
          </p:nvPr>
        </p:nvSpPr>
        <p:spPr>
          <a:xfrm>
            <a:off x="4879899" y="31533966"/>
            <a:ext cx="18664766" cy="5505484"/>
          </a:xfrm>
        </p:spPr>
        <p:txBody>
          <a:bodyPr>
            <a:normAutofit/>
          </a:bodyPr>
          <a:lstStyle>
            <a:lvl1pPr marL="0" indent="0" algn="l">
              <a:buNone/>
              <a:defRPr sz="10000">
                <a:solidFill>
                  <a:schemeClr val="tx2"/>
                </a:solidFill>
              </a:defRPr>
            </a:lvl1pPr>
            <a:lvl2pPr marL="2087941" indent="0" algn="ctr">
              <a:buNone/>
              <a:defRPr>
                <a:solidFill>
                  <a:schemeClr val="tx1">
                    <a:tint val="75000"/>
                  </a:schemeClr>
                </a:solidFill>
              </a:defRPr>
            </a:lvl2pPr>
            <a:lvl3pPr marL="4175882" indent="0" algn="ctr">
              <a:buNone/>
              <a:defRPr>
                <a:solidFill>
                  <a:schemeClr val="tx1">
                    <a:tint val="75000"/>
                  </a:schemeClr>
                </a:solidFill>
              </a:defRPr>
            </a:lvl3pPr>
            <a:lvl4pPr marL="6263823" indent="0" algn="ctr">
              <a:buNone/>
              <a:defRPr>
                <a:solidFill>
                  <a:schemeClr val="tx1">
                    <a:tint val="75000"/>
                  </a:schemeClr>
                </a:solidFill>
              </a:defRPr>
            </a:lvl4pPr>
            <a:lvl5pPr marL="8351764" indent="0" algn="ctr">
              <a:buNone/>
              <a:defRPr>
                <a:solidFill>
                  <a:schemeClr val="tx1">
                    <a:tint val="75000"/>
                  </a:schemeClr>
                </a:solidFill>
              </a:defRPr>
            </a:lvl5pPr>
            <a:lvl6pPr marL="10439705" indent="0" algn="ctr">
              <a:buNone/>
              <a:defRPr>
                <a:solidFill>
                  <a:schemeClr val="tx1">
                    <a:tint val="75000"/>
                  </a:schemeClr>
                </a:solidFill>
              </a:defRPr>
            </a:lvl6pPr>
            <a:lvl7pPr marL="12527646" indent="0" algn="ctr">
              <a:buNone/>
              <a:defRPr>
                <a:solidFill>
                  <a:schemeClr val="tx1">
                    <a:tint val="75000"/>
                  </a:schemeClr>
                </a:solidFill>
              </a:defRPr>
            </a:lvl7pPr>
            <a:lvl8pPr marL="14615587" indent="0" algn="ctr">
              <a:buNone/>
              <a:defRPr>
                <a:solidFill>
                  <a:schemeClr val="tx1">
                    <a:tint val="75000"/>
                  </a:schemeClr>
                </a:solidFill>
              </a:defRPr>
            </a:lvl8pPr>
            <a:lvl9pPr marL="1670352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757F33-11D0-43B8-AE18-192E9641A7DD}" type="datetimeFigureOut">
              <a:rPr lang="en-ZA" smtClean="0"/>
              <a:t>2014/09/23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a:p>
        </p:txBody>
      </p:sp>
      <p:sp>
        <p:nvSpPr>
          <p:cNvPr id="2" name="Title 1"/>
          <p:cNvSpPr>
            <a:spLocks noGrp="1"/>
          </p:cNvSpPr>
          <p:nvPr>
            <p:ph type="ctrTitle"/>
          </p:nvPr>
        </p:nvSpPr>
        <p:spPr>
          <a:xfrm>
            <a:off x="2707103" y="19549263"/>
            <a:ext cx="23758384" cy="11191521"/>
          </a:xfrm>
          <a:effectLst/>
        </p:spPr>
        <p:txBody>
          <a:bodyPr>
            <a:noAutofit/>
          </a:bodyPr>
          <a:lstStyle>
            <a:lvl1pPr marL="2923117" indent="-2087941" algn="l">
              <a:defRPr sz="247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307667" y="4565559"/>
            <a:ext cx="21193760" cy="216864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57F33-11D0-43B8-AE18-192E9641A7DD}" type="datetimeFigureOut">
              <a:rPr lang="en-ZA" smtClean="0"/>
              <a:t>2014/09/23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20221" y="2349922"/>
            <a:ext cx="6812280" cy="32693541"/>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1006509" y="4565562"/>
            <a:ext cx="15990306" cy="30549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757F33-11D0-43B8-AE18-192E9641A7DD}" type="datetimeFigureOut">
              <a:rPr lang="en-ZA" smtClean="0"/>
              <a:t>2014/09/23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B757F33-11D0-43B8-AE18-192E9641A7DD}" type="datetimeFigureOut">
              <a:rPr lang="en-ZA" smtClean="0"/>
              <a:t>2014/09/23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3784600" y="4565565"/>
            <a:ext cx="21193760" cy="216864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4134235"/>
            <a:ext cx="30276800" cy="1866794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17588" tIns="208794" rIns="417588" bIns="208794" rtlCol="0" anchor="ctr"/>
          <a:lstStyle/>
          <a:p>
            <a:pPr algn="ctr"/>
            <a:endParaRPr lang="en-US"/>
          </a:p>
        </p:txBody>
      </p:sp>
      <p:sp>
        <p:nvSpPr>
          <p:cNvPr id="8" name="Rectangle 7"/>
          <p:cNvSpPr/>
          <p:nvPr/>
        </p:nvSpPr>
        <p:spPr>
          <a:xfrm>
            <a:off x="0" y="0"/>
            <a:ext cx="30276800" cy="24134235"/>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588" tIns="208794" rIns="417588" bIns="208794" rtlCol="0" anchor="ctr"/>
          <a:lstStyle/>
          <a:p>
            <a:pPr algn="ctr"/>
            <a:endParaRPr lang="en-US" dirty="0"/>
          </a:p>
        </p:txBody>
      </p:sp>
      <p:sp>
        <p:nvSpPr>
          <p:cNvPr id="9" name="Rectangle 8"/>
          <p:cNvSpPr/>
          <p:nvPr/>
        </p:nvSpPr>
        <p:spPr>
          <a:xfrm>
            <a:off x="0" y="16553613"/>
            <a:ext cx="30276800" cy="14267392"/>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588" tIns="208794" rIns="417588" bIns="208794" rtlCol="0" anchor="ctr"/>
          <a:lstStyle/>
          <a:p>
            <a:pPr algn="ctr"/>
            <a:endParaRPr lang="en-US"/>
          </a:p>
        </p:txBody>
      </p:sp>
      <p:sp>
        <p:nvSpPr>
          <p:cNvPr id="10" name="Oval 9"/>
          <p:cNvSpPr/>
          <p:nvPr/>
        </p:nvSpPr>
        <p:spPr>
          <a:xfrm>
            <a:off x="0" y="9987174"/>
            <a:ext cx="30276800" cy="31863841"/>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588" tIns="208794" rIns="417588" bIns="208794" rtlCol="0" anchor="ctr"/>
          <a:lstStyle/>
          <a:p>
            <a:pPr algn="ctr"/>
            <a:endParaRPr lang="en-US"/>
          </a:p>
        </p:txBody>
      </p:sp>
      <p:sp>
        <p:nvSpPr>
          <p:cNvPr id="2" name="Title 1"/>
          <p:cNvSpPr>
            <a:spLocks noGrp="1"/>
          </p:cNvSpPr>
          <p:nvPr>
            <p:ph type="title"/>
          </p:nvPr>
        </p:nvSpPr>
        <p:spPr>
          <a:xfrm>
            <a:off x="6732135" y="13559939"/>
            <a:ext cx="19756294" cy="15124596"/>
          </a:xfrm>
          <a:effectLst/>
        </p:spPr>
        <p:txBody>
          <a:bodyPr anchor="b"/>
          <a:lstStyle>
            <a:lvl1pPr algn="r">
              <a:defRPr sz="21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696517" y="28756415"/>
            <a:ext cx="19768969" cy="5214276"/>
          </a:xfrm>
        </p:spPr>
        <p:txBody>
          <a:bodyPr anchor="t"/>
          <a:lstStyle>
            <a:lvl1pPr marL="0" indent="0" algn="r">
              <a:buNone/>
              <a:defRPr sz="9100">
                <a:solidFill>
                  <a:schemeClr val="tx2"/>
                </a:solidFill>
              </a:defRPr>
            </a:lvl1pPr>
            <a:lvl2pPr marL="2087941" indent="0">
              <a:buNone/>
              <a:defRPr sz="8200">
                <a:solidFill>
                  <a:schemeClr val="tx1">
                    <a:tint val="75000"/>
                  </a:schemeClr>
                </a:solidFill>
              </a:defRPr>
            </a:lvl2pPr>
            <a:lvl3pPr marL="4175882" indent="0">
              <a:buNone/>
              <a:defRPr sz="7300">
                <a:solidFill>
                  <a:schemeClr val="tx1">
                    <a:tint val="75000"/>
                  </a:schemeClr>
                </a:solidFill>
              </a:defRPr>
            </a:lvl3pPr>
            <a:lvl4pPr marL="6263823" indent="0">
              <a:buNone/>
              <a:defRPr sz="6400">
                <a:solidFill>
                  <a:schemeClr val="tx1">
                    <a:tint val="75000"/>
                  </a:schemeClr>
                </a:solidFill>
              </a:defRPr>
            </a:lvl4pPr>
            <a:lvl5pPr marL="8351764" indent="0">
              <a:buNone/>
              <a:defRPr sz="6400">
                <a:solidFill>
                  <a:schemeClr val="tx1">
                    <a:tint val="75000"/>
                  </a:schemeClr>
                </a:solidFill>
              </a:defRPr>
            </a:lvl5pPr>
            <a:lvl6pPr marL="10439705" indent="0">
              <a:buNone/>
              <a:defRPr sz="6400">
                <a:solidFill>
                  <a:schemeClr val="tx1">
                    <a:tint val="75000"/>
                  </a:schemeClr>
                </a:solidFill>
              </a:defRPr>
            </a:lvl6pPr>
            <a:lvl7pPr marL="12527646" indent="0">
              <a:buNone/>
              <a:defRPr sz="6400">
                <a:solidFill>
                  <a:schemeClr val="tx1">
                    <a:tint val="75000"/>
                  </a:schemeClr>
                </a:solidFill>
              </a:defRPr>
            </a:lvl7pPr>
            <a:lvl8pPr marL="14615587" indent="0">
              <a:buNone/>
              <a:defRPr sz="6400">
                <a:solidFill>
                  <a:schemeClr val="tx1">
                    <a:tint val="75000"/>
                  </a:schemeClr>
                </a:solidFill>
              </a:defRPr>
            </a:lvl8pPr>
            <a:lvl9pPr marL="16703528"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757F33-11D0-43B8-AE18-192E9641A7DD}" type="datetimeFigureOut">
              <a:rPr lang="en-ZA" smtClean="0"/>
              <a:t>2014/09/23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B757F33-11D0-43B8-AE18-192E9641A7DD}" type="datetimeFigureOut">
              <a:rPr lang="en-ZA" smtClean="0"/>
              <a:t>2014/09/23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E6DC4F2-0259-4D96-9C0E-560A38E1B589}" type="slidenum">
              <a:rPr lang="en-ZA" smtClean="0"/>
              <a:t>‹#›</a:t>
            </a:fld>
            <a:endParaRPr lang="en-ZA"/>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3784597" y="4565559"/>
            <a:ext cx="11081309" cy="216864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15380614" y="4565565"/>
            <a:ext cx="11081309" cy="216864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84600" y="4565565"/>
            <a:ext cx="11081309" cy="3992885"/>
          </a:xfrm>
        </p:spPr>
        <p:txBody>
          <a:bodyPr anchor="b">
            <a:noAutofit/>
          </a:bodyPr>
          <a:lstStyle>
            <a:lvl1pPr marL="0" indent="0" algn="ctr">
              <a:buNone/>
              <a:defRPr lang="en-US" sz="110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2087941" indent="0">
              <a:buNone/>
              <a:defRPr sz="9100" b="1"/>
            </a:lvl2pPr>
            <a:lvl3pPr marL="4175882" indent="0">
              <a:buNone/>
              <a:defRPr sz="8200" b="1"/>
            </a:lvl3pPr>
            <a:lvl4pPr marL="6263823" indent="0">
              <a:buNone/>
              <a:defRPr sz="7300" b="1"/>
            </a:lvl4pPr>
            <a:lvl5pPr marL="8351764" indent="0">
              <a:buNone/>
              <a:defRPr sz="7300" b="1"/>
            </a:lvl5pPr>
            <a:lvl6pPr marL="10439705" indent="0">
              <a:buNone/>
              <a:defRPr sz="7300" b="1"/>
            </a:lvl6pPr>
            <a:lvl7pPr marL="12527646" indent="0">
              <a:buNone/>
              <a:defRPr sz="7300" b="1"/>
            </a:lvl7pPr>
            <a:lvl8pPr marL="14615587" indent="0">
              <a:buNone/>
              <a:defRPr sz="7300" b="1"/>
            </a:lvl8pPr>
            <a:lvl9pPr marL="16703528"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3829124" y="8739726"/>
            <a:ext cx="11081309" cy="17120870"/>
          </a:xfrm>
        </p:spPr>
        <p:txBody>
          <a:bodyPr>
            <a:normAutofit/>
          </a:bodyPr>
          <a:lstStyle>
            <a:lvl1pPr>
              <a:defRPr sz="8200"/>
            </a:lvl1pPr>
            <a:lvl2pPr>
              <a:defRPr sz="8200"/>
            </a:lvl2pPr>
            <a:lvl3pPr>
              <a:defRPr sz="73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387733" y="4565565"/>
            <a:ext cx="11081309" cy="3992885"/>
          </a:xfrm>
        </p:spPr>
        <p:txBody>
          <a:bodyPr anchor="b">
            <a:noAutofit/>
          </a:bodyPr>
          <a:lstStyle>
            <a:lvl1pPr marL="0" indent="0" algn="ctr">
              <a:buNone/>
              <a:defRPr lang="en-US" sz="110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2087941" indent="0">
              <a:buNone/>
              <a:defRPr sz="9100" b="1"/>
            </a:lvl2pPr>
            <a:lvl3pPr marL="4175882" indent="0">
              <a:buNone/>
              <a:defRPr sz="8200" b="1"/>
            </a:lvl3pPr>
            <a:lvl4pPr marL="6263823" indent="0">
              <a:buNone/>
              <a:defRPr sz="7300" b="1"/>
            </a:lvl4pPr>
            <a:lvl5pPr marL="8351764" indent="0">
              <a:buNone/>
              <a:defRPr sz="7300" b="1"/>
            </a:lvl5pPr>
            <a:lvl6pPr marL="10439705" indent="0">
              <a:buNone/>
              <a:defRPr sz="7300" b="1"/>
            </a:lvl6pPr>
            <a:lvl7pPr marL="12527646" indent="0">
              <a:buNone/>
              <a:defRPr sz="7300" b="1"/>
            </a:lvl7pPr>
            <a:lvl8pPr marL="14615587" indent="0">
              <a:buNone/>
              <a:defRPr sz="7300" b="1"/>
            </a:lvl8pPr>
            <a:lvl9pPr marL="16703528" indent="0">
              <a:buNone/>
              <a:defRPr sz="7300" b="1"/>
            </a:lvl9pPr>
          </a:lstStyle>
          <a:p>
            <a:pPr marL="0" lvl="0" indent="0" algn="ctr" defTabSz="4175882" rtl="0" eaLnBrk="1" latinLnBrk="0" hangingPunct="1">
              <a:spcBef>
                <a:spcPct val="20000"/>
              </a:spcBef>
              <a:spcAft>
                <a:spcPts val="137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15380194" y="8731644"/>
            <a:ext cx="11081309" cy="17120870"/>
          </a:xfrm>
        </p:spPr>
        <p:txBody>
          <a:bodyPr>
            <a:normAutofit/>
          </a:bodyPr>
          <a:lstStyle>
            <a:lvl1pPr>
              <a:defRPr sz="8200"/>
            </a:lvl1pPr>
            <a:lvl2pPr>
              <a:defRPr sz="8200"/>
            </a:lvl2pPr>
            <a:lvl3pPr>
              <a:defRPr sz="73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757F33-11D0-43B8-AE18-192E9641A7DD}" type="datetimeFigureOut">
              <a:rPr lang="en-ZA" smtClean="0"/>
              <a:t>2014/09/23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E6DC4F2-0259-4D96-9C0E-560A38E1B589}" type="slidenum">
              <a:rPr lang="en-ZA" smtClean="0"/>
              <a:t>‹#›</a:t>
            </a:fld>
            <a:endParaRPr lang="en-ZA"/>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757F33-11D0-43B8-AE18-192E9641A7DD}" type="datetimeFigureOut">
              <a:rPr lang="en-ZA" smtClean="0"/>
              <a:t>2014/09/23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E6DC4F2-0259-4D96-9C0E-560A38E1B589}" type="slidenum">
              <a:rPr lang="en-ZA" smtClean="0"/>
              <a:t>‹#›</a:t>
            </a:fld>
            <a:endParaRPr lang="en-Z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57F33-11D0-43B8-AE18-192E9641A7DD}" type="datetimeFigureOut">
              <a:rPr lang="en-ZA" smtClean="0"/>
              <a:t>2014/09/23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E6DC4F2-0259-4D96-9C0E-560A38E1B589}" type="slidenum">
              <a:rPr lang="en-ZA" smtClean="0"/>
              <a:t>‹#›</a:t>
            </a:fld>
            <a:endParaRPr lang="en-Z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8339" y="13791815"/>
            <a:ext cx="12039481" cy="7854511"/>
          </a:xfrm>
          <a:effectLst/>
        </p:spPr>
        <p:txBody>
          <a:bodyPr anchor="b">
            <a:noAutofit/>
          </a:bodyPr>
          <a:lstStyle>
            <a:lvl1pPr marL="1043970" indent="-1043970" algn="l">
              <a:defRPr sz="1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15209640" y="4565565"/>
            <a:ext cx="13301015" cy="30549007"/>
          </a:xfrm>
        </p:spPr>
        <p:txBody>
          <a:bodyPr anchor="ctr"/>
          <a:lstStyle>
            <a:lvl1pPr>
              <a:defRPr sz="10000"/>
            </a:lvl1pPr>
            <a:lvl2pPr>
              <a:defRPr sz="9100"/>
            </a:lvl2pPr>
            <a:lvl3pPr>
              <a:defRPr sz="8200"/>
            </a:lvl3pPr>
            <a:lvl4pPr>
              <a:defRPr sz="7300"/>
            </a:lvl4pPr>
            <a:lvl5pPr>
              <a:defRPr sz="64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561977" y="21830495"/>
            <a:ext cx="11220230" cy="13353168"/>
          </a:xfrm>
        </p:spPr>
        <p:txBody>
          <a:bodyPr/>
          <a:lstStyle>
            <a:lvl1pPr marL="0" indent="0">
              <a:buNone/>
              <a:defRPr sz="6400"/>
            </a:lvl1pPr>
            <a:lvl2pPr marL="2087941" indent="0">
              <a:buNone/>
              <a:defRPr sz="5500"/>
            </a:lvl2pPr>
            <a:lvl3pPr marL="4175882" indent="0">
              <a:buNone/>
              <a:defRPr sz="4600"/>
            </a:lvl3pPr>
            <a:lvl4pPr marL="6263823" indent="0">
              <a:buNone/>
              <a:defRPr sz="4100"/>
            </a:lvl4pPr>
            <a:lvl5pPr marL="8351764" indent="0">
              <a:buNone/>
              <a:defRPr sz="4100"/>
            </a:lvl5pPr>
            <a:lvl6pPr marL="10439705" indent="0">
              <a:buNone/>
              <a:defRPr sz="4100"/>
            </a:lvl6pPr>
            <a:lvl7pPr marL="12527646" indent="0">
              <a:buNone/>
              <a:defRPr sz="4100"/>
            </a:lvl7pPr>
            <a:lvl8pPr marL="14615587" indent="0">
              <a:buNone/>
              <a:defRPr sz="4100"/>
            </a:lvl8pPr>
            <a:lvl9pPr marL="16703528"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57F33-11D0-43B8-AE18-192E9641A7DD}" type="datetimeFigureOut">
              <a:rPr lang="en-ZA" smtClean="0"/>
              <a:t>2014/09/23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E6DC4F2-0259-4D96-9C0E-560A38E1B589}" type="slidenum">
              <a:rPr lang="en-ZA" smtClean="0"/>
              <a:t>‹#›</a:t>
            </a:fld>
            <a:endParaRPr lang="en-Z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4134235"/>
            <a:ext cx="30276800" cy="1866794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17588" tIns="208794" rIns="417588" bIns="208794" rtlCol="0" anchor="ctr"/>
          <a:lstStyle/>
          <a:p>
            <a:pPr algn="ctr"/>
            <a:endParaRPr lang="en-US"/>
          </a:p>
        </p:txBody>
      </p:sp>
      <p:sp>
        <p:nvSpPr>
          <p:cNvPr id="9" name="Rectangle 8"/>
          <p:cNvSpPr/>
          <p:nvPr/>
        </p:nvSpPr>
        <p:spPr>
          <a:xfrm>
            <a:off x="0" y="0"/>
            <a:ext cx="30276800" cy="24134235"/>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588" tIns="208794" rIns="417588" bIns="208794" rtlCol="0" anchor="ctr"/>
          <a:lstStyle/>
          <a:p>
            <a:pPr algn="ctr"/>
            <a:endParaRPr lang="en-US" dirty="0"/>
          </a:p>
        </p:txBody>
      </p:sp>
      <p:sp>
        <p:nvSpPr>
          <p:cNvPr id="10" name="Rectangle 9"/>
          <p:cNvSpPr/>
          <p:nvPr/>
        </p:nvSpPr>
        <p:spPr>
          <a:xfrm>
            <a:off x="0" y="16553613"/>
            <a:ext cx="30276800" cy="14267392"/>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588" tIns="208794" rIns="417588" bIns="208794" rtlCol="0" anchor="ctr"/>
          <a:lstStyle/>
          <a:p>
            <a:pPr algn="ctr"/>
            <a:endParaRPr lang="en-US"/>
          </a:p>
        </p:txBody>
      </p:sp>
      <p:sp>
        <p:nvSpPr>
          <p:cNvPr id="11" name="Oval 10"/>
          <p:cNvSpPr/>
          <p:nvPr/>
        </p:nvSpPr>
        <p:spPr>
          <a:xfrm>
            <a:off x="0" y="9987174"/>
            <a:ext cx="30276800" cy="31863841"/>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588" tIns="208794" rIns="417588" bIns="208794" rtlCol="0" anchor="ctr"/>
          <a:lstStyle/>
          <a:p>
            <a:pPr algn="ctr"/>
            <a:endParaRPr lang="en-US"/>
          </a:p>
        </p:txBody>
      </p:sp>
      <p:sp>
        <p:nvSpPr>
          <p:cNvPr id="3" name="Picture Placeholder 2"/>
          <p:cNvSpPr>
            <a:spLocks noGrp="1"/>
          </p:cNvSpPr>
          <p:nvPr>
            <p:ph type="pic" idx="1"/>
          </p:nvPr>
        </p:nvSpPr>
        <p:spPr>
          <a:xfrm>
            <a:off x="14817802" y="7133696"/>
            <a:ext cx="13624560" cy="19521274"/>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9100"/>
            </a:lvl1pPr>
            <a:lvl2pPr marL="2087941" indent="0">
              <a:buNone/>
              <a:defRPr sz="12800"/>
            </a:lvl2pPr>
            <a:lvl3pPr marL="4175882" indent="0">
              <a:buNone/>
              <a:defRPr sz="11000"/>
            </a:lvl3pPr>
            <a:lvl4pPr marL="6263823" indent="0">
              <a:buNone/>
              <a:defRPr sz="9100"/>
            </a:lvl4pPr>
            <a:lvl5pPr marL="8351764" indent="0">
              <a:buNone/>
              <a:defRPr sz="9100"/>
            </a:lvl5pPr>
            <a:lvl6pPr marL="10439705" indent="0">
              <a:buNone/>
              <a:defRPr sz="9100"/>
            </a:lvl6pPr>
            <a:lvl7pPr marL="12527646" indent="0">
              <a:buNone/>
              <a:defRPr sz="9100"/>
            </a:lvl7pPr>
            <a:lvl8pPr marL="14615587" indent="0">
              <a:buNone/>
              <a:defRPr sz="9100"/>
            </a:lvl8pPr>
            <a:lvl9pPr marL="16703528" indent="0">
              <a:buNone/>
              <a:defRPr sz="9100"/>
            </a:lvl9pPr>
          </a:lstStyle>
          <a:p>
            <a:r>
              <a:rPr lang="en-US" smtClean="0"/>
              <a:t>Click icon to add picture</a:t>
            </a:r>
            <a:endParaRPr lang="en-US" dirty="0"/>
          </a:p>
        </p:txBody>
      </p:sp>
      <p:sp>
        <p:nvSpPr>
          <p:cNvPr id="4" name="Text Placeholder 3"/>
          <p:cNvSpPr>
            <a:spLocks noGrp="1"/>
          </p:cNvSpPr>
          <p:nvPr>
            <p:ph type="body" sz="half" idx="2"/>
          </p:nvPr>
        </p:nvSpPr>
        <p:spPr>
          <a:xfrm>
            <a:off x="2906781" y="6306649"/>
            <a:ext cx="12231622" cy="13499848"/>
          </a:xfrm>
        </p:spPr>
        <p:txBody>
          <a:bodyPr anchor="b"/>
          <a:lstStyle>
            <a:lvl1pPr marL="835176" indent="-835176">
              <a:buFont typeface="Georgia" pitchFamily="18" charset="0"/>
              <a:buChar char="*"/>
              <a:defRPr sz="7300"/>
            </a:lvl1pPr>
            <a:lvl2pPr marL="2087941" indent="0">
              <a:buNone/>
              <a:defRPr sz="5500"/>
            </a:lvl2pPr>
            <a:lvl3pPr marL="4175882" indent="0">
              <a:buNone/>
              <a:defRPr sz="4600"/>
            </a:lvl3pPr>
            <a:lvl4pPr marL="6263823" indent="0">
              <a:buNone/>
              <a:defRPr sz="4100"/>
            </a:lvl4pPr>
            <a:lvl5pPr marL="8351764" indent="0">
              <a:buNone/>
              <a:defRPr sz="4100"/>
            </a:lvl5pPr>
            <a:lvl6pPr marL="10439705" indent="0">
              <a:buNone/>
              <a:defRPr sz="4100"/>
            </a:lvl6pPr>
            <a:lvl7pPr marL="12527646" indent="0">
              <a:buNone/>
              <a:defRPr sz="4100"/>
            </a:lvl7pPr>
            <a:lvl8pPr marL="14615587" indent="0">
              <a:buNone/>
              <a:defRPr sz="4100"/>
            </a:lvl8pPr>
            <a:lvl9pPr marL="16703528"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57F33-11D0-43B8-AE18-192E9641A7DD}" type="datetimeFigureOut">
              <a:rPr lang="en-ZA" smtClean="0"/>
              <a:t>2014/09/23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E6DC4F2-0259-4D96-9C0E-560A38E1B589}" type="slidenum">
              <a:rPr lang="en-ZA" smtClean="0"/>
              <a:t>‹#›</a:t>
            </a:fld>
            <a:endParaRPr lang="en-ZA"/>
          </a:p>
        </p:txBody>
      </p:sp>
      <p:sp>
        <p:nvSpPr>
          <p:cNvPr id="2" name="Title 1"/>
          <p:cNvSpPr>
            <a:spLocks noGrp="1"/>
          </p:cNvSpPr>
          <p:nvPr>
            <p:ph type="title"/>
          </p:nvPr>
        </p:nvSpPr>
        <p:spPr>
          <a:xfrm>
            <a:off x="2408065" y="27863361"/>
            <a:ext cx="21136604" cy="7133696"/>
          </a:xfrm>
        </p:spPr>
        <p:txBody>
          <a:bodyPr anchor="b">
            <a:noAutofit/>
          </a:bodyPr>
          <a:lstStyle>
            <a:lvl1pPr algn="l">
              <a:defRPr sz="210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1863841"/>
            <a:ext cx="30276800" cy="10938334"/>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17588" tIns="208794" rIns="417588" bIns="208794" rtlCol="0" anchor="ctr"/>
          <a:lstStyle/>
          <a:p>
            <a:pPr algn="ctr"/>
            <a:endParaRPr lang="en-US"/>
          </a:p>
        </p:txBody>
      </p:sp>
      <p:sp>
        <p:nvSpPr>
          <p:cNvPr id="8" name="Rectangle 7"/>
          <p:cNvSpPr/>
          <p:nvPr/>
        </p:nvSpPr>
        <p:spPr>
          <a:xfrm>
            <a:off x="0" y="0"/>
            <a:ext cx="30276800" cy="31863841"/>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588" tIns="208794" rIns="417588" bIns="208794" rtlCol="0" anchor="ctr"/>
          <a:lstStyle/>
          <a:p>
            <a:pPr algn="ctr"/>
            <a:endParaRPr lang="en-US" dirty="0"/>
          </a:p>
        </p:txBody>
      </p:sp>
      <p:sp>
        <p:nvSpPr>
          <p:cNvPr id="9" name="Rectangle 8"/>
          <p:cNvSpPr/>
          <p:nvPr/>
        </p:nvSpPr>
        <p:spPr>
          <a:xfrm>
            <a:off x="0" y="23518753"/>
            <a:ext cx="30276800" cy="14267392"/>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588" tIns="208794" rIns="417588" bIns="208794" rtlCol="0" anchor="ctr"/>
          <a:lstStyle/>
          <a:p>
            <a:pPr algn="ctr"/>
            <a:endParaRPr lang="en-US"/>
          </a:p>
        </p:txBody>
      </p:sp>
      <p:sp>
        <p:nvSpPr>
          <p:cNvPr id="10" name="Oval 9"/>
          <p:cNvSpPr/>
          <p:nvPr/>
        </p:nvSpPr>
        <p:spPr>
          <a:xfrm>
            <a:off x="0" y="9987174"/>
            <a:ext cx="30276800" cy="31863841"/>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588" tIns="208794" rIns="417588" bIns="208794" rtlCol="0" anchor="ctr"/>
          <a:lstStyle/>
          <a:p>
            <a:pPr algn="ctr"/>
            <a:endParaRPr lang="en-US"/>
          </a:p>
        </p:txBody>
      </p:sp>
      <p:sp>
        <p:nvSpPr>
          <p:cNvPr id="2" name="Title Placeholder 1"/>
          <p:cNvSpPr>
            <a:spLocks noGrp="1"/>
          </p:cNvSpPr>
          <p:nvPr>
            <p:ph type="title"/>
          </p:nvPr>
        </p:nvSpPr>
        <p:spPr>
          <a:xfrm>
            <a:off x="5937781" y="27287591"/>
            <a:ext cx="21563648" cy="7133696"/>
          </a:xfrm>
          <a:prstGeom prst="rect">
            <a:avLst/>
          </a:prstGeom>
          <a:effectLst/>
        </p:spPr>
        <p:txBody>
          <a:bodyPr vert="horz" lIns="417588" tIns="208794" rIns="417588" bIns="208794"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784600" y="4570184"/>
            <a:ext cx="21193760" cy="21686435"/>
          </a:xfrm>
          <a:prstGeom prst="rect">
            <a:avLst/>
          </a:prstGeom>
        </p:spPr>
        <p:txBody>
          <a:bodyPr vert="horz" lIns="417588" tIns="208794" rIns="417588" bIns="2087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436840" y="38521960"/>
            <a:ext cx="8326120" cy="2278820"/>
          </a:xfrm>
          <a:prstGeom prst="rect">
            <a:avLst/>
          </a:prstGeom>
        </p:spPr>
        <p:txBody>
          <a:bodyPr vert="horz" lIns="417588" tIns="208794" rIns="417588" bIns="208794" rtlCol="0" anchor="ctr"/>
          <a:lstStyle>
            <a:lvl1pPr algn="r">
              <a:defRPr sz="5000" b="1">
                <a:solidFill>
                  <a:schemeClr val="tx1">
                    <a:lumMod val="50000"/>
                    <a:lumOff val="50000"/>
                  </a:schemeClr>
                </a:solidFill>
              </a:defRPr>
            </a:lvl1pPr>
          </a:lstStyle>
          <a:p>
            <a:fld id="{BB757F33-11D0-43B8-AE18-192E9641A7DD}" type="datetimeFigureOut">
              <a:rPr lang="en-ZA" smtClean="0"/>
              <a:t>2014/09/23</a:t>
            </a:fld>
            <a:endParaRPr lang="en-ZA"/>
          </a:p>
        </p:txBody>
      </p:sp>
      <p:sp>
        <p:nvSpPr>
          <p:cNvPr id="5" name="Footer Placeholder 4"/>
          <p:cNvSpPr>
            <a:spLocks noGrp="1"/>
          </p:cNvSpPr>
          <p:nvPr>
            <p:ph type="ftr" sz="quarter" idx="3"/>
          </p:nvPr>
        </p:nvSpPr>
        <p:spPr>
          <a:xfrm>
            <a:off x="1513838" y="38521960"/>
            <a:ext cx="11101497" cy="2278820"/>
          </a:xfrm>
          <a:prstGeom prst="rect">
            <a:avLst/>
          </a:prstGeom>
        </p:spPr>
        <p:txBody>
          <a:bodyPr vert="horz" lIns="417588" tIns="208794" rIns="417588" bIns="208794" rtlCol="0" anchor="ctr"/>
          <a:lstStyle>
            <a:lvl1pPr algn="l">
              <a:defRPr sz="5000" b="1">
                <a:solidFill>
                  <a:schemeClr val="tx1">
                    <a:lumMod val="50000"/>
                    <a:lumOff val="50000"/>
                  </a:schemeClr>
                </a:solidFill>
              </a:defRPr>
            </a:lvl1pPr>
          </a:lstStyle>
          <a:p>
            <a:endParaRPr lang="en-ZA"/>
          </a:p>
        </p:txBody>
      </p:sp>
      <p:sp>
        <p:nvSpPr>
          <p:cNvPr id="6" name="Slide Number Placeholder 5"/>
          <p:cNvSpPr>
            <a:spLocks noGrp="1"/>
          </p:cNvSpPr>
          <p:nvPr>
            <p:ph type="sldNum" sz="quarter" idx="4"/>
          </p:nvPr>
        </p:nvSpPr>
        <p:spPr>
          <a:xfrm>
            <a:off x="12615333" y="38521960"/>
            <a:ext cx="6055360" cy="2278820"/>
          </a:xfrm>
          <a:prstGeom prst="rect">
            <a:avLst/>
          </a:prstGeom>
        </p:spPr>
        <p:txBody>
          <a:bodyPr vert="horz" lIns="417588" tIns="208794" rIns="417588" bIns="208794" rtlCol="0" anchor="ctr"/>
          <a:lstStyle>
            <a:lvl1pPr algn="ctr">
              <a:defRPr sz="5500" b="1">
                <a:solidFill>
                  <a:schemeClr val="tx1">
                    <a:lumMod val="50000"/>
                    <a:lumOff val="50000"/>
                  </a:schemeClr>
                </a:solidFill>
              </a:defRPr>
            </a:lvl1pPr>
          </a:lstStyle>
          <a:p>
            <a:fld id="{0E6DC4F2-0259-4D96-9C0E-560A38E1B589}" type="slidenum">
              <a:rPr lang="en-ZA" smtClean="0"/>
              <a:t>‹#›</a:t>
            </a:fld>
            <a:endParaRPr lang="en-Z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1461559" indent="-1461559" algn="r" defTabSz="4175882" rtl="0" eaLnBrk="1" latinLnBrk="0" hangingPunct="1">
        <a:spcBef>
          <a:spcPct val="0"/>
        </a:spcBef>
        <a:buClr>
          <a:schemeClr val="accent6">
            <a:lumMod val="75000"/>
          </a:schemeClr>
        </a:buClr>
        <a:buSzPct val="128000"/>
        <a:buFont typeface="Georgia" pitchFamily="18" charset="0"/>
        <a:buChar char="*"/>
        <a:defRPr sz="210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43970" indent="-835176" algn="l" defTabSz="4175882" rtl="0" eaLnBrk="1" latinLnBrk="0" hangingPunct="1">
        <a:spcBef>
          <a:spcPct val="20000"/>
        </a:spcBef>
        <a:spcAft>
          <a:spcPts val="1370"/>
        </a:spcAft>
        <a:buClr>
          <a:schemeClr val="accent6">
            <a:lumMod val="75000"/>
          </a:schemeClr>
        </a:buClr>
        <a:buSzPct val="130000"/>
        <a:buFont typeface="Georgia" pitchFamily="18" charset="0"/>
        <a:buChar char="*"/>
        <a:defRPr sz="10000" kern="1200">
          <a:solidFill>
            <a:schemeClr val="tx1">
              <a:lumMod val="75000"/>
              <a:lumOff val="25000"/>
            </a:schemeClr>
          </a:solidFill>
          <a:latin typeface="+mn-lt"/>
          <a:ea typeface="+mn-ea"/>
          <a:cs typeface="+mn-cs"/>
        </a:defRPr>
      </a:lvl1pPr>
      <a:lvl2pPr marL="2505529" indent="-835176" algn="l" defTabSz="4175882" rtl="0" eaLnBrk="1" latinLnBrk="0" hangingPunct="1">
        <a:spcBef>
          <a:spcPct val="20000"/>
        </a:spcBef>
        <a:spcAft>
          <a:spcPts val="1370"/>
        </a:spcAft>
        <a:buClr>
          <a:schemeClr val="accent6">
            <a:lumMod val="75000"/>
          </a:schemeClr>
        </a:buClr>
        <a:buSzPct val="130000"/>
        <a:buFont typeface="Georgia" pitchFamily="18" charset="0"/>
        <a:buChar char="*"/>
        <a:defRPr sz="9100" kern="1200">
          <a:solidFill>
            <a:schemeClr val="tx1">
              <a:lumMod val="75000"/>
              <a:lumOff val="25000"/>
            </a:schemeClr>
          </a:solidFill>
          <a:latin typeface="+mn-lt"/>
          <a:ea typeface="+mn-ea"/>
          <a:cs typeface="+mn-cs"/>
        </a:defRPr>
      </a:lvl2pPr>
      <a:lvl3pPr marL="3758294" indent="-835176" algn="l" defTabSz="4175882" rtl="0" eaLnBrk="1" latinLnBrk="0" hangingPunct="1">
        <a:spcBef>
          <a:spcPct val="20000"/>
        </a:spcBef>
        <a:spcAft>
          <a:spcPts val="1370"/>
        </a:spcAft>
        <a:buClr>
          <a:schemeClr val="accent6">
            <a:lumMod val="75000"/>
          </a:schemeClr>
        </a:buClr>
        <a:buSzPct val="130000"/>
        <a:buFont typeface="Georgia" pitchFamily="18" charset="0"/>
        <a:buChar char="*"/>
        <a:defRPr sz="8200" kern="1200">
          <a:solidFill>
            <a:schemeClr val="tx1">
              <a:lumMod val="75000"/>
              <a:lumOff val="25000"/>
            </a:schemeClr>
          </a:solidFill>
          <a:latin typeface="+mn-lt"/>
          <a:ea typeface="+mn-ea"/>
          <a:cs typeface="+mn-cs"/>
        </a:defRPr>
      </a:lvl3pPr>
      <a:lvl4pPr marL="5011058" indent="-835176" algn="l" defTabSz="4175882" rtl="0" eaLnBrk="1" latinLnBrk="0" hangingPunct="1">
        <a:spcBef>
          <a:spcPct val="20000"/>
        </a:spcBef>
        <a:spcAft>
          <a:spcPts val="1370"/>
        </a:spcAft>
        <a:buClr>
          <a:schemeClr val="accent6">
            <a:lumMod val="75000"/>
          </a:schemeClr>
        </a:buClr>
        <a:buSzPct val="130000"/>
        <a:buFont typeface="Georgia" pitchFamily="18" charset="0"/>
        <a:buChar char="*"/>
        <a:defRPr sz="7300" kern="1200">
          <a:solidFill>
            <a:schemeClr val="tx1">
              <a:lumMod val="75000"/>
              <a:lumOff val="25000"/>
            </a:schemeClr>
          </a:solidFill>
          <a:latin typeface="+mn-lt"/>
          <a:ea typeface="+mn-ea"/>
          <a:cs typeface="+mn-cs"/>
        </a:defRPr>
      </a:lvl4pPr>
      <a:lvl5pPr marL="6347341" indent="-835176" algn="l" defTabSz="4175882" rtl="0" eaLnBrk="1" latinLnBrk="0" hangingPunct="1">
        <a:spcBef>
          <a:spcPct val="20000"/>
        </a:spcBef>
        <a:spcAft>
          <a:spcPts val="1370"/>
        </a:spcAft>
        <a:buClr>
          <a:schemeClr val="accent6">
            <a:lumMod val="75000"/>
          </a:schemeClr>
        </a:buClr>
        <a:buSzPct val="130000"/>
        <a:buFont typeface="Georgia" pitchFamily="18" charset="0"/>
        <a:buChar char="*"/>
        <a:defRPr sz="6400" kern="1200">
          <a:solidFill>
            <a:schemeClr val="tx1">
              <a:lumMod val="75000"/>
              <a:lumOff val="25000"/>
            </a:schemeClr>
          </a:solidFill>
          <a:latin typeface="+mn-lt"/>
          <a:ea typeface="+mn-ea"/>
          <a:cs typeface="+mn-cs"/>
        </a:defRPr>
      </a:lvl5pPr>
      <a:lvl6pPr marL="7600105" indent="-835176" algn="l" defTabSz="4175882" rtl="0" eaLnBrk="1" latinLnBrk="0" hangingPunct="1">
        <a:spcBef>
          <a:spcPct val="20000"/>
        </a:spcBef>
        <a:spcAft>
          <a:spcPts val="1370"/>
        </a:spcAft>
        <a:buClr>
          <a:schemeClr val="accent6">
            <a:lumMod val="75000"/>
          </a:schemeClr>
        </a:buClr>
        <a:buSzPct val="130000"/>
        <a:buFont typeface="Georgia" pitchFamily="18" charset="0"/>
        <a:buChar char="*"/>
        <a:defRPr sz="6400" kern="1200">
          <a:solidFill>
            <a:schemeClr val="tx1">
              <a:lumMod val="75000"/>
              <a:lumOff val="25000"/>
            </a:schemeClr>
          </a:solidFill>
          <a:latin typeface="+mn-lt"/>
          <a:ea typeface="+mn-ea"/>
          <a:cs typeface="+mn-cs"/>
        </a:defRPr>
      </a:lvl6pPr>
      <a:lvl7pPr marL="8978146" indent="-835176" algn="l" defTabSz="4175882" rtl="0" eaLnBrk="1" latinLnBrk="0" hangingPunct="1">
        <a:spcBef>
          <a:spcPct val="20000"/>
        </a:spcBef>
        <a:spcAft>
          <a:spcPts val="1370"/>
        </a:spcAft>
        <a:buClr>
          <a:schemeClr val="accent6">
            <a:lumMod val="75000"/>
          </a:schemeClr>
        </a:buClr>
        <a:buSzPct val="130000"/>
        <a:buFont typeface="Georgia" pitchFamily="18" charset="0"/>
        <a:buChar char="*"/>
        <a:defRPr sz="6400" kern="1200">
          <a:solidFill>
            <a:schemeClr val="tx1">
              <a:lumMod val="75000"/>
              <a:lumOff val="25000"/>
            </a:schemeClr>
          </a:solidFill>
          <a:latin typeface="+mn-lt"/>
          <a:ea typeface="+mn-ea"/>
          <a:cs typeface="+mn-cs"/>
        </a:defRPr>
      </a:lvl7pPr>
      <a:lvl8pPr marL="10439705" indent="-835176" algn="l" defTabSz="4175882" rtl="0" eaLnBrk="1" latinLnBrk="0" hangingPunct="1">
        <a:spcBef>
          <a:spcPct val="20000"/>
        </a:spcBef>
        <a:spcAft>
          <a:spcPts val="1370"/>
        </a:spcAft>
        <a:buClr>
          <a:schemeClr val="accent6">
            <a:lumMod val="75000"/>
          </a:schemeClr>
        </a:buClr>
        <a:buSzPct val="130000"/>
        <a:buFont typeface="Georgia" pitchFamily="18" charset="0"/>
        <a:buChar char="*"/>
        <a:defRPr sz="6400" kern="1200">
          <a:solidFill>
            <a:schemeClr val="tx1">
              <a:lumMod val="75000"/>
              <a:lumOff val="25000"/>
            </a:schemeClr>
          </a:solidFill>
          <a:latin typeface="+mn-lt"/>
          <a:ea typeface="+mn-ea"/>
          <a:cs typeface="+mn-cs"/>
        </a:defRPr>
      </a:lvl8pPr>
      <a:lvl9pPr marL="11817746" indent="-835176" algn="l" defTabSz="4175882" rtl="0" eaLnBrk="1" latinLnBrk="0" hangingPunct="1">
        <a:spcBef>
          <a:spcPct val="20000"/>
        </a:spcBef>
        <a:spcAft>
          <a:spcPts val="1370"/>
        </a:spcAft>
        <a:buClr>
          <a:schemeClr val="accent6">
            <a:lumMod val="75000"/>
          </a:schemeClr>
        </a:buClr>
        <a:buSzPct val="130000"/>
        <a:buFont typeface="Georgia" pitchFamily="18" charset="0"/>
        <a:buChar char="*"/>
        <a:defRPr sz="6400" kern="1200">
          <a:solidFill>
            <a:schemeClr val="tx1">
              <a:lumMod val="75000"/>
              <a:lumOff val="25000"/>
            </a:schemeClr>
          </a:solidFill>
          <a:latin typeface="+mn-lt"/>
          <a:ea typeface="+mn-ea"/>
          <a:cs typeface="+mn-cs"/>
        </a:defRPr>
      </a:lvl9pPr>
    </p:bodyStyle>
    <p:otherStyle>
      <a:defPPr>
        <a:defRPr lang="en-US"/>
      </a:defPPr>
      <a:lvl1pPr marL="0" algn="l" defTabSz="4175882" rtl="0" eaLnBrk="1" latinLnBrk="0" hangingPunct="1">
        <a:defRPr sz="8200" kern="1200">
          <a:solidFill>
            <a:schemeClr val="tx1"/>
          </a:solidFill>
          <a:latin typeface="+mn-lt"/>
          <a:ea typeface="+mn-ea"/>
          <a:cs typeface="+mn-cs"/>
        </a:defRPr>
      </a:lvl1pPr>
      <a:lvl2pPr marL="2087941" algn="l" defTabSz="4175882" rtl="0" eaLnBrk="1" latinLnBrk="0" hangingPunct="1">
        <a:defRPr sz="8200" kern="1200">
          <a:solidFill>
            <a:schemeClr val="tx1"/>
          </a:solidFill>
          <a:latin typeface="+mn-lt"/>
          <a:ea typeface="+mn-ea"/>
          <a:cs typeface="+mn-cs"/>
        </a:defRPr>
      </a:lvl2pPr>
      <a:lvl3pPr marL="4175882" algn="l" defTabSz="4175882" rtl="0" eaLnBrk="1" latinLnBrk="0" hangingPunct="1">
        <a:defRPr sz="8200" kern="1200">
          <a:solidFill>
            <a:schemeClr val="tx1"/>
          </a:solidFill>
          <a:latin typeface="+mn-lt"/>
          <a:ea typeface="+mn-ea"/>
          <a:cs typeface="+mn-cs"/>
        </a:defRPr>
      </a:lvl3pPr>
      <a:lvl4pPr marL="6263823" algn="l" defTabSz="4175882" rtl="0" eaLnBrk="1" latinLnBrk="0" hangingPunct="1">
        <a:defRPr sz="8200" kern="1200">
          <a:solidFill>
            <a:schemeClr val="tx1"/>
          </a:solidFill>
          <a:latin typeface="+mn-lt"/>
          <a:ea typeface="+mn-ea"/>
          <a:cs typeface="+mn-cs"/>
        </a:defRPr>
      </a:lvl4pPr>
      <a:lvl5pPr marL="8351764" algn="l" defTabSz="4175882" rtl="0" eaLnBrk="1" latinLnBrk="0" hangingPunct="1">
        <a:defRPr sz="8200" kern="1200">
          <a:solidFill>
            <a:schemeClr val="tx1"/>
          </a:solidFill>
          <a:latin typeface="+mn-lt"/>
          <a:ea typeface="+mn-ea"/>
          <a:cs typeface="+mn-cs"/>
        </a:defRPr>
      </a:lvl5pPr>
      <a:lvl6pPr marL="10439705" algn="l" defTabSz="4175882" rtl="0" eaLnBrk="1" latinLnBrk="0" hangingPunct="1">
        <a:defRPr sz="8200" kern="1200">
          <a:solidFill>
            <a:schemeClr val="tx1"/>
          </a:solidFill>
          <a:latin typeface="+mn-lt"/>
          <a:ea typeface="+mn-ea"/>
          <a:cs typeface="+mn-cs"/>
        </a:defRPr>
      </a:lvl6pPr>
      <a:lvl7pPr marL="12527646" algn="l" defTabSz="4175882" rtl="0" eaLnBrk="1" latinLnBrk="0" hangingPunct="1">
        <a:defRPr sz="8200" kern="1200">
          <a:solidFill>
            <a:schemeClr val="tx1"/>
          </a:solidFill>
          <a:latin typeface="+mn-lt"/>
          <a:ea typeface="+mn-ea"/>
          <a:cs typeface="+mn-cs"/>
        </a:defRPr>
      </a:lvl7pPr>
      <a:lvl8pPr marL="14615587" algn="l" defTabSz="4175882" rtl="0" eaLnBrk="1" latinLnBrk="0" hangingPunct="1">
        <a:defRPr sz="8200" kern="1200">
          <a:solidFill>
            <a:schemeClr val="tx1"/>
          </a:solidFill>
          <a:latin typeface="+mn-lt"/>
          <a:ea typeface="+mn-ea"/>
          <a:cs typeface="+mn-cs"/>
        </a:defRPr>
      </a:lvl8pPr>
      <a:lvl9pPr marL="16703528" algn="l" defTabSz="4175882"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emf"/><Relationship Id="rId18" Type="http://schemas.openxmlformats.org/officeDocument/2006/relationships/image" Target="../media/image17.emf"/><Relationship Id="rId26" Type="http://schemas.openxmlformats.org/officeDocument/2006/relationships/image" Target="../media/image25.jpeg"/><Relationship Id="rId3" Type="http://schemas.openxmlformats.org/officeDocument/2006/relationships/image" Target="../media/image2.emf"/><Relationship Id="rId21" Type="http://schemas.openxmlformats.org/officeDocument/2006/relationships/image" Target="../media/image20.png"/><Relationship Id="rId34" Type="http://schemas.openxmlformats.org/officeDocument/2006/relationships/image" Target="../media/image33.emf"/><Relationship Id="rId7" Type="http://schemas.openxmlformats.org/officeDocument/2006/relationships/image" Target="../media/image6.jpg"/><Relationship Id="rId12" Type="http://schemas.openxmlformats.org/officeDocument/2006/relationships/image" Target="../media/image11.jpe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emf"/><Relationship Id="rId38" Type="http://schemas.openxmlformats.org/officeDocument/2006/relationships/image" Target="../media/image35.jpeg"/><Relationship Id="rId2" Type="http://schemas.openxmlformats.org/officeDocument/2006/relationships/slideLayout" Target="../slideLayouts/slideLayout1.xml"/><Relationship Id="rId16" Type="http://schemas.openxmlformats.org/officeDocument/2006/relationships/image" Target="../media/image15.jpeg"/><Relationship Id="rId20" Type="http://schemas.openxmlformats.org/officeDocument/2006/relationships/image" Target="../media/image19.jpeg"/><Relationship Id="rId29" Type="http://schemas.openxmlformats.org/officeDocument/2006/relationships/image" Target="../media/image28.jpeg"/><Relationship Id="rId1" Type="http://schemas.openxmlformats.org/officeDocument/2006/relationships/vmlDrawing" Target="../drawings/vmlDrawing1.vml"/><Relationship Id="rId6" Type="http://schemas.openxmlformats.org/officeDocument/2006/relationships/image" Target="../media/image5.jpeg"/><Relationship Id="rId11" Type="http://schemas.openxmlformats.org/officeDocument/2006/relationships/image" Target="../media/image10.emf"/><Relationship Id="rId24" Type="http://schemas.openxmlformats.org/officeDocument/2006/relationships/image" Target="../media/image23.jpeg"/><Relationship Id="rId32" Type="http://schemas.openxmlformats.org/officeDocument/2006/relationships/image" Target="../media/image31.emf"/><Relationship Id="rId37" Type="http://schemas.openxmlformats.org/officeDocument/2006/relationships/image" Target="../media/image34.png"/><Relationship Id="rId5" Type="http://schemas.openxmlformats.org/officeDocument/2006/relationships/image" Target="../media/image4.png"/><Relationship Id="rId15" Type="http://schemas.openxmlformats.org/officeDocument/2006/relationships/image" Target="../media/image14.emf"/><Relationship Id="rId23" Type="http://schemas.openxmlformats.org/officeDocument/2006/relationships/image" Target="../media/image22.jpeg"/><Relationship Id="rId28" Type="http://schemas.openxmlformats.org/officeDocument/2006/relationships/image" Target="../media/image27.jpeg"/><Relationship Id="rId36" Type="http://schemas.openxmlformats.org/officeDocument/2006/relationships/image" Target="../media/image1.emf"/><Relationship Id="rId10" Type="http://schemas.openxmlformats.org/officeDocument/2006/relationships/image" Target="../media/image9.jpeg"/><Relationship Id="rId19" Type="http://schemas.openxmlformats.org/officeDocument/2006/relationships/image" Target="../media/image18.jpeg"/><Relationship Id="rId31" Type="http://schemas.openxmlformats.org/officeDocument/2006/relationships/image" Target="../media/image30.emf"/><Relationship Id="rId4" Type="http://schemas.openxmlformats.org/officeDocument/2006/relationships/image" Target="../media/image3.png"/><Relationship Id="rId9" Type="http://schemas.openxmlformats.org/officeDocument/2006/relationships/image" Target="../media/image8.wmf"/><Relationship Id="rId14" Type="http://schemas.openxmlformats.org/officeDocument/2006/relationships/image" Target="../media/image13.jpe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8"/>
          <p:cNvPicPr>
            <a:picLocks noChangeAspect="1" noChangeArrowheads="1"/>
          </p:cNvPicPr>
          <p:nvPr/>
        </p:nvPicPr>
        <p:blipFill>
          <a:blip r:embed="rId3" cstate="print"/>
          <a:srcRect/>
          <a:stretch>
            <a:fillRect/>
          </a:stretch>
        </p:blipFill>
        <p:spPr bwMode="auto">
          <a:xfrm>
            <a:off x="1733688" y="38021032"/>
            <a:ext cx="5358344" cy="4033197"/>
          </a:xfrm>
          <a:prstGeom prst="rect">
            <a:avLst/>
          </a:prstGeom>
          <a:noFill/>
          <a:ln w="9525">
            <a:noFill/>
            <a:miter lim="800000"/>
            <a:headEnd/>
            <a:tailEnd/>
          </a:ln>
          <a:effectLst/>
        </p:spPr>
      </p:pic>
      <p:pic>
        <p:nvPicPr>
          <p:cNvPr id="8" name="Picture 49"/>
          <p:cNvPicPr>
            <a:picLocks noChangeAspect="1" noChangeArrowheads="1"/>
          </p:cNvPicPr>
          <p:nvPr/>
        </p:nvPicPr>
        <p:blipFill>
          <a:blip r:embed="rId4" cstate="print"/>
          <a:srcRect/>
          <a:stretch>
            <a:fillRect/>
          </a:stretch>
        </p:blipFill>
        <p:spPr bwMode="auto">
          <a:xfrm>
            <a:off x="8873704" y="38975669"/>
            <a:ext cx="6113736" cy="2123922"/>
          </a:xfrm>
          <a:prstGeom prst="rect">
            <a:avLst/>
          </a:prstGeom>
          <a:noFill/>
        </p:spPr>
      </p:pic>
      <p:pic>
        <p:nvPicPr>
          <p:cNvPr id="9" name="Picture 50"/>
          <p:cNvPicPr>
            <a:picLocks noChangeAspect="1" noChangeArrowheads="1"/>
          </p:cNvPicPr>
          <p:nvPr/>
        </p:nvPicPr>
        <p:blipFill>
          <a:blip r:embed="rId5" cstate="print"/>
          <a:srcRect/>
          <a:stretch>
            <a:fillRect/>
          </a:stretch>
        </p:blipFill>
        <p:spPr bwMode="auto">
          <a:xfrm>
            <a:off x="16362536" y="38942172"/>
            <a:ext cx="5561168" cy="2190917"/>
          </a:xfrm>
          <a:prstGeom prst="rect">
            <a:avLst/>
          </a:prstGeom>
          <a:noFill/>
        </p:spPr>
      </p:pic>
      <p:sp>
        <p:nvSpPr>
          <p:cNvPr id="12" name="Text Box 14"/>
          <p:cNvSpPr txBox="1"/>
          <p:nvPr/>
        </p:nvSpPr>
        <p:spPr>
          <a:xfrm>
            <a:off x="6736726" y="1837195"/>
            <a:ext cx="15379717" cy="278602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6393" tIns="43196" rIns="86393" bIns="43196" numCol="1" spcCol="0" rtlCol="0" fromWordArt="0" anchor="t" anchorCtr="0" forceAA="0" compatLnSpc="1">
            <a:prstTxWarp prst="textNoShape">
              <a:avLst/>
            </a:prstTxWarp>
            <a:noAutofit/>
          </a:bodyPr>
          <a:lstStyle/>
          <a:p>
            <a:pPr algn="ctr"/>
            <a:r>
              <a:rPr lang="en-ZA" sz="6000" b="1" dirty="0" smtClean="0">
                <a:effectLst>
                  <a:outerShdw blurRad="69850" dist="43180" dir="5400000" sx="0" sy="0">
                    <a:srgbClr val="000000">
                      <a:alpha val="65000"/>
                    </a:srgbClr>
                  </a:outerShdw>
                </a:effectLst>
                <a:latin typeface="Trebuchet MS"/>
                <a:ea typeface="Times New Roman"/>
                <a:cs typeface="Times New Roman"/>
              </a:rPr>
              <a:t>University of the Western Cape</a:t>
            </a:r>
          </a:p>
          <a:p>
            <a:pPr algn="ctr"/>
            <a:r>
              <a:rPr lang="en-ZA" sz="6000" b="1" dirty="0" smtClean="0">
                <a:effectLst>
                  <a:outerShdw blurRad="69850" dist="43180" dir="5400000" sx="0" sy="0">
                    <a:srgbClr val="000000">
                      <a:alpha val="65000"/>
                    </a:srgbClr>
                  </a:outerShdw>
                </a:effectLst>
                <a:latin typeface="Trebuchet MS"/>
                <a:ea typeface="Times New Roman"/>
                <a:cs typeface="Times New Roman"/>
              </a:rPr>
              <a:t>Department of Earth Sciences</a:t>
            </a:r>
          </a:p>
          <a:p>
            <a:pPr algn="ctr"/>
            <a:r>
              <a:rPr lang="en-ZA" sz="6000" b="1" dirty="0" smtClean="0">
                <a:effectLst>
                  <a:outerShdw blurRad="69850" dist="43180" dir="5400000" sx="0" sy="0">
                    <a:srgbClr val="000000">
                      <a:alpha val="65000"/>
                    </a:srgbClr>
                  </a:outerShdw>
                </a:effectLst>
                <a:latin typeface="Trebuchet MS"/>
                <a:ea typeface="Times New Roman"/>
                <a:cs typeface="Times New Roman"/>
              </a:rPr>
              <a:t>Bellville, South Africa.</a:t>
            </a:r>
          </a:p>
        </p:txBody>
      </p:sp>
      <p:pic>
        <p:nvPicPr>
          <p:cNvPr id="85" name="Picture 3"/>
          <p:cNvPicPr>
            <a:picLocks noChangeAspect="1" noChangeArrowheads="1"/>
          </p:cNvPicPr>
          <p:nvPr/>
        </p:nvPicPr>
        <p:blipFill>
          <a:blip r:embed="rId6" cstate="print">
            <a:lum bright="70000" contrast="-70000"/>
          </a:blip>
          <a:srcRect/>
          <a:stretch>
            <a:fillRect/>
          </a:stretch>
        </p:blipFill>
        <p:spPr bwMode="auto">
          <a:xfrm>
            <a:off x="207763" y="5418570"/>
            <a:ext cx="26463714" cy="30352179"/>
          </a:xfrm>
          <a:prstGeom prst="rect">
            <a:avLst/>
          </a:prstGeom>
          <a:ln>
            <a:noFill/>
          </a:ln>
          <a:effectLst>
            <a:softEdge rad="112500"/>
          </a:effectLst>
        </p:spPr>
      </p:pic>
      <p:sp>
        <p:nvSpPr>
          <p:cNvPr id="87" name="Rectangle 2"/>
          <p:cNvSpPr>
            <a:spLocks noGrp="1" noChangeArrowheads="1"/>
          </p:cNvSpPr>
          <p:nvPr>
            <p:ph type="ctrTitle"/>
          </p:nvPr>
        </p:nvSpPr>
        <p:spPr bwMode="auto">
          <a:xfrm>
            <a:off x="1796121" y="5142728"/>
            <a:ext cx="27973189" cy="25922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393" tIns="43196" rIns="86393" bIns="43196" numCol="1" anchor="ctr" anchorCtr="0" compatLnSpc="1">
            <a:prstTxWarp prst="textNoShape">
              <a:avLst/>
            </a:prstTxWarp>
            <a:noAutofit/>
          </a:bodyPr>
          <a:lstStyle/>
          <a:p>
            <a:pPr marL="835176" indent="0">
              <a:buNone/>
            </a:pPr>
            <a:r>
              <a:rPr lang="en-US" sz="3600" i="1" dirty="0">
                <a:latin typeface="Arial" pitchFamily="34" charset="0"/>
                <a:cs typeface="Arial" pitchFamily="34" charset="0"/>
              </a:rPr>
              <a:t> </a:t>
            </a:r>
            <a:r>
              <a:rPr lang="en-US" sz="3600" i="1" dirty="0" smtClean="0">
                <a:latin typeface="Arial" pitchFamily="34" charset="0"/>
                <a:cs typeface="Arial" pitchFamily="34" charset="0"/>
              </a:rPr>
              <a:t>                                Assessments of the Effects of Clay Diagenesis on Some Petrophysical properties of lower</a:t>
            </a:r>
            <a:br>
              <a:rPr lang="en-US" sz="3600" i="1" dirty="0" smtClean="0">
                <a:latin typeface="Arial" pitchFamily="34" charset="0"/>
                <a:cs typeface="Arial" pitchFamily="34" charset="0"/>
              </a:rPr>
            </a:br>
            <a:r>
              <a:rPr lang="en-US" sz="3600" i="1" dirty="0">
                <a:latin typeface="Arial" pitchFamily="34" charset="0"/>
                <a:cs typeface="Arial" pitchFamily="34" charset="0"/>
              </a:rPr>
              <a:t>                               Cretaceous </a:t>
            </a:r>
            <a:r>
              <a:rPr lang="en-US" sz="3600" i="1" dirty="0" smtClean="0">
                <a:latin typeface="Arial" pitchFamily="34" charset="0"/>
                <a:cs typeface="Arial" pitchFamily="34" charset="0"/>
              </a:rPr>
              <a:t> sandstones, offshore Orange basin, South Africa.</a:t>
            </a:r>
            <a:br>
              <a:rPr lang="en-US" sz="3600" i="1" dirty="0" smtClean="0">
                <a:latin typeface="Arial" pitchFamily="34" charset="0"/>
                <a:cs typeface="Arial" pitchFamily="34" charset="0"/>
              </a:rPr>
            </a:br>
            <a:r>
              <a:rPr lang="en-US" sz="2000" i="1" dirty="0">
                <a:latin typeface="Arial" pitchFamily="34" charset="0"/>
                <a:cs typeface="Arial" pitchFamily="34" charset="0"/>
              </a:rPr>
              <a:t/>
            </a:r>
            <a:br>
              <a:rPr lang="en-US" sz="2000" i="1" dirty="0">
                <a:latin typeface="Arial" pitchFamily="34" charset="0"/>
                <a:cs typeface="Arial" pitchFamily="34" charset="0"/>
              </a:rPr>
            </a:br>
            <a:r>
              <a:rPr lang="en-US" sz="2000" i="1" dirty="0" smtClean="0">
                <a:latin typeface="Arial" pitchFamily="34" charset="0"/>
                <a:cs typeface="Arial" pitchFamily="34" charset="0"/>
              </a:rPr>
              <a:t>                                                                                                    Chris </a:t>
            </a:r>
            <a:r>
              <a:rPr lang="en-US" sz="2000" i="1" dirty="0" err="1">
                <a:latin typeface="Arial" pitchFamily="34" charset="0"/>
                <a:cs typeface="Arial" pitchFamily="34" charset="0"/>
              </a:rPr>
              <a:t>Samakinde</a:t>
            </a:r>
            <a:r>
              <a:rPr lang="en-US" sz="2000" i="1" dirty="0">
                <a:latin typeface="Arial" pitchFamily="34" charset="0"/>
                <a:cs typeface="Arial" pitchFamily="34" charset="0"/>
              </a:rPr>
              <a:t>, </a:t>
            </a:r>
            <a:r>
              <a:rPr lang="en-US" sz="2000" i="1" dirty="0" err="1" smtClean="0">
                <a:latin typeface="Arial" pitchFamily="34" charset="0"/>
                <a:cs typeface="Arial" pitchFamily="34" charset="0"/>
              </a:rPr>
              <a:t>Mimonitu</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Opuwari</a:t>
            </a:r>
            <a:r>
              <a:rPr lang="en-US" sz="2000" i="1" dirty="0" smtClean="0">
                <a:latin typeface="Arial" pitchFamily="34" charset="0"/>
                <a:cs typeface="Arial" pitchFamily="34" charset="0"/>
              </a:rPr>
              <a:t>, </a:t>
            </a:r>
            <a:r>
              <a:rPr lang="en-US" sz="2000" i="1" dirty="0">
                <a:latin typeface="Arial" pitchFamily="34" charset="0"/>
                <a:cs typeface="Arial" pitchFamily="34" charset="0"/>
              </a:rPr>
              <a:t>Jan </a:t>
            </a:r>
            <a:r>
              <a:rPr lang="en-US" sz="2000" i="1" dirty="0" smtClean="0">
                <a:latin typeface="Arial" pitchFamily="34" charset="0"/>
                <a:cs typeface="Arial" pitchFamily="34" charset="0"/>
              </a:rPr>
              <a:t>van </a:t>
            </a:r>
            <a:r>
              <a:rPr lang="en-US" sz="2000" i="1" dirty="0" err="1">
                <a:latin typeface="Arial" pitchFamily="34" charset="0"/>
                <a:cs typeface="Arial" pitchFamily="34" charset="0"/>
              </a:rPr>
              <a:t>B</a:t>
            </a:r>
            <a:r>
              <a:rPr lang="en-US" sz="2000" i="1" dirty="0" err="1" smtClean="0">
                <a:latin typeface="Arial" pitchFamily="34" charset="0"/>
                <a:cs typeface="Arial" pitchFamily="34" charset="0"/>
              </a:rPr>
              <a:t>ever</a:t>
            </a:r>
            <a:r>
              <a:rPr lang="en-US" sz="2000" i="1" dirty="0" smtClean="0">
                <a:latin typeface="Arial" pitchFamily="34" charset="0"/>
                <a:cs typeface="Arial" pitchFamily="34" charset="0"/>
              </a:rPr>
              <a:t> </a:t>
            </a:r>
            <a:r>
              <a:rPr lang="en-US" sz="2000" i="1" dirty="0" err="1">
                <a:latin typeface="Arial" pitchFamily="34" charset="0"/>
                <a:cs typeface="Arial" pitchFamily="34" charset="0"/>
              </a:rPr>
              <a:t>Donker</a:t>
            </a:r>
            <a:r>
              <a:rPr lang="en-US" sz="2000" i="1" dirty="0">
                <a:latin typeface="Arial" pitchFamily="34" charset="0"/>
                <a:cs typeface="Arial" pitchFamily="34" charset="0"/>
              </a:rPr>
              <a:t>, </a:t>
            </a:r>
            <a:br>
              <a:rPr lang="en-US" sz="2000" i="1" dirty="0">
                <a:latin typeface="Arial" pitchFamily="34" charset="0"/>
                <a:cs typeface="Arial" pitchFamily="34" charset="0"/>
              </a:rPr>
            </a:br>
            <a:r>
              <a:rPr lang="en-US" sz="2000" i="1" dirty="0">
                <a:latin typeface="Arial" pitchFamily="34" charset="0"/>
                <a:cs typeface="Arial" pitchFamily="34" charset="0"/>
              </a:rPr>
              <a:t>   </a:t>
            </a:r>
            <a:r>
              <a:rPr lang="en-US" sz="2000" i="1" dirty="0" smtClean="0">
                <a:latin typeface="Arial" pitchFamily="34" charset="0"/>
                <a:cs typeface="Arial" pitchFamily="34" charset="0"/>
              </a:rPr>
              <a:t>                                                    1         1</a:t>
            </a:r>
            <a:endParaRPr lang="en-US" altLang="en-US" sz="2000" dirty="0">
              <a:effectLst>
                <a:outerShdw blurRad="38100" dist="38100" dir="2700000" algn="tl">
                  <a:srgbClr val="FFFFFF"/>
                </a:outerShdw>
              </a:effectLst>
              <a:latin typeface="Arial" pitchFamily="34" charset="0"/>
              <a:cs typeface="Arial" pitchFamily="34" charset="0"/>
            </a:endParaRPr>
          </a:p>
        </p:txBody>
      </p:sp>
      <p:sp>
        <p:nvSpPr>
          <p:cNvPr id="95" name="TextBox 94"/>
          <p:cNvSpPr txBox="1"/>
          <p:nvPr/>
        </p:nvSpPr>
        <p:spPr>
          <a:xfrm>
            <a:off x="21778409" y="35728895"/>
            <a:ext cx="5744088" cy="764344"/>
          </a:xfrm>
          <a:prstGeom prst="rect">
            <a:avLst/>
          </a:prstGeom>
          <a:noFill/>
        </p:spPr>
        <p:txBody>
          <a:bodyPr wrap="square" lIns="86393" tIns="43196" rIns="86393" bIns="43196" rtlCol="0">
            <a:spAutoFit/>
          </a:bodyPr>
          <a:lstStyle/>
          <a:p>
            <a:r>
              <a:rPr lang="en-ZA" sz="4400" u="sng" dirty="0" smtClean="0">
                <a:latin typeface="Arial" pitchFamily="34" charset="0"/>
                <a:cs typeface="Arial" pitchFamily="34" charset="0"/>
              </a:rPr>
              <a:t>Acknowledgements</a:t>
            </a:r>
            <a:r>
              <a:rPr lang="en-ZA" sz="4400" u="sng" dirty="0">
                <a:latin typeface="Arial" pitchFamily="34" charset="0"/>
                <a:cs typeface="Arial" pitchFamily="34" charset="0"/>
              </a:rPr>
              <a:t>:</a:t>
            </a:r>
          </a:p>
        </p:txBody>
      </p:sp>
      <p:sp>
        <p:nvSpPr>
          <p:cNvPr id="96" name="TextBox 95"/>
          <p:cNvSpPr txBox="1"/>
          <p:nvPr/>
        </p:nvSpPr>
        <p:spPr>
          <a:xfrm>
            <a:off x="9404744" y="9018508"/>
            <a:ext cx="174562" cy="1352220"/>
          </a:xfrm>
          <a:prstGeom prst="rect">
            <a:avLst/>
          </a:prstGeom>
          <a:noFill/>
        </p:spPr>
        <p:txBody>
          <a:bodyPr wrap="none" lIns="86393" tIns="43196" rIns="86393" bIns="43196" rtlCol="0">
            <a:spAutoFit/>
          </a:bodyPr>
          <a:lstStyle/>
          <a:p>
            <a:endParaRPr lang="en-ZA" dirty="0"/>
          </a:p>
        </p:txBody>
      </p:sp>
      <p:sp>
        <p:nvSpPr>
          <p:cNvPr id="97" name="TextBox 96"/>
          <p:cNvSpPr txBox="1"/>
          <p:nvPr/>
        </p:nvSpPr>
        <p:spPr>
          <a:xfrm>
            <a:off x="2607707" y="9018507"/>
            <a:ext cx="174562" cy="378041"/>
          </a:xfrm>
          <a:prstGeom prst="rect">
            <a:avLst/>
          </a:prstGeom>
          <a:noFill/>
        </p:spPr>
        <p:txBody>
          <a:bodyPr wrap="none" lIns="86393" tIns="43196" rIns="86393" bIns="43196" rtlCol="0">
            <a:spAutoFit/>
          </a:bodyPr>
          <a:lstStyle/>
          <a:p>
            <a:endParaRPr lang="en-ZA" sz="1900" dirty="0"/>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36804" y="38032548"/>
            <a:ext cx="4136668" cy="4322867"/>
          </a:xfrm>
          <a:prstGeom prst="rect">
            <a:avLst/>
          </a:prstGeom>
        </p:spPr>
      </p:pic>
      <p:sp>
        <p:nvSpPr>
          <p:cNvPr id="3" name="Rectangle 2"/>
          <p:cNvSpPr/>
          <p:nvPr/>
        </p:nvSpPr>
        <p:spPr>
          <a:xfrm>
            <a:off x="21068719" y="36697593"/>
            <a:ext cx="5544616" cy="1323439"/>
          </a:xfrm>
          <a:prstGeom prst="rect">
            <a:avLst/>
          </a:prstGeom>
        </p:spPr>
        <p:txBody>
          <a:bodyPr wrap="square">
            <a:spAutoFit/>
          </a:bodyPr>
          <a:lstStyle/>
          <a:p>
            <a:pPr algn="just"/>
            <a:r>
              <a:rPr lang="en-ZA" sz="2000" dirty="0" smtClean="0">
                <a:latin typeface="Arial" pitchFamily="34" charset="0"/>
                <a:cs typeface="Arial" pitchFamily="34" charset="0"/>
              </a:rPr>
              <a:t>Chris </a:t>
            </a:r>
            <a:r>
              <a:rPr lang="en-ZA" sz="2000" dirty="0" err="1" smtClean="0">
                <a:latin typeface="Arial" pitchFamily="34" charset="0"/>
                <a:cs typeface="Arial" pitchFamily="34" charset="0"/>
              </a:rPr>
              <a:t>Samakinde</a:t>
            </a:r>
            <a:r>
              <a:rPr lang="en-ZA" sz="2000" dirty="0" smtClean="0">
                <a:latin typeface="Arial" pitchFamily="34" charset="0"/>
                <a:cs typeface="Arial" pitchFamily="34" charset="0"/>
              </a:rPr>
              <a:t> </a:t>
            </a:r>
            <a:r>
              <a:rPr lang="en-ZA" sz="2000" dirty="0">
                <a:latin typeface="Arial" pitchFamily="34" charset="0"/>
                <a:cs typeface="Arial" pitchFamily="34" charset="0"/>
              </a:rPr>
              <a:t>would like to thank </a:t>
            </a:r>
            <a:r>
              <a:rPr lang="en-ZA" sz="2000" dirty="0" err="1" smtClean="0">
                <a:latin typeface="Arial" pitchFamily="34" charset="0"/>
                <a:cs typeface="Arial" pitchFamily="34" charset="0"/>
              </a:rPr>
              <a:t>Inkaba</a:t>
            </a:r>
            <a:r>
              <a:rPr lang="en-ZA" sz="2000" dirty="0" smtClean="0">
                <a:latin typeface="Arial" pitchFamily="34" charset="0"/>
                <a:cs typeface="Arial" pitchFamily="34" charset="0"/>
              </a:rPr>
              <a:t> </a:t>
            </a:r>
            <a:r>
              <a:rPr lang="en-ZA" sz="2000" dirty="0" err="1" smtClean="0">
                <a:latin typeface="Arial" pitchFamily="34" charset="0"/>
                <a:cs typeface="Arial" pitchFamily="34" charset="0"/>
              </a:rPr>
              <a:t>yeAfrica</a:t>
            </a:r>
            <a:r>
              <a:rPr lang="en-ZA" sz="2000" dirty="0">
                <a:latin typeface="Arial" pitchFamily="34" charset="0"/>
                <a:cs typeface="Arial" pitchFamily="34" charset="0"/>
              </a:rPr>
              <a:t>, </a:t>
            </a:r>
            <a:r>
              <a:rPr lang="en-ZA" sz="2000" dirty="0" smtClean="0">
                <a:latin typeface="Arial" pitchFamily="34" charset="0"/>
                <a:cs typeface="Arial" pitchFamily="34" charset="0"/>
              </a:rPr>
              <a:t>DST, NRF</a:t>
            </a:r>
            <a:r>
              <a:rPr lang="en-ZA" sz="2000" dirty="0">
                <a:latin typeface="Arial" pitchFamily="34" charset="0"/>
                <a:cs typeface="Arial" pitchFamily="34" charset="0"/>
              </a:rPr>
              <a:t>, GFZ as well </a:t>
            </a:r>
            <a:r>
              <a:rPr lang="en-ZA" sz="2000" dirty="0" smtClean="0">
                <a:latin typeface="Arial" pitchFamily="34" charset="0"/>
                <a:cs typeface="Arial" pitchFamily="34" charset="0"/>
              </a:rPr>
              <a:t>as </a:t>
            </a:r>
            <a:r>
              <a:rPr lang="en-ZA" sz="2000" dirty="0">
                <a:latin typeface="Arial" pitchFamily="34" charset="0"/>
                <a:cs typeface="Arial" pitchFamily="34" charset="0"/>
              </a:rPr>
              <a:t>supervisors </a:t>
            </a:r>
            <a:r>
              <a:rPr lang="en-ZA" sz="2000" dirty="0" err="1">
                <a:latin typeface="Arial" pitchFamily="34" charset="0"/>
                <a:cs typeface="Arial" pitchFamily="34" charset="0"/>
              </a:rPr>
              <a:t>Mimonitu</a:t>
            </a:r>
            <a:r>
              <a:rPr lang="en-ZA" sz="2000" dirty="0">
                <a:latin typeface="Arial" pitchFamily="34" charset="0"/>
                <a:cs typeface="Arial" pitchFamily="34" charset="0"/>
              </a:rPr>
              <a:t> </a:t>
            </a:r>
            <a:r>
              <a:rPr lang="en-ZA" sz="2000" dirty="0" err="1" smtClean="0">
                <a:latin typeface="Arial" pitchFamily="34" charset="0"/>
                <a:cs typeface="Arial" pitchFamily="34" charset="0"/>
              </a:rPr>
              <a:t>Opuwari</a:t>
            </a:r>
            <a:r>
              <a:rPr lang="en-ZA" sz="2000" dirty="0">
                <a:latin typeface="Arial" pitchFamily="34" charset="0"/>
                <a:cs typeface="Arial" pitchFamily="34" charset="0"/>
              </a:rPr>
              <a:t> </a:t>
            </a:r>
            <a:r>
              <a:rPr lang="en-ZA" sz="2000" dirty="0" smtClean="0">
                <a:latin typeface="Arial" pitchFamily="34" charset="0"/>
                <a:cs typeface="Arial" pitchFamily="34" charset="0"/>
              </a:rPr>
              <a:t>and J van </a:t>
            </a:r>
            <a:r>
              <a:rPr lang="en-ZA" sz="2000" dirty="0" err="1">
                <a:latin typeface="Arial" pitchFamily="34" charset="0"/>
                <a:cs typeface="Arial" pitchFamily="34" charset="0"/>
              </a:rPr>
              <a:t>bever</a:t>
            </a:r>
            <a:r>
              <a:rPr lang="en-ZA" sz="2000" dirty="0">
                <a:latin typeface="Arial" pitchFamily="34" charset="0"/>
                <a:cs typeface="Arial" pitchFamily="34" charset="0"/>
              </a:rPr>
              <a:t> </a:t>
            </a:r>
            <a:r>
              <a:rPr lang="en-ZA" sz="2000" dirty="0" err="1">
                <a:latin typeface="Arial" pitchFamily="34" charset="0"/>
                <a:cs typeface="Arial" pitchFamily="34" charset="0"/>
              </a:rPr>
              <a:t>Donker</a:t>
            </a:r>
            <a:r>
              <a:rPr lang="en-ZA" sz="2000" dirty="0">
                <a:latin typeface="Arial" pitchFamily="34" charset="0"/>
                <a:cs typeface="Arial" pitchFamily="34" charset="0"/>
              </a:rPr>
              <a:t> </a:t>
            </a:r>
            <a:r>
              <a:rPr lang="en-ZA" sz="2000" dirty="0" smtClean="0">
                <a:latin typeface="Arial" pitchFamily="34" charset="0"/>
                <a:cs typeface="Arial" pitchFamily="34" charset="0"/>
              </a:rPr>
              <a:t>.</a:t>
            </a:r>
            <a:endParaRPr lang="en-ZA" sz="2000" dirty="0">
              <a:latin typeface="Arial" pitchFamily="34" charset="0"/>
              <a:cs typeface="Arial" pitchFamily="34" charset="0"/>
            </a:endParaRPr>
          </a:p>
        </p:txBody>
      </p:sp>
      <p:pic>
        <p:nvPicPr>
          <p:cNvPr id="19" name="Picture 8" descr="C:\Users\Chris\Desktop\uwc 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49232" y="1837195"/>
            <a:ext cx="3490964" cy="33055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100600" y="7573809"/>
            <a:ext cx="10827892" cy="3170099"/>
          </a:xfrm>
          <a:prstGeom prst="rect">
            <a:avLst/>
          </a:prstGeom>
        </p:spPr>
        <p:txBody>
          <a:bodyPr wrap="square">
            <a:spAutoFit/>
          </a:bodyPr>
          <a:lstStyle/>
          <a:p>
            <a:pPr algn="just"/>
            <a:r>
              <a:rPr lang="en-US" sz="2000" dirty="0">
                <a:latin typeface="Arial" pitchFamily="34" charset="0"/>
                <a:cs typeface="Arial" pitchFamily="34" charset="0"/>
              </a:rPr>
              <a:t>Clay minerals diagenesis and </a:t>
            </a:r>
            <a:r>
              <a:rPr lang="en-US" sz="2000" dirty="0" smtClean="0">
                <a:latin typeface="Arial" pitchFamily="34" charset="0"/>
                <a:cs typeface="Arial" pitchFamily="34" charset="0"/>
              </a:rPr>
              <a:t>its </a:t>
            </a:r>
            <a:r>
              <a:rPr lang="en-US" sz="2000" dirty="0">
                <a:latin typeface="Arial" pitchFamily="34" charset="0"/>
                <a:cs typeface="Arial" pitchFamily="34" charset="0"/>
              </a:rPr>
              <a:t>effects on the petrophysical properties of </a:t>
            </a:r>
            <a:r>
              <a:rPr lang="en-US" sz="2000" dirty="0" smtClean="0">
                <a:latin typeface="Arial" pitchFamily="34" charset="0"/>
                <a:cs typeface="Arial" pitchFamily="34" charset="0"/>
              </a:rPr>
              <a:t>clastic </a:t>
            </a:r>
            <a:r>
              <a:rPr lang="en-US" sz="2000" dirty="0">
                <a:latin typeface="Arial" pitchFamily="34" charset="0"/>
                <a:cs typeface="Arial" pitchFamily="34" charset="0"/>
              </a:rPr>
              <a:t>reservoirs is an integral part of reservoir quality prediction and an important aspect in building an accurate reservoir model.  Previous  studies  on </a:t>
            </a:r>
            <a:r>
              <a:rPr lang="en-US" sz="2000" dirty="0" smtClean="0">
                <a:latin typeface="Arial" pitchFamily="34" charset="0"/>
                <a:cs typeface="Arial" pitchFamily="34" charset="0"/>
              </a:rPr>
              <a:t>the  </a:t>
            </a:r>
            <a:r>
              <a:rPr lang="en-US" sz="2000" dirty="0">
                <a:latin typeface="Arial" pitchFamily="34" charset="0"/>
                <a:cs typeface="Arial" pitchFamily="34" charset="0"/>
              </a:rPr>
              <a:t>Orange  basin  revealed  that  chlorite  and  quartz cements have significantly compromised the reservoir quality in this basin but it is expected that the reservoirs </a:t>
            </a:r>
            <a:r>
              <a:rPr lang="en-US" sz="2000" dirty="0" smtClean="0">
                <a:latin typeface="Arial" pitchFamily="34" charset="0"/>
                <a:cs typeface="Arial" pitchFamily="34" charset="0"/>
              </a:rPr>
              <a:t>show </a:t>
            </a:r>
            <a:r>
              <a:rPr lang="en-US" sz="2000" dirty="0">
                <a:latin typeface="Arial" pitchFamily="34" charset="0"/>
                <a:cs typeface="Arial" pitchFamily="34" charset="0"/>
              </a:rPr>
              <a:t>better improvement basinward (deeper waters), an analogy of this is displayed by Tertiary sandstones deposit, offshore Angola.  This poster present results from reservoir quality evaluation performed by integrating geological, geochemical and geophysical tools to substantiate the effects of clay minerals distribution and its subsequent diagenesis on the intrinsic properties (porosity, permeability and saturation) of reservoirs encountered within three wells in </a:t>
            </a:r>
            <a:r>
              <a:rPr lang="en-US" sz="2000" dirty="0" smtClean="0">
                <a:latin typeface="Arial" pitchFamily="34" charset="0"/>
                <a:cs typeface="Arial" pitchFamily="34" charset="0"/>
              </a:rPr>
              <a:t>block 3A </a:t>
            </a:r>
            <a:r>
              <a:rPr lang="en-US" sz="2000" dirty="0">
                <a:latin typeface="Arial" pitchFamily="34" charset="0"/>
                <a:cs typeface="Arial" pitchFamily="34" charset="0"/>
              </a:rPr>
              <a:t>(deeper waters), offshore Orange basin.</a:t>
            </a:r>
          </a:p>
        </p:txBody>
      </p:sp>
      <p:sp>
        <p:nvSpPr>
          <p:cNvPr id="10" name="TextBox 9"/>
          <p:cNvSpPr txBox="1"/>
          <p:nvPr/>
        </p:nvSpPr>
        <p:spPr>
          <a:xfrm>
            <a:off x="4412860" y="6927479"/>
            <a:ext cx="2852063" cy="646331"/>
          </a:xfrm>
          <a:prstGeom prst="rect">
            <a:avLst/>
          </a:prstGeom>
          <a:solidFill>
            <a:schemeClr val="tx2">
              <a:lumMod val="60000"/>
              <a:lumOff val="40000"/>
            </a:schemeClr>
          </a:solidFill>
        </p:spPr>
        <p:txBody>
          <a:bodyPr wrap="none" rtlCol="0">
            <a:spAutoFit/>
          </a:bodyPr>
          <a:lstStyle/>
          <a:p>
            <a:r>
              <a:rPr lang="en-US" sz="3600" b="1" dirty="0" smtClean="0">
                <a:latin typeface="Arial" pitchFamily="34" charset="0"/>
                <a:cs typeface="Arial" pitchFamily="34" charset="0"/>
              </a:rPr>
              <a:t>Introductio</a:t>
            </a:r>
            <a:r>
              <a:rPr lang="en-US" sz="3600" dirty="0" smtClean="0">
                <a:latin typeface="Arial" pitchFamily="34" charset="0"/>
                <a:cs typeface="Arial" pitchFamily="34" charset="0"/>
              </a:rPr>
              <a:t>n</a:t>
            </a:r>
            <a:endParaRPr lang="en-US" sz="3600" dirty="0">
              <a:latin typeface="Arial" pitchFamily="34" charset="0"/>
              <a:cs typeface="Arial" pitchFamily="34" charset="0"/>
            </a:endParaRPr>
          </a:p>
        </p:txBody>
      </p:sp>
      <p:pic>
        <p:nvPicPr>
          <p:cNvPr id="22" name="Picture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0568" y="10884213"/>
            <a:ext cx="8265304" cy="648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144701" y="17578903"/>
            <a:ext cx="14638301" cy="400110"/>
          </a:xfrm>
          <a:prstGeom prst="rect">
            <a:avLst/>
          </a:prstGeom>
        </p:spPr>
        <p:txBody>
          <a:bodyPr wrap="square">
            <a:spAutoFit/>
          </a:bodyPr>
          <a:lstStyle/>
          <a:p>
            <a:r>
              <a:rPr lang="en-GB" sz="2000" b="1" dirty="0" smtClean="0">
                <a:latin typeface="Arial" pitchFamily="34" charset="0"/>
                <a:cs typeface="Arial" pitchFamily="34" charset="0"/>
              </a:rPr>
              <a:t>Figure1: </a:t>
            </a:r>
            <a:r>
              <a:rPr lang="en-GB" sz="2000" b="1" dirty="0" smtClean="0">
                <a:latin typeface="Arial" pitchFamily="34" charset="0"/>
                <a:cs typeface="Arial" pitchFamily="34" charset="0"/>
              </a:rPr>
              <a:t>Location </a:t>
            </a:r>
            <a:r>
              <a:rPr lang="en-GB" sz="2000" b="1" dirty="0">
                <a:latin typeface="Arial" pitchFamily="34" charset="0"/>
                <a:cs typeface="Arial" pitchFamily="34" charset="0"/>
              </a:rPr>
              <a:t>map of study area in Orange Basin, Offshore South Africa showing </a:t>
            </a:r>
            <a:r>
              <a:rPr lang="en-GB" sz="2000" b="1" dirty="0" smtClean="0">
                <a:latin typeface="Arial" pitchFamily="34" charset="0"/>
                <a:cs typeface="Arial" pitchFamily="34" charset="0"/>
              </a:rPr>
              <a:t>wells </a:t>
            </a:r>
            <a:r>
              <a:rPr lang="en-GB" sz="2000" b="1" dirty="0"/>
              <a:t> </a:t>
            </a:r>
            <a:r>
              <a:rPr lang="en-GB" sz="2000" b="1" dirty="0" smtClean="0"/>
              <a:t>of study</a:t>
            </a:r>
            <a:endParaRPr lang="en-GB" sz="2000" b="1" dirty="0"/>
          </a:p>
        </p:txBody>
      </p:sp>
      <p:sp>
        <p:nvSpPr>
          <p:cNvPr id="13" name="TextBox 12"/>
          <p:cNvSpPr txBox="1"/>
          <p:nvPr/>
        </p:nvSpPr>
        <p:spPr>
          <a:xfrm>
            <a:off x="2100601" y="17979013"/>
            <a:ext cx="6424962" cy="646331"/>
          </a:xfrm>
          <a:prstGeom prst="rect">
            <a:avLst/>
          </a:prstGeom>
          <a:solidFill>
            <a:schemeClr val="tx2">
              <a:lumMod val="60000"/>
              <a:lumOff val="40000"/>
            </a:schemeClr>
          </a:solidFill>
        </p:spPr>
        <p:txBody>
          <a:bodyPr wrap="square" rtlCol="0">
            <a:spAutoFit/>
          </a:bodyPr>
          <a:lstStyle/>
          <a:p>
            <a:r>
              <a:rPr lang="en-US" sz="3600" b="1" dirty="0" smtClean="0">
                <a:latin typeface="Arial" pitchFamily="34" charset="0"/>
                <a:cs typeface="Arial" pitchFamily="34" charset="0"/>
              </a:rPr>
              <a:t>Methodology and Materials</a:t>
            </a:r>
            <a:endParaRPr lang="en-US" sz="3600" b="1" dirty="0">
              <a:latin typeface="Arial" pitchFamily="34" charset="0"/>
              <a:cs typeface="Arial" pitchFamily="34" charset="0"/>
            </a:endParaRPr>
          </a:p>
        </p:txBody>
      </p:sp>
      <p:sp>
        <p:nvSpPr>
          <p:cNvPr id="14" name="Rectangle 13"/>
          <p:cNvSpPr/>
          <p:nvPr/>
        </p:nvSpPr>
        <p:spPr>
          <a:xfrm>
            <a:off x="2081729" y="18663716"/>
            <a:ext cx="11214772" cy="3785652"/>
          </a:xfrm>
          <a:prstGeom prst="rect">
            <a:avLst/>
          </a:prstGeom>
        </p:spPr>
        <p:txBody>
          <a:bodyPr wrap="square">
            <a:spAutoFit/>
          </a:bodyPr>
          <a:lstStyle/>
          <a:p>
            <a:pPr algn="just"/>
            <a:r>
              <a:rPr lang="en-US" sz="2000" b="1" dirty="0">
                <a:latin typeface="Arial" pitchFamily="34" charset="0"/>
                <a:cs typeface="Arial" pitchFamily="34" charset="0"/>
              </a:rPr>
              <a:t>Core Description</a:t>
            </a:r>
            <a:r>
              <a:rPr lang="en-US" sz="2000" dirty="0">
                <a:latin typeface="Arial" pitchFamily="34" charset="0"/>
                <a:cs typeface="Arial" pitchFamily="34" charset="0"/>
              </a:rPr>
              <a:t>  for lithology identification , depositional environment determination by observing different sedimentary structure estimation.</a:t>
            </a:r>
          </a:p>
          <a:p>
            <a:pPr algn="just"/>
            <a:r>
              <a:rPr lang="en-US" sz="2000" b="1" dirty="0">
                <a:latin typeface="Arial" pitchFamily="34" charset="0"/>
                <a:cs typeface="Arial" pitchFamily="34" charset="0"/>
              </a:rPr>
              <a:t>Estimation of Petrophysical properties</a:t>
            </a:r>
            <a:r>
              <a:rPr lang="en-US" sz="2000" dirty="0">
                <a:latin typeface="Arial" pitchFamily="34" charset="0"/>
                <a:cs typeface="Arial" pitchFamily="34" charset="0"/>
              </a:rPr>
              <a:t> (Porosity, Permeability and Saturation) from wireline logs using different petrophysical </a:t>
            </a:r>
            <a:r>
              <a:rPr lang="en-US" sz="2000" dirty="0" smtClean="0">
                <a:latin typeface="Arial" pitchFamily="34" charset="0"/>
                <a:cs typeface="Arial" pitchFamily="34" charset="0"/>
              </a:rPr>
              <a:t>models </a:t>
            </a:r>
            <a:r>
              <a:rPr lang="en-US" sz="2000" dirty="0">
                <a:latin typeface="Arial" pitchFamily="34" charset="0"/>
                <a:cs typeface="Arial" pitchFamily="34" charset="0"/>
              </a:rPr>
              <a:t>in the interactive petrophysics software and juxtaposed with the values from core analysis reports to ascertain precision.</a:t>
            </a:r>
          </a:p>
          <a:p>
            <a:pPr algn="just"/>
            <a:r>
              <a:rPr lang="en-US" sz="2000" b="1" dirty="0" smtClean="0">
                <a:latin typeface="Arial" pitchFamily="34" charset="0"/>
                <a:cs typeface="Arial" pitchFamily="34" charset="0"/>
              </a:rPr>
              <a:t>Petrographic` </a:t>
            </a:r>
            <a:r>
              <a:rPr lang="en-US" sz="2000" b="1" dirty="0">
                <a:latin typeface="Arial" pitchFamily="34" charset="0"/>
                <a:cs typeface="Arial" pitchFamily="34" charset="0"/>
              </a:rPr>
              <a:t>analysis</a:t>
            </a:r>
            <a:r>
              <a:rPr lang="en-US" sz="2000" dirty="0">
                <a:latin typeface="Arial" pitchFamily="34" charset="0"/>
                <a:cs typeface="Arial" pitchFamily="34" charset="0"/>
              </a:rPr>
              <a:t> (SEM,XRD, EDS) to identify different types of diagenetic clay minerals present in the reservoirs, identify different elements that could be a pointer to the type of clay minerals and to observe the effects on pore spaces. </a:t>
            </a:r>
          </a:p>
          <a:p>
            <a:pPr algn="just"/>
            <a:r>
              <a:rPr lang="en-US" sz="2000" b="1" dirty="0">
                <a:latin typeface="Arial" pitchFamily="34" charset="0"/>
                <a:cs typeface="Arial" pitchFamily="34" charset="0"/>
              </a:rPr>
              <a:t>Geochemical analysis (</a:t>
            </a:r>
            <a:r>
              <a:rPr lang="en-US" sz="2000" dirty="0">
                <a:latin typeface="Arial" pitchFamily="34" charset="0"/>
                <a:cs typeface="Arial" pitchFamily="34" charset="0"/>
              </a:rPr>
              <a:t>pH, EC, TDS  and CEC) to calibrate with the observations made from Petrographic analysis, understand the effects of pore water chemistry on clay minerals diagenesis and to identify in specifics the type of clay minerals in the reservoirs.</a:t>
            </a:r>
          </a:p>
          <a:p>
            <a:pPr algn="just"/>
            <a:r>
              <a:rPr lang="en-US" sz="2000" b="1" dirty="0">
                <a:latin typeface="Arial" pitchFamily="34" charset="0"/>
                <a:cs typeface="Arial" pitchFamily="34" charset="0"/>
              </a:rPr>
              <a:t>Twenty core samples</a:t>
            </a:r>
            <a:r>
              <a:rPr lang="en-US" sz="2000" dirty="0">
                <a:latin typeface="Arial" pitchFamily="34" charset="0"/>
                <a:cs typeface="Arial" pitchFamily="34" charset="0"/>
              </a:rPr>
              <a:t> were </a:t>
            </a:r>
            <a:r>
              <a:rPr lang="en-US" sz="2000" dirty="0" err="1">
                <a:latin typeface="Arial" pitchFamily="34" charset="0"/>
                <a:cs typeface="Arial" pitchFamily="34" charset="0"/>
              </a:rPr>
              <a:t>analysed</a:t>
            </a:r>
            <a:r>
              <a:rPr lang="en-US" sz="2000" dirty="0">
                <a:latin typeface="Arial" pitchFamily="34" charset="0"/>
                <a:cs typeface="Arial" pitchFamily="34" charset="0"/>
              </a:rPr>
              <a:t> for Geochemical and Petrographic  </a:t>
            </a:r>
            <a:r>
              <a:rPr lang="en-US" sz="2000" dirty="0" smtClean="0">
                <a:latin typeface="Arial" pitchFamily="34" charset="0"/>
                <a:cs typeface="Arial" pitchFamily="34" charset="0"/>
              </a:rPr>
              <a:t>purpose</a:t>
            </a:r>
            <a:endParaRPr lang="en-GB" sz="2000" b="1" dirty="0">
              <a:latin typeface="Arial" pitchFamily="34" charset="0"/>
              <a:cs typeface="Arial" pitchFamily="34" charset="0"/>
            </a:endParaRPr>
          </a:p>
        </p:txBody>
      </p:sp>
      <p:sp>
        <p:nvSpPr>
          <p:cNvPr id="16" name="TextBox 15"/>
          <p:cNvSpPr txBox="1"/>
          <p:nvPr/>
        </p:nvSpPr>
        <p:spPr>
          <a:xfrm>
            <a:off x="2875449" y="28080277"/>
            <a:ext cx="5960274" cy="646331"/>
          </a:xfrm>
          <a:prstGeom prst="rect">
            <a:avLst/>
          </a:prstGeom>
          <a:solidFill>
            <a:schemeClr val="tx2">
              <a:lumMod val="60000"/>
              <a:lumOff val="40000"/>
            </a:schemeClr>
          </a:solidFill>
        </p:spPr>
        <p:txBody>
          <a:bodyPr wrap="square" rtlCol="0">
            <a:spAutoFit/>
          </a:bodyPr>
          <a:lstStyle/>
          <a:p>
            <a:r>
              <a:rPr lang="en-US" sz="3600" b="1" dirty="0" smtClean="0">
                <a:latin typeface="Arial" pitchFamily="34" charset="0"/>
                <a:cs typeface="Arial" pitchFamily="34" charset="0"/>
              </a:rPr>
              <a:t>Results (Petrophysics)</a:t>
            </a:r>
            <a:endParaRPr lang="en-US" sz="3600" b="1" dirty="0">
              <a:latin typeface="Arial" pitchFamily="34" charset="0"/>
              <a:cs typeface="Arial" pitchFamily="34" charset="0"/>
            </a:endParaRPr>
          </a:p>
        </p:txBody>
      </p:sp>
      <p:pic>
        <p:nvPicPr>
          <p:cNvPr id="28" name="Picture 567" descr="Au 1 ripple depth 269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6200000">
            <a:off x="2278106" y="29879626"/>
            <a:ext cx="19796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326"/>
          <p:cNvSpPr>
            <a:spLocks noChangeArrowheads="1"/>
          </p:cNvSpPr>
          <p:nvPr/>
        </p:nvSpPr>
        <p:spPr bwMode="auto">
          <a:xfrm>
            <a:off x="1391003" y="29832074"/>
            <a:ext cx="2403423"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000" dirty="0"/>
              <a:t>AU- 1 wavy ripple marks at depth </a:t>
            </a:r>
            <a:r>
              <a:rPr lang="en-US" sz="2000" dirty="0" smtClean="0"/>
              <a:t>of 2685.39m</a:t>
            </a:r>
            <a:r>
              <a:rPr lang="en-US" dirty="0" smtClean="0"/>
              <a:t> </a:t>
            </a:r>
            <a:endParaRPr lang="en-US" dirty="0"/>
          </a:p>
        </p:txBody>
      </p:sp>
      <p:pic>
        <p:nvPicPr>
          <p:cNvPr id="30" name="Picture 58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03840" y="28927047"/>
            <a:ext cx="32416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4559949" y="31548686"/>
            <a:ext cx="4005176" cy="400110"/>
          </a:xfrm>
          <a:prstGeom prst="rect">
            <a:avLst/>
          </a:prstGeom>
        </p:spPr>
        <p:txBody>
          <a:bodyPr wrap="square">
            <a:spAutoFit/>
          </a:bodyPr>
          <a:lstStyle/>
          <a:p>
            <a:r>
              <a:rPr lang="en-US" sz="2000" dirty="0"/>
              <a:t>AU-1 </a:t>
            </a:r>
            <a:r>
              <a:rPr lang="en-US" sz="2000" dirty="0" smtClean="0"/>
              <a:t>Well                          </a:t>
            </a:r>
            <a:endParaRPr lang="en-GB" sz="2000" dirty="0"/>
          </a:p>
        </p:txBody>
      </p:sp>
      <p:pic>
        <p:nvPicPr>
          <p:cNvPr id="34" name="Picture 564" descr="Kf 1 water xcape structur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6200000">
            <a:off x="2672220" y="32445014"/>
            <a:ext cx="1611703" cy="69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8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83021" y="31913291"/>
            <a:ext cx="3641770" cy="24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Line 84"/>
          <p:cNvSpPr>
            <a:spLocks noChangeShapeType="1"/>
          </p:cNvSpPr>
          <p:nvPr/>
        </p:nvSpPr>
        <p:spPr bwMode="auto">
          <a:xfrm flipH="1" flipV="1">
            <a:off x="3267911" y="33158069"/>
            <a:ext cx="1684658" cy="51767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Text Box 77"/>
          <p:cNvSpPr txBox="1">
            <a:spLocks noChangeArrowheads="1"/>
          </p:cNvSpPr>
          <p:nvPr/>
        </p:nvSpPr>
        <p:spPr bwMode="auto">
          <a:xfrm flipV="1">
            <a:off x="2592715" y="34116580"/>
            <a:ext cx="17707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p>
            <a:endParaRPr lang="en-GB" sz="2000" dirty="0"/>
          </a:p>
        </p:txBody>
      </p:sp>
      <p:sp>
        <p:nvSpPr>
          <p:cNvPr id="21" name="TextBox 20"/>
          <p:cNvSpPr txBox="1"/>
          <p:nvPr/>
        </p:nvSpPr>
        <p:spPr>
          <a:xfrm flipH="1">
            <a:off x="4323499" y="34452965"/>
            <a:ext cx="3816899" cy="400110"/>
          </a:xfrm>
          <a:prstGeom prst="rect">
            <a:avLst/>
          </a:prstGeom>
          <a:noFill/>
        </p:spPr>
        <p:txBody>
          <a:bodyPr wrap="square" rtlCol="0">
            <a:spAutoFit/>
          </a:bodyPr>
          <a:lstStyle/>
          <a:p>
            <a:r>
              <a:rPr lang="en-US" sz="2000" dirty="0" smtClean="0"/>
              <a:t>    KF-1 Well</a:t>
            </a:r>
            <a:endParaRPr lang="en-US" sz="2000" dirty="0"/>
          </a:p>
        </p:txBody>
      </p:sp>
      <p:pic>
        <p:nvPicPr>
          <p:cNvPr id="41" name="Picture 579" descr="Parrallel lamination 3070 kh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6200000">
            <a:off x="8485101" y="29736096"/>
            <a:ext cx="1469676" cy="76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8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65477" y="28260379"/>
            <a:ext cx="3796314" cy="270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 Box 83"/>
          <p:cNvSpPr txBox="1">
            <a:spLocks noChangeArrowheads="1"/>
          </p:cNvSpPr>
          <p:nvPr/>
        </p:nvSpPr>
        <p:spPr bwMode="auto">
          <a:xfrm>
            <a:off x="8873704" y="31384607"/>
            <a:ext cx="41328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Arial" pitchFamily="34" charset="0"/>
                <a:cs typeface="Arial" pitchFamily="34" charset="0"/>
              </a:rPr>
              <a:t>Parallel lamination at depth 3070m</a:t>
            </a:r>
            <a:endParaRPr lang="en-GB" sz="2000" dirty="0">
              <a:latin typeface="Arial" pitchFamily="34" charset="0"/>
              <a:cs typeface="Arial" pitchFamily="34" charset="0"/>
            </a:endParaRPr>
          </a:p>
        </p:txBody>
      </p:sp>
      <p:sp>
        <p:nvSpPr>
          <p:cNvPr id="46" name="Line 84"/>
          <p:cNvSpPr>
            <a:spLocks noChangeShapeType="1"/>
          </p:cNvSpPr>
          <p:nvPr/>
        </p:nvSpPr>
        <p:spPr bwMode="auto">
          <a:xfrm flipH="1" flipV="1">
            <a:off x="3237486" y="30022381"/>
            <a:ext cx="1379028" cy="37381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Box 24"/>
          <p:cNvSpPr txBox="1"/>
          <p:nvPr/>
        </p:nvSpPr>
        <p:spPr>
          <a:xfrm>
            <a:off x="10632066" y="30998160"/>
            <a:ext cx="3494029" cy="400110"/>
          </a:xfrm>
          <a:prstGeom prst="rect">
            <a:avLst/>
          </a:prstGeom>
          <a:noFill/>
        </p:spPr>
        <p:txBody>
          <a:bodyPr wrap="square" rtlCol="0">
            <a:spAutoFit/>
          </a:bodyPr>
          <a:lstStyle/>
          <a:p>
            <a:r>
              <a:rPr lang="en-US" sz="2000" dirty="0" smtClean="0">
                <a:latin typeface="Arial" pitchFamily="34" charset="0"/>
                <a:cs typeface="Arial" pitchFamily="34" charset="0"/>
              </a:rPr>
              <a:t>KH-1</a:t>
            </a:r>
            <a:endParaRPr lang="en-US" sz="2000" dirty="0">
              <a:latin typeface="Arial" pitchFamily="34" charset="0"/>
              <a:cs typeface="Arial" pitchFamily="34" charset="0"/>
            </a:endParaRPr>
          </a:p>
        </p:txBody>
      </p:sp>
      <p:sp>
        <p:nvSpPr>
          <p:cNvPr id="6" name="Rectangle 48"/>
          <p:cNvSpPr>
            <a:spLocks noChangeArrowheads="1"/>
          </p:cNvSpPr>
          <p:nvPr/>
        </p:nvSpPr>
        <p:spPr bwMode="auto">
          <a:xfrm>
            <a:off x="152400" y="152400"/>
            <a:ext cx="30276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8" name="Group 1"/>
          <p:cNvGrpSpPr>
            <a:grpSpLocks noChangeAspect="1"/>
          </p:cNvGrpSpPr>
          <p:nvPr/>
        </p:nvGrpSpPr>
        <p:grpSpPr bwMode="auto">
          <a:xfrm>
            <a:off x="2666617" y="22397772"/>
            <a:ext cx="6057900" cy="5486400"/>
            <a:chOff x="2389" y="785"/>
            <a:chExt cx="7338" cy="6688"/>
          </a:xfrm>
          <a:solidFill>
            <a:schemeClr val="bg1"/>
          </a:solidFill>
        </p:grpSpPr>
        <p:sp>
          <p:nvSpPr>
            <p:cNvPr id="20" name="AutoShape 47"/>
            <p:cNvSpPr>
              <a:spLocks noChangeAspect="1" noChangeArrowheads="1" noTextEdit="1"/>
            </p:cNvSpPr>
            <p:nvPr/>
          </p:nvSpPr>
          <p:spPr bwMode="auto">
            <a:xfrm>
              <a:off x="2389" y="785"/>
              <a:ext cx="7338" cy="6688"/>
            </a:xfrm>
            <a:prstGeom prst="rect">
              <a:avLst/>
            </a:prstGeom>
            <a:grpFill/>
            <a:extLst/>
          </p:spPr>
          <p:txBody>
            <a:bodyPr vert="horz" wrap="square" lIns="91440" tIns="45720" rIns="91440" bIns="45720" numCol="1" anchor="t" anchorCtr="0" compatLnSpc="1">
              <a:prstTxWarp prst="textNoShape">
                <a:avLst/>
              </a:prstTxWarp>
            </a:bodyPr>
            <a:lstStyle/>
            <a:p>
              <a:endParaRPr lang="en-US"/>
            </a:p>
          </p:txBody>
        </p:sp>
        <p:sp>
          <p:nvSpPr>
            <p:cNvPr id="23" name="Oval 46"/>
            <p:cNvSpPr>
              <a:spLocks noChangeArrowheads="1"/>
            </p:cNvSpPr>
            <p:nvPr/>
          </p:nvSpPr>
          <p:spPr bwMode="auto">
            <a:xfrm>
              <a:off x="4465" y="1621"/>
              <a:ext cx="2493" cy="557"/>
            </a:xfrm>
            <a:prstGeom prst="ellipse">
              <a:avLst/>
            </a:prstGeom>
            <a:grpFill/>
            <a:ln w="9525">
              <a:solidFill>
                <a:srgbClr val="000000"/>
              </a:solidFill>
              <a:round/>
              <a:headEnd/>
              <a:tailEnd/>
            </a:ln>
            <a:effectLst>
              <a:outerShdw dist="35921" dir="27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Analytical studies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Line 45"/>
            <p:cNvSpPr>
              <a:spLocks noChangeShapeType="1"/>
            </p:cNvSpPr>
            <p:nvPr/>
          </p:nvSpPr>
          <p:spPr bwMode="auto">
            <a:xfrm>
              <a:off x="5850" y="2039"/>
              <a:ext cx="0" cy="278"/>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26" name="Line 44"/>
            <p:cNvSpPr>
              <a:spLocks noChangeShapeType="1"/>
            </p:cNvSpPr>
            <p:nvPr/>
          </p:nvSpPr>
          <p:spPr bwMode="auto">
            <a:xfrm>
              <a:off x="3496" y="2317"/>
              <a:ext cx="5539" cy="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 name="Line 43"/>
            <p:cNvSpPr>
              <a:spLocks noChangeShapeType="1"/>
            </p:cNvSpPr>
            <p:nvPr/>
          </p:nvSpPr>
          <p:spPr bwMode="auto">
            <a:xfrm>
              <a:off x="3496" y="2317"/>
              <a:ext cx="0" cy="279"/>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31" name="Line 42"/>
            <p:cNvSpPr>
              <a:spLocks noChangeShapeType="1"/>
            </p:cNvSpPr>
            <p:nvPr/>
          </p:nvSpPr>
          <p:spPr bwMode="auto">
            <a:xfrm>
              <a:off x="5850" y="2317"/>
              <a:ext cx="1" cy="279"/>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32" name="Line 41"/>
            <p:cNvSpPr>
              <a:spLocks noChangeShapeType="1"/>
            </p:cNvSpPr>
            <p:nvPr/>
          </p:nvSpPr>
          <p:spPr bwMode="auto">
            <a:xfrm>
              <a:off x="9035" y="2317"/>
              <a:ext cx="0" cy="140"/>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33" name="Rectangle 40"/>
            <p:cNvSpPr>
              <a:spLocks noChangeArrowheads="1"/>
            </p:cNvSpPr>
            <p:nvPr/>
          </p:nvSpPr>
          <p:spPr bwMode="auto">
            <a:xfrm>
              <a:off x="3081" y="2596"/>
              <a:ext cx="1246" cy="697"/>
            </a:xfrm>
            <a:prstGeom prst="rect">
              <a:avLst/>
            </a:prstGeom>
            <a:grpFill/>
            <a:ln w="9525">
              <a:solidFill>
                <a:srgbClr val="000000"/>
              </a:solidFill>
              <a:miter lim="800000"/>
              <a:headEnd/>
              <a:tailEnd/>
            </a:ln>
            <a:effectLst>
              <a:outerShdw dist="35921" dir="27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Geochemical studies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9"/>
            <p:cNvSpPr>
              <a:spLocks noChangeArrowheads="1"/>
            </p:cNvSpPr>
            <p:nvPr/>
          </p:nvSpPr>
          <p:spPr bwMode="auto">
            <a:xfrm>
              <a:off x="5296" y="2596"/>
              <a:ext cx="1385" cy="697"/>
            </a:xfrm>
            <a:prstGeom prst="rect">
              <a:avLst/>
            </a:prstGeom>
            <a:grpFill/>
            <a:ln w="9525">
              <a:solidFill>
                <a:srgbClr val="000000"/>
              </a:solidFill>
              <a:miter lim="800000"/>
              <a:headEnd/>
              <a:tailEnd/>
            </a:ln>
            <a:effectLst>
              <a:outerShdw dist="35921" dir="27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Petrophysical Studies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Rectangle 38"/>
            <p:cNvSpPr>
              <a:spLocks noChangeArrowheads="1"/>
            </p:cNvSpPr>
            <p:nvPr/>
          </p:nvSpPr>
          <p:spPr bwMode="auto">
            <a:xfrm>
              <a:off x="7927" y="2457"/>
              <a:ext cx="1385" cy="697"/>
            </a:xfrm>
            <a:prstGeom prst="rect">
              <a:avLst/>
            </a:prstGeom>
            <a:grpFill/>
            <a:ln w="9525">
              <a:solidFill>
                <a:srgbClr val="000000"/>
              </a:solidFill>
              <a:miter lim="800000"/>
              <a:headEnd/>
              <a:tailEnd/>
            </a:ln>
            <a:effectLst>
              <a:outerShdw dist="35921" dir="27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Petrographic Studies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Line 37"/>
            <p:cNvSpPr>
              <a:spLocks noChangeShapeType="1"/>
            </p:cNvSpPr>
            <p:nvPr/>
          </p:nvSpPr>
          <p:spPr bwMode="auto">
            <a:xfrm>
              <a:off x="5850" y="3293"/>
              <a:ext cx="1" cy="279"/>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44" name="Line 36"/>
            <p:cNvSpPr>
              <a:spLocks noChangeShapeType="1"/>
            </p:cNvSpPr>
            <p:nvPr/>
          </p:nvSpPr>
          <p:spPr bwMode="auto">
            <a:xfrm>
              <a:off x="4881" y="3572"/>
              <a:ext cx="1938" cy="1"/>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7" name="Line 35"/>
            <p:cNvSpPr>
              <a:spLocks noChangeShapeType="1"/>
            </p:cNvSpPr>
            <p:nvPr/>
          </p:nvSpPr>
          <p:spPr bwMode="auto">
            <a:xfrm>
              <a:off x="4881" y="3572"/>
              <a:ext cx="0" cy="278"/>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48" name="Line 34"/>
            <p:cNvSpPr>
              <a:spLocks noChangeShapeType="1"/>
            </p:cNvSpPr>
            <p:nvPr/>
          </p:nvSpPr>
          <p:spPr bwMode="auto">
            <a:xfrm>
              <a:off x="5850" y="3572"/>
              <a:ext cx="0" cy="139"/>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49" name="Line 33"/>
            <p:cNvSpPr>
              <a:spLocks noChangeShapeType="1"/>
            </p:cNvSpPr>
            <p:nvPr/>
          </p:nvSpPr>
          <p:spPr bwMode="auto">
            <a:xfrm>
              <a:off x="3635" y="3293"/>
              <a:ext cx="0" cy="139"/>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50" name="Line 32"/>
            <p:cNvSpPr>
              <a:spLocks noChangeShapeType="1"/>
            </p:cNvSpPr>
            <p:nvPr/>
          </p:nvSpPr>
          <p:spPr bwMode="auto">
            <a:xfrm>
              <a:off x="2942" y="3432"/>
              <a:ext cx="1385" cy="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1" name="Line 31"/>
            <p:cNvSpPr>
              <a:spLocks noChangeShapeType="1"/>
            </p:cNvSpPr>
            <p:nvPr/>
          </p:nvSpPr>
          <p:spPr bwMode="auto">
            <a:xfrm>
              <a:off x="2942" y="3432"/>
              <a:ext cx="0" cy="279"/>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52" name="Line 30"/>
            <p:cNvSpPr>
              <a:spLocks noChangeShapeType="1"/>
            </p:cNvSpPr>
            <p:nvPr/>
          </p:nvSpPr>
          <p:spPr bwMode="auto">
            <a:xfrm>
              <a:off x="3635" y="3432"/>
              <a:ext cx="0" cy="279"/>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53" name="Line 29"/>
            <p:cNvSpPr>
              <a:spLocks noChangeShapeType="1"/>
            </p:cNvSpPr>
            <p:nvPr/>
          </p:nvSpPr>
          <p:spPr bwMode="auto">
            <a:xfrm>
              <a:off x="8619" y="3154"/>
              <a:ext cx="0" cy="278"/>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54" name="Line 28"/>
            <p:cNvSpPr>
              <a:spLocks noChangeShapeType="1"/>
            </p:cNvSpPr>
            <p:nvPr/>
          </p:nvSpPr>
          <p:spPr bwMode="auto">
            <a:xfrm>
              <a:off x="7512" y="3432"/>
              <a:ext cx="1523" cy="1"/>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5" name="Line 27"/>
            <p:cNvSpPr>
              <a:spLocks noChangeShapeType="1"/>
            </p:cNvSpPr>
            <p:nvPr/>
          </p:nvSpPr>
          <p:spPr bwMode="auto">
            <a:xfrm>
              <a:off x="7512" y="3432"/>
              <a:ext cx="0" cy="279"/>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56" name="Text Box 26"/>
            <p:cNvSpPr txBox="1">
              <a:spLocks noChangeArrowheads="1"/>
            </p:cNvSpPr>
            <p:nvPr/>
          </p:nvSpPr>
          <p:spPr bwMode="auto">
            <a:xfrm>
              <a:off x="2665" y="3711"/>
              <a:ext cx="831" cy="697"/>
            </a:xfrm>
            <a:prstGeom prst="rect">
              <a:avLst/>
            </a:prstGeom>
            <a:grp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Pore water chemistry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Text Box 25"/>
            <p:cNvSpPr txBox="1">
              <a:spLocks noChangeArrowheads="1"/>
            </p:cNvSpPr>
            <p:nvPr/>
          </p:nvSpPr>
          <p:spPr bwMode="auto">
            <a:xfrm>
              <a:off x="3635" y="3711"/>
              <a:ext cx="692" cy="697"/>
            </a:xfrm>
            <a:prstGeom prst="rect">
              <a:avLst/>
            </a:prstGeom>
            <a:grp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Cation exchange capacity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Line 24"/>
            <p:cNvSpPr>
              <a:spLocks noChangeShapeType="1"/>
            </p:cNvSpPr>
            <p:nvPr/>
          </p:nvSpPr>
          <p:spPr bwMode="auto">
            <a:xfrm>
              <a:off x="4327" y="3432"/>
              <a:ext cx="138" cy="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9" name="Line 23"/>
            <p:cNvSpPr>
              <a:spLocks noChangeShapeType="1"/>
            </p:cNvSpPr>
            <p:nvPr/>
          </p:nvSpPr>
          <p:spPr bwMode="auto">
            <a:xfrm>
              <a:off x="4465" y="3432"/>
              <a:ext cx="0" cy="1255"/>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60" name="Text Box 22"/>
            <p:cNvSpPr txBox="1">
              <a:spLocks noChangeArrowheads="1"/>
            </p:cNvSpPr>
            <p:nvPr/>
          </p:nvSpPr>
          <p:spPr bwMode="auto">
            <a:xfrm>
              <a:off x="7096" y="3711"/>
              <a:ext cx="554" cy="697"/>
            </a:xfrm>
            <a:prstGeom prst="rect">
              <a:avLst/>
            </a:prstGeom>
            <a:grp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SEM/EDS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Text Box 21"/>
            <p:cNvSpPr txBox="1">
              <a:spLocks noChangeArrowheads="1"/>
            </p:cNvSpPr>
            <p:nvPr/>
          </p:nvSpPr>
          <p:spPr bwMode="auto">
            <a:xfrm>
              <a:off x="4604" y="3850"/>
              <a:ext cx="831" cy="697"/>
            </a:xfrm>
            <a:prstGeom prst="rect">
              <a:avLst/>
            </a:prstGeom>
            <a:grp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Porosity estimation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Text Box 20"/>
            <p:cNvSpPr txBox="1">
              <a:spLocks noChangeArrowheads="1"/>
            </p:cNvSpPr>
            <p:nvPr/>
          </p:nvSpPr>
          <p:spPr bwMode="auto">
            <a:xfrm>
              <a:off x="5573" y="3711"/>
              <a:ext cx="969" cy="557"/>
            </a:xfrm>
            <a:prstGeom prst="rect">
              <a:avLst/>
            </a:prstGeom>
            <a:grp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Permeability estimation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Line 19"/>
            <p:cNvSpPr>
              <a:spLocks noChangeShapeType="1"/>
            </p:cNvSpPr>
            <p:nvPr/>
          </p:nvSpPr>
          <p:spPr bwMode="auto">
            <a:xfrm>
              <a:off x="6819" y="3572"/>
              <a:ext cx="0" cy="975"/>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64" name="Text Box 18"/>
            <p:cNvSpPr txBox="1">
              <a:spLocks noChangeArrowheads="1"/>
            </p:cNvSpPr>
            <p:nvPr/>
          </p:nvSpPr>
          <p:spPr bwMode="auto">
            <a:xfrm>
              <a:off x="5989" y="4547"/>
              <a:ext cx="969" cy="557"/>
            </a:xfrm>
            <a:prstGeom prst="rect">
              <a:avLst/>
            </a:prstGeom>
            <a:grp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Saturation estimation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Line 17"/>
            <p:cNvSpPr>
              <a:spLocks noChangeShapeType="1"/>
            </p:cNvSpPr>
            <p:nvPr/>
          </p:nvSpPr>
          <p:spPr bwMode="auto">
            <a:xfrm>
              <a:off x="9035" y="3432"/>
              <a:ext cx="0" cy="279"/>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66" name="Line 16"/>
            <p:cNvSpPr>
              <a:spLocks noChangeShapeType="1"/>
            </p:cNvSpPr>
            <p:nvPr/>
          </p:nvSpPr>
          <p:spPr bwMode="auto">
            <a:xfrm>
              <a:off x="2665" y="4547"/>
              <a:ext cx="0" cy="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7" name="Line 15"/>
            <p:cNvSpPr>
              <a:spLocks noChangeShapeType="1"/>
            </p:cNvSpPr>
            <p:nvPr/>
          </p:nvSpPr>
          <p:spPr bwMode="auto">
            <a:xfrm>
              <a:off x="2665" y="5801"/>
              <a:ext cx="2493" cy="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8" name="Line 14"/>
            <p:cNvSpPr>
              <a:spLocks noChangeShapeType="1"/>
            </p:cNvSpPr>
            <p:nvPr/>
          </p:nvSpPr>
          <p:spPr bwMode="auto">
            <a:xfrm flipV="1">
              <a:off x="2665" y="5383"/>
              <a:ext cx="0" cy="418"/>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69" name="Line 13"/>
            <p:cNvSpPr>
              <a:spLocks noChangeShapeType="1"/>
            </p:cNvSpPr>
            <p:nvPr/>
          </p:nvSpPr>
          <p:spPr bwMode="auto">
            <a:xfrm flipV="1">
              <a:off x="5158" y="5523"/>
              <a:ext cx="0" cy="278"/>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70" name="Line 12"/>
            <p:cNvSpPr>
              <a:spLocks noChangeShapeType="1"/>
            </p:cNvSpPr>
            <p:nvPr/>
          </p:nvSpPr>
          <p:spPr bwMode="auto">
            <a:xfrm>
              <a:off x="5296" y="5801"/>
              <a:ext cx="1800" cy="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1" name="Line 11"/>
            <p:cNvSpPr>
              <a:spLocks noChangeShapeType="1"/>
            </p:cNvSpPr>
            <p:nvPr/>
          </p:nvSpPr>
          <p:spPr bwMode="auto">
            <a:xfrm flipV="1">
              <a:off x="5296" y="5523"/>
              <a:ext cx="1" cy="278"/>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72" name="Line 10"/>
            <p:cNvSpPr>
              <a:spLocks noChangeShapeType="1"/>
            </p:cNvSpPr>
            <p:nvPr/>
          </p:nvSpPr>
          <p:spPr bwMode="auto">
            <a:xfrm flipV="1">
              <a:off x="7096" y="5523"/>
              <a:ext cx="0" cy="278"/>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73" name="Line 9"/>
            <p:cNvSpPr>
              <a:spLocks noChangeShapeType="1"/>
            </p:cNvSpPr>
            <p:nvPr/>
          </p:nvSpPr>
          <p:spPr bwMode="auto">
            <a:xfrm>
              <a:off x="7234" y="5801"/>
              <a:ext cx="2354" cy="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4" name="Line 8"/>
            <p:cNvSpPr>
              <a:spLocks noChangeShapeType="1"/>
            </p:cNvSpPr>
            <p:nvPr/>
          </p:nvSpPr>
          <p:spPr bwMode="auto">
            <a:xfrm flipV="1">
              <a:off x="7234" y="5523"/>
              <a:ext cx="0" cy="278"/>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75" name="Line 7"/>
            <p:cNvSpPr>
              <a:spLocks noChangeShapeType="1"/>
            </p:cNvSpPr>
            <p:nvPr/>
          </p:nvSpPr>
          <p:spPr bwMode="auto">
            <a:xfrm flipV="1">
              <a:off x="9588" y="5522"/>
              <a:ext cx="1" cy="279"/>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76" name="Line 6"/>
            <p:cNvSpPr>
              <a:spLocks noChangeShapeType="1"/>
            </p:cNvSpPr>
            <p:nvPr/>
          </p:nvSpPr>
          <p:spPr bwMode="auto">
            <a:xfrm>
              <a:off x="3773" y="5801"/>
              <a:ext cx="0" cy="0"/>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77" name="AutoShape 5"/>
            <p:cNvSpPr>
              <a:spLocks noChangeShapeType="1"/>
            </p:cNvSpPr>
            <p:nvPr/>
          </p:nvSpPr>
          <p:spPr bwMode="auto">
            <a:xfrm rot="16200000" flipH="1">
              <a:off x="4117" y="5457"/>
              <a:ext cx="558" cy="1246"/>
            </a:xfrm>
            <a:prstGeom prst="bentConnector2">
              <a:avLst/>
            </a:prstGeom>
            <a:grpFill/>
            <a:ln w="9525">
              <a:solidFill>
                <a:srgbClr val="000000"/>
              </a:solidFill>
              <a:miter lim="800000"/>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78" name="Line 4"/>
            <p:cNvSpPr>
              <a:spLocks noChangeShapeType="1"/>
            </p:cNvSpPr>
            <p:nvPr/>
          </p:nvSpPr>
          <p:spPr bwMode="auto">
            <a:xfrm>
              <a:off x="6127" y="5801"/>
              <a:ext cx="0" cy="558"/>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79" name="AutoShape 3"/>
            <p:cNvSpPr>
              <a:spLocks noChangeShapeType="1"/>
            </p:cNvSpPr>
            <p:nvPr/>
          </p:nvSpPr>
          <p:spPr bwMode="auto">
            <a:xfrm rot="5400000">
              <a:off x="7441" y="4764"/>
              <a:ext cx="558" cy="2631"/>
            </a:xfrm>
            <a:prstGeom prst="bentConnector2">
              <a:avLst/>
            </a:prstGeom>
            <a:grpFill/>
            <a:ln w="9525">
              <a:solidFill>
                <a:srgbClr val="000000"/>
              </a:solidFill>
              <a:miter lim="800000"/>
              <a:headEnd/>
              <a:tailEnd type="triangle" w="med" len="med"/>
            </a:ln>
            <a:extLst/>
          </p:spPr>
          <p:txBody>
            <a:bodyPr vert="horz" wrap="square" lIns="91440" tIns="45720" rIns="91440" bIns="45720" numCol="1" anchor="t" anchorCtr="0" compatLnSpc="1">
              <a:prstTxWarp prst="textNoShape">
                <a:avLst/>
              </a:prstTxWarp>
            </a:bodyPr>
            <a:lstStyle/>
            <a:p>
              <a:endParaRPr lang="en-US"/>
            </a:p>
          </p:txBody>
        </p:sp>
        <p:sp>
          <p:nvSpPr>
            <p:cNvPr id="80" name="Oval 2"/>
            <p:cNvSpPr>
              <a:spLocks noChangeArrowheads="1"/>
            </p:cNvSpPr>
            <p:nvPr/>
          </p:nvSpPr>
          <p:spPr bwMode="auto">
            <a:xfrm>
              <a:off x="4881" y="6080"/>
              <a:ext cx="2492" cy="975"/>
            </a:xfrm>
            <a:prstGeom prst="ellipse">
              <a:avLst/>
            </a:prstGeom>
            <a:grpFill/>
            <a:ln w="9525">
              <a:solidFill>
                <a:srgbClr val="000000"/>
              </a:solidFill>
              <a:round/>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Clay Diagenetic Model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1" name="Text Box 60"/>
          <p:cNvSpPr txBox="1">
            <a:spLocks noChangeArrowheads="1"/>
          </p:cNvSpPr>
          <p:nvPr/>
        </p:nvSpPr>
        <p:spPr bwMode="auto">
          <a:xfrm>
            <a:off x="7924791" y="24798071"/>
            <a:ext cx="685800" cy="583169"/>
          </a:xfrm>
          <a:prstGeom prst="rect">
            <a:avLst/>
          </a:prstGeom>
          <a:solidFill>
            <a:schemeClr val="bg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err="1" smtClean="0">
                <a:ln>
                  <a:noFill/>
                </a:ln>
                <a:solidFill>
                  <a:schemeClr val="tx1"/>
                </a:solidFill>
                <a:effectLst/>
                <a:latin typeface="Times New Roman" pitchFamily="18" charset="0"/>
                <a:cs typeface="Arial" pitchFamily="34" charset="0"/>
              </a:rPr>
              <a:t>Thinsection</a:t>
            </a:r>
            <a:r>
              <a:rPr kumimoji="0" lang="en-US" sz="800" b="0" i="0" u="none" strike="noStrike" cap="none" normalizeH="0" baseline="0" dirty="0" smtClean="0">
                <a:ln>
                  <a:noFill/>
                </a:ln>
                <a:solidFill>
                  <a:schemeClr val="tx1"/>
                </a:solidFill>
                <a:effectLst/>
                <a:latin typeface="Times New Roman" pitchFamily="18" charset="0"/>
                <a:cs typeface="Arial" pitchFamily="34" charset="0"/>
              </a:rPr>
              <a:t> Analysis</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 name="Text Box 61"/>
          <p:cNvSpPr txBox="1">
            <a:spLocks noChangeArrowheads="1"/>
          </p:cNvSpPr>
          <p:nvPr/>
        </p:nvSpPr>
        <p:spPr bwMode="auto">
          <a:xfrm>
            <a:off x="4069960" y="25376079"/>
            <a:ext cx="685800" cy="685800"/>
          </a:xfrm>
          <a:prstGeom prst="rect">
            <a:avLst/>
          </a:prstGeom>
          <a:solidFill>
            <a:schemeClr val="bg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Arial" pitchFamily="34" charset="0"/>
              </a:rPr>
              <a:t>X-ray </a:t>
            </a:r>
            <a:r>
              <a:rPr kumimoji="0" lang="en-US" sz="800" b="0" i="0" u="none" strike="noStrike" cap="none" normalizeH="0" baseline="0" dirty="0" err="1" smtClean="0">
                <a:ln>
                  <a:noFill/>
                </a:ln>
                <a:solidFill>
                  <a:schemeClr val="tx1"/>
                </a:solidFill>
                <a:effectLst/>
                <a:latin typeface="Times New Roman" pitchFamily="18" charset="0"/>
                <a:cs typeface="Arial" pitchFamily="34" charset="0"/>
              </a:rPr>
              <a:t>Diffractometre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3" name="TextBox 82"/>
          <p:cNvSpPr txBox="1"/>
          <p:nvPr/>
        </p:nvSpPr>
        <p:spPr>
          <a:xfrm>
            <a:off x="19143120" y="9018507"/>
            <a:ext cx="184731" cy="1354217"/>
          </a:xfrm>
          <a:prstGeom prst="rect">
            <a:avLst/>
          </a:prstGeom>
          <a:noFill/>
        </p:spPr>
        <p:txBody>
          <a:bodyPr wrap="none" rtlCol="0">
            <a:spAutoFit/>
          </a:bodyPr>
          <a:lstStyle/>
          <a:p>
            <a:endParaRPr lang="en-US" dirty="0"/>
          </a:p>
        </p:txBody>
      </p:sp>
      <p:sp>
        <p:nvSpPr>
          <p:cNvPr id="84" name="TextBox 83"/>
          <p:cNvSpPr txBox="1"/>
          <p:nvPr/>
        </p:nvSpPr>
        <p:spPr>
          <a:xfrm>
            <a:off x="14910937" y="8223623"/>
            <a:ext cx="184731" cy="1354217"/>
          </a:xfrm>
          <a:prstGeom prst="rect">
            <a:avLst/>
          </a:prstGeom>
          <a:noFill/>
        </p:spPr>
        <p:txBody>
          <a:bodyPr wrap="none" rtlCol="0">
            <a:spAutoFit/>
          </a:bodyPr>
          <a:lstStyle/>
          <a:p>
            <a:endParaRPr lang="en-US" dirty="0"/>
          </a:p>
        </p:txBody>
      </p:sp>
      <p:sp>
        <p:nvSpPr>
          <p:cNvPr id="86" name="TextBox 85"/>
          <p:cNvSpPr txBox="1"/>
          <p:nvPr/>
        </p:nvSpPr>
        <p:spPr>
          <a:xfrm>
            <a:off x="15290800" y="7573810"/>
            <a:ext cx="5194058" cy="649813"/>
          </a:xfrm>
          <a:prstGeom prst="rect">
            <a:avLst/>
          </a:prstGeom>
          <a:solidFill>
            <a:schemeClr val="tx2">
              <a:lumMod val="60000"/>
              <a:lumOff val="40000"/>
            </a:schemeClr>
          </a:solidFill>
        </p:spPr>
        <p:txBody>
          <a:bodyPr wrap="square" rtlCol="0">
            <a:spAutoFit/>
          </a:bodyPr>
          <a:lstStyle/>
          <a:p>
            <a:r>
              <a:rPr lang="en-US" sz="3600" b="1" dirty="0" smtClean="0">
                <a:latin typeface="Arial" pitchFamily="34" charset="0"/>
                <a:cs typeface="Arial" pitchFamily="34" charset="0"/>
              </a:rPr>
              <a:t>Results (Petrography</a:t>
            </a:r>
            <a:endParaRPr lang="en-US" sz="3600" b="1" dirty="0">
              <a:latin typeface="Arial" pitchFamily="34" charset="0"/>
              <a:cs typeface="Arial" pitchFamily="34" charset="0"/>
            </a:endParaRPr>
          </a:p>
        </p:txBody>
      </p:sp>
      <p:pic>
        <p:nvPicPr>
          <p:cNvPr id="91" name="Picture 91" descr="268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003302" y="8333458"/>
            <a:ext cx="152558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90" descr="Spc2684_0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882538" y="8329531"/>
            <a:ext cx="1546023" cy="1512144"/>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3" name="Picture 51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8702796" y="8298343"/>
            <a:ext cx="1782061" cy="1872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Rectangle 92"/>
          <p:cNvSpPr>
            <a:spLocks noChangeArrowheads="1"/>
          </p:cNvSpPr>
          <p:nvPr/>
        </p:nvSpPr>
        <p:spPr bwMode="auto">
          <a:xfrm>
            <a:off x="15259224" y="10288675"/>
            <a:ext cx="54660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GB" sz="2000" dirty="0" smtClean="0">
                <a:latin typeface="Arial" pitchFamily="34" charset="0"/>
                <a:cs typeface="Arial" pitchFamily="34" charset="0"/>
              </a:rPr>
              <a:t>SEM, XRD AND EDS  from core sample showing quartz and kaolinite at depth of 2684.05m  for  AU1well </a:t>
            </a:r>
            <a:endParaRPr lang="en-GB" sz="2000" dirty="0">
              <a:latin typeface="Arial" pitchFamily="34" charset="0"/>
              <a:cs typeface="Arial" pitchFamily="34" charset="0"/>
            </a:endParaRPr>
          </a:p>
        </p:txBody>
      </p:sp>
      <p:sp>
        <p:nvSpPr>
          <p:cNvPr id="98" name="Text Box 77"/>
          <p:cNvSpPr txBox="1">
            <a:spLocks noChangeArrowheads="1"/>
          </p:cNvSpPr>
          <p:nvPr/>
        </p:nvSpPr>
        <p:spPr bwMode="auto">
          <a:xfrm flipV="1">
            <a:off x="2782269" y="32454534"/>
            <a:ext cx="177071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dirty="0"/>
              <a:t>Water escape structure at depth 3006.95m</a:t>
            </a:r>
            <a:endParaRPr lang="en-GB" sz="2000" dirty="0"/>
          </a:p>
        </p:txBody>
      </p:sp>
      <p:sp>
        <p:nvSpPr>
          <p:cNvPr id="99" name="Text Box 83"/>
          <p:cNvSpPr txBox="1">
            <a:spLocks noChangeArrowheads="1"/>
          </p:cNvSpPr>
          <p:nvPr/>
        </p:nvSpPr>
        <p:spPr bwMode="auto">
          <a:xfrm>
            <a:off x="7425593" y="29835752"/>
            <a:ext cx="41328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dirty="0"/>
              <a:t>Parallel lamination at depth 3070m</a:t>
            </a:r>
            <a:endParaRPr lang="en-GB" sz="2000" dirty="0"/>
          </a:p>
        </p:txBody>
      </p:sp>
      <p:sp>
        <p:nvSpPr>
          <p:cNvPr id="100" name="Text Box 109"/>
          <p:cNvSpPr txBox="1">
            <a:spLocks noChangeArrowheads="1"/>
          </p:cNvSpPr>
          <p:nvPr/>
        </p:nvSpPr>
        <p:spPr bwMode="auto">
          <a:xfrm>
            <a:off x="15673774" y="9641620"/>
            <a:ext cx="9771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dirty="0"/>
              <a:t>Q</a:t>
            </a:r>
            <a:endParaRPr lang="en-GB" sz="2000" dirty="0"/>
          </a:p>
        </p:txBody>
      </p:sp>
      <p:sp>
        <p:nvSpPr>
          <p:cNvPr id="103" name="Text Box 94"/>
          <p:cNvSpPr txBox="1">
            <a:spLocks noChangeArrowheads="1"/>
          </p:cNvSpPr>
          <p:nvPr/>
        </p:nvSpPr>
        <p:spPr bwMode="auto">
          <a:xfrm>
            <a:off x="9752885" y="3032583"/>
            <a:ext cx="308755" cy="21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800" dirty="0"/>
              <a:t>  A</a:t>
            </a:r>
            <a:endParaRPr lang="en-GB" sz="800" dirty="0"/>
          </a:p>
        </p:txBody>
      </p:sp>
      <p:sp>
        <p:nvSpPr>
          <p:cNvPr id="88" name="TextBox 87"/>
          <p:cNvSpPr txBox="1"/>
          <p:nvPr/>
        </p:nvSpPr>
        <p:spPr>
          <a:xfrm>
            <a:off x="19010400" y="8336551"/>
            <a:ext cx="216024" cy="400110"/>
          </a:xfrm>
          <a:prstGeom prst="rect">
            <a:avLst/>
          </a:prstGeom>
          <a:noFill/>
        </p:spPr>
        <p:txBody>
          <a:bodyPr wrap="square" rtlCol="0">
            <a:spAutoFit/>
          </a:bodyPr>
          <a:lstStyle/>
          <a:p>
            <a:r>
              <a:rPr lang="en-US" sz="2000" dirty="0">
                <a:latin typeface="Arial" pitchFamily="34" charset="0"/>
                <a:cs typeface="Arial" pitchFamily="34" charset="0"/>
              </a:rPr>
              <a:t>Q</a:t>
            </a:r>
          </a:p>
        </p:txBody>
      </p:sp>
      <p:sp>
        <p:nvSpPr>
          <p:cNvPr id="89" name="TextBox 88"/>
          <p:cNvSpPr txBox="1"/>
          <p:nvPr/>
        </p:nvSpPr>
        <p:spPr>
          <a:xfrm>
            <a:off x="18682691" y="9310981"/>
            <a:ext cx="333746" cy="400110"/>
          </a:xfrm>
          <a:prstGeom prst="rect">
            <a:avLst/>
          </a:prstGeom>
          <a:noFill/>
        </p:spPr>
        <p:txBody>
          <a:bodyPr wrap="none" rtlCol="0">
            <a:spAutoFit/>
          </a:bodyPr>
          <a:lstStyle/>
          <a:p>
            <a:r>
              <a:rPr lang="en-US" sz="2000" dirty="0"/>
              <a:t>A</a:t>
            </a:r>
          </a:p>
        </p:txBody>
      </p:sp>
      <p:sp>
        <p:nvSpPr>
          <p:cNvPr id="90" name="TextBox 89"/>
          <p:cNvSpPr txBox="1"/>
          <p:nvPr/>
        </p:nvSpPr>
        <p:spPr>
          <a:xfrm>
            <a:off x="19005955" y="9300325"/>
            <a:ext cx="317716" cy="400110"/>
          </a:xfrm>
          <a:prstGeom prst="rect">
            <a:avLst/>
          </a:prstGeom>
          <a:noFill/>
        </p:spPr>
        <p:txBody>
          <a:bodyPr wrap="none" rtlCol="0">
            <a:spAutoFit/>
          </a:bodyPr>
          <a:lstStyle/>
          <a:p>
            <a:r>
              <a:rPr lang="en-US" sz="2000" dirty="0"/>
              <a:t>P</a:t>
            </a:r>
          </a:p>
        </p:txBody>
      </p:sp>
      <p:sp>
        <p:nvSpPr>
          <p:cNvPr id="104" name="TextBox 103"/>
          <p:cNvSpPr txBox="1"/>
          <p:nvPr/>
        </p:nvSpPr>
        <p:spPr>
          <a:xfrm>
            <a:off x="19160778" y="9377785"/>
            <a:ext cx="301686" cy="400110"/>
          </a:xfrm>
          <a:prstGeom prst="rect">
            <a:avLst/>
          </a:prstGeom>
          <a:noFill/>
        </p:spPr>
        <p:txBody>
          <a:bodyPr wrap="none" rtlCol="0">
            <a:spAutoFit/>
          </a:bodyPr>
          <a:lstStyle/>
          <a:p>
            <a:r>
              <a:rPr lang="en-US" sz="2000" dirty="0" smtClean="0"/>
              <a:t>k</a:t>
            </a:r>
            <a:endParaRPr lang="en-US" sz="2000" dirty="0"/>
          </a:p>
        </p:txBody>
      </p:sp>
      <p:sp>
        <p:nvSpPr>
          <p:cNvPr id="105" name="TextBox 104"/>
          <p:cNvSpPr txBox="1"/>
          <p:nvPr/>
        </p:nvSpPr>
        <p:spPr>
          <a:xfrm>
            <a:off x="19386328" y="9295505"/>
            <a:ext cx="360584" cy="400110"/>
          </a:xfrm>
          <a:prstGeom prst="rect">
            <a:avLst/>
          </a:prstGeom>
          <a:noFill/>
        </p:spPr>
        <p:txBody>
          <a:bodyPr wrap="square" rtlCol="0">
            <a:spAutoFit/>
          </a:bodyPr>
          <a:lstStyle/>
          <a:p>
            <a:r>
              <a:rPr lang="en-US" sz="2000" dirty="0" smtClean="0"/>
              <a:t>M</a:t>
            </a:r>
            <a:endParaRPr lang="en-US" sz="2000" dirty="0"/>
          </a:p>
        </p:txBody>
      </p:sp>
      <p:pic>
        <p:nvPicPr>
          <p:cNvPr id="106" name="Picture 53" descr="3007"/>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030285" y="11391975"/>
            <a:ext cx="1620609" cy="172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0" name="Picture 62" descr="268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1444029" y="8244255"/>
            <a:ext cx="1967388" cy="168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1" name="Picture 63" descr="Spc2684_6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828887" y="8302679"/>
            <a:ext cx="1637520" cy="1700072"/>
          </a:xfrm>
          <a:prstGeom prst="rect">
            <a:avLst/>
          </a:prstGeom>
          <a:solidFill>
            <a:srgbClr val="FFFFFF"/>
          </a:solidFill>
          <a:ln w="9525">
            <a:solidFill>
              <a:srgbClr val="000000"/>
            </a:solidFill>
            <a:miter lim="800000"/>
            <a:headEnd/>
            <a:tailEnd/>
          </a:ln>
        </p:spPr>
      </p:pic>
      <p:sp>
        <p:nvSpPr>
          <p:cNvPr id="107" name="TextBox 106"/>
          <p:cNvSpPr txBox="1"/>
          <p:nvPr/>
        </p:nvSpPr>
        <p:spPr>
          <a:xfrm>
            <a:off x="19768832" y="12438400"/>
            <a:ext cx="356188" cy="400110"/>
          </a:xfrm>
          <a:prstGeom prst="rect">
            <a:avLst/>
          </a:prstGeom>
          <a:noFill/>
        </p:spPr>
        <p:txBody>
          <a:bodyPr wrap="none" rtlCol="0">
            <a:spAutoFit/>
          </a:bodyPr>
          <a:lstStyle/>
          <a:p>
            <a:r>
              <a:rPr lang="en-US" sz="2000" dirty="0" smtClean="0">
                <a:latin typeface="Arial" pitchFamily="34" charset="0"/>
                <a:cs typeface="Arial" pitchFamily="34" charset="0"/>
              </a:rPr>
              <a:t>P</a:t>
            </a:r>
            <a:endParaRPr lang="en-US" sz="2000" dirty="0">
              <a:latin typeface="Arial" pitchFamily="34" charset="0"/>
              <a:cs typeface="Arial" pitchFamily="34" charset="0"/>
            </a:endParaRPr>
          </a:p>
        </p:txBody>
      </p:sp>
      <p:sp>
        <p:nvSpPr>
          <p:cNvPr id="109" name="TextBox 108"/>
          <p:cNvSpPr txBox="1"/>
          <p:nvPr/>
        </p:nvSpPr>
        <p:spPr>
          <a:xfrm>
            <a:off x="21447188" y="10433783"/>
            <a:ext cx="5230154" cy="707886"/>
          </a:xfrm>
          <a:prstGeom prst="rect">
            <a:avLst/>
          </a:prstGeom>
          <a:noFill/>
        </p:spPr>
        <p:txBody>
          <a:bodyPr wrap="square" rtlCol="0">
            <a:spAutoFit/>
          </a:bodyPr>
          <a:lstStyle/>
          <a:p>
            <a:r>
              <a:rPr lang="fr-FR" sz="2000" dirty="0" smtClean="0">
                <a:latin typeface="Arial" pitchFamily="34" charset="0"/>
                <a:cs typeface="Arial" pitchFamily="34" charset="0"/>
              </a:rPr>
              <a:t>SEM </a:t>
            </a:r>
            <a:r>
              <a:rPr lang="fr-FR" sz="2000" dirty="0">
                <a:latin typeface="Arial" pitchFamily="34" charset="0"/>
                <a:cs typeface="Arial" pitchFamily="34" charset="0"/>
              </a:rPr>
              <a:t>and EDS  </a:t>
            </a:r>
            <a:r>
              <a:rPr lang="fr-FR" sz="2000" dirty="0" err="1">
                <a:latin typeface="Arial" pitchFamily="34" charset="0"/>
                <a:cs typeface="Arial" pitchFamily="34" charset="0"/>
              </a:rPr>
              <a:t>from</a:t>
            </a:r>
            <a:r>
              <a:rPr lang="fr-FR" sz="2000" dirty="0">
                <a:latin typeface="Arial" pitchFamily="34" charset="0"/>
                <a:cs typeface="Arial" pitchFamily="34" charset="0"/>
              </a:rPr>
              <a:t> </a:t>
            </a:r>
            <a:r>
              <a:rPr lang="fr-FR" sz="2000" dirty="0" err="1">
                <a:latin typeface="Arial" pitchFamily="34" charset="0"/>
                <a:cs typeface="Arial" pitchFamily="34" charset="0"/>
              </a:rPr>
              <a:t>core</a:t>
            </a:r>
            <a:r>
              <a:rPr lang="fr-FR" sz="2000" dirty="0">
                <a:latin typeface="Arial" pitchFamily="34" charset="0"/>
                <a:cs typeface="Arial" pitchFamily="34" charset="0"/>
              </a:rPr>
              <a:t> </a:t>
            </a:r>
            <a:r>
              <a:rPr lang="fr-FR" sz="2000" dirty="0" err="1">
                <a:latin typeface="Arial" pitchFamily="34" charset="0"/>
                <a:cs typeface="Arial" pitchFamily="34" charset="0"/>
              </a:rPr>
              <a:t>sample</a:t>
            </a:r>
            <a:r>
              <a:rPr lang="fr-FR" sz="2000" dirty="0">
                <a:latin typeface="Arial" pitchFamily="34" charset="0"/>
                <a:cs typeface="Arial" pitchFamily="34" charset="0"/>
              </a:rPr>
              <a:t> </a:t>
            </a:r>
            <a:r>
              <a:rPr lang="fr-FR" sz="2000" dirty="0" err="1">
                <a:latin typeface="Arial" pitchFamily="34" charset="0"/>
                <a:cs typeface="Arial" pitchFamily="34" charset="0"/>
              </a:rPr>
              <a:t>showing</a:t>
            </a:r>
            <a:r>
              <a:rPr lang="fr-FR" sz="2000" dirty="0">
                <a:latin typeface="Arial" pitchFamily="34" charset="0"/>
                <a:cs typeface="Arial" pitchFamily="34" charset="0"/>
              </a:rPr>
              <a:t> </a:t>
            </a:r>
            <a:r>
              <a:rPr lang="fr-FR" sz="2000" dirty="0" smtClean="0">
                <a:latin typeface="Arial" pitchFamily="34" charset="0"/>
                <a:cs typeface="Arial" pitchFamily="34" charset="0"/>
              </a:rPr>
              <a:t>pyrite </a:t>
            </a:r>
            <a:r>
              <a:rPr lang="fr-FR" sz="2000" dirty="0" err="1" smtClean="0">
                <a:latin typeface="Arial" pitchFamily="34" charset="0"/>
                <a:cs typeface="Arial" pitchFamily="34" charset="0"/>
              </a:rPr>
              <a:t>at</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depth</a:t>
            </a:r>
            <a:r>
              <a:rPr lang="fr-FR" sz="2000" dirty="0" smtClean="0">
                <a:latin typeface="Arial" pitchFamily="34" charset="0"/>
                <a:cs typeface="Arial" pitchFamily="34" charset="0"/>
              </a:rPr>
              <a:t> of 2684.67m for AU-1 </a:t>
            </a:r>
            <a:r>
              <a:rPr lang="fr-FR" sz="2000" dirty="0" err="1" smtClean="0">
                <a:latin typeface="Arial" pitchFamily="34" charset="0"/>
                <a:cs typeface="Arial" pitchFamily="34" charset="0"/>
              </a:rPr>
              <a:t>Well</a:t>
            </a:r>
            <a:endParaRPr lang="en-US" sz="2000" dirty="0">
              <a:latin typeface="Arial" pitchFamily="34" charset="0"/>
              <a:cs typeface="Arial" pitchFamily="34" charset="0"/>
            </a:endParaRPr>
          </a:p>
        </p:txBody>
      </p:sp>
      <p:pic>
        <p:nvPicPr>
          <p:cNvPr id="112" name="Picture 54" descr="Spc3007_0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6839444" y="11497395"/>
            <a:ext cx="1614018" cy="1517350"/>
          </a:xfrm>
          <a:prstGeom prst="rect">
            <a:avLst/>
          </a:prstGeom>
          <a:solidFill>
            <a:srgbClr val="FFFFFF"/>
          </a:solidFill>
          <a:ln w="9525">
            <a:solidFill>
              <a:srgbClr val="000000"/>
            </a:solidFill>
            <a:miter lim="800000"/>
            <a:headEnd/>
            <a:tailEnd/>
          </a:ln>
        </p:spPr>
      </p:pic>
      <p:pic>
        <p:nvPicPr>
          <p:cNvPr id="2112" name="Picture 342" descr="k f 1_2-page-00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8654355" y="11497395"/>
            <a:ext cx="2115194" cy="188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TextBox 109"/>
          <p:cNvSpPr txBox="1"/>
          <p:nvPr/>
        </p:nvSpPr>
        <p:spPr>
          <a:xfrm>
            <a:off x="19323671" y="12611557"/>
            <a:ext cx="333746" cy="400110"/>
          </a:xfrm>
          <a:prstGeom prst="rect">
            <a:avLst/>
          </a:prstGeom>
          <a:noFill/>
        </p:spPr>
        <p:txBody>
          <a:bodyPr wrap="none" rtlCol="0">
            <a:spAutoFit/>
          </a:bodyPr>
          <a:lstStyle/>
          <a:p>
            <a:r>
              <a:rPr lang="en-US" sz="2000" dirty="0" smtClean="0"/>
              <a:t>A</a:t>
            </a:r>
            <a:endParaRPr lang="en-US" sz="2000" dirty="0"/>
          </a:p>
        </p:txBody>
      </p:sp>
      <p:sp>
        <p:nvSpPr>
          <p:cNvPr id="111" name="TextBox 110"/>
          <p:cNvSpPr txBox="1"/>
          <p:nvPr/>
        </p:nvSpPr>
        <p:spPr>
          <a:xfrm>
            <a:off x="19183182" y="11603757"/>
            <a:ext cx="383438" cy="400110"/>
          </a:xfrm>
          <a:prstGeom prst="rect">
            <a:avLst/>
          </a:prstGeom>
          <a:noFill/>
        </p:spPr>
        <p:txBody>
          <a:bodyPr wrap="none" rtlCol="0">
            <a:spAutoFit/>
          </a:bodyPr>
          <a:lstStyle/>
          <a:p>
            <a:r>
              <a:rPr lang="en-US" sz="2000" dirty="0">
                <a:latin typeface="Arial" pitchFamily="34" charset="0"/>
                <a:cs typeface="Arial" pitchFamily="34" charset="0"/>
              </a:rPr>
              <a:t>Q</a:t>
            </a:r>
          </a:p>
        </p:txBody>
      </p:sp>
      <p:sp>
        <p:nvSpPr>
          <p:cNvPr id="113" name="TextBox 112"/>
          <p:cNvSpPr txBox="1"/>
          <p:nvPr/>
        </p:nvSpPr>
        <p:spPr>
          <a:xfrm>
            <a:off x="19574901" y="12611557"/>
            <a:ext cx="94977" cy="400110"/>
          </a:xfrm>
          <a:prstGeom prst="rect">
            <a:avLst/>
          </a:prstGeom>
          <a:noFill/>
        </p:spPr>
        <p:txBody>
          <a:bodyPr wrap="square" rtlCol="0">
            <a:spAutoFit/>
          </a:bodyPr>
          <a:lstStyle/>
          <a:p>
            <a:r>
              <a:rPr lang="en-US" sz="2000" dirty="0" smtClean="0"/>
              <a:t>i</a:t>
            </a:r>
            <a:endParaRPr lang="en-US" sz="2000" dirty="0"/>
          </a:p>
        </p:txBody>
      </p:sp>
      <p:sp>
        <p:nvSpPr>
          <p:cNvPr id="114" name="TextBox 113"/>
          <p:cNvSpPr txBox="1"/>
          <p:nvPr/>
        </p:nvSpPr>
        <p:spPr>
          <a:xfrm>
            <a:off x="18718690" y="12438400"/>
            <a:ext cx="200130" cy="400110"/>
          </a:xfrm>
          <a:prstGeom prst="rect">
            <a:avLst/>
          </a:prstGeom>
          <a:noFill/>
        </p:spPr>
        <p:txBody>
          <a:bodyPr wrap="square" rtlCol="0">
            <a:spAutoFit/>
          </a:bodyPr>
          <a:lstStyle/>
          <a:p>
            <a:r>
              <a:rPr lang="en-US" sz="2000" dirty="0" smtClean="0"/>
              <a:t>K</a:t>
            </a:r>
            <a:endParaRPr lang="en-US" sz="2000" dirty="0"/>
          </a:p>
        </p:txBody>
      </p:sp>
      <p:sp>
        <p:nvSpPr>
          <p:cNvPr id="116" name="TextBox 115"/>
          <p:cNvSpPr txBox="1"/>
          <p:nvPr/>
        </p:nvSpPr>
        <p:spPr>
          <a:xfrm>
            <a:off x="15030285" y="13111721"/>
            <a:ext cx="6300802" cy="1015663"/>
          </a:xfrm>
          <a:prstGeom prst="rect">
            <a:avLst/>
          </a:prstGeom>
          <a:noFill/>
        </p:spPr>
        <p:txBody>
          <a:bodyPr wrap="square" rtlCol="0">
            <a:spAutoFit/>
          </a:bodyPr>
          <a:lstStyle/>
          <a:p>
            <a:r>
              <a:rPr lang="en-GB" sz="2000" dirty="0">
                <a:latin typeface="Arial" pitchFamily="34" charset="0"/>
                <a:cs typeface="Arial" pitchFamily="34" charset="0"/>
              </a:rPr>
              <a:t>SEM, EDS and XRD from core sample showing </a:t>
            </a:r>
            <a:r>
              <a:rPr lang="en-GB" sz="2000" dirty="0" smtClean="0">
                <a:latin typeface="Arial" pitchFamily="34" charset="0"/>
                <a:cs typeface="Arial" pitchFamily="34" charset="0"/>
              </a:rPr>
              <a:t>chlorite and </a:t>
            </a:r>
            <a:r>
              <a:rPr lang="en-GB" sz="2000" dirty="0" err="1" smtClean="0">
                <a:latin typeface="Arial" pitchFamily="34" charset="0"/>
                <a:cs typeface="Arial" pitchFamily="34" charset="0"/>
              </a:rPr>
              <a:t>albitization</a:t>
            </a:r>
            <a:r>
              <a:rPr lang="en-GB" sz="2000" dirty="0" smtClean="0">
                <a:latin typeface="Arial" pitchFamily="34" charset="0"/>
                <a:cs typeface="Arial" pitchFamily="34" charset="0"/>
              </a:rPr>
              <a:t> </a:t>
            </a:r>
            <a:r>
              <a:rPr lang="en-GB" sz="2000" dirty="0">
                <a:latin typeface="Arial" pitchFamily="34" charset="0"/>
                <a:cs typeface="Arial" pitchFamily="34" charset="0"/>
              </a:rPr>
              <a:t>at depth </a:t>
            </a:r>
            <a:r>
              <a:rPr lang="en-GB" sz="2000" dirty="0" smtClean="0">
                <a:latin typeface="Arial" pitchFamily="34" charset="0"/>
                <a:cs typeface="Arial" pitchFamily="34" charset="0"/>
              </a:rPr>
              <a:t>3007.07m for KF-1 well</a:t>
            </a:r>
            <a:endParaRPr lang="en-US" sz="2000" dirty="0">
              <a:latin typeface="Arial" pitchFamily="34" charset="0"/>
              <a:cs typeface="Arial" pitchFamily="34" charset="0"/>
            </a:endParaRPr>
          </a:p>
        </p:txBody>
      </p:sp>
      <p:sp>
        <p:nvSpPr>
          <p:cNvPr id="121" name="TextBox 120"/>
          <p:cNvSpPr txBox="1"/>
          <p:nvPr/>
        </p:nvSpPr>
        <p:spPr>
          <a:xfrm>
            <a:off x="14825726" y="14127384"/>
            <a:ext cx="8730687" cy="707886"/>
          </a:xfrm>
          <a:prstGeom prst="rect">
            <a:avLst/>
          </a:prstGeom>
          <a:noFill/>
        </p:spPr>
        <p:txBody>
          <a:bodyPr wrap="square" rtlCol="0">
            <a:spAutoFit/>
          </a:bodyPr>
          <a:lstStyle/>
          <a:p>
            <a:r>
              <a:rPr lang="pt-BR" sz="2000" dirty="0" smtClean="0">
                <a:latin typeface="Arial" pitchFamily="34" charset="0"/>
                <a:cs typeface="Arial" pitchFamily="34" charset="0"/>
              </a:rPr>
              <a:t>3A12Si2O5(OH)4  +  2KA1Si308 +  2Na   </a:t>
            </a:r>
            <a:r>
              <a:rPr lang="pt-BR" sz="2000" dirty="0">
                <a:latin typeface="Arial" pitchFamily="34" charset="0"/>
                <a:cs typeface="Arial" pitchFamily="34" charset="0"/>
              </a:rPr>
              <a:t>2NaAlSi308</a:t>
            </a:r>
            <a:r>
              <a:rPr lang="pt-BR" sz="2000" dirty="0" smtClean="0">
                <a:latin typeface="Arial" pitchFamily="34" charset="0"/>
                <a:cs typeface="Arial" pitchFamily="34" charset="0"/>
              </a:rPr>
              <a:t>+     2KA13Si30</a:t>
            </a:r>
            <a:r>
              <a:rPr lang="pt-BR" sz="2000" baseline="-25000" dirty="0" smtClean="0">
                <a:latin typeface="Arial" pitchFamily="34" charset="0"/>
                <a:cs typeface="Arial" pitchFamily="34" charset="0"/>
              </a:rPr>
              <a:t>10</a:t>
            </a:r>
            <a:r>
              <a:rPr lang="pt-BR" sz="2000" dirty="0" smtClean="0">
                <a:latin typeface="Arial" pitchFamily="34" charset="0"/>
                <a:cs typeface="Arial" pitchFamily="34" charset="0"/>
              </a:rPr>
              <a:t>(OH)</a:t>
            </a:r>
            <a:r>
              <a:rPr lang="pt-BR" sz="2000" baseline="-25000" dirty="0" smtClean="0">
                <a:latin typeface="Arial" pitchFamily="34" charset="0"/>
                <a:cs typeface="Arial" pitchFamily="34" charset="0"/>
              </a:rPr>
              <a:t>2</a:t>
            </a:r>
            <a:r>
              <a:rPr lang="pt-BR" sz="2000" dirty="0" smtClean="0">
                <a:latin typeface="Arial" pitchFamily="34" charset="0"/>
                <a:cs typeface="Arial" pitchFamily="34" charset="0"/>
              </a:rPr>
              <a:t> </a:t>
            </a:r>
            <a:r>
              <a:rPr lang="pt-BR" sz="2000" dirty="0">
                <a:latin typeface="Arial" pitchFamily="34" charset="0"/>
                <a:cs typeface="Arial" pitchFamily="34" charset="0"/>
              </a:rPr>
              <a:t>+  3H </a:t>
            </a:r>
            <a:r>
              <a:rPr lang="pt-BR" sz="2000" baseline="-25000" dirty="0">
                <a:latin typeface="Arial" pitchFamily="34" charset="0"/>
                <a:cs typeface="Arial" pitchFamily="34" charset="0"/>
              </a:rPr>
              <a:t>2</a:t>
            </a:r>
            <a:r>
              <a:rPr lang="pt-BR" sz="2000" dirty="0">
                <a:latin typeface="Arial" pitchFamily="34" charset="0"/>
                <a:cs typeface="Arial" pitchFamily="34" charset="0"/>
              </a:rPr>
              <a:t>0</a:t>
            </a:r>
            <a:r>
              <a:rPr lang="pt-BR" sz="2000" dirty="0" smtClean="0">
                <a:latin typeface="Arial" pitchFamily="34" charset="0"/>
                <a:cs typeface="Arial" pitchFamily="34" charset="0"/>
              </a:rPr>
              <a:t>  (Grigsby,2001)</a:t>
            </a:r>
            <a:endParaRPr lang="en-US" sz="2000" dirty="0">
              <a:latin typeface="Arial" pitchFamily="34" charset="0"/>
              <a:cs typeface="Arial" pitchFamily="34" charset="0"/>
            </a:endParaRPr>
          </a:p>
        </p:txBody>
      </p:sp>
      <p:cxnSp>
        <p:nvCxnSpPr>
          <p:cNvPr id="2080" name="Straight Arrow Connector 2079"/>
          <p:cNvCxnSpPr/>
          <p:nvPr/>
        </p:nvCxnSpPr>
        <p:spPr>
          <a:xfrm>
            <a:off x="19490544" y="14315053"/>
            <a:ext cx="2782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81" name="Rectangle 73"/>
          <p:cNvSpPr>
            <a:spLocks noChangeArrowheads="1"/>
          </p:cNvSpPr>
          <p:nvPr/>
        </p:nvSpPr>
        <p:spPr bwMode="auto">
          <a:xfrm>
            <a:off x="152400" y="152400"/>
            <a:ext cx="30276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082" name="Canvas 541"/>
          <p:cNvGrpSpPr>
            <a:grpSpLocks/>
          </p:cNvGrpSpPr>
          <p:nvPr/>
        </p:nvGrpSpPr>
        <p:grpSpPr bwMode="auto">
          <a:xfrm>
            <a:off x="21472877" y="11285557"/>
            <a:ext cx="4396400" cy="1481420"/>
            <a:chOff x="0" y="0"/>
            <a:chExt cx="59436" cy="26600"/>
          </a:xfrm>
        </p:grpSpPr>
        <p:sp>
          <p:nvSpPr>
            <p:cNvPr id="2083" name="AutoShape 72"/>
            <p:cNvSpPr>
              <a:spLocks noChangeAspect="1" noChangeArrowheads="1"/>
            </p:cNvSpPr>
            <p:nvPr/>
          </p:nvSpPr>
          <p:spPr bwMode="auto">
            <a:xfrm>
              <a:off x="0" y="0"/>
              <a:ext cx="59436" cy="26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38" name="Picture 69" descr="3007"/>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0" y="92"/>
              <a:ext cx="25779" cy="25957"/>
            </a:xfrm>
            <a:prstGeom prst="rect">
              <a:avLst/>
            </a:prstGeom>
            <a:noFill/>
            <a:extLst>
              <a:ext uri="{909E8E84-426E-40DD-AFC4-6F175D3DCCD1}">
                <a14:hiddenFill xmlns:a14="http://schemas.microsoft.com/office/drawing/2010/main">
                  <a:solidFill>
                    <a:srgbClr val="FFFFFF"/>
                  </a:solidFill>
                </a14:hiddenFill>
              </a:ext>
            </a:extLst>
          </p:spPr>
        </p:pic>
        <p:pic>
          <p:nvPicPr>
            <p:cNvPr id="539" name="Picture 70" descr="Spc3007_60"/>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0845" y="0"/>
              <a:ext cx="24438" cy="26600"/>
            </a:xfrm>
            <a:prstGeom prst="rect">
              <a:avLst/>
            </a:prstGeom>
            <a:solidFill>
              <a:srgbClr val="FFFFFF"/>
            </a:solidFill>
            <a:ln w="9525">
              <a:solidFill>
                <a:srgbClr val="000000"/>
              </a:solidFill>
              <a:miter lim="800000"/>
              <a:headEnd/>
              <a:tailEnd/>
            </a:ln>
          </p:spPr>
        </p:pic>
        <p:sp>
          <p:nvSpPr>
            <p:cNvPr id="2084" name="Text Box 71"/>
            <p:cNvSpPr txBox="1">
              <a:spLocks noChangeArrowheads="1"/>
            </p:cNvSpPr>
            <p:nvPr/>
          </p:nvSpPr>
          <p:spPr bwMode="auto">
            <a:xfrm>
              <a:off x="8001" y="6857"/>
              <a:ext cx="5713" cy="2287"/>
            </a:xfrm>
            <a:prstGeom prst="rect">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Po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38" name="TextBox 137"/>
          <p:cNvSpPr txBox="1"/>
          <p:nvPr/>
        </p:nvSpPr>
        <p:spPr>
          <a:xfrm>
            <a:off x="21386741" y="13062743"/>
            <a:ext cx="5793349" cy="1015663"/>
          </a:xfrm>
          <a:prstGeom prst="rect">
            <a:avLst/>
          </a:prstGeom>
          <a:noFill/>
        </p:spPr>
        <p:txBody>
          <a:bodyPr wrap="square" rtlCol="0">
            <a:spAutoFit/>
          </a:bodyPr>
          <a:lstStyle/>
          <a:p>
            <a:r>
              <a:rPr lang="fr-FR" sz="2000" dirty="0" smtClean="0">
                <a:latin typeface="Arial" pitchFamily="34" charset="0"/>
                <a:cs typeface="Arial" pitchFamily="34" charset="0"/>
              </a:rPr>
              <a:t>SEM </a:t>
            </a:r>
            <a:r>
              <a:rPr lang="fr-FR" sz="2000" dirty="0">
                <a:latin typeface="Arial" pitchFamily="34" charset="0"/>
                <a:cs typeface="Arial" pitchFamily="34" charset="0"/>
              </a:rPr>
              <a:t>and EDS  </a:t>
            </a:r>
            <a:r>
              <a:rPr lang="fr-FR" sz="2000" dirty="0" err="1">
                <a:latin typeface="Arial" pitchFamily="34" charset="0"/>
                <a:cs typeface="Arial" pitchFamily="34" charset="0"/>
              </a:rPr>
              <a:t>from</a:t>
            </a:r>
            <a:r>
              <a:rPr lang="fr-FR" sz="2000" dirty="0">
                <a:latin typeface="Arial" pitchFamily="34" charset="0"/>
                <a:cs typeface="Arial" pitchFamily="34" charset="0"/>
              </a:rPr>
              <a:t> </a:t>
            </a:r>
            <a:r>
              <a:rPr lang="fr-FR" sz="2000" dirty="0" err="1">
                <a:latin typeface="Arial" pitchFamily="34" charset="0"/>
                <a:cs typeface="Arial" pitchFamily="34" charset="0"/>
              </a:rPr>
              <a:t>core</a:t>
            </a:r>
            <a:r>
              <a:rPr lang="fr-FR" sz="2000" dirty="0">
                <a:latin typeface="Arial" pitchFamily="34" charset="0"/>
                <a:cs typeface="Arial" pitchFamily="34" charset="0"/>
              </a:rPr>
              <a:t> </a:t>
            </a:r>
            <a:r>
              <a:rPr lang="fr-FR" sz="2000" dirty="0" err="1">
                <a:latin typeface="Arial" pitchFamily="34" charset="0"/>
                <a:cs typeface="Arial" pitchFamily="34" charset="0"/>
              </a:rPr>
              <a:t>sample</a:t>
            </a:r>
            <a:r>
              <a:rPr lang="fr-FR" sz="2000" dirty="0">
                <a:latin typeface="Arial" pitchFamily="34" charset="0"/>
                <a:cs typeface="Arial" pitchFamily="34" charset="0"/>
              </a:rPr>
              <a:t> </a:t>
            </a:r>
            <a:r>
              <a:rPr lang="fr-FR" sz="2000" dirty="0" err="1">
                <a:latin typeface="Arial" pitchFamily="34" charset="0"/>
                <a:cs typeface="Arial" pitchFamily="34" charset="0"/>
              </a:rPr>
              <a:t>showing</a:t>
            </a:r>
            <a:r>
              <a:rPr lang="fr-FR" sz="2000" dirty="0">
                <a:latin typeface="Arial" pitchFamily="34" charset="0"/>
                <a:cs typeface="Arial" pitchFamily="34" charset="0"/>
              </a:rPr>
              <a:t> </a:t>
            </a:r>
            <a:endParaRPr lang="fr-FR" sz="2000" dirty="0" smtClean="0">
              <a:latin typeface="Arial" pitchFamily="34" charset="0"/>
              <a:cs typeface="Arial" pitchFamily="34" charset="0"/>
            </a:endParaRPr>
          </a:p>
          <a:p>
            <a:r>
              <a:rPr lang="fr-FR" sz="2000" dirty="0" smtClean="0">
                <a:latin typeface="Arial" pitchFamily="34" charset="0"/>
                <a:cs typeface="Arial" pitchFamily="34" charset="0"/>
              </a:rPr>
              <a:t>pore filled kaolinite at </a:t>
            </a:r>
            <a:r>
              <a:rPr lang="fr-FR" sz="2000" dirty="0" err="1" smtClean="0">
                <a:latin typeface="Arial" pitchFamily="34" charset="0"/>
                <a:cs typeface="Arial" pitchFamily="34" charset="0"/>
              </a:rPr>
              <a:t>depth</a:t>
            </a:r>
            <a:r>
              <a:rPr lang="fr-FR" sz="2000" dirty="0" smtClean="0">
                <a:latin typeface="Arial" pitchFamily="34" charset="0"/>
                <a:cs typeface="Arial" pitchFamily="34" charset="0"/>
              </a:rPr>
              <a:t> of 3007.60m for </a:t>
            </a:r>
          </a:p>
          <a:p>
            <a:r>
              <a:rPr lang="fr-FR" sz="2000" dirty="0" smtClean="0">
                <a:latin typeface="Arial" pitchFamily="34" charset="0"/>
                <a:cs typeface="Arial" pitchFamily="34" charset="0"/>
              </a:rPr>
              <a:t>KF-1 </a:t>
            </a:r>
            <a:r>
              <a:rPr lang="fr-FR" sz="2000" dirty="0" err="1" smtClean="0">
                <a:latin typeface="Arial" pitchFamily="34" charset="0"/>
                <a:cs typeface="Arial" pitchFamily="34" charset="0"/>
              </a:rPr>
              <a:t>Well</a:t>
            </a:r>
            <a:endParaRPr lang="en-US" sz="2000" dirty="0">
              <a:latin typeface="Arial" pitchFamily="34" charset="0"/>
              <a:cs typeface="Arial" pitchFamily="34" charset="0"/>
            </a:endParaRPr>
          </a:p>
        </p:txBody>
      </p:sp>
      <p:pic>
        <p:nvPicPr>
          <p:cNvPr id="139" name="Picture 78" descr="3069"/>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5095668" y="14892503"/>
            <a:ext cx="1889583" cy="171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79" descr="Spc3069_9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7185478" y="14892504"/>
            <a:ext cx="1733342" cy="1712070"/>
          </a:xfrm>
          <a:prstGeom prst="rect">
            <a:avLst/>
          </a:prstGeom>
          <a:solidFill>
            <a:srgbClr val="FFFFFF"/>
          </a:solidFill>
          <a:ln w="9525">
            <a:solidFill>
              <a:srgbClr val="000000"/>
            </a:solidFill>
            <a:miter lim="800000"/>
            <a:headEnd/>
            <a:tailEnd/>
          </a:ln>
        </p:spPr>
      </p:pic>
      <p:pic>
        <p:nvPicPr>
          <p:cNvPr id="141" name="Picture 506" descr="k h1 5-page-00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9094645" y="14842147"/>
            <a:ext cx="2446181" cy="199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Rectangle 113"/>
          <p:cNvSpPr>
            <a:spLocks noChangeArrowheads="1"/>
          </p:cNvSpPr>
          <p:nvPr/>
        </p:nvSpPr>
        <p:spPr bwMode="auto">
          <a:xfrm>
            <a:off x="14787622" y="16667585"/>
            <a:ext cx="598994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tabLst>
                <a:tab pos="5273675" algn="r"/>
              </a:tabLst>
            </a:pPr>
            <a:r>
              <a:rPr lang="en-GB" sz="2000" dirty="0">
                <a:latin typeface="Arial" panose="020B0604020202020204" pitchFamily="34" charset="0"/>
                <a:cs typeface="Arial" panose="020B0604020202020204" pitchFamily="34" charset="0"/>
              </a:rPr>
              <a:t>SEM, EDS and XRD from core sample showing mixed I and </a:t>
            </a:r>
            <a:r>
              <a:rPr lang="en-GB" sz="2000" dirty="0" smtClean="0">
                <a:latin typeface="Arial" panose="020B0604020202020204" pitchFamily="34" charset="0"/>
                <a:cs typeface="Arial" panose="020B0604020202020204" pitchFamily="34" charset="0"/>
              </a:rPr>
              <a:t>Kaolinite </a:t>
            </a:r>
            <a:r>
              <a:rPr lang="en-GB" sz="2000" dirty="0">
                <a:latin typeface="Arial" panose="020B0604020202020204" pitchFamily="34" charset="0"/>
                <a:cs typeface="Arial" panose="020B0604020202020204" pitchFamily="34" charset="0"/>
              </a:rPr>
              <a:t>at depth </a:t>
            </a:r>
            <a:r>
              <a:rPr lang="en-GB" sz="2000" dirty="0" smtClean="0">
                <a:latin typeface="Arial" panose="020B0604020202020204" pitchFamily="34" charset="0"/>
                <a:cs typeface="Arial" panose="020B0604020202020204" pitchFamily="34" charset="0"/>
              </a:rPr>
              <a:t>3069.9m for KH-1 well</a:t>
            </a:r>
            <a:endParaRPr lang="en-US" sz="2000" dirty="0">
              <a:latin typeface="Arial" panose="020B0604020202020204" pitchFamily="34" charset="0"/>
              <a:cs typeface="Arial" panose="020B0604020202020204" pitchFamily="34" charset="0"/>
            </a:endParaRPr>
          </a:p>
        </p:txBody>
      </p:sp>
      <p:sp>
        <p:nvSpPr>
          <p:cNvPr id="2085" name="TextBox 2084"/>
          <p:cNvSpPr txBox="1"/>
          <p:nvPr/>
        </p:nvSpPr>
        <p:spPr>
          <a:xfrm>
            <a:off x="16395696" y="15572726"/>
            <a:ext cx="255198" cy="400110"/>
          </a:xfrm>
          <a:prstGeom prst="rect">
            <a:avLst/>
          </a:prstGeom>
          <a:noFill/>
        </p:spPr>
        <p:txBody>
          <a:bodyPr wrap="none" rtlCol="0">
            <a:spAutoFit/>
          </a:bodyPr>
          <a:lstStyle/>
          <a:p>
            <a:r>
              <a:rPr lang="en-US" sz="2000" dirty="0" smtClean="0">
                <a:latin typeface="Arial" pitchFamily="34" charset="0"/>
                <a:cs typeface="Arial" pitchFamily="34" charset="0"/>
              </a:rPr>
              <a:t>I</a:t>
            </a:r>
            <a:endParaRPr lang="en-US" sz="2000" dirty="0">
              <a:latin typeface="Arial" pitchFamily="34" charset="0"/>
              <a:cs typeface="Arial" pitchFamily="34" charset="0"/>
            </a:endParaRPr>
          </a:p>
        </p:txBody>
      </p:sp>
      <p:sp>
        <p:nvSpPr>
          <p:cNvPr id="2086" name="TextBox 2085"/>
          <p:cNvSpPr txBox="1"/>
          <p:nvPr/>
        </p:nvSpPr>
        <p:spPr>
          <a:xfrm>
            <a:off x="15259224" y="14914644"/>
            <a:ext cx="274894" cy="707886"/>
          </a:xfrm>
          <a:prstGeom prst="rect">
            <a:avLst/>
          </a:prstGeom>
          <a:noFill/>
        </p:spPr>
        <p:txBody>
          <a:bodyPr wrap="square" rtlCol="0">
            <a:spAutoFit/>
          </a:bodyPr>
          <a:lstStyle/>
          <a:p>
            <a:r>
              <a:rPr lang="en-US" sz="2000" dirty="0" err="1" smtClean="0">
                <a:latin typeface="Arial" pitchFamily="34" charset="0"/>
                <a:cs typeface="Arial" pitchFamily="34" charset="0"/>
              </a:rPr>
              <a:t>pO</a:t>
            </a:r>
            <a:endParaRPr lang="en-US" sz="2000" dirty="0">
              <a:latin typeface="Arial" pitchFamily="34" charset="0"/>
              <a:cs typeface="Arial" pitchFamily="34" charset="0"/>
            </a:endParaRPr>
          </a:p>
        </p:txBody>
      </p:sp>
      <p:sp>
        <p:nvSpPr>
          <p:cNvPr id="2087" name="TextBox 2086"/>
          <p:cNvSpPr txBox="1"/>
          <p:nvPr/>
        </p:nvSpPr>
        <p:spPr>
          <a:xfrm>
            <a:off x="19768832" y="15712455"/>
            <a:ext cx="344966" cy="400110"/>
          </a:xfrm>
          <a:prstGeom prst="rect">
            <a:avLst/>
          </a:prstGeom>
          <a:noFill/>
        </p:spPr>
        <p:txBody>
          <a:bodyPr wrap="none" rtlCol="0">
            <a:spAutoFit/>
          </a:bodyPr>
          <a:lstStyle/>
          <a:p>
            <a:r>
              <a:rPr lang="en-US" sz="2000" dirty="0"/>
              <a:t>H</a:t>
            </a:r>
          </a:p>
        </p:txBody>
      </p:sp>
      <p:sp>
        <p:nvSpPr>
          <p:cNvPr id="2088" name="TextBox 2087"/>
          <p:cNvSpPr txBox="1"/>
          <p:nvPr/>
        </p:nvSpPr>
        <p:spPr>
          <a:xfrm>
            <a:off x="19257185" y="15712455"/>
            <a:ext cx="317716" cy="400110"/>
          </a:xfrm>
          <a:prstGeom prst="rect">
            <a:avLst/>
          </a:prstGeom>
          <a:noFill/>
        </p:spPr>
        <p:txBody>
          <a:bodyPr wrap="none" rtlCol="0">
            <a:spAutoFit/>
          </a:bodyPr>
          <a:lstStyle/>
          <a:p>
            <a:r>
              <a:rPr lang="en-US" sz="2000" dirty="0"/>
              <a:t>K</a:t>
            </a:r>
          </a:p>
        </p:txBody>
      </p:sp>
      <p:sp>
        <p:nvSpPr>
          <p:cNvPr id="2089" name="TextBox 2088"/>
          <p:cNvSpPr txBox="1"/>
          <p:nvPr/>
        </p:nvSpPr>
        <p:spPr>
          <a:xfrm>
            <a:off x="19169258" y="15772781"/>
            <a:ext cx="248786" cy="400110"/>
          </a:xfrm>
          <a:prstGeom prst="rect">
            <a:avLst/>
          </a:prstGeom>
          <a:noFill/>
        </p:spPr>
        <p:txBody>
          <a:bodyPr wrap="none" rtlCol="0">
            <a:spAutoFit/>
          </a:bodyPr>
          <a:lstStyle/>
          <a:p>
            <a:r>
              <a:rPr lang="en-US" sz="2000" dirty="0" smtClean="0"/>
              <a:t>I</a:t>
            </a:r>
            <a:endParaRPr lang="en-US" sz="2000" dirty="0"/>
          </a:p>
        </p:txBody>
      </p:sp>
      <p:sp>
        <p:nvSpPr>
          <p:cNvPr id="2090" name="TextBox 2089"/>
          <p:cNvSpPr txBox="1"/>
          <p:nvPr/>
        </p:nvSpPr>
        <p:spPr>
          <a:xfrm>
            <a:off x="19574901" y="14704343"/>
            <a:ext cx="383438" cy="400110"/>
          </a:xfrm>
          <a:prstGeom prst="rect">
            <a:avLst/>
          </a:prstGeom>
          <a:noFill/>
        </p:spPr>
        <p:txBody>
          <a:bodyPr wrap="none" rtlCol="0">
            <a:spAutoFit/>
          </a:bodyPr>
          <a:lstStyle/>
          <a:p>
            <a:r>
              <a:rPr lang="en-US" sz="2000" dirty="0" smtClean="0">
                <a:latin typeface="Arial" pitchFamily="34" charset="0"/>
                <a:cs typeface="Arial" pitchFamily="34" charset="0"/>
              </a:rPr>
              <a:t>Q</a:t>
            </a:r>
            <a:endParaRPr lang="en-US" sz="2000" dirty="0">
              <a:latin typeface="Arial" pitchFamily="34" charset="0"/>
              <a:cs typeface="Arial" pitchFamily="34" charset="0"/>
            </a:endParaRPr>
          </a:p>
        </p:txBody>
      </p:sp>
      <p:sp>
        <p:nvSpPr>
          <p:cNvPr id="2091" name="TextBox 2090"/>
          <p:cNvSpPr txBox="1"/>
          <p:nvPr/>
        </p:nvSpPr>
        <p:spPr>
          <a:xfrm>
            <a:off x="20064514" y="15787773"/>
            <a:ext cx="746510" cy="400110"/>
          </a:xfrm>
          <a:prstGeom prst="rect">
            <a:avLst/>
          </a:prstGeom>
          <a:noFill/>
        </p:spPr>
        <p:txBody>
          <a:bodyPr wrap="square" rtlCol="0">
            <a:spAutoFit/>
          </a:bodyPr>
          <a:lstStyle/>
          <a:p>
            <a:r>
              <a:rPr lang="en-US" sz="2000" dirty="0" err="1" smtClean="0"/>
              <a:t>Ca</a:t>
            </a:r>
            <a:endParaRPr lang="en-US" sz="2000" dirty="0"/>
          </a:p>
        </p:txBody>
      </p:sp>
      <p:sp>
        <p:nvSpPr>
          <p:cNvPr id="2092" name="Rectangle 80"/>
          <p:cNvSpPr>
            <a:spLocks noChangeArrowheads="1"/>
          </p:cNvSpPr>
          <p:nvPr/>
        </p:nvSpPr>
        <p:spPr bwMode="auto">
          <a:xfrm>
            <a:off x="152400" y="152400"/>
            <a:ext cx="30276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093" name="Canvas 556"/>
          <p:cNvGrpSpPr>
            <a:grpSpLocks/>
          </p:cNvGrpSpPr>
          <p:nvPr/>
        </p:nvGrpSpPr>
        <p:grpSpPr bwMode="auto">
          <a:xfrm>
            <a:off x="21386741" y="14042210"/>
            <a:ext cx="6135756" cy="2833688"/>
            <a:chOff x="0" y="0"/>
            <a:chExt cx="59436" cy="28333"/>
          </a:xfrm>
        </p:grpSpPr>
        <p:sp>
          <p:nvSpPr>
            <p:cNvPr id="2094" name="AutoShape 79"/>
            <p:cNvSpPr>
              <a:spLocks noChangeAspect="1" noChangeArrowheads="1"/>
            </p:cNvSpPr>
            <p:nvPr/>
          </p:nvSpPr>
          <p:spPr bwMode="auto">
            <a:xfrm>
              <a:off x="0" y="0"/>
              <a:ext cx="59436" cy="283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5" name="Picture 85" descr="3070"/>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0" y="2299"/>
              <a:ext cx="20004" cy="21929"/>
            </a:xfrm>
            <a:prstGeom prst="rect">
              <a:avLst/>
            </a:prstGeom>
            <a:noFill/>
            <a:extLst>
              <a:ext uri="{909E8E84-426E-40DD-AFC4-6F175D3DCCD1}">
                <a14:hiddenFill xmlns:a14="http://schemas.microsoft.com/office/drawing/2010/main">
                  <a:solidFill>
                    <a:srgbClr val="FFFFFF"/>
                  </a:solidFill>
                </a14:hiddenFill>
              </a:ext>
            </a:extLst>
          </p:spPr>
        </p:pic>
        <p:pic>
          <p:nvPicPr>
            <p:cNvPr id="516" name="Picture 86" descr="Spc3070_8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4543" y="4667"/>
              <a:ext cx="18879" cy="18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95" name="Text Box 87"/>
            <p:cNvSpPr txBox="1">
              <a:spLocks noChangeArrowheads="1"/>
            </p:cNvSpPr>
            <p:nvPr/>
          </p:nvSpPr>
          <p:spPr bwMode="auto">
            <a:xfrm>
              <a:off x="12569" y="10426"/>
              <a:ext cx="3433" cy="3430"/>
            </a:xfrm>
            <a:prstGeom prst="rect">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57" name="TextBox 156"/>
          <p:cNvSpPr txBox="1"/>
          <p:nvPr/>
        </p:nvSpPr>
        <p:spPr>
          <a:xfrm>
            <a:off x="21395820" y="16667586"/>
            <a:ext cx="5333769" cy="1015663"/>
          </a:xfrm>
          <a:prstGeom prst="rect">
            <a:avLst/>
          </a:prstGeom>
          <a:noFill/>
        </p:spPr>
        <p:txBody>
          <a:bodyPr wrap="square" rtlCol="0">
            <a:spAutoFit/>
          </a:bodyPr>
          <a:lstStyle/>
          <a:p>
            <a:r>
              <a:rPr lang="fr-FR" sz="2000" dirty="0" smtClean="0">
                <a:latin typeface="Arial" pitchFamily="34" charset="0"/>
                <a:cs typeface="Arial" pitchFamily="34" charset="0"/>
              </a:rPr>
              <a:t>SEM </a:t>
            </a:r>
            <a:r>
              <a:rPr lang="fr-FR" sz="2000" dirty="0">
                <a:latin typeface="Arial" pitchFamily="34" charset="0"/>
                <a:cs typeface="Arial" pitchFamily="34" charset="0"/>
              </a:rPr>
              <a:t>and EDS  </a:t>
            </a:r>
            <a:r>
              <a:rPr lang="fr-FR" sz="2000" dirty="0" err="1">
                <a:latin typeface="Arial" pitchFamily="34" charset="0"/>
                <a:cs typeface="Arial" pitchFamily="34" charset="0"/>
              </a:rPr>
              <a:t>from</a:t>
            </a:r>
            <a:r>
              <a:rPr lang="fr-FR" sz="2000" dirty="0">
                <a:latin typeface="Arial" pitchFamily="34" charset="0"/>
                <a:cs typeface="Arial" pitchFamily="34" charset="0"/>
              </a:rPr>
              <a:t> </a:t>
            </a:r>
            <a:r>
              <a:rPr lang="fr-FR" sz="2000" dirty="0" err="1">
                <a:latin typeface="Arial" pitchFamily="34" charset="0"/>
                <a:cs typeface="Arial" pitchFamily="34" charset="0"/>
              </a:rPr>
              <a:t>core</a:t>
            </a:r>
            <a:r>
              <a:rPr lang="fr-FR" sz="2000" dirty="0">
                <a:latin typeface="Arial" pitchFamily="34" charset="0"/>
                <a:cs typeface="Arial" pitchFamily="34" charset="0"/>
              </a:rPr>
              <a:t> </a:t>
            </a:r>
            <a:r>
              <a:rPr lang="fr-FR" sz="2000" dirty="0" err="1">
                <a:latin typeface="Arial" pitchFamily="34" charset="0"/>
                <a:cs typeface="Arial" pitchFamily="34" charset="0"/>
              </a:rPr>
              <a:t>sample</a:t>
            </a:r>
            <a:r>
              <a:rPr lang="fr-FR" sz="2000" dirty="0">
                <a:latin typeface="Arial" pitchFamily="34" charset="0"/>
                <a:cs typeface="Arial" pitchFamily="34" charset="0"/>
              </a:rPr>
              <a:t> </a:t>
            </a:r>
            <a:r>
              <a:rPr lang="fr-FR" sz="2000" dirty="0" err="1">
                <a:latin typeface="Arial" pitchFamily="34" charset="0"/>
                <a:cs typeface="Arial" pitchFamily="34" charset="0"/>
              </a:rPr>
              <a:t>showing</a:t>
            </a:r>
            <a:r>
              <a:rPr lang="fr-FR" sz="2000" dirty="0">
                <a:latin typeface="Arial" pitchFamily="34" charset="0"/>
                <a:cs typeface="Arial" pitchFamily="34" charset="0"/>
              </a:rPr>
              <a:t> p</a:t>
            </a:r>
            <a:r>
              <a:rPr lang="fr-FR" sz="2000" dirty="0" smtClean="0">
                <a:latin typeface="Arial" pitchFamily="34" charset="0"/>
                <a:cs typeface="Arial" pitchFamily="34" charset="0"/>
              </a:rPr>
              <a:t>ore filled kaolinite( </a:t>
            </a:r>
            <a:r>
              <a:rPr lang="fr-FR" sz="2000" dirty="0" err="1" smtClean="0">
                <a:latin typeface="Arial" pitchFamily="34" charset="0"/>
                <a:cs typeface="Arial" pitchFamily="34" charset="0"/>
              </a:rPr>
              <a:t>Dickite</a:t>
            </a:r>
            <a:r>
              <a:rPr lang="fr-FR" sz="2000" dirty="0" smtClean="0">
                <a:latin typeface="Arial" pitchFamily="34" charset="0"/>
                <a:cs typeface="Arial" pitchFamily="34" charset="0"/>
              </a:rPr>
              <a:t>) at </a:t>
            </a:r>
            <a:r>
              <a:rPr lang="fr-FR" sz="2000" dirty="0" err="1" smtClean="0">
                <a:latin typeface="Arial" pitchFamily="34" charset="0"/>
                <a:cs typeface="Arial" pitchFamily="34" charset="0"/>
              </a:rPr>
              <a:t>depth</a:t>
            </a:r>
            <a:r>
              <a:rPr lang="fr-FR" sz="2000" dirty="0" smtClean="0">
                <a:latin typeface="Arial" pitchFamily="34" charset="0"/>
                <a:cs typeface="Arial" pitchFamily="34" charset="0"/>
              </a:rPr>
              <a:t> of 3070.89m for KH-1 </a:t>
            </a:r>
            <a:r>
              <a:rPr lang="fr-FR" sz="2000" dirty="0" err="1" smtClean="0">
                <a:latin typeface="Arial" pitchFamily="34" charset="0"/>
                <a:cs typeface="Arial" pitchFamily="34" charset="0"/>
              </a:rPr>
              <a:t>Well</a:t>
            </a:r>
            <a:endParaRPr lang="en-US" sz="2000" dirty="0">
              <a:latin typeface="Arial" pitchFamily="34" charset="0"/>
              <a:cs typeface="Arial" pitchFamily="34" charset="0"/>
            </a:endParaRPr>
          </a:p>
        </p:txBody>
      </p:sp>
      <p:sp>
        <p:nvSpPr>
          <p:cNvPr id="158" name="TextBox 157"/>
          <p:cNvSpPr txBox="1"/>
          <p:nvPr/>
        </p:nvSpPr>
        <p:spPr>
          <a:xfrm>
            <a:off x="15782716" y="18880807"/>
            <a:ext cx="6040289" cy="649813"/>
          </a:xfrm>
          <a:prstGeom prst="rect">
            <a:avLst/>
          </a:prstGeom>
          <a:solidFill>
            <a:schemeClr val="tx2">
              <a:lumMod val="60000"/>
              <a:lumOff val="40000"/>
            </a:schemeClr>
          </a:solidFill>
        </p:spPr>
        <p:txBody>
          <a:bodyPr wrap="square" rtlCol="0">
            <a:spAutoFit/>
          </a:bodyPr>
          <a:lstStyle/>
          <a:p>
            <a:r>
              <a:rPr lang="en-US" sz="3600" b="1" dirty="0" smtClean="0">
                <a:latin typeface="Arial" pitchFamily="34" charset="0"/>
                <a:cs typeface="Arial" pitchFamily="34" charset="0"/>
              </a:rPr>
              <a:t>Results (Geochemistry)</a:t>
            </a:r>
            <a:endParaRPr lang="en-US" sz="3600" b="1" dirty="0">
              <a:latin typeface="Arial" pitchFamily="34" charset="0"/>
              <a:cs typeface="Arial" pitchFamily="34" charset="0"/>
            </a:endParaRPr>
          </a:p>
        </p:txBody>
      </p:sp>
      <p:pic>
        <p:nvPicPr>
          <p:cNvPr id="2130" name="Picture 3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606943" y="19740769"/>
            <a:ext cx="28575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4" name="Picture 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016437" y="19715479"/>
            <a:ext cx="2854325" cy="267948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97" name="Rectangle 2096"/>
          <p:cNvSpPr/>
          <p:nvPr/>
        </p:nvSpPr>
        <p:spPr>
          <a:xfrm>
            <a:off x="14745582" y="22488427"/>
            <a:ext cx="15138400" cy="400110"/>
          </a:xfrm>
          <a:prstGeom prst="rect">
            <a:avLst/>
          </a:prstGeom>
        </p:spPr>
        <p:txBody>
          <a:bodyPr>
            <a:spAutoFit/>
          </a:bodyPr>
          <a:lstStyle/>
          <a:p>
            <a:r>
              <a:rPr lang="en-US" sz="2000" dirty="0" smtClean="0"/>
              <a:t>            </a:t>
            </a:r>
            <a:r>
              <a:rPr lang="en-US" sz="2000" dirty="0">
                <a:latin typeface="Arial" panose="020B0604020202020204" pitchFamily="34" charset="0"/>
                <a:cs typeface="Arial" panose="020B0604020202020204" pitchFamily="34" charset="0"/>
              </a:rPr>
              <a:t>Pore water Chemistry plots of AU-1 well</a:t>
            </a:r>
          </a:p>
        </p:txBody>
      </p:sp>
      <p:pic>
        <p:nvPicPr>
          <p:cNvPr id="2132" name="Picture 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8866934" y="22995465"/>
            <a:ext cx="2911475" cy="332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 name="Group 471"/>
          <p:cNvGraphicFramePr>
            <a:graphicFrameLocks noGrp="1"/>
          </p:cNvGraphicFramePr>
          <p:nvPr>
            <p:extLst>
              <p:ext uri="{D42A27DB-BD31-4B8C-83A1-F6EECF244321}">
                <p14:modId xmlns:p14="http://schemas.microsoft.com/office/powerpoint/2010/main" val="2291008781"/>
              </p:ext>
            </p:extLst>
          </p:nvPr>
        </p:nvGraphicFramePr>
        <p:xfrm>
          <a:off x="9157547" y="32606171"/>
          <a:ext cx="5278388" cy="1981200"/>
        </p:xfrm>
        <a:graphic>
          <a:graphicData uri="http://schemas.openxmlformats.org/drawingml/2006/table">
            <a:tbl>
              <a:tblPr/>
              <a:tblGrid>
                <a:gridCol w="1656184"/>
                <a:gridCol w="899642"/>
                <a:gridCol w="903287"/>
                <a:gridCol w="911225"/>
                <a:gridCol w="908050"/>
              </a:tblGrid>
              <a:tr h="3508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Wells</a:t>
                      </a:r>
                      <a:endParaRPr kumimoji="0" lang="en-US" sz="1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Volume of Clay (%)</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Porosity (%)</a:t>
                      </a:r>
                      <a:endParaRPr kumimoji="0" lang="en-US" sz="1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Permeability(Md)</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Water Saturation (%)</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r>
              <a:tr h="147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KF-1</a:t>
                      </a:r>
                      <a:endParaRPr kumimoji="0" lang="en-US" sz="1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a:t>
                      </a:r>
                      <a:endParaRPr kumimoji="0" lang="en-US" sz="1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13.6</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0.09</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86</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r>
              <a:tr h="147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KH-1</a:t>
                      </a:r>
                      <a:endParaRPr kumimoji="0" lang="en-US" sz="1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30</a:t>
                      </a:r>
                      <a:endParaRPr kumimoji="0" lang="en-US" sz="1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8.9</a:t>
                      </a:r>
                      <a:endParaRPr kumimoji="0" lang="en-US" sz="1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0.15</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50</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r>
              <a:tr h="147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AU-1</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32</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a:t>
                      </a:r>
                      <a:endParaRPr kumimoji="0" lang="en-US" sz="1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0.15</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65</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r>
            </a:tbl>
          </a:graphicData>
        </a:graphic>
      </p:graphicFrame>
      <p:pic>
        <p:nvPicPr>
          <p:cNvPr id="2133" name="Picture 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5607014" y="23292985"/>
            <a:ext cx="28003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8" name="Rectangle 2097"/>
          <p:cNvSpPr/>
          <p:nvPr/>
        </p:nvSpPr>
        <p:spPr>
          <a:xfrm>
            <a:off x="14547243" y="26600836"/>
            <a:ext cx="15138400" cy="400110"/>
          </a:xfrm>
          <a:prstGeom prst="rect">
            <a:avLst/>
          </a:prstGeom>
        </p:spPr>
        <p:txBody>
          <a:bodyPr>
            <a:spAutoFit/>
          </a:bodyPr>
          <a:lstStyle/>
          <a:p>
            <a:r>
              <a:rPr lang="en-US" sz="2000" dirty="0" smtClean="0"/>
              <a:t>       </a:t>
            </a:r>
            <a:r>
              <a:rPr lang="en-US" sz="2000" b="1" dirty="0" smtClean="0"/>
              <a:t>Figure 5  </a:t>
            </a:r>
            <a:r>
              <a:rPr lang="en-US" sz="2000" b="1" dirty="0" err="1" smtClean="0">
                <a:latin typeface="Arial" panose="020B0604020202020204" pitchFamily="34" charset="0"/>
                <a:cs typeface="Arial" panose="020B0604020202020204" pitchFamily="34" charset="0"/>
              </a:rPr>
              <a:t>Porewater</a:t>
            </a:r>
            <a:r>
              <a:rPr lang="en-US" sz="2000" b="1"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Chemistry and CEC </a:t>
            </a:r>
            <a:r>
              <a:rPr lang="en-US" sz="2000" b="1" dirty="0">
                <a:latin typeface="Arial" panose="020B0604020202020204" pitchFamily="34" charset="0"/>
                <a:cs typeface="Arial" panose="020B0604020202020204" pitchFamily="34" charset="0"/>
              </a:rPr>
              <a:t>plots of </a:t>
            </a:r>
            <a:r>
              <a:rPr lang="en-US" sz="2000" b="1" dirty="0" smtClean="0">
                <a:latin typeface="Arial" panose="020B0604020202020204" pitchFamily="34" charset="0"/>
                <a:cs typeface="Arial" panose="020B0604020202020204" pitchFamily="34" charset="0"/>
              </a:rPr>
              <a:t> wells studied</a:t>
            </a:r>
            <a:endParaRPr lang="en-US" sz="2000" b="1" dirty="0">
              <a:latin typeface="Arial" panose="020B0604020202020204" pitchFamily="34" charset="0"/>
              <a:cs typeface="Arial" panose="020B0604020202020204" pitchFamily="34" charset="0"/>
            </a:endParaRPr>
          </a:p>
        </p:txBody>
      </p:sp>
      <p:sp>
        <p:nvSpPr>
          <p:cNvPr id="166" name="TextBox 165"/>
          <p:cNvSpPr txBox="1"/>
          <p:nvPr/>
        </p:nvSpPr>
        <p:spPr>
          <a:xfrm>
            <a:off x="22861475" y="26419366"/>
            <a:ext cx="3810001" cy="649813"/>
          </a:xfrm>
          <a:prstGeom prst="rect">
            <a:avLst/>
          </a:prstGeom>
          <a:solidFill>
            <a:schemeClr val="tx2">
              <a:lumMod val="60000"/>
              <a:lumOff val="40000"/>
            </a:schemeClr>
          </a:solidFill>
        </p:spPr>
        <p:txBody>
          <a:bodyPr wrap="square" rtlCol="0">
            <a:spAutoFit/>
          </a:bodyPr>
          <a:lstStyle/>
          <a:p>
            <a:r>
              <a:rPr lang="en-US" sz="3600" b="1" dirty="0" smtClean="0">
                <a:latin typeface="Arial" pitchFamily="34" charset="0"/>
                <a:cs typeface="Arial" pitchFamily="34" charset="0"/>
              </a:rPr>
              <a:t>Conclusions</a:t>
            </a:r>
            <a:endParaRPr lang="en-US" sz="3600" b="1" dirty="0">
              <a:latin typeface="Arial" pitchFamily="34" charset="0"/>
              <a:cs typeface="Arial" pitchFamily="34" charset="0"/>
            </a:endParaRPr>
          </a:p>
        </p:txBody>
      </p:sp>
      <p:graphicFrame>
        <p:nvGraphicFramePr>
          <p:cNvPr id="167" name="Object 473"/>
          <p:cNvGraphicFramePr>
            <a:graphicFrameLocks noChangeAspect="1"/>
          </p:cNvGraphicFramePr>
          <p:nvPr>
            <p:extLst>
              <p:ext uri="{D42A27DB-BD31-4B8C-83A1-F6EECF244321}">
                <p14:modId xmlns:p14="http://schemas.microsoft.com/office/powerpoint/2010/main" val="2368731456"/>
              </p:ext>
            </p:extLst>
          </p:nvPr>
        </p:nvGraphicFramePr>
        <p:xfrm>
          <a:off x="21455877" y="22488427"/>
          <a:ext cx="4905706" cy="3745930"/>
        </p:xfrm>
        <a:graphic>
          <a:graphicData uri="http://schemas.openxmlformats.org/presentationml/2006/ole">
            <mc:AlternateContent xmlns:mc="http://schemas.openxmlformats.org/markup-compatibility/2006">
              <mc:Choice xmlns:v="urn:schemas-microsoft-com:vml" Requires="v">
                <p:oleObj spid="_x0000_s2164" name="Slide" r:id="rId35" imgW="4572095" imgH="3429123" progId="PowerPoint.Slide.8">
                  <p:embed/>
                </p:oleObj>
              </mc:Choice>
              <mc:Fallback>
                <p:oleObj name="Slide" r:id="rId35" imgW="4572095" imgH="3429123" progId="PowerPoint.Slide.8">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1455877" y="22488427"/>
                        <a:ext cx="4905706" cy="3745930"/>
                      </a:xfrm>
                      <a:prstGeom prst="rect">
                        <a:avLst/>
                      </a:prstGeom>
                      <a:noFill/>
                      <a:ln>
                        <a:noFill/>
                      </a:ln>
                    </p:spPr>
                  </p:pic>
                </p:oleObj>
              </mc:Fallback>
            </mc:AlternateContent>
          </a:graphicData>
        </a:graphic>
      </p:graphicFrame>
      <p:sp>
        <p:nvSpPr>
          <p:cNvPr id="168" name="Text Box 71"/>
          <p:cNvSpPr txBox="1">
            <a:spLocks noChangeArrowheads="1"/>
          </p:cNvSpPr>
          <p:nvPr/>
        </p:nvSpPr>
        <p:spPr bwMode="auto">
          <a:xfrm>
            <a:off x="24209933" y="24077991"/>
            <a:ext cx="822779" cy="316839"/>
          </a:xfrm>
          <a:prstGeom prst="rect">
            <a:avLst/>
          </a:prstGeom>
          <a:solidFill>
            <a:srgbClr val="FFFFFF">
              <a:alpha val="0"/>
            </a:srgbClr>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800" dirty="0" err="1">
                <a:latin typeface="Times New Roman" pitchFamily="18" charset="0"/>
              </a:rPr>
              <a:t>Smectite</a:t>
            </a:r>
            <a:r>
              <a:rPr lang="en-GB" sz="800" dirty="0">
                <a:latin typeface="Times New Roman" pitchFamily="18" charset="0"/>
              </a:rPr>
              <a:t> Increase</a:t>
            </a:r>
            <a:endParaRPr lang="en-GB" dirty="0"/>
          </a:p>
        </p:txBody>
      </p:sp>
      <p:sp>
        <p:nvSpPr>
          <p:cNvPr id="169" name="Text Box 72"/>
          <p:cNvSpPr txBox="1">
            <a:spLocks noChangeArrowheads="1"/>
          </p:cNvSpPr>
          <p:nvPr/>
        </p:nvSpPr>
        <p:spPr bwMode="auto">
          <a:xfrm>
            <a:off x="23387154" y="24512185"/>
            <a:ext cx="822779" cy="389279"/>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800" dirty="0">
                <a:latin typeface="Times New Roman" pitchFamily="18" charset="0"/>
              </a:rPr>
              <a:t>Mixed clay mineral</a:t>
            </a:r>
            <a:endParaRPr lang="en-GB" dirty="0"/>
          </a:p>
        </p:txBody>
      </p:sp>
      <p:sp>
        <p:nvSpPr>
          <p:cNvPr id="170" name="Text Box 70"/>
          <p:cNvSpPr txBox="1">
            <a:spLocks noChangeArrowheads="1"/>
          </p:cNvSpPr>
          <p:nvPr/>
        </p:nvSpPr>
        <p:spPr bwMode="auto">
          <a:xfrm>
            <a:off x="22844317" y="24200523"/>
            <a:ext cx="685649" cy="363327"/>
          </a:xfrm>
          <a:prstGeom prst="rect">
            <a:avLst/>
          </a:prstGeom>
          <a:solidFill>
            <a:srgbClr val="FFFFFF">
              <a:alpha val="0"/>
            </a:srgbClr>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800" dirty="0" err="1">
                <a:latin typeface="Times New Roman" pitchFamily="18" charset="0"/>
              </a:rPr>
              <a:t>Illite</a:t>
            </a:r>
            <a:r>
              <a:rPr lang="en-GB" sz="800" dirty="0">
                <a:latin typeface="Times New Roman" pitchFamily="18" charset="0"/>
              </a:rPr>
              <a:t> or Chlorite likely</a:t>
            </a:r>
            <a:endParaRPr lang="en-GB" dirty="0"/>
          </a:p>
        </p:txBody>
      </p:sp>
      <p:pic>
        <p:nvPicPr>
          <p:cNvPr id="171" name="Picture 17"/>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2702531" y="19527621"/>
            <a:ext cx="397481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 name="TextBox 2098"/>
          <p:cNvSpPr txBox="1"/>
          <p:nvPr/>
        </p:nvSpPr>
        <p:spPr>
          <a:xfrm>
            <a:off x="22815291" y="19293282"/>
            <a:ext cx="3546292" cy="400110"/>
          </a:xfrm>
          <a:prstGeom prst="rect">
            <a:avLst/>
          </a:prstGeom>
          <a:noFill/>
        </p:spPr>
        <p:txBody>
          <a:bodyPr wrap="none" rtlCol="0">
            <a:spAutoFit/>
          </a:bodyPr>
          <a:lstStyle/>
          <a:p>
            <a:r>
              <a:rPr lang="en-US" sz="2000" dirty="0" smtClean="0"/>
              <a:t>After Worden and </a:t>
            </a:r>
            <a:r>
              <a:rPr lang="en-US" sz="2000" dirty="0" err="1" smtClean="0"/>
              <a:t>Morad</a:t>
            </a:r>
            <a:r>
              <a:rPr lang="en-US" sz="2000" dirty="0" smtClean="0"/>
              <a:t> (2003)</a:t>
            </a:r>
            <a:endParaRPr lang="en-US" sz="2000" dirty="0"/>
          </a:p>
        </p:txBody>
      </p:sp>
      <p:sp>
        <p:nvSpPr>
          <p:cNvPr id="174" name="Rectangle 173"/>
          <p:cNvSpPr/>
          <p:nvPr/>
        </p:nvSpPr>
        <p:spPr>
          <a:xfrm>
            <a:off x="15534118" y="26968481"/>
            <a:ext cx="10889000" cy="9325630"/>
          </a:xfrm>
          <a:prstGeom prst="rect">
            <a:avLst/>
          </a:prstGeom>
        </p:spPr>
        <p:txBody>
          <a:bodyPr wrap="square">
            <a:spAutoFit/>
          </a:bodyPr>
          <a:lstStyle/>
          <a:p>
            <a:pPr algn="just"/>
            <a:r>
              <a:rPr lang="en-US" sz="2000" dirty="0">
                <a:solidFill>
                  <a:srgbClr val="000000"/>
                </a:solidFill>
                <a:latin typeface="Arial" pitchFamily="34" charset="0"/>
                <a:cs typeface="Arial" pitchFamily="34" charset="0"/>
              </a:rPr>
              <a:t>The reservoir within KF-1 well is approximately 5m thick and has an extreme low permeability value averaging 0.01 md, core porosity of 10 %, sonic log derived porosity of 14.6 % and average gas and water saturation of 18 % and 82% respectively (</a:t>
            </a:r>
            <a:r>
              <a:rPr lang="en-US" sz="2000" dirty="0" err="1">
                <a:solidFill>
                  <a:srgbClr val="000000"/>
                </a:solidFill>
                <a:latin typeface="Arial" pitchFamily="34" charset="0"/>
                <a:cs typeface="Arial" pitchFamily="34" charset="0"/>
              </a:rPr>
              <a:t>Simandoux</a:t>
            </a:r>
            <a:r>
              <a:rPr lang="en-US" sz="2000" dirty="0">
                <a:solidFill>
                  <a:srgbClr val="000000"/>
                </a:solidFill>
                <a:latin typeface="Arial" pitchFamily="34" charset="0"/>
                <a:cs typeface="Arial" pitchFamily="34" charset="0"/>
              </a:rPr>
              <a:t> model). AU-1 well reservoir is 6.5 </a:t>
            </a:r>
            <a:r>
              <a:rPr lang="en-US" sz="2000" dirty="0" err="1">
                <a:solidFill>
                  <a:srgbClr val="000000"/>
                </a:solidFill>
                <a:latin typeface="Arial" pitchFamily="34" charset="0"/>
                <a:cs typeface="Arial" pitchFamily="34" charset="0"/>
              </a:rPr>
              <a:t>metres</a:t>
            </a:r>
            <a:r>
              <a:rPr lang="en-US" sz="2000" dirty="0">
                <a:solidFill>
                  <a:srgbClr val="000000"/>
                </a:solidFill>
                <a:latin typeface="Arial" pitchFamily="34" charset="0"/>
                <a:cs typeface="Arial" pitchFamily="34" charset="0"/>
              </a:rPr>
              <a:t> thick with an estimated average value of 10 % for neutron and density porosity,10% core porosity, permeability of 0.015md, VCL (volume of clay) of 32 % and water saturation value of 65 %. KH-1 well has a reservoir thickness of about 9 m while water saturation estimated from </a:t>
            </a:r>
            <a:r>
              <a:rPr lang="en-US" sz="2000" dirty="0" err="1">
                <a:solidFill>
                  <a:srgbClr val="000000"/>
                </a:solidFill>
                <a:latin typeface="Arial" pitchFamily="34" charset="0"/>
                <a:cs typeface="Arial" pitchFamily="34" charset="0"/>
              </a:rPr>
              <a:t>Simandoux</a:t>
            </a:r>
            <a:r>
              <a:rPr lang="en-US" sz="2000" dirty="0">
                <a:solidFill>
                  <a:srgbClr val="000000"/>
                </a:solidFill>
                <a:latin typeface="Arial" pitchFamily="34" charset="0"/>
                <a:cs typeface="Arial" pitchFamily="34" charset="0"/>
              </a:rPr>
              <a:t> saturation model is 50 %, Density porosity value is low  with an average of 8.9 %, VCL of 30 % and extreme low permeability value of 0.09 </a:t>
            </a:r>
            <a:r>
              <a:rPr lang="en-US" sz="2000" dirty="0" err="1" smtClean="0">
                <a:solidFill>
                  <a:srgbClr val="000000"/>
                </a:solidFill>
                <a:latin typeface="Arial" pitchFamily="34" charset="0"/>
                <a:cs typeface="Arial" pitchFamily="34" charset="0"/>
              </a:rPr>
              <a:t>mD.</a:t>
            </a:r>
            <a:r>
              <a:rPr lang="en-US" sz="2000" dirty="0" smtClean="0">
                <a:solidFill>
                  <a:srgbClr val="000000"/>
                </a:solidFill>
                <a:latin typeface="Arial" pitchFamily="34" charset="0"/>
                <a:cs typeface="Arial" pitchFamily="34" charset="0"/>
              </a:rPr>
              <a:t> </a:t>
            </a:r>
            <a:r>
              <a:rPr lang="en-US" sz="2000" dirty="0">
                <a:solidFill>
                  <a:srgbClr val="000000"/>
                </a:solidFill>
                <a:latin typeface="Arial" pitchFamily="34" charset="0"/>
                <a:cs typeface="Arial" pitchFamily="34" charset="0"/>
              </a:rPr>
              <a:t>There were consistent presence of kaolinite, montmorillonite and quartz cement within the reservoirs of the three wells from observations made from SEM, SEM also revealed the presence of chlorite at a deeper depth, chlorite might have been formed from kaolinite due to the presence of Mg and Fe as observed from EDS plus </a:t>
            </a:r>
            <a:r>
              <a:rPr lang="en-US" sz="2000" dirty="0" smtClean="0">
                <a:solidFill>
                  <a:srgbClr val="000000"/>
                </a:solidFill>
                <a:latin typeface="Arial" pitchFamily="34" charset="0"/>
                <a:cs typeface="Arial" pitchFamily="34" charset="0"/>
              </a:rPr>
              <a:t>alkaline </a:t>
            </a:r>
            <a:r>
              <a:rPr lang="en-US" sz="2000" dirty="0">
                <a:solidFill>
                  <a:srgbClr val="000000"/>
                </a:solidFill>
                <a:latin typeface="Arial" pitchFamily="34" charset="0"/>
                <a:cs typeface="Arial" pitchFamily="34" charset="0"/>
              </a:rPr>
              <a:t>pore fluids as interpreted from the pore water </a:t>
            </a:r>
            <a:r>
              <a:rPr lang="en-US" sz="2000" dirty="0" err="1">
                <a:solidFill>
                  <a:srgbClr val="000000"/>
                </a:solidFill>
                <a:latin typeface="Arial" pitchFamily="34" charset="0"/>
                <a:cs typeface="Arial" pitchFamily="34" charset="0"/>
              </a:rPr>
              <a:t>pH.</a:t>
            </a:r>
            <a:r>
              <a:rPr lang="en-US" sz="2000" dirty="0">
                <a:solidFill>
                  <a:srgbClr val="000000"/>
                </a:solidFill>
                <a:latin typeface="Arial" pitchFamily="34" charset="0"/>
                <a:cs typeface="Arial" pitchFamily="34" charset="0"/>
              </a:rPr>
              <a:t> SEM also revealed the presence of illite in KH-1 well which is not present in the other two wells (AU-1 and KF-1).</a:t>
            </a:r>
            <a:endParaRPr lang="en-GB" sz="2000" dirty="0">
              <a:solidFill>
                <a:srgbClr val="000000"/>
              </a:solidFill>
              <a:latin typeface="Arial" pitchFamily="34" charset="0"/>
              <a:cs typeface="Arial" pitchFamily="34" charset="0"/>
            </a:endParaRPr>
          </a:p>
          <a:p>
            <a:pPr algn="just"/>
            <a:r>
              <a:rPr lang="en-US" sz="2000" dirty="0">
                <a:solidFill>
                  <a:srgbClr val="000000"/>
                </a:solidFill>
                <a:latin typeface="Arial" pitchFamily="34" charset="0"/>
                <a:cs typeface="Arial" pitchFamily="34" charset="0"/>
              </a:rPr>
              <a:t>XRD confirms the presence of these minerals as observed from SEM interpretation and specifically the presence of illite in KH-1, it however does not indicate the presence of chlorite. Other cements such as </a:t>
            </a:r>
            <a:r>
              <a:rPr lang="en-US" sz="2000" dirty="0" err="1">
                <a:solidFill>
                  <a:srgbClr val="000000"/>
                </a:solidFill>
                <a:latin typeface="Arial" pitchFamily="34" charset="0"/>
                <a:cs typeface="Arial" pitchFamily="34" charset="0"/>
              </a:rPr>
              <a:t>albite</a:t>
            </a:r>
            <a:r>
              <a:rPr lang="en-US" sz="2000" dirty="0">
                <a:solidFill>
                  <a:srgbClr val="000000"/>
                </a:solidFill>
                <a:latin typeface="Arial" pitchFamily="34" charset="0"/>
                <a:cs typeface="Arial" pitchFamily="34" charset="0"/>
              </a:rPr>
              <a:t>, siderite, calcite and halite were also detected from the XRD .Thin section analysis reveals the presence of </a:t>
            </a:r>
            <a:r>
              <a:rPr lang="en-US" sz="2000" dirty="0" err="1">
                <a:solidFill>
                  <a:srgbClr val="000000"/>
                </a:solidFill>
                <a:latin typeface="Arial" pitchFamily="34" charset="0"/>
                <a:cs typeface="Arial" pitchFamily="34" charset="0"/>
              </a:rPr>
              <a:t>glauconite</a:t>
            </a:r>
            <a:r>
              <a:rPr lang="en-US" sz="2000" dirty="0">
                <a:solidFill>
                  <a:srgbClr val="000000"/>
                </a:solidFill>
                <a:latin typeface="Arial" pitchFamily="34" charset="0"/>
                <a:cs typeface="Arial" pitchFamily="34" charset="0"/>
              </a:rPr>
              <a:t> in KF-1 well and KH-1 well, this observation implies marine environment influence in the reservoirs, this is further justified by the detection of halite from XRD. The pH of pore waters in all wells </a:t>
            </a:r>
            <a:r>
              <a:rPr lang="en-US" sz="2000" dirty="0" smtClean="0">
                <a:solidFill>
                  <a:srgbClr val="000000"/>
                </a:solidFill>
                <a:latin typeface="Arial" pitchFamily="34" charset="0"/>
                <a:cs typeface="Arial" pitchFamily="34" charset="0"/>
              </a:rPr>
              <a:t>ranges </a:t>
            </a:r>
            <a:r>
              <a:rPr lang="en-US" sz="2000" dirty="0">
                <a:solidFill>
                  <a:srgbClr val="000000"/>
                </a:solidFill>
                <a:latin typeface="Arial" pitchFamily="34" charset="0"/>
                <a:cs typeface="Arial" pitchFamily="34" charset="0"/>
              </a:rPr>
              <a:t>from slightly acidic nature to predominant alkaline pore fluids, specifically from 6.78 - 9.5 while CEC ranges between  27 - 64.5 </a:t>
            </a:r>
            <a:r>
              <a:rPr lang="en-US" sz="2000" dirty="0" err="1">
                <a:solidFill>
                  <a:srgbClr val="000000"/>
                </a:solidFill>
                <a:latin typeface="Arial" pitchFamily="34" charset="0"/>
                <a:cs typeface="Arial" pitchFamily="34" charset="0"/>
              </a:rPr>
              <a:t>meq</a:t>
            </a:r>
            <a:r>
              <a:rPr lang="en-US" sz="2000" dirty="0">
                <a:solidFill>
                  <a:srgbClr val="000000"/>
                </a:solidFill>
                <a:latin typeface="Arial" pitchFamily="34" charset="0"/>
                <a:cs typeface="Arial" pitchFamily="34" charset="0"/>
              </a:rPr>
              <a:t>/100g for AU-1 well, 5 - 6.6 </a:t>
            </a:r>
            <a:r>
              <a:rPr lang="en-US" sz="2000" dirty="0" err="1">
                <a:solidFill>
                  <a:srgbClr val="000000"/>
                </a:solidFill>
                <a:latin typeface="Arial" pitchFamily="34" charset="0"/>
                <a:cs typeface="Arial" pitchFamily="34" charset="0"/>
              </a:rPr>
              <a:t>meq</a:t>
            </a:r>
            <a:r>
              <a:rPr lang="en-US" sz="2000" dirty="0">
                <a:solidFill>
                  <a:srgbClr val="000000"/>
                </a:solidFill>
                <a:latin typeface="Arial" pitchFamily="34" charset="0"/>
                <a:cs typeface="Arial" pitchFamily="34" charset="0"/>
              </a:rPr>
              <a:t>/100g for KF-1 well, and 7.3 - 80.5 </a:t>
            </a:r>
            <a:r>
              <a:rPr lang="en-US" sz="2000" dirty="0" err="1">
                <a:solidFill>
                  <a:srgbClr val="000000"/>
                </a:solidFill>
                <a:latin typeface="Arial" pitchFamily="34" charset="0"/>
                <a:cs typeface="Arial" pitchFamily="34" charset="0"/>
              </a:rPr>
              <a:t>meq</a:t>
            </a:r>
            <a:r>
              <a:rPr lang="en-US" sz="2000" dirty="0">
                <a:solidFill>
                  <a:srgbClr val="000000"/>
                </a:solidFill>
                <a:latin typeface="Arial" pitchFamily="34" charset="0"/>
                <a:cs typeface="Arial" pitchFamily="34" charset="0"/>
              </a:rPr>
              <a:t>/100g for KH-1 well. The values above suggest the dominance of mixed clay minerals of kaolinite-</a:t>
            </a:r>
            <a:r>
              <a:rPr lang="en-US" sz="2000" dirty="0" err="1">
                <a:solidFill>
                  <a:srgbClr val="000000"/>
                </a:solidFill>
                <a:latin typeface="Arial" pitchFamily="34" charset="0"/>
                <a:cs typeface="Arial" pitchFamily="34" charset="0"/>
              </a:rPr>
              <a:t>smectite</a:t>
            </a:r>
            <a:r>
              <a:rPr lang="en-US" sz="2000" dirty="0">
                <a:solidFill>
                  <a:srgbClr val="000000"/>
                </a:solidFill>
                <a:latin typeface="Arial" pitchFamily="34" charset="0"/>
                <a:cs typeface="Arial" pitchFamily="34" charset="0"/>
              </a:rPr>
              <a:t> and </a:t>
            </a:r>
            <a:r>
              <a:rPr lang="en-US" sz="2000" dirty="0" err="1">
                <a:solidFill>
                  <a:srgbClr val="000000"/>
                </a:solidFill>
                <a:latin typeface="Arial" pitchFamily="34" charset="0"/>
                <a:cs typeface="Arial" pitchFamily="34" charset="0"/>
              </a:rPr>
              <a:t>smectite</a:t>
            </a:r>
            <a:r>
              <a:rPr lang="en-US" sz="2000" dirty="0">
                <a:solidFill>
                  <a:srgbClr val="000000"/>
                </a:solidFill>
                <a:latin typeface="Arial" pitchFamily="34" charset="0"/>
                <a:cs typeface="Arial" pitchFamily="34" charset="0"/>
              </a:rPr>
              <a:t>-illite layers coupled with the occurrence of chlorite and illite which may have formed at a later stage of the </a:t>
            </a:r>
            <a:r>
              <a:rPr lang="en-US" sz="2000" dirty="0" err="1">
                <a:solidFill>
                  <a:srgbClr val="000000"/>
                </a:solidFill>
                <a:latin typeface="Arial" pitchFamily="34" charset="0"/>
                <a:cs typeface="Arial" pitchFamily="34" charset="0"/>
              </a:rPr>
              <a:t>paragenetic</a:t>
            </a:r>
            <a:r>
              <a:rPr lang="en-US" sz="2000" dirty="0">
                <a:solidFill>
                  <a:srgbClr val="000000"/>
                </a:solidFill>
                <a:latin typeface="Arial" pitchFamily="34" charset="0"/>
                <a:cs typeface="Arial" pitchFamily="34" charset="0"/>
              </a:rPr>
              <a:t> sequence. </a:t>
            </a:r>
            <a:endParaRPr lang="en-GB" sz="2000" dirty="0">
              <a:solidFill>
                <a:srgbClr val="000000"/>
              </a:solidFill>
              <a:latin typeface="Arial" pitchFamily="34" charset="0"/>
              <a:cs typeface="Arial" pitchFamily="34" charset="0"/>
            </a:endParaRPr>
          </a:p>
          <a:p>
            <a:pPr algn="just"/>
            <a:r>
              <a:rPr lang="en-US" sz="2000" dirty="0">
                <a:solidFill>
                  <a:srgbClr val="000000"/>
                </a:solidFill>
                <a:latin typeface="Arial" pitchFamily="34" charset="0"/>
                <a:cs typeface="Arial" pitchFamily="34" charset="0"/>
              </a:rPr>
              <a:t>It was deduced that the pervasive cementation </a:t>
            </a:r>
            <a:r>
              <a:rPr lang="en-US" sz="2000" dirty="0" smtClean="0">
                <a:solidFill>
                  <a:srgbClr val="000000"/>
                </a:solidFill>
                <a:latin typeface="Arial" pitchFamily="34" charset="0"/>
                <a:cs typeface="Arial" pitchFamily="34" charset="0"/>
              </a:rPr>
              <a:t>by </a:t>
            </a:r>
            <a:r>
              <a:rPr lang="en-US" sz="2000" dirty="0">
                <a:solidFill>
                  <a:srgbClr val="000000"/>
                </a:solidFill>
                <a:latin typeface="Arial" pitchFamily="34" charset="0"/>
                <a:cs typeface="Arial" pitchFamily="34" charset="0"/>
              </a:rPr>
              <a:t>quartz, calcite, montmorillonite, chlorite and illite cements exerted a major effect on the porosity and permeability of lower Cretaceous sandstones in block 3A, Orange basin. Judging by this study, the peculiar Orange basin reservoir quality problems persist and ultra deep waters may be further explored for reservoirs with better quality.</a:t>
            </a:r>
            <a:endParaRPr lang="en-GB" sz="2000" dirty="0">
              <a:latin typeface="Arial" pitchFamily="34" charset="0"/>
              <a:cs typeface="Arial" pitchFamily="34" charset="0"/>
            </a:endParaRPr>
          </a:p>
        </p:txBody>
      </p:sp>
      <p:sp>
        <p:nvSpPr>
          <p:cNvPr id="2101" name="TextBox 2100"/>
          <p:cNvSpPr txBox="1"/>
          <p:nvPr/>
        </p:nvSpPr>
        <p:spPr>
          <a:xfrm>
            <a:off x="9599971" y="31913291"/>
            <a:ext cx="4215335" cy="707886"/>
          </a:xfrm>
          <a:prstGeom prst="rect">
            <a:avLst/>
          </a:prstGeom>
          <a:noFill/>
        </p:spPr>
        <p:txBody>
          <a:bodyPr wrap="square" rtlCol="0">
            <a:spAutoFit/>
          </a:bodyPr>
          <a:lstStyle/>
          <a:p>
            <a:r>
              <a:rPr lang="en-US" sz="2000" b="1" dirty="0" smtClean="0">
                <a:latin typeface="Arial" pitchFamily="34" charset="0"/>
                <a:cs typeface="Arial" pitchFamily="34" charset="0"/>
              </a:rPr>
              <a:t>Table </a:t>
            </a:r>
            <a:r>
              <a:rPr lang="en-US" sz="2000" b="1" dirty="0" smtClean="0">
                <a:latin typeface="Arial" pitchFamily="34" charset="0"/>
                <a:cs typeface="Arial" pitchFamily="34" charset="0"/>
              </a:rPr>
              <a:t>1: </a:t>
            </a:r>
            <a:r>
              <a:rPr lang="en-US" sz="2000" b="1" dirty="0" smtClean="0">
                <a:latin typeface="Arial" pitchFamily="34" charset="0"/>
                <a:cs typeface="Arial" pitchFamily="34" charset="0"/>
              </a:rPr>
              <a:t>Petrophysical </a:t>
            </a:r>
            <a:r>
              <a:rPr lang="en-US" sz="2000" b="1" dirty="0" smtClean="0">
                <a:latin typeface="Arial" pitchFamily="34" charset="0"/>
                <a:cs typeface="Arial" pitchFamily="34" charset="0"/>
              </a:rPr>
              <a:t>values Estimated</a:t>
            </a:r>
            <a:endParaRPr lang="en-US" sz="2000" b="1" dirty="0">
              <a:latin typeface="Arial" pitchFamily="34" charset="0"/>
              <a:cs typeface="Arial" pitchFamily="34" charset="0"/>
            </a:endParaRPr>
          </a:p>
        </p:txBody>
      </p:sp>
      <p:sp>
        <p:nvSpPr>
          <p:cNvPr id="159" name="Oval 318"/>
          <p:cNvSpPr>
            <a:spLocks noChangeArrowheads="1"/>
          </p:cNvSpPr>
          <p:nvPr/>
        </p:nvSpPr>
        <p:spPr bwMode="auto">
          <a:xfrm>
            <a:off x="4559949" y="13416687"/>
            <a:ext cx="2124611" cy="128765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149" name="Picture 101" descr="C:\Users\user\Desktop\Shamak"/>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236679" y="1773592"/>
            <a:ext cx="3749986" cy="3660621"/>
          </a:xfrm>
          <a:prstGeom prst="rect">
            <a:avLst/>
          </a:prstGeom>
          <a:noFill/>
          <a:extLst>
            <a:ext uri="{909E8E84-426E-40DD-AFC4-6F175D3DCCD1}">
              <a14:hiddenFill xmlns:a14="http://schemas.microsoft.com/office/drawing/2010/main">
                <a:solidFill>
                  <a:srgbClr val="FFFFFF"/>
                </a:solidFill>
              </a14:hiddenFill>
            </a:ext>
          </a:extLst>
        </p:spPr>
      </p:pic>
      <p:sp>
        <p:nvSpPr>
          <p:cNvPr id="512" name="TextBox 511"/>
          <p:cNvSpPr txBox="1"/>
          <p:nvPr/>
        </p:nvSpPr>
        <p:spPr>
          <a:xfrm>
            <a:off x="8839907" y="18102123"/>
            <a:ext cx="327334" cy="400110"/>
          </a:xfrm>
          <a:prstGeom prst="rect">
            <a:avLst/>
          </a:prstGeom>
          <a:noFill/>
        </p:spPr>
        <p:txBody>
          <a:bodyPr wrap="none" rtlCol="0">
            <a:spAutoFit/>
          </a:bodyPr>
          <a:lstStyle/>
          <a:p>
            <a:r>
              <a:rPr lang="en-ZA" sz="2000" b="1" dirty="0" smtClean="0">
                <a:latin typeface="Arial" panose="020B0604020202020204" pitchFamily="34" charset="0"/>
                <a:cs typeface="Arial" panose="020B0604020202020204" pitchFamily="34" charset="0"/>
              </a:rPr>
              <a:t>2</a:t>
            </a:r>
            <a:endParaRPr lang="en-ZA" sz="2000" b="1" dirty="0">
              <a:latin typeface="Arial" panose="020B0604020202020204" pitchFamily="34" charset="0"/>
              <a:cs typeface="Arial" panose="020B0604020202020204" pitchFamily="34" charset="0"/>
            </a:endParaRPr>
          </a:p>
        </p:txBody>
      </p:sp>
      <p:sp>
        <p:nvSpPr>
          <p:cNvPr id="513" name="TextBox 512"/>
          <p:cNvSpPr txBox="1"/>
          <p:nvPr/>
        </p:nvSpPr>
        <p:spPr>
          <a:xfrm>
            <a:off x="8927113" y="28260379"/>
            <a:ext cx="327334" cy="400110"/>
          </a:xfrm>
          <a:prstGeom prst="rect">
            <a:avLst/>
          </a:prstGeom>
          <a:noFill/>
        </p:spPr>
        <p:txBody>
          <a:bodyPr wrap="none" rtlCol="0">
            <a:spAutoFit/>
          </a:bodyPr>
          <a:lstStyle/>
          <a:p>
            <a:r>
              <a:rPr lang="en-ZA" sz="2000" b="1" dirty="0" smtClean="0">
                <a:latin typeface="Arial" panose="020B0604020202020204" pitchFamily="34" charset="0"/>
                <a:cs typeface="Arial" panose="020B0604020202020204" pitchFamily="34" charset="0"/>
              </a:rPr>
              <a:t>3</a:t>
            </a:r>
            <a:endParaRPr lang="en-ZA" sz="2000" b="1" dirty="0">
              <a:latin typeface="Arial" panose="020B0604020202020204" pitchFamily="34" charset="0"/>
              <a:cs typeface="Arial" panose="020B0604020202020204" pitchFamily="34" charset="0"/>
            </a:endParaRPr>
          </a:p>
        </p:txBody>
      </p:sp>
      <p:sp>
        <p:nvSpPr>
          <p:cNvPr id="514" name="TextBox 513"/>
          <p:cNvSpPr txBox="1"/>
          <p:nvPr/>
        </p:nvSpPr>
        <p:spPr>
          <a:xfrm>
            <a:off x="20725249" y="7698661"/>
            <a:ext cx="327334" cy="400110"/>
          </a:xfrm>
          <a:prstGeom prst="rect">
            <a:avLst/>
          </a:prstGeom>
          <a:noFill/>
        </p:spPr>
        <p:txBody>
          <a:bodyPr wrap="none" rtlCol="0">
            <a:spAutoFit/>
          </a:bodyPr>
          <a:lstStyle/>
          <a:p>
            <a:r>
              <a:rPr lang="en-ZA" sz="2000" b="1" dirty="0" smtClean="0">
                <a:latin typeface="Arial" panose="020B0604020202020204" pitchFamily="34" charset="0"/>
                <a:cs typeface="Arial" panose="020B0604020202020204" pitchFamily="34" charset="0"/>
              </a:rPr>
              <a:t>4</a:t>
            </a:r>
            <a:endParaRPr lang="en-ZA" sz="2000" b="1" dirty="0">
              <a:latin typeface="Arial" panose="020B0604020202020204" pitchFamily="34" charset="0"/>
              <a:cs typeface="Arial" panose="020B0604020202020204" pitchFamily="34" charset="0"/>
            </a:endParaRPr>
          </a:p>
        </p:txBody>
      </p:sp>
      <p:sp>
        <p:nvSpPr>
          <p:cNvPr id="517" name="TextBox 516"/>
          <p:cNvSpPr txBox="1"/>
          <p:nvPr/>
        </p:nvSpPr>
        <p:spPr>
          <a:xfrm>
            <a:off x="22076048" y="18893172"/>
            <a:ext cx="327334" cy="400110"/>
          </a:xfrm>
          <a:prstGeom prst="rect">
            <a:avLst/>
          </a:prstGeom>
          <a:noFill/>
        </p:spPr>
        <p:txBody>
          <a:bodyPr wrap="none" rtlCol="0">
            <a:spAutoFit/>
          </a:bodyPr>
          <a:lstStyle/>
          <a:p>
            <a:r>
              <a:rPr lang="en-ZA" sz="2000" b="1" dirty="0" smtClean="0">
                <a:latin typeface="Arial" panose="020B0604020202020204" pitchFamily="34" charset="0"/>
                <a:cs typeface="Arial" panose="020B0604020202020204" pitchFamily="34" charset="0"/>
              </a:rPr>
              <a:t>5</a:t>
            </a:r>
            <a:endParaRPr lang="en-ZA" sz="2000" b="1" dirty="0">
              <a:latin typeface="Arial" panose="020B0604020202020204" pitchFamily="34" charset="0"/>
              <a:cs typeface="Arial" panose="020B0604020202020204" pitchFamily="34" charset="0"/>
            </a:endParaRPr>
          </a:p>
        </p:txBody>
      </p:sp>
      <p:sp>
        <p:nvSpPr>
          <p:cNvPr id="518" name="TextBox 517"/>
          <p:cNvSpPr txBox="1"/>
          <p:nvPr/>
        </p:nvSpPr>
        <p:spPr>
          <a:xfrm>
            <a:off x="26056098" y="26044151"/>
            <a:ext cx="327334" cy="400110"/>
          </a:xfrm>
          <a:prstGeom prst="rect">
            <a:avLst/>
          </a:prstGeom>
          <a:noFill/>
        </p:spPr>
        <p:txBody>
          <a:bodyPr wrap="none" rtlCol="0">
            <a:spAutoFit/>
          </a:bodyPr>
          <a:lstStyle/>
          <a:p>
            <a:r>
              <a:rPr lang="en-ZA" sz="2000" b="1" dirty="0">
                <a:latin typeface="Arial" panose="020B0604020202020204" pitchFamily="34" charset="0"/>
                <a:cs typeface="Arial" panose="020B0604020202020204" pitchFamily="34" charset="0"/>
              </a:rPr>
              <a:t>6</a:t>
            </a:r>
          </a:p>
        </p:txBody>
      </p:sp>
      <p:sp>
        <p:nvSpPr>
          <p:cNvPr id="15" name="TextBox 14"/>
          <p:cNvSpPr txBox="1"/>
          <p:nvPr/>
        </p:nvSpPr>
        <p:spPr>
          <a:xfrm>
            <a:off x="6980516" y="27322620"/>
            <a:ext cx="3677738" cy="400110"/>
          </a:xfrm>
          <a:prstGeom prst="rect">
            <a:avLst/>
          </a:prstGeom>
          <a:noFill/>
        </p:spPr>
        <p:txBody>
          <a:bodyPr wrap="none" rtlCol="0">
            <a:spAutoFit/>
          </a:bodyPr>
          <a:lstStyle/>
          <a:p>
            <a:r>
              <a:rPr lang="en-US" sz="2000" b="1" dirty="0" smtClean="0">
                <a:latin typeface="Arial" pitchFamily="34" charset="0"/>
                <a:cs typeface="Arial" pitchFamily="34" charset="0"/>
              </a:rPr>
              <a:t>Figure 2: Analytical methods</a:t>
            </a:r>
            <a:endParaRPr lang="en-US" sz="2000" b="1" dirty="0">
              <a:latin typeface="Arial" pitchFamily="34" charset="0"/>
              <a:cs typeface="Arial" pitchFamily="34" charset="0"/>
            </a:endParaRPr>
          </a:p>
        </p:txBody>
      </p:sp>
      <p:sp>
        <p:nvSpPr>
          <p:cNvPr id="38" name="TextBox 37"/>
          <p:cNvSpPr txBox="1"/>
          <p:nvPr/>
        </p:nvSpPr>
        <p:spPr>
          <a:xfrm>
            <a:off x="3478071" y="35370639"/>
            <a:ext cx="8537915" cy="400110"/>
          </a:xfrm>
          <a:prstGeom prst="rect">
            <a:avLst/>
          </a:prstGeom>
          <a:noFill/>
        </p:spPr>
        <p:txBody>
          <a:bodyPr wrap="none" rtlCol="0">
            <a:spAutoFit/>
          </a:bodyPr>
          <a:lstStyle/>
          <a:p>
            <a:r>
              <a:rPr lang="en-US" sz="2000" b="1" dirty="0" smtClean="0">
                <a:latin typeface="Arial" pitchFamily="34" charset="0"/>
                <a:cs typeface="Arial" pitchFamily="34" charset="0"/>
              </a:rPr>
              <a:t>Figure 3: Petrophysical properties estimated from logs in three wells</a:t>
            </a:r>
            <a:endParaRPr lang="en-US" sz="2000" b="1" dirty="0">
              <a:latin typeface="Arial" pitchFamily="34" charset="0"/>
              <a:cs typeface="Arial" pitchFamily="34" charset="0"/>
            </a:endParaRPr>
          </a:p>
        </p:txBody>
      </p:sp>
      <p:sp>
        <p:nvSpPr>
          <p:cNvPr id="519" name="TextBox 518"/>
          <p:cNvSpPr txBox="1"/>
          <p:nvPr/>
        </p:nvSpPr>
        <p:spPr>
          <a:xfrm>
            <a:off x="15840589" y="18102123"/>
            <a:ext cx="8627683" cy="400110"/>
          </a:xfrm>
          <a:prstGeom prst="rect">
            <a:avLst/>
          </a:prstGeom>
          <a:noFill/>
        </p:spPr>
        <p:txBody>
          <a:bodyPr wrap="none" rtlCol="0">
            <a:spAutoFit/>
          </a:bodyPr>
          <a:lstStyle/>
          <a:p>
            <a:r>
              <a:rPr lang="en-US" sz="2000" b="1" dirty="0" smtClean="0">
                <a:latin typeface="Arial" pitchFamily="34" charset="0"/>
                <a:cs typeface="Arial" pitchFamily="34" charset="0"/>
              </a:rPr>
              <a:t>Figure 4: SEM, EDS and XRD at selected depth of three wells studied</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2034161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767</TotalTime>
  <Words>1156</Words>
  <Application>Microsoft Office PowerPoint</Application>
  <PresentationFormat>Custom</PresentationFormat>
  <Paragraphs>107</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Slipstream</vt:lpstr>
      <vt:lpstr>Slide</vt:lpstr>
      <vt:lpstr>                                 Assessments of the Effects of Clay Diagenesis on Some Petrophysical properties of lower                                Cretaceous  sandstones, offshore Orange basin, South Africa.                                                                                                      Chris Samakinde, Mimonitu Opuwari, Jan van Bever Donker,                                                         1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Chris</cp:lastModifiedBy>
  <cp:revision>64</cp:revision>
  <dcterms:created xsi:type="dcterms:W3CDTF">2014-09-04T09:48:50Z</dcterms:created>
  <dcterms:modified xsi:type="dcterms:W3CDTF">2014-09-23T11:48:52Z</dcterms:modified>
</cp:coreProperties>
</file>