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1" r:id="rId3"/>
    <p:sldId id="307" r:id="rId4"/>
    <p:sldId id="308" r:id="rId5"/>
    <p:sldId id="309" r:id="rId6"/>
    <p:sldId id="293" r:id="rId7"/>
    <p:sldId id="294" r:id="rId8"/>
    <p:sldId id="297" r:id="rId9"/>
    <p:sldId id="298" r:id="rId10"/>
    <p:sldId id="299" r:id="rId11"/>
    <p:sldId id="300" r:id="rId12"/>
    <p:sldId id="310" r:id="rId13"/>
    <p:sldId id="301" r:id="rId14"/>
    <p:sldId id="302" r:id="rId15"/>
    <p:sldId id="303" r:id="rId16"/>
    <p:sldId id="304" r:id="rId17"/>
    <p:sldId id="305" r:id="rId18"/>
    <p:sldId id="311" r:id="rId19"/>
    <p:sldId id="306" r:id="rId20"/>
    <p:sldId id="312" r:id="rId21"/>
    <p:sldId id="313" r:id="rId22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FF"/>
    <a:srgbClr val="0066FF"/>
    <a:srgbClr val="0000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713" autoAdjust="0"/>
  </p:normalViewPr>
  <p:slideViewPr>
    <p:cSldViewPr snapToGrid="0">
      <p:cViewPr>
        <p:scale>
          <a:sx n="90" d="100"/>
          <a:sy n="90" d="100"/>
        </p:scale>
        <p:origin x="-1284" y="-48"/>
      </p:cViewPr>
      <p:guideLst>
        <p:guide orient="horz" pos="220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90788F8-BBAB-4ABE-96BB-418B2420F5E8}" type="datetimeFigureOut">
              <a:rPr lang="en-US" altLang="en-US"/>
              <a:pPr>
                <a:defRPr/>
              </a:pPr>
              <a:t>9/27/2014</a:t>
            </a:fld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CFA3B0E-3768-4946-B258-3FC08218D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07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A3F901E-EC2C-423D-8D94-91417776D0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112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B6FDA1F-4C27-41ED-B49F-9C5C4C787D06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3200" smtClean="0"/>
          </a:p>
        </p:txBody>
      </p:sp>
      <p:pic>
        <p:nvPicPr>
          <p:cNvPr id="5" name="Picture 8" descr="Inkaba ye Africa 3D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450" y="138113"/>
            <a:ext cx="15367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3287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3200" smtClean="0"/>
          </a:p>
        </p:txBody>
      </p:sp>
      <p:pic>
        <p:nvPicPr>
          <p:cNvPr id="7" name="Picture 13" descr="Inkaba ye Africa 3D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47625"/>
            <a:ext cx="16637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FourieCJS\Documents\INKABA\2014\!Khure_logo3_2011-2 (2) (1)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15875"/>
            <a:ext cx="10604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ZA" altLang="en-US"/>
              <a:t>Matjiesfontein 2014</a:t>
            </a:r>
            <a:endParaRPr lang="en-US" altLang="en-US" b="0"/>
          </a:p>
          <a:p>
            <a:pPr>
              <a:defRPr/>
            </a:pPr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9B25AD-9F37-4DF0-A774-31D2B00D2D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9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2978150" y="6454775"/>
            <a:ext cx="3313113" cy="3127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ZA" altLang="en-US" b="1">
                <a:solidFill>
                  <a:schemeClr val="bg1"/>
                </a:solidFill>
              </a:rPr>
              <a:t>Matjiesfontein 2014</a:t>
            </a:r>
            <a:endParaRPr lang="en-US" altLang="en-US">
              <a:solidFill>
                <a:schemeClr val="bg1"/>
              </a:solidFill>
            </a:endParaRPr>
          </a:p>
          <a:p>
            <a:pPr>
              <a:defRPr/>
            </a:pPr>
            <a:endParaRPr lang="en-US" altLang="en-US"/>
          </a:p>
        </p:txBody>
      </p:sp>
      <p:sp>
        <p:nvSpPr>
          <p:cNvPr id="16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2688" y="6577013"/>
            <a:ext cx="1133475" cy="2809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C0F756A-90F9-4A3F-B1E8-F177A6BC82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99150"/>
            <a:ext cx="9144000" cy="97948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dirty="0"/>
              <a:t>logo here…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5916613"/>
            <a:ext cx="446722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2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543050" y="104775"/>
            <a:ext cx="5908675" cy="1150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ZA" altLang="en-US" sz="1800" dirty="0" smtClean="0">
                <a:solidFill>
                  <a:schemeClr val="tx1"/>
                </a:solidFill>
              </a:rPr>
              <a:t>10</a:t>
            </a:r>
            <a:r>
              <a:rPr lang="en-ZA" alt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ZA" altLang="en-US" sz="1800" dirty="0" smtClean="0">
                <a:solidFill>
                  <a:schemeClr val="tx1"/>
                </a:solidFill>
              </a:rPr>
              <a:t> Inkaba </a:t>
            </a:r>
            <a:r>
              <a:rPr lang="en-ZA" altLang="en-US" sz="1800" dirty="0" err="1" smtClean="0">
                <a:solidFill>
                  <a:schemeClr val="tx1"/>
                </a:solidFill>
              </a:rPr>
              <a:t>yeAfrica</a:t>
            </a:r>
            <a:r>
              <a:rPr lang="en-ZA" altLang="en-US" sz="1800" dirty="0" smtClean="0">
                <a:solidFill>
                  <a:schemeClr val="tx1"/>
                </a:solidFill>
              </a:rPr>
              <a:t>/!</a:t>
            </a:r>
            <a:r>
              <a:rPr lang="en-ZA" altLang="en-US" sz="1800" dirty="0" err="1" smtClean="0">
                <a:solidFill>
                  <a:schemeClr val="tx1"/>
                </a:solidFill>
              </a:rPr>
              <a:t>Khure</a:t>
            </a:r>
            <a:r>
              <a:rPr lang="en-ZA" altLang="en-US" sz="1800" dirty="0" smtClean="0">
                <a:solidFill>
                  <a:schemeClr val="tx1"/>
                </a:solidFill>
              </a:rPr>
              <a:t> Africa (AEON) Conference/Workshop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ZA" altLang="en-US" sz="1800" b="0" dirty="0" smtClean="0">
                <a:solidFill>
                  <a:schemeClr val="tx1"/>
                </a:solidFill>
              </a:rPr>
              <a:t>Lord Milner Hotel, </a:t>
            </a:r>
            <a:r>
              <a:rPr lang="en-ZA" altLang="en-US" sz="1800" b="0" dirty="0" err="1" smtClean="0">
                <a:solidFill>
                  <a:schemeClr val="tx1"/>
                </a:solidFill>
              </a:rPr>
              <a:t>Matjiesfontein</a:t>
            </a:r>
            <a:r>
              <a:rPr lang="en-ZA" altLang="en-US" sz="1800" b="0" dirty="0" smtClean="0">
                <a:solidFill>
                  <a:schemeClr val="tx1"/>
                </a:solidFill>
              </a:rPr>
              <a:t> - Karoo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solidFill>
                  <a:schemeClr val="tx1"/>
                </a:solidFill>
              </a:rPr>
              <a:t>29 September – 3 October 2014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/>
              <a:t>The role of the Geoscientist in the quest for energy resources in South Africa</a:t>
            </a:r>
            <a:r>
              <a:rPr lang="en-ZA" dirty="0" smtClean="0">
                <a:effectLst/>
              </a:rPr>
              <a:t/>
            </a:r>
            <a:br>
              <a:rPr lang="en-ZA" dirty="0" smtClean="0">
                <a:effectLst/>
              </a:rPr>
            </a:b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Jan van Bever Donker</a:t>
            </a:r>
          </a:p>
          <a:p>
            <a:r>
              <a:rPr lang="en-ZA" dirty="0" smtClean="0"/>
              <a:t>Department of Earth Sciences</a:t>
            </a:r>
          </a:p>
          <a:p>
            <a:r>
              <a:rPr lang="en-ZA" dirty="0" smtClean="0"/>
              <a:t>University of the Western Cape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680" y="5916089"/>
            <a:ext cx="1105319" cy="9625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774" y="5916612"/>
            <a:ext cx="3296449" cy="96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err="1" smtClean="0"/>
              <a:t>Klipheuwel</a:t>
            </a:r>
            <a:r>
              <a:rPr lang="en-US" altLang="en-US" dirty="0" smtClean="0"/>
              <a:t> test site with 4 turbines 1.5 Mw </a:t>
            </a:r>
            <a:r>
              <a:rPr lang="en-US" altLang="en-US" dirty="0" err="1" smtClean="0"/>
              <a:t>ea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Darling test site with 4 turbines 1.5 MW </a:t>
            </a:r>
            <a:r>
              <a:rPr lang="en-US" altLang="en-US" dirty="0" err="1" smtClean="0"/>
              <a:t>ea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Caledon will have</a:t>
            </a:r>
          </a:p>
          <a:p>
            <a:pPr lvl="1">
              <a:defRPr/>
            </a:pPr>
            <a:r>
              <a:rPr lang="en-US" altLang="en-US" sz="2800" dirty="0" smtClean="0"/>
              <a:t>Wind farm</a:t>
            </a:r>
          </a:p>
          <a:p>
            <a:pPr lvl="1">
              <a:defRPr/>
            </a:pPr>
            <a:r>
              <a:rPr lang="en-US" altLang="en-US" sz="2800" dirty="0" smtClean="0"/>
              <a:t>3500 ha</a:t>
            </a:r>
          </a:p>
          <a:p>
            <a:pPr lvl="1">
              <a:defRPr/>
            </a:pPr>
            <a:r>
              <a:rPr lang="en-US" altLang="en-US" sz="2800" dirty="0" smtClean="0"/>
              <a:t>300 MW</a:t>
            </a:r>
          </a:p>
          <a:p>
            <a:pPr lvl="1">
              <a:defRPr/>
            </a:pPr>
            <a:endParaRPr lang="en-US" altLang="en-US" sz="3200" dirty="0" smtClean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25600" y="382588"/>
            <a:ext cx="4224338" cy="584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ZA" alt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Wind</a:t>
            </a:r>
            <a:endParaRPr lang="en-US" alt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89" y="2849525"/>
            <a:ext cx="5244185" cy="390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6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3200" dirty="0" smtClean="0"/>
              <a:t>Coal</a:t>
            </a:r>
          </a:p>
          <a:p>
            <a:pPr lvl="2">
              <a:defRPr/>
            </a:pPr>
            <a:r>
              <a:rPr lang="en-US" altLang="en-US" sz="2800" dirty="0" smtClean="0"/>
              <a:t>Air pollution</a:t>
            </a:r>
          </a:p>
          <a:p>
            <a:pPr lvl="2">
              <a:defRPr/>
            </a:pPr>
            <a:r>
              <a:rPr lang="en-US" altLang="en-US" sz="2800" dirty="0" smtClean="0"/>
              <a:t>Acid Mine Drainage</a:t>
            </a:r>
          </a:p>
          <a:p>
            <a:pPr lvl="2">
              <a:defRPr/>
            </a:pPr>
            <a:r>
              <a:rPr lang="en-US" altLang="en-US" sz="2800" dirty="0" smtClean="0"/>
              <a:t>Groundwater?</a:t>
            </a:r>
          </a:p>
          <a:p>
            <a:pPr lvl="1">
              <a:defRPr/>
            </a:pPr>
            <a:r>
              <a:rPr lang="en-US" altLang="en-US" sz="3200" dirty="0" smtClean="0"/>
              <a:t>Petroleum</a:t>
            </a:r>
          </a:p>
          <a:p>
            <a:pPr lvl="2">
              <a:defRPr/>
            </a:pPr>
            <a:r>
              <a:rPr lang="en-US" altLang="en-US" sz="2800" dirty="0" smtClean="0"/>
              <a:t>Air pollution</a:t>
            </a:r>
          </a:p>
          <a:p>
            <a:pPr lvl="1">
              <a:defRPr/>
            </a:pPr>
            <a:r>
              <a:rPr lang="en-US" altLang="en-US" sz="3200" dirty="0" smtClean="0"/>
              <a:t>Unconventionals</a:t>
            </a:r>
          </a:p>
          <a:p>
            <a:pPr lvl="2">
              <a:defRPr/>
            </a:pPr>
            <a:r>
              <a:rPr lang="en-US" altLang="en-US" sz="2800" dirty="0" smtClean="0"/>
              <a:t>Unknown resource</a:t>
            </a:r>
          </a:p>
          <a:p>
            <a:pPr lvl="2">
              <a:defRPr/>
            </a:pPr>
            <a:r>
              <a:rPr lang="en-US" altLang="en-US" sz="2800" dirty="0" smtClean="0"/>
              <a:t>Energy balance?</a:t>
            </a:r>
          </a:p>
          <a:p>
            <a:pPr lvl="1">
              <a:defRPr/>
            </a:pPr>
            <a:endParaRPr lang="en-US" altLang="en-US" sz="3200" dirty="0" smtClean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25600" y="382588"/>
            <a:ext cx="4224338" cy="584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ZA" alt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Fossil</a:t>
            </a:r>
            <a:endParaRPr lang="en-US" alt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727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Fracking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The USA experience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6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3200" dirty="0" smtClean="0"/>
              <a:t>George Mitchel     Aubrey </a:t>
            </a:r>
            <a:r>
              <a:rPr lang="en-US" altLang="en-US" sz="3200" dirty="0" err="1" smtClean="0"/>
              <a:t>McLendon</a:t>
            </a:r>
            <a:endParaRPr lang="en-US" altLang="en-US" sz="3200" dirty="0" smtClean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25600" y="382588"/>
            <a:ext cx="4224338" cy="584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ZA" alt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The Frackers</a:t>
            </a:r>
            <a:endParaRPr lang="en-US" alt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45" y="2124075"/>
            <a:ext cx="3114675" cy="47339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18" y="2199720"/>
            <a:ext cx="3440885" cy="458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2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800" dirty="0" smtClean="0"/>
              <a:t>Vertical drilling</a:t>
            </a:r>
          </a:p>
          <a:p>
            <a:pPr lvl="1">
              <a:defRPr/>
            </a:pPr>
            <a:r>
              <a:rPr lang="en-US" altLang="en-US" sz="2800" dirty="0" smtClean="0"/>
              <a:t>Horizontal drilling</a:t>
            </a:r>
          </a:p>
          <a:p>
            <a:pPr lvl="1">
              <a:defRPr/>
            </a:pPr>
            <a:r>
              <a:rPr lang="en-US" altLang="en-US" sz="2800" dirty="0" smtClean="0"/>
              <a:t>Fracking Fluid</a:t>
            </a:r>
          </a:p>
          <a:p>
            <a:pPr lvl="2">
              <a:defRPr/>
            </a:pPr>
            <a:r>
              <a:rPr lang="en-US" altLang="en-US" sz="2800" dirty="0" smtClean="0"/>
              <a:t>Composition</a:t>
            </a:r>
          </a:p>
          <a:p>
            <a:pPr lvl="2">
              <a:defRPr/>
            </a:pPr>
            <a:r>
              <a:rPr lang="en-US" altLang="en-US" sz="2800" dirty="0" smtClean="0"/>
              <a:t>Source of water</a:t>
            </a:r>
          </a:p>
          <a:p>
            <a:pPr lvl="2">
              <a:defRPr/>
            </a:pPr>
            <a:r>
              <a:rPr lang="en-US" altLang="en-US" sz="2800" dirty="0" smtClean="0"/>
              <a:t>Contamination of groundwater</a:t>
            </a:r>
          </a:p>
          <a:p>
            <a:pPr lvl="2">
              <a:defRPr/>
            </a:pPr>
            <a:r>
              <a:rPr lang="en-US" altLang="en-US" sz="2800" dirty="0" smtClean="0"/>
              <a:t>Disposal of fracking fluid</a:t>
            </a:r>
          </a:p>
          <a:p>
            <a:pPr lvl="2">
              <a:defRPr/>
            </a:pPr>
            <a:r>
              <a:rPr lang="en-US" altLang="en-US" sz="2800" dirty="0" smtClean="0"/>
              <a:t>Pyrotechnics</a:t>
            </a:r>
          </a:p>
          <a:p>
            <a:pPr lvl="1">
              <a:defRPr/>
            </a:pPr>
            <a:r>
              <a:rPr lang="en-US" altLang="en-US" sz="2800" dirty="0" smtClean="0"/>
              <a:t>SA Discussion in 2011 overwhelmingly Pro fracking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25600" y="382588"/>
            <a:ext cx="4224338" cy="584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ZA" alt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Fracking</a:t>
            </a:r>
            <a:endParaRPr lang="en-US" alt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291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Will the full life cycle emissions be lower than that of coal?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Energy return of energy invested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Will drilling affect geological stability?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Integrity of sub-surface water resources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Picturesque character of the Karoo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Sub-contractor short-cuts</a:t>
            </a:r>
          </a:p>
          <a:p>
            <a:pPr marL="457200" lvl="1" indent="0">
              <a:buNone/>
              <a:defRPr/>
            </a:pPr>
            <a:endParaRPr lang="en-US" altLang="en-US" sz="3200" dirty="0" smtClean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25599" y="382588"/>
            <a:ext cx="6263759" cy="584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ZA" alt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Fracking - some key questions</a:t>
            </a:r>
            <a:endParaRPr lang="en-US" alt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815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/>
              <a:t>Jessica Ball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Policy advisor GSSA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Good experience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Helps with research</a:t>
            </a:r>
          </a:p>
          <a:p>
            <a:pPr marL="914400" lvl="2" indent="0">
              <a:buNone/>
              <a:defRPr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proposals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25599" y="382588"/>
            <a:ext cx="6008577" cy="584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ZA" alt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Policy making process</a:t>
            </a:r>
            <a:endParaRPr lang="en-US" alt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614" y="1339702"/>
            <a:ext cx="3939363" cy="525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832" y="1632098"/>
            <a:ext cx="8229600" cy="45259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George Mitchell  or Aubrey McClendon the wildcatters?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Ultimately driven by greed to amass large fortunes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The opportunists who build exporting terminals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bounty hunters prepared to take huge risks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Jessica Ball who went into governance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Really the power game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48613" y="382588"/>
            <a:ext cx="4945321" cy="584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defRPr/>
            </a:pPr>
            <a:r>
              <a:rPr lang="en-US" altLang="en-US" sz="2800" b="1" dirty="0"/>
              <a:t>Which role model </a:t>
            </a:r>
            <a:r>
              <a:rPr lang="en-US" altLang="en-US" sz="2800" b="1" dirty="0" smtClean="0"/>
              <a:t>to follow</a:t>
            </a:r>
            <a:r>
              <a:rPr lang="en-US" alt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7791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832" y="1632098"/>
            <a:ext cx="8229600" cy="45259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Mine as one of administratively  facilitating of other people’s careers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Not advisable for an academic in todays academic world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 Neither, rather just be yourself and find aspects of all of the above in your  own life to build your own career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48613" y="382588"/>
            <a:ext cx="4945321" cy="584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defRPr/>
            </a:pPr>
            <a:r>
              <a:rPr lang="en-US" altLang="en-US" sz="2800" b="1" dirty="0"/>
              <a:t>Which role model </a:t>
            </a:r>
            <a:r>
              <a:rPr lang="en-US" altLang="en-US" sz="2800" b="1" dirty="0" smtClean="0"/>
              <a:t>to follow</a:t>
            </a:r>
            <a:r>
              <a:rPr lang="en-US" alt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7608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832" y="1632098"/>
            <a:ext cx="8229600" cy="45259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/>
              <a:t>Never forget we are scientists and be sure to know our facts when entering a debate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/>
              <a:t>Rather withhold an opinion than making a fool of yourself when later having to withdraw a wrong statement made in haste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/>
              <a:t>Join the legislative side for the right  reasons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073349" y="382588"/>
            <a:ext cx="5220585" cy="584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defRPr/>
            </a:pPr>
            <a:r>
              <a:rPr lang="en-US" altLang="en-US" sz="2800" b="1" dirty="0" smtClean="0"/>
              <a:t>Some general rules of thumb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3295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ZA" kern="0" dirty="0" smtClean="0"/>
              <a:t>Who  111 am I?</a:t>
            </a:r>
            <a:endParaRPr lang="en-ZA" kern="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99742" y="274638"/>
            <a:ext cx="2969970" cy="876351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ZA" b="1" kern="0" dirty="0" smtClean="0">
                <a:solidFill>
                  <a:schemeClr val="tx1"/>
                </a:solidFill>
              </a:rPr>
              <a:t>Who am I?-1</a:t>
            </a:r>
            <a:endParaRPr lang="en-ZA" b="1" kern="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600200"/>
            <a:ext cx="843528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9pPr>
          </a:lstStyle>
          <a:p>
            <a:pPr algn="l"/>
            <a:r>
              <a:rPr lang="en-ZA" kern="0" dirty="0" smtClean="0"/>
              <a:t>1974 </a:t>
            </a:r>
            <a:r>
              <a:rPr lang="en-ZA" kern="0" dirty="0" err="1" smtClean="0"/>
              <a:t>Doctorandus</a:t>
            </a:r>
            <a:r>
              <a:rPr lang="en-ZA" kern="0" dirty="0" smtClean="0"/>
              <a:t> (=MSc) at Leiden University the Netherlands</a:t>
            </a:r>
          </a:p>
          <a:p>
            <a:pPr algn="l"/>
            <a:endParaRPr lang="en-ZA" kern="0" dirty="0" smtClean="0"/>
          </a:p>
          <a:p>
            <a:pPr algn="l"/>
            <a:r>
              <a:rPr lang="en-ZA" kern="0" dirty="0" smtClean="0"/>
              <a:t>1979 PhD University of Cape Town</a:t>
            </a:r>
          </a:p>
          <a:p>
            <a:pPr algn="l"/>
            <a:endParaRPr lang="en-ZA" kern="0" dirty="0" smtClean="0"/>
          </a:p>
          <a:p>
            <a:pPr algn="l"/>
            <a:r>
              <a:rPr lang="en-ZA" kern="0" dirty="0" smtClean="0"/>
              <a:t>1979 joined UWC as lecturer – study direction geology – in Arts faculty department of geography for physical geography students. 2 lecturers</a:t>
            </a:r>
          </a:p>
          <a:p>
            <a:pPr algn="l"/>
            <a:endParaRPr lang="en-ZA" kern="0" dirty="0" smtClean="0"/>
          </a:p>
          <a:p>
            <a:pPr algn="l"/>
            <a:r>
              <a:rPr lang="en-ZA" kern="0" dirty="0" smtClean="0"/>
              <a:t>1981 Geology moved from Arts to Science and offered 3</a:t>
            </a:r>
            <a:r>
              <a:rPr lang="en-ZA" kern="0" baseline="30000" dirty="0" smtClean="0"/>
              <a:t>rd</a:t>
            </a:r>
            <a:r>
              <a:rPr lang="en-ZA" kern="0" dirty="0" smtClean="0"/>
              <a:t> year 1 student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712" y="47920"/>
            <a:ext cx="1164140" cy="1196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832" y="1632098"/>
            <a:ext cx="8229600" cy="45259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/>
              <a:t>Be aware that there are always two sides to an argument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/>
              <a:t>Never “rubbish” the opposition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/>
              <a:t>Be honest and accept you can be wrong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err="1" smtClean="0"/>
              <a:t>Apologise</a:t>
            </a:r>
            <a:r>
              <a:rPr lang="en-US" altLang="en-US" sz="3200" dirty="0" smtClean="0"/>
              <a:t> when necessary as it will not harm you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/>
              <a:t>Don’t fight bureaucracy rather play the system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073349" y="382588"/>
            <a:ext cx="5220585" cy="584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defRPr/>
            </a:pPr>
            <a:r>
              <a:rPr lang="en-US" altLang="en-US" sz="2800" b="1" dirty="0" smtClean="0"/>
              <a:t>Some general rules of thumb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798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Thank You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937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ZA" kern="0" dirty="0" smtClean="0"/>
              <a:t>Who  -2 am I?</a:t>
            </a:r>
            <a:endParaRPr lang="en-ZA" kern="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99742" y="274638"/>
            <a:ext cx="2969970" cy="876351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ZA" b="1" kern="0" dirty="0" smtClean="0">
                <a:solidFill>
                  <a:schemeClr val="tx1"/>
                </a:solidFill>
              </a:rPr>
              <a:t>Who am I?-2</a:t>
            </a:r>
            <a:endParaRPr lang="en-ZA" b="1" kern="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600200"/>
            <a:ext cx="843528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9pPr>
          </a:lstStyle>
          <a:p>
            <a:pPr algn="l"/>
            <a:r>
              <a:rPr lang="en-ZA" sz="2800" kern="0" dirty="0"/>
              <a:t>1981 Senior lecturer and Head of Department;  </a:t>
            </a:r>
            <a:endParaRPr lang="en-ZA" sz="2800" kern="0" dirty="0" smtClean="0"/>
          </a:p>
          <a:p>
            <a:pPr algn="l"/>
            <a:r>
              <a:rPr lang="en-ZA" sz="2800" kern="0" dirty="0" smtClean="0"/>
              <a:t>	3</a:t>
            </a:r>
            <a:r>
              <a:rPr lang="en-ZA" sz="2800" kern="0" baseline="30000" dirty="0" smtClean="0"/>
              <a:t>rd</a:t>
            </a:r>
            <a:r>
              <a:rPr lang="en-ZA" sz="2800" kern="0" dirty="0" smtClean="0"/>
              <a:t> lecturer appointed</a:t>
            </a:r>
            <a:endParaRPr lang="en-ZA" sz="2800" kern="0" dirty="0"/>
          </a:p>
          <a:p>
            <a:pPr algn="l"/>
            <a:r>
              <a:rPr lang="en-ZA" sz="2800" kern="0" dirty="0"/>
              <a:t>1982 offered Honours to 3 students</a:t>
            </a:r>
          </a:p>
          <a:p>
            <a:pPr algn="l"/>
            <a:r>
              <a:rPr lang="en-ZA" sz="2800" kern="0" dirty="0"/>
              <a:t>1983 4</a:t>
            </a:r>
            <a:r>
              <a:rPr lang="en-ZA" sz="2800" kern="0" baseline="30000" dirty="0"/>
              <a:t>th</a:t>
            </a:r>
            <a:r>
              <a:rPr lang="en-ZA" sz="2800" kern="0" dirty="0"/>
              <a:t> staff member</a:t>
            </a:r>
          </a:p>
          <a:p>
            <a:pPr algn="l"/>
            <a:r>
              <a:rPr lang="en-ZA" sz="2800" kern="0" dirty="0"/>
              <a:t>1985 </a:t>
            </a:r>
            <a:r>
              <a:rPr lang="en-ZA" sz="2800" kern="0" dirty="0" smtClean="0"/>
              <a:t>Professor</a:t>
            </a:r>
          </a:p>
          <a:p>
            <a:pPr algn="l"/>
            <a:r>
              <a:rPr lang="en-ZA" sz="2800" kern="0" dirty="0" smtClean="0"/>
              <a:t>1990 – 1998 Head of Department and Deputy Dean</a:t>
            </a:r>
          </a:p>
          <a:p>
            <a:pPr algn="l"/>
            <a:r>
              <a:rPr lang="en-ZA" sz="2800" kern="0" dirty="0" smtClean="0"/>
              <a:t>1998 Head of Department</a:t>
            </a:r>
          </a:p>
          <a:p>
            <a:pPr algn="l"/>
            <a:r>
              <a:rPr lang="en-ZA" sz="2800" kern="0" dirty="0" smtClean="0"/>
              <a:t>Mid 1998 Acting Deputy Dean- October 2000</a:t>
            </a:r>
          </a:p>
          <a:p>
            <a:pPr algn="l"/>
            <a:r>
              <a:rPr lang="en-ZA" sz="2800" kern="0" dirty="0" smtClean="0"/>
              <a:t>2000 started work on Honours Petroleum Geology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712" y="47920"/>
            <a:ext cx="1164140" cy="119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ZA" kern="0" dirty="0" smtClean="0"/>
              <a:t>Who  -3am I?</a:t>
            </a:r>
            <a:endParaRPr lang="en-ZA" kern="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75637" y="274638"/>
            <a:ext cx="3211033" cy="876351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ZA" b="1" kern="0" dirty="0" smtClean="0">
                <a:solidFill>
                  <a:schemeClr val="tx1"/>
                </a:solidFill>
              </a:rPr>
              <a:t>Who am I? - 3</a:t>
            </a:r>
            <a:endParaRPr lang="en-ZA" b="1" kern="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600200"/>
            <a:ext cx="843528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kern="0" dirty="0" smtClean="0"/>
              <a:t>October 2000 – December 2011 Dean still teaching Honours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ZA" kern="0" dirty="0" smtClean="0"/>
              <a:t>Built Life Sciences Building and Chemical Sciences Building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ZA" kern="0" dirty="0" smtClean="0"/>
              <a:t>Grew faculty undergrad intake by 27% and grew post grad research capability dramatically.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ZA" kern="0" dirty="0" smtClean="0"/>
              <a:t>Most PhDs at UWC from Science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ZA" kern="0" dirty="0" smtClean="0"/>
              <a:t>11 SARCHI Chairs – 7 in Science + 1 UNESCO chair and 1 National Centre of Excellence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kern="0" dirty="0" smtClean="0"/>
              <a:t>2012 Returned to Geology for structural Geology and Petroleum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712" y="47920"/>
            <a:ext cx="1164140" cy="119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9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ZA" kern="0" dirty="0" smtClean="0"/>
              <a:t>Who a - 4m I?</a:t>
            </a:r>
            <a:endParaRPr lang="en-ZA" kern="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99741" y="274638"/>
            <a:ext cx="3448435" cy="876351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ZA" b="1" kern="0" dirty="0" smtClean="0">
                <a:solidFill>
                  <a:schemeClr val="tx1"/>
                </a:solidFill>
              </a:rPr>
              <a:t>Who am I? - 4</a:t>
            </a:r>
            <a:endParaRPr lang="en-ZA" b="1" kern="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4360" y="1270590"/>
            <a:ext cx="843528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kern="0" dirty="0"/>
              <a:t>2013 first intake (10 students) structured MSc Petroleum Geology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kern="0" dirty="0" smtClean="0"/>
              <a:t>April 2014 Geology moved to  new building + some 50 post grads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kern="0" dirty="0" smtClean="0"/>
              <a:t>01 May 2014 retired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kern="0" dirty="0" smtClean="0"/>
              <a:t>May-July post retirement contract – finish semester, handing over running of  Petroleum MSc and Inkaba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kern="0" dirty="0" smtClean="0"/>
              <a:t>From 01 August Extra ordinary Professor – post grads only: 7 MSc and 3 PhD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kern="0" dirty="0" smtClean="0"/>
              <a:t>18 September  first 5 MSc Petroleum  Geology students graduated</a:t>
            </a:r>
            <a:endParaRPr lang="en-ZA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377" y="47920"/>
            <a:ext cx="1164140" cy="119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ZA" dirty="0" smtClean="0"/>
              <a:t>Energy crisis in South Africa</a:t>
            </a:r>
          </a:p>
          <a:p>
            <a:pPr lvl="1"/>
            <a:r>
              <a:rPr lang="en-ZA" sz="2800" dirty="0" smtClean="0"/>
              <a:t>ESKOM</a:t>
            </a:r>
          </a:p>
          <a:p>
            <a:pPr lvl="1"/>
            <a:r>
              <a:rPr lang="en-ZA" sz="2800" dirty="0" smtClean="0"/>
              <a:t>SA Rand</a:t>
            </a:r>
          </a:p>
          <a:p>
            <a:pPr lvl="1"/>
            <a:r>
              <a:rPr lang="en-ZA" sz="2800" dirty="0" smtClean="0"/>
              <a:t>Credit Rating from Standard &amp; Poor and others</a:t>
            </a:r>
          </a:p>
          <a:p>
            <a:r>
              <a:rPr lang="en-ZA" dirty="0" smtClean="0"/>
              <a:t>Need to find solution</a:t>
            </a:r>
          </a:p>
          <a:p>
            <a:r>
              <a:rPr lang="en-ZA" dirty="0" smtClean="0"/>
              <a:t>What can we here in this room do to improve the solution?</a:t>
            </a:r>
            <a:endParaRPr lang="en-ZA" dirty="0" smtClean="0"/>
          </a:p>
          <a:p>
            <a:endParaRPr lang="en-US" altLang="en-US" dirty="0" smtClean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59084" y="283640"/>
            <a:ext cx="4303939" cy="660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ZA" b="1" dirty="0"/>
              <a:t>Why this topic</a:t>
            </a:r>
            <a:endParaRPr lang="en-US" altLang="en-US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28775" y="306388"/>
            <a:ext cx="4740127" cy="5969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ZA" sz="3200" b="1" dirty="0"/>
              <a:t>Energy sources</a:t>
            </a:r>
            <a:endParaRPr lang="en-US" alt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Nuclear</a:t>
            </a:r>
          </a:p>
          <a:p>
            <a:pPr lvl="1"/>
            <a:r>
              <a:rPr lang="en-ZA" dirty="0" smtClean="0"/>
              <a:t>Pro’s</a:t>
            </a:r>
          </a:p>
          <a:p>
            <a:pPr lvl="1"/>
            <a:r>
              <a:rPr lang="en-ZA" dirty="0" smtClean="0"/>
              <a:t>Con’s</a:t>
            </a:r>
          </a:p>
          <a:p>
            <a:r>
              <a:rPr lang="en-ZA" dirty="0" smtClean="0"/>
              <a:t>Renewable</a:t>
            </a:r>
          </a:p>
          <a:p>
            <a:pPr lvl="1"/>
            <a:r>
              <a:rPr lang="en-ZA" dirty="0" smtClean="0"/>
              <a:t>Solar</a:t>
            </a:r>
          </a:p>
          <a:p>
            <a:pPr lvl="1"/>
            <a:r>
              <a:rPr lang="en-ZA" dirty="0" smtClean="0"/>
              <a:t>Wind</a:t>
            </a:r>
          </a:p>
          <a:p>
            <a:r>
              <a:rPr lang="en-ZA" dirty="0" smtClean="0"/>
              <a:t>Fossil</a:t>
            </a:r>
          </a:p>
          <a:p>
            <a:pPr lvl="1"/>
            <a:r>
              <a:rPr lang="en-ZA" dirty="0" smtClean="0"/>
              <a:t>Coal</a:t>
            </a:r>
          </a:p>
          <a:p>
            <a:pPr lvl="1"/>
            <a:r>
              <a:rPr lang="en-ZA" dirty="0" smtClean="0"/>
              <a:t>Petroleum</a:t>
            </a:r>
          </a:p>
          <a:p>
            <a:pPr lvl="1"/>
            <a:r>
              <a:rPr lang="en-ZA" dirty="0" smtClean="0"/>
              <a:t>unconventionals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 err="1" smtClean="0"/>
              <a:t>Koeberg</a:t>
            </a:r>
            <a:r>
              <a:rPr lang="en-US" altLang="en-US" dirty="0" smtClean="0"/>
              <a:t> and Vaalputs</a:t>
            </a: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Crustal stability</a:t>
            </a:r>
          </a:p>
          <a:p>
            <a:pPr lvl="1">
              <a:defRPr/>
            </a:pPr>
            <a:r>
              <a:rPr lang="en-US" altLang="en-US" sz="2800" dirty="0" smtClean="0"/>
              <a:t>Near or on a fault ……</a:t>
            </a:r>
            <a:endParaRPr lang="en-US" altLang="en-US" sz="2800" dirty="0" smtClean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25600" y="382588"/>
            <a:ext cx="4224338" cy="584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ZA" alt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Nuclear</a:t>
            </a:r>
            <a:endParaRPr lang="en-US" alt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 err="1" smtClean="0"/>
              <a:t>Groblershoop</a:t>
            </a:r>
            <a:endParaRPr lang="en-US" altLang="en-US" sz="3600" dirty="0" smtClean="0"/>
          </a:p>
          <a:p>
            <a:pPr>
              <a:defRPr/>
            </a:pPr>
            <a:r>
              <a:rPr lang="en-US" altLang="en-US" sz="3600" dirty="0" smtClean="0"/>
              <a:t>Upington</a:t>
            </a:r>
          </a:p>
          <a:p>
            <a:pPr>
              <a:defRPr/>
            </a:pPr>
            <a:r>
              <a:rPr lang="en-US" altLang="en-US" sz="3600" dirty="0" err="1" smtClean="0"/>
              <a:t>Pofadder</a:t>
            </a:r>
            <a:endParaRPr lang="en-US" altLang="en-US" sz="3600" dirty="0" smtClean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25600" y="382588"/>
            <a:ext cx="4224338" cy="584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ZA" altLang="en-US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Solar</a:t>
            </a:r>
            <a:endParaRPr lang="en-US" alt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649" y="2916865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93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8356</TotalTime>
  <Words>684</Words>
  <Application>Microsoft Office PowerPoint</Application>
  <PresentationFormat>On-screen Show (4:3)</PresentationFormat>
  <Paragraphs>140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2_Default Design</vt:lpstr>
      <vt:lpstr>The role of the Geoscientist in the quest for energy resources in South Africa </vt:lpstr>
      <vt:lpstr>PowerPoint Presentation</vt:lpstr>
      <vt:lpstr>PowerPoint Presentation</vt:lpstr>
      <vt:lpstr>PowerPoint Presentation</vt:lpstr>
      <vt:lpstr>PowerPoint Presentation</vt:lpstr>
      <vt:lpstr>Why this topic</vt:lpstr>
      <vt:lpstr>Energy sources</vt:lpstr>
      <vt:lpstr>Nuclear</vt:lpstr>
      <vt:lpstr>Solar</vt:lpstr>
      <vt:lpstr>Wind</vt:lpstr>
      <vt:lpstr>Fossil</vt:lpstr>
      <vt:lpstr>Fracking</vt:lpstr>
      <vt:lpstr>The Frackers</vt:lpstr>
      <vt:lpstr>Fracking</vt:lpstr>
      <vt:lpstr>Fracking - some key questions</vt:lpstr>
      <vt:lpstr>Policy making process</vt:lpstr>
      <vt:lpstr>Which role model to follow?</vt:lpstr>
      <vt:lpstr>Which role model to follow?</vt:lpstr>
      <vt:lpstr>Some general rules of thumb</vt:lpstr>
      <vt:lpstr>Some general rules of thumb</vt:lpstr>
      <vt:lpstr>Thank You</vt:lpstr>
    </vt:vector>
  </TitlesOfParts>
  <Company>Pangaea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Inkaba Template</dc:title>
  <dc:creator>Stoffel Fourie</dc:creator>
  <cp:lastModifiedBy>jvbd</cp:lastModifiedBy>
  <cp:revision>122</cp:revision>
  <cp:lastPrinted>2006-02-06T09:10:32Z</cp:lastPrinted>
  <dcterms:created xsi:type="dcterms:W3CDTF">2005-12-05T08:38:37Z</dcterms:created>
  <dcterms:modified xsi:type="dcterms:W3CDTF">2014-09-27T20:04:06Z</dcterms:modified>
</cp:coreProperties>
</file>