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1"/>
  </p:notesMasterIdLst>
  <p:handoutMasterIdLst>
    <p:handoutMasterId r:id="rId22"/>
  </p:handoutMasterIdLst>
  <p:sldIdLst>
    <p:sldId id="300" r:id="rId2"/>
    <p:sldId id="301" r:id="rId3"/>
    <p:sldId id="304" r:id="rId4"/>
    <p:sldId id="310" r:id="rId5"/>
    <p:sldId id="305" r:id="rId6"/>
    <p:sldId id="308" r:id="rId7"/>
    <p:sldId id="309" r:id="rId8"/>
    <p:sldId id="311" r:id="rId9"/>
    <p:sldId id="312" r:id="rId10"/>
    <p:sldId id="313" r:id="rId11"/>
    <p:sldId id="329" r:id="rId12"/>
    <p:sldId id="314" r:id="rId13"/>
    <p:sldId id="326" r:id="rId14"/>
    <p:sldId id="315" r:id="rId15"/>
    <p:sldId id="317" r:id="rId16"/>
    <p:sldId id="327" r:id="rId17"/>
    <p:sldId id="318" r:id="rId18"/>
    <p:sldId id="328" r:id="rId19"/>
    <p:sldId id="319" r:id="rId20"/>
  </p:sldIdLst>
  <p:sldSz cx="9144000" cy="6858000" type="screen4x3"/>
  <p:notesSz cx="6718300" cy="9855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B1"/>
    <a:srgbClr val="33CCCC"/>
    <a:srgbClr val="412E92"/>
    <a:srgbClr val="B1DEDD"/>
    <a:srgbClr val="0000FF"/>
    <a:srgbClr val="F9FEC6"/>
    <a:srgbClr val="AAD1FC"/>
    <a:srgbClr val="C7E1FD"/>
    <a:srgbClr val="FF00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241" autoAdjust="0"/>
  </p:normalViewPr>
  <p:slideViewPr>
    <p:cSldViewPr snapToGrid="0">
      <p:cViewPr>
        <p:scale>
          <a:sx n="73" d="100"/>
          <a:sy n="73" d="100"/>
        </p:scale>
        <p:origin x="-1374" y="-72"/>
      </p:cViewPr>
      <p:guideLst>
        <p:guide orient="horz" pos="22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en-US"/>
          </a:p>
        </p:txBody>
      </p:sp>
      <p:sp>
        <p:nvSpPr>
          <p:cNvPr id="28675" name="Rectangle 3"/>
          <p:cNvSpPr>
            <a:spLocks noGrp="1" noChangeArrowheads="1"/>
          </p:cNvSpPr>
          <p:nvPr>
            <p:ph type="dt" sz="quarter" idx="1"/>
          </p:nvPr>
        </p:nvSpPr>
        <p:spPr bwMode="auto">
          <a:xfrm>
            <a:off x="3805238" y="0"/>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DE2A2E86-0FAB-4BE4-AE11-DE2F822C9551}" type="datetimeFigureOut">
              <a:rPr lang="en-US" altLang="en-US"/>
              <a:pPr>
                <a:defRPr/>
              </a:pPr>
              <a:t>10/3/2014</a:t>
            </a:fld>
            <a:endParaRPr lang="en-US" altLang="en-US"/>
          </a:p>
        </p:txBody>
      </p:sp>
      <p:sp>
        <p:nvSpPr>
          <p:cNvPr id="28676" name="Rectangle 4"/>
          <p:cNvSpPr>
            <a:spLocks noGrp="1" noChangeArrowheads="1"/>
          </p:cNvSpPr>
          <p:nvPr>
            <p:ph type="ftr" sz="quarter" idx="2"/>
          </p:nvPr>
        </p:nvSpPr>
        <p:spPr bwMode="auto">
          <a:xfrm>
            <a:off x="0"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en-US" altLang="en-US"/>
          </a:p>
        </p:txBody>
      </p:sp>
      <p:sp>
        <p:nvSpPr>
          <p:cNvPr id="28677" name="Rectangle 5"/>
          <p:cNvSpPr>
            <a:spLocks noGrp="1" noChangeArrowheads="1"/>
          </p:cNvSpPr>
          <p:nvPr>
            <p:ph type="sldNum" sz="quarter" idx="3"/>
          </p:nvPr>
        </p:nvSpPr>
        <p:spPr bwMode="auto">
          <a:xfrm>
            <a:off x="3805238" y="9361488"/>
            <a:ext cx="291147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DCBA78E-E4CC-4055-9254-C0FCAA1F9F4B}" type="slidenum">
              <a:rPr lang="en-US" altLang="en-US"/>
              <a:pPr/>
              <a:t>‹#›</a:t>
            </a:fld>
            <a:endParaRPr lang="en-US" altLang="en-US"/>
          </a:p>
        </p:txBody>
      </p:sp>
    </p:spTree>
    <p:extLst>
      <p:ext uri="{BB962C8B-B14F-4D97-AF65-F5344CB8AC3E}">
        <p14:creationId xmlns:p14="http://schemas.microsoft.com/office/powerpoint/2010/main" val="250990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4035" name="Rectangle 3"/>
          <p:cNvSpPr>
            <a:spLocks noGrp="1" noChangeArrowheads="1"/>
          </p:cNvSpPr>
          <p:nvPr>
            <p:ph type="dt" idx="1"/>
          </p:nvPr>
        </p:nvSpPr>
        <p:spPr bwMode="auto">
          <a:xfrm>
            <a:off x="3805238" y="0"/>
            <a:ext cx="2911475"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1513" y="4681538"/>
            <a:ext cx="5375275" cy="4433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05238" y="9361488"/>
            <a:ext cx="2911475"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441E336-E7F5-4BD1-A6D9-862FAAE2DA9A}" type="slidenum">
              <a:rPr lang="en-US" altLang="en-US"/>
              <a:pPr/>
              <a:t>‹#›</a:t>
            </a:fld>
            <a:endParaRPr lang="en-US" altLang="en-US"/>
          </a:p>
        </p:txBody>
      </p:sp>
    </p:spTree>
    <p:extLst>
      <p:ext uri="{BB962C8B-B14F-4D97-AF65-F5344CB8AC3E}">
        <p14:creationId xmlns:p14="http://schemas.microsoft.com/office/powerpoint/2010/main" val="2707485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05238" y="9361488"/>
            <a:ext cx="2911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5B85B8-D662-4B8E-85CB-1F97805FD8CD}" type="slidenum">
              <a:rPr lang="en-US" altLang="en-US" sz="1200"/>
              <a:pPr algn="r" eaLnBrk="1" hangingPunct="1"/>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a:t>
            </a:r>
            <a:r>
              <a:rPr lang="en-US" altLang="en-US" baseline="0" dirty="0" smtClean="0"/>
              <a:t> strain is a deformation produced in an object when it is placed under stress. For example if I apply a compressional  force on the book it will result to a strain or a deformation call fold.</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the </a:t>
            </a:r>
            <a:r>
              <a:rPr lang="en-ZA" dirty="0" err="1" smtClean="0"/>
              <a:t>namaqua</a:t>
            </a:r>
            <a:r>
              <a:rPr lang="en-ZA" dirty="0" smtClean="0"/>
              <a:t> sector we have geological</a:t>
            </a:r>
            <a:r>
              <a:rPr lang="en-ZA" baseline="0" dirty="0" smtClean="0"/>
              <a:t> terrane called Kakamas Terrane</a:t>
            </a:r>
            <a:endParaRPr lang="en-ZA" dirty="0"/>
          </a:p>
        </p:txBody>
      </p:sp>
      <p:sp>
        <p:nvSpPr>
          <p:cNvPr id="4" name="Slide Number Placeholder 3"/>
          <p:cNvSpPr>
            <a:spLocks noGrp="1"/>
          </p:cNvSpPr>
          <p:nvPr>
            <p:ph type="sldNum" sz="quarter" idx="10"/>
          </p:nvPr>
        </p:nvSpPr>
        <p:spPr/>
        <p:txBody>
          <a:bodyPr/>
          <a:lstStyle/>
          <a:p>
            <a:fld id="{7441E336-E7F5-4BD1-A6D9-862FAAE2DA9A}" type="slidenum">
              <a:rPr lang="en-US" altLang="en-US" smtClean="0"/>
              <a:pPr/>
              <a:t>2</a:t>
            </a:fld>
            <a:endParaRPr lang="en-US" altLang="en-US"/>
          </a:p>
        </p:txBody>
      </p:sp>
    </p:spTree>
    <p:extLst>
      <p:ext uri="{BB962C8B-B14F-4D97-AF65-F5344CB8AC3E}">
        <p14:creationId xmlns:p14="http://schemas.microsoft.com/office/powerpoint/2010/main" val="7146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Here</a:t>
            </a:r>
            <a:r>
              <a:rPr lang="en-ZA" baseline="0" dirty="0" smtClean="0"/>
              <a:t> is the Map of Kakamas terrane after JBD, the box  here shows the Warm Zand Structure. </a:t>
            </a:r>
            <a:endParaRPr lang="en-ZA" dirty="0"/>
          </a:p>
        </p:txBody>
      </p:sp>
      <p:sp>
        <p:nvSpPr>
          <p:cNvPr id="4" name="Slide Number Placeholder 3"/>
          <p:cNvSpPr>
            <a:spLocks noGrp="1"/>
          </p:cNvSpPr>
          <p:nvPr>
            <p:ph type="sldNum" sz="quarter" idx="10"/>
          </p:nvPr>
        </p:nvSpPr>
        <p:spPr/>
        <p:txBody>
          <a:bodyPr/>
          <a:lstStyle/>
          <a:p>
            <a:fld id="{F8B57B11-9B15-4EC8-B004-5FDF1425E5B7}" type="slidenum">
              <a:rPr lang="en-ZA" smtClean="0"/>
              <a:t>3</a:t>
            </a:fld>
            <a:endParaRPr lang="en-ZA"/>
          </a:p>
        </p:txBody>
      </p:sp>
    </p:spTree>
    <p:extLst>
      <p:ext uri="{BB962C8B-B14F-4D97-AF65-F5344CB8AC3E}">
        <p14:creationId xmlns:p14="http://schemas.microsoft.com/office/powerpoint/2010/main" val="176661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The Warm Zand structure was mapped as dome originate by the interference between D2 and D3 </a:t>
            </a:r>
            <a:r>
              <a:rPr lang="en-ZA" baseline="0" dirty="0" err="1" smtClean="0"/>
              <a:t>pharse</a:t>
            </a:r>
            <a:r>
              <a:rPr lang="en-ZA" baseline="0" dirty="0" smtClean="0"/>
              <a:t> of deformation is made up of the Groede Hoop formation (Quartzites), Punsit formation (</a:t>
            </a:r>
            <a:r>
              <a:rPr lang="en-ZA" baseline="0" dirty="0" err="1" smtClean="0"/>
              <a:t>Calc</a:t>
            </a:r>
            <a:r>
              <a:rPr lang="en-ZA" baseline="0" dirty="0" smtClean="0"/>
              <a:t>-silicate) , Biotite Gneiss and post granitic intrusions, such as the Friesdales Charnokites. </a:t>
            </a:r>
            <a:endParaRPr lang="en-ZA" dirty="0" smtClean="0"/>
          </a:p>
          <a:p>
            <a:endParaRPr lang="en-ZA" dirty="0"/>
          </a:p>
        </p:txBody>
      </p:sp>
      <p:sp>
        <p:nvSpPr>
          <p:cNvPr id="4" name="Slide Number Placeholder 3"/>
          <p:cNvSpPr>
            <a:spLocks noGrp="1"/>
          </p:cNvSpPr>
          <p:nvPr>
            <p:ph type="sldNum" sz="quarter" idx="10"/>
          </p:nvPr>
        </p:nvSpPr>
        <p:spPr/>
        <p:txBody>
          <a:bodyPr/>
          <a:lstStyle/>
          <a:p>
            <a:fld id="{F8B57B11-9B15-4EC8-B004-5FDF1425E5B7}" type="slidenum">
              <a:rPr lang="en-ZA" smtClean="0"/>
              <a:t>4</a:t>
            </a:fld>
            <a:endParaRPr lang="en-ZA"/>
          </a:p>
        </p:txBody>
      </p:sp>
    </p:spTree>
    <p:extLst>
      <p:ext uri="{BB962C8B-B14F-4D97-AF65-F5344CB8AC3E}">
        <p14:creationId xmlns:p14="http://schemas.microsoft.com/office/powerpoint/2010/main" val="282686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Youngest formation the in the Warm Zand structure,</a:t>
            </a:r>
            <a:r>
              <a:rPr lang="en-ZA" baseline="0" dirty="0" smtClean="0"/>
              <a:t> mainly musciovite feldspathic Quartzites, feldpathic appear massive, intense fractures and formed boulder hill, in some area or well stratified dipping south east . </a:t>
            </a:r>
            <a:endParaRPr lang="en-ZA" dirty="0"/>
          </a:p>
        </p:txBody>
      </p:sp>
      <p:sp>
        <p:nvSpPr>
          <p:cNvPr id="4" name="Slide Number Placeholder 3"/>
          <p:cNvSpPr>
            <a:spLocks noGrp="1"/>
          </p:cNvSpPr>
          <p:nvPr>
            <p:ph type="sldNum" sz="quarter" idx="10"/>
          </p:nvPr>
        </p:nvSpPr>
        <p:spPr/>
        <p:txBody>
          <a:bodyPr/>
          <a:lstStyle/>
          <a:p>
            <a:fld id="{F8B57B11-9B15-4EC8-B004-5FDF1425E5B7}" type="slidenum">
              <a:rPr lang="en-ZA" smtClean="0"/>
              <a:t>5</a:t>
            </a:fld>
            <a:endParaRPr lang="en-ZA"/>
          </a:p>
        </p:txBody>
      </p:sp>
    </p:spTree>
    <p:extLst>
      <p:ext uri="{BB962C8B-B14F-4D97-AF65-F5344CB8AC3E}">
        <p14:creationId xmlns:p14="http://schemas.microsoft.com/office/powerpoint/2010/main" val="39210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Lab</a:t>
            </a:r>
            <a:r>
              <a:rPr lang="en-ZA" baseline="0" dirty="0" smtClean="0"/>
              <a:t> experiments and numerical study of folds show that the strain accommodated between the Nucleation amplitude and crossover amplitude is infinitesimal so the  hence the bulk strain of the fold depends on the strain accommodated during the layer length controlled growth</a:t>
            </a:r>
            <a:endParaRPr lang="en-ZA" dirty="0"/>
          </a:p>
        </p:txBody>
      </p:sp>
      <p:sp>
        <p:nvSpPr>
          <p:cNvPr id="4" name="Slide Number Placeholder 3"/>
          <p:cNvSpPr>
            <a:spLocks noGrp="1"/>
          </p:cNvSpPr>
          <p:nvPr>
            <p:ph type="sldNum" sz="quarter" idx="10"/>
          </p:nvPr>
        </p:nvSpPr>
        <p:spPr/>
        <p:txBody>
          <a:bodyPr/>
          <a:lstStyle/>
          <a:p>
            <a:fld id="{7441E336-E7F5-4BD1-A6D9-862FAAE2DA9A}" type="slidenum">
              <a:rPr lang="en-US" altLang="en-US" smtClean="0"/>
              <a:pPr/>
              <a:t>8</a:t>
            </a:fld>
            <a:endParaRPr lang="en-US" altLang="en-US"/>
          </a:p>
        </p:txBody>
      </p:sp>
    </p:spTree>
    <p:extLst>
      <p:ext uri="{BB962C8B-B14F-4D97-AF65-F5344CB8AC3E}">
        <p14:creationId xmlns:p14="http://schemas.microsoft.com/office/powerpoint/2010/main" val="326034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441E336-E7F5-4BD1-A6D9-862FAAE2DA9A}" type="slidenum">
              <a:rPr lang="en-US" altLang="en-US" smtClean="0"/>
              <a:pPr/>
              <a:t>10</a:t>
            </a:fld>
            <a:endParaRPr lang="en-US" altLang="en-US"/>
          </a:p>
        </p:txBody>
      </p:sp>
    </p:spTree>
    <p:extLst>
      <p:ext uri="{BB962C8B-B14F-4D97-AF65-F5344CB8AC3E}">
        <p14:creationId xmlns:p14="http://schemas.microsoft.com/office/powerpoint/2010/main" val="64867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It</a:t>
            </a:r>
            <a:r>
              <a:rPr lang="en-ZA" baseline="0" dirty="0" smtClean="0"/>
              <a:t> very exciting to see how we can use simple Mathematics to analyse fold. The aim here is to </a:t>
            </a:r>
            <a:endParaRPr lang="en-ZA" dirty="0"/>
          </a:p>
        </p:txBody>
      </p:sp>
      <p:sp>
        <p:nvSpPr>
          <p:cNvPr id="4" name="Slide Number Placeholder 3"/>
          <p:cNvSpPr>
            <a:spLocks noGrp="1"/>
          </p:cNvSpPr>
          <p:nvPr>
            <p:ph type="sldNum" sz="quarter" idx="10"/>
          </p:nvPr>
        </p:nvSpPr>
        <p:spPr/>
        <p:txBody>
          <a:bodyPr/>
          <a:lstStyle/>
          <a:p>
            <a:fld id="{F8B57B11-9B15-4EC8-B004-5FDF1425E5B7}" type="slidenum">
              <a:rPr lang="en-ZA" smtClean="0"/>
              <a:t>13</a:t>
            </a:fld>
            <a:endParaRPr lang="en-ZA"/>
          </a:p>
        </p:txBody>
      </p:sp>
    </p:spTree>
    <p:extLst>
      <p:ext uri="{BB962C8B-B14F-4D97-AF65-F5344CB8AC3E}">
        <p14:creationId xmlns:p14="http://schemas.microsoft.com/office/powerpoint/2010/main" val="165138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B57B11-9B15-4EC8-B004-5FDF1425E5B7}" type="slidenum">
              <a:rPr lang="en-ZA" smtClean="0"/>
              <a:t>16</a:t>
            </a:fld>
            <a:endParaRPr lang="en-ZA"/>
          </a:p>
        </p:txBody>
      </p:sp>
    </p:spTree>
    <p:extLst>
      <p:ext uri="{BB962C8B-B14F-4D97-AF65-F5344CB8AC3E}">
        <p14:creationId xmlns:p14="http://schemas.microsoft.com/office/powerpoint/2010/main" val="628251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1328738"/>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200" smtClean="0"/>
          </a:p>
        </p:txBody>
      </p:sp>
      <p:pic>
        <p:nvPicPr>
          <p:cNvPr id="5" name="Picture 8" descr="Inkaba ye Africa 3D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7450" y="138113"/>
            <a:ext cx="1536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9144000" cy="1328738"/>
          </a:xfrm>
          <a:prstGeom prst="rect">
            <a:avLst/>
          </a:prstGeom>
          <a:solidFill>
            <a:srgbClr val="FFFFFF"/>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3200" smtClean="0"/>
          </a:p>
        </p:txBody>
      </p:sp>
      <p:pic>
        <p:nvPicPr>
          <p:cNvPr id="7" name="Picture 13" descr="Inkaba ye Africa 3D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913" y="47625"/>
            <a:ext cx="16637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FourieCJS\Documents\INKABA\2014\!Khure_logo3_2011-2 (2)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61325" y="15875"/>
            <a:ext cx="10604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a:t>Click to edit Master title style</a:t>
            </a:r>
          </a:p>
        </p:txBody>
      </p:sp>
      <p:sp>
        <p:nvSpPr>
          <p:cNvPr id="30724" name="Rectangle 4"/>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a:t>Click to edit Master subtitle style</a:t>
            </a:r>
          </a:p>
        </p:txBody>
      </p:sp>
      <p:sp>
        <p:nvSpPr>
          <p:cNvPr id="9" name="Rectangle 12"/>
          <p:cNvSpPr>
            <a:spLocks noGrp="1" noChangeArrowheads="1"/>
          </p:cNvSpPr>
          <p:nvPr>
            <p:ph type="ftr" sz="quarter" idx="10"/>
          </p:nvPr>
        </p:nvSpPr>
        <p:spPr/>
        <p:txBody>
          <a:bodyPr/>
          <a:lstStyle>
            <a:lvl1pPr>
              <a:defRPr b="0">
                <a:solidFill>
                  <a:schemeClr val="tx1"/>
                </a:solidFill>
              </a:defRPr>
            </a:lvl1pPr>
          </a:lstStyle>
          <a:p>
            <a:pPr>
              <a:defRPr/>
            </a:pPr>
            <a:r>
              <a:rPr lang="en-ZA" altLang="en-US" b="1">
                <a:solidFill>
                  <a:schemeClr val="bg1"/>
                </a:solidFill>
              </a:rPr>
              <a:t>Matjiesfontein 2014</a:t>
            </a:r>
            <a:endParaRPr lang="en-US" altLang="en-US">
              <a:solidFill>
                <a:schemeClr val="bg1"/>
              </a:solidFill>
            </a:endParaRPr>
          </a:p>
          <a:p>
            <a:pPr>
              <a:defRPr/>
            </a:pPr>
            <a:endParaRPr lang="en-US" altLang="en-US"/>
          </a:p>
        </p:txBody>
      </p:sp>
      <p:sp>
        <p:nvSpPr>
          <p:cNvPr id="10" name="Rectangle 13"/>
          <p:cNvSpPr>
            <a:spLocks noGrp="1" noChangeArrowheads="1"/>
          </p:cNvSpPr>
          <p:nvPr>
            <p:ph type="sldNum" sz="quarter" idx="11"/>
          </p:nvPr>
        </p:nvSpPr>
        <p:spPr/>
        <p:txBody>
          <a:bodyPr/>
          <a:lstStyle>
            <a:lvl1pPr>
              <a:defRPr/>
            </a:lvl1pPr>
          </a:lstStyle>
          <a:p>
            <a:fld id="{BA296FBB-284C-413E-B493-57CA3C6A265B}" type="slidenum">
              <a:rPr lang="en-US" altLang="en-US"/>
              <a:pPr/>
              <a:t>‹#›</a:t>
            </a:fld>
            <a:endParaRPr lang="en-US" altLang="en-US"/>
          </a:p>
        </p:txBody>
      </p:sp>
    </p:spTree>
    <p:extLst>
      <p:ext uri="{BB962C8B-B14F-4D97-AF65-F5344CB8AC3E}">
        <p14:creationId xmlns:p14="http://schemas.microsoft.com/office/powerpoint/2010/main" val="128920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CB3194-4F59-488C-85CA-18F2D8A891D1}" type="datetimeFigureOut">
              <a:rPr lang="en-ZA" smtClean="0"/>
              <a:t>2014/10/03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7BC4DE-AE93-45A4-8458-BF434D34EEA8}" type="slidenum">
              <a:rPr lang="en-ZA" smtClean="0"/>
              <a:t>‹#›</a:t>
            </a:fld>
            <a:endParaRPr lang="en-ZA"/>
          </a:p>
        </p:txBody>
      </p:sp>
    </p:spTree>
    <p:extLst>
      <p:ext uri="{BB962C8B-B14F-4D97-AF65-F5344CB8AC3E}">
        <p14:creationId xmlns:p14="http://schemas.microsoft.com/office/powerpoint/2010/main" val="144907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7CB3194-4F59-488C-85CA-18F2D8A891D1}" type="datetimeFigureOut">
              <a:rPr lang="en-ZA" smtClean="0"/>
              <a:t>2014/10/03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87BC4DE-AE93-45A4-8458-BF434D34EEA8}" type="slidenum">
              <a:rPr lang="en-ZA" smtClean="0"/>
              <a:t>‹#›</a:t>
            </a:fld>
            <a:endParaRPr lang="en-ZA"/>
          </a:p>
        </p:txBody>
      </p:sp>
    </p:spTree>
    <p:extLst>
      <p:ext uri="{BB962C8B-B14F-4D97-AF65-F5344CB8AC3E}">
        <p14:creationId xmlns:p14="http://schemas.microsoft.com/office/powerpoint/2010/main" val="166518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CB3194-4F59-488C-85CA-18F2D8A891D1}" type="datetimeFigureOut">
              <a:rPr lang="en-ZA" smtClean="0"/>
              <a:t>2014/10/03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87BC4DE-AE93-45A4-8458-BF434D34EEA8}" type="slidenum">
              <a:rPr lang="en-ZA" smtClean="0"/>
              <a:t>‹#›</a:t>
            </a:fld>
            <a:endParaRPr lang="en-ZA"/>
          </a:p>
        </p:txBody>
      </p:sp>
    </p:spTree>
    <p:extLst>
      <p:ext uri="{BB962C8B-B14F-4D97-AF65-F5344CB8AC3E}">
        <p14:creationId xmlns:p14="http://schemas.microsoft.com/office/powerpoint/2010/main" val="406220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CB3194-4F59-488C-85CA-18F2D8A891D1}" type="datetimeFigureOut">
              <a:rPr lang="en-ZA" smtClean="0"/>
              <a:t>2014/10/03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7BC4DE-AE93-45A4-8458-BF434D34EEA8}" type="slidenum">
              <a:rPr lang="en-ZA" smtClean="0"/>
              <a:t>‹#›</a:t>
            </a:fld>
            <a:endParaRPr lang="en-ZA"/>
          </a:p>
        </p:txBody>
      </p:sp>
    </p:spTree>
    <p:extLst>
      <p:ext uri="{BB962C8B-B14F-4D97-AF65-F5344CB8AC3E}">
        <p14:creationId xmlns:p14="http://schemas.microsoft.com/office/powerpoint/2010/main" val="53461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Z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7CB3194-4F59-488C-85CA-18F2D8A891D1}" type="datetimeFigureOut">
              <a:rPr lang="en-ZA" smtClean="0"/>
              <a:t>2014/10/03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87BC4DE-AE93-45A4-8458-BF434D34EEA8}" type="slidenum">
              <a:rPr lang="en-ZA" smtClean="0"/>
              <a:t>‹#›</a:t>
            </a:fld>
            <a:endParaRPr lang="en-ZA"/>
          </a:p>
        </p:txBody>
      </p:sp>
    </p:spTree>
    <p:extLst>
      <p:ext uri="{BB962C8B-B14F-4D97-AF65-F5344CB8AC3E}">
        <p14:creationId xmlns:p14="http://schemas.microsoft.com/office/powerpoint/2010/main" val="2244493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 name="Rectangle 12"/>
          <p:cNvSpPr>
            <a:spLocks noGrp="1" noChangeArrowheads="1"/>
          </p:cNvSpPr>
          <p:nvPr>
            <p:ph type="ftr" sz="quarter" idx="3"/>
          </p:nvPr>
        </p:nvSpPr>
        <p:spPr>
          <a:xfrm>
            <a:off x="2978150" y="6454775"/>
            <a:ext cx="3313113" cy="3127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b="1">
                <a:solidFill>
                  <a:schemeClr val="bg1"/>
                </a:solidFill>
                <a:latin typeface="Arial" panose="020B0604020202020204" pitchFamily="34" charset="0"/>
              </a:defRPr>
            </a:lvl1pPr>
          </a:lstStyle>
          <a:p>
            <a:pPr>
              <a:defRPr/>
            </a:pPr>
            <a:r>
              <a:rPr lang="en-ZA" altLang="en-US" dirty="0" err="1"/>
              <a:t>Matjiesfontein</a:t>
            </a:r>
            <a:r>
              <a:rPr lang="en-ZA" altLang="en-US" dirty="0"/>
              <a:t> 2014</a:t>
            </a:r>
            <a:endParaRPr lang="en-US" altLang="en-US" b="0" dirty="0"/>
          </a:p>
          <a:p>
            <a:pPr>
              <a:defRPr/>
            </a:pPr>
            <a:endParaRPr lang="en-US" altLang="en-US" b="0" dirty="0">
              <a:solidFill>
                <a:schemeClr val="tx1"/>
              </a:solidFill>
            </a:endParaRPr>
          </a:p>
        </p:txBody>
      </p:sp>
      <p:sp>
        <p:nvSpPr>
          <p:cNvPr id="16" name="Rectangle 13"/>
          <p:cNvSpPr>
            <a:spLocks noGrp="1" noChangeArrowheads="1"/>
          </p:cNvSpPr>
          <p:nvPr>
            <p:ph type="sldNum" sz="quarter" idx="4"/>
          </p:nvPr>
        </p:nvSpPr>
        <p:spPr bwMode="auto">
          <a:xfrm>
            <a:off x="7532688" y="6577013"/>
            <a:ext cx="1133475"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defRPr>
            </a:lvl1pPr>
          </a:lstStyle>
          <a:p>
            <a:fld id="{A255EF7D-A5CB-48C8-AE1B-DE295FE8E2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iming>
    <p:tnLst>
      <p:par>
        <p:cTn id="1" dur="indefinite" restart="never" nodeType="tmRoot"/>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3.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2"/>
          <p:cNvSpPr txBox="1">
            <a:spLocks noGrp="1" noChangeArrowheads="1"/>
          </p:cNvSpPr>
          <p:nvPr/>
        </p:nvSpPr>
        <p:spPr bwMode="auto">
          <a:xfrm>
            <a:off x="1543050" y="104775"/>
            <a:ext cx="59086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bg1"/>
                </a:solidFill>
                <a:latin typeface="Arial" charset="0"/>
              </a:defRPr>
            </a:lvl1pPr>
            <a:lvl2pPr>
              <a:defRPr sz="2400">
                <a:solidFill>
                  <a:schemeClr val="bg1"/>
                </a:solidFill>
                <a:latin typeface="Arial" charset="0"/>
              </a:defRPr>
            </a:lvl2pPr>
            <a:lvl3pPr>
              <a:defRPr sz="2000">
                <a:solidFill>
                  <a:schemeClr val="bg1"/>
                </a:solidFill>
                <a:latin typeface="Arial" charset="0"/>
              </a:defRPr>
            </a:lvl3pPr>
            <a:lvl4pPr>
              <a:defRPr>
                <a:solidFill>
                  <a:schemeClr val="bg1"/>
                </a:solidFill>
                <a:latin typeface="Arial" charset="0"/>
              </a:defRPr>
            </a:lvl4pPr>
            <a:lvl5pPr>
              <a:defRPr sz="1600">
                <a:solidFill>
                  <a:schemeClr val="bg1"/>
                </a:solidFill>
                <a:latin typeface="Arial" charset="0"/>
              </a:defRPr>
            </a:lvl5pPr>
            <a:lvl6pPr eaLnBrk="0" hangingPunct="0">
              <a:defRPr sz="1600">
                <a:solidFill>
                  <a:schemeClr val="bg1"/>
                </a:solidFill>
                <a:latin typeface="Arial" charset="0"/>
              </a:defRPr>
            </a:lvl6pPr>
            <a:lvl7pPr eaLnBrk="0" hangingPunct="0">
              <a:defRPr sz="1600">
                <a:solidFill>
                  <a:schemeClr val="bg1"/>
                </a:solidFill>
                <a:latin typeface="Arial" charset="0"/>
              </a:defRPr>
            </a:lvl7pPr>
            <a:lvl8pPr eaLnBrk="0" hangingPunct="0">
              <a:defRPr sz="1600">
                <a:solidFill>
                  <a:schemeClr val="bg1"/>
                </a:solidFill>
                <a:latin typeface="Arial" charset="0"/>
              </a:defRPr>
            </a:lvl8pPr>
            <a:lvl9pPr eaLnBrk="0" hangingPunct="0">
              <a:defRPr sz="1600">
                <a:solidFill>
                  <a:schemeClr val="bg1"/>
                </a:solidFill>
                <a:latin typeface="Arial" charset="0"/>
              </a:defRPr>
            </a:lvl9pPr>
          </a:lstStyle>
          <a:p>
            <a:pPr algn="ctr" eaLnBrk="1" hangingPunct="1"/>
            <a:r>
              <a:rPr lang="en-ZA" altLang="en-US" sz="1800" b="1" dirty="0">
                <a:solidFill>
                  <a:schemeClr val="tx1"/>
                </a:solidFill>
                <a:latin typeface="Times New Roman" pitchFamily="18" charset="0"/>
              </a:rPr>
              <a:t>10</a:t>
            </a:r>
            <a:r>
              <a:rPr lang="en-ZA" altLang="en-US" sz="1800" b="1" baseline="30000" dirty="0">
                <a:solidFill>
                  <a:schemeClr val="tx1"/>
                </a:solidFill>
                <a:latin typeface="Times New Roman" pitchFamily="18" charset="0"/>
              </a:rPr>
              <a:t>th</a:t>
            </a:r>
            <a:r>
              <a:rPr lang="en-ZA" altLang="en-US" sz="1800" b="1" dirty="0">
                <a:solidFill>
                  <a:schemeClr val="tx1"/>
                </a:solidFill>
                <a:latin typeface="Times New Roman" pitchFamily="18" charset="0"/>
              </a:rPr>
              <a:t> </a:t>
            </a:r>
            <a:r>
              <a:rPr lang="en-ZA" altLang="en-US" sz="1800" b="1" dirty="0" err="1">
                <a:solidFill>
                  <a:schemeClr val="tx1"/>
                </a:solidFill>
                <a:latin typeface="Times New Roman" pitchFamily="18" charset="0"/>
              </a:rPr>
              <a:t>Inkaba</a:t>
            </a:r>
            <a:r>
              <a:rPr lang="en-ZA" altLang="en-US" sz="1800" b="1" dirty="0">
                <a:solidFill>
                  <a:schemeClr val="tx1"/>
                </a:solidFill>
                <a:latin typeface="Times New Roman" pitchFamily="18" charset="0"/>
              </a:rPr>
              <a:t> </a:t>
            </a:r>
            <a:r>
              <a:rPr lang="en-ZA" altLang="en-US" sz="1800" b="1" dirty="0" err="1">
                <a:solidFill>
                  <a:schemeClr val="tx1"/>
                </a:solidFill>
                <a:latin typeface="Times New Roman" pitchFamily="18" charset="0"/>
              </a:rPr>
              <a:t>yeAfrica</a:t>
            </a:r>
            <a:r>
              <a:rPr lang="en-ZA" altLang="en-US" sz="1800" b="1" dirty="0">
                <a:solidFill>
                  <a:schemeClr val="tx1"/>
                </a:solidFill>
                <a:latin typeface="Times New Roman" pitchFamily="18" charset="0"/>
              </a:rPr>
              <a:t>/!</a:t>
            </a:r>
            <a:r>
              <a:rPr lang="en-ZA" altLang="en-US" sz="1800" b="1" dirty="0" err="1">
                <a:solidFill>
                  <a:schemeClr val="tx1"/>
                </a:solidFill>
                <a:latin typeface="Times New Roman" pitchFamily="18" charset="0"/>
              </a:rPr>
              <a:t>Khure</a:t>
            </a:r>
            <a:r>
              <a:rPr lang="en-ZA" altLang="en-US" sz="1800" b="1" dirty="0">
                <a:solidFill>
                  <a:schemeClr val="tx1"/>
                </a:solidFill>
                <a:latin typeface="Times New Roman" pitchFamily="18" charset="0"/>
              </a:rPr>
              <a:t> Africa (AEON) Conference/Workshop </a:t>
            </a:r>
          </a:p>
          <a:p>
            <a:pPr algn="ctr" eaLnBrk="1" hangingPunct="1"/>
            <a:r>
              <a:rPr lang="en-ZA" altLang="en-US" sz="1800" dirty="0">
                <a:solidFill>
                  <a:schemeClr val="tx1"/>
                </a:solidFill>
                <a:latin typeface="Times New Roman" pitchFamily="18" charset="0"/>
              </a:rPr>
              <a:t>Lord Milner Hotel, </a:t>
            </a:r>
            <a:r>
              <a:rPr lang="en-ZA" altLang="en-US" sz="1800" dirty="0" err="1">
                <a:solidFill>
                  <a:schemeClr val="tx1"/>
                </a:solidFill>
                <a:latin typeface="Times New Roman" pitchFamily="18" charset="0"/>
              </a:rPr>
              <a:t>Matjiesfontein</a:t>
            </a:r>
            <a:r>
              <a:rPr lang="en-ZA" altLang="en-US" sz="1800" dirty="0">
                <a:solidFill>
                  <a:schemeClr val="tx1"/>
                </a:solidFill>
                <a:latin typeface="Times New Roman" pitchFamily="18" charset="0"/>
              </a:rPr>
              <a:t> - Karoo</a:t>
            </a:r>
          </a:p>
          <a:p>
            <a:pPr algn="ctr" eaLnBrk="1" hangingPunct="1"/>
            <a:r>
              <a:rPr lang="en-US" altLang="en-US" sz="1800" dirty="0">
                <a:solidFill>
                  <a:schemeClr val="tx1"/>
                </a:solidFill>
                <a:latin typeface="Times New Roman" pitchFamily="18" charset="0"/>
              </a:rPr>
              <a:t>29 September – 3 October 2014</a:t>
            </a:r>
          </a:p>
          <a:p>
            <a:pPr algn="ctr" eaLnBrk="1" hangingPunct="1"/>
            <a:endParaRPr lang="en-US" altLang="en-US" sz="2000" dirty="0">
              <a:solidFill>
                <a:schemeClr val="tx1"/>
              </a:solidFill>
              <a:latin typeface="Times New Roman" pitchFamily="18" charset="0"/>
            </a:endParaRPr>
          </a:p>
        </p:txBody>
      </p:sp>
      <p:sp>
        <p:nvSpPr>
          <p:cNvPr id="2" name="Rectangle 1"/>
          <p:cNvSpPr/>
          <p:nvPr/>
        </p:nvSpPr>
        <p:spPr>
          <a:xfrm>
            <a:off x="1100137" y="2115235"/>
            <a:ext cx="7612063" cy="1077218"/>
          </a:xfrm>
          <a:prstGeom prst="rect">
            <a:avLst/>
          </a:prstGeom>
        </p:spPr>
        <p:txBody>
          <a:bodyPr wrap="square">
            <a:spAutoFit/>
          </a:bodyPr>
          <a:lstStyle/>
          <a:p>
            <a:pPr algn="ctr"/>
            <a:r>
              <a:rPr lang="en-ZA" sz="3200" b="1" dirty="0" smtClean="0">
                <a:solidFill>
                  <a:schemeClr val="accent3">
                    <a:lumMod val="50000"/>
                  </a:schemeClr>
                </a:solidFill>
              </a:rPr>
              <a:t>Numerical Analysis of Finite Strain in the Warm Zand Structure</a:t>
            </a:r>
            <a:endParaRPr lang="en-ZA" sz="3200" b="1" dirty="0">
              <a:solidFill>
                <a:schemeClr val="accent3">
                  <a:lumMod val="50000"/>
                </a:schemeClr>
              </a:solidFill>
            </a:endParaRPr>
          </a:p>
        </p:txBody>
      </p:sp>
      <p:sp>
        <p:nvSpPr>
          <p:cNvPr id="3" name="Rectangle 2"/>
          <p:cNvSpPr/>
          <p:nvPr/>
        </p:nvSpPr>
        <p:spPr>
          <a:xfrm>
            <a:off x="1263650" y="3186837"/>
            <a:ext cx="6794500" cy="1200329"/>
          </a:xfrm>
          <a:prstGeom prst="rect">
            <a:avLst/>
          </a:prstGeom>
        </p:spPr>
        <p:txBody>
          <a:bodyPr wrap="square">
            <a:spAutoFit/>
          </a:bodyPr>
          <a:lstStyle/>
          <a:p>
            <a:pPr algn="ctr"/>
            <a:r>
              <a:rPr lang="en-ZA" dirty="0" smtClean="0">
                <a:solidFill>
                  <a:schemeClr val="bg1">
                    <a:lumMod val="50000"/>
                  </a:schemeClr>
                </a:solidFill>
              </a:rPr>
              <a:t> </a:t>
            </a:r>
            <a:r>
              <a:rPr lang="nl-NL" dirty="0" smtClean="0">
                <a:solidFill>
                  <a:srgbClr val="C00000"/>
                </a:solidFill>
              </a:rPr>
              <a:t>(1)E.Saffou, (2)J. van Bever Donker , (3)R.Bailie, (4)J.Aller</a:t>
            </a:r>
            <a:br>
              <a:rPr lang="nl-NL" dirty="0" smtClean="0">
                <a:solidFill>
                  <a:srgbClr val="C00000"/>
                </a:solidFill>
              </a:rPr>
            </a:br>
            <a:r>
              <a:rPr lang="en-ZA" b="1" baseline="30000" dirty="0" smtClean="0">
                <a:solidFill>
                  <a:schemeClr val="tx1">
                    <a:lumMod val="75000"/>
                    <a:lumOff val="25000"/>
                  </a:schemeClr>
                </a:solidFill>
              </a:rPr>
              <a:t>(</a:t>
            </a:r>
            <a:r>
              <a:rPr lang="en-ZA" b="1" baseline="30000" dirty="0" smtClean="0"/>
              <a:t>1,2,3)</a:t>
            </a:r>
            <a:r>
              <a:rPr lang="en-ZA" b="1" dirty="0" smtClean="0"/>
              <a:t>Department of Applied Geology, University of the Western Cape(UWC)</a:t>
            </a:r>
            <a:br>
              <a:rPr lang="en-ZA" b="1" dirty="0" smtClean="0"/>
            </a:br>
            <a:r>
              <a:rPr lang="en-ZA" b="1" baseline="30000" dirty="0" smtClean="0"/>
              <a:t>4</a:t>
            </a:r>
            <a:r>
              <a:rPr lang="en-ZA" b="1" dirty="0" smtClean="0"/>
              <a:t>Department of Geology , University of Oviedo (Spain)</a:t>
            </a:r>
            <a:endParaRPr lang="en-ZA"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51520" y="1196752"/>
            <a:ext cx="3600400" cy="252028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55028985"/>
              </p:ext>
            </p:extLst>
          </p:nvPr>
        </p:nvGraphicFramePr>
        <p:xfrm>
          <a:off x="179512" y="3933056"/>
          <a:ext cx="4032448" cy="2602663"/>
        </p:xfrm>
        <a:graphic>
          <a:graphicData uri="http://schemas.openxmlformats.org/drawingml/2006/table">
            <a:tbl>
              <a:tblPr firstRow="1" firstCol="1" bandRow="1">
                <a:tableStyleId>{5C22544A-7EE6-4342-B048-85BDC9FD1C3A}</a:tableStyleId>
              </a:tblPr>
              <a:tblGrid>
                <a:gridCol w="1439234"/>
                <a:gridCol w="1296607"/>
                <a:gridCol w="1296607"/>
              </a:tblGrid>
              <a:tr h="237514">
                <a:tc>
                  <a:txBody>
                    <a:bodyPr/>
                    <a:lstStyle/>
                    <a:p>
                      <a:pPr>
                        <a:lnSpc>
                          <a:spcPct val="115000"/>
                        </a:lnSpc>
                        <a:spcAft>
                          <a:spcPts val="0"/>
                        </a:spcAft>
                      </a:pPr>
                      <a:r>
                        <a:rPr lang="en-US" sz="1600" dirty="0">
                          <a:solidFill>
                            <a:schemeClr val="tx1"/>
                          </a:solidFill>
                          <a:effectLst/>
                        </a:rPr>
                        <a:t>Fold 1 (fold strain)</a:t>
                      </a:r>
                      <a:endParaRPr lang="en-ZA" sz="1600" dirty="0">
                        <a:solidFill>
                          <a:schemeClr val="tx1"/>
                        </a:solidFill>
                        <a:effectLst/>
                        <a:latin typeface="Calibri"/>
                        <a:ea typeface="Times New Roman"/>
                        <a:cs typeface="Times New Roman"/>
                      </a:endParaRPr>
                    </a:p>
                  </a:txBody>
                  <a:tcPr marL="68580" marR="68580" marT="0" marB="0"/>
                </a:tc>
                <a:tc gridSpan="2">
                  <a:txBody>
                    <a:bodyPr/>
                    <a:lstStyle/>
                    <a:p>
                      <a:pPr>
                        <a:lnSpc>
                          <a:spcPct val="115000"/>
                        </a:lnSpc>
                        <a:spcAft>
                          <a:spcPts val="1000"/>
                        </a:spcAft>
                      </a:pPr>
                      <a:r>
                        <a:rPr lang="en-ZA" sz="1100" dirty="0">
                          <a:effectLst/>
                        </a:rPr>
                        <a:t> </a:t>
                      </a:r>
                      <a:endParaRPr lang="en-ZA" sz="1100" dirty="0">
                        <a:effectLst/>
                        <a:latin typeface="Calibri"/>
                        <a:ea typeface="Times New Roman"/>
                        <a:cs typeface="Times New Roman"/>
                      </a:endParaRPr>
                    </a:p>
                  </a:txBody>
                  <a:tcPr marL="0" marR="0" marT="0" marB="0" anchor="ctr"/>
                </a:tc>
                <a:tc hMerge="1">
                  <a:txBody>
                    <a:bodyPr/>
                    <a:lstStyle/>
                    <a:p>
                      <a:endParaRPr lang="en-ZA"/>
                    </a:p>
                  </a:txBody>
                  <a:tcPr/>
                </a:tc>
              </a:tr>
              <a:tr h="569647">
                <a:tc>
                  <a:txBody>
                    <a:bodyPr/>
                    <a:lstStyle/>
                    <a:p>
                      <a:pPr>
                        <a:lnSpc>
                          <a:spcPct val="115000"/>
                        </a:lnSpc>
                        <a:spcAft>
                          <a:spcPts val="0"/>
                        </a:spcAft>
                      </a:pPr>
                      <a:r>
                        <a:rPr lang="en-US" sz="1400" dirty="0">
                          <a:solidFill>
                            <a:schemeClr val="tx1"/>
                          </a:solidFill>
                          <a:effectLst/>
                        </a:rPr>
                        <a:t>Bulk Strain %</a:t>
                      </a:r>
                      <a:endParaRPr lang="en-ZA" sz="1400" dirty="0">
                        <a:solidFill>
                          <a:schemeClr val="tx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Ind. Strain%</a:t>
                      </a:r>
                      <a:endParaRPr lang="en-ZA" sz="14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Strain Partitioning%</a:t>
                      </a:r>
                      <a:endParaRPr lang="en-ZA" sz="1400" dirty="0">
                        <a:effectLst/>
                        <a:latin typeface="Calibri"/>
                        <a:ea typeface="Times New Roman"/>
                        <a:cs typeface="Times New Roman"/>
                      </a:endParaRPr>
                    </a:p>
                  </a:txBody>
                  <a:tcPr marL="68580" marR="68580" marT="0" marB="0"/>
                </a:tc>
              </a:tr>
              <a:tr h="237514">
                <a:tc rowSpan="6">
                  <a:txBody>
                    <a:bodyPr/>
                    <a:lstStyle/>
                    <a:p>
                      <a:pPr>
                        <a:lnSpc>
                          <a:spcPct val="115000"/>
                        </a:lnSpc>
                        <a:spcAft>
                          <a:spcPts val="0"/>
                        </a:spcAft>
                      </a:pPr>
                      <a:r>
                        <a:rPr lang="en-US" sz="1100" dirty="0">
                          <a:effectLst/>
                        </a:rPr>
                        <a:t> </a:t>
                      </a:r>
                      <a:endParaRPr lang="en-ZA" sz="1100" dirty="0">
                        <a:effectLst/>
                      </a:endParaRPr>
                    </a:p>
                    <a:p>
                      <a:pPr>
                        <a:lnSpc>
                          <a:spcPct val="115000"/>
                        </a:lnSpc>
                        <a:spcAft>
                          <a:spcPts val="0"/>
                        </a:spcAft>
                      </a:pPr>
                      <a:r>
                        <a:rPr lang="en-US" sz="1100" dirty="0">
                          <a:effectLst/>
                        </a:rPr>
                        <a:t> </a:t>
                      </a:r>
                      <a:endParaRPr lang="en-ZA" sz="1100" dirty="0">
                        <a:effectLst/>
                      </a:endParaRPr>
                    </a:p>
                    <a:p>
                      <a:pPr>
                        <a:lnSpc>
                          <a:spcPct val="115000"/>
                        </a:lnSpc>
                        <a:spcAft>
                          <a:spcPts val="0"/>
                        </a:spcAft>
                      </a:pPr>
                      <a:r>
                        <a:rPr lang="en-US" sz="1400" dirty="0">
                          <a:solidFill>
                            <a:schemeClr val="tx1"/>
                          </a:solidFill>
                          <a:effectLst/>
                        </a:rPr>
                        <a:t>            60</a:t>
                      </a:r>
                      <a:endParaRPr lang="en-ZA" sz="1400" dirty="0">
                        <a:solidFill>
                          <a:schemeClr val="tx1"/>
                        </a:solidFill>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60</a:t>
                      </a:r>
                      <a:endParaRPr lang="en-ZA" sz="14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a:effectLst/>
                        </a:rPr>
                        <a:t>1</a:t>
                      </a:r>
                      <a:endParaRPr lang="en-ZA" sz="1400">
                        <a:effectLst/>
                        <a:latin typeface="Calibri"/>
                        <a:ea typeface="Times New Roman"/>
                        <a:cs typeface="Times New Roman"/>
                      </a:endParaRPr>
                    </a:p>
                  </a:txBody>
                  <a:tcPr marL="68580" marR="68580" marT="0" marB="0"/>
                </a:tc>
              </a:tr>
              <a:tr h="237514">
                <a:tc vMerge="1">
                  <a:txBody>
                    <a:bodyPr/>
                    <a:lstStyle/>
                    <a:p>
                      <a:endParaRPr lang="en-ZA"/>
                    </a:p>
                  </a:txBody>
                  <a:tcPr/>
                </a:tc>
                <a:tc>
                  <a:txBody>
                    <a:bodyPr/>
                    <a:lstStyle/>
                    <a:p>
                      <a:pPr>
                        <a:lnSpc>
                          <a:spcPct val="115000"/>
                        </a:lnSpc>
                        <a:spcAft>
                          <a:spcPts val="0"/>
                        </a:spcAft>
                      </a:pPr>
                      <a:r>
                        <a:rPr lang="en-US" sz="1400" dirty="0">
                          <a:effectLst/>
                        </a:rPr>
                        <a:t>55</a:t>
                      </a:r>
                      <a:endParaRPr lang="en-ZA" sz="14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5</a:t>
                      </a:r>
                      <a:endParaRPr lang="en-ZA" sz="1400" dirty="0">
                        <a:effectLst/>
                        <a:latin typeface="Calibri"/>
                        <a:ea typeface="Times New Roman"/>
                        <a:cs typeface="Times New Roman"/>
                      </a:endParaRPr>
                    </a:p>
                  </a:txBody>
                  <a:tcPr marL="68580" marR="68580" marT="0" marB="0"/>
                </a:tc>
              </a:tr>
              <a:tr h="237514">
                <a:tc vMerge="1">
                  <a:txBody>
                    <a:bodyPr/>
                    <a:lstStyle/>
                    <a:p>
                      <a:endParaRPr lang="en-ZA"/>
                    </a:p>
                  </a:txBody>
                  <a:tcPr/>
                </a:tc>
                <a:tc>
                  <a:txBody>
                    <a:bodyPr/>
                    <a:lstStyle/>
                    <a:p>
                      <a:pPr>
                        <a:lnSpc>
                          <a:spcPct val="115000"/>
                        </a:lnSpc>
                        <a:spcAft>
                          <a:spcPts val="0"/>
                        </a:spcAft>
                      </a:pPr>
                      <a:r>
                        <a:rPr lang="en-US" sz="1400" dirty="0">
                          <a:effectLst/>
                        </a:rPr>
                        <a:t>50</a:t>
                      </a:r>
                      <a:endParaRPr lang="en-ZA" sz="14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10</a:t>
                      </a:r>
                      <a:endParaRPr lang="en-ZA" sz="1400" dirty="0">
                        <a:effectLst/>
                        <a:latin typeface="Calibri"/>
                        <a:ea typeface="Times New Roman"/>
                        <a:cs typeface="Times New Roman"/>
                      </a:endParaRPr>
                    </a:p>
                  </a:txBody>
                  <a:tcPr marL="68580" marR="68580" marT="0" marB="0"/>
                </a:tc>
              </a:tr>
              <a:tr h="237514">
                <a:tc vMerge="1">
                  <a:txBody>
                    <a:bodyPr/>
                    <a:lstStyle/>
                    <a:p>
                      <a:endParaRPr lang="en-ZA"/>
                    </a:p>
                  </a:txBody>
                  <a:tcPr/>
                </a:tc>
                <a:tc>
                  <a:txBody>
                    <a:bodyPr/>
                    <a:lstStyle/>
                    <a:p>
                      <a:pPr>
                        <a:lnSpc>
                          <a:spcPct val="115000"/>
                        </a:lnSpc>
                        <a:spcAft>
                          <a:spcPts val="0"/>
                        </a:spcAft>
                      </a:pPr>
                      <a:r>
                        <a:rPr lang="en-US" sz="1400">
                          <a:effectLst/>
                        </a:rPr>
                        <a:t>42</a:t>
                      </a:r>
                      <a:endParaRPr lang="en-ZA" sz="14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18</a:t>
                      </a:r>
                      <a:endParaRPr lang="en-ZA" sz="1400" dirty="0">
                        <a:effectLst/>
                        <a:latin typeface="Calibri"/>
                        <a:ea typeface="Times New Roman"/>
                        <a:cs typeface="Times New Roman"/>
                      </a:endParaRPr>
                    </a:p>
                  </a:txBody>
                  <a:tcPr marL="68580" marR="68580" marT="0" marB="0"/>
                </a:tc>
              </a:tr>
              <a:tr h="237514">
                <a:tc vMerge="1">
                  <a:txBody>
                    <a:bodyPr/>
                    <a:lstStyle/>
                    <a:p>
                      <a:endParaRPr lang="en-ZA"/>
                    </a:p>
                  </a:txBody>
                  <a:tcPr/>
                </a:tc>
                <a:tc>
                  <a:txBody>
                    <a:bodyPr/>
                    <a:lstStyle/>
                    <a:p>
                      <a:pPr>
                        <a:lnSpc>
                          <a:spcPct val="115000"/>
                        </a:lnSpc>
                        <a:spcAft>
                          <a:spcPts val="0"/>
                        </a:spcAft>
                      </a:pPr>
                      <a:r>
                        <a:rPr lang="en-US" sz="1400">
                          <a:effectLst/>
                        </a:rPr>
                        <a:t>32</a:t>
                      </a:r>
                      <a:endParaRPr lang="en-ZA" sz="14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28</a:t>
                      </a:r>
                      <a:endParaRPr lang="en-ZA" sz="1400" dirty="0">
                        <a:effectLst/>
                        <a:latin typeface="Calibri"/>
                        <a:ea typeface="Times New Roman"/>
                        <a:cs typeface="Times New Roman"/>
                      </a:endParaRPr>
                    </a:p>
                  </a:txBody>
                  <a:tcPr marL="68580" marR="68580" marT="0" marB="0"/>
                </a:tc>
              </a:tr>
              <a:tr h="237514">
                <a:tc vMerge="1">
                  <a:txBody>
                    <a:bodyPr/>
                    <a:lstStyle/>
                    <a:p>
                      <a:endParaRPr lang="en-ZA"/>
                    </a:p>
                  </a:txBody>
                  <a:tcPr/>
                </a:tc>
                <a:tc>
                  <a:txBody>
                    <a:bodyPr/>
                    <a:lstStyle/>
                    <a:p>
                      <a:pPr>
                        <a:lnSpc>
                          <a:spcPct val="115000"/>
                        </a:lnSpc>
                        <a:spcAft>
                          <a:spcPts val="0"/>
                        </a:spcAft>
                      </a:pPr>
                      <a:r>
                        <a:rPr lang="en-US" sz="1400">
                          <a:effectLst/>
                        </a:rPr>
                        <a:t> </a:t>
                      </a:r>
                      <a:endParaRPr lang="en-ZA" sz="1400">
                        <a:effectLst/>
                        <a:latin typeface="Calibri"/>
                        <a:ea typeface="Times New Roman"/>
                        <a:cs typeface="Times New Roman"/>
                      </a:endParaRPr>
                    </a:p>
                  </a:txBody>
                  <a:tcPr marL="68580" marR="68580" marT="0" marB="0"/>
                </a:tc>
                <a:tc>
                  <a:txBody>
                    <a:bodyPr/>
                    <a:lstStyle/>
                    <a:p>
                      <a:pPr>
                        <a:lnSpc>
                          <a:spcPct val="115000"/>
                        </a:lnSpc>
                        <a:spcAft>
                          <a:spcPts val="0"/>
                        </a:spcAft>
                      </a:pPr>
                      <a:r>
                        <a:rPr lang="en-US" sz="1400" dirty="0">
                          <a:effectLst/>
                        </a:rPr>
                        <a:t> </a:t>
                      </a:r>
                      <a:endParaRPr lang="en-ZA" sz="1400" dirty="0">
                        <a:effectLst/>
                        <a:latin typeface="Calibri"/>
                        <a:ea typeface="Times New Roman"/>
                        <a:cs typeface="Times New Roman"/>
                      </a:endParaRPr>
                    </a:p>
                  </a:txBody>
                  <a:tcPr marL="68580" marR="68580" marT="0" marB="0"/>
                </a:tc>
              </a:tr>
            </a:tbl>
          </a:graphicData>
        </a:graphic>
      </p:graphicFrame>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245429" y="1124745"/>
            <a:ext cx="4647051" cy="4031456"/>
          </a:xfrm>
          <a:prstGeom prst="rect">
            <a:avLst/>
          </a:prstGeom>
          <a:noFill/>
          <a:ln>
            <a:noFill/>
          </a:ln>
        </p:spPr>
      </p:pic>
      <p:sp>
        <p:nvSpPr>
          <p:cNvPr id="8" name="TextBox 7"/>
          <p:cNvSpPr txBox="1"/>
          <p:nvPr/>
        </p:nvSpPr>
        <p:spPr>
          <a:xfrm>
            <a:off x="5414123" y="5646755"/>
            <a:ext cx="3456384" cy="461665"/>
          </a:xfrm>
          <a:prstGeom prst="rect">
            <a:avLst/>
          </a:prstGeom>
          <a:solidFill>
            <a:schemeClr val="tx2">
              <a:lumMod val="20000"/>
              <a:lumOff val="80000"/>
            </a:schemeClr>
          </a:solidFill>
        </p:spPr>
        <p:txBody>
          <a:bodyPr wrap="square" rtlCol="0">
            <a:spAutoFit/>
          </a:bodyPr>
          <a:lstStyle/>
          <a:p>
            <a:r>
              <a:rPr lang="en-ZA" sz="2400" dirty="0" smtClean="0">
                <a:solidFill>
                  <a:schemeClr val="bg1"/>
                </a:solidFill>
              </a:rPr>
              <a:t>Rheology: Viscoelastic </a:t>
            </a:r>
            <a:endParaRPr lang="en-ZA" sz="2400" dirty="0">
              <a:solidFill>
                <a:schemeClr val="bg1"/>
              </a:solidFill>
            </a:endParaRPr>
          </a:p>
        </p:txBody>
      </p:sp>
      <p:cxnSp>
        <p:nvCxnSpPr>
          <p:cNvPr id="9" name="Straight Arrow Connector 8"/>
          <p:cNvCxnSpPr/>
          <p:nvPr/>
        </p:nvCxnSpPr>
        <p:spPr>
          <a:xfrm>
            <a:off x="3563888" y="4941168"/>
            <a:ext cx="1728192" cy="925071"/>
          </a:xfrm>
          <a:prstGeom prst="straightConnector1">
            <a:avLst/>
          </a:prstGeom>
          <a:ln w="44450">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51720" y="215900"/>
            <a:ext cx="5847680" cy="646331"/>
          </a:xfrm>
          <a:prstGeom prst="rect">
            <a:avLst/>
          </a:prstGeom>
          <a:noFill/>
        </p:spPr>
        <p:txBody>
          <a:bodyPr wrap="square" rtlCol="0">
            <a:spAutoFit/>
          </a:bodyPr>
          <a:lstStyle/>
          <a:p>
            <a:pPr algn="ctr"/>
            <a:r>
              <a:rPr lang="en-ZA" sz="3600" b="1" dirty="0" smtClean="0">
                <a:solidFill>
                  <a:schemeClr val="bg1">
                    <a:lumMod val="50000"/>
                  </a:schemeClr>
                </a:solidFill>
              </a:rPr>
              <a:t>Strain Contour Map</a:t>
            </a:r>
            <a:endParaRPr lang="en-ZA" sz="3600" b="1" dirty="0">
              <a:solidFill>
                <a:schemeClr val="bg1">
                  <a:lumMod val="50000"/>
                </a:schemeClr>
              </a:solidFill>
            </a:endParaRPr>
          </a:p>
        </p:txBody>
      </p:sp>
    </p:spTree>
    <p:extLst>
      <p:ext uri="{BB962C8B-B14F-4D97-AF65-F5344CB8AC3E}">
        <p14:creationId xmlns:p14="http://schemas.microsoft.com/office/powerpoint/2010/main" val="3067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866515-D77C-4675-9768-2D253DFEA6C6}" type="datetime1">
              <a:rPr lang="en-ZA" smtClean="0"/>
              <a:t>2014/10/03</a:t>
            </a:fld>
            <a:endParaRPr lang="en-ZA"/>
          </a:p>
        </p:txBody>
      </p:sp>
      <p:sp>
        <p:nvSpPr>
          <p:cNvPr id="6" name="Slide Number Placeholder 5"/>
          <p:cNvSpPr>
            <a:spLocks noGrp="1"/>
          </p:cNvSpPr>
          <p:nvPr>
            <p:ph type="sldNum" sz="quarter" idx="12"/>
          </p:nvPr>
        </p:nvSpPr>
        <p:spPr/>
        <p:txBody>
          <a:bodyPr/>
          <a:lstStyle/>
          <a:p>
            <a:fld id="{187BC4DE-AE93-45A4-8458-BF434D34EEA8}" type="slidenum">
              <a:rPr lang="en-ZA" smtClean="0"/>
              <a:t>11</a:t>
            </a:fld>
            <a:endParaRPr lang="en-ZA"/>
          </a:p>
        </p:txBody>
      </p:sp>
      <p:sp>
        <p:nvSpPr>
          <p:cNvPr id="7" name="TextBox 6"/>
          <p:cNvSpPr txBox="1"/>
          <p:nvPr/>
        </p:nvSpPr>
        <p:spPr>
          <a:xfrm>
            <a:off x="954741" y="1102659"/>
            <a:ext cx="7368988" cy="2585323"/>
          </a:xfrm>
          <a:prstGeom prst="rect">
            <a:avLst/>
          </a:prstGeom>
          <a:noFill/>
        </p:spPr>
        <p:txBody>
          <a:bodyPr wrap="square" rtlCol="0">
            <a:spAutoFit/>
          </a:bodyPr>
          <a:lstStyle/>
          <a:p>
            <a:r>
              <a:rPr lang="en-ZA" sz="5400" dirty="0" smtClean="0">
                <a:solidFill>
                  <a:schemeClr val="bg1">
                    <a:lumMod val="50000"/>
                  </a:schemeClr>
                </a:solidFill>
              </a:rPr>
              <a:t>How do folds accommodate strain in the Warm Zand?</a:t>
            </a:r>
            <a:endParaRPr lang="en-ZA" sz="5400" dirty="0">
              <a:solidFill>
                <a:schemeClr val="bg1">
                  <a:lumMod val="50000"/>
                </a:schemeClr>
              </a:solidFill>
            </a:endParaRPr>
          </a:p>
        </p:txBody>
      </p:sp>
      <p:sp>
        <p:nvSpPr>
          <p:cNvPr id="3" name="TextBox 2"/>
          <p:cNvSpPr txBox="1"/>
          <p:nvPr/>
        </p:nvSpPr>
        <p:spPr>
          <a:xfrm>
            <a:off x="825457" y="4244867"/>
            <a:ext cx="7627556" cy="2585323"/>
          </a:xfrm>
          <a:prstGeom prst="rect">
            <a:avLst/>
          </a:prstGeom>
          <a:solidFill>
            <a:srgbClr val="FDF9B1"/>
          </a:solidFill>
        </p:spPr>
        <p:txBody>
          <a:bodyPr wrap="square" rtlCol="0">
            <a:spAutoFit/>
          </a:bodyPr>
          <a:lstStyle/>
          <a:p>
            <a:r>
              <a:rPr lang="en-ZA" sz="5400" dirty="0" smtClean="0"/>
              <a:t>We need to model the strain pattern in the folds</a:t>
            </a:r>
            <a:endParaRPr lang="en-ZA" sz="5400" dirty="0"/>
          </a:p>
        </p:txBody>
      </p:sp>
    </p:spTree>
    <p:extLst>
      <p:ext uri="{BB962C8B-B14F-4D97-AF65-F5344CB8AC3E}">
        <p14:creationId xmlns:p14="http://schemas.microsoft.com/office/powerpoint/2010/main" val="1298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3300" y="403225"/>
            <a:ext cx="7772400" cy="828675"/>
          </a:xfrm>
        </p:spPr>
        <p:txBody>
          <a:bodyPr/>
          <a:lstStyle/>
          <a:p>
            <a:r>
              <a:rPr lang="en-ZA" b="1" dirty="0" smtClean="0">
                <a:solidFill>
                  <a:schemeClr val="tx1"/>
                </a:solidFill>
              </a:rPr>
              <a:t>Fold Kinematic Mechanisms</a:t>
            </a:r>
            <a:endParaRPr lang="en-ZA" dirty="0">
              <a:solidFill>
                <a:schemeClr val="tx1"/>
              </a:solidFill>
            </a:endParaRPr>
          </a:p>
        </p:txBody>
      </p:sp>
      <p:sp>
        <p:nvSpPr>
          <p:cNvPr id="7" name="Subtitle 6"/>
          <p:cNvSpPr>
            <a:spLocks noGrp="1"/>
          </p:cNvSpPr>
          <p:nvPr>
            <p:ph type="subTitle" idx="1"/>
          </p:nvPr>
        </p:nvSpPr>
        <p:spPr>
          <a:xfrm>
            <a:off x="1460500" y="4045466"/>
            <a:ext cx="6400800" cy="1752600"/>
          </a:xfrm>
        </p:spPr>
        <p:txBody>
          <a:bodyPr/>
          <a:lstStyle/>
          <a:p>
            <a:pPr marL="342900" indent="-342900" algn="l">
              <a:buFont typeface="Wingdings" pitchFamily="2" charset="2"/>
              <a:buChar char="q"/>
            </a:pPr>
            <a:r>
              <a:rPr lang="en-ZA" dirty="0" smtClean="0">
                <a:solidFill>
                  <a:srgbClr val="92D050"/>
                </a:solidFill>
              </a:rPr>
              <a:t>Tangential </a:t>
            </a:r>
            <a:r>
              <a:rPr lang="en-ZA" dirty="0">
                <a:solidFill>
                  <a:srgbClr val="92D050"/>
                </a:solidFill>
              </a:rPr>
              <a:t>Longitudinal Strain (TLS),</a:t>
            </a:r>
          </a:p>
          <a:p>
            <a:pPr marL="342900" indent="-342900" algn="l">
              <a:buFont typeface="Wingdings" pitchFamily="2" charset="2"/>
              <a:buChar char="q"/>
            </a:pPr>
            <a:r>
              <a:rPr lang="en-ZA" dirty="0">
                <a:solidFill>
                  <a:srgbClr val="92D050"/>
                </a:solidFill>
              </a:rPr>
              <a:t> Flexural Flow (FF</a:t>
            </a:r>
            <a:r>
              <a:rPr lang="en-ZA" dirty="0" smtClean="0">
                <a:solidFill>
                  <a:srgbClr val="92D050"/>
                </a:solidFill>
              </a:rPr>
              <a:t>)</a:t>
            </a:r>
          </a:p>
          <a:p>
            <a:pPr marL="342900" indent="-342900" algn="l">
              <a:buFont typeface="Wingdings" pitchFamily="2" charset="2"/>
              <a:buChar char="q"/>
            </a:pPr>
            <a:r>
              <a:rPr lang="en-ZA" dirty="0" smtClean="0">
                <a:solidFill>
                  <a:srgbClr val="92D050"/>
                </a:solidFill>
              </a:rPr>
              <a:t> </a:t>
            </a:r>
            <a:r>
              <a:rPr lang="en-ZA" dirty="0">
                <a:solidFill>
                  <a:srgbClr val="92D050"/>
                </a:solidFill>
              </a:rPr>
              <a:t>Flattening (FL</a:t>
            </a:r>
            <a:r>
              <a:rPr lang="en-ZA" dirty="0" smtClean="0">
                <a:solidFill>
                  <a:srgbClr val="92D050"/>
                </a:solidFill>
              </a:rPr>
              <a:t>).</a:t>
            </a:r>
          </a:p>
          <a:p>
            <a:pPr marL="342900" indent="-342900" algn="l">
              <a:buFont typeface="Wingdings" pitchFamily="2" charset="2"/>
              <a:buChar char="q"/>
            </a:pPr>
            <a:r>
              <a:rPr lang="en-ZA" dirty="0" smtClean="0">
                <a:solidFill>
                  <a:srgbClr val="92D050"/>
                </a:solidFill>
              </a:rPr>
              <a:t>Initial </a:t>
            </a:r>
            <a:r>
              <a:rPr lang="en-ZA" dirty="0">
                <a:solidFill>
                  <a:srgbClr val="92D050"/>
                </a:solidFill>
              </a:rPr>
              <a:t>Layer Shortening (ILSH), </a:t>
            </a:r>
          </a:p>
          <a:p>
            <a:pPr marL="342900" indent="-342900">
              <a:buFont typeface="Wingdings" pitchFamily="2" charset="2"/>
              <a:buChar char="q"/>
            </a:pPr>
            <a:endParaRPr lang="en-ZA"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user\Desktop\Picture1.jpg"/>
          <p:cNvPicPr/>
          <p:nvPr/>
        </p:nvPicPr>
        <p:blipFill>
          <a:blip r:embed="rId3">
            <a:extLst>
              <a:ext uri="{28A0092B-C50C-407E-A947-70E740481C1C}">
                <a14:useLocalDpi xmlns:a14="http://schemas.microsoft.com/office/drawing/2010/main" val="0"/>
              </a:ext>
            </a:extLst>
          </a:blip>
          <a:srcRect/>
          <a:stretch>
            <a:fillRect/>
          </a:stretch>
        </p:blipFill>
        <p:spPr bwMode="auto">
          <a:xfrm>
            <a:off x="1270000" y="1309109"/>
            <a:ext cx="6210300" cy="2722984"/>
          </a:xfrm>
          <a:prstGeom prst="rect">
            <a:avLst/>
          </a:prstGeom>
          <a:noFill/>
          <a:ln>
            <a:noFill/>
          </a:ln>
        </p:spPr>
      </p:pic>
      <p:sp>
        <p:nvSpPr>
          <p:cNvPr id="11" name="TextBox 10"/>
          <p:cNvSpPr txBox="1"/>
          <p:nvPr/>
        </p:nvSpPr>
        <p:spPr>
          <a:xfrm>
            <a:off x="165100" y="1363870"/>
            <a:ext cx="1524000" cy="923330"/>
          </a:xfrm>
          <a:prstGeom prst="rect">
            <a:avLst/>
          </a:prstGeom>
          <a:solidFill>
            <a:srgbClr val="F9FEC6"/>
          </a:solidFill>
        </p:spPr>
        <p:txBody>
          <a:bodyPr wrap="square" rtlCol="0">
            <a:spAutoFit/>
          </a:bodyPr>
          <a:lstStyle>
            <a:defPPr>
              <a:defRPr lang="en-US"/>
            </a:defPPr>
          </a:lstStyle>
          <a:p>
            <a:r>
              <a:rPr lang="en-ZA" dirty="0"/>
              <a:t>Tangential longitudinal strain</a:t>
            </a:r>
          </a:p>
        </p:txBody>
      </p:sp>
      <p:sp>
        <p:nvSpPr>
          <p:cNvPr id="12" name="TextBox 11"/>
          <p:cNvSpPr txBox="1"/>
          <p:nvPr/>
        </p:nvSpPr>
        <p:spPr>
          <a:xfrm>
            <a:off x="7664450" y="1363870"/>
            <a:ext cx="1263650" cy="646331"/>
          </a:xfrm>
          <a:prstGeom prst="rect">
            <a:avLst/>
          </a:prstGeom>
          <a:solidFill>
            <a:srgbClr val="F9FEC6"/>
          </a:solidFill>
        </p:spPr>
        <p:txBody>
          <a:bodyPr wrap="square" rtlCol="0">
            <a:spAutoFit/>
          </a:bodyPr>
          <a:lstStyle/>
          <a:p>
            <a:r>
              <a:rPr lang="en-ZA" dirty="0" smtClean="0"/>
              <a:t>Flexural Flow</a:t>
            </a:r>
            <a:endParaRPr lang="en-ZA" dirty="0"/>
          </a:p>
        </p:txBody>
      </p:sp>
      <p:cxnSp>
        <p:nvCxnSpPr>
          <p:cNvPr id="14" name="Straight Arrow Connector 13"/>
          <p:cNvCxnSpPr/>
          <p:nvPr/>
        </p:nvCxnSpPr>
        <p:spPr>
          <a:xfrm flipH="1">
            <a:off x="7061200" y="2010201"/>
            <a:ext cx="330200" cy="530831"/>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946900" y="1917700"/>
            <a:ext cx="717550" cy="623332"/>
          </a:xfrm>
          <a:prstGeom prst="straightConnector1">
            <a:avLst/>
          </a:prstGeom>
          <a:ln w="19050">
            <a:solidFill>
              <a:srgbClr val="412E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1075530" y="2300326"/>
            <a:ext cx="511969" cy="514350"/>
          </a:xfrm>
          <a:prstGeom prst="straightConnector1">
            <a:avLst/>
          </a:prstGeom>
          <a:ln w="19050">
            <a:solidFill>
              <a:srgbClr val="412E9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chemeClr val="accent3"/>
                </a:solidFill>
              </a:rPr>
              <a:t>Mathematical Analysis of Fold Profile</a:t>
            </a:r>
            <a:endParaRPr lang="en-ZA" b="1" dirty="0">
              <a:solidFill>
                <a:schemeClr val="accent3"/>
              </a:solidFill>
            </a:endParaRPr>
          </a:p>
        </p:txBody>
      </p:sp>
      <p:cxnSp>
        <p:nvCxnSpPr>
          <p:cNvPr id="6" name="Straight Connector 5"/>
          <p:cNvCxnSpPr/>
          <p:nvPr/>
        </p:nvCxnSpPr>
        <p:spPr>
          <a:xfrm>
            <a:off x="541751" y="2060848"/>
            <a:ext cx="2376264" cy="0"/>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94641" y="2310904"/>
            <a:ext cx="158417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6285617" y="1354480"/>
            <a:ext cx="1799617" cy="1060349"/>
          </a:xfrm>
          <a:custGeom>
            <a:avLst/>
            <a:gdLst>
              <a:gd name="connsiteX0" fmla="*/ 0 w 1799617"/>
              <a:gd name="connsiteY0" fmla="*/ 1011711 h 1060349"/>
              <a:gd name="connsiteX1" fmla="*/ 894945 w 1799617"/>
              <a:gd name="connsiteY1" fmla="*/ 34 h 1060349"/>
              <a:gd name="connsiteX2" fmla="*/ 1780162 w 1799617"/>
              <a:gd name="connsiteY2" fmla="*/ 1040894 h 1060349"/>
              <a:gd name="connsiteX3" fmla="*/ 1780162 w 1799617"/>
              <a:gd name="connsiteY3" fmla="*/ 1040894 h 1060349"/>
              <a:gd name="connsiteX4" fmla="*/ 1799617 w 1799617"/>
              <a:gd name="connsiteY4" fmla="*/ 1060349 h 106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617" h="1060349">
                <a:moveTo>
                  <a:pt x="0" y="1011711"/>
                </a:moveTo>
                <a:cubicBezTo>
                  <a:pt x="299125" y="503440"/>
                  <a:pt x="598251" y="-4830"/>
                  <a:pt x="894945" y="34"/>
                </a:cubicBezTo>
                <a:cubicBezTo>
                  <a:pt x="1191639" y="4898"/>
                  <a:pt x="1780162" y="1040894"/>
                  <a:pt x="1780162" y="1040894"/>
                </a:cubicBezTo>
                <a:lnTo>
                  <a:pt x="1780162" y="1040894"/>
                </a:lnTo>
                <a:lnTo>
                  <a:pt x="1799617" y="1060349"/>
                </a:ln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mc:AlternateContent xmlns:mc="http://schemas.openxmlformats.org/markup-compatibility/2006" xmlns:a14="http://schemas.microsoft.com/office/drawing/2010/main">
        <mc:Choice Requires="a14">
          <p:sp>
            <p:nvSpPr>
              <p:cNvPr id="16" name="Rectangle 15"/>
              <p:cNvSpPr/>
              <p:nvPr/>
            </p:nvSpPr>
            <p:spPr>
              <a:xfrm>
                <a:off x="3626200" y="1354480"/>
                <a:ext cx="2335255" cy="8932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ZA" sz="2000" i="1" smtClean="0">
                          <a:solidFill>
                            <a:srgbClr val="92D050"/>
                          </a:solidFill>
                          <a:latin typeface="Cambria Math"/>
                        </a:rPr>
                        <m:t>𝑘</m:t>
                      </m:r>
                      <m:r>
                        <a:rPr lang="en-ZA" sz="2000" i="1" smtClean="0">
                          <a:solidFill>
                            <a:srgbClr val="92D050"/>
                          </a:solidFill>
                          <a:latin typeface="Cambria Math"/>
                        </a:rPr>
                        <m:t>=</m:t>
                      </m:r>
                      <m:f>
                        <m:fPr>
                          <m:ctrlPr>
                            <a:rPr lang="en-ZA" sz="2000" i="1">
                              <a:solidFill>
                                <a:srgbClr val="92D050"/>
                              </a:solidFill>
                              <a:latin typeface="Cambria Math"/>
                            </a:rPr>
                          </m:ctrlPr>
                        </m:fPr>
                        <m:num>
                          <m:sSup>
                            <m:sSupPr>
                              <m:ctrlPr>
                                <a:rPr lang="en-ZA" sz="2000" i="1">
                                  <a:solidFill>
                                    <a:srgbClr val="92D050"/>
                                  </a:solidFill>
                                  <a:latin typeface="Cambria Math"/>
                                </a:rPr>
                              </m:ctrlPr>
                            </m:sSupPr>
                            <m:e>
                              <m:r>
                                <a:rPr lang="en-ZA" sz="2000" i="1">
                                  <a:solidFill>
                                    <a:srgbClr val="92D050"/>
                                  </a:solidFill>
                                  <a:latin typeface="Cambria Math"/>
                                </a:rPr>
                                <m:t>𝑓</m:t>
                              </m:r>
                            </m:e>
                            <m:sup>
                              <m:r>
                                <a:rPr lang="en-ZA" sz="2000" i="1">
                                  <a:solidFill>
                                    <a:srgbClr val="92D050"/>
                                  </a:solidFill>
                                  <a:latin typeface="Cambria Math"/>
                                </a:rPr>
                                <m:t>′′</m:t>
                              </m:r>
                            </m:sup>
                          </m:sSup>
                          <m:d>
                            <m:dPr>
                              <m:ctrlPr>
                                <a:rPr lang="en-ZA" sz="2000" i="1">
                                  <a:solidFill>
                                    <a:srgbClr val="92D050"/>
                                  </a:solidFill>
                                  <a:latin typeface="Cambria Math"/>
                                </a:rPr>
                              </m:ctrlPr>
                            </m:dPr>
                            <m:e>
                              <m:r>
                                <a:rPr lang="en-ZA" sz="2000" i="1">
                                  <a:solidFill>
                                    <a:srgbClr val="92D050"/>
                                  </a:solidFill>
                                  <a:latin typeface="Cambria Math"/>
                                </a:rPr>
                                <m:t>𝑥</m:t>
                              </m:r>
                            </m:e>
                          </m:d>
                        </m:num>
                        <m:den>
                          <m:r>
                            <a:rPr lang="en-ZA" sz="2000" i="1">
                              <a:solidFill>
                                <a:srgbClr val="92D050"/>
                              </a:solidFill>
                              <a:latin typeface="Cambria Math"/>
                            </a:rPr>
                            <m:t>[ </m:t>
                          </m:r>
                          <m:sSup>
                            <m:sSupPr>
                              <m:ctrlPr>
                                <a:rPr lang="en-ZA" sz="2000" i="1">
                                  <a:solidFill>
                                    <a:srgbClr val="92D050"/>
                                  </a:solidFill>
                                  <a:latin typeface="Cambria Math"/>
                                </a:rPr>
                              </m:ctrlPr>
                            </m:sSupPr>
                            <m:e>
                              <m:r>
                                <a:rPr lang="en-ZA" sz="2000" i="1">
                                  <a:solidFill>
                                    <a:srgbClr val="92D050"/>
                                  </a:solidFill>
                                  <a:latin typeface="Cambria Math"/>
                                </a:rPr>
                                <m:t>1+</m:t>
                              </m:r>
                              <m:r>
                                <a:rPr lang="en-ZA" sz="2000" i="1">
                                  <a:solidFill>
                                    <a:srgbClr val="92D050"/>
                                  </a:solidFill>
                                  <a:latin typeface="Cambria Math"/>
                                </a:rPr>
                                <m:t>𝑓</m:t>
                              </m:r>
                              <m:r>
                                <a:rPr lang="en-ZA" sz="2000" i="1">
                                  <a:solidFill>
                                    <a:srgbClr val="92D050"/>
                                  </a:solidFill>
                                  <a:latin typeface="Cambria Math"/>
                                </a:rPr>
                                <m:t>′′</m:t>
                              </m:r>
                              <m:sSup>
                                <m:sSupPr>
                                  <m:ctrlPr>
                                    <a:rPr lang="en-ZA" sz="2000" i="1">
                                      <a:solidFill>
                                        <a:srgbClr val="92D050"/>
                                      </a:solidFill>
                                      <a:latin typeface="Cambria Math"/>
                                    </a:rPr>
                                  </m:ctrlPr>
                                </m:sSupPr>
                                <m:e>
                                  <m:d>
                                    <m:dPr>
                                      <m:ctrlPr>
                                        <a:rPr lang="en-ZA" sz="2000" i="1">
                                          <a:solidFill>
                                            <a:srgbClr val="92D050"/>
                                          </a:solidFill>
                                          <a:latin typeface="Cambria Math"/>
                                        </a:rPr>
                                      </m:ctrlPr>
                                    </m:dPr>
                                    <m:e>
                                      <m:r>
                                        <a:rPr lang="en-ZA" sz="2000" i="1">
                                          <a:solidFill>
                                            <a:srgbClr val="92D050"/>
                                          </a:solidFill>
                                          <a:latin typeface="Cambria Math"/>
                                        </a:rPr>
                                        <m:t>𝑥</m:t>
                                      </m:r>
                                    </m:e>
                                  </m:d>
                                </m:e>
                                <m:sup>
                                  <m:r>
                                    <a:rPr lang="en-ZA" sz="2000" i="1">
                                      <a:solidFill>
                                        <a:srgbClr val="92D050"/>
                                      </a:solidFill>
                                      <a:latin typeface="Cambria Math"/>
                                    </a:rPr>
                                    <m:t>2</m:t>
                                  </m:r>
                                </m:sup>
                              </m:sSup>
                              <m:r>
                                <a:rPr lang="en-ZA" sz="2000" i="1">
                                  <a:solidFill>
                                    <a:srgbClr val="92D050"/>
                                  </a:solidFill>
                                  <a:latin typeface="Cambria Math"/>
                                </a:rPr>
                                <m:t>]</m:t>
                              </m:r>
                            </m:e>
                            <m:sup>
                              <m:f>
                                <m:fPr>
                                  <m:ctrlPr>
                                    <a:rPr lang="en-ZA" sz="2000" i="1">
                                      <a:solidFill>
                                        <a:srgbClr val="92D050"/>
                                      </a:solidFill>
                                      <a:latin typeface="Cambria Math"/>
                                    </a:rPr>
                                  </m:ctrlPr>
                                </m:fPr>
                                <m:num>
                                  <m:r>
                                    <a:rPr lang="en-ZA" sz="2000" i="1">
                                      <a:solidFill>
                                        <a:srgbClr val="92D050"/>
                                      </a:solidFill>
                                      <a:latin typeface="Cambria Math"/>
                                    </a:rPr>
                                    <m:t>3</m:t>
                                  </m:r>
                                </m:num>
                                <m:den>
                                  <m:r>
                                    <a:rPr lang="en-ZA" sz="2000" i="1">
                                      <a:solidFill>
                                        <a:srgbClr val="92D050"/>
                                      </a:solidFill>
                                      <a:latin typeface="Cambria Math"/>
                                    </a:rPr>
                                    <m:t>2</m:t>
                                  </m:r>
                                </m:den>
                              </m:f>
                            </m:sup>
                          </m:sSup>
                        </m:den>
                      </m:f>
                      <m:r>
                        <a:rPr lang="en-ZA" sz="2000" i="1">
                          <a:latin typeface="Cambria Math"/>
                        </a:rPr>
                        <m:t> </m:t>
                      </m:r>
                    </m:oMath>
                  </m:oMathPara>
                </a14:m>
                <a:endParaRPr lang="en-ZA" sz="2000" dirty="0"/>
              </a:p>
            </p:txBody>
          </p:sp>
        </mc:Choice>
        <mc:Fallback xmlns="">
          <p:sp>
            <p:nvSpPr>
              <p:cNvPr id="16" name="Rectangle 15"/>
              <p:cNvSpPr>
                <a:spLocks noRot="1" noChangeAspect="1" noMove="1" noResize="1" noEditPoints="1" noAdjustHandles="1" noChangeArrowheads="1" noChangeShapeType="1" noTextEdit="1"/>
              </p:cNvSpPr>
              <p:nvPr/>
            </p:nvSpPr>
            <p:spPr>
              <a:xfrm>
                <a:off x="3626200" y="1354480"/>
                <a:ext cx="2335255" cy="893258"/>
              </a:xfrm>
              <a:prstGeom prst="rect">
                <a:avLst/>
              </a:prstGeom>
              <a:blipFill rotWithShape="1">
                <a:blip r:embed="rId3"/>
                <a:stretch>
                  <a:fillRect/>
                </a:stretch>
              </a:blipFill>
            </p:spPr>
            <p:txBody>
              <a:bodyPr/>
              <a:lstStyle/>
              <a:p>
                <a:r>
                  <a:rPr lang="en-ZA">
                    <a:noFill/>
                  </a:rPr>
                  <a:t> </a:t>
                </a:r>
              </a:p>
            </p:txBody>
          </p:sp>
        </mc:Fallback>
      </mc:AlternateContent>
      <p:sp>
        <p:nvSpPr>
          <p:cNvPr id="33" name="TextBox 32"/>
          <p:cNvSpPr txBox="1"/>
          <p:nvPr/>
        </p:nvSpPr>
        <p:spPr>
          <a:xfrm>
            <a:off x="1466525" y="2967283"/>
            <a:ext cx="1214653" cy="584775"/>
          </a:xfrm>
          <a:prstGeom prst="rect">
            <a:avLst/>
          </a:prstGeom>
          <a:noFill/>
        </p:spPr>
        <p:txBody>
          <a:bodyPr wrap="square" rtlCol="0">
            <a:spAutoFit/>
          </a:bodyPr>
          <a:lstStyle/>
          <a:p>
            <a:r>
              <a:rPr lang="en-ZA" sz="1600" b="1" dirty="0" smtClean="0">
                <a:solidFill>
                  <a:schemeClr val="bg1">
                    <a:lumMod val="50000"/>
                  </a:schemeClr>
                </a:solidFill>
              </a:rPr>
              <a:t>Conic functions</a:t>
            </a:r>
            <a:endParaRPr lang="en-ZA" sz="1600" b="1" dirty="0">
              <a:solidFill>
                <a:schemeClr val="bg1">
                  <a:lumMod val="50000"/>
                </a:schemeClr>
              </a:solidFill>
            </a:endParaRPr>
          </a:p>
        </p:txBody>
      </p:sp>
      <mc:AlternateContent xmlns:mc="http://schemas.openxmlformats.org/markup-compatibility/2006" xmlns:a14="http://schemas.microsoft.com/office/drawing/2010/main">
        <mc:Choice Requires="a14">
          <p:sp>
            <p:nvSpPr>
              <p:cNvPr id="34" name="TextBox 33"/>
              <p:cNvSpPr txBox="1"/>
              <p:nvPr/>
            </p:nvSpPr>
            <p:spPr>
              <a:xfrm>
                <a:off x="2846814" y="2643186"/>
                <a:ext cx="3729991" cy="134088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r>
                        <a:rPr lang="en-ZA" i="1" smtClean="0">
                          <a:solidFill>
                            <a:schemeClr val="bg1">
                              <a:lumMod val="50000"/>
                            </a:schemeClr>
                          </a:solidFill>
                          <a:latin typeface="Cambria Math"/>
                        </a:rPr>
                        <m:t>= </m:t>
                      </m:r>
                      <m:d>
                        <m:dPr>
                          <m:begChr m:val="{"/>
                          <m:endChr m:val=""/>
                          <m:ctrlPr>
                            <a:rPr lang="en-ZA" i="1" smtClean="0">
                              <a:solidFill>
                                <a:schemeClr val="tx1"/>
                              </a:solidFill>
                              <a:latin typeface="Cambria Math"/>
                            </a:rPr>
                          </m:ctrlPr>
                        </m:dPr>
                        <m:e>
                          <m:eqArr>
                            <m:eqArrPr>
                              <m:ctrlPr>
                                <a:rPr lang="en-ZA" i="1">
                                  <a:solidFill>
                                    <a:schemeClr val="tx1"/>
                                  </a:solidFill>
                                  <a:latin typeface="Cambria Math"/>
                                </a:rPr>
                              </m:ctrlPr>
                            </m:eqArrPr>
                            <m:e>
                              <m:r>
                                <a:rPr lang="en-ZA" i="1">
                                  <a:solidFill>
                                    <a:schemeClr val="tx1"/>
                                  </a:solidFill>
                                  <a:latin typeface="Cambria Math"/>
                                </a:rPr>
                                <m:t>  </m:t>
                              </m:r>
                              <m:f>
                                <m:fPr>
                                  <m:ctrlPr>
                                    <a:rPr lang="en-ZA" i="1">
                                      <a:solidFill>
                                        <a:schemeClr val="tx1"/>
                                      </a:solidFill>
                                      <a:latin typeface="Cambria Math"/>
                                    </a:rPr>
                                  </m:ctrlPr>
                                </m:fPr>
                                <m:num>
                                  <m:r>
                                    <a:rPr lang="en-ZA" i="1">
                                      <a:solidFill>
                                        <a:schemeClr val="tx1"/>
                                      </a:solidFill>
                                      <a:latin typeface="Cambria Math"/>
                                    </a:rPr>
                                    <m:t>1−</m:t>
                                  </m:r>
                                  <m:rad>
                                    <m:radPr>
                                      <m:degHide m:val="on"/>
                                      <m:ctrlPr>
                                        <a:rPr lang="en-ZA" i="1">
                                          <a:solidFill>
                                            <a:schemeClr val="tx1"/>
                                          </a:solidFill>
                                          <a:latin typeface="Cambria Math"/>
                                        </a:rPr>
                                      </m:ctrlPr>
                                    </m:radPr>
                                    <m:deg/>
                                    <m:e>
                                      <m:r>
                                        <a:rPr lang="en-ZA" i="1">
                                          <a:solidFill>
                                            <a:schemeClr val="tx1"/>
                                          </a:solidFill>
                                          <a:latin typeface="Cambria Math"/>
                                        </a:rPr>
                                        <m:t>1−(1−</m:t>
                                      </m:r>
                                      <m:sSup>
                                        <m:sSupPr>
                                          <m:ctrlPr>
                                            <a:rPr lang="en-ZA" i="1">
                                              <a:solidFill>
                                                <a:schemeClr val="tx1"/>
                                              </a:solidFill>
                                              <a:latin typeface="Cambria Math"/>
                                            </a:rPr>
                                          </m:ctrlPr>
                                        </m:sSupPr>
                                        <m:e>
                                          <m:r>
                                            <a:rPr lang="en-ZA" i="1">
                                              <a:solidFill>
                                                <a:schemeClr val="tx1"/>
                                              </a:solidFill>
                                              <a:latin typeface="Cambria Math"/>
                                            </a:rPr>
                                            <m:t>𝑒</m:t>
                                          </m:r>
                                        </m:e>
                                        <m:sup>
                                          <m:r>
                                            <a:rPr lang="en-ZA" i="1">
                                              <a:solidFill>
                                                <a:schemeClr val="tx1"/>
                                              </a:solidFill>
                                              <a:latin typeface="Cambria Math"/>
                                            </a:rPr>
                                            <m:t>2</m:t>
                                          </m:r>
                                        </m:sup>
                                      </m:sSup>
                                      <m:r>
                                        <a:rPr lang="en-ZA" i="1">
                                          <a:solidFill>
                                            <a:schemeClr val="tx1"/>
                                          </a:solidFill>
                                          <a:latin typeface="Cambria Math"/>
                                        </a:rPr>
                                        <m:t>)</m:t>
                                      </m:r>
                                      <m:sSup>
                                        <m:sSupPr>
                                          <m:ctrlPr>
                                            <a:rPr lang="en-ZA" i="1">
                                              <a:solidFill>
                                                <a:schemeClr val="tx1"/>
                                              </a:solidFill>
                                              <a:latin typeface="Cambria Math"/>
                                            </a:rPr>
                                          </m:ctrlPr>
                                        </m:sSupPr>
                                        <m:e>
                                          <m:r>
                                            <a:rPr lang="en-ZA" i="1">
                                              <a:solidFill>
                                                <a:schemeClr val="tx1"/>
                                              </a:solidFill>
                                              <a:latin typeface="Cambria Math"/>
                                            </a:rPr>
                                            <m:t>𝑥</m:t>
                                          </m:r>
                                        </m:e>
                                        <m:sup>
                                          <m:r>
                                            <a:rPr lang="en-ZA" i="1">
                                              <a:solidFill>
                                                <a:schemeClr val="tx1"/>
                                              </a:solidFill>
                                              <a:latin typeface="Cambria Math"/>
                                            </a:rPr>
                                            <m:t>2</m:t>
                                          </m:r>
                                        </m:sup>
                                      </m:sSup>
                                    </m:e>
                                  </m:rad>
                                </m:num>
                                <m:den>
                                  <m:r>
                                    <a:rPr lang="en-ZA" i="1">
                                      <a:solidFill>
                                        <a:schemeClr val="tx1"/>
                                      </a:solidFill>
                                      <a:latin typeface="Cambria Math"/>
                                    </a:rPr>
                                    <m:t>1−</m:t>
                                  </m:r>
                                  <m:sSup>
                                    <m:sSupPr>
                                      <m:ctrlPr>
                                        <a:rPr lang="en-ZA" i="1">
                                          <a:solidFill>
                                            <a:schemeClr val="tx1"/>
                                          </a:solidFill>
                                          <a:latin typeface="Cambria Math"/>
                                        </a:rPr>
                                      </m:ctrlPr>
                                    </m:sSupPr>
                                    <m:e>
                                      <m:r>
                                        <a:rPr lang="en-ZA" i="1">
                                          <a:solidFill>
                                            <a:schemeClr val="tx1"/>
                                          </a:solidFill>
                                          <a:latin typeface="Cambria Math"/>
                                        </a:rPr>
                                        <m:t>𝑒</m:t>
                                      </m:r>
                                    </m:e>
                                    <m:sup>
                                      <m:r>
                                        <a:rPr lang="en-ZA" i="1">
                                          <a:solidFill>
                                            <a:schemeClr val="tx1"/>
                                          </a:solidFill>
                                          <a:latin typeface="Cambria Math"/>
                                        </a:rPr>
                                        <m:t>2</m:t>
                                      </m:r>
                                    </m:sup>
                                  </m:sSup>
                                </m:den>
                              </m:f>
                              <m:r>
                                <a:rPr lang="en-ZA" i="1">
                                  <a:solidFill>
                                    <a:schemeClr val="tx1"/>
                                  </a:solidFill>
                                  <a:latin typeface="Cambria Math"/>
                                </a:rPr>
                                <m:t>     </m:t>
                              </m:r>
                            </m:e>
                            <m:e>
                              <m:r>
                                <a:rPr lang="en-ZA" i="1">
                                  <a:solidFill>
                                    <a:schemeClr val="tx1"/>
                                  </a:solidFill>
                                  <a:latin typeface="Cambria Math"/>
                                </a:rPr>
                                <m:t>  </m:t>
                              </m:r>
                              <m:f>
                                <m:fPr>
                                  <m:ctrlPr>
                                    <a:rPr lang="en-ZA" i="1">
                                      <a:solidFill>
                                        <a:schemeClr val="tx1"/>
                                      </a:solidFill>
                                      <a:latin typeface="Cambria Math"/>
                                    </a:rPr>
                                  </m:ctrlPr>
                                </m:fPr>
                                <m:num>
                                  <m:sSup>
                                    <m:sSupPr>
                                      <m:ctrlPr>
                                        <a:rPr lang="en-ZA" i="1">
                                          <a:solidFill>
                                            <a:schemeClr val="tx1"/>
                                          </a:solidFill>
                                          <a:latin typeface="Cambria Math"/>
                                        </a:rPr>
                                      </m:ctrlPr>
                                    </m:sSupPr>
                                    <m:e>
                                      <m:r>
                                        <a:rPr lang="en-ZA" i="1">
                                          <a:solidFill>
                                            <a:schemeClr val="tx1"/>
                                          </a:solidFill>
                                          <a:latin typeface="Cambria Math"/>
                                        </a:rPr>
                                        <m:t>𝑥</m:t>
                                      </m:r>
                                    </m:e>
                                    <m:sup>
                                      <m:r>
                                        <a:rPr lang="en-ZA" i="1">
                                          <a:solidFill>
                                            <a:schemeClr val="tx1"/>
                                          </a:solidFill>
                                          <a:latin typeface="Cambria Math"/>
                                        </a:rPr>
                                        <m:t>2</m:t>
                                      </m:r>
                                    </m:sup>
                                  </m:sSup>
                                </m:num>
                                <m:den>
                                  <m:r>
                                    <a:rPr lang="en-ZA" i="1">
                                      <a:solidFill>
                                        <a:schemeClr val="tx1"/>
                                      </a:solidFill>
                                      <a:latin typeface="Cambria Math"/>
                                    </a:rPr>
                                    <m:t>2</m:t>
                                  </m:r>
                                </m:den>
                              </m:f>
                              <m:r>
                                <a:rPr lang="en-ZA" i="1">
                                  <a:solidFill>
                                    <a:schemeClr val="tx1"/>
                                  </a:solidFill>
                                  <a:latin typeface="Cambria Math"/>
                                </a:rPr>
                                <m:t>                                                  </m:t>
                              </m:r>
                            </m:e>
                          </m:eqArr>
                        </m:e>
                      </m:d>
                    </m:oMath>
                  </m:oMathPara>
                </a14:m>
                <a:endParaRPr lang="en-ZA" dirty="0"/>
              </a:p>
            </p:txBody>
          </p:sp>
        </mc:Choice>
        <mc:Fallback xmlns="">
          <p:sp>
            <p:nvSpPr>
              <p:cNvPr id="34" name="TextBox 33"/>
              <p:cNvSpPr txBox="1">
                <a:spLocks noRot="1" noChangeAspect="1" noMove="1" noResize="1" noEditPoints="1" noAdjustHandles="1" noChangeArrowheads="1" noChangeShapeType="1" noTextEdit="1"/>
              </p:cNvSpPr>
              <p:nvPr/>
            </p:nvSpPr>
            <p:spPr>
              <a:xfrm>
                <a:off x="2846814" y="2643186"/>
                <a:ext cx="3729991" cy="1340880"/>
              </a:xfrm>
              <a:prstGeom prst="rect">
                <a:avLst/>
              </a:prstGeom>
              <a:blipFill rotWithShape="1">
                <a:blip r:embed="rId4"/>
                <a:stretch>
                  <a:fillRect/>
                </a:stretch>
              </a:blipFill>
              <a:ln>
                <a:noFill/>
              </a:ln>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29622" y="3013448"/>
                <a:ext cx="86183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ZA" sz="2400" i="1" smtClean="0">
                          <a:latin typeface="Cambria Math"/>
                        </a:rPr>
                        <m:t>𝑓</m:t>
                      </m:r>
                      <m:r>
                        <a:rPr lang="en-ZA" sz="2400" b="0" i="1" smtClean="0">
                          <a:latin typeface="Cambria Math"/>
                        </a:rPr>
                        <m:t>(</m:t>
                      </m:r>
                      <m:r>
                        <a:rPr lang="en-ZA" sz="2400" b="0" i="1" smtClean="0">
                          <a:latin typeface="Cambria Math"/>
                        </a:rPr>
                        <m:t>𝑥</m:t>
                      </m:r>
                      <m:r>
                        <a:rPr lang="en-ZA" sz="2400" b="0" i="1" smtClean="0">
                          <a:latin typeface="Cambria Math"/>
                        </a:rPr>
                        <m:t>)</m:t>
                      </m:r>
                    </m:oMath>
                  </m:oMathPara>
                </a14:m>
                <a:endParaRPr lang="en-ZA"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29622" y="3013448"/>
                <a:ext cx="861839" cy="461665"/>
              </a:xfrm>
              <a:prstGeom prst="rect">
                <a:avLst/>
              </a:prstGeom>
              <a:blipFill rotWithShape="1">
                <a:blip r:embed="rId5"/>
                <a:stretch>
                  <a:fillRect l="-1408" r="-1408" b="-17105"/>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23785" y="3054946"/>
                <a:ext cx="933493"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ZA" sz="1600" i="1" smtClean="0">
                          <a:latin typeface="Cambria Math"/>
                        </a:rPr>
                        <m:t>𝑓</m:t>
                      </m:r>
                      <m:r>
                        <a:rPr lang="en-ZA" sz="1600" b="0" i="1" smtClean="0">
                          <a:latin typeface="Cambria Math"/>
                        </a:rPr>
                        <m:t>(</m:t>
                      </m:r>
                      <m:r>
                        <a:rPr lang="en-ZA" sz="1600" b="0" i="1" smtClean="0">
                          <a:latin typeface="Cambria Math"/>
                        </a:rPr>
                        <m:t>𝑥</m:t>
                      </m:r>
                      <m:r>
                        <a:rPr lang="en-ZA" sz="1600" b="0" i="1" smtClean="0">
                          <a:latin typeface="Cambria Math"/>
                        </a:rPr>
                        <m:t>,</m:t>
                      </m:r>
                      <m:r>
                        <a:rPr lang="en-ZA" sz="1600" b="0" i="1" smtClean="0">
                          <a:latin typeface="Cambria Math"/>
                        </a:rPr>
                        <m:t>𝑒</m:t>
                      </m:r>
                      <m:r>
                        <a:rPr lang="en-ZA" sz="1600" b="0" i="1" smtClean="0">
                          <a:latin typeface="Cambria Math"/>
                        </a:rPr>
                        <m:t>)</m:t>
                      </m:r>
                    </m:oMath>
                  </m:oMathPara>
                </a14:m>
                <a:endParaRPr lang="en-ZA" sz="1600" dirty="0"/>
              </a:p>
            </p:txBody>
          </p:sp>
        </mc:Choice>
        <mc:Fallback xmlns="">
          <p:sp>
            <p:nvSpPr>
              <p:cNvPr id="36" name="Rectangle 35"/>
              <p:cNvSpPr>
                <a:spLocks noRot="1" noChangeAspect="1" noMove="1" noResize="1" noEditPoints="1" noAdjustHandles="1" noChangeArrowheads="1" noChangeShapeType="1" noTextEdit="1"/>
              </p:cNvSpPr>
              <p:nvPr/>
            </p:nvSpPr>
            <p:spPr>
              <a:xfrm>
                <a:off x="2323785" y="3054946"/>
                <a:ext cx="933493" cy="338554"/>
              </a:xfrm>
              <a:prstGeom prst="rect">
                <a:avLst/>
              </a:prstGeom>
              <a:blipFill rotWithShape="1">
                <a:blip r:embed="rId6"/>
                <a:stretch>
                  <a:fillRect b="-8929"/>
                </a:stretch>
              </a:blipFill>
            </p:spPr>
            <p:txBody>
              <a:bodyPr/>
              <a:lstStyle/>
              <a:p>
                <a:r>
                  <a:rPr lang="en-ZA">
                    <a:noFill/>
                  </a:rPr>
                  <a:t> </a:t>
                </a:r>
              </a:p>
            </p:txBody>
          </p:sp>
        </mc:Fallback>
      </mc:AlternateContent>
      <p:cxnSp>
        <p:nvCxnSpPr>
          <p:cNvPr id="38" name="Straight Arrow Connector 37"/>
          <p:cNvCxnSpPr/>
          <p:nvPr/>
        </p:nvCxnSpPr>
        <p:spPr>
          <a:xfrm flipV="1">
            <a:off x="905719" y="3244280"/>
            <a:ext cx="506312"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40" y="4381073"/>
            <a:ext cx="2826926" cy="400110"/>
          </a:xfrm>
          <a:prstGeom prst="rect">
            <a:avLst/>
          </a:prstGeom>
          <a:noFill/>
        </p:spPr>
        <p:txBody>
          <a:bodyPr wrap="square" rtlCol="0">
            <a:spAutoFit/>
          </a:bodyPr>
          <a:lstStyle/>
          <a:p>
            <a:pPr marL="342900" indent="-342900" algn="ctr">
              <a:buFont typeface="Wingdings" pitchFamily="2" charset="2"/>
              <a:buChar char="q"/>
            </a:pPr>
            <a:r>
              <a:rPr lang="en-ZA" sz="2000" b="1" dirty="0" smtClean="0">
                <a:solidFill>
                  <a:schemeClr val="bg2">
                    <a:lumMod val="75000"/>
                  </a:schemeClr>
                </a:solidFill>
              </a:rPr>
              <a:t>Eccentricity(e)</a:t>
            </a:r>
            <a:endParaRPr lang="en-ZA" sz="2000" b="1" dirty="0">
              <a:solidFill>
                <a:schemeClr val="bg2">
                  <a:lumMod val="75000"/>
                </a:schemeClr>
              </a:solidFill>
            </a:endParaRPr>
          </a:p>
        </p:txBody>
      </p:sp>
      <p:sp>
        <p:nvSpPr>
          <p:cNvPr id="17" name="TextBox 16"/>
          <p:cNvSpPr txBox="1"/>
          <p:nvPr/>
        </p:nvSpPr>
        <p:spPr>
          <a:xfrm>
            <a:off x="494698" y="3877587"/>
            <a:ext cx="3027059" cy="400110"/>
          </a:xfrm>
          <a:prstGeom prst="rect">
            <a:avLst/>
          </a:prstGeom>
          <a:noFill/>
        </p:spPr>
        <p:txBody>
          <a:bodyPr wrap="square" rtlCol="0">
            <a:spAutoFit/>
          </a:bodyPr>
          <a:lstStyle/>
          <a:p>
            <a:pPr marL="285750" indent="-285750">
              <a:buFont typeface="Wingdings" pitchFamily="2" charset="2"/>
              <a:buChar char="q"/>
            </a:pPr>
            <a:r>
              <a:rPr lang="en-ZA" sz="2000" b="1" dirty="0" smtClean="0">
                <a:solidFill>
                  <a:schemeClr val="bg2">
                    <a:lumMod val="75000"/>
                  </a:schemeClr>
                </a:solidFill>
              </a:rPr>
              <a:t>Aspect Ratio</a:t>
            </a:r>
            <a:endParaRPr lang="en-ZA" sz="2000" b="1" dirty="0">
              <a:solidFill>
                <a:schemeClr val="bg2">
                  <a:lumMod val="75000"/>
                </a:schemeClr>
              </a:solidFill>
            </a:endParaRPr>
          </a:p>
        </p:txBody>
      </p:sp>
      <p:sp>
        <p:nvSpPr>
          <p:cNvPr id="18" name="TextBox 17"/>
          <p:cNvSpPr txBox="1"/>
          <p:nvPr/>
        </p:nvSpPr>
        <p:spPr>
          <a:xfrm>
            <a:off x="6213317" y="2492896"/>
            <a:ext cx="1944216" cy="400110"/>
          </a:xfrm>
          <a:prstGeom prst="rect">
            <a:avLst/>
          </a:prstGeom>
          <a:solidFill>
            <a:schemeClr val="accent1">
              <a:lumMod val="75000"/>
            </a:schemeClr>
          </a:solidFill>
        </p:spPr>
        <p:txBody>
          <a:bodyPr wrap="square" rtlCol="0">
            <a:spAutoFit/>
          </a:bodyPr>
          <a:lstStyle/>
          <a:p>
            <a:pPr algn="ctr"/>
            <a:r>
              <a:rPr lang="en-ZA" sz="2000" b="1" dirty="0" smtClean="0">
                <a:solidFill>
                  <a:schemeClr val="bg1"/>
                </a:solidFill>
              </a:rPr>
              <a:t>Fold Profile</a:t>
            </a:r>
            <a:endParaRPr lang="en-ZA" sz="2000" b="1" dirty="0">
              <a:solidFill>
                <a:schemeClr val="bg1"/>
              </a:solidFill>
            </a:endParaRPr>
          </a:p>
        </p:txBody>
      </p:sp>
      <p:sp>
        <p:nvSpPr>
          <p:cNvPr id="19" name="Oval 18"/>
          <p:cNvSpPr/>
          <p:nvPr/>
        </p:nvSpPr>
        <p:spPr>
          <a:xfrm>
            <a:off x="4546648" y="1196752"/>
            <a:ext cx="817440" cy="6043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5" name="Straight Arrow Connector 24"/>
          <p:cNvCxnSpPr/>
          <p:nvPr/>
        </p:nvCxnSpPr>
        <p:spPr>
          <a:xfrm flipH="1">
            <a:off x="991461" y="1628800"/>
            <a:ext cx="3555187" cy="1426146"/>
          </a:xfrm>
          <a:prstGeom prst="straightConnector1">
            <a:avLst/>
          </a:prstGeom>
          <a:ln w="2222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077641"/>
            <a:ext cx="5806597" cy="243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4699" y="254000"/>
            <a:ext cx="8443738" cy="646331"/>
          </a:xfrm>
          <a:prstGeom prst="rect">
            <a:avLst/>
          </a:prstGeom>
          <a:noFill/>
        </p:spPr>
        <p:txBody>
          <a:bodyPr wrap="square" rtlCol="0">
            <a:spAutoFit/>
          </a:bodyPr>
          <a:lstStyle/>
          <a:p>
            <a:r>
              <a:rPr lang="en-ZA" sz="3600" dirty="0" smtClean="0"/>
              <a:t>Mathematical Modelling of Natural Folds</a:t>
            </a:r>
            <a:endParaRPr lang="en-ZA" sz="3600" dirty="0"/>
          </a:p>
        </p:txBody>
      </p:sp>
    </p:spTree>
    <p:extLst>
      <p:ext uri="{BB962C8B-B14F-4D97-AF65-F5344CB8AC3E}">
        <p14:creationId xmlns:p14="http://schemas.microsoft.com/office/powerpoint/2010/main" val="31094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388763"/>
            <a:ext cx="7772400" cy="487537"/>
          </a:xfrm>
        </p:spPr>
        <p:txBody>
          <a:bodyPr/>
          <a:lstStyle/>
          <a:p>
            <a:r>
              <a:rPr lang="en-ZA" sz="2800" dirty="0" smtClean="0">
                <a:solidFill>
                  <a:schemeClr val="bg1">
                    <a:lumMod val="50000"/>
                  </a:schemeClr>
                </a:solidFill>
              </a:rPr>
              <a:t>Mathematical Modelling of Tangential longitudinal Strain (TLS)</a:t>
            </a:r>
            <a:endParaRPr lang="en-ZA" sz="2800" dirty="0">
              <a:solidFill>
                <a:schemeClr val="bg1">
                  <a:lumMod val="50000"/>
                </a:schemeClr>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4317" y="1485456"/>
            <a:ext cx="3076711" cy="286935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228399" y="1652101"/>
                <a:ext cx="4509201" cy="843885"/>
              </a:xfrm>
              <a:prstGeom prst="rect">
                <a:avLst/>
              </a:prstGeom>
            </p:spPr>
            <p:txBody>
              <a:bodyPr wrap="square">
                <a:spAutoFit/>
              </a:bodyPr>
              <a:lstStyle/>
              <a:p>
                <a14:m>
                  <m:oMath xmlns:m="http://schemas.openxmlformats.org/officeDocument/2006/math">
                    <m:f>
                      <m:fPr>
                        <m:ctrlPr>
                          <a:rPr lang="en-ZA" sz="2400" i="1">
                            <a:latin typeface="Cambria Math"/>
                          </a:rPr>
                        </m:ctrlPr>
                      </m:fPr>
                      <m:num>
                        <m:r>
                          <a:rPr lang="en-ZA" sz="2400" i="1">
                            <a:latin typeface="Cambria Math"/>
                          </a:rPr>
                          <m:t>𝑑</m:t>
                        </m:r>
                        <m:sSub>
                          <m:sSubPr>
                            <m:ctrlPr>
                              <a:rPr lang="en-ZA" sz="2400" i="1">
                                <a:latin typeface="Cambria Math"/>
                              </a:rPr>
                            </m:ctrlPr>
                          </m:sSubPr>
                          <m:e>
                            <m:r>
                              <a:rPr lang="en-ZA" sz="2400" i="1">
                                <a:latin typeface="Cambria Math"/>
                              </a:rPr>
                              <m:t>𝑥</m:t>
                            </m:r>
                          </m:e>
                          <m:sub>
                            <m:r>
                              <a:rPr lang="en-ZA" sz="2400" i="1">
                                <a:latin typeface="Cambria Math"/>
                              </a:rPr>
                              <m:t>𝑡</m:t>
                            </m:r>
                          </m:sub>
                        </m:sSub>
                      </m:num>
                      <m:den>
                        <m:r>
                          <a:rPr lang="en-ZA" sz="2400" i="1">
                            <a:latin typeface="Cambria Math"/>
                          </a:rPr>
                          <m:t>𝑑𝑥</m:t>
                        </m:r>
                      </m:den>
                    </m:f>
                  </m:oMath>
                </a14:m>
                <a:r>
                  <a:rPr lang="en-ZA" sz="2400" dirty="0"/>
                  <a:t> =</a:t>
                </a:r>
                <a14:m>
                  <m:oMath xmlns:m="http://schemas.openxmlformats.org/officeDocument/2006/math">
                    <m:rad>
                      <m:radPr>
                        <m:degHide m:val="on"/>
                        <m:ctrlPr>
                          <a:rPr lang="en-ZA" sz="2400" i="1">
                            <a:latin typeface="Cambria Math"/>
                          </a:rPr>
                        </m:ctrlPr>
                      </m:radPr>
                      <m:deg/>
                      <m:e>
                        <m:f>
                          <m:fPr>
                            <m:ctrlPr>
                              <a:rPr lang="en-ZA" sz="2400" i="1">
                                <a:latin typeface="Cambria Math"/>
                              </a:rPr>
                            </m:ctrlPr>
                          </m:fPr>
                          <m:num>
                            <m:r>
                              <a:rPr lang="en-ZA" sz="2400" i="1">
                                <a:latin typeface="Cambria Math"/>
                              </a:rPr>
                              <m:t>1+</m:t>
                            </m:r>
                            <m:sSup>
                              <m:sSupPr>
                                <m:ctrlPr>
                                  <a:rPr lang="en-ZA" sz="2400" i="1">
                                    <a:latin typeface="Cambria Math"/>
                                  </a:rPr>
                                </m:ctrlPr>
                              </m:sSupPr>
                              <m:e>
                                <m:r>
                                  <a:rPr lang="en-ZA" sz="2400" i="1">
                                    <a:latin typeface="Cambria Math"/>
                                  </a:rPr>
                                  <m:t>𝑓</m:t>
                                </m:r>
                                <m:r>
                                  <a:rPr lang="en-ZA" sz="2400" i="1">
                                    <a:latin typeface="Cambria Math"/>
                                  </a:rPr>
                                  <m:t>′(</m:t>
                                </m:r>
                                <m:r>
                                  <a:rPr lang="en-ZA" sz="2400" i="1">
                                    <a:latin typeface="Cambria Math"/>
                                  </a:rPr>
                                  <m:t>𝑥</m:t>
                                </m:r>
                                <m:r>
                                  <a:rPr lang="en-ZA" sz="2400" i="1">
                                    <a:latin typeface="Cambria Math"/>
                                  </a:rPr>
                                  <m:t>)</m:t>
                                </m:r>
                              </m:e>
                              <m:sup>
                                <m:r>
                                  <a:rPr lang="en-ZA" sz="2400" i="1">
                                    <a:latin typeface="Cambria Math"/>
                                  </a:rPr>
                                  <m:t>2</m:t>
                                </m:r>
                              </m:sup>
                            </m:sSup>
                          </m:num>
                          <m:den>
                            <m:r>
                              <a:rPr lang="en-ZA" sz="2400" i="1">
                                <a:latin typeface="Cambria Math"/>
                              </a:rPr>
                              <m:t>1+</m:t>
                            </m:r>
                            <m:sSup>
                              <m:sSupPr>
                                <m:ctrlPr>
                                  <a:rPr lang="en-ZA" sz="2400" i="1">
                                    <a:latin typeface="Cambria Math"/>
                                  </a:rPr>
                                </m:ctrlPr>
                              </m:sSupPr>
                              <m:e>
                                <m:sSub>
                                  <m:sSubPr>
                                    <m:ctrlPr>
                                      <a:rPr lang="en-ZA" sz="2400" i="1">
                                        <a:latin typeface="Cambria Math"/>
                                      </a:rPr>
                                    </m:ctrlPr>
                                  </m:sSubPr>
                                  <m:e>
                                    <m:r>
                                      <a:rPr lang="en-ZA" sz="2400" i="1">
                                        <a:latin typeface="Cambria Math"/>
                                      </a:rPr>
                                      <m:t>𝑓</m:t>
                                    </m:r>
                                    <m:r>
                                      <a:rPr lang="en-ZA" sz="2400" i="1">
                                        <a:latin typeface="Cambria Math"/>
                                      </a:rPr>
                                      <m:t>′</m:t>
                                    </m:r>
                                  </m:e>
                                  <m:sub>
                                    <m:r>
                                      <a:rPr lang="en-ZA" sz="2400" i="1">
                                        <a:latin typeface="Cambria Math"/>
                                      </a:rPr>
                                      <m:t>𝑡</m:t>
                                    </m:r>
                                  </m:sub>
                                </m:sSub>
                                <m:r>
                                  <a:rPr lang="en-ZA" sz="2400" i="1">
                                    <a:latin typeface="Cambria Math"/>
                                  </a:rPr>
                                  <m:t>(</m:t>
                                </m:r>
                                <m:r>
                                  <a:rPr lang="en-ZA" sz="2400" i="1">
                                    <a:latin typeface="Cambria Math"/>
                                  </a:rPr>
                                  <m:t>𝑥</m:t>
                                </m:r>
                                <m:r>
                                  <a:rPr lang="en-ZA" sz="2400" i="1">
                                    <a:latin typeface="Cambria Math"/>
                                  </a:rPr>
                                  <m:t>)</m:t>
                                </m:r>
                              </m:e>
                              <m:sup>
                                <m:r>
                                  <a:rPr lang="en-ZA" sz="2400" i="1">
                                    <a:latin typeface="Cambria Math"/>
                                  </a:rPr>
                                  <m:t>2</m:t>
                                </m:r>
                              </m:sup>
                            </m:sSup>
                          </m:den>
                        </m:f>
                      </m:e>
                    </m:rad>
                  </m:oMath>
                </a14:m>
                <a:r>
                  <a:rPr lang="en-ZA" sz="2400" dirty="0"/>
                  <a:t> ;   </a:t>
                </a:r>
                <a14:m>
                  <m:oMath xmlns:m="http://schemas.openxmlformats.org/officeDocument/2006/math">
                    <m:sSub>
                      <m:sSubPr>
                        <m:ctrlPr>
                          <a:rPr lang="en-ZA" sz="2400" i="1">
                            <a:latin typeface="Cambria Math"/>
                          </a:rPr>
                        </m:ctrlPr>
                      </m:sSubPr>
                      <m:e>
                        <m:r>
                          <a:rPr lang="en-ZA" sz="2400" i="1">
                            <a:latin typeface="Cambria Math"/>
                          </a:rPr>
                          <m:t>𝑥</m:t>
                        </m:r>
                      </m:e>
                      <m:sub>
                        <m:r>
                          <a:rPr lang="en-ZA" sz="2400" i="1">
                            <a:latin typeface="Cambria Math"/>
                          </a:rPr>
                          <m:t>𝑡</m:t>
                        </m:r>
                      </m:sub>
                    </m:sSub>
                    <m:r>
                      <a:rPr lang="en-ZA" sz="2400" i="1">
                        <a:latin typeface="Cambria Math"/>
                      </a:rPr>
                      <m:t>(0)</m:t>
                    </m:r>
                  </m:oMath>
                </a14:m>
                <a:r>
                  <a:rPr lang="en-ZA" sz="2400" dirty="0"/>
                  <a:t>=</a:t>
                </a:r>
                <a14:m>
                  <m:oMath xmlns:m="http://schemas.openxmlformats.org/officeDocument/2006/math">
                    <m:r>
                      <a:rPr lang="en-ZA" sz="2400" i="1">
                        <a:latin typeface="Cambria Math"/>
                      </a:rPr>
                      <m:t>0</m:t>
                    </m:r>
                  </m:oMath>
                </a14:m>
                <a:r>
                  <a:rPr lang="en-ZA" sz="2400" dirty="0"/>
                  <a:t>  </a:t>
                </a:r>
              </a:p>
            </p:txBody>
          </p:sp>
        </mc:Choice>
        <mc:Fallback xmlns="">
          <p:sp>
            <p:nvSpPr>
              <p:cNvPr id="6" name="Rectangle 5"/>
              <p:cNvSpPr>
                <a:spLocks noRot="1" noChangeAspect="1" noMove="1" noResize="1" noEditPoints="1" noAdjustHandles="1" noChangeArrowheads="1" noChangeShapeType="1" noTextEdit="1"/>
              </p:cNvSpPr>
              <p:nvPr/>
            </p:nvSpPr>
            <p:spPr>
              <a:xfrm>
                <a:off x="4228399" y="1652101"/>
                <a:ext cx="4509201" cy="843885"/>
              </a:xfrm>
              <a:prstGeom prst="rect">
                <a:avLst/>
              </a:prstGeom>
              <a:blipFill rotWithShape="1">
                <a:blip r:embed="rId4"/>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28399" y="2805212"/>
                <a:ext cx="2954463" cy="7362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ZA" i="1">
                              <a:latin typeface="Cambria Math"/>
                            </a:rPr>
                          </m:ctrlPr>
                        </m:sSubPr>
                        <m:e>
                          <m:r>
                            <a:rPr lang="en-ZA" i="1">
                              <a:latin typeface="Cambria Math"/>
                            </a:rPr>
                            <m:t>h</m:t>
                          </m:r>
                        </m:e>
                        <m:sub>
                          <m:r>
                            <a:rPr lang="en-ZA" i="1">
                              <a:latin typeface="Cambria Math"/>
                            </a:rPr>
                            <m:t>𝑡</m:t>
                          </m:r>
                        </m:sub>
                      </m:sSub>
                      <m:r>
                        <a:rPr lang="en-ZA" i="1">
                          <a:latin typeface="Cambria Math"/>
                        </a:rPr>
                        <m:t>= </m:t>
                      </m:r>
                      <m:f>
                        <m:fPr>
                          <m:ctrlPr>
                            <a:rPr lang="en-ZA" i="1">
                              <a:latin typeface="Cambria Math"/>
                            </a:rPr>
                          </m:ctrlPr>
                        </m:fPr>
                        <m:num>
                          <m:r>
                            <a:rPr lang="en-ZA" i="1">
                              <a:latin typeface="Cambria Math"/>
                            </a:rPr>
                            <m:t>h</m:t>
                          </m:r>
                          <m:r>
                            <a:rPr lang="en-ZA" i="1">
                              <a:latin typeface="Cambria Math"/>
                            </a:rPr>
                            <m:t>(2+</m:t>
                          </m:r>
                          <m:r>
                            <a:rPr lang="en-ZA" i="1">
                              <a:latin typeface="Cambria Math"/>
                            </a:rPr>
                            <m:t>h𝑘</m:t>
                          </m:r>
                          <m:r>
                            <a:rPr lang="en-ZA" i="1">
                              <a:latin typeface="Cambria Math"/>
                            </a:rPr>
                            <m:t>)</m:t>
                          </m:r>
                        </m:num>
                        <m:den>
                          <m:r>
                            <a:rPr lang="en-ZA" i="1">
                              <a:latin typeface="Cambria Math"/>
                            </a:rPr>
                            <m:t>1+</m:t>
                          </m:r>
                          <m:rad>
                            <m:radPr>
                              <m:degHide m:val="on"/>
                              <m:ctrlPr>
                                <a:rPr lang="en-ZA" i="1">
                                  <a:latin typeface="Cambria Math"/>
                                </a:rPr>
                              </m:ctrlPr>
                            </m:radPr>
                            <m:deg/>
                            <m:e>
                              <m:r>
                                <a:rPr lang="en-ZA" i="1">
                                  <a:latin typeface="Cambria Math"/>
                                </a:rPr>
                                <m:t>1+</m:t>
                              </m:r>
                              <m:sSub>
                                <m:sSubPr>
                                  <m:ctrlPr>
                                    <a:rPr lang="en-ZA" i="1">
                                      <a:latin typeface="Cambria Math"/>
                                    </a:rPr>
                                  </m:ctrlPr>
                                </m:sSubPr>
                                <m:e>
                                  <m:r>
                                    <a:rPr lang="en-ZA" i="1">
                                      <a:latin typeface="Cambria Math"/>
                                    </a:rPr>
                                    <m:t>𝑘</m:t>
                                  </m:r>
                                </m:e>
                                <m:sub>
                                  <m:r>
                                    <a:rPr lang="en-ZA" i="1">
                                      <a:latin typeface="Cambria Math"/>
                                    </a:rPr>
                                    <m:t>𝑡</m:t>
                                  </m:r>
                                </m:sub>
                              </m:sSub>
                              <m:r>
                                <a:rPr lang="en-ZA" i="1">
                                  <a:latin typeface="Cambria Math"/>
                                </a:rPr>
                                <m:t>h</m:t>
                              </m:r>
                              <m:r>
                                <a:rPr lang="en-ZA" i="1">
                                  <a:latin typeface="Cambria Math"/>
                                </a:rPr>
                                <m:t>(2+</m:t>
                              </m:r>
                              <m:r>
                                <a:rPr lang="en-ZA" i="1">
                                  <a:latin typeface="Cambria Math"/>
                                </a:rPr>
                                <m:t>h𝑘</m:t>
                              </m:r>
                              <m:r>
                                <a:rPr lang="en-ZA" i="1">
                                  <a:latin typeface="Cambria Math"/>
                                </a:rPr>
                                <m:t>)</m:t>
                              </m:r>
                            </m:e>
                          </m:rad>
                        </m:den>
                      </m:f>
                    </m:oMath>
                  </m:oMathPara>
                </a14:m>
                <a:endParaRPr lang="en-ZA" dirty="0"/>
              </a:p>
            </p:txBody>
          </p:sp>
        </mc:Choice>
        <mc:Fallback xmlns="">
          <p:sp>
            <p:nvSpPr>
              <p:cNvPr id="7" name="Rectangle 6"/>
              <p:cNvSpPr>
                <a:spLocks noRot="1" noChangeAspect="1" noMove="1" noResize="1" noEditPoints="1" noAdjustHandles="1" noChangeArrowheads="1" noChangeShapeType="1" noTextEdit="1"/>
              </p:cNvSpPr>
              <p:nvPr/>
            </p:nvSpPr>
            <p:spPr>
              <a:xfrm>
                <a:off x="4228399" y="2805212"/>
                <a:ext cx="2954463" cy="736227"/>
              </a:xfrm>
              <a:prstGeom prst="rect">
                <a:avLst/>
              </a:prstGeom>
              <a:blipFill rotWithShape="1">
                <a:blip r:embed="rId5"/>
                <a:stretch>
                  <a:fillRect/>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38072" y="3996928"/>
                <a:ext cx="5299528" cy="715773"/>
              </a:xfrm>
              <a:prstGeom prst="rect">
                <a:avLst/>
              </a:prstGeom>
            </p:spPr>
            <p:txBody>
              <a:bodyPr wrap="none">
                <a:spAutoFit/>
              </a:bodyPr>
              <a:lstStyle/>
              <a:p>
                <a14:m>
                  <m:oMath xmlns:m="http://schemas.openxmlformats.org/officeDocument/2006/math">
                    <m:r>
                      <a:rPr lang="en-ZA" sz="2400" i="1">
                        <a:latin typeface="Cambria Math"/>
                      </a:rPr>
                      <m:t>𝑘</m:t>
                    </m:r>
                    <m:r>
                      <a:rPr lang="en-ZA" sz="2400" i="1">
                        <a:latin typeface="Cambria Math"/>
                      </a:rPr>
                      <m:t>=</m:t>
                    </m:r>
                    <m:f>
                      <m:fPr>
                        <m:ctrlPr>
                          <a:rPr lang="en-ZA" sz="2400" i="1">
                            <a:latin typeface="Cambria Math"/>
                          </a:rPr>
                        </m:ctrlPr>
                      </m:fPr>
                      <m:num>
                        <m:sSup>
                          <m:sSupPr>
                            <m:ctrlPr>
                              <a:rPr lang="en-ZA" sz="2400" i="1">
                                <a:latin typeface="Cambria Math"/>
                              </a:rPr>
                            </m:ctrlPr>
                          </m:sSupPr>
                          <m:e>
                            <m:r>
                              <a:rPr lang="en-ZA" sz="2400" i="1">
                                <a:latin typeface="Cambria Math"/>
                              </a:rPr>
                              <m:t>𝑓</m:t>
                            </m:r>
                          </m:e>
                          <m:sup>
                            <m:r>
                              <a:rPr lang="en-ZA" sz="2400" i="1">
                                <a:latin typeface="Cambria Math"/>
                              </a:rPr>
                              <m:t>′′</m:t>
                            </m:r>
                          </m:sup>
                        </m:sSup>
                        <m:d>
                          <m:dPr>
                            <m:ctrlPr>
                              <a:rPr lang="en-ZA" sz="2400" i="1">
                                <a:latin typeface="Cambria Math"/>
                              </a:rPr>
                            </m:ctrlPr>
                          </m:dPr>
                          <m:e>
                            <m:r>
                              <a:rPr lang="en-ZA" sz="2400" i="1">
                                <a:latin typeface="Cambria Math"/>
                              </a:rPr>
                              <m:t>𝑥</m:t>
                            </m:r>
                          </m:e>
                        </m:d>
                      </m:num>
                      <m:den>
                        <m:sSup>
                          <m:sSupPr>
                            <m:ctrlPr>
                              <a:rPr lang="en-ZA" sz="2400" i="1">
                                <a:latin typeface="Cambria Math"/>
                              </a:rPr>
                            </m:ctrlPr>
                          </m:sSupPr>
                          <m:e>
                            <m:r>
                              <a:rPr lang="en-ZA" sz="2400" i="1">
                                <a:latin typeface="Cambria Math"/>
                              </a:rPr>
                              <m:t>(1+</m:t>
                            </m:r>
                            <m:d>
                              <m:dPr>
                                <m:begChr m:val="⌈"/>
                                <m:endChr m:val="⌉"/>
                                <m:ctrlPr>
                                  <a:rPr lang="en-ZA" sz="2400" i="1">
                                    <a:latin typeface="Cambria Math"/>
                                  </a:rPr>
                                </m:ctrlPr>
                              </m:dPr>
                              <m:e>
                                <m:sSup>
                                  <m:sSupPr>
                                    <m:ctrlPr>
                                      <a:rPr lang="en-ZA" sz="2400" i="1">
                                        <a:latin typeface="Cambria Math"/>
                                      </a:rPr>
                                    </m:ctrlPr>
                                  </m:sSupPr>
                                  <m:e>
                                    <m:sSup>
                                      <m:sSupPr>
                                        <m:ctrlPr>
                                          <a:rPr lang="en-ZA" sz="2400" i="1">
                                            <a:latin typeface="Cambria Math"/>
                                          </a:rPr>
                                        </m:ctrlPr>
                                      </m:sSupPr>
                                      <m:e>
                                        <m:r>
                                          <a:rPr lang="en-ZA" sz="2400" i="1">
                                            <a:latin typeface="Cambria Math"/>
                                          </a:rPr>
                                          <m:t>𝑓</m:t>
                                        </m:r>
                                      </m:e>
                                      <m:sup>
                                        <m:r>
                                          <a:rPr lang="en-ZA" sz="2400" i="1">
                                            <a:latin typeface="Cambria Math"/>
                                          </a:rPr>
                                          <m:t>′</m:t>
                                        </m:r>
                                      </m:sup>
                                    </m:sSup>
                                    <m:d>
                                      <m:dPr>
                                        <m:ctrlPr>
                                          <a:rPr lang="en-ZA" sz="2400" i="1">
                                            <a:latin typeface="Cambria Math"/>
                                          </a:rPr>
                                        </m:ctrlPr>
                                      </m:dPr>
                                      <m:e>
                                        <m:r>
                                          <a:rPr lang="en-ZA" sz="2400" i="1">
                                            <a:latin typeface="Cambria Math"/>
                                          </a:rPr>
                                          <m:t>𝑥</m:t>
                                        </m:r>
                                      </m:e>
                                    </m:d>
                                  </m:e>
                                  <m:sup>
                                    <m:r>
                                      <a:rPr lang="en-ZA" sz="2400" i="1">
                                        <a:latin typeface="Cambria Math"/>
                                      </a:rPr>
                                      <m:t>2</m:t>
                                    </m:r>
                                  </m:sup>
                                </m:sSup>
                              </m:e>
                            </m:d>
                            <m:r>
                              <a:rPr lang="en-ZA" sz="2400" i="1">
                                <a:latin typeface="Cambria Math"/>
                              </a:rPr>
                              <m:t>)</m:t>
                            </m:r>
                          </m:e>
                          <m:sup>
                            <m:r>
                              <a:rPr lang="en-ZA" sz="2400" i="1">
                                <a:latin typeface="Cambria Math"/>
                              </a:rPr>
                              <m:t>3/2</m:t>
                            </m:r>
                          </m:sup>
                        </m:sSup>
                      </m:den>
                    </m:f>
                  </m:oMath>
                </a14:m>
                <a:r>
                  <a:rPr lang="en-ZA" sz="2400" dirty="0"/>
                  <a:t>      ;    </a:t>
                </a:r>
                <a14:m>
                  <m:oMath xmlns:m="http://schemas.openxmlformats.org/officeDocument/2006/math">
                    <m:sSub>
                      <m:sSubPr>
                        <m:ctrlPr>
                          <a:rPr lang="en-ZA" sz="2400" i="1">
                            <a:latin typeface="Cambria Math"/>
                          </a:rPr>
                        </m:ctrlPr>
                      </m:sSubPr>
                      <m:e>
                        <m:r>
                          <a:rPr lang="en-ZA" sz="2400" i="1">
                            <a:latin typeface="Cambria Math"/>
                          </a:rPr>
                          <m:t>𝑘</m:t>
                        </m:r>
                      </m:e>
                      <m:sub>
                        <m:r>
                          <a:rPr lang="en-ZA" sz="2400" i="1">
                            <a:latin typeface="Cambria Math"/>
                          </a:rPr>
                          <m:t>𝑡</m:t>
                        </m:r>
                      </m:sub>
                    </m:sSub>
                    <m:f>
                      <m:fPr>
                        <m:ctrlPr>
                          <a:rPr lang="en-ZA" sz="2400" i="1">
                            <a:latin typeface="Cambria Math"/>
                          </a:rPr>
                        </m:ctrlPr>
                      </m:fPr>
                      <m:num>
                        <m:sSup>
                          <m:sSupPr>
                            <m:ctrlPr>
                              <a:rPr lang="en-ZA" sz="2400" i="1">
                                <a:latin typeface="Cambria Math"/>
                              </a:rPr>
                            </m:ctrlPr>
                          </m:sSupPr>
                          <m:e>
                            <m:r>
                              <a:rPr lang="en-ZA" sz="2400" i="1">
                                <a:latin typeface="Cambria Math"/>
                              </a:rPr>
                              <m:t>𝑓</m:t>
                            </m:r>
                          </m:e>
                          <m:sup>
                            <m:r>
                              <a:rPr lang="en-ZA" sz="2400" i="1">
                                <a:latin typeface="Cambria Math"/>
                              </a:rPr>
                              <m:t>′′</m:t>
                            </m:r>
                          </m:sup>
                        </m:sSup>
                        <m:d>
                          <m:dPr>
                            <m:ctrlPr>
                              <a:rPr lang="en-ZA" sz="2400" i="1">
                                <a:latin typeface="Cambria Math"/>
                              </a:rPr>
                            </m:ctrlPr>
                          </m:dPr>
                          <m:e>
                            <m:r>
                              <a:rPr lang="en-ZA" sz="2400" i="1">
                                <a:latin typeface="Cambria Math"/>
                              </a:rPr>
                              <m:t>𝑥</m:t>
                            </m:r>
                          </m:e>
                        </m:d>
                      </m:num>
                      <m:den>
                        <m:sSup>
                          <m:sSupPr>
                            <m:ctrlPr>
                              <a:rPr lang="en-ZA" sz="2400" i="1">
                                <a:latin typeface="Cambria Math"/>
                              </a:rPr>
                            </m:ctrlPr>
                          </m:sSupPr>
                          <m:e>
                            <m:r>
                              <a:rPr lang="en-ZA" sz="2400" i="1">
                                <a:latin typeface="Cambria Math"/>
                              </a:rPr>
                              <m:t>(1+</m:t>
                            </m:r>
                            <m:d>
                              <m:dPr>
                                <m:begChr m:val="⌈"/>
                                <m:endChr m:val="⌉"/>
                                <m:ctrlPr>
                                  <a:rPr lang="en-ZA" sz="2400" i="1">
                                    <a:latin typeface="Cambria Math"/>
                                  </a:rPr>
                                </m:ctrlPr>
                              </m:dPr>
                              <m:e>
                                <m:sSup>
                                  <m:sSupPr>
                                    <m:ctrlPr>
                                      <a:rPr lang="en-ZA" sz="2400" i="1">
                                        <a:latin typeface="Cambria Math"/>
                                      </a:rPr>
                                    </m:ctrlPr>
                                  </m:sSupPr>
                                  <m:e>
                                    <m:sSup>
                                      <m:sSupPr>
                                        <m:ctrlPr>
                                          <a:rPr lang="en-ZA" sz="2400" i="1">
                                            <a:latin typeface="Cambria Math"/>
                                          </a:rPr>
                                        </m:ctrlPr>
                                      </m:sSupPr>
                                      <m:e>
                                        <m:r>
                                          <a:rPr lang="en-ZA" sz="2400" i="1">
                                            <a:latin typeface="Cambria Math"/>
                                          </a:rPr>
                                          <m:t>𝑓</m:t>
                                        </m:r>
                                      </m:e>
                                      <m:sup>
                                        <m:r>
                                          <a:rPr lang="en-ZA" sz="2400" i="1">
                                            <a:latin typeface="Cambria Math"/>
                                          </a:rPr>
                                          <m:t>′</m:t>
                                        </m:r>
                                      </m:sup>
                                    </m:sSup>
                                    <m:d>
                                      <m:dPr>
                                        <m:ctrlPr>
                                          <a:rPr lang="en-ZA" sz="2400" i="1">
                                            <a:latin typeface="Cambria Math"/>
                                          </a:rPr>
                                        </m:ctrlPr>
                                      </m:dPr>
                                      <m:e>
                                        <m:r>
                                          <a:rPr lang="en-ZA" sz="2400" i="1">
                                            <a:latin typeface="Cambria Math"/>
                                          </a:rPr>
                                          <m:t>𝑥</m:t>
                                        </m:r>
                                      </m:e>
                                    </m:d>
                                  </m:e>
                                  <m:sup>
                                    <m:r>
                                      <a:rPr lang="en-ZA" sz="2400" i="1">
                                        <a:latin typeface="Cambria Math"/>
                                      </a:rPr>
                                      <m:t>2</m:t>
                                    </m:r>
                                  </m:sup>
                                </m:sSup>
                              </m:e>
                            </m:d>
                            <m:r>
                              <a:rPr lang="en-ZA" sz="2400" i="1">
                                <a:latin typeface="Cambria Math"/>
                              </a:rPr>
                              <m:t>)</m:t>
                            </m:r>
                          </m:e>
                          <m:sup>
                            <m:r>
                              <a:rPr lang="en-ZA" sz="2400" i="1">
                                <a:latin typeface="Cambria Math"/>
                              </a:rPr>
                              <m:t>3/2</m:t>
                            </m:r>
                          </m:sup>
                        </m:sSup>
                      </m:den>
                    </m:f>
                  </m:oMath>
                </a14:m>
                <a:endParaRPr lang="en-ZA" sz="2400" dirty="0"/>
              </a:p>
            </p:txBody>
          </p:sp>
        </mc:Choice>
        <mc:Fallback xmlns="">
          <p:sp>
            <p:nvSpPr>
              <p:cNvPr id="8" name="Rectangle 7"/>
              <p:cNvSpPr>
                <a:spLocks noRot="1" noChangeAspect="1" noMove="1" noResize="1" noEditPoints="1" noAdjustHandles="1" noChangeArrowheads="1" noChangeShapeType="1" noTextEdit="1"/>
              </p:cNvSpPr>
              <p:nvPr/>
            </p:nvSpPr>
            <p:spPr>
              <a:xfrm>
                <a:off x="3438072" y="3996928"/>
                <a:ext cx="5299528" cy="715773"/>
              </a:xfrm>
              <a:prstGeom prst="rect">
                <a:avLst/>
              </a:prstGeom>
              <a:blipFill rotWithShape="1">
                <a:blip r:embed="rId6"/>
                <a:stretch>
                  <a:fillRect b="-855"/>
                </a:stretch>
              </a:blipFill>
            </p:spPr>
            <p:txBody>
              <a:bodyPr/>
              <a:lstStyle/>
              <a:p>
                <a:r>
                  <a:rPr lang="en-ZA">
                    <a:noFill/>
                  </a:rPr>
                  <a:t> </a:t>
                </a:r>
              </a:p>
            </p:txBody>
          </p:sp>
        </mc:Fallback>
      </mc:AlternateContent>
      <p:cxnSp>
        <p:nvCxnSpPr>
          <p:cNvPr id="9" name="Straight Arrow Connector 8"/>
          <p:cNvCxnSpPr/>
          <p:nvPr/>
        </p:nvCxnSpPr>
        <p:spPr>
          <a:xfrm flipV="1">
            <a:off x="5294369" y="3996928"/>
            <a:ext cx="411261" cy="222203"/>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18188" y="3703551"/>
            <a:ext cx="1971547" cy="338554"/>
          </a:xfrm>
          <a:prstGeom prst="rect">
            <a:avLst/>
          </a:prstGeom>
          <a:noFill/>
        </p:spPr>
        <p:txBody>
          <a:bodyPr wrap="square" rtlCol="0">
            <a:spAutoFit/>
          </a:bodyPr>
          <a:lstStyle/>
          <a:p>
            <a:r>
              <a:rPr lang="en-ZA" sz="1600" dirty="0" smtClean="0">
                <a:solidFill>
                  <a:schemeClr val="bg1">
                    <a:lumMod val="50000"/>
                  </a:schemeClr>
                </a:solidFill>
              </a:rPr>
              <a:t>Conic functions</a:t>
            </a:r>
            <a:endParaRPr lang="en-ZA" sz="1600" dirty="0">
              <a:solidFill>
                <a:schemeClr val="bg1">
                  <a:lumMod val="50000"/>
                </a:schemeClr>
              </a:solidFill>
            </a:endParaRPr>
          </a:p>
        </p:txBody>
      </p:sp>
      <p:sp>
        <p:nvSpPr>
          <p:cNvPr id="10" name="TextBox 9"/>
          <p:cNvSpPr txBox="1"/>
          <p:nvPr/>
        </p:nvSpPr>
        <p:spPr>
          <a:xfrm>
            <a:off x="3060699" y="5225078"/>
            <a:ext cx="4240269" cy="400110"/>
          </a:xfrm>
          <a:prstGeom prst="rect">
            <a:avLst/>
          </a:prstGeom>
          <a:noFill/>
        </p:spPr>
        <p:txBody>
          <a:bodyPr wrap="square" rtlCol="0">
            <a:spAutoFit/>
          </a:bodyPr>
          <a:lstStyle/>
          <a:p>
            <a:r>
              <a:rPr lang="en-ZA" sz="2000" dirty="0" smtClean="0">
                <a:solidFill>
                  <a:srgbClr val="C00000"/>
                </a:solidFill>
              </a:rPr>
              <a:t>Computer code called TLS-1</a:t>
            </a:r>
            <a:endParaRPr lang="en-ZA" sz="2000" dirty="0">
              <a:solidFill>
                <a:srgbClr val="C00000"/>
              </a:solidFill>
            </a:endParaRPr>
          </a:p>
        </p:txBody>
      </p:sp>
    </p:spTree>
    <p:extLst>
      <p:ext uri="{BB962C8B-B14F-4D97-AF65-F5344CB8AC3E}">
        <p14:creationId xmlns:p14="http://schemas.microsoft.com/office/powerpoint/2010/main" val="3067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10" y="1450258"/>
            <a:ext cx="3810887" cy="327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Rectangle 10"/>
              <p:cNvSpPr/>
              <p:nvPr/>
            </p:nvSpPr>
            <p:spPr>
              <a:xfrm>
                <a:off x="4746809" y="1450258"/>
                <a:ext cx="4024050" cy="694229"/>
              </a:xfrm>
              <a:prstGeom prst="rect">
                <a:avLst/>
              </a:prstGeom>
            </p:spPr>
            <p:txBody>
              <a:bodyPr wrap="square">
                <a:spAutoFit/>
              </a:bodyPr>
              <a:lstStyle/>
              <a:p>
                <a14:m>
                  <m:oMath xmlns:m="http://schemas.openxmlformats.org/officeDocument/2006/math">
                    <m:f>
                      <m:fPr>
                        <m:ctrlPr>
                          <a:rPr lang="en-ZA" sz="2400" i="1">
                            <a:latin typeface="Cambria Math"/>
                          </a:rPr>
                        </m:ctrlPr>
                      </m:fPr>
                      <m:num>
                        <m:r>
                          <a:rPr lang="en-ZA" sz="2400" i="1">
                            <a:latin typeface="Cambria Math"/>
                          </a:rPr>
                          <m:t>𝑑</m:t>
                        </m:r>
                        <m:sSub>
                          <m:sSubPr>
                            <m:ctrlPr>
                              <a:rPr lang="en-ZA" sz="2400" i="1">
                                <a:latin typeface="Cambria Math"/>
                              </a:rPr>
                            </m:ctrlPr>
                          </m:sSubPr>
                          <m:e>
                            <m:r>
                              <a:rPr lang="en-ZA" sz="2400" i="1">
                                <a:latin typeface="Cambria Math"/>
                              </a:rPr>
                              <m:t>𝑥</m:t>
                            </m:r>
                          </m:e>
                          <m:sub>
                            <m:r>
                              <a:rPr lang="en-ZA" sz="2400" i="1">
                                <a:latin typeface="Cambria Math"/>
                              </a:rPr>
                              <m:t>𝑡</m:t>
                            </m:r>
                          </m:sub>
                        </m:sSub>
                      </m:num>
                      <m:den>
                        <m:r>
                          <a:rPr lang="en-ZA" sz="2400" i="1">
                            <a:latin typeface="Cambria Math"/>
                          </a:rPr>
                          <m:t>𝑑𝑥</m:t>
                        </m:r>
                      </m:den>
                    </m:f>
                    <m:r>
                      <a:rPr lang="en-ZA" sz="2400" i="1">
                        <a:latin typeface="Cambria Math"/>
                      </a:rPr>
                      <m:t>=</m:t>
                    </m:r>
                    <m:f>
                      <m:fPr>
                        <m:ctrlPr>
                          <a:rPr lang="en-ZA" sz="2400" i="1">
                            <a:latin typeface="Cambria Math"/>
                          </a:rPr>
                        </m:ctrlPr>
                      </m:fPr>
                      <m:num>
                        <m:d>
                          <m:dPr>
                            <m:begChr m:val="|"/>
                            <m:endChr m:val="|"/>
                            <m:ctrlPr>
                              <a:rPr lang="en-ZA" sz="2400" i="1">
                                <a:latin typeface="Cambria Math"/>
                              </a:rPr>
                            </m:ctrlPr>
                          </m:dPr>
                          <m:e>
                            <m:r>
                              <a:rPr lang="en-ZA" sz="2400" b="1" i="1">
                                <a:latin typeface="Cambria Math"/>
                              </a:rPr>
                              <m:t>𝒓</m:t>
                            </m:r>
                            <m:r>
                              <a:rPr lang="en-ZA" sz="2400" i="1">
                                <a:latin typeface="Cambria Math"/>
                              </a:rPr>
                              <m:t>′(</m:t>
                            </m:r>
                            <m:r>
                              <a:rPr lang="en-ZA" sz="2400" i="1">
                                <a:latin typeface="Cambria Math"/>
                              </a:rPr>
                              <m:t>𝑥</m:t>
                            </m:r>
                            <m:r>
                              <a:rPr lang="en-ZA" sz="2400" i="1">
                                <a:latin typeface="Cambria Math"/>
                              </a:rPr>
                              <m:t>)</m:t>
                            </m:r>
                          </m:e>
                        </m:d>
                      </m:num>
                      <m:den>
                        <m:d>
                          <m:dPr>
                            <m:begChr m:val="|"/>
                            <m:endChr m:val="|"/>
                            <m:ctrlPr>
                              <a:rPr lang="en-ZA" sz="2400" i="1">
                                <a:latin typeface="Cambria Math"/>
                              </a:rPr>
                            </m:ctrlPr>
                          </m:dPr>
                          <m:e>
                            <m:sSub>
                              <m:sSubPr>
                                <m:ctrlPr>
                                  <a:rPr lang="en-ZA" sz="2400" i="1">
                                    <a:latin typeface="Cambria Math"/>
                                  </a:rPr>
                                </m:ctrlPr>
                              </m:sSubPr>
                              <m:e>
                                <m:r>
                                  <a:rPr lang="en-ZA" sz="2400" b="1" i="1">
                                    <a:latin typeface="Cambria Math"/>
                                  </a:rPr>
                                  <m:t>𝒓</m:t>
                                </m:r>
                              </m:e>
                              <m:sub>
                                <m:r>
                                  <a:rPr lang="en-ZA" sz="2400" i="1">
                                    <a:latin typeface="Cambria Math"/>
                                  </a:rPr>
                                  <m:t>𝑡</m:t>
                                </m:r>
                              </m:sub>
                            </m:sSub>
                            <m:r>
                              <a:rPr lang="en-ZA" sz="2400" i="1">
                                <a:latin typeface="Cambria Math"/>
                              </a:rPr>
                              <m:t>′(</m:t>
                            </m:r>
                            <m:r>
                              <a:rPr lang="en-ZA" sz="2400" i="1">
                                <a:latin typeface="Cambria Math"/>
                              </a:rPr>
                              <m:t>𝑥</m:t>
                            </m:r>
                            <m:r>
                              <a:rPr lang="en-ZA" sz="2400" i="1">
                                <a:latin typeface="Cambria Math"/>
                              </a:rPr>
                              <m:t>)</m:t>
                            </m:r>
                          </m:e>
                        </m:d>
                      </m:den>
                    </m:f>
                  </m:oMath>
                </a14:m>
                <a:r>
                  <a:rPr lang="en-ZA" sz="2400" dirty="0"/>
                  <a:t>;               </a:t>
                </a:r>
                <a14:m>
                  <m:oMath xmlns:m="http://schemas.openxmlformats.org/officeDocument/2006/math">
                    <m:sSub>
                      <m:sSubPr>
                        <m:ctrlPr>
                          <a:rPr lang="en-ZA" sz="2400" i="1">
                            <a:latin typeface="Cambria Math"/>
                          </a:rPr>
                        </m:ctrlPr>
                      </m:sSubPr>
                      <m:e>
                        <m:r>
                          <a:rPr lang="en-ZA" sz="2400" i="1">
                            <a:latin typeface="Cambria Math"/>
                          </a:rPr>
                          <m:t>𝑥</m:t>
                        </m:r>
                      </m:e>
                      <m:sub>
                        <m:r>
                          <a:rPr lang="en-ZA" sz="2400" i="1">
                            <a:latin typeface="Cambria Math"/>
                          </a:rPr>
                          <m:t>𝑡</m:t>
                        </m:r>
                      </m:sub>
                    </m:sSub>
                    <m:r>
                      <a:rPr lang="en-ZA" sz="2400" i="1">
                        <a:latin typeface="Cambria Math"/>
                      </a:rPr>
                      <m:t>(0)</m:t>
                    </m:r>
                  </m:oMath>
                </a14:m>
                <a:r>
                  <a:rPr lang="en-ZA" sz="2400" dirty="0"/>
                  <a:t>=0</a:t>
                </a:r>
              </a:p>
            </p:txBody>
          </p:sp>
        </mc:Choice>
        <mc:Fallback xmlns="">
          <p:sp>
            <p:nvSpPr>
              <p:cNvPr id="11" name="Rectangle 10"/>
              <p:cNvSpPr>
                <a:spLocks noRot="1" noChangeAspect="1" noMove="1" noResize="1" noEditPoints="1" noAdjustHandles="1" noChangeArrowheads="1" noChangeShapeType="1" noTextEdit="1"/>
              </p:cNvSpPr>
              <p:nvPr/>
            </p:nvSpPr>
            <p:spPr>
              <a:xfrm>
                <a:off x="4746809" y="1450258"/>
                <a:ext cx="4024050" cy="694229"/>
              </a:xfrm>
              <a:prstGeom prst="rect">
                <a:avLst/>
              </a:prstGeom>
              <a:blipFill rotWithShape="1">
                <a:blip r:embed="rId4"/>
                <a:stretch>
                  <a:fillRect r="-1364" b="-877"/>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561149" y="2348664"/>
                <a:ext cx="43953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ZA" sz="2400" b="1" i="1">
                              <a:latin typeface="Cambria Math"/>
                            </a:rPr>
                          </m:ctrlPr>
                        </m:dPr>
                        <m:e>
                          <m:r>
                            <a:rPr lang="en-ZA" sz="2400" b="1" i="1">
                              <a:latin typeface="Cambria Math"/>
                            </a:rPr>
                            <m:t>𝒓</m:t>
                          </m:r>
                          <m:d>
                            <m:dPr>
                              <m:ctrlPr>
                                <a:rPr lang="en-ZA" sz="2400" i="1">
                                  <a:latin typeface="Cambria Math"/>
                                </a:rPr>
                              </m:ctrlPr>
                            </m:dPr>
                            <m:e>
                              <m:r>
                                <a:rPr lang="en-ZA" sz="2400" i="1">
                                  <a:latin typeface="Cambria Math"/>
                                </a:rPr>
                                <m:t>𝑧</m:t>
                              </m:r>
                            </m:e>
                          </m:d>
                          <m:r>
                            <a:rPr lang="en-ZA" sz="2400" i="1">
                              <a:latin typeface="Cambria Math"/>
                            </a:rPr>
                            <m:t>= </m:t>
                          </m:r>
                          <m:d>
                            <m:dPr>
                              <m:begChr m:val="⌈"/>
                              <m:endChr m:val=""/>
                              <m:ctrlPr>
                                <a:rPr lang="en-ZA" sz="2400" i="1">
                                  <a:latin typeface="Cambria Math"/>
                                </a:rPr>
                              </m:ctrlPr>
                            </m:dPr>
                            <m:e>
                              <m:r>
                                <a:rPr lang="en-ZA" sz="2400" i="1">
                                  <a:latin typeface="Cambria Math"/>
                                </a:rPr>
                                <m:t>𝑧</m:t>
                              </m:r>
                              <m:sSub>
                                <m:sSubPr>
                                  <m:ctrlPr>
                                    <a:rPr lang="en-ZA" sz="2400" i="1">
                                      <a:latin typeface="Cambria Math"/>
                                    </a:rPr>
                                  </m:ctrlPr>
                                </m:sSubPr>
                                <m:e>
                                  <m:r>
                                    <a:rPr lang="en-ZA" sz="2400" i="1">
                                      <a:latin typeface="Cambria Math"/>
                                    </a:rPr>
                                    <m:t>𝑒</m:t>
                                  </m:r>
                                </m:e>
                                <m:sub>
                                  <m:r>
                                    <a:rPr lang="en-ZA" sz="2400" i="1">
                                      <a:latin typeface="Cambria Math"/>
                                    </a:rPr>
                                    <m:t>1</m:t>
                                  </m:r>
                                </m:sub>
                              </m:sSub>
                              <m:r>
                                <a:rPr lang="en-ZA" sz="2400" i="1">
                                  <a:latin typeface="Cambria Math"/>
                                </a:rPr>
                                <m:t>+</m:t>
                              </m:r>
                              <m:r>
                                <a:rPr lang="en-ZA" sz="2400" i="1">
                                  <a:latin typeface="Cambria Math"/>
                                </a:rPr>
                                <m:t>𝑓</m:t>
                              </m:r>
                              <m:d>
                                <m:dPr>
                                  <m:ctrlPr>
                                    <a:rPr lang="en-ZA" sz="2400" i="1">
                                      <a:latin typeface="Cambria Math"/>
                                    </a:rPr>
                                  </m:ctrlPr>
                                </m:dPr>
                                <m:e>
                                  <m:r>
                                    <a:rPr lang="en-ZA" sz="2400" i="1">
                                      <a:latin typeface="Cambria Math"/>
                                    </a:rPr>
                                    <m:t>𝑧</m:t>
                                  </m:r>
                                </m:e>
                              </m:d>
                              <m:sSub>
                                <m:sSubPr>
                                  <m:ctrlPr>
                                    <a:rPr lang="en-ZA" sz="2400" i="1">
                                      <a:latin typeface="Cambria Math"/>
                                    </a:rPr>
                                  </m:ctrlPr>
                                </m:sSubPr>
                                <m:e>
                                  <m:r>
                                    <a:rPr lang="en-ZA" sz="2400" i="1">
                                      <a:latin typeface="Cambria Math"/>
                                    </a:rPr>
                                    <m:t>𝑒</m:t>
                                  </m:r>
                                </m:e>
                                <m:sub>
                                  <m:r>
                                    <a:rPr lang="en-ZA" sz="2400" i="1">
                                      <a:latin typeface="Cambria Math"/>
                                    </a:rPr>
                                    <m:t>2</m:t>
                                  </m:r>
                                </m:sub>
                              </m:sSub>
                              <m:r>
                                <a:rPr lang="en-ZA" sz="2400" i="1">
                                  <a:latin typeface="Cambria Math"/>
                                </a:rPr>
                                <m:t>+</m:t>
                              </m:r>
                              <m:r>
                                <a:rPr lang="en-ZA" sz="2400" b="1" i="1">
                                  <a:latin typeface="Cambria Math"/>
                                </a:rPr>
                                <m:t>𝒏</m:t>
                              </m:r>
                              <m:d>
                                <m:dPr>
                                  <m:ctrlPr>
                                    <a:rPr lang="en-ZA" sz="2400" i="1">
                                      <a:latin typeface="Cambria Math"/>
                                    </a:rPr>
                                  </m:ctrlPr>
                                </m:dPr>
                                <m:e>
                                  <m:r>
                                    <a:rPr lang="en-ZA" sz="2400" i="1">
                                      <a:latin typeface="Cambria Math"/>
                                    </a:rPr>
                                    <m:t>𝑧</m:t>
                                  </m:r>
                                </m:e>
                              </m:d>
                              <m:r>
                                <a:rPr lang="en-ZA" sz="2400" i="1">
                                  <a:latin typeface="Cambria Math"/>
                                </a:rPr>
                                <m:t>h</m:t>
                              </m:r>
                              <m:r>
                                <a:rPr lang="en-ZA" sz="2400" i="1">
                                  <a:latin typeface="Cambria Math"/>
                                </a:rPr>
                                <m:t>,</m:t>
                              </m:r>
                            </m:e>
                          </m:d>
                        </m:e>
                      </m:d>
                    </m:oMath>
                  </m:oMathPara>
                </a14:m>
                <a:endParaRPr lang="en-ZA" sz="2400" dirty="0"/>
              </a:p>
            </p:txBody>
          </p:sp>
        </mc:Choice>
        <mc:Fallback xmlns="">
          <p:sp>
            <p:nvSpPr>
              <p:cNvPr id="19" name="Rectangle 18"/>
              <p:cNvSpPr>
                <a:spLocks noRot="1" noChangeAspect="1" noMove="1" noResize="1" noEditPoints="1" noAdjustHandles="1" noChangeArrowheads="1" noChangeShapeType="1" noTextEdit="1"/>
              </p:cNvSpPr>
              <p:nvPr/>
            </p:nvSpPr>
            <p:spPr>
              <a:xfrm>
                <a:off x="4561149" y="2348664"/>
                <a:ext cx="4395370" cy="461665"/>
              </a:xfrm>
              <a:prstGeom prst="rect">
                <a:avLst/>
              </a:prstGeom>
              <a:blipFill rotWithShape="1">
                <a:blip r:embed="rId5"/>
                <a:stretch>
                  <a:fillRect l="-9293" t="-127632" b="-197368"/>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46810" y="2977580"/>
                <a:ext cx="4024050" cy="9750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ZA" b="1" i="1">
                          <a:latin typeface="Cambria Math"/>
                        </a:rPr>
                        <m:t>𝒏</m:t>
                      </m:r>
                      <m:d>
                        <m:dPr>
                          <m:ctrlPr>
                            <a:rPr lang="en-ZA" i="1">
                              <a:latin typeface="Cambria Math"/>
                            </a:rPr>
                          </m:ctrlPr>
                        </m:dPr>
                        <m:e>
                          <m:r>
                            <a:rPr lang="en-ZA" i="1">
                              <a:latin typeface="Cambria Math"/>
                            </a:rPr>
                            <m:t>𝑧</m:t>
                          </m:r>
                        </m:e>
                      </m:d>
                      <m:r>
                        <a:rPr lang="en-ZA" i="1">
                          <a:latin typeface="Cambria Math"/>
                        </a:rPr>
                        <m:t>= </m:t>
                      </m:r>
                      <m:f>
                        <m:fPr>
                          <m:ctrlPr>
                            <a:rPr lang="en-ZA" i="1">
                              <a:latin typeface="Cambria Math"/>
                            </a:rPr>
                          </m:ctrlPr>
                        </m:fPr>
                        <m:num>
                          <m:r>
                            <a:rPr lang="en-ZA" i="1">
                              <a:latin typeface="Cambria Math"/>
                            </a:rPr>
                            <m:t>𝑠𝑖𝑔𝑛</m:t>
                          </m:r>
                          <m:d>
                            <m:dPr>
                              <m:begChr m:val="["/>
                              <m:endChr m:val="]"/>
                              <m:ctrlPr>
                                <a:rPr lang="en-ZA" i="1">
                                  <a:latin typeface="Cambria Math"/>
                                </a:rPr>
                              </m:ctrlPr>
                            </m:dPr>
                            <m:e>
                              <m:r>
                                <a:rPr lang="en-ZA" i="1">
                                  <a:latin typeface="Cambria Math"/>
                                </a:rPr>
                                <m:t>𝑓</m:t>
                              </m:r>
                              <m:r>
                                <a:rPr lang="en-ZA" i="1">
                                  <a:latin typeface="Cambria Math"/>
                                </a:rPr>
                                <m:t>"(</m:t>
                              </m:r>
                              <m:r>
                                <a:rPr lang="en-ZA" i="1">
                                  <a:latin typeface="Cambria Math"/>
                                </a:rPr>
                                <m:t>𝑧</m:t>
                              </m:r>
                              <m:r>
                                <a:rPr lang="en-ZA" i="1">
                                  <a:latin typeface="Cambria Math"/>
                                </a:rPr>
                                <m:t>)</m:t>
                              </m:r>
                            </m:e>
                          </m:d>
                        </m:num>
                        <m:den>
                          <m:rad>
                            <m:radPr>
                              <m:degHide m:val="on"/>
                              <m:ctrlPr>
                                <a:rPr lang="en-ZA" i="1">
                                  <a:latin typeface="Cambria Math"/>
                                </a:rPr>
                              </m:ctrlPr>
                            </m:radPr>
                            <m:deg/>
                            <m:e>
                              <m:r>
                                <a:rPr lang="en-ZA" i="1">
                                  <a:latin typeface="Cambria Math"/>
                                </a:rPr>
                                <m:t>1+</m:t>
                              </m:r>
                              <m:sSup>
                                <m:sSupPr>
                                  <m:ctrlPr>
                                    <a:rPr lang="en-ZA" i="1">
                                      <a:latin typeface="Cambria Math"/>
                                    </a:rPr>
                                  </m:ctrlPr>
                                </m:sSupPr>
                                <m:e>
                                  <m:r>
                                    <a:rPr lang="en-ZA" i="1">
                                      <a:latin typeface="Cambria Math"/>
                                    </a:rPr>
                                    <m:t>𝑓</m:t>
                                  </m:r>
                                  <m:r>
                                    <a:rPr lang="en-ZA" i="1">
                                      <a:latin typeface="Cambria Math"/>
                                    </a:rPr>
                                    <m:t>′(</m:t>
                                  </m:r>
                                  <m:r>
                                    <a:rPr lang="en-ZA" i="1">
                                      <a:latin typeface="Cambria Math"/>
                                    </a:rPr>
                                    <m:t>𝑍</m:t>
                                  </m:r>
                                  <m:r>
                                    <a:rPr lang="en-ZA" i="1">
                                      <a:latin typeface="Cambria Math"/>
                                    </a:rPr>
                                    <m:t>)</m:t>
                                  </m:r>
                                </m:e>
                                <m:sup>
                                  <m:r>
                                    <a:rPr lang="en-ZA" i="1">
                                      <a:latin typeface="Cambria Math"/>
                                    </a:rPr>
                                    <m:t>2</m:t>
                                  </m:r>
                                </m:sup>
                              </m:sSup>
                            </m:e>
                          </m:rad>
                        </m:den>
                      </m:f>
                      <m:d>
                        <m:dPr>
                          <m:begChr m:val="["/>
                          <m:endChr m:val="]"/>
                          <m:ctrlPr>
                            <a:rPr lang="en-ZA" i="1">
                              <a:latin typeface="Cambria Math"/>
                            </a:rPr>
                          </m:ctrlPr>
                        </m:dPr>
                        <m:e>
                          <m:sSup>
                            <m:sSupPr>
                              <m:ctrlPr>
                                <a:rPr lang="en-ZA" i="1">
                                  <a:latin typeface="Cambria Math"/>
                                </a:rPr>
                              </m:ctrlPr>
                            </m:sSupPr>
                            <m:e>
                              <m:r>
                                <a:rPr lang="en-ZA" i="1">
                                  <a:latin typeface="Cambria Math"/>
                                </a:rPr>
                                <m:t>𝑓</m:t>
                              </m:r>
                            </m:e>
                            <m:sup>
                              <m:r>
                                <a:rPr lang="en-ZA" i="1">
                                  <a:latin typeface="Cambria Math"/>
                                </a:rPr>
                                <m:t>′</m:t>
                              </m:r>
                            </m:sup>
                          </m:sSup>
                          <m:d>
                            <m:dPr>
                              <m:ctrlPr>
                                <a:rPr lang="en-ZA" i="1">
                                  <a:latin typeface="Cambria Math"/>
                                </a:rPr>
                              </m:ctrlPr>
                            </m:dPr>
                            <m:e>
                              <m:r>
                                <a:rPr lang="en-ZA" i="1">
                                  <a:latin typeface="Cambria Math"/>
                                </a:rPr>
                                <m:t>𝑧</m:t>
                              </m:r>
                            </m:e>
                          </m:d>
                          <m:sSub>
                            <m:sSubPr>
                              <m:ctrlPr>
                                <a:rPr lang="en-ZA" i="1">
                                  <a:latin typeface="Cambria Math"/>
                                </a:rPr>
                              </m:ctrlPr>
                            </m:sSubPr>
                            <m:e>
                              <m:r>
                                <a:rPr lang="en-ZA" i="1">
                                  <a:latin typeface="Cambria Math"/>
                                </a:rPr>
                                <m:t>𝑒</m:t>
                              </m:r>
                            </m:e>
                            <m:sub>
                              <m:r>
                                <a:rPr lang="en-ZA" i="1">
                                  <a:latin typeface="Cambria Math"/>
                                </a:rPr>
                                <m:t>1</m:t>
                              </m:r>
                            </m:sub>
                          </m:sSub>
                          <m:r>
                            <a:rPr lang="en-ZA" i="1">
                              <a:latin typeface="Cambria Math"/>
                            </a:rPr>
                            <m:t>−</m:t>
                          </m:r>
                          <m:sSub>
                            <m:sSubPr>
                              <m:ctrlPr>
                                <a:rPr lang="en-ZA" i="1">
                                  <a:latin typeface="Cambria Math"/>
                                </a:rPr>
                              </m:ctrlPr>
                            </m:sSubPr>
                            <m:e>
                              <m:r>
                                <a:rPr lang="en-ZA" i="1">
                                  <a:latin typeface="Cambria Math"/>
                                </a:rPr>
                                <m:t>𝑒</m:t>
                              </m:r>
                            </m:e>
                            <m:sub>
                              <m:r>
                                <a:rPr lang="en-ZA" i="1">
                                  <a:latin typeface="Cambria Math"/>
                                </a:rPr>
                                <m:t>2</m:t>
                              </m:r>
                            </m:sub>
                          </m:sSub>
                        </m:e>
                      </m:d>
                    </m:oMath>
                  </m:oMathPara>
                </a14:m>
                <a:endParaRPr lang="en-ZA" dirty="0"/>
              </a:p>
            </p:txBody>
          </p:sp>
        </mc:Choice>
        <mc:Fallback xmlns="">
          <p:sp>
            <p:nvSpPr>
              <p:cNvPr id="20" name="Rectangle 19"/>
              <p:cNvSpPr>
                <a:spLocks noRot="1" noChangeAspect="1" noMove="1" noResize="1" noEditPoints="1" noAdjustHandles="1" noChangeArrowheads="1" noChangeShapeType="1" noTextEdit="1"/>
              </p:cNvSpPr>
              <p:nvPr/>
            </p:nvSpPr>
            <p:spPr>
              <a:xfrm>
                <a:off x="4746810" y="2977580"/>
                <a:ext cx="4024050" cy="975011"/>
              </a:xfrm>
              <a:prstGeom prst="rect">
                <a:avLst/>
              </a:prstGeom>
              <a:blipFill rotWithShape="1">
                <a:blip r:embed="rId6"/>
                <a:stretch>
                  <a:fillRect/>
                </a:stretch>
              </a:blipFill>
            </p:spPr>
            <p:txBody>
              <a:bodyPr/>
              <a:lstStyle/>
              <a:p>
                <a:r>
                  <a:rPr lang="en-ZA">
                    <a:noFill/>
                  </a:rPr>
                  <a:t> </a:t>
                </a:r>
              </a:p>
            </p:txBody>
          </p:sp>
        </mc:Fallback>
      </mc:AlternateContent>
      <p:sp>
        <p:nvSpPr>
          <p:cNvPr id="21" name="TextBox 20"/>
          <p:cNvSpPr txBox="1"/>
          <p:nvPr/>
        </p:nvSpPr>
        <p:spPr>
          <a:xfrm>
            <a:off x="2716213" y="5263178"/>
            <a:ext cx="4282890" cy="400110"/>
          </a:xfrm>
          <a:prstGeom prst="rect">
            <a:avLst/>
          </a:prstGeom>
          <a:noFill/>
        </p:spPr>
        <p:txBody>
          <a:bodyPr wrap="square" rtlCol="0">
            <a:spAutoFit/>
          </a:bodyPr>
          <a:lstStyle/>
          <a:p>
            <a:r>
              <a:rPr lang="en-ZA" sz="2000" dirty="0" smtClean="0">
                <a:solidFill>
                  <a:srgbClr val="C00000"/>
                </a:solidFill>
              </a:rPr>
              <a:t>Computer code called FF-2</a:t>
            </a:r>
            <a:endParaRPr lang="en-ZA" sz="2000" dirty="0">
              <a:solidFill>
                <a:srgbClr val="C00000"/>
              </a:solidFill>
            </a:endParaRPr>
          </a:p>
        </p:txBody>
      </p:sp>
      <p:sp>
        <p:nvSpPr>
          <p:cNvPr id="2" name="TextBox 1"/>
          <p:cNvSpPr txBox="1"/>
          <p:nvPr/>
        </p:nvSpPr>
        <p:spPr>
          <a:xfrm>
            <a:off x="2394874" y="355600"/>
            <a:ext cx="3615585" cy="553998"/>
          </a:xfrm>
          <a:prstGeom prst="rect">
            <a:avLst/>
          </a:prstGeom>
          <a:noFill/>
        </p:spPr>
        <p:txBody>
          <a:bodyPr wrap="square" rtlCol="0">
            <a:spAutoFit/>
          </a:bodyPr>
          <a:lstStyle/>
          <a:p>
            <a:r>
              <a:rPr lang="en-ZA" sz="3000" dirty="0" smtClean="0">
                <a:solidFill>
                  <a:schemeClr val="bg2"/>
                </a:solidFill>
              </a:rPr>
              <a:t>Flexural Flow(FF-2)</a:t>
            </a:r>
            <a:endParaRPr lang="en-ZA" sz="3000" dirty="0">
              <a:solidFill>
                <a:schemeClr val="bg2"/>
              </a:solidFill>
            </a:endParaRPr>
          </a:p>
        </p:txBody>
      </p:sp>
      <p:cxnSp>
        <p:nvCxnSpPr>
          <p:cNvPr id="9" name="Straight Arrow Connector 8"/>
          <p:cNvCxnSpPr/>
          <p:nvPr/>
        </p:nvCxnSpPr>
        <p:spPr>
          <a:xfrm>
            <a:off x="6983452" y="3806660"/>
            <a:ext cx="291601" cy="394574"/>
          </a:xfrm>
          <a:prstGeom prst="straightConnector1">
            <a:avLst/>
          </a:prstGeom>
          <a:ln w="254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9313" y="4276383"/>
            <a:ext cx="1971547" cy="338554"/>
          </a:xfrm>
          <a:prstGeom prst="rect">
            <a:avLst/>
          </a:prstGeom>
          <a:noFill/>
        </p:spPr>
        <p:txBody>
          <a:bodyPr wrap="square" rtlCol="0">
            <a:spAutoFit/>
          </a:bodyPr>
          <a:lstStyle/>
          <a:p>
            <a:r>
              <a:rPr lang="en-ZA" sz="1600" dirty="0" smtClean="0">
                <a:solidFill>
                  <a:schemeClr val="bg1">
                    <a:lumMod val="50000"/>
                  </a:schemeClr>
                </a:solidFill>
              </a:rPr>
              <a:t>Conic functions</a:t>
            </a:r>
            <a:endParaRPr lang="en-ZA" sz="1600" dirty="0">
              <a:solidFill>
                <a:schemeClr val="bg1">
                  <a:lumMod val="50000"/>
                </a:schemeClr>
              </a:solidFill>
            </a:endParaRPr>
          </a:p>
        </p:txBody>
      </p:sp>
    </p:spTree>
    <p:extLst>
      <p:ext uri="{BB962C8B-B14F-4D97-AF65-F5344CB8AC3E}">
        <p14:creationId xmlns:p14="http://schemas.microsoft.com/office/powerpoint/2010/main" val="30677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08" y="127000"/>
            <a:ext cx="8229600" cy="709712"/>
          </a:xfrm>
        </p:spPr>
        <p:txBody>
          <a:bodyPr>
            <a:normAutofit/>
          </a:bodyPr>
          <a:lstStyle/>
          <a:p>
            <a:pPr algn="ctr"/>
            <a:r>
              <a:rPr lang="en-ZA" sz="3200" b="1" dirty="0" smtClean="0">
                <a:solidFill>
                  <a:schemeClr val="bg1">
                    <a:lumMod val="50000"/>
                  </a:schemeClr>
                </a:solidFill>
              </a:rPr>
              <a:t>Flattening(FL-3)</a:t>
            </a:r>
            <a:endParaRPr lang="en-ZA" sz="3200" b="1" dirty="0">
              <a:solidFill>
                <a:schemeClr val="bg1">
                  <a:lumMod val="50000"/>
                </a:schemeClr>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55319" y="1552551"/>
            <a:ext cx="2495042" cy="1081286"/>
          </a:xfrm>
          <a:prstGeom prst="rect">
            <a:avLst/>
          </a:prstGeom>
          <a:noFill/>
          <a:ln>
            <a:noFill/>
          </a:ln>
          <a:effectLst/>
        </p:spPr>
      </p:pic>
      <p:cxnSp>
        <p:nvCxnSpPr>
          <p:cNvPr id="5" name="Straight Arrow Connector 4"/>
          <p:cNvCxnSpPr/>
          <p:nvPr/>
        </p:nvCxnSpPr>
        <p:spPr>
          <a:xfrm>
            <a:off x="2339752" y="1988842"/>
            <a:ext cx="381227"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623936" y="836712"/>
            <a:ext cx="2304256" cy="3562558"/>
          </a:xfrm>
          <a:prstGeom prst="rect">
            <a:avLst/>
          </a:prstGeom>
          <a:noFill/>
          <a:ln>
            <a:noFill/>
          </a:ln>
          <a:effectLst/>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2915816" y="985322"/>
            <a:ext cx="3396784" cy="2215743"/>
          </a:xfrm>
          <a:prstGeom prst="rect">
            <a:avLst/>
          </a:prstGeom>
          <a:noFill/>
          <a:ln>
            <a:noFill/>
          </a:ln>
          <a:effectLst/>
        </p:spPr>
      </p:pic>
      <p:cxnSp>
        <p:nvCxnSpPr>
          <p:cNvPr id="9" name="Straight Arrow Connector 8"/>
          <p:cNvCxnSpPr/>
          <p:nvPr/>
        </p:nvCxnSpPr>
        <p:spPr>
          <a:xfrm>
            <a:off x="6312600" y="1959879"/>
            <a:ext cx="432048" cy="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51720" y="1552551"/>
            <a:ext cx="1080120" cy="369332"/>
          </a:xfrm>
          <a:prstGeom prst="rect">
            <a:avLst/>
          </a:prstGeom>
          <a:noFill/>
        </p:spPr>
        <p:txBody>
          <a:bodyPr wrap="square" rtlCol="0">
            <a:spAutoFit/>
          </a:bodyPr>
          <a:lstStyle/>
          <a:p>
            <a:r>
              <a:rPr lang="en-ZA" dirty="0" smtClean="0">
                <a:solidFill>
                  <a:schemeClr val="tx2"/>
                </a:solidFill>
              </a:rPr>
              <a:t>Buckling</a:t>
            </a:r>
            <a:endParaRPr lang="en-ZA" dirty="0">
              <a:solidFill>
                <a:schemeClr val="tx2"/>
              </a:solidFill>
            </a:endParaRPr>
          </a:p>
        </p:txBody>
      </p:sp>
      <p:sp>
        <p:nvSpPr>
          <p:cNvPr id="11" name="TextBox 10"/>
          <p:cNvSpPr txBox="1"/>
          <p:nvPr/>
        </p:nvSpPr>
        <p:spPr>
          <a:xfrm>
            <a:off x="5613400" y="1552551"/>
            <a:ext cx="1334864" cy="369332"/>
          </a:xfrm>
          <a:prstGeom prst="rect">
            <a:avLst/>
          </a:prstGeom>
          <a:noFill/>
        </p:spPr>
        <p:txBody>
          <a:bodyPr wrap="square" rtlCol="0">
            <a:spAutoFit/>
          </a:bodyPr>
          <a:lstStyle/>
          <a:p>
            <a:r>
              <a:rPr lang="en-ZA" dirty="0" smtClean="0">
                <a:solidFill>
                  <a:schemeClr val="tx2"/>
                </a:solidFill>
              </a:rPr>
              <a:t>Flattening</a:t>
            </a:r>
            <a:endParaRPr lang="en-ZA" dirty="0">
              <a:solidFill>
                <a:schemeClr val="tx2"/>
              </a:solidFill>
            </a:endParaRPr>
          </a:p>
        </p:txBody>
      </p:sp>
      <mc:AlternateContent xmlns:mc="http://schemas.openxmlformats.org/markup-compatibility/2006" xmlns:a14="http://schemas.microsoft.com/office/drawing/2010/main">
        <mc:Choice Requires="a14">
          <p:sp>
            <p:nvSpPr>
              <p:cNvPr id="21" name="Rectangle 20"/>
              <p:cNvSpPr/>
              <p:nvPr/>
            </p:nvSpPr>
            <p:spPr>
              <a:xfrm>
                <a:off x="828681" y="3728894"/>
                <a:ext cx="3403368" cy="670376"/>
              </a:xfrm>
              <a:prstGeom prst="rect">
                <a:avLst/>
              </a:prstGeom>
            </p:spPr>
            <p:txBody>
              <a:bodyPr wrap="none">
                <a:spAutoFit/>
              </a:bodyPr>
              <a:lstStyle/>
              <a:p>
                <a14:m>
                  <m:oMath xmlns:m="http://schemas.openxmlformats.org/officeDocument/2006/math">
                    <m:sSub>
                      <m:sSubPr>
                        <m:ctrlPr>
                          <a:rPr lang="en-ZA" i="1" smtClean="0">
                            <a:solidFill>
                              <a:schemeClr val="tx2"/>
                            </a:solidFill>
                            <a:latin typeface="Cambria Math"/>
                          </a:rPr>
                        </m:ctrlPr>
                      </m:sSubPr>
                      <m:e>
                        <m:r>
                          <a:rPr lang="en-ZA" i="1">
                            <a:solidFill>
                              <a:schemeClr val="tx2"/>
                            </a:solidFill>
                            <a:latin typeface="Cambria Math"/>
                          </a:rPr>
                          <m:t>𝑙</m:t>
                        </m:r>
                      </m:e>
                      <m:sub>
                        <m:r>
                          <a:rPr lang="en-ZA" i="1">
                            <a:solidFill>
                              <a:schemeClr val="tx2"/>
                            </a:solidFill>
                            <a:latin typeface="Cambria Math"/>
                          </a:rPr>
                          <m:t>𝑜</m:t>
                        </m:r>
                      </m:sub>
                    </m:sSub>
                    <m:r>
                      <a:rPr lang="en-ZA" i="1">
                        <a:solidFill>
                          <a:schemeClr val="tx2"/>
                        </a:solidFill>
                        <a:latin typeface="Cambria Math"/>
                      </a:rPr>
                      <m:t>=</m:t>
                    </m:r>
                    <m:f>
                      <m:fPr>
                        <m:ctrlPr>
                          <a:rPr lang="en-ZA" i="1">
                            <a:solidFill>
                              <a:schemeClr val="tx2"/>
                            </a:solidFill>
                            <a:latin typeface="Cambria Math"/>
                          </a:rPr>
                        </m:ctrlPr>
                      </m:fPr>
                      <m:num>
                        <m:r>
                          <a:rPr lang="en-ZA" i="1">
                            <a:solidFill>
                              <a:schemeClr val="tx2"/>
                            </a:solidFill>
                            <a:latin typeface="Cambria Math"/>
                          </a:rPr>
                          <m:t>2</m:t>
                        </m:r>
                      </m:num>
                      <m:den>
                        <m:rad>
                          <m:radPr>
                            <m:degHide m:val="on"/>
                            <m:ctrlPr>
                              <a:rPr lang="en-ZA" i="1">
                                <a:solidFill>
                                  <a:schemeClr val="tx2"/>
                                </a:solidFill>
                                <a:latin typeface="Cambria Math"/>
                              </a:rPr>
                            </m:ctrlPr>
                          </m:radPr>
                          <m:deg/>
                          <m:e>
                            <m:sSub>
                              <m:sSubPr>
                                <m:ctrlPr>
                                  <a:rPr lang="en-ZA" i="1">
                                    <a:solidFill>
                                      <a:schemeClr val="tx2"/>
                                    </a:solidFill>
                                    <a:latin typeface="Cambria Math"/>
                                  </a:rPr>
                                </m:ctrlPr>
                              </m:sSubPr>
                              <m:e>
                                <m:r>
                                  <a:rPr lang="en-ZA" i="1">
                                    <a:solidFill>
                                      <a:schemeClr val="tx2"/>
                                    </a:solidFill>
                                    <a:latin typeface="Cambria Math"/>
                                  </a:rPr>
                                  <m:t>𝜆</m:t>
                                </m:r>
                              </m:e>
                              <m:sub>
                                <m:r>
                                  <a:rPr lang="en-ZA" i="1">
                                    <a:solidFill>
                                      <a:schemeClr val="tx2"/>
                                    </a:solidFill>
                                    <a:latin typeface="Cambria Math"/>
                                  </a:rPr>
                                  <m:t>2</m:t>
                                </m:r>
                              </m:sub>
                            </m:sSub>
                          </m:e>
                        </m:rad>
                      </m:den>
                    </m:f>
                    <m:nary>
                      <m:naryPr>
                        <m:limLoc m:val="subSup"/>
                        <m:ctrlPr>
                          <a:rPr lang="en-ZA" i="1">
                            <a:solidFill>
                              <a:schemeClr val="tx2"/>
                            </a:solidFill>
                            <a:latin typeface="Cambria Math"/>
                          </a:rPr>
                        </m:ctrlPr>
                      </m:naryPr>
                      <m:sub>
                        <m:r>
                          <a:rPr lang="en-ZA" i="1">
                            <a:solidFill>
                              <a:schemeClr val="tx2"/>
                            </a:solidFill>
                            <a:latin typeface="Cambria Math"/>
                          </a:rPr>
                          <m:t>0</m:t>
                        </m:r>
                      </m:sub>
                      <m:sup>
                        <m:sSub>
                          <m:sSubPr>
                            <m:ctrlPr>
                              <a:rPr lang="en-ZA" i="1">
                                <a:solidFill>
                                  <a:schemeClr val="tx2"/>
                                </a:solidFill>
                                <a:latin typeface="Cambria Math"/>
                              </a:rPr>
                            </m:ctrlPr>
                          </m:sSubPr>
                          <m:e>
                            <m:r>
                              <a:rPr lang="en-ZA" i="1">
                                <a:solidFill>
                                  <a:schemeClr val="tx2"/>
                                </a:solidFill>
                                <a:latin typeface="Cambria Math"/>
                              </a:rPr>
                              <m:t>𝑥</m:t>
                            </m:r>
                            <m:r>
                              <a:rPr lang="en-ZA" i="1">
                                <a:solidFill>
                                  <a:schemeClr val="tx2"/>
                                </a:solidFill>
                                <a:latin typeface="Cambria Math"/>
                              </a:rPr>
                              <m:t>′</m:t>
                            </m:r>
                          </m:e>
                          <m:sub>
                            <m:r>
                              <a:rPr lang="en-ZA" i="1">
                                <a:solidFill>
                                  <a:schemeClr val="tx2"/>
                                </a:solidFill>
                                <a:latin typeface="Cambria Math"/>
                              </a:rPr>
                              <m:t>0</m:t>
                            </m:r>
                          </m:sub>
                        </m:sSub>
                      </m:sup>
                      <m:e>
                        <m:rad>
                          <m:radPr>
                            <m:degHide m:val="on"/>
                            <m:ctrlPr>
                              <a:rPr lang="en-ZA" i="1">
                                <a:solidFill>
                                  <a:schemeClr val="tx2"/>
                                </a:solidFill>
                                <a:latin typeface="Cambria Math"/>
                              </a:rPr>
                            </m:ctrlPr>
                          </m:radPr>
                          <m:deg/>
                          <m:e>
                            <m:r>
                              <a:rPr lang="en-ZA" i="1">
                                <a:solidFill>
                                  <a:schemeClr val="tx2"/>
                                </a:solidFill>
                                <a:latin typeface="Cambria Math"/>
                              </a:rPr>
                              <m:t>1+</m:t>
                            </m:r>
                            <m:sSup>
                              <m:sSupPr>
                                <m:ctrlPr>
                                  <a:rPr lang="en-ZA" i="1">
                                    <a:solidFill>
                                      <a:schemeClr val="tx2"/>
                                    </a:solidFill>
                                    <a:latin typeface="Cambria Math"/>
                                  </a:rPr>
                                </m:ctrlPr>
                              </m:sSupPr>
                              <m:e>
                                <m:f>
                                  <m:fPr>
                                    <m:ctrlPr>
                                      <a:rPr lang="en-ZA" i="1">
                                        <a:solidFill>
                                          <a:schemeClr val="tx2"/>
                                        </a:solidFill>
                                        <a:latin typeface="Cambria Math"/>
                                      </a:rPr>
                                    </m:ctrlPr>
                                  </m:fPr>
                                  <m:num>
                                    <m:sSub>
                                      <m:sSubPr>
                                        <m:ctrlPr>
                                          <a:rPr lang="en-ZA" i="1">
                                            <a:solidFill>
                                              <a:schemeClr val="tx2"/>
                                            </a:solidFill>
                                            <a:latin typeface="Cambria Math"/>
                                          </a:rPr>
                                        </m:ctrlPr>
                                      </m:sSubPr>
                                      <m:e>
                                        <m:r>
                                          <a:rPr lang="en-ZA" i="1">
                                            <a:solidFill>
                                              <a:schemeClr val="tx2"/>
                                            </a:solidFill>
                                            <a:latin typeface="Cambria Math"/>
                                          </a:rPr>
                                          <m:t>𝜆</m:t>
                                        </m:r>
                                      </m:e>
                                      <m:sub>
                                        <m:r>
                                          <a:rPr lang="en-ZA" i="1">
                                            <a:solidFill>
                                              <a:schemeClr val="tx2"/>
                                            </a:solidFill>
                                            <a:latin typeface="Cambria Math"/>
                                          </a:rPr>
                                          <m:t>2</m:t>
                                        </m:r>
                                      </m:sub>
                                    </m:sSub>
                                  </m:num>
                                  <m:den>
                                    <m:sSub>
                                      <m:sSubPr>
                                        <m:ctrlPr>
                                          <a:rPr lang="en-ZA" i="1">
                                            <a:solidFill>
                                              <a:schemeClr val="tx2"/>
                                            </a:solidFill>
                                            <a:latin typeface="Cambria Math"/>
                                          </a:rPr>
                                        </m:ctrlPr>
                                      </m:sSubPr>
                                      <m:e>
                                        <m:r>
                                          <a:rPr lang="en-ZA" i="1">
                                            <a:solidFill>
                                              <a:schemeClr val="tx2"/>
                                            </a:solidFill>
                                            <a:latin typeface="Cambria Math"/>
                                          </a:rPr>
                                          <m:t>𝜆</m:t>
                                        </m:r>
                                      </m:e>
                                      <m:sub>
                                        <m:r>
                                          <a:rPr lang="en-ZA" i="1">
                                            <a:solidFill>
                                              <a:schemeClr val="tx2"/>
                                            </a:solidFill>
                                            <a:latin typeface="Cambria Math"/>
                                          </a:rPr>
                                          <m:t>1</m:t>
                                        </m:r>
                                      </m:sub>
                                    </m:sSub>
                                  </m:den>
                                </m:f>
                                <m:r>
                                  <a:rPr lang="en-ZA">
                                    <a:solidFill>
                                      <a:schemeClr val="tx2"/>
                                    </a:solidFill>
                                    <a:latin typeface="Cambria Math"/>
                                  </a:rPr>
                                  <m:t> </m:t>
                                </m:r>
                                <m:r>
                                  <a:rPr lang="en-ZA" i="1">
                                    <a:solidFill>
                                      <a:schemeClr val="tx2"/>
                                    </a:solidFill>
                                    <a:latin typeface="Cambria Math"/>
                                  </a:rPr>
                                  <m:t>𝑓</m:t>
                                </m:r>
                                <m:r>
                                  <a:rPr lang="en-ZA" i="1">
                                    <a:solidFill>
                                      <a:schemeClr val="tx2"/>
                                    </a:solidFill>
                                    <a:latin typeface="Cambria Math"/>
                                  </a:rPr>
                                  <m:t>′</m:t>
                                </m:r>
                                <m:d>
                                  <m:dPr>
                                    <m:ctrlPr>
                                      <a:rPr lang="en-ZA" i="1">
                                        <a:solidFill>
                                          <a:schemeClr val="tx2"/>
                                        </a:solidFill>
                                        <a:latin typeface="Cambria Math"/>
                                      </a:rPr>
                                    </m:ctrlPr>
                                  </m:dPr>
                                  <m:e>
                                    <m:sSup>
                                      <m:sSupPr>
                                        <m:ctrlPr>
                                          <a:rPr lang="en-ZA" i="1">
                                            <a:solidFill>
                                              <a:schemeClr val="tx2"/>
                                            </a:solidFill>
                                            <a:latin typeface="Cambria Math"/>
                                          </a:rPr>
                                        </m:ctrlPr>
                                      </m:sSupPr>
                                      <m:e>
                                        <m:r>
                                          <a:rPr lang="en-ZA" i="1">
                                            <a:solidFill>
                                              <a:schemeClr val="tx2"/>
                                            </a:solidFill>
                                            <a:latin typeface="Cambria Math"/>
                                          </a:rPr>
                                          <m:t>𝑥</m:t>
                                        </m:r>
                                      </m:e>
                                      <m:sup>
                                        <m:r>
                                          <a:rPr lang="en-ZA" i="1">
                                            <a:solidFill>
                                              <a:schemeClr val="tx2"/>
                                            </a:solidFill>
                                            <a:latin typeface="Cambria Math"/>
                                          </a:rPr>
                                          <m:t>′</m:t>
                                        </m:r>
                                      </m:sup>
                                    </m:sSup>
                                  </m:e>
                                </m:d>
                              </m:e>
                              <m:sup>
                                <m:r>
                                  <a:rPr lang="en-ZA" i="1">
                                    <a:solidFill>
                                      <a:schemeClr val="tx2"/>
                                    </a:solidFill>
                                    <a:latin typeface="Cambria Math"/>
                                  </a:rPr>
                                  <m:t>2 </m:t>
                                </m:r>
                              </m:sup>
                            </m:sSup>
                          </m:e>
                        </m:rad>
                      </m:e>
                    </m:nary>
                  </m:oMath>
                </a14:m>
                <a:r>
                  <a:rPr lang="en-ZA" dirty="0">
                    <a:solidFill>
                      <a:schemeClr val="tx2"/>
                    </a:solidFill>
                  </a:rPr>
                  <a:t>  </a:t>
                </a:r>
                <a14:m>
                  <m:oMath xmlns:m="http://schemas.openxmlformats.org/officeDocument/2006/math">
                    <m:r>
                      <a:rPr lang="en-ZA" i="1">
                        <a:solidFill>
                          <a:schemeClr val="tx2"/>
                        </a:solidFill>
                        <a:latin typeface="Cambria Math"/>
                      </a:rPr>
                      <m:t>𝑑𝑥</m:t>
                    </m:r>
                    <m:r>
                      <a:rPr lang="en-ZA" i="1">
                        <a:solidFill>
                          <a:schemeClr val="tx2"/>
                        </a:solidFill>
                        <a:latin typeface="Cambria Math"/>
                      </a:rPr>
                      <m:t>′</m:t>
                    </m:r>
                  </m:oMath>
                </a14:m>
                <a:r>
                  <a:rPr lang="en-ZA" dirty="0">
                    <a:solidFill>
                      <a:schemeClr val="tx2"/>
                    </a:solidFill>
                  </a:rPr>
                  <a:t> </a:t>
                </a:r>
                <a:endParaRPr lang="en-ZA" dirty="0"/>
              </a:p>
            </p:txBody>
          </p:sp>
        </mc:Choice>
        <mc:Fallback xmlns="">
          <p:sp>
            <p:nvSpPr>
              <p:cNvPr id="21" name="Rectangle 20"/>
              <p:cNvSpPr>
                <a:spLocks noRot="1" noChangeAspect="1" noMove="1" noResize="1" noEditPoints="1" noAdjustHandles="1" noChangeArrowheads="1" noChangeShapeType="1" noTextEdit="1"/>
              </p:cNvSpPr>
              <p:nvPr/>
            </p:nvSpPr>
            <p:spPr>
              <a:xfrm>
                <a:off x="828681" y="3728894"/>
                <a:ext cx="3403368" cy="670376"/>
              </a:xfrm>
              <a:prstGeom prst="rect">
                <a:avLst/>
              </a:prstGeom>
              <a:blipFill rotWithShape="1">
                <a:blip r:embed="rId6"/>
                <a:stretch>
                  <a:fillRect/>
                </a:stretch>
              </a:blipFill>
            </p:spPr>
            <p:txBody>
              <a:bodyPr/>
              <a:lstStyle/>
              <a:p>
                <a:r>
                  <a:rPr lang="en-ZA">
                    <a:noFill/>
                  </a:rPr>
                  <a:t> </a:t>
                </a:r>
              </a:p>
            </p:txBody>
          </p:sp>
        </mc:Fallback>
      </mc:AlternateContent>
      <p:sp>
        <p:nvSpPr>
          <p:cNvPr id="26" name="TextBox 25"/>
          <p:cNvSpPr txBox="1"/>
          <p:nvPr/>
        </p:nvSpPr>
        <p:spPr>
          <a:xfrm>
            <a:off x="4286800" y="4111709"/>
            <a:ext cx="3168352" cy="584775"/>
          </a:xfrm>
          <a:prstGeom prst="rect">
            <a:avLst/>
          </a:prstGeom>
          <a:noFill/>
        </p:spPr>
        <p:txBody>
          <a:bodyPr wrap="square" rtlCol="0">
            <a:spAutoFit/>
          </a:bodyPr>
          <a:lstStyle/>
          <a:p>
            <a:r>
              <a:rPr lang="en-ZA" sz="1600" dirty="0" smtClean="0">
                <a:solidFill>
                  <a:schemeClr val="bg1">
                    <a:lumMod val="50000"/>
                  </a:schemeClr>
                </a:solidFill>
              </a:rPr>
              <a:t>With f(x) belonging to  conic sections family of functions</a:t>
            </a:r>
            <a:endParaRPr lang="en-ZA" sz="1600" dirty="0">
              <a:solidFill>
                <a:schemeClr val="bg1">
                  <a:lumMod val="50000"/>
                </a:schemeClr>
              </a:solidFill>
            </a:endParaRPr>
          </a:p>
        </p:txBody>
      </p:sp>
      <p:sp>
        <p:nvSpPr>
          <p:cNvPr id="27" name="TextBox 26"/>
          <p:cNvSpPr txBox="1"/>
          <p:nvPr/>
        </p:nvSpPr>
        <p:spPr>
          <a:xfrm>
            <a:off x="2232231" y="5143500"/>
            <a:ext cx="3999636" cy="400110"/>
          </a:xfrm>
          <a:prstGeom prst="rect">
            <a:avLst/>
          </a:prstGeom>
          <a:noFill/>
        </p:spPr>
        <p:txBody>
          <a:bodyPr wrap="square" rtlCol="0">
            <a:spAutoFit/>
          </a:bodyPr>
          <a:lstStyle/>
          <a:p>
            <a:r>
              <a:rPr lang="en-ZA" sz="2000" dirty="0" smtClean="0">
                <a:solidFill>
                  <a:srgbClr val="C00000"/>
                </a:solidFill>
              </a:rPr>
              <a:t>Computer code called FL-3 </a:t>
            </a:r>
            <a:endParaRPr lang="en-ZA" sz="2000" dirty="0">
              <a:solidFill>
                <a:srgbClr val="C00000"/>
              </a:solidFill>
            </a:endParaRPr>
          </a:p>
        </p:txBody>
      </p:sp>
    </p:spTree>
    <p:extLst>
      <p:ext uri="{BB962C8B-B14F-4D97-AF65-F5344CB8AC3E}">
        <p14:creationId xmlns:p14="http://schemas.microsoft.com/office/powerpoint/2010/main" val="260935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723" y="2954298"/>
            <a:ext cx="7772400" cy="1960389"/>
          </a:xfrm>
        </p:spPr>
        <p:txBody>
          <a:bodyPr/>
          <a:lstStyle/>
          <a:p>
            <a:r>
              <a:rPr lang="en-ZA" sz="3200" dirty="0">
                <a:solidFill>
                  <a:schemeClr val="bg1">
                    <a:lumMod val="50000"/>
                  </a:schemeClr>
                </a:solidFill>
              </a:rPr>
              <a:t>block1 = {2, {1, 0.5, 0}};</a:t>
            </a:r>
            <a:br>
              <a:rPr lang="en-ZA" sz="3200" dirty="0">
                <a:solidFill>
                  <a:schemeClr val="bg1">
                    <a:lumMod val="50000"/>
                  </a:schemeClr>
                </a:solidFill>
              </a:rPr>
            </a:br>
            <a:r>
              <a:rPr lang="en-ZA" sz="3200" dirty="0">
                <a:solidFill>
                  <a:schemeClr val="bg1">
                    <a:lumMod val="50000"/>
                  </a:schemeClr>
                </a:solidFill>
              </a:rPr>
              <a:t>block2 = {1, {3, 0.5, 0}, {2, 0.5, 0}} </a:t>
            </a:r>
            <a:br>
              <a:rPr lang="en-ZA" sz="3200" dirty="0">
                <a:solidFill>
                  <a:schemeClr val="bg1">
                    <a:lumMod val="50000"/>
                  </a:schemeClr>
                </a:solidFill>
              </a:rPr>
            </a:br>
            <a:r>
              <a:rPr lang="en-ZA" sz="3200" dirty="0">
                <a:solidFill>
                  <a:schemeClr val="bg1">
                    <a:lumMod val="50000"/>
                  </a:schemeClr>
                </a:solidFill>
              </a:rPr>
              <a:t>block3 = {2, {3, </a:t>
            </a:r>
            <a:r>
              <a:rPr lang="en-ZA" sz="3200" dirty="0" smtClean="0">
                <a:solidFill>
                  <a:schemeClr val="bg1">
                    <a:lumMod val="50000"/>
                  </a:schemeClr>
                </a:solidFill>
              </a:rPr>
              <a:t>matrix1}</a:t>
            </a:r>
            <a:r>
              <a:rPr lang="en-ZA" sz="3200" dirty="0">
                <a:solidFill>
                  <a:schemeClr val="bg1">
                    <a:lumMod val="50000"/>
                  </a:schemeClr>
                </a:solidFill>
              </a:rPr>
              <a:t/>
            </a:r>
            <a:br>
              <a:rPr lang="en-ZA" sz="3200" dirty="0">
                <a:solidFill>
                  <a:schemeClr val="bg1">
                    <a:lumMod val="50000"/>
                  </a:schemeClr>
                </a:solidFill>
              </a:rPr>
            </a:br>
            <a:endParaRPr lang="en-ZA" sz="3200" dirty="0">
              <a:solidFill>
                <a:schemeClr val="bg1">
                  <a:lumMod val="50000"/>
                </a:schemeClr>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97951"/>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46300" y="406400"/>
            <a:ext cx="5003800" cy="646331"/>
          </a:xfrm>
          <a:prstGeom prst="rect">
            <a:avLst/>
          </a:prstGeom>
          <a:noFill/>
        </p:spPr>
        <p:txBody>
          <a:bodyPr wrap="square" rtlCol="0">
            <a:spAutoFit/>
          </a:bodyPr>
          <a:lstStyle/>
          <a:p>
            <a:r>
              <a:rPr lang="en-ZA" sz="3600" dirty="0" smtClean="0">
                <a:solidFill>
                  <a:schemeClr val="bg1">
                    <a:lumMod val="50000"/>
                  </a:schemeClr>
                </a:solidFill>
              </a:rPr>
              <a:t>Fold Simulation </a:t>
            </a:r>
            <a:endParaRPr lang="en-ZA" sz="3600" dirty="0">
              <a:solidFill>
                <a:schemeClr val="bg1">
                  <a:lumMod val="50000"/>
                </a:schemeClr>
              </a:solidFill>
            </a:endParaRPr>
          </a:p>
        </p:txBody>
      </p:sp>
      <p:sp>
        <p:nvSpPr>
          <p:cNvPr id="7" name="Rectangle 6"/>
          <p:cNvSpPr/>
          <p:nvPr/>
        </p:nvSpPr>
        <p:spPr>
          <a:xfrm>
            <a:off x="654723" y="1993900"/>
            <a:ext cx="5580977" cy="461665"/>
          </a:xfrm>
          <a:prstGeom prst="rect">
            <a:avLst/>
          </a:prstGeom>
        </p:spPr>
        <p:txBody>
          <a:bodyPr wrap="square">
            <a:spAutoFit/>
          </a:bodyPr>
          <a:lstStyle/>
          <a:p>
            <a:r>
              <a:rPr lang="en-ZA" sz="2400" b="1" dirty="0">
                <a:latin typeface="Calibri" pitchFamily="34" charset="0"/>
                <a:cs typeface="Arial" pitchFamily="34" charset="0"/>
              </a:rPr>
              <a:t>Block  </a:t>
            </a:r>
            <a:r>
              <a:rPr lang="en-ZA" sz="2400" dirty="0" smtClean="0">
                <a:latin typeface="Calibri" pitchFamily="34" charset="0"/>
                <a:cs typeface="Arial" pitchFamily="34" charset="0"/>
              </a:rPr>
              <a:t>={ n {</a:t>
            </a:r>
            <a:r>
              <a:rPr lang="en-ZA" sz="2400" b="1" dirty="0" smtClean="0">
                <a:solidFill>
                  <a:srgbClr val="00B050"/>
                </a:solidFill>
                <a:latin typeface="Calibri" pitchFamily="34" charset="0"/>
                <a:cs typeface="Arial" pitchFamily="34" charset="0"/>
              </a:rPr>
              <a:t>N</a:t>
            </a:r>
            <a:r>
              <a:rPr lang="en-ZA" sz="2400" dirty="0">
                <a:latin typeface="Calibri" pitchFamily="34" charset="0"/>
                <a:cs typeface="Arial" pitchFamily="34" charset="0"/>
              </a:rPr>
              <a:t>, h-increment, </a:t>
            </a:r>
            <a:r>
              <a:rPr lang="en-ZA" sz="2400" dirty="0" smtClean="0">
                <a:latin typeface="Calibri" pitchFamily="34" charset="0"/>
                <a:cs typeface="Arial" pitchFamily="34" charset="0"/>
              </a:rPr>
              <a:t>e-increment)</a:t>
            </a:r>
            <a:endParaRPr lang="en-ZA" sz="2400" dirty="0"/>
          </a:p>
        </p:txBody>
      </p:sp>
      <p:sp>
        <p:nvSpPr>
          <p:cNvPr id="9" name="TextBox 8"/>
          <p:cNvSpPr txBox="1"/>
          <p:nvPr/>
        </p:nvSpPr>
        <p:spPr>
          <a:xfrm>
            <a:off x="3543300" y="1024593"/>
            <a:ext cx="4381500" cy="707886"/>
          </a:xfrm>
          <a:prstGeom prst="rect">
            <a:avLst/>
          </a:prstGeom>
          <a:solidFill>
            <a:schemeClr val="accent1"/>
          </a:solidFill>
          <a:ln>
            <a:solidFill>
              <a:srgbClr val="00B050"/>
            </a:solidFill>
          </a:ln>
        </p:spPr>
        <p:txBody>
          <a:bodyPr wrap="square" rtlCol="0">
            <a:spAutoFit/>
          </a:bodyPr>
          <a:lstStyle/>
          <a:p>
            <a:r>
              <a:rPr lang="en-ZA" sz="2000" dirty="0" smtClean="0"/>
              <a:t>Fold Kinematic Mechanism( 1-TLS; 2-FF; 3-FL; 4-ILSH </a:t>
            </a:r>
            <a:endParaRPr lang="en-ZA" sz="2000" dirty="0"/>
          </a:p>
        </p:txBody>
      </p:sp>
      <p:cxnSp>
        <p:nvCxnSpPr>
          <p:cNvPr id="11" name="Straight Arrow Connector 10"/>
          <p:cNvCxnSpPr/>
          <p:nvPr/>
        </p:nvCxnSpPr>
        <p:spPr>
          <a:xfrm flipV="1">
            <a:off x="2222500" y="1670924"/>
            <a:ext cx="2209800" cy="553808"/>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89200" y="2578100"/>
            <a:ext cx="1714500" cy="369332"/>
          </a:xfrm>
          <a:prstGeom prst="rect">
            <a:avLst/>
          </a:prstGeom>
          <a:noFill/>
          <a:ln>
            <a:noFill/>
          </a:ln>
        </p:spPr>
        <p:txBody>
          <a:bodyPr wrap="square" rtlCol="0">
            <a:spAutoFit/>
          </a:bodyPr>
          <a:lstStyle/>
          <a:p>
            <a:r>
              <a:rPr lang="en-ZA" dirty="0" smtClean="0">
                <a:solidFill>
                  <a:srgbClr val="00B050"/>
                </a:solidFill>
              </a:rPr>
              <a:t>Aspect Ratio</a:t>
            </a:r>
            <a:endParaRPr lang="en-ZA" dirty="0">
              <a:solidFill>
                <a:srgbClr val="00B050"/>
              </a:solidFill>
            </a:endParaRPr>
          </a:p>
        </p:txBody>
      </p:sp>
      <p:sp>
        <p:nvSpPr>
          <p:cNvPr id="16" name="TextBox 15"/>
          <p:cNvSpPr txBox="1"/>
          <p:nvPr/>
        </p:nvSpPr>
        <p:spPr>
          <a:xfrm>
            <a:off x="4229100" y="2584966"/>
            <a:ext cx="1714500" cy="369332"/>
          </a:xfrm>
          <a:prstGeom prst="rect">
            <a:avLst/>
          </a:prstGeom>
          <a:noFill/>
        </p:spPr>
        <p:txBody>
          <a:bodyPr wrap="square" rtlCol="0">
            <a:spAutoFit/>
          </a:bodyPr>
          <a:lstStyle/>
          <a:p>
            <a:r>
              <a:rPr lang="en-ZA" dirty="0" smtClean="0">
                <a:solidFill>
                  <a:srgbClr val="00B050"/>
                </a:solidFill>
              </a:rPr>
              <a:t>Eccentricity</a:t>
            </a:r>
            <a:endParaRPr lang="en-ZA" dirty="0">
              <a:solidFill>
                <a:srgbClr val="00B050"/>
              </a:solidFill>
            </a:endParaRPr>
          </a:p>
        </p:txBody>
      </p:sp>
      <p:cxnSp>
        <p:nvCxnSpPr>
          <p:cNvPr id="22" name="Straight Arrow Connector 21"/>
          <p:cNvCxnSpPr/>
          <p:nvPr/>
        </p:nvCxnSpPr>
        <p:spPr>
          <a:xfrm>
            <a:off x="4851400" y="2366665"/>
            <a:ext cx="0" cy="2227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29288" y="4807466"/>
            <a:ext cx="1752600" cy="369332"/>
          </a:xfrm>
          <a:prstGeom prst="rect">
            <a:avLst/>
          </a:prstGeom>
          <a:noFill/>
        </p:spPr>
        <p:txBody>
          <a:bodyPr wrap="square" rtlCol="0">
            <a:spAutoFit/>
          </a:bodyPr>
          <a:lstStyle/>
          <a:p>
            <a:r>
              <a:rPr lang="en-ZA" dirty="0" smtClean="0">
                <a:solidFill>
                  <a:srgbClr val="00B050"/>
                </a:solidFill>
              </a:rPr>
              <a:t>Pure shear</a:t>
            </a:r>
            <a:endParaRPr lang="en-ZA" dirty="0">
              <a:solidFill>
                <a:srgbClr val="00B050"/>
              </a:solidFill>
            </a:endParaRPr>
          </a:p>
        </p:txBody>
      </p:sp>
      <p:cxnSp>
        <p:nvCxnSpPr>
          <p:cNvPr id="26" name="Straight Arrow Connector 25"/>
          <p:cNvCxnSpPr/>
          <p:nvPr/>
        </p:nvCxnSpPr>
        <p:spPr>
          <a:xfrm>
            <a:off x="6273800" y="4584700"/>
            <a:ext cx="0" cy="2227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46300" y="5177830"/>
            <a:ext cx="5778500" cy="523220"/>
          </a:xfrm>
          <a:prstGeom prst="rect">
            <a:avLst/>
          </a:prstGeom>
        </p:spPr>
        <p:txBody>
          <a:bodyPr wrap="square">
            <a:spAutoFit/>
          </a:bodyPr>
          <a:lstStyle/>
          <a:p>
            <a:pPr lvl="0" eaLnBrk="1" hangingPunct="1">
              <a:spcAft>
                <a:spcPts val="1000"/>
              </a:spcAft>
            </a:pPr>
            <a:r>
              <a:rPr lang="en-ZA" sz="2800" b="1" dirty="0">
                <a:solidFill>
                  <a:srgbClr val="000000"/>
                </a:solidFill>
                <a:latin typeface="Calibri" pitchFamily="34" charset="0"/>
                <a:cs typeface="Arial" pitchFamily="34" charset="0"/>
              </a:rPr>
              <a:t>program1</a:t>
            </a:r>
            <a:r>
              <a:rPr lang="en-ZA" sz="2800" dirty="0">
                <a:solidFill>
                  <a:srgbClr val="000000"/>
                </a:solidFill>
                <a:latin typeface="Calibri" pitchFamily="34" charset="0"/>
                <a:cs typeface="Arial" pitchFamily="34" charset="0"/>
              </a:rPr>
              <a:t> = {</a:t>
            </a:r>
            <a:r>
              <a:rPr lang="en-ZA" sz="2800" dirty="0" smtClean="0">
                <a:solidFill>
                  <a:srgbClr val="000000"/>
                </a:solidFill>
                <a:latin typeface="Calibri" pitchFamily="34" charset="0"/>
                <a:cs typeface="Arial" pitchFamily="34" charset="0"/>
              </a:rPr>
              <a:t>block3, block1, block2}</a:t>
            </a:r>
            <a:endParaRPr lang="en-US" sz="2800" dirty="0">
              <a:latin typeface="Arial" pitchFamily="34" charset="0"/>
              <a:cs typeface="Arial" pitchFamily="34" charset="0"/>
            </a:endParaRPr>
          </a:p>
        </p:txBody>
      </p:sp>
      <p:cxnSp>
        <p:nvCxnSpPr>
          <p:cNvPr id="17" name="Straight Arrow Connector 16"/>
          <p:cNvCxnSpPr/>
          <p:nvPr/>
        </p:nvCxnSpPr>
        <p:spPr>
          <a:xfrm>
            <a:off x="3321050" y="2412496"/>
            <a:ext cx="0" cy="2227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3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7BC4DE-AE93-45A4-8458-BF434D34EEA8}" type="slidenum">
              <a:rPr lang="en-ZA" smtClean="0"/>
              <a:t>18</a:t>
            </a:fld>
            <a:endParaRPr lang="en-ZA"/>
          </a:p>
        </p:txBody>
      </p:sp>
      <p:pic>
        <p:nvPicPr>
          <p:cNvPr id="8" name="Picture 7" descr="Description: Description: Description: Description: Description: Description: Description: C:\Project Msc 2012\Conic fonctions\DSCF1601.JPG"/>
          <p:cNvPicPr/>
          <p:nvPr/>
        </p:nvPicPr>
        <p:blipFill>
          <a:blip r:embed="rId2">
            <a:extLst>
              <a:ext uri="{28A0092B-C50C-407E-A947-70E740481C1C}">
                <a14:useLocalDpi xmlns:a14="http://schemas.microsoft.com/office/drawing/2010/main" val="0"/>
              </a:ext>
            </a:extLst>
          </a:blip>
          <a:srcRect/>
          <a:stretch>
            <a:fillRect/>
          </a:stretch>
        </p:blipFill>
        <p:spPr bwMode="auto">
          <a:xfrm>
            <a:off x="389890" y="301624"/>
            <a:ext cx="3356610" cy="2746375"/>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849813" y="496251"/>
            <a:ext cx="2238375" cy="2357120"/>
          </a:xfrm>
          <a:prstGeom prst="rect">
            <a:avLst/>
          </a:prstGeom>
          <a:noFill/>
          <a:ln>
            <a:noFill/>
          </a:ln>
        </p:spPr>
      </p:pic>
      <p:cxnSp>
        <p:nvCxnSpPr>
          <p:cNvPr id="11" name="Straight Arrow Connector 10"/>
          <p:cNvCxnSpPr/>
          <p:nvPr/>
        </p:nvCxnSpPr>
        <p:spPr>
          <a:xfrm flipV="1">
            <a:off x="3352800" y="1955800"/>
            <a:ext cx="2032000" cy="38100"/>
          </a:xfrm>
          <a:prstGeom prst="straightConnector1">
            <a:avLst/>
          </a:prstGeom>
          <a:ln w="539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460911180"/>
              </p:ext>
            </p:extLst>
          </p:nvPr>
        </p:nvGraphicFramePr>
        <p:xfrm>
          <a:off x="1752599" y="3272630"/>
          <a:ext cx="5631816" cy="1515269"/>
        </p:xfrm>
        <a:graphic>
          <a:graphicData uri="http://schemas.openxmlformats.org/drawingml/2006/table">
            <a:tbl>
              <a:tblPr firstRow="1" firstCol="1" bandRow="1">
                <a:tableStyleId>{21E4AEA4-8DFA-4A89-87EB-49C32662AFE0}</a:tableStyleId>
              </a:tblPr>
              <a:tblGrid>
                <a:gridCol w="1877272"/>
                <a:gridCol w="1877272"/>
                <a:gridCol w="1877272"/>
              </a:tblGrid>
              <a:tr h="518461">
                <a:tc>
                  <a:txBody>
                    <a:bodyPr/>
                    <a:lstStyle/>
                    <a:p>
                      <a:pPr algn="l">
                        <a:lnSpc>
                          <a:spcPct val="115000"/>
                        </a:lnSpc>
                        <a:spcAft>
                          <a:spcPts val="0"/>
                        </a:spcAft>
                        <a:tabLst>
                          <a:tab pos="3905250" algn="l"/>
                        </a:tabLst>
                      </a:pPr>
                      <a:r>
                        <a:rPr lang="en-ZA" sz="1300" dirty="0">
                          <a:effectLst/>
                        </a:rPr>
                        <a:t> </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200" dirty="0">
                          <a:effectLst/>
                        </a:rPr>
                        <a:t>Theoretical fold limb </a:t>
                      </a:r>
                      <a:r>
                        <a:rPr lang="en-ZA" sz="1300" dirty="0">
                          <a:effectLst/>
                        </a:rPr>
                        <a:t> f</a:t>
                      </a:r>
                      <a:r>
                        <a:rPr lang="en-ZA" sz="1300" baseline="-25000" dirty="0">
                          <a:effectLst/>
                        </a:rPr>
                        <a:t>9</a:t>
                      </a:r>
                      <a:r>
                        <a:rPr lang="en-ZA" sz="1300" dirty="0">
                          <a:effectLst/>
                        </a:rPr>
                        <a:t>l</a:t>
                      </a:r>
                      <a:r>
                        <a:rPr lang="en-ZA" sz="1300" baseline="-25000" dirty="0">
                          <a:effectLst/>
                        </a:rPr>
                        <a:t>1</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200" dirty="0">
                          <a:effectLst/>
                        </a:rPr>
                        <a:t>Natural fold limb </a:t>
                      </a:r>
                      <a:r>
                        <a:rPr lang="en-ZA" sz="1300" dirty="0">
                          <a:effectLst/>
                        </a:rPr>
                        <a:t> f</a:t>
                      </a:r>
                      <a:r>
                        <a:rPr lang="en-ZA" sz="1300" baseline="-25000" dirty="0">
                          <a:effectLst/>
                        </a:rPr>
                        <a:t>9</a:t>
                      </a:r>
                      <a:r>
                        <a:rPr lang="en-ZA" sz="1300" dirty="0">
                          <a:effectLst/>
                        </a:rPr>
                        <a:t>l</a:t>
                      </a:r>
                      <a:r>
                        <a:rPr lang="en-ZA" sz="1300" baseline="-25000" dirty="0">
                          <a:effectLst/>
                        </a:rPr>
                        <a:t>1</a:t>
                      </a:r>
                      <a:endParaRPr lang="en-ZA" sz="1100" dirty="0">
                        <a:effectLst/>
                        <a:latin typeface="Calibri"/>
                        <a:ea typeface="Times New Roman"/>
                        <a:cs typeface="Times New Roman"/>
                      </a:endParaRPr>
                    </a:p>
                  </a:txBody>
                  <a:tcPr marL="68580" marR="68580" marT="0" marB="0"/>
                </a:tc>
              </a:tr>
              <a:tr h="498404">
                <a:tc>
                  <a:txBody>
                    <a:bodyPr/>
                    <a:lstStyle/>
                    <a:p>
                      <a:pPr algn="l">
                        <a:lnSpc>
                          <a:spcPct val="115000"/>
                        </a:lnSpc>
                        <a:spcAft>
                          <a:spcPts val="0"/>
                        </a:spcAft>
                        <a:tabLst>
                          <a:tab pos="3905250" algn="l"/>
                        </a:tabLst>
                      </a:pPr>
                      <a:r>
                        <a:rPr lang="en-ZA" sz="1200" dirty="0">
                          <a:effectLst/>
                        </a:rPr>
                        <a:t>Aspect ratio(R)</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200" dirty="0">
                          <a:effectLst/>
                        </a:rPr>
                        <a:t>0.9839</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200" dirty="0">
                          <a:effectLst/>
                        </a:rPr>
                        <a:t>0.9761</a:t>
                      </a:r>
                      <a:endParaRPr lang="en-ZA" sz="1100" dirty="0">
                        <a:effectLst/>
                        <a:latin typeface="Calibri"/>
                        <a:ea typeface="Times New Roman"/>
                        <a:cs typeface="Times New Roman"/>
                      </a:endParaRPr>
                    </a:p>
                  </a:txBody>
                  <a:tcPr marL="68580" marR="68580" marT="0" marB="0"/>
                </a:tc>
              </a:tr>
              <a:tr h="498404">
                <a:tc>
                  <a:txBody>
                    <a:bodyPr/>
                    <a:lstStyle/>
                    <a:p>
                      <a:pPr algn="l">
                        <a:lnSpc>
                          <a:spcPct val="115000"/>
                        </a:lnSpc>
                        <a:spcAft>
                          <a:spcPts val="0"/>
                        </a:spcAft>
                        <a:tabLst>
                          <a:tab pos="3905250" algn="l"/>
                        </a:tabLst>
                      </a:pPr>
                      <a:r>
                        <a:rPr lang="en-ZA" sz="1200" dirty="0">
                          <a:effectLst/>
                        </a:rPr>
                        <a:t>Eccentricity(e)</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300" dirty="0">
                          <a:effectLst/>
                        </a:rPr>
                        <a:t>1.000</a:t>
                      </a:r>
                      <a:endParaRPr lang="en-ZA" sz="1100" dirty="0">
                        <a:effectLst/>
                        <a:latin typeface="Calibri"/>
                        <a:ea typeface="Times New Roman"/>
                        <a:cs typeface="Times New Roman"/>
                      </a:endParaRPr>
                    </a:p>
                  </a:txBody>
                  <a:tcPr marL="68580" marR="68580" marT="0" marB="0"/>
                </a:tc>
                <a:tc>
                  <a:txBody>
                    <a:bodyPr/>
                    <a:lstStyle/>
                    <a:p>
                      <a:pPr algn="l">
                        <a:lnSpc>
                          <a:spcPct val="115000"/>
                        </a:lnSpc>
                        <a:spcAft>
                          <a:spcPts val="0"/>
                        </a:spcAft>
                        <a:tabLst>
                          <a:tab pos="3905250" algn="l"/>
                        </a:tabLst>
                      </a:pPr>
                      <a:r>
                        <a:rPr lang="en-ZA" sz="1200" dirty="0">
                          <a:effectLst/>
                        </a:rPr>
                        <a:t>1.1026</a:t>
                      </a:r>
                      <a:endParaRPr lang="en-ZA" sz="1100" dirty="0">
                        <a:effectLst/>
                        <a:latin typeface="Calibri"/>
                        <a:ea typeface="Times New Roman"/>
                        <a:cs typeface="Times New Roman"/>
                      </a:endParaRPr>
                    </a:p>
                  </a:txBody>
                  <a:tcPr marL="68580" marR="68580" marT="0" marB="0"/>
                </a:tc>
              </a:tr>
            </a:tbl>
          </a:graphicData>
        </a:graphic>
      </p:graphicFrame>
      <p:sp>
        <p:nvSpPr>
          <p:cNvPr id="13" name="Rectangle 12"/>
          <p:cNvSpPr/>
          <p:nvPr/>
        </p:nvSpPr>
        <p:spPr>
          <a:xfrm>
            <a:off x="5825309" y="287757"/>
            <a:ext cx="3175000" cy="1354217"/>
          </a:xfrm>
          <a:prstGeom prst="rect">
            <a:avLst/>
          </a:prstGeom>
        </p:spPr>
        <p:txBody>
          <a:bodyPr wrap="square">
            <a:spAutoFit/>
          </a:bodyPr>
          <a:lstStyle/>
          <a:p>
            <a:pPr lvl="0" eaLnBrk="1" hangingPunct="1"/>
            <a:r>
              <a:rPr lang="en-ZA" sz="1600" b="1" dirty="0">
                <a:solidFill>
                  <a:srgbClr val="000000"/>
                </a:solidFill>
                <a:latin typeface="Calibri" pitchFamily="34" charset="0"/>
                <a:cs typeface="Arial" pitchFamily="34" charset="0"/>
              </a:rPr>
              <a:t>matrix = </a:t>
            </a:r>
            <a:r>
              <a:rPr lang="en-ZA" sz="1600" dirty="0">
                <a:solidFill>
                  <a:srgbClr val="000000"/>
                </a:solidFill>
                <a:latin typeface="Calibri" pitchFamily="34" charset="0"/>
                <a:cs typeface="Arial" pitchFamily="34" charset="0"/>
              </a:rPr>
              <a:t>{0.8, 1.0}</a:t>
            </a:r>
            <a:endParaRPr lang="en-ZA" sz="1600" b="1" dirty="0">
              <a:solidFill>
                <a:srgbClr val="000000"/>
              </a:solidFill>
              <a:latin typeface="Calibri" pitchFamily="34" charset="0"/>
              <a:cs typeface="Arial" pitchFamily="34" charset="0"/>
            </a:endParaRPr>
          </a:p>
          <a:p>
            <a:pPr lvl="0" eaLnBrk="1" hangingPunct="1"/>
            <a:r>
              <a:rPr lang="en-ZA" sz="1600" b="1" dirty="0">
                <a:solidFill>
                  <a:srgbClr val="000000"/>
                </a:solidFill>
                <a:latin typeface="Calibri" pitchFamily="34" charset="0"/>
                <a:cs typeface="Arial" pitchFamily="34" charset="0"/>
              </a:rPr>
              <a:t>block1</a:t>
            </a:r>
            <a:r>
              <a:rPr lang="en-ZA" sz="1600" dirty="0">
                <a:solidFill>
                  <a:srgbClr val="000000"/>
                </a:solidFill>
                <a:latin typeface="Calibri" pitchFamily="34" charset="0"/>
                <a:cs typeface="Arial" pitchFamily="34" charset="0"/>
              </a:rPr>
              <a:t> = {1, {1, 0.5, 0}}</a:t>
            </a:r>
          </a:p>
          <a:p>
            <a:pPr lvl="0" eaLnBrk="1" hangingPunct="1"/>
            <a:r>
              <a:rPr lang="en-ZA" sz="1600" b="1" dirty="0">
                <a:solidFill>
                  <a:srgbClr val="000000"/>
                </a:solidFill>
                <a:latin typeface="Calibri" pitchFamily="34" charset="0"/>
                <a:cs typeface="Arial" pitchFamily="34" charset="0"/>
              </a:rPr>
              <a:t>block3</a:t>
            </a:r>
            <a:r>
              <a:rPr lang="en-ZA" sz="1600" dirty="0">
                <a:solidFill>
                  <a:srgbClr val="000000"/>
                </a:solidFill>
                <a:latin typeface="Calibri" pitchFamily="34" charset="0"/>
                <a:cs typeface="Arial" pitchFamily="34" charset="0"/>
              </a:rPr>
              <a:t> = {1, {3, matrix1}}</a:t>
            </a:r>
          </a:p>
          <a:p>
            <a:pPr lvl="0" eaLnBrk="1" hangingPunct="1">
              <a:spcAft>
                <a:spcPts val="1000"/>
              </a:spcAft>
            </a:pPr>
            <a:r>
              <a:rPr lang="en-ZA" sz="1600" b="1" dirty="0">
                <a:solidFill>
                  <a:srgbClr val="000000"/>
                </a:solidFill>
                <a:latin typeface="Calibri" pitchFamily="34" charset="0"/>
                <a:cs typeface="Arial" pitchFamily="34" charset="0"/>
              </a:rPr>
              <a:t>program1</a:t>
            </a:r>
            <a:r>
              <a:rPr lang="en-ZA" sz="1600" dirty="0">
                <a:solidFill>
                  <a:srgbClr val="000000"/>
                </a:solidFill>
                <a:latin typeface="Calibri" pitchFamily="34" charset="0"/>
                <a:cs typeface="Arial" pitchFamily="34" charset="0"/>
              </a:rPr>
              <a:t> = {block3, </a:t>
            </a:r>
            <a:r>
              <a:rPr lang="en-ZA" sz="1600" dirty="0" smtClean="0">
                <a:solidFill>
                  <a:srgbClr val="000000"/>
                </a:solidFill>
                <a:latin typeface="Calibri" pitchFamily="34" charset="0"/>
                <a:cs typeface="Arial" pitchFamily="34" charset="0"/>
              </a:rPr>
              <a:t> block 1 block3</a:t>
            </a:r>
            <a:r>
              <a:rPr lang="en-ZA" dirty="0">
                <a:solidFill>
                  <a:srgbClr val="000000"/>
                </a:solidFill>
                <a:latin typeface="Calibri" pitchFamily="34" charset="0"/>
                <a:cs typeface="Arial" pitchFamily="34" charset="0"/>
              </a:rPr>
              <a:t>}</a:t>
            </a:r>
            <a:endParaRPr lang="en-US" dirty="0">
              <a:latin typeface="Arial" pitchFamily="34" charset="0"/>
              <a:cs typeface="Arial" pitchFamily="34" charset="0"/>
            </a:endParaRPr>
          </a:p>
        </p:txBody>
      </p:sp>
      <p:sp>
        <p:nvSpPr>
          <p:cNvPr id="15" name="TextBox 14"/>
          <p:cNvSpPr txBox="1"/>
          <p:nvPr/>
        </p:nvSpPr>
        <p:spPr>
          <a:xfrm>
            <a:off x="1854200" y="5251966"/>
            <a:ext cx="5867400" cy="523220"/>
          </a:xfrm>
          <a:prstGeom prst="rect">
            <a:avLst/>
          </a:prstGeom>
          <a:solidFill>
            <a:schemeClr val="accent1"/>
          </a:solidFill>
        </p:spPr>
        <p:txBody>
          <a:bodyPr wrap="square" rtlCol="0">
            <a:spAutoFit/>
          </a:bodyPr>
          <a:lstStyle/>
          <a:p>
            <a:r>
              <a:rPr lang="en-ZA" sz="2800" dirty="0" smtClean="0"/>
              <a:t>Strain Pattern ( ILSH; TLS</a:t>
            </a:r>
            <a:r>
              <a:rPr lang="en-ZA" sz="2800" dirty="0"/>
              <a:t> </a:t>
            </a:r>
            <a:r>
              <a:rPr lang="en-ZA" sz="2800" dirty="0" smtClean="0"/>
              <a:t>; FL)</a:t>
            </a:r>
            <a:endParaRPr lang="en-ZA" sz="2800" dirty="0"/>
          </a:p>
        </p:txBody>
      </p:sp>
    </p:spTree>
    <p:extLst>
      <p:ext uri="{BB962C8B-B14F-4D97-AF65-F5344CB8AC3E}">
        <p14:creationId xmlns:p14="http://schemas.microsoft.com/office/powerpoint/2010/main" val="65345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162" y="1482052"/>
            <a:ext cx="8245203" cy="2084108"/>
          </a:xfrm>
        </p:spPr>
        <p:txBody>
          <a:bodyPr/>
          <a:lstStyle/>
          <a:p>
            <a:r>
              <a:rPr lang="en-ZA" dirty="0" smtClean="0">
                <a:solidFill>
                  <a:schemeClr val="bg1">
                    <a:lumMod val="50000"/>
                  </a:schemeClr>
                </a:solidFill>
              </a:rPr>
              <a:t/>
            </a:r>
            <a:br>
              <a:rPr lang="en-ZA" dirty="0" smtClean="0">
                <a:solidFill>
                  <a:schemeClr val="bg1">
                    <a:lumMod val="50000"/>
                  </a:schemeClr>
                </a:solidFill>
              </a:rPr>
            </a:br>
            <a:r>
              <a:rPr lang="en-ZA" sz="4800" b="1" dirty="0" smtClean="0">
                <a:solidFill>
                  <a:schemeClr val="bg1">
                    <a:lumMod val="50000"/>
                  </a:schemeClr>
                </a:solidFill>
              </a:rPr>
              <a:t>THANK YOU  </a:t>
            </a:r>
            <a:br>
              <a:rPr lang="en-ZA" sz="4800" b="1" dirty="0" smtClean="0">
                <a:solidFill>
                  <a:schemeClr val="bg1">
                    <a:lumMod val="50000"/>
                  </a:schemeClr>
                </a:solidFill>
              </a:rPr>
            </a:br>
            <a:r>
              <a:rPr lang="en-ZA" sz="4800" b="1" dirty="0" smtClean="0">
                <a:solidFill>
                  <a:schemeClr val="bg1">
                    <a:lumMod val="50000"/>
                  </a:schemeClr>
                </a:solidFill>
              </a:rPr>
              <a:t>?</a:t>
            </a:r>
            <a:endParaRPr lang="en-ZA" sz="4800" b="1" dirty="0">
              <a:solidFill>
                <a:schemeClr val="bg1">
                  <a:lumMod val="50000"/>
                </a:schemeClr>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DSCF16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9635" y="16541849"/>
            <a:ext cx="8159342" cy="6116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06773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 y="1500899"/>
            <a:ext cx="9039225"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803400" y="114300"/>
            <a:ext cx="6108700" cy="769441"/>
          </a:xfrm>
          <a:prstGeom prst="rect">
            <a:avLst/>
          </a:prstGeom>
          <a:noFill/>
        </p:spPr>
        <p:txBody>
          <a:bodyPr wrap="square" rtlCol="0">
            <a:spAutoFit/>
          </a:bodyPr>
          <a:lstStyle/>
          <a:p>
            <a:pPr algn="ctr"/>
            <a:r>
              <a:rPr lang="en-ZA" sz="4400" dirty="0" smtClean="0"/>
              <a:t>Kakamas Terrane</a:t>
            </a:r>
            <a:endParaRPr lang="en-ZA" sz="4400" dirty="0"/>
          </a:p>
        </p:txBody>
      </p:sp>
      <p:sp>
        <p:nvSpPr>
          <p:cNvPr id="3" name="TextBox 2"/>
          <p:cNvSpPr txBox="1"/>
          <p:nvPr/>
        </p:nvSpPr>
        <p:spPr>
          <a:xfrm>
            <a:off x="2097741" y="2460812"/>
            <a:ext cx="1358153" cy="369332"/>
          </a:xfrm>
          <a:prstGeom prst="rect">
            <a:avLst/>
          </a:prstGeom>
          <a:noFill/>
          <a:ln w="57150">
            <a:solidFill>
              <a:srgbClr val="C00000"/>
            </a:solidFill>
          </a:ln>
        </p:spPr>
        <p:txBody>
          <a:bodyPr wrap="square" rtlCol="0">
            <a:spAutoFit/>
          </a:bodyPr>
          <a:lstStyle/>
          <a:p>
            <a:endParaRPr lang="en-ZA" dirty="0"/>
          </a:p>
        </p:txBody>
      </p:sp>
    </p:spTree>
    <p:extLst>
      <p:ext uri="{BB962C8B-B14F-4D97-AF65-F5344CB8AC3E}">
        <p14:creationId xmlns:p14="http://schemas.microsoft.com/office/powerpoint/2010/main" val="375724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2037" y="290513"/>
            <a:ext cx="7019925" cy="6276975"/>
            <a:chOff x="0" y="0"/>
            <a:chExt cx="7019925" cy="6276975"/>
          </a:xfrm>
        </p:grpSpPr>
        <p:grpSp>
          <p:nvGrpSpPr>
            <p:cNvPr id="9" name="Group 8"/>
            <p:cNvGrpSpPr/>
            <p:nvPr/>
          </p:nvGrpSpPr>
          <p:grpSpPr>
            <a:xfrm>
              <a:off x="0" y="0"/>
              <a:ext cx="7019925" cy="6276975"/>
              <a:chOff x="0" y="0"/>
              <a:chExt cx="7019925" cy="6276975"/>
            </a:xfrm>
          </p:grpSpPr>
          <p:sp>
            <p:nvSpPr>
              <p:cNvPr id="12" name="Freeform 11"/>
              <p:cNvSpPr/>
              <p:nvPr/>
            </p:nvSpPr>
            <p:spPr>
              <a:xfrm>
                <a:off x="4848225" y="4276725"/>
                <a:ext cx="489857" cy="555172"/>
              </a:xfrm>
              <a:custGeom>
                <a:avLst/>
                <a:gdLst>
                  <a:gd name="connsiteX0" fmla="*/ 0 w 489857"/>
                  <a:gd name="connsiteY0" fmla="*/ 0 h 555172"/>
                  <a:gd name="connsiteX1" fmla="*/ 54429 w 489857"/>
                  <a:gd name="connsiteY1" fmla="*/ 10886 h 555172"/>
                  <a:gd name="connsiteX2" fmla="*/ 119743 w 489857"/>
                  <a:gd name="connsiteY2" fmla="*/ 32658 h 555172"/>
                  <a:gd name="connsiteX3" fmla="*/ 141515 w 489857"/>
                  <a:gd name="connsiteY3" fmla="*/ 54429 h 555172"/>
                  <a:gd name="connsiteX4" fmla="*/ 185057 w 489857"/>
                  <a:gd name="connsiteY4" fmla="*/ 108858 h 555172"/>
                  <a:gd name="connsiteX5" fmla="*/ 206829 w 489857"/>
                  <a:gd name="connsiteY5" fmla="*/ 174172 h 555172"/>
                  <a:gd name="connsiteX6" fmla="*/ 217715 w 489857"/>
                  <a:gd name="connsiteY6" fmla="*/ 217715 h 555172"/>
                  <a:gd name="connsiteX7" fmla="*/ 239486 w 489857"/>
                  <a:gd name="connsiteY7" fmla="*/ 250372 h 555172"/>
                  <a:gd name="connsiteX8" fmla="*/ 250372 w 489857"/>
                  <a:gd name="connsiteY8" fmla="*/ 283029 h 555172"/>
                  <a:gd name="connsiteX9" fmla="*/ 283029 w 489857"/>
                  <a:gd name="connsiteY9" fmla="*/ 304800 h 555172"/>
                  <a:gd name="connsiteX10" fmla="*/ 293915 w 489857"/>
                  <a:gd name="connsiteY10" fmla="*/ 337458 h 555172"/>
                  <a:gd name="connsiteX11" fmla="*/ 359229 w 489857"/>
                  <a:gd name="connsiteY11" fmla="*/ 381000 h 555172"/>
                  <a:gd name="connsiteX12" fmla="*/ 402772 w 489857"/>
                  <a:gd name="connsiteY12" fmla="*/ 435429 h 555172"/>
                  <a:gd name="connsiteX13" fmla="*/ 424543 w 489857"/>
                  <a:gd name="connsiteY13" fmla="*/ 468086 h 555172"/>
                  <a:gd name="connsiteX14" fmla="*/ 446315 w 489857"/>
                  <a:gd name="connsiteY14" fmla="*/ 489858 h 555172"/>
                  <a:gd name="connsiteX15" fmla="*/ 489857 w 489857"/>
                  <a:gd name="connsiteY15" fmla="*/ 555172 h 55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857" h="555172">
                    <a:moveTo>
                      <a:pt x="0" y="0"/>
                    </a:moveTo>
                    <a:cubicBezTo>
                      <a:pt x="18143" y="3629"/>
                      <a:pt x="36579" y="6018"/>
                      <a:pt x="54429" y="10886"/>
                    </a:cubicBezTo>
                    <a:cubicBezTo>
                      <a:pt x="76569" y="16924"/>
                      <a:pt x="119743" y="32658"/>
                      <a:pt x="119743" y="32658"/>
                    </a:cubicBezTo>
                    <a:cubicBezTo>
                      <a:pt x="127000" y="39915"/>
                      <a:pt x="135104" y="46415"/>
                      <a:pt x="141515" y="54429"/>
                    </a:cubicBezTo>
                    <a:cubicBezTo>
                      <a:pt x="196454" y="123102"/>
                      <a:pt x="132482" y="56280"/>
                      <a:pt x="185057" y="108858"/>
                    </a:cubicBezTo>
                    <a:cubicBezTo>
                      <a:pt x="192314" y="130629"/>
                      <a:pt x="201263" y="151908"/>
                      <a:pt x="206829" y="174172"/>
                    </a:cubicBezTo>
                    <a:cubicBezTo>
                      <a:pt x="210458" y="188686"/>
                      <a:pt x="211822" y="203964"/>
                      <a:pt x="217715" y="217715"/>
                    </a:cubicBezTo>
                    <a:cubicBezTo>
                      <a:pt x="222869" y="229740"/>
                      <a:pt x="233635" y="238670"/>
                      <a:pt x="239486" y="250372"/>
                    </a:cubicBezTo>
                    <a:cubicBezTo>
                      <a:pt x="244618" y="260635"/>
                      <a:pt x="243204" y="274069"/>
                      <a:pt x="250372" y="283029"/>
                    </a:cubicBezTo>
                    <a:cubicBezTo>
                      <a:pt x="258545" y="293245"/>
                      <a:pt x="272143" y="297543"/>
                      <a:pt x="283029" y="304800"/>
                    </a:cubicBezTo>
                    <a:cubicBezTo>
                      <a:pt x="286658" y="315686"/>
                      <a:pt x="285801" y="329344"/>
                      <a:pt x="293915" y="337458"/>
                    </a:cubicBezTo>
                    <a:cubicBezTo>
                      <a:pt x="312417" y="355960"/>
                      <a:pt x="359229" y="381000"/>
                      <a:pt x="359229" y="381000"/>
                    </a:cubicBezTo>
                    <a:cubicBezTo>
                      <a:pt x="426231" y="481508"/>
                      <a:pt x="340732" y="357880"/>
                      <a:pt x="402772" y="435429"/>
                    </a:cubicBezTo>
                    <a:cubicBezTo>
                      <a:pt x="410945" y="445645"/>
                      <a:pt x="416370" y="457870"/>
                      <a:pt x="424543" y="468086"/>
                    </a:cubicBezTo>
                    <a:cubicBezTo>
                      <a:pt x="430954" y="476100"/>
                      <a:pt x="440157" y="481647"/>
                      <a:pt x="446315" y="489858"/>
                    </a:cubicBezTo>
                    <a:cubicBezTo>
                      <a:pt x="462014" y="510791"/>
                      <a:pt x="489857" y="555172"/>
                      <a:pt x="489857" y="555172"/>
                    </a:cubicBezTo>
                  </a:path>
                </a:pathLst>
              </a:cu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13" name="Group 12"/>
              <p:cNvGrpSpPr/>
              <p:nvPr/>
            </p:nvGrpSpPr>
            <p:grpSpPr>
              <a:xfrm>
                <a:off x="0" y="0"/>
                <a:ext cx="7019925" cy="6276975"/>
                <a:chOff x="0" y="0"/>
                <a:chExt cx="7019925" cy="6276975"/>
              </a:xfrm>
            </p:grpSpPr>
            <p:sp>
              <p:nvSpPr>
                <p:cNvPr id="15" name="Freeform 14"/>
                <p:cNvSpPr/>
                <p:nvPr/>
              </p:nvSpPr>
              <p:spPr>
                <a:xfrm>
                  <a:off x="4762500" y="3724275"/>
                  <a:ext cx="598170" cy="554990"/>
                </a:xfrm>
                <a:custGeom>
                  <a:avLst/>
                  <a:gdLst>
                    <a:gd name="connsiteX0" fmla="*/ 0 w 598714"/>
                    <a:gd name="connsiteY0" fmla="*/ 0 h 555171"/>
                    <a:gd name="connsiteX1" fmla="*/ 54428 w 598714"/>
                    <a:gd name="connsiteY1" fmla="*/ 32657 h 555171"/>
                    <a:gd name="connsiteX2" fmla="*/ 76200 w 598714"/>
                    <a:gd name="connsiteY2" fmla="*/ 54429 h 555171"/>
                    <a:gd name="connsiteX3" fmla="*/ 141514 w 598714"/>
                    <a:gd name="connsiteY3" fmla="*/ 87086 h 555171"/>
                    <a:gd name="connsiteX4" fmla="*/ 185057 w 598714"/>
                    <a:gd name="connsiteY4" fmla="*/ 130629 h 555171"/>
                    <a:gd name="connsiteX5" fmla="*/ 206828 w 598714"/>
                    <a:gd name="connsiteY5" fmla="*/ 163286 h 555171"/>
                    <a:gd name="connsiteX6" fmla="*/ 250371 w 598714"/>
                    <a:gd name="connsiteY6" fmla="*/ 206829 h 555171"/>
                    <a:gd name="connsiteX7" fmla="*/ 272143 w 598714"/>
                    <a:gd name="connsiteY7" fmla="*/ 228600 h 555171"/>
                    <a:gd name="connsiteX8" fmla="*/ 304800 w 598714"/>
                    <a:gd name="connsiteY8" fmla="*/ 250371 h 555171"/>
                    <a:gd name="connsiteX9" fmla="*/ 359228 w 598714"/>
                    <a:gd name="connsiteY9" fmla="*/ 283029 h 555171"/>
                    <a:gd name="connsiteX10" fmla="*/ 413657 w 598714"/>
                    <a:gd name="connsiteY10" fmla="*/ 337457 h 555171"/>
                    <a:gd name="connsiteX11" fmla="*/ 457200 w 598714"/>
                    <a:gd name="connsiteY11" fmla="*/ 381000 h 555171"/>
                    <a:gd name="connsiteX12" fmla="*/ 489857 w 598714"/>
                    <a:gd name="connsiteY12" fmla="*/ 435429 h 555171"/>
                    <a:gd name="connsiteX13" fmla="*/ 511628 w 598714"/>
                    <a:gd name="connsiteY13" fmla="*/ 468086 h 555171"/>
                    <a:gd name="connsiteX14" fmla="*/ 555171 w 598714"/>
                    <a:gd name="connsiteY14" fmla="*/ 511629 h 555171"/>
                    <a:gd name="connsiteX15" fmla="*/ 598714 w 598714"/>
                    <a:gd name="connsiteY15" fmla="*/ 555171 h 55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8714" h="555171">
                      <a:moveTo>
                        <a:pt x="0" y="0"/>
                      </a:moveTo>
                      <a:cubicBezTo>
                        <a:pt x="18143" y="10886"/>
                        <a:pt x="37211" y="20359"/>
                        <a:pt x="54428" y="32657"/>
                      </a:cubicBezTo>
                      <a:cubicBezTo>
                        <a:pt x="62780" y="38623"/>
                        <a:pt x="68186" y="48018"/>
                        <a:pt x="76200" y="54429"/>
                      </a:cubicBezTo>
                      <a:cubicBezTo>
                        <a:pt x="106345" y="78545"/>
                        <a:pt x="107022" y="75588"/>
                        <a:pt x="141514" y="87086"/>
                      </a:cubicBezTo>
                      <a:cubicBezTo>
                        <a:pt x="156028" y="101600"/>
                        <a:pt x="173671" y="113550"/>
                        <a:pt x="185057" y="130629"/>
                      </a:cubicBezTo>
                      <a:cubicBezTo>
                        <a:pt x="192314" y="141515"/>
                        <a:pt x="198314" y="153353"/>
                        <a:pt x="206828" y="163286"/>
                      </a:cubicBezTo>
                      <a:cubicBezTo>
                        <a:pt x="220186" y="178871"/>
                        <a:pt x="235857" y="192315"/>
                        <a:pt x="250371" y="206829"/>
                      </a:cubicBezTo>
                      <a:cubicBezTo>
                        <a:pt x="257628" y="214086"/>
                        <a:pt x="263603" y="222907"/>
                        <a:pt x="272143" y="228600"/>
                      </a:cubicBezTo>
                      <a:cubicBezTo>
                        <a:pt x="283029" y="235857"/>
                        <a:pt x="294584" y="242198"/>
                        <a:pt x="304800" y="250371"/>
                      </a:cubicBezTo>
                      <a:cubicBezTo>
                        <a:pt x="347494" y="284527"/>
                        <a:pt x="302513" y="264123"/>
                        <a:pt x="359228" y="283029"/>
                      </a:cubicBezTo>
                      <a:cubicBezTo>
                        <a:pt x="401160" y="345925"/>
                        <a:pt x="357211" y="289075"/>
                        <a:pt x="413657" y="337457"/>
                      </a:cubicBezTo>
                      <a:cubicBezTo>
                        <a:pt x="429242" y="350815"/>
                        <a:pt x="457200" y="381000"/>
                        <a:pt x="457200" y="381000"/>
                      </a:cubicBezTo>
                      <a:cubicBezTo>
                        <a:pt x="476105" y="437713"/>
                        <a:pt x="455703" y="392735"/>
                        <a:pt x="489857" y="435429"/>
                      </a:cubicBezTo>
                      <a:cubicBezTo>
                        <a:pt x="498030" y="445645"/>
                        <a:pt x="503114" y="458153"/>
                        <a:pt x="511628" y="468086"/>
                      </a:cubicBezTo>
                      <a:cubicBezTo>
                        <a:pt x="524986" y="483671"/>
                        <a:pt x="540657" y="497115"/>
                        <a:pt x="555171" y="511629"/>
                      </a:cubicBezTo>
                      <a:lnTo>
                        <a:pt x="598714" y="555171"/>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16" name="Group 15"/>
                <p:cNvGrpSpPr/>
                <p:nvPr/>
              </p:nvGrpSpPr>
              <p:grpSpPr>
                <a:xfrm>
                  <a:off x="0" y="0"/>
                  <a:ext cx="7019925" cy="6276975"/>
                  <a:chOff x="0" y="0"/>
                  <a:chExt cx="7019925" cy="6276975"/>
                </a:xfrm>
              </p:grpSpPr>
              <p:grpSp>
                <p:nvGrpSpPr>
                  <p:cNvPr id="18" name="Group 17"/>
                  <p:cNvGrpSpPr/>
                  <p:nvPr/>
                </p:nvGrpSpPr>
                <p:grpSpPr>
                  <a:xfrm>
                    <a:off x="0" y="0"/>
                    <a:ext cx="7019925" cy="6276975"/>
                    <a:chOff x="0" y="0"/>
                    <a:chExt cx="7019925" cy="627697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04775"/>
                      <a:ext cx="2400300" cy="3267075"/>
                    </a:xfrm>
                    <a:prstGeom prst="rect">
                      <a:avLst/>
                    </a:prstGeom>
                    <a:noFill/>
                    <a:ln>
                      <a:noFill/>
                    </a:ln>
                    <a:effectLst/>
                  </p:spPr>
                </p:pic>
                <p:grpSp>
                  <p:nvGrpSpPr>
                    <p:cNvPr id="23" name="Group 22"/>
                    <p:cNvGrpSpPr/>
                    <p:nvPr/>
                  </p:nvGrpSpPr>
                  <p:grpSpPr>
                    <a:xfrm>
                      <a:off x="0" y="0"/>
                      <a:ext cx="4838700" cy="6276975"/>
                      <a:chOff x="0" y="0"/>
                      <a:chExt cx="4838700" cy="6276975"/>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8700" cy="6276975"/>
                      </a:xfrm>
                      <a:prstGeom prst="rect">
                        <a:avLst/>
                      </a:prstGeom>
                      <a:noFill/>
                      <a:ln w="25400">
                        <a:solidFill>
                          <a:schemeClr val="tx1"/>
                        </a:solidFill>
                      </a:ln>
                      <a:effectLst/>
                    </p:spPr>
                  </p:pic>
                  <p:sp>
                    <p:nvSpPr>
                      <p:cNvPr id="25" name="Text Box 63"/>
                      <p:cNvSpPr txBox="1"/>
                      <p:nvPr/>
                    </p:nvSpPr>
                    <p:spPr>
                      <a:xfrm>
                        <a:off x="2266950" y="1247775"/>
                        <a:ext cx="1436370" cy="902970"/>
                      </a:xfrm>
                      <a:prstGeom prst="rect">
                        <a:avLst/>
                      </a:prstGeom>
                      <a:noFill/>
                      <a:ln w="47625">
                        <a:solidFill>
                          <a:srgbClr val="C0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dirty="0">
                            <a:effectLst/>
                            <a:ea typeface="Calibri"/>
                            <a:cs typeface="Times New Roman"/>
                          </a:rPr>
                          <a:t> </a:t>
                        </a:r>
                      </a:p>
                      <a:p>
                        <a:pPr algn="ctr">
                          <a:lnSpc>
                            <a:spcPct val="115000"/>
                          </a:lnSpc>
                          <a:spcAft>
                            <a:spcPts val="1000"/>
                          </a:spcAft>
                        </a:pPr>
                        <a:r>
                          <a:rPr lang="en-ZA" sz="1400" b="1" dirty="0">
                            <a:solidFill>
                              <a:srgbClr val="002060"/>
                            </a:solidFill>
                            <a:effectLst/>
                            <a:ea typeface="Calibri"/>
                            <a:cs typeface="Times New Roman"/>
                          </a:rPr>
                          <a:t>Study </a:t>
                        </a:r>
                        <a:r>
                          <a:rPr lang="en-ZA" sz="1400" b="1" dirty="0">
                            <a:solidFill>
                              <a:srgbClr val="000000"/>
                            </a:solidFill>
                            <a:effectLst/>
                            <a:ea typeface="Calibri"/>
                            <a:cs typeface="Times New Roman"/>
                          </a:rPr>
                          <a:t>A</a:t>
                        </a:r>
                        <a:r>
                          <a:rPr lang="en-ZA" sz="1400" b="1" dirty="0">
                            <a:solidFill>
                              <a:srgbClr val="002060"/>
                            </a:solidFill>
                            <a:effectLst/>
                            <a:ea typeface="Calibri"/>
                            <a:cs typeface="Times New Roman"/>
                          </a:rPr>
                          <a:t>rea</a:t>
                        </a:r>
                        <a:endParaRPr lang="en-ZA" sz="1100" dirty="0">
                          <a:effectLst/>
                          <a:ea typeface="Calibri"/>
                          <a:cs typeface="Times New Roman"/>
                        </a:endParaRPr>
                      </a:p>
                    </p:txBody>
                  </p:sp>
                </p:grpSp>
              </p:grpSp>
              <p:grpSp>
                <p:nvGrpSpPr>
                  <p:cNvPr id="19" name="Group 18"/>
                  <p:cNvGrpSpPr/>
                  <p:nvPr/>
                </p:nvGrpSpPr>
                <p:grpSpPr>
                  <a:xfrm>
                    <a:off x="4876800" y="3152775"/>
                    <a:ext cx="1371600" cy="565785"/>
                    <a:chOff x="0" y="0"/>
                    <a:chExt cx="1371600" cy="565785"/>
                  </a:xfrm>
                </p:grpSpPr>
                <p:cxnSp>
                  <p:nvCxnSpPr>
                    <p:cNvPr id="20" name="Straight Connector 19"/>
                    <p:cNvCxnSpPr/>
                    <p:nvPr/>
                  </p:nvCxnSpPr>
                  <p:spPr>
                    <a:xfrm>
                      <a:off x="0" y="0"/>
                      <a:ext cx="489585" cy="5657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 Box 30"/>
                    <p:cNvSpPr txBox="1"/>
                    <p:nvPr/>
                  </p:nvSpPr>
                  <p:spPr>
                    <a:xfrm>
                      <a:off x="457200" y="114300"/>
                      <a:ext cx="914400" cy="4349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a:effectLst/>
                          <a:ea typeface="Calibri"/>
                          <a:cs typeface="Times New Roman"/>
                        </a:rPr>
                        <a:t>Fault</a:t>
                      </a:r>
                    </a:p>
                  </p:txBody>
                </p:sp>
              </p:grpSp>
            </p:grpSp>
            <p:sp>
              <p:nvSpPr>
                <p:cNvPr id="17" name="Text Box 32"/>
                <p:cNvSpPr txBox="1"/>
                <p:nvPr/>
              </p:nvSpPr>
              <p:spPr>
                <a:xfrm>
                  <a:off x="5305425" y="3819525"/>
                  <a:ext cx="957580" cy="36957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a:effectLst/>
                      <a:ea typeface="Calibri"/>
                      <a:cs typeface="Times New Roman"/>
                    </a:rPr>
                    <a:t>Road</a:t>
                  </a:r>
                </a:p>
              </p:txBody>
            </p:sp>
          </p:grpSp>
          <p:sp>
            <p:nvSpPr>
              <p:cNvPr id="14" name="Text Box 33"/>
              <p:cNvSpPr txBox="1"/>
              <p:nvPr/>
            </p:nvSpPr>
            <p:spPr>
              <a:xfrm>
                <a:off x="5305425" y="4400550"/>
                <a:ext cx="501015" cy="2286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a:effectLst/>
                    <a:ea typeface="Calibri"/>
                    <a:cs typeface="Times New Roman"/>
                  </a:rPr>
                  <a:t>River</a:t>
                </a:r>
              </a:p>
            </p:txBody>
          </p:sp>
        </p:grpSp>
        <p:cxnSp>
          <p:nvCxnSpPr>
            <p:cNvPr id="10" name="Straight Arrow Connector 9"/>
            <p:cNvCxnSpPr/>
            <p:nvPr/>
          </p:nvCxnSpPr>
          <p:spPr>
            <a:xfrm>
              <a:off x="4838700" y="5048250"/>
              <a:ext cx="34798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 Box 52"/>
            <p:cNvSpPr txBox="1"/>
            <p:nvPr/>
          </p:nvSpPr>
          <p:spPr>
            <a:xfrm>
              <a:off x="5314950" y="4905375"/>
              <a:ext cx="805180" cy="2609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a:effectLst/>
                  <a:ea typeface="Calibri"/>
                  <a:cs typeface="Times New Roman"/>
                </a:rPr>
                <a:t>Lineation</a:t>
              </a:r>
            </a:p>
          </p:txBody>
        </p:sp>
      </p:grpSp>
      <p:grpSp>
        <p:nvGrpSpPr>
          <p:cNvPr id="4" name="Group 3"/>
          <p:cNvGrpSpPr/>
          <p:nvPr/>
        </p:nvGrpSpPr>
        <p:grpSpPr>
          <a:xfrm>
            <a:off x="5967412" y="5681663"/>
            <a:ext cx="1090930" cy="260985"/>
            <a:chOff x="0" y="0"/>
            <a:chExt cx="1090930" cy="260985"/>
          </a:xfrm>
        </p:grpSpPr>
        <p:grpSp>
          <p:nvGrpSpPr>
            <p:cNvPr id="5" name="Group 4"/>
            <p:cNvGrpSpPr/>
            <p:nvPr/>
          </p:nvGrpSpPr>
          <p:grpSpPr>
            <a:xfrm>
              <a:off x="0" y="9525"/>
              <a:ext cx="173990" cy="250190"/>
              <a:chOff x="0" y="0"/>
              <a:chExt cx="173990" cy="250190"/>
            </a:xfrm>
          </p:grpSpPr>
          <p:cxnSp>
            <p:nvCxnSpPr>
              <p:cNvPr id="7" name="Straight Connector 6"/>
              <p:cNvCxnSpPr/>
              <p:nvPr/>
            </p:nvCxnSpPr>
            <p:spPr>
              <a:xfrm>
                <a:off x="0" y="0"/>
                <a:ext cx="0" cy="25019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30629"/>
                <a:ext cx="173990"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 Box 60"/>
            <p:cNvSpPr txBox="1"/>
            <p:nvPr/>
          </p:nvSpPr>
          <p:spPr>
            <a:xfrm>
              <a:off x="285750" y="0"/>
              <a:ext cx="805180" cy="26098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ZA" sz="1100">
                  <a:effectLst/>
                  <a:latin typeface="Calibri"/>
                  <a:ea typeface="Calibri"/>
                  <a:cs typeface="Times New Roman"/>
                </a:rPr>
                <a:t>Dip</a:t>
              </a:r>
            </a:p>
          </p:txBody>
        </p:sp>
      </p:grpSp>
      <p:sp>
        <p:nvSpPr>
          <p:cNvPr id="26" name="TextBox 25"/>
          <p:cNvSpPr txBox="1"/>
          <p:nvPr/>
        </p:nvSpPr>
        <p:spPr>
          <a:xfrm>
            <a:off x="6123622" y="6237312"/>
            <a:ext cx="2840866" cy="338554"/>
          </a:xfrm>
          <a:prstGeom prst="rect">
            <a:avLst/>
          </a:prstGeom>
          <a:noFill/>
        </p:spPr>
        <p:txBody>
          <a:bodyPr wrap="square" rtlCol="0">
            <a:spAutoFit/>
          </a:bodyPr>
          <a:lstStyle/>
          <a:p>
            <a:r>
              <a:rPr lang="en-ZA" sz="1600" dirty="0" smtClean="0"/>
              <a:t>(After Jan Bever Donker , 1979) </a:t>
            </a:r>
            <a:endParaRPr lang="en-ZA" sz="1600" dirty="0"/>
          </a:p>
        </p:txBody>
      </p:sp>
    </p:spTree>
    <p:extLst>
      <p:ext uri="{BB962C8B-B14F-4D97-AF65-F5344CB8AC3E}">
        <p14:creationId xmlns:p14="http://schemas.microsoft.com/office/powerpoint/2010/main" val="129357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4758" y="1684154"/>
            <a:ext cx="7136765" cy="3378200"/>
            <a:chOff x="0" y="0"/>
            <a:chExt cx="7136781" cy="337882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36781" cy="3378820"/>
            </a:xfrm>
            <a:prstGeom prst="rect">
              <a:avLst/>
            </a:prstGeom>
            <a:noFill/>
            <a:ln w="31750">
              <a:solidFill>
                <a:schemeClr val="accent1"/>
              </a:solidFill>
            </a:ln>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56" y="78059"/>
              <a:ext cx="223025" cy="635619"/>
            </a:xfrm>
            <a:prstGeom prst="rect">
              <a:avLst/>
            </a:prstGeom>
            <a:noFill/>
            <a:ln>
              <a:noFill/>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283" y="11151"/>
              <a:ext cx="1918010" cy="245327"/>
            </a:xfrm>
            <a:prstGeom prst="rect">
              <a:avLst/>
            </a:prstGeom>
            <a:noFill/>
            <a:ln>
              <a:noFill/>
            </a:ln>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0283" y="2397512"/>
              <a:ext cx="1806498" cy="925552"/>
            </a:xfrm>
            <a:prstGeom prst="rect">
              <a:avLst/>
            </a:prstGeom>
            <a:noFill/>
            <a:ln>
              <a:noFill/>
            </a:ln>
            <a:effectLst/>
          </p:spPr>
        </p:pic>
      </p:grpSp>
      <p:sp>
        <p:nvSpPr>
          <p:cNvPr id="7" name="Title 6"/>
          <p:cNvSpPr>
            <a:spLocks noGrp="1"/>
          </p:cNvSpPr>
          <p:nvPr>
            <p:ph type="title"/>
          </p:nvPr>
        </p:nvSpPr>
        <p:spPr>
          <a:xfrm>
            <a:off x="438340" y="-51800"/>
            <a:ext cx="8229600" cy="720080"/>
          </a:xfrm>
        </p:spPr>
        <p:txBody>
          <a:bodyPr>
            <a:normAutofit/>
          </a:bodyPr>
          <a:lstStyle/>
          <a:p>
            <a:r>
              <a:rPr lang="en-ZA" sz="3200" b="1" dirty="0" smtClean="0">
                <a:solidFill>
                  <a:schemeClr val="tx1"/>
                </a:solidFill>
              </a:rPr>
              <a:t>Warm Zand Structure</a:t>
            </a:r>
            <a:endParaRPr lang="en-ZA" sz="3200" b="1" dirty="0">
              <a:solidFill>
                <a:schemeClr val="tx1"/>
              </a:solidFill>
            </a:endParaRPr>
          </a:p>
        </p:txBody>
      </p:sp>
      <p:pic>
        <p:nvPicPr>
          <p:cNvPr id="9" name="Content Placeholder 8" descr="C:\Users\user\Pictures\warm zand\strain pictures\DSCN1825.JPG"/>
          <p:cNvPicPr>
            <a:picLocks noGrp="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508155" y="692696"/>
            <a:ext cx="3044985" cy="1833067"/>
          </a:xfrm>
          <a:prstGeom prst="rect">
            <a:avLst/>
          </a:prstGeom>
          <a:noFill/>
          <a:ln>
            <a:noFill/>
          </a:ln>
        </p:spPr>
      </p:pic>
      <p:cxnSp>
        <p:nvCxnSpPr>
          <p:cNvPr id="11" name="Straight Arrow Connector 10"/>
          <p:cNvCxnSpPr/>
          <p:nvPr/>
        </p:nvCxnSpPr>
        <p:spPr>
          <a:xfrm>
            <a:off x="3419872" y="2397701"/>
            <a:ext cx="241173" cy="5992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2" name="Picture 11" descr="C:\Users\user\Pictures\warm zand\strain pictures\DSCN182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51800"/>
            <a:ext cx="2361699" cy="1788482"/>
          </a:xfrm>
          <a:prstGeom prst="rect">
            <a:avLst/>
          </a:prstGeom>
          <a:noFill/>
          <a:ln>
            <a:noFill/>
          </a:ln>
        </p:spPr>
      </p:pic>
      <p:cxnSp>
        <p:nvCxnSpPr>
          <p:cNvPr id="14" name="Straight Arrow Connector 13"/>
          <p:cNvCxnSpPr/>
          <p:nvPr/>
        </p:nvCxnSpPr>
        <p:spPr>
          <a:xfrm>
            <a:off x="6588224" y="1628800"/>
            <a:ext cx="288032" cy="4511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C:\Users\user\Pictures\warm zand\strain pictures\DSCN1819.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4772660"/>
            <a:ext cx="2296343" cy="1775708"/>
          </a:xfrm>
          <a:prstGeom prst="rect">
            <a:avLst/>
          </a:prstGeom>
          <a:noFill/>
          <a:ln>
            <a:noFill/>
          </a:ln>
        </p:spPr>
      </p:pic>
      <p:cxnSp>
        <p:nvCxnSpPr>
          <p:cNvPr id="17" name="Straight Arrow Connector 16"/>
          <p:cNvCxnSpPr/>
          <p:nvPr/>
        </p:nvCxnSpPr>
        <p:spPr>
          <a:xfrm flipV="1">
            <a:off x="2483768" y="4725144"/>
            <a:ext cx="7920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97213" y="5775256"/>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1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3762"/>
          </a:xfrm>
        </p:spPr>
        <p:txBody>
          <a:bodyPr/>
          <a:lstStyle/>
          <a:p>
            <a:r>
              <a:rPr lang="en-ZA" b="1" dirty="0" smtClean="0">
                <a:solidFill>
                  <a:schemeClr val="tx1"/>
                </a:solidFill>
              </a:rPr>
              <a:t>Feldspathic Quartzites</a:t>
            </a:r>
            <a:endParaRPr lang="en-ZA" b="1" dirty="0">
              <a:solidFill>
                <a:schemeClr val="tx1"/>
              </a:solidFill>
            </a:endParaRPr>
          </a:p>
        </p:txBody>
      </p:sp>
      <p:pic>
        <p:nvPicPr>
          <p:cNvPr id="3075" name="Picture 3" descr="C:\Users\user\Pictures\warm zand\location3\DSCF168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165362"/>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user\Pictures\warm zand\Location 1\DSCF146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221088"/>
            <a:ext cx="3816424" cy="2088232"/>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V="1">
            <a:off x="4932040" y="15567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860032" y="1916832"/>
            <a:ext cx="1224136" cy="880556"/>
            <a:chOff x="4860032" y="1916832"/>
            <a:chExt cx="1224136" cy="880556"/>
          </a:xfrm>
        </p:grpSpPr>
        <p:grpSp>
          <p:nvGrpSpPr>
            <p:cNvPr id="18" name="Group 17"/>
            <p:cNvGrpSpPr/>
            <p:nvPr/>
          </p:nvGrpSpPr>
          <p:grpSpPr>
            <a:xfrm rot="6014374">
              <a:off x="5474924" y="2317751"/>
              <a:ext cx="216024" cy="216024"/>
              <a:chOff x="5220072" y="1988840"/>
              <a:chExt cx="216024" cy="216024"/>
            </a:xfrm>
          </p:grpSpPr>
          <p:cxnSp>
            <p:nvCxnSpPr>
              <p:cNvPr id="13" name="Straight Connector 12"/>
              <p:cNvCxnSpPr/>
              <p:nvPr/>
            </p:nvCxnSpPr>
            <p:spPr>
              <a:xfrm flipV="1">
                <a:off x="5220072" y="1988840"/>
                <a:ext cx="216024" cy="21602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28084" y="2101498"/>
                <a:ext cx="108012" cy="10336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5148064" y="2428056"/>
              <a:ext cx="655836" cy="369332"/>
            </a:xfrm>
            <a:prstGeom prst="rect">
              <a:avLst/>
            </a:prstGeom>
            <a:noFill/>
          </p:spPr>
          <p:txBody>
            <a:bodyPr wrap="square" rtlCol="0">
              <a:spAutoFit/>
            </a:bodyPr>
            <a:lstStyle/>
            <a:p>
              <a:r>
                <a:rPr lang="en-ZA" dirty="0" smtClean="0">
                  <a:solidFill>
                    <a:srgbClr val="FFFF00"/>
                  </a:solidFill>
                </a:rPr>
                <a:t>30</a:t>
              </a:r>
              <a:endParaRPr lang="en-ZA" dirty="0">
                <a:solidFill>
                  <a:srgbClr val="FFFF00"/>
                </a:solidFill>
              </a:endParaRPr>
            </a:p>
          </p:txBody>
        </p:sp>
        <p:sp>
          <p:nvSpPr>
            <p:cNvPr id="25" name="TextBox 24"/>
            <p:cNvSpPr txBox="1"/>
            <p:nvPr/>
          </p:nvSpPr>
          <p:spPr>
            <a:xfrm>
              <a:off x="4860032" y="1916832"/>
              <a:ext cx="1224136" cy="369332"/>
            </a:xfrm>
            <a:prstGeom prst="rect">
              <a:avLst/>
            </a:prstGeom>
            <a:noFill/>
          </p:spPr>
          <p:txBody>
            <a:bodyPr wrap="square" rtlCol="0">
              <a:spAutoFit/>
            </a:bodyPr>
            <a:lstStyle/>
            <a:p>
              <a:r>
                <a:rPr lang="en-ZA" dirty="0" smtClean="0">
                  <a:solidFill>
                    <a:schemeClr val="bg1"/>
                  </a:solidFill>
                </a:rPr>
                <a:t>South </a:t>
              </a:r>
              <a:r>
                <a:rPr lang="en-ZA" dirty="0">
                  <a:solidFill>
                    <a:schemeClr val="bg1"/>
                  </a:solidFill>
                </a:rPr>
                <a:t>E</a:t>
              </a:r>
              <a:r>
                <a:rPr lang="en-ZA" dirty="0" smtClean="0">
                  <a:solidFill>
                    <a:schemeClr val="bg1"/>
                  </a:solidFill>
                </a:rPr>
                <a:t>ast</a:t>
              </a:r>
              <a:endParaRPr lang="en-ZA" dirty="0">
                <a:solidFill>
                  <a:schemeClr val="bg1"/>
                </a:solidFill>
              </a:endParaRPr>
            </a:p>
          </p:txBody>
        </p:sp>
      </p:grpSp>
      <p:sp>
        <p:nvSpPr>
          <p:cNvPr id="3" name="Content Placeholder 2"/>
          <p:cNvSpPr>
            <a:spLocks noGrp="1"/>
          </p:cNvSpPr>
          <p:nvPr>
            <p:ph sz="half" idx="1"/>
          </p:nvPr>
        </p:nvSpPr>
        <p:spPr/>
        <p:txBody>
          <a:bodyPr/>
          <a:lstStyle/>
          <a:p>
            <a:endParaRPr lang="en-ZA" dirty="0"/>
          </a:p>
        </p:txBody>
      </p:sp>
      <p:pic>
        <p:nvPicPr>
          <p:cNvPr id="19" name="Picture 18" descr="C:\Users\user\Desktop\DSCF167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083" y="1556791"/>
            <a:ext cx="3576917" cy="3202715"/>
          </a:xfrm>
          <a:prstGeom prst="rect">
            <a:avLst/>
          </a:prstGeom>
          <a:noFill/>
          <a:ln>
            <a:noFill/>
          </a:ln>
        </p:spPr>
      </p:pic>
      <p:sp>
        <p:nvSpPr>
          <p:cNvPr id="4" name="Oval 3"/>
          <p:cNvSpPr/>
          <p:nvPr/>
        </p:nvSpPr>
        <p:spPr>
          <a:xfrm>
            <a:off x="2635619" y="2813861"/>
            <a:ext cx="235323" cy="2035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Oval 20"/>
          <p:cNvSpPr/>
          <p:nvPr/>
        </p:nvSpPr>
        <p:spPr>
          <a:xfrm>
            <a:off x="3106270" y="2966403"/>
            <a:ext cx="354105" cy="3834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Oval 22"/>
          <p:cNvSpPr/>
          <p:nvPr/>
        </p:nvSpPr>
        <p:spPr>
          <a:xfrm>
            <a:off x="1550895" y="2130227"/>
            <a:ext cx="470646" cy="3834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p:cNvCxnSpPr>
            <a:stCxn id="4" idx="1"/>
          </p:cNvCxnSpPr>
          <p:nvPr/>
        </p:nvCxnSpPr>
        <p:spPr>
          <a:xfrm flipH="1" flipV="1">
            <a:off x="1909482" y="2406562"/>
            <a:ext cx="760599" cy="437113"/>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5"/>
            <a:endCxn id="21" idx="2"/>
          </p:cNvCxnSpPr>
          <p:nvPr/>
        </p:nvCxnSpPr>
        <p:spPr>
          <a:xfrm>
            <a:off x="2836480" y="2987633"/>
            <a:ext cx="269790" cy="170516"/>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93576" y="2300270"/>
            <a:ext cx="477366" cy="461665"/>
          </a:xfrm>
          <a:prstGeom prst="rect">
            <a:avLst/>
          </a:prstGeom>
          <a:noFill/>
        </p:spPr>
        <p:txBody>
          <a:bodyPr wrap="square" rtlCol="0">
            <a:spAutoFit/>
          </a:bodyPr>
          <a:lstStyle/>
          <a:p>
            <a:r>
              <a:rPr lang="en-ZA" sz="2400" b="1" dirty="0" smtClean="0">
                <a:solidFill>
                  <a:schemeClr val="bg1"/>
                </a:solidFill>
              </a:rPr>
              <a:t>d</a:t>
            </a:r>
            <a:endParaRPr lang="en-ZA" sz="2400" b="1" dirty="0">
              <a:solidFill>
                <a:schemeClr val="bg1"/>
              </a:solidFill>
            </a:endParaRPr>
          </a:p>
        </p:txBody>
      </p:sp>
    </p:spTree>
    <p:extLst>
      <p:ext uri="{BB962C8B-B14F-4D97-AF65-F5344CB8AC3E}">
        <p14:creationId xmlns:p14="http://schemas.microsoft.com/office/powerpoint/2010/main" val="328726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3"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38927" y="304800"/>
            <a:ext cx="6108700" cy="769441"/>
          </a:xfrm>
          <a:prstGeom prst="rect">
            <a:avLst/>
          </a:prstGeom>
          <a:noFill/>
        </p:spPr>
        <p:txBody>
          <a:bodyPr wrap="square" rtlCol="0">
            <a:spAutoFit/>
          </a:bodyPr>
          <a:lstStyle/>
          <a:p>
            <a:pPr algn="ctr"/>
            <a:r>
              <a:rPr lang="en-ZA" sz="4400" dirty="0" smtClean="0"/>
              <a:t>Calc-silicates</a:t>
            </a:r>
            <a:endParaRPr lang="en-ZA" sz="4400" dirty="0"/>
          </a:p>
        </p:txBody>
      </p:sp>
      <p:grpSp>
        <p:nvGrpSpPr>
          <p:cNvPr id="19" name="Group 18"/>
          <p:cNvGrpSpPr>
            <a:grpSpLocks/>
          </p:cNvGrpSpPr>
          <p:nvPr/>
        </p:nvGrpSpPr>
        <p:grpSpPr bwMode="auto">
          <a:xfrm>
            <a:off x="1475656" y="1414938"/>
            <a:ext cx="6336704" cy="4534332"/>
            <a:chOff x="1068692" y="1053872"/>
            <a:chExt cx="65782" cy="50114"/>
          </a:xfrm>
        </p:grpSpPr>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711" y="1053872"/>
              <a:ext cx="31763" cy="24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2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692" y="1079572"/>
              <a:ext cx="33104" cy="24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669" y="1079513"/>
              <a:ext cx="31805" cy="24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grpSp>
      <p:pic>
        <p:nvPicPr>
          <p:cNvPr id="23" name="Picture 22" descr="C:\Users\user\Pictures\warm zand\location2\DSCF160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1390269"/>
            <a:ext cx="3188870" cy="2250608"/>
          </a:xfrm>
          <a:prstGeom prst="rect">
            <a:avLst/>
          </a:prstGeom>
          <a:noFill/>
          <a:ln>
            <a:noFill/>
          </a:ln>
        </p:spPr>
      </p:pic>
      <p:sp>
        <p:nvSpPr>
          <p:cNvPr id="24" name="TextBox 23"/>
          <p:cNvSpPr txBox="1"/>
          <p:nvPr/>
        </p:nvSpPr>
        <p:spPr>
          <a:xfrm>
            <a:off x="1475656" y="1442863"/>
            <a:ext cx="1594435" cy="584775"/>
          </a:xfrm>
          <a:prstGeom prst="rect">
            <a:avLst/>
          </a:prstGeom>
          <a:noFill/>
        </p:spPr>
        <p:txBody>
          <a:bodyPr wrap="square" rtlCol="0">
            <a:spAutoFit/>
          </a:bodyPr>
          <a:lstStyle/>
          <a:p>
            <a:r>
              <a:rPr lang="en-ZA" sz="1600" dirty="0" smtClean="0">
                <a:solidFill>
                  <a:schemeClr val="bg1"/>
                </a:solidFill>
              </a:rPr>
              <a:t>Single layer folding </a:t>
            </a:r>
            <a:endParaRPr lang="en-ZA" sz="1600" dirty="0">
              <a:solidFill>
                <a:schemeClr val="bg1"/>
              </a:solidFill>
            </a:endParaRPr>
          </a:p>
        </p:txBody>
      </p:sp>
      <p:sp>
        <p:nvSpPr>
          <p:cNvPr id="25" name="Rectangle 24"/>
          <p:cNvSpPr/>
          <p:nvPr/>
        </p:nvSpPr>
        <p:spPr>
          <a:xfrm>
            <a:off x="4860032" y="1466204"/>
            <a:ext cx="1453347" cy="307777"/>
          </a:xfrm>
          <a:prstGeom prst="rect">
            <a:avLst/>
          </a:prstGeom>
        </p:spPr>
        <p:txBody>
          <a:bodyPr wrap="none">
            <a:spAutoFit/>
          </a:bodyPr>
          <a:lstStyle/>
          <a:p>
            <a:r>
              <a:rPr lang="en-ZA" sz="1400" dirty="0">
                <a:solidFill>
                  <a:schemeClr val="bg1"/>
                </a:solidFill>
              </a:rPr>
              <a:t>Pinch-and –swell </a:t>
            </a:r>
          </a:p>
        </p:txBody>
      </p:sp>
      <p:sp>
        <p:nvSpPr>
          <p:cNvPr id="26" name="TextBox 25"/>
          <p:cNvSpPr txBox="1"/>
          <p:nvPr/>
        </p:nvSpPr>
        <p:spPr>
          <a:xfrm>
            <a:off x="1473174" y="3743365"/>
            <a:ext cx="3024336" cy="584775"/>
          </a:xfrm>
          <a:prstGeom prst="rect">
            <a:avLst/>
          </a:prstGeom>
          <a:noFill/>
        </p:spPr>
        <p:txBody>
          <a:bodyPr wrap="square" rtlCol="0">
            <a:spAutoFit/>
          </a:bodyPr>
          <a:lstStyle/>
          <a:p>
            <a:r>
              <a:rPr lang="en-ZA" sz="1600" dirty="0">
                <a:solidFill>
                  <a:schemeClr val="bg1"/>
                </a:solidFill>
              </a:rPr>
              <a:t>Multilayer folding in the calc-silicates</a:t>
            </a:r>
          </a:p>
        </p:txBody>
      </p:sp>
      <p:sp>
        <p:nvSpPr>
          <p:cNvPr id="27" name="TextBox 26"/>
          <p:cNvSpPr txBox="1"/>
          <p:nvPr/>
        </p:nvSpPr>
        <p:spPr>
          <a:xfrm>
            <a:off x="4752667" y="3752260"/>
            <a:ext cx="1422481" cy="338554"/>
          </a:xfrm>
          <a:prstGeom prst="rect">
            <a:avLst/>
          </a:prstGeom>
          <a:noFill/>
        </p:spPr>
        <p:txBody>
          <a:bodyPr wrap="square" rtlCol="0">
            <a:spAutoFit/>
          </a:bodyPr>
          <a:lstStyle/>
          <a:p>
            <a:r>
              <a:rPr lang="en-ZA" sz="1600" dirty="0">
                <a:solidFill>
                  <a:schemeClr val="bg1"/>
                </a:solidFill>
              </a:rPr>
              <a:t>Boundins</a:t>
            </a:r>
          </a:p>
        </p:txBody>
      </p:sp>
    </p:spTree>
    <p:extLst>
      <p:ext uri="{BB962C8B-B14F-4D97-AF65-F5344CB8AC3E}">
        <p14:creationId xmlns:p14="http://schemas.microsoft.com/office/powerpoint/2010/main" val="313116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42863"/>
            <a:ext cx="7772400" cy="1960389"/>
          </a:xfrm>
        </p:spPr>
        <p:txBody>
          <a:bodyPr/>
          <a:lstStyle/>
          <a:p>
            <a:r>
              <a:rPr lang="en-ZA" sz="3200" dirty="0" smtClean="0">
                <a:solidFill>
                  <a:schemeClr val="bg1">
                    <a:lumMod val="50000"/>
                  </a:schemeClr>
                </a:solidFill>
              </a:rPr>
              <a:t>How do we measure the strain in an area that had been affected by  high grade metamorphism such as the Warm Zand Structure</a:t>
            </a:r>
            <a:r>
              <a:rPr lang="en-ZA" dirty="0" smtClean="0">
                <a:solidFill>
                  <a:schemeClr val="bg1">
                    <a:lumMod val="50000"/>
                  </a:schemeClr>
                </a:solidFill>
              </a:rPr>
              <a:t>?</a:t>
            </a:r>
            <a:br>
              <a:rPr lang="en-ZA" dirty="0" smtClean="0">
                <a:solidFill>
                  <a:schemeClr val="bg1">
                    <a:lumMod val="50000"/>
                  </a:schemeClr>
                </a:solidFill>
              </a:rPr>
            </a:br>
            <a:endParaRPr lang="en-ZA" dirty="0">
              <a:solidFill>
                <a:schemeClr val="bg1">
                  <a:lumMod val="50000"/>
                </a:schemeClr>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72873" y="419100"/>
            <a:ext cx="5588427" cy="769441"/>
          </a:xfrm>
          <a:prstGeom prst="rect">
            <a:avLst/>
          </a:prstGeom>
          <a:noFill/>
        </p:spPr>
        <p:txBody>
          <a:bodyPr wrap="square" rtlCol="0">
            <a:spAutoFit/>
          </a:bodyPr>
          <a:lstStyle/>
          <a:p>
            <a:r>
              <a:rPr lang="en-ZA" sz="4400" dirty="0" smtClean="0"/>
              <a:t>Problem to solve  </a:t>
            </a:r>
            <a:endParaRPr lang="en-ZA" sz="4400" dirty="0"/>
          </a:p>
        </p:txBody>
      </p:sp>
      <p:sp>
        <p:nvSpPr>
          <p:cNvPr id="5" name="Rectangle 4"/>
          <p:cNvSpPr/>
          <p:nvPr/>
        </p:nvSpPr>
        <p:spPr>
          <a:xfrm>
            <a:off x="94983" y="3770778"/>
            <a:ext cx="2621230" cy="646331"/>
          </a:xfrm>
          <a:prstGeom prst="rect">
            <a:avLst/>
          </a:prstGeom>
        </p:spPr>
        <p:txBody>
          <a:bodyPr wrap="none">
            <a:spAutoFit/>
          </a:bodyPr>
          <a:lstStyle/>
          <a:p>
            <a:pPr lvl="0" algn="ctr"/>
            <a:r>
              <a:rPr kumimoji="0" lang="en-ZA" sz="3600" b="0" i="0" u="none" strike="noStrike" kern="0" cap="none" spc="0" normalizeH="0" baseline="0" noProof="0" dirty="0" smtClean="0">
                <a:ln>
                  <a:noFill/>
                </a:ln>
                <a:solidFill>
                  <a:srgbClr val="FFFFFF">
                    <a:lumMod val="50000"/>
                  </a:srgbClr>
                </a:solidFill>
                <a:effectLst/>
                <a:uLnTx/>
                <a:uFillTx/>
                <a:latin typeface="Arial"/>
                <a:ea typeface="+mj-ea"/>
                <a:cs typeface="+mj-cs"/>
              </a:rPr>
              <a:t>Challenges:</a:t>
            </a:r>
            <a:endParaRPr kumimoji="0" lang="en-ZA" sz="3600" b="0" i="0" u="none" strike="noStrike" kern="0" cap="none" spc="0" normalizeH="0" baseline="0" noProof="0" dirty="0">
              <a:ln>
                <a:noFill/>
              </a:ln>
              <a:solidFill>
                <a:srgbClr val="FFFFFF">
                  <a:lumMod val="50000"/>
                </a:srgbClr>
              </a:solidFill>
              <a:effectLst/>
              <a:uLnTx/>
              <a:uFillTx/>
              <a:latin typeface="Arial"/>
              <a:ea typeface="+mj-ea"/>
              <a:cs typeface="+mj-cs"/>
            </a:endParaRPr>
          </a:p>
        </p:txBody>
      </p:sp>
      <p:cxnSp>
        <p:nvCxnSpPr>
          <p:cNvPr id="9" name="Straight Connector 8"/>
          <p:cNvCxnSpPr/>
          <p:nvPr/>
        </p:nvCxnSpPr>
        <p:spPr>
          <a:xfrm>
            <a:off x="431800" y="3568700"/>
            <a:ext cx="8305800" cy="0"/>
          </a:xfrm>
          <a:prstGeom prst="line">
            <a:avLst/>
          </a:prstGeom>
          <a:ln w="31750">
            <a:solidFill>
              <a:srgbClr val="412E9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6000" y="4442509"/>
            <a:ext cx="7112000" cy="1938992"/>
          </a:xfrm>
          <a:prstGeom prst="rect">
            <a:avLst/>
          </a:prstGeom>
          <a:noFill/>
        </p:spPr>
        <p:txBody>
          <a:bodyPr wrap="square" rtlCol="0">
            <a:spAutoFit/>
          </a:bodyPr>
          <a:lstStyle/>
          <a:p>
            <a:pPr marL="285750" indent="-285750">
              <a:buFont typeface="Wingdings" pitchFamily="2" charset="2"/>
              <a:buChar char="q"/>
            </a:pPr>
            <a:r>
              <a:rPr lang="en-ZA" sz="2400" dirty="0" smtClean="0">
                <a:solidFill>
                  <a:srgbClr val="92D050"/>
                </a:solidFill>
              </a:rPr>
              <a:t>Strain markers were erased or destroyed by the metamorphism</a:t>
            </a:r>
          </a:p>
          <a:p>
            <a:pPr marL="342900" indent="-342900">
              <a:buFont typeface="Wingdings" pitchFamily="2" charset="2"/>
              <a:buChar char="q"/>
            </a:pPr>
            <a:r>
              <a:rPr lang="en-ZA" sz="2400" dirty="0" smtClean="0">
                <a:solidFill>
                  <a:srgbClr val="92D050"/>
                </a:solidFill>
              </a:rPr>
              <a:t>To measure the strain you need to know the initial geometry and material properties of the rocks</a:t>
            </a:r>
            <a:endParaRPr lang="en-ZA" sz="2400" dirty="0">
              <a:solidFill>
                <a:srgbClr val="92D050"/>
              </a:solidFill>
            </a:endParaRPr>
          </a:p>
        </p:txBody>
      </p:sp>
      <p:cxnSp>
        <p:nvCxnSpPr>
          <p:cNvPr id="7" name="Straight Arrow Connector 6"/>
          <p:cNvCxnSpPr/>
          <p:nvPr/>
        </p:nvCxnSpPr>
        <p:spPr>
          <a:xfrm>
            <a:off x="3409406" y="5094514"/>
            <a:ext cx="1436914" cy="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46320" y="4617460"/>
            <a:ext cx="2873829" cy="954107"/>
          </a:xfrm>
          <a:prstGeom prst="rect">
            <a:avLst/>
          </a:prstGeom>
          <a:solidFill>
            <a:srgbClr val="FFFF00"/>
          </a:solidFill>
        </p:spPr>
        <p:txBody>
          <a:bodyPr wrap="square" rtlCol="0">
            <a:spAutoFit/>
          </a:bodyPr>
          <a:lstStyle/>
          <a:p>
            <a:r>
              <a:rPr lang="en-ZA" sz="2800" dirty="0" smtClean="0"/>
              <a:t>Folds as strain marker</a:t>
            </a:r>
            <a:endParaRPr lang="en-ZA" sz="2800" dirty="0"/>
          </a:p>
        </p:txBody>
      </p:sp>
      <p:sp>
        <p:nvSpPr>
          <p:cNvPr id="13" name="TextBox 12"/>
          <p:cNvSpPr txBox="1"/>
          <p:nvPr/>
        </p:nvSpPr>
        <p:spPr>
          <a:xfrm>
            <a:off x="3104537" y="5723109"/>
            <a:ext cx="2434114" cy="954107"/>
          </a:xfrm>
          <a:prstGeom prst="rect">
            <a:avLst/>
          </a:prstGeom>
          <a:solidFill>
            <a:srgbClr val="FFFF00"/>
          </a:solidFill>
        </p:spPr>
        <p:txBody>
          <a:bodyPr wrap="square" rtlCol="0">
            <a:spAutoFit/>
          </a:bodyPr>
          <a:lstStyle/>
          <a:p>
            <a:r>
              <a:rPr lang="en-ZA" sz="2800" dirty="0" smtClean="0"/>
              <a:t>Strain Contour Map</a:t>
            </a:r>
            <a:endParaRPr lang="en-ZA" sz="2800" dirty="0"/>
          </a:p>
        </p:txBody>
      </p:sp>
      <p:cxnSp>
        <p:nvCxnSpPr>
          <p:cNvPr id="14" name="Straight Arrow Connector 13"/>
          <p:cNvCxnSpPr/>
          <p:nvPr/>
        </p:nvCxnSpPr>
        <p:spPr>
          <a:xfrm>
            <a:off x="2272873" y="6084888"/>
            <a:ext cx="783771" cy="0"/>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42863"/>
            <a:ext cx="7772400" cy="1960389"/>
          </a:xfrm>
        </p:spPr>
        <p:txBody>
          <a:bodyPr/>
          <a:lstStyle/>
          <a:p>
            <a:endParaRPr lang="en-ZA" dirty="0">
              <a:solidFill>
                <a:schemeClr val="bg1">
                  <a:lumMod val="50000"/>
                </a:schemeClr>
              </a:solidFill>
            </a:endParaRP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29" y="1293813"/>
            <a:ext cx="6048375"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81200" y="304800"/>
            <a:ext cx="6019800" cy="707886"/>
          </a:xfrm>
          <a:prstGeom prst="rect">
            <a:avLst/>
          </a:prstGeom>
          <a:noFill/>
        </p:spPr>
        <p:txBody>
          <a:bodyPr wrap="square" rtlCol="0">
            <a:spAutoFit/>
          </a:bodyPr>
          <a:lstStyle/>
          <a:p>
            <a:r>
              <a:rPr lang="en-ZA" sz="4000" b="1" dirty="0" smtClean="0">
                <a:solidFill>
                  <a:schemeClr val="bg2"/>
                </a:solidFill>
              </a:rPr>
              <a:t>Strain Contour Map</a:t>
            </a:r>
            <a:endParaRPr lang="en-ZA" sz="4000" b="1" dirty="0">
              <a:solidFill>
                <a:schemeClr val="bg2"/>
              </a:solidFill>
            </a:endParaRPr>
          </a:p>
        </p:txBody>
      </p:sp>
      <p:sp>
        <p:nvSpPr>
          <p:cNvPr id="5" name="Right Brace 4"/>
          <p:cNvSpPr/>
          <p:nvPr/>
        </p:nvSpPr>
        <p:spPr>
          <a:xfrm>
            <a:off x="6217024" y="3388660"/>
            <a:ext cx="396780" cy="1653988"/>
          </a:xfrm>
          <a:prstGeom prst="righ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6" name="TextBox 5"/>
          <p:cNvSpPr txBox="1"/>
          <p:nvPr/>
        </p:nvSpPr>
        <p:spPr>
          <a:xfrm>
            <a:off x="6750423" y="3858869"/>
            <a:ext cx="1458914" cy="646331"/>
          </a:xfrm>
          <a:prstGeom prst="rect">
            <a:avLst/>
          </a:prstGeom>
          <a:solidFill>
            <a:schemeClr val="accent1"/>
          </a:solidFill>
        </p:spPr>
        <p:txBody>
          <a:bodyPr wrap="square" rtlCol="0">
            <a:spAutoFit/>
          </a:bodyPr>
          <a:lstStyle>
            <a:defPPr>
              <a:defRPr lang="en-US"/>
            </a:defPPr>
          </a:lstStyle>
          <a:p>
            <a:r>
              <a:rPr lang="en-ZA" dirty="0"/>
              <a:t>Infinitesimal strain</a:t>
            </a:r>
          </a:p>
        </p:txBody>
      </p:sp>
      <p:sp>
        <p:nvSpPr>
          <p:cNvPr id="10" name="Right Brace 9"/>
          <p:cNvSpPr/>
          <p:nvPr/>
        </p:nvSpPr>
        <p:spPr>
          <a:xfrm>
            <a:off x="6208808" y="1801905"/>
            <a:ext cx="396780" cy="1586753"/>
          </a:xfrm>
          <a:prstGeom prst="righ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1" name="TextBox 10"/>
          <p:cNvSpPr txBox="1"/>
          <p:nvPr/>
        </p:nvSpPr>
        <p:spPr>
          <a:xfrm>
            <a:off x="6750423" y="2016622"/>
            <a:ext cx="2232212" cy="923330"/>
          </a:xfrm>
          <a:prstGeom prst="rect">
            <a:avLst/>
          </a:prstGeom>
          <a:solidFill>
            <a:schemeClr val="accent1"/>
          </a:solidFill>
        </p:spPr>
        <p:txBody>
          <a:bodyPr wrap="square" rtlCol="0">
            <a:spAutoFit/>
          </a:bodyPr>
          <a:lstStyle/>
          <a:p>
            <a:r>
              <a:rPr lang="en-ZA" dirty="0" smtClean="0"/>
              <a:t>Bulk  strain accommodated by the fold</a:t>
            </a:r>
            <a:endParaRPr lang="en-ZA" dirty="0"/>
          </a:p>
        </p:txBody>
      </p:sp>
    </p:spTree>
    <p:extLst>
      <p:ext uri="{BB962C8B-B14F-4D97-AF65-F5344CB8AC3E}">
        <p14:creationId xmlns:p14="http://schemas.microsoft.com/office/powerpoint/2010/main" val="154241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100" y="1442863"/>
            <a:ext cx="7772400" cy="1960389"/>
          </a:xfrm>
        </p:spPr>
        <p:txBody>
          <a:bodyPr/>
          <a:lstStyle/>
          <a:p>
            <a:endParaRPr lang="en-ZA" dirty="0">
              <a:solidFill>
                <a:schemeClr val="bg1">
                  <a:lumMod val="50000"/>
                </a:schemeClr>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6213" y="6084888"/>
            <a:ext cx="38893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41500" y="362635"/>
            <a:ext cx="5791200" cy="707886"/>
          </a:xfrm>
          <a:prstGeom prst="rect">
            <a:avLst/>
          </a:prstGeom>
        </p:spPr>
        <p:txBody>
          <a:bodyPr wrap="square">
            <a:spAutoFit/>
          </a:bodyPr>
          <a:lstStyle/>
          <a:p>
            <a:pPr algn="ctr"/>
            <a:r>
              <a:rPr lang="en-ZA" sz="4000" b="1" dirty="0" smtClean="0">
                <a:solidFill>
                  <a:schemeClr val="bg2"/>
                </a:solidFill>
              </a:rPr>
              <a:t>Strain Contour Map</a:t>
            </a:r>
            <a:endParaRPr lang="en-ZA" sz="4000" dirty="0">
              <a:solidFill>
                <a:schemeClr val="bg2"/>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2153" y="1934195"/>
            <a:ext cx="4104456" cy="2446655"/>
          </a:xfrm>
          <a:prstGeom prst="rect">
            <a:avLst/>
          </a:prstGeom>
          <a:noFill/>
          <a:ln>
            <a:noFill/>
          </a:ln>
        </p:spPr>
      </p:pic>
      <p:sp>
        <p:nvSpPr>
          <p:cNvPr id="7" name="TextBox 6"/>
          <p:cNvSpPr txBox="1"/>
          <p:nvPr/>
        </p:nvSpPr>
        <p:spPr>
          <a:xfrm>
            <a:off x="5404917" y="2501899"/>
            <a:ext cx="3739083" cy="461665"/>
          </a:xfrm>
          <a:prstGeom prst="rect">
            <a:avLst/>
          </a:prstGeom>
          <a:noFill/>
        </p:spPr>
        <p:txBody>
          <a:bodyPr wrap="square" rtlCol="0">
            <a:spAutoFit/>
          </a:bodyPr>
          <a:lstStyle/>
          <a:p>
            <a:pPr marL="342900" indent="-342900" algn="ctr">
              <a:buFont typeface="Wingdings" pitchFamily="2" charset="2"/>
              <a:buChar char="q"/>
            </a:pPr>
            <a:r>
              <a:rPr lang="en-ZA" sz="2400" dirty="0" smtClean="0">
                <a:solidFill>
                  <a:schemeClr val="bg1">
                    <a:lumMod val="50000"/>
                  </a:schemeClr>
                </a:solidFill>
              </a:rPr>
              <a:t>Amplitude of Fold (A) </a:t>
            </a:r>
            <a:endParaRPr lang="en-ZA" sz="2400" dirty="0">
              <a:solidFill>
                <a:schemeClr val="bg1">
                  <a:lumMod val="50000"/>
                </a:schemeClr>
              </a:solidFill>
            </a:endParaRPr>
          </a:p>
        </p:txBody>
      </p:sp>
      <p:sp>
        <p:nvSpPr>
          <p:cNvPr id="8" name="TextBox 7"/>
          <p:cNvSpPr txBox="1"/>
          <p:nvPr/>
        </p:nvSpPr>
        <p:spPr>
          <a:xfrm>
            <a:off x="5455458" y="2942998"/>
            <a:ext cx="2664296" cy="461665"/>
          </a:xfrm>
          <a:prstGeom prst="rect">
            <a:avLst/>
          </a:prstGeom>
          <a:noFill/>
        </p:spPr>
        <p:txBody>
          <a:bodyPr wrap="square" rtlCol="0">
            <a:spAutoFit/>
          </a:bodyPr>
          <a:lstStyle/>
          <a:p>
            <a:pPr marL="342900" indent="-342900" algn="ctr">
              <a:buFont typeface="Wingdings" pitchFamily="2" charset="2"/>
              <a:buChar char="q"/>
            </a:pPr>
            <a:r>
              <a:rPr lang="en-ZA" sz="2400" dirty="0" smtClean="0">
                <a:solidFill>
                  <a:schemeClr val="bg1">
                    <a:lumMod val="50000"/>
                  </a:schemeClr>
                </a:solidFill>
              </a:rPr>
              <a:t>Thickness (H)</a:t>
            </a:r>
            <a:endParaRPr lang="en-ZA" sz="2400" dirty="0">
              <a:solidFill>
                <a:schemeClr val="bg1">
                  <a:lumMod val="50000"/>
                </a:schemeClr>
              </a:solidFill>
            </a:endParaRPr>
          </a:p>
        </p:txBody>
      </p:sp>
      <mc:AlternateContent xmlns:mc="http://schemas.openxmlformats.org/markup-compatibility/2006" xmlns:a14="http://schemas.microsoft.com/office/drawing/2010/main">
        <mc:Choice Requires="a14">
          <p:sp>
            <p:nvSpPr>
              <p:cNvPr id="9" name="TextBox 8"/>
              <p:cNvSpPr txBox="1"/>
              <p:nvPr/>
            </p:nvSpPr>
            <p:spPr>
              <a:xfrm>
                <a:off x="5455458" y="3335985"/>
                <a:ext cx="2928997" cy="461665"/>
              </a:xfrm>
              <a:prstGeom prst="rect">
                <a:avLst/>
              </a:prstGeom>
              <a:noFill/>
            </p:spPr>
            <p:txBody>
              <a:bodyPr wrap="square" rtlCol="0">
                <a:spAutoFit/>
              </a:bodyPr>
              <a:lstStyle/>
              <a:p>
                <a:pPr marL="342900" indent="-342900" algn="ctr">
                  <a:buFont typeface="Wingdings" pitchFamily="2" charset="2"/>
                  <a:buChar char="q"/>
                </a:pPr>
                <a:r>
                  <a:rPr lang="en-ZA" sz="2400" dirty="0" smtClean="0">
                    <a:solidFill>
                      <a:schemeClr val="bg1">
                        <a:lumMod val="50000"/>
                      </a:schemeClr>
                    </a:solidFill>
                  </a:rPr>
                  <a:t>Wavelength (</a:t>
                </a:r>
                <a14:m>
                  <m:oMath xmlns:m="http://schemas.openxmlformats.org/officeDocument/2006/math">
                    <m:r>
                      <a:rPr lang="en-ZA" sz="2400" i="1" smtClean="0">
                        <a:solidFill>
                          <a:schemeClr val="bg1">
                            <a:lumMod val="50000"/>
                          </a:schemeClr>
                        </a:solidFill>
                        <a:latin typeface="Cambria Math"/>
                      </a:rPr>
                      <m:t>𝜆</m:t>
                    </m:r>
                    <m:r>
                      <a:rPr lang="en-ZA" sz="2400" b="0" i="1" smtClean="0">
                        <a:solidFill>
                          <a:schemeClr val="bg1">
                            <a:lumMod val="50000"/>
                          </a:schemeClr>
                        </a:solidFill>
                        <a:latin typeface="Cambria Math"/>
                      </a:rPr>
                      <m:t> )</m:t>
                    </m:r>
                  </m:oMath>
                </a14:m>
                <a:endParaRPr lang="en-ZA" sz="2400" dirty="0">
                  <a:solidFill>
                    <a:schemeClr val="bg1">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55458" y="3335985"/>
                <a:ext cx="2928997" cy="461665"/>
              </a:xfrm>
              <a:prstGeom prst="rect">
                <a:avLst/>
              </a:prstGeom>
              <a:blipFill rotWithShape="1">
                <a:blip r:embed="rId5"/>
                <a:stretch>
                  <a:fillRect t="-9211" b="-30263"/>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83646" y="4238666"/>
                <a:ext cx="2520305" cy="827471"/>
              </a:xfrm>
              <a:prstGeom prst="rect">
                <a:avLst/>
              </a:prstGeom>
              <a:solidFill>
                <a:schemeClr val="bg1">
                  <a:lumMod val="85000"/>
                </a:schemeClr>
              </a:solidFill>
              <a:ln>
                <a:no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ZA" sz="2000" i="1">
                              <a:latin typeface="Cambria Math"/>
                            </a:rPr>
                          </m:ctrlPr>
                        </m:sSubPr>
                        <m:e>
                          <m:r>
                            <a:rPr lang="en-ZA" sz="2000" i="1">
                              <a:latin typeface="Cambria Math"/>
                            </a:rPr>
                            <m:t>𝜀</m:t>
                          </m:r>
                        </m:e>
                        <m:sub/>
                      </m:sSub>
                      <m:r>
                        <a:rPr lang="en-ZA" sz="2000" i="1">
                          <a:latin typeface="Cambria Math"/>
                        </a:rPr>
                        <m:t>=</m:t>
                      </m:r>
                      <m:f>
                        <m:fPr>
                          <m:ctrlPr>
                            <a:rPr lang="en-ZA" sz="2000" i="1">
                              <a:latin typeface="Cambria Math"/>
                            </a:rPr>
                          </m:ctrlPr>
                        </m:fPr>
                        <m:num>
                          <m:sSup>
                            <m:sSupPr>
                              <m:ctrlPr>
                                <a:rPr lang="en-ZA" sz="2000" i="1">
                                  <a:latin typeface="Cambria Math"/>
                                </a:rPr>
                              </m:ctrlPr>
                            </m:sSupPr>
                            <m:e>
                              <m:r>
                                <a:rPr lang="en-ZA" sz="2000" i="1">
                                  <a:latin typeface="Cambria Math"/>
                                </a:rPr>
                                <m:t>𝜋</m:t>
                              </m:r>
                            </m:e>
                            <m:sup>
                              <m:r>
                                <a:rPr lang="en-ZA" sz="2000" i="1">
                                  <a:latin typeface="Cambria Math"/>
                                </a:rPr>
                                <m:t>2</m:t>
                              </m:r>
                            </m:sup>
                          </m:sSup>
                          <m:sSup>
                            <m:sSupPr>
                              <m:ctrlPr>
                                <a:rPr lang="en-ZA" sz="2000" i="1">
                                  <a:latin typeface="Cambria Math"/>
                                </a:rPr>
                              </m:ctrlPr>
                            </m:sSupPr>
                            <m:e>
                              <m:r>
                                <a:rPr lang="en-ZA" sz="2000" i="1">
                                  <a:latin typeface="Cambria Math"/>
                                </a:rPr>
                                <m:t>𝑍</m:t>
                              </m:r>
                            </m:e>
                            <m:sup>
                              <m:r>
                                <a:rPr lang="en-ZA" sz="2000" i="1">
                                  <a:latin typeface="Cambria Math"/>
                                </a:rPr>
                                <m:t>2</m:t>
                              </m:r>
                            </m:sup>
                          </m:sSup>
                        </m:num>
                        <m:den>
                          <m:r>
                            <a:rPr lang="en-ZA" sz="2000" i="1">
                              <a:latin typeface="Cambria Math"/>
                            </a:rPr>
                            <m:t>1+</m:t>
                          </m:r>
                          <m:sSup>
                            <m:sSupPr>
                              <m:ctrlPr>
                                <a:rPr lang="en-ZA" sz="2000" i="1">
                                  <a:latin typeface="Cambria Math"/>
                                </a:rPr>
                              </m:ctrlPr>
                            </m:sSupPr>
                            <m:e>
                              <m:r>
                                <a:rPr lang="en-ZA" sz="2000" i="1">
                                  <a:latin typeface="Cambria Math"/>
                                </a:rPr>
                                <m:t>𝑍</m:t>
                              </m:r>
                            </m:e>
                            <m:sup>
                              <m:r>
                                <a:rPr lang="en-ZA" sz="2000" i="1">
                                  <a:latin typeface="Cambria Math"/>
                                </a:rPr>
                                <m:t>2</m:t>
                              </m:r>
                            </m:sup>
                          </m:sSup>
                          <m:r>
                            <a:rPr lang="en-ZA" sz="2000" i="1">
                              <a:latin typeface="Cambria Math"/>
                            </a:rPr>
                            <m:t>(</m:t>
                          </m:r>
                          <m:sSup>
                            <m:sSupPr>
                              <m:ctrlPr>
                                <a:rPr lang="en-ZA" sz="2000" i="1">
                                  <a:latin typeface="Cambria Math"/>
                                </a:rPr>
                              </m:ctrlPr>
                            </m:sSupPr>
                            <m:e>
                              <m:r>
                                <a:rPr lang="en-ZA" sz="2000" i="1">
                                  <a:latin typeface="Cambria Math"/>
                                </a:rPr>
                                <m:t>𝜋</m:t>
                              </m:r>
                            </m:e>
                            <m:sup>
                              <m:r>
                                <a:rPr lang="en-ZA" sz="2000" i="1">
                                  <a:latin typeface="Cambria Math"/>
                                </a:rPr>
                                <m:t>2</m:t>
                              </m:r>
                            </m:sup>
                          </m:sSup>
                          <m:r>
                            <a:rPr lang="en-ZA" sz="2000" i="1">
                              <a:latin typeface="Cambria Math"/>
                            </a:rPr>
                            <m:t>+3)</m:t>
                          </m:r>
                        </m:den>
                      </m:f>
                    </m:oMath>
                  </m:oMathPara>
                </a14:m>
                <a:endParaRPr lang="en-ZA" sz="2000" dirty="0">
                  <a:effectLst/>
                </a:endParaRPr>
              </a:p>
            </p:txBody>
          </p:sp>
        </mc:Choice>
        <mc:Fallback xmlns="">
          <p:sp>
            <p:nvSpPr>
              <p:cNvPr id="10" name="Rectangle 9"/>
              <p:cNvSpPr>
                <a:spLocks noRot="1" noChangeAspect="1" noMove="1" noResize="1" noEditPoints="1" noAdjustHandles="1" noChangeArrowheads="1" noChangeShapeType="1" noTextEdit="1"/>
              </p:cNvSpPr>
              <p:nvPr/>
            </p:nvSpPr>
            <p:spPr>
              <a:xfrm>
                <a:off x="4383646" y="4238666"/>
                <a:ext cx="2520305" cy="827471"/>
              </a:xfrm>
              <a:prstGeom prst="rect">
                <a:avLst/>
              </a:prstGeom>
              <a:blipFill rotWithShape="1">
                <a:blip r:embed="rId6"/>
                <a:stretch>
                  <a:fillRect/>
                </a:stretch>
              </a:blipFill>
              <a:ln>
                <a:noFill/>
              </a:ln>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99792" y="5229200"/>
                <a:ext cx="6187355" cy="912173"/>
              </a:xfrm>
              <a:prstGeom prst="rect">
                <a:avLst/>
              </a:prstGeom>
              <a:solidFill>
                <a:schemeClr val="bg1">
                  <a:lumMod val="85000"/>
                </a:schemeClr>
              </a:solidFill>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ZA" i="1">
                          <a:latin typeface="Cambria Math"/>
                        </a:rPr>
                        <m:t>𝑍</m:t>
                      </m:r>
                      <m:r>
                        <a:rPr lang="en-ZA" i="1">
                          <a:latin typeface="Cambria Math"/>
                        </a:rPr>
                        <m:t>=</m:t>
                      </m:r>
                      <m:d>
                        <m:dPr>
                          <m:begChr m:val="{"/>
                          <m:endChr m:val=""/>
                          <m:ctrlPr>
                            <a:rPr lang="en-ZA" i="1">
                              <a:latin typeface="Cambria Math"/>
                            </a:rPr>
                          </m:ctrlPr>
                        </m:dPr>
                        <m:e>
                          <m:eqArr>
                            <m:eqArrPr>
                              <m:ctrlPr>
                                <a:rPr lang="en-ZA" i="1">
                                  <a:latin typeface="Cambria Math"/>
                                </a:rPr>
                              </m:ctrlPr>
                            </m:eqArrPr>
                            <m:e>
                              <m:r>
                                <a:rPr lang="en-ZA" i="1">
                                  <a:latin typeface="Cambria Math"/>
                                </a:rPr>
                                <m:t>𝐴</m:t>
                              </m:r>
                              <m:r>
                                <a:rPr lang="en-ZA" i="1">
                                  <a:latin typeface="Cambria Math"/>
                                </a:rPr>
                                <m:t>/</m:t>
                              </m:r>
                              <m:r>
                                <a:rPr lang="en-ZA" i="1">
                                  <a:latin typeface="Cambria Math"/>
                                </a:rPr>
                                <m:t>𝜆</m:t>
                              </m:r>
                              <m:r>
                                <a:rPr lang="en-ZA" i="1">
                                  <a:latin typeface="Cambria Math"/>
                                </a:rPr>
                                <m:t>+ </m:t>
                              </m:r>
                              <m:sSub>
                                <m:sSubPr>
                                  <m:ctrlPr>
                                    <a:rPr lang="en-ZA" i="1">
                                      <a:latin typeface="Cambria Math"/>
                                    </a:rPr>
                                  </m:ctrlPr>
                                </m:sSubPr>
                                <m:e>
                                  <m:r>
                                    <a:rPr lang="en-ZA" i="1">
                                      <a:latin typeface="Cambria Math"/>
                                    </a:rPr>
                                    <m:t>𝐶</m:t>
                                  </m:r>
                                </m:e>
                                <m:sub>
                                  <m:r>
                                    <a:rPr lang="en-ZA" i="1">
                                      <a:latin typeface="Cambria Math"/>
                                    </a:rPr>
                                    <m:t>1 </m:t>
                                  </m:r>
                                </m:sub>
                              </m:sSub>
                              <m:r>
                                <a:rPr lang="en-ZA" i="1">
                                  <a:latin typeface="Cambria Math"/>
                                </a:rPr>
                                <m:t>𝐻</m:t>
                              </m:r>
                              <m:r>
                                <a:rPr lang="en-ZA" i="1">
                                  <a:latin typeface="Cambria Math"/>
                                </a:rPr>
                                <m:t>/ </m:t>
                              </m:r>
                              <m:r>
                                <a:rPr lang="en-ZA" i="1">
                                  <a:latin typeface="Cambria Math"/>
                                </a:rPr>
                                <m:t>𝜆</m:t>
                              </m:r>
                              <m:r>
                                <a:rPr lang="en-ZA" i="1">
                                  <a:latin typeface="Cambria Math"/>
                                </a:rPr>
                                <m:t>                                               </m:t>
                              </m:r>
                              <m:r>
                                <a:rPr lang="en-ZA" i="1">
                                  <a:latin typeface="Cambria Math"/>
                                </a:rPr>
                                <m:t>𝑖𝑓</m:t>
                              </m:r>
                              <m:r>
                                <a:rPr lang="en-ZA" i="1">
                                  <a:latin typeface="Cambria Math"/>
                                </a:rPr>
                                <m:t> </m:t>
                              </m:r>
                              <m:r>
                                <a:rPr lang="en-ZA" i="1">
                                  <a:latin typeface="Cambria Math"/>
                                </a:rPr>
                                <m:t>𝐻</m:t>
                              </m:r>
                              <m:r>
                                <a:rPr lang="en-ZA" i="1">
                                  <a:latin typeface="Cambria Math"/>
                                </a:rPr>
                                <m:t>/</m:t>
                              </m:r>
                              <m:r>
                                <a:rPr lang="en-ZA" i="1">
                                  <a:latin typeface="Cambria Math"/>
                                </a:rPr>
                                <m:t>𝜆</m:t>
                              </m:r>
                              <m:r>
                                <a:rPr lang="en-ZA" i="1">
                                  <a:latin typeface="Cambria Math"/>
                                </a:rPr>
                                <m:t>/ &lt;</m:t>
                              </m:r>
                              <m:sSub>
                                <m:sSubPr>
                                  <m:ctrlPr>
                                    <a:rPr lang="en-ZA" i="1">
                                      <a:latin typeface="Cambria Math"/>
                                    </a:rPr>
                                  </m:ctrlPr>
                                </m:sSubPr>
                                <m:e>
                                  <m:r>
                                    <a:rPr lang="en-ZA" i="1">
                                      <a:latin typeface="Cambria Math"/>
                                    </a:rPr>
                                    <m:t>𝐻</m:t>
                                  </m:r>
                                </m:e>
                                <m:sub>
                                  <m:r>
                                    <a:rPr lang="en-ZA" i="1">
                                      <a:latin typeface="Cambria Math"/>
                                    </a:rPr>
                                    <m:t>50 </m:t>
                                  </m:r>
                                </m:sub>
                              </m:sSub>
                            </m:e>
                            <m:e>
                              <m:r>
                                <a:rPr lang="en-ZA" i="1">
                                  <a:latin typeface="Cambria Math"/>
                                </a:rPr>
                                <m:t>𝐴</m:t>
                              </m:r>
                              <m:r>
                                <a:rPr lang="en-ZA" i="1">
                                  <a:latin typeface="Cambria Math"/>
                                </a:rPr>
                                <m:t>/</m:t>
                              </m:r>
                              <m:r>
                                <a:rPr lang="en-ZA" i="1">
                                  <a:latin typeface="Cambria Math"/>
                                </a:rPr>
                                <m:t>𝜆</m:t>
                              </m:r>
                              <m:r>
                                <a:rPr lang="en-ZA" i="1">
                                  <a:latin typeface="Cambria Math"/>
                                </a:rPr>
                                <m:t>+ </m:t>
                              </m:r>
                              <m:sSub>
                                <m:sSubPr>
                                  <m:ctrlPr>
                                    <a:rPr lang="en-ZA" i="1">
                                      <a:latin typeface="Cambria Math"/>
                                    </a:rPr>
                                  </m:ctrlPr>
                                </m:sSubPr>
                                <m:e>
                                  <m:r>
                                    <a:rPr lang="en-ZA" i="1">
                                      <a:latin typeface="Cambria Math"/>
                                    </a:rPr>
                                    <m:t>𝐶</m:t>
                                  </m:r>
                                </m:e>
                                <m:sub>
                                  <m:r>
                                    <a:rPr lang="en-ZA" i="1">
                                      <a:latin typeface="Cambria Math"/>
                                    </a:rPr>
                                    <m:t>2 </m:t>
                                  </m:r>
                                </m:sub>
                              </m:sSub>
                              <m:r>
                                <a:rPr lang="en-ZA" i="1">
                                  <a:latin typeface="Cambria Math"/>
                                </a:rPr>
                                <m:t>𝐻</m:t>
                              </m:r>
                              <m:r>
                                <a:rPr lang="en-ZA" i="1">
                                  <a:latin typeface="Cambria Math"/>
                                </a:rPr>
                                <m:t>/ </m:t>
                              </m:r>
                              <m:r>
                                <a:rPr lang="en-ZA" i="1">
                                  <a:latin typeface="Cambria Math"/>
                                </a:rPr>
                                <m:t>𝜆</m:t>
                              </m:r>
                              <m:r>
                                <a:rPr lang="en-ZA" i="1">
                                  <a:latin typeface="Cambria Math"/>
                                </a:rPr>
                                <m:t> +</m:t>
                              </m:r>
                              <m:d>
                                <m:dPr>
                                  <m:ctrlPr>
                                    <a:rPr lang="en-ZA" i="1">
                                      <a:latin typeface="Cambria Math"/>
                                    </a:rPr>
                                  </m:ctrlPr>
                                </m:dPr>
                                <m:e>
                                  <m:sSub>
                                    <m:sSubPr>
                                      <m:ctrlPr>
                                        <a:rPr lang="en-ZA" i="1">
                                          <a:latin typeface="Cambria Math"/>
                                        </a:rPr>
                                      </m:ctrlPr>
                                    </m:sSubPr>
                                    <m:e>
                                      <m:r>
                                        <a:rPr lang="en-ZA" i="1">
                                          <a:latin typeface="Cambria Math"/>
                                        </a:rPr>
                                        <m:t>𝐶</m:t>
                                      </m:r>
                                    </m:e>
                                    <m:sub>
                                      <m:r>
                                        <a:rPr lang="en-ZA" i="1">
                                          <a:latin typeface="Cambria Math"/>
                                        </a:rPr>
                                        <m:t>1</m:t>
                                      </m:r>
                                    </m:sub>
                                  </m:sSub>
                                  <m:r>
                                    <a:rPr lang="en-ZA" i="1">
                                      <a:latin typeface="Cambria Math"/>
                                    </a:rPr>
                                    <m:t>−</m:t>
                                  </m:r>
                                  <m:sSub>
                                    <m:sSubPr>
                                      <m:ctrlPr>
                                        <a:rPr lang="en-ZA" i="1">
                                          <a:latin typeface="Cambria Math"/>
                                        </a:rPr>
                                      </m:ctrlPr>
                                    </m:sSubPr>
                                    <m:e>
                                      <m:r>
                                        <a:rPr lang="en-ZA" i="1">
                                          <a:latin typeface="Cambria Math"/>
                                        </a:rPr>
                                        <m:t>𝐶</m:t>
                                      </m:r>
                                    </m:e>
                                    <m:sub>
                                      <m:r>
                                        <a:rPr lang="en-ZA" i="1">
                                          <a:latin typeface="Cambria Math"/>
                                        </a:rPr>
                                        <m:t>2 </m:t>
                                      </m:r>
                                    </m:sub>
                                  </m:sSub>
                                </m:e>
                              </m:d>
                              <m:sSub>
                                <m:sSubPr>
                                  <m:ctrlPr>
                                    <a:rPr lang="en-ZA" i="1">
                                      <a:latin typeface="Cambria Math"/>
                                    </a:rPr>
                                  </m:ctrlPr>
                                </m:sSubPr>
                                <m:e>
                                  <m:r>
                                    <a:rPr lang="en-ZA" i="1">
                                      <a:latin typeface="Cambria Math"/>
                                    </a:rPr>
                                    <m:t>𝐻</m:t>
                                  </m:r>
                                </m:e>
                                <m:sub>
                                  <m:r>
                                    <a:rPr lang="en-ZA" i="1">
                                      <a:latin typeface="Cambria Math"/>
                                    </a:rPr>
                                    <m:t>50 </m:t>
                                  </m:r>
                                </m:sub>
                              </m:sSub>
                              <m:r>
                                <a:rPr lang="en-ZA" i="1">
                                  <a:latin typeface="Cambria Math"/>
                                </a:rPr>
                                <m:t>               </m:t>
                              </m:r>
                              <m:r>
                                <a:rPr lang="en-ZA" i="1">
                                  <a:latin typeface="Cambria Math"/>
                                </a:rPr>
                                <m:t>𝑖𝑓</m:t>
                              </m:r>
                              <m:r>
                                <a:rPr lang="en-ZA" i="1">
                                  <a:latin typeface="Cambria Math"/>
                                </a:rPr>
                                <m:t> </m:t>
                              </m:r>
                              <m:r>
                                <a:rPr lang="en-ZA" i="1">
                                  <a:latin typeface="Cambria Math"/>
                                </a:rPr>
                                <m:t>𝐻</m:t>
                              </m:r>
                              <m:r>
                                <a:rPr lang="en-ZA" i="1">
                                  <a:latin typeface="Cambria Math"/>
                                </a:rPr>
                                <m:t>/</m:t>
                              </m:r>
                              <m:r>
                                <a:rPr lang="en-ZA" i="1">
                                  <a:latin typeface="Cambria Math"/>
                                </a:rPr>
                                <m:t>𝜆</m:t>
                              </m:r>
                              <m:r>
                                <a:rPr lang="en-ZA" i="1">
                                  <a:latin typeface="Cambria Math"/>
                                </a:rPr>
                                <m:t>&gt;</m:t>
                              </m:r>
                              <m:sSub>
                                <m:sSubPr>
                                  <m:ctrlPr>
                                    <a:rPr lang="en-ZA" i="1">
                                      <a:latin typeface="Cambria Math"/>
                                    </a:rPr>
                                  </m:ctrlPr>
                                </m:sSubPr>
                                <m:e>
                                  <m:r>
                                    <a:rPr lang="en-ZA" i="1">
                                      <a:latin typeface="Cambria Math"/>
                                    </a:rPr>
                                    <m:t>𝐻</m:t>
                                  </m:r>
                                </m:e>
                                <m:sub>
                                  <m:r>
                                    <a:rPr lang="en-ZA" i="1">
                                      <a:latin typeface="Cambria Math"/>
                                    </a:rPr>
                                    <m:t>50 </m:t>
                                  </m:r>
                                </m:sub>
                              </m:sSub>
                            </m:e>
                          </m:eqArr>
                        </m:e>
                      </m:d>
                      <m:r>
                        <a:rPr lang="en-ZA" i="1">
                          <a:latin typeface="Cambria Math"/>
                        </a:rPr>
                        <m:t>   </m:t>
                      </m:r>
                    </m:oMath>
                  </m:oMathPara>
                </a14:m>
                <a:endParaRPr lang="en-ZA" dirty="0">
                  <a:effectLst/>
                </a:endParaRPr>
              </a:p>
              <a:p>
                <a:pPr/>
                <a14:m>
                  <m:oMathPara xmlns:m="http://schemas.openxmlformats.org/officeDocument/2006/math">
                    <m:oMathParaPr>
                      <m:jc m:val="centerGroup"/>
                    </m:oMathParaPr>
                    <m:oMath xmlns:m="http://schemas.openxmlformats.org/officeDocument/2006/math">
                      <m:sSub>
                        <m:sSubPr>
                          <m:ctrlPr>
                            <a:rPr lang="en-ZA" i="1">
                              <a:latin typeface="Cambria Math"/>
                            </a:rPr>
                          </m:ctrlPr>
                        </m:sSubPr>
                        <m:e>
                          <m:r>
                            <a:rPr lang="en-ZA" i="1">
                              <a:latin typeface="Cambria Math"/>
                            </a:rPr>
                            <m:t>𝐻</m:t>
                          </m:r>
                        </m:e>
                        <m:sub>
                          <m:r>
                            <a:rPr lang="en-ZA" i="1">
                              <a:latin typeface="Cambria Math"/>
                            </a:rPr>
                            <m:t>50 </m:t>
                          </m:r>
                        </m:sub>
                      </m:sSub>
                      <m:r>
                        <a:rPr lang="en-ZA" i="1">
                          <a:latin typeface="Cambria Math"/>
                        </a:rPr>
                        <m:t>=(</m:t>
                      </m:r>
                      <m:r>
                        <a:rPr lang="en-ZA" i="1">
                          <a:latin typeface="Cambria Math"/>
                        </a:rPr>
                        <m:t>𝐴</m:t>
                      </m:r>
                      <m:r>
                        <a:rPr lang="en-ZA" i="1">
                          <a:latin typeface="Cambria Math"/>
                        </a:rPr>
                        <m:t>/</m:t>
                      </m:r>
                      <m:r>
                        <a:rPr lang="en-ZA" i="1">
                          <a:latin typeface="Cambria Math"/>
                        </a:rPr>
                        <m:t>𝜆</m:t>
                      </m:r>
                      <m:r>
                        <a:rPr lang="en-ZA" i="1">
                          <a:latin typeface="Cambria Math"/>
                        </a:rPr>
                        <m:t>+ 0.22) / 2. 43,       </m:t>
                      </m:r>
                      <m:sSub>
                        <m:sSubPr>
                          <m:ctrlPr>
                            <a:rPr lang="en-ZA" i="1">
                              <a:latin typeface="Cambria Math"/>
                            </a:rPr>
                          </m:ctrlPr>
                        </m:sSubPr>
                        <m:e>
                          <m:r>
                            <a:rPr lang="en-ZA" i="1">
                              <a:latin typeface="Cambria Math"/>
                            </a:rPr>
                            <m:t>𝐶</m:t>
                          </m:r>
                        </m:e>
                        <m:sub>
                          <m:r>
                            <a:rPr lang="en-ZA" i="1">
                              <a:latin typeface="Cambria Math"/>
                            </a:rPr>
                            <m:t>1</m:t>
                          </m:r>
                        </m:sub>
                      </m:sSub>
                      <m:r>
                        <a:rPr lang="en-ZA" i="1">
                          <a:latin typeface="Cambria Math"/>
                        </a:rPr>
                        <m:t>=0.8,  </m:t>
                      </m:r>
                      <m:sSub>
                        <m:sSubPr>
                          <m:ctrlPr>
                            <a:rPr lang="en-ZA" i="1">
                              <a:latin typeface="Cambria Math"/>
                            </a:rPr>
                          </m:ctrlPr>
                        </m:sSubPr>
                        <m:e>
                          <m:r>
                            <a:rPr lang="en-ZA" i="1">
                              <a:latin typeface="Cambria Math"/>
                            </a:rPr>
                            <m:t>𝐶</m:t>
                          </m:r>
                        </m:e>
                        <m:sub>
                          <m:r>
                            <a:rPr lang="en-ZA" i="1">
                              <a:latin typeface="Cambria Math"/>
                            </a:rPr>
                            <m:t>2</m:t>
                          </m:r>
                        </m:sub>
                      </m:sSub>
                      <m:r>
                        <a:rPr lang="en-ZA" i="1">
                          <a:latin typeface="Cambria Math"/>
                        </a:rPr>
                        <m:t>=0.4</m:t>
                      </m:r>
                    </m:oMath>
                  </m:oMathPara>
                </a14:m>
                <a:endParaRPr lang="en-ZA" dirty="0"/>
              </a:p>
            </p:txBody>
          </p:sp>
        </mc:Choice>
        <mc:Fallback xmlns="">
          <p:sp>
            <p:nvSpPr>
              <p:cNvPr id="11" name="Rectangle 10"/>
              <p:cNvSpPr>
                <a:spLocks noRot="1" noChangeAspect="1" noMove="1" noResize="1" noEditPoints="1" noAdjustHandles="1" noChangeArrowheads="1" noChangeShapeType="1" noTextEdit="1"/>
              </p:cNvSpPr>
              <p:nvPr/>
            </p:nvSpPr>
            <p:spPr>
              <a:xfrm>
                <a:off x="2699792" y="5229200"/>
                <a:ext cx="6187355" cy="912173"/>
              </a:xfrm>
              <a:prstGeom prst="rect">
                <a:avLst/>
              </a:prstGeom>
              <a:blipFill rotWithShape="1">
                <a:blip r:embed="rId7"/>
                <a:stretch>
                  <a:fillRect b="-6040"/>
                </a:stretch>
              </a:blipFill>
              <a:ln>
                <a:noFill/>
              </a:ln>
            </p:spPr>
            <p:txBody>
              <a:bodyPr/>
              <a:lstStyle/>
              <a:p>
                <a:r>
                  <a:rPr lang="en-ZA">
                    <a:noFill/>
                  </a:rPr>
                  <a:t> </a:t>
                </a:r>
              </a:p>
            </p:txBody>
          </p:sp>
        </mc:Fallback>
      </mc:AlternateContent>
      <p:sp>
        <p:nvSpPr>
          <p:cNvPr id="14" name="Oval 13"/>
          <p:cNvSpPr/>
          <p:nvPr/>
        </p:nvSpPr>
        <p:spPr>
          <a:xfrm>
            <a:off x="3287630" y="5229200"/>
            <a:ext cx="548008" cy="3834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Oval 14"/>
          <p:cNvSpPr/>
          <p:nvPr/>
        </p:nvSpPr>
        <p:spPr>
          <a:xfrm>
            <a:off x="4258491" y="5185358"/>
            <a:ext cx="595801" cy="38349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917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9440</TotalTime>
  <Words>1049</Words>
  <Application>Microsoft Office PowerPoint</Application>
  <PresentationFormat>On-screen Show (4:3)</PresentationFormat>
  <Paragraphs>142</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2_Default Design</vt:lpstr>
      <vt:lpstr>PowerPoint Presentation</vt:lpstr>
      <vt:lpstr>PowerPoint Presentation</vt:lpstr>
      <vt:lpstr>PowerPoint Presentation</vt:lpstr>
      <vt:lpstr>Warm Zand Structure</vt:lpstr>
      <vt:lpstr>Feldspathic Quartzites</vt:lpstr>
      <vt:lpstr>PowerPoint Presentation</vt:lpstr>
      <vt:lpstr>How do we measure the strain in an area that had been affected by  high grade metamorphism such as the Warm Zand Structure? </vt:lpstr>
      <vt:lpstr>PowerPoint Presentation</vt:lpstr>
      <vt:lpstr>PowerPoint Presentation</vt:lpstr>
      <vt:lpstr>PowerPoint Presentation</vt:lpstr>
      <vt:lpstr>PowerPoint Presentation</vt:lpstr>
      <vt:lpstr>Fold Kinematic Mechanisms</vt:lpstr>
      <vt:lpstr>Mathematical Analysis of Fold Profile</vt:lpstr>
      <vt:lpstr>Mathematical Modelling of Tangential longitudinal Strain (TLS)</vt:lpstr>
      <vt:lpstr>PowerPoint Presentation</vt:lpstr>
      <vt:lpstr>Flattening(FL-3)</vt:lpstr>
      <vt:lpstr>block1 = {2, {1, 0.5, 0}}; block2 = {1, {3, 0.5, 0}, {2, 0.5, 0}}  block3 = {2, {3, matrix1} </vt:lpstr>
      <vt:lpstr>PowerPoint Presentation</vt:lpstr>
      <vt:lpstr> THANK YOU   ?</vt:lpstr>
    </vt:vector>
  </TitlesOfParts>
  <Company>Pangaea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Inkaba Template</dc:title>
  <dc:creator>Stoffel Fourie</dc:creator>
  <cp:lastModifiedBy>user</cp:lastModifiedBy>
  <cp:revision>184</cp:revision>
  <cp:lastPrinted>2006-02-06T09:10:32Z</cp:lastPrinted>
  <dcterms:created xsi:type="dcterms:W3CDTF">2005-12-05T08:38:37Z</dcterms:created>
  <dcterms:modified xsi:type="dcterms:W3CDTF">2014-10-03T06:22:20Z</dcterms:modified>
</cp:coreProperties>
</file>