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08" autoAdjust="0"/>
  </p:normalViewPr>
  <p:slideViewPr>
    <p:cSldViewPr>
      <p:cViewPr>
        <p:scale>
          <a:sx n="45" d="100"/>
          <a:sy n="45" d="100"/>
        </p:scale>
        <p:origin x="-19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B1329-43DC-4761-B9B3-49DDA658669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D1BB-BA0C-4A48-BBC9-3889A0B07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3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3AA759-E52B-4FBB-AE3E-1523179A6478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5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smtClean="0">
              <a:solidFill>
                <a:srgbClr val="000000"/>
              </a:solidFill>
            </a:endParaRPr>
          </a:p>
        </p:txBody>
      </p:sp>
      <p:pic>
        <p:nvPicPr>
          <p:cNvPr id="5" name="Picture 8" descr="Inkaba ye Africa 3D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138113"/>
            <a:ext cx="15367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smtClean="0">
              <a:solidFill>
                <a:srgbClr val="000000"/>
              </a:solidFill>
            </a:endParaRPr>
          </a:p>
        </p:txBody>
      </p:sp>
      <p:pic>
        <p:nvPicPr>
          <p:cNvPr id="7" name="Picture 13" descr="Inkaba ye Africa 3D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47625"/>
            <a:ext cx="16637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FourieCJS\Documents\INKABA\2014\!Khure_logo3_2011-2 (2) (1)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15875"/>
            <a:ext cx="10604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ZA" altLang="en-US" b="1">
                <a:solidFill>
                  <a:srgbClr val="FFFFFF"/>
                </a:solidFill>
              </a:rPr>
              <a:t>Matjiesfontein 2014</a:t>
            </a:r>
            <a:endParaRPr lang="en-US" altLang="en-US">
              <a:solidFill>
                <a:srgbClr val="FFFFFF"/>
              </a:solidFill>
            </a:endParaRPr>
          </a:p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C5AC1-34D6-4031-B04F-18622D4C90B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1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4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1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23DD-2349-48D1-BEBA-973F5AE0D5D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A003-6CC0-4C74-83BA-12FAB6256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5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2978150" y="6454775"/>
            <a:ext cx="3313113" cy="3127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altLang="en-US">
                <a:solidFill>
                  <a:srgbClr val="FFFFFF"/>
                </a:solidFill>
              </a:rPr>
              <a:t>Matjiesfontein 2014</a:t>
            </a:r>
            <a:endParaRPr lang="en-US" altLang="en-US" b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2688" y="6577013"/>
            <a:ext cx="1133475" cy="280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FF3A5E-BC60-41A4-8BA8-9F6438A86D58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9150"/>
            <a:ext cx="9144000" cy="97948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>
                <a:solidFill>
                  <a:srgbClr val="FFFFFF"/>
                </a:solidFill>
              </a:rPr>
              <a:t>logo here…</a:t>
            </a:r>
          </a:p>
        </p:txBody>
      </p:sp>
      <p:pic>
        <p:nvPicPr>
          <p:cNvPr id="512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916613"/>
            <a:ext cx="44672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330325"/>
            <a:ext cx="9143999" cy="2803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latin typeface="Times New Roman"/>
                <a:ea typeface="Calibri"/>
                <a:cs typeface="Times New Roman"/>
              </a:rPr>
              <a:t>Impact of long-term wheat production management practices on soil acidity, phosphorus and some micronutrients in a semi-arid Plinthosol</a:t>
            </a:r>
            <a:r>
              <a:rPr lang="en-US" b="1" kern="1200" dirty="0">
                <a:latin typeface="Calibri"/>
                <a:ea typeface="+mn-ea"/>
                <a:cs typeface="+mn-cs"/>
              </a:rPr>
              <a:t/>
            </a:r>
            <a:br>
              <a:rPr lang="en-US" b="1" kern="1200" dirty="0">
                <a:latin typeface="Calibri"/>
                <a:ea typeface="+mn-ea"/>
                <a:cs typeface="+mn-cs"/>
              </a:rPr>
            </a:br>
            <a:endParaRPr lang="en-US" altLang="en-US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3901017"/>
            <a:ext cx="7543800" cy="2049463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altLang="en-US" sz="2800" b="1" i="1" dirty="0" smtClean="0"/>
              <a:t>P.F. </a:t>
            </a:r>
            <a:r>
              <a:rPr lang="en-AU" altLang="en-US" sz="2800" b="1" i="1" dirty="0" err="1" smtClean="0"/>
              <a:t>Loke</a:t>
            </a:r>
            <a:r>
              <a:rPr lang="en-AU" altLang="en-US" sz="2800" b="1" i="1" dirty="0" smtClean="0"/>
              <a:t> ,</a:t>
            </a:r>
            <a:r>
              <a:rPr lang="en-AU" altLang="en-US" sz="2800" i="1" dirty="0" smtClean="0"/>
              <a:t> E.</a:t>
            </a:r>
            <a:r>
              <a:rPr lang="en-AU" altLang="en-US" sz="2800" b="1" i="1" dirty="0" smtClean="0"/>
              <a:t> </a:t>
            </a:r>
            <a:r>
              <a:rPr lang="en-US" sz="3200" i="1" kern="12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Kotzé</a:t>
            </a:r>
            <a:r>
              <a:rPr lang="en-US" sz="3200" i="1" kern="1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kern="1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C.C. Du </a:t>
            </a:r>
            <a:r>
              <a:rPr lang="en-US" sz="3200" i="1" kern="1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Preez</a:t>
            </a:r>
            <a:endParaRPr lang="en-US" sz="3200" i="1" kern="1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endParaRPr lang="en-AU" altLang="en-US" sz="2800" b="1" i="1" baseline="30000" dirty="0" smtClean="0"/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Soil, Crop and Climate Sciences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the Free State, Bloemfontein, South Africa</a:t>
            </a:r>
          </a:p>
          <a:p>
            <a:pPr marL="457200" indent="-457200"/>
            <a:r>
              <a:rPr lang="en-AU" altLang="en-US" sz="2800" i="1" dirty="0" smtClean="0"/>
              <a:t>.</a:t>
            </a:r>
            <a:endParaRPr lang="en-US" altLang="en-US" sz="2800" i="1" dirty="0" smtClean="0"/>
          </a:p>
          <a:p>
            <a:pPr marL="457200" indent="-457200" eaLnBrk="1" hangingPunct="1">
              <a:spcBef>
                <a:spcPct val="50000"/>
              </a:spcBef>
            </a:pPr>
            <a:endParaRPr lang="en-US" altLang="en-US" sz="2000" i="1" dirty="0" smtClean="0">
              <a:solidFill>
                <a:srgbClr val="002060"/>
              </a:solidFill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126" name="Rectangle 1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543050" y="104775"/>
            <a:ext cx="5908675" cy="115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charset="0"/>
              </a:defRPr>
            </a:lvl1pPr>
            <a:lvl2pPr>
              <a:defRPr sz="2400">
                <a:solidFill>
                  <a:schemeClr val="bg1"/>
                </a:solidFill>
                <a:latin typeface="Arial" charset="0"/>
              </a:defRPr>
            </a:lvl2pPr>
            <a:lvl3pPr>
              <a:defRPr sz="2000">
                <a:solidFill>
                  <a:schemeClr val="bg1"/>
                </a:solidFill>
                <a:latin typeface="Arial" charset="0"/>
              </a:defRPr>
            </a:lvl3pPr>
            <a:lvl4pPr>
              <a:defRPr>
                <a:solidFill>
                  <a:schemeClr val="bg1"/>
                </a:solidFill>
                <a:latin typeface="Arial" charset="0"/>
              </a:defRPr>
            </a:lvl4pPr>
            <a:lvl5pPr>
              <a:defRPr sz="1600">
                <a:solidFill>
                  <a:schemeClr val="bg1"/>
                </a:solidFill>
                <a:latin typeface="Arial" charset="0"/>
              </a:defRPr>
            </a:lvl5pPr>
            <a:lvl6pPr eaLnBrk="0" hangingPunct="0">
              <a:defRPr sz="1600">
                <a:solidFill>
                  <a:schemeClr val="bg1"/>
                </a:solidFill>
                <a:latin typeface="Arial" charset="0"/>
              </a:defRPr>
            </a:lvl6pPr>
            <a:lvl7pPr eaLnBrk="0" hangingPunct="0">
              <a:defRPr sz="1600">
                <a:solidFill>
                  <a:schemeClr val="bg1"/>
                </a:solidFill>
                <a:latin typeface="Arial" charset="0"/>
              </a:defRPr>
            </a:lvl7pPr>
            <a:lvl8pPr eaLnBrk="0" hangingPunct="0">
              <a:defRPr sz="1600">
                <a:solidFill>
                  <a:schemeClr val="bg1"/>
                </a:solidFill>
                <a:latin typeface="Arial" charset="0"/>
              </a:defRPr>
            </a:lvl8pPr>
            <a:lvl9pPr eaLnBrk="0" hangingPunct="0"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ZA" altLang="en-US" sz="1800" b="1" smtClean="0">
                <a:solidFill>
                  <a:srgbClr val="000000"/>
                </a:solidFill>
              </a:rPr>
              <a:t>10</a:t>
            </a:r>
            <a:r>
              <a:rPr lang="en-ZA" altLang="en-US" sz="1800" b="1" baseline="30000" smtClean="0">
                <a:solidFill>
                  <a:srgbClr val="000000"/>
                </a:solidFill>
              </a:rPr>
              <a:t>th</a:t>
            </a:r>
            <a:r>
              <a:rPr lang="en-ZA" altLang="en-US" sz="1800" b="1" smtClean="0">
                <a:solidFill>
                  <a:srgbClr val="000000"/>
                </a:solidFill>
              </a:rPr>
              <a:t> Inkaba yeAfrica/!Khure Africa (AEON) Conference/Workshop </a:t>
            </a:r>
          </a:p>
          <a:p>
            <a:r>
              <a:rPr lang="en-ZA" altLang="en-US" sz="1800" smtClean="0">
                <a:solidFill>
                  <a:srgbClr val="000000"/>
                </a:solidFill>
              </a:rPr>
              <a:t>Lord Milner Hotel, Matjiesfontein - Karoo</a:t>
            </a:r>
          </a:p>
          <a:p>
            <a:r>
              <a:rPr lang="en-US" altLang="en-US" sz="1800" smtClean="0">
                <a:solidFill>
                  <a:srgbClr val="000000"/>
                </a:solidFill>
              </a:rPr>
              <a:t>29 September – 3 October 2014</a:t>
            </a:r>
          </a:p>
          <a:p>
            <a:endParaRPr lang="en-US" altLang="en-US" sz="2000" smtClean="0">
              <a:solidFill>
                <a:srgbClr val="0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0" y="4953000"/>
            <a:ext cx="1524000" cy="7905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3" descr="Natural%20sciences%20-%20IG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16613"/>
            <a:ext cx="2438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7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628064"/>
            <a:ext cx="8724901" cy="5848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 Acc.</a:t>
            </a:r>
          </a:p>
          <a:p>
            <a:pPr>
              <a:buFont typeface="Wingdings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long-term effects of wheat production management practices on soil acidity and some essential nutrients.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whether differences in wheat grain yield occurred as a result of the applied treatments.</a:t>
            </a:r>
            <a:endParaRPr lang="en-US" sz="2600" dirty="0" smtClean="0"/>
          </a:p>
        </p:txBody>
      </p:sp>
      <p:sp>
        <p:nvSpPr>
          <p:cNvPr id="10" name="AutoShape 9" descr="Image result for fire pictures"/>
          <p:cNvSpPr>
            <a:spLocks noChangeAspect="1" noChangeArrowheads="1"/>
          </p:cNvSpPr>
          <p:nvPr/>
        </p:nvSpPr>
        <p:spPr bwMode="auto">
          <a:xfrm>
            <a:off x="0" y="-136525"/>
            <a:ext cx="838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" name="Picture 2" descr="C:\Users\Palo\Pictures\imagesLEZRQRJ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31" y="1219200"/>
            <a:ext cx="3505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Palo\Pictures\pictures for presentation\AT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98" y="1170787"/>
            <a:ext cx="3640667" cy="248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alo\Pictures\imagesP6UEDJS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34" y="1418193"/>
            <a:ext cx="1430466" cy="86780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6" name="Picture 5" descr="C:\Users\Palo\Pictures\image compos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1297331" cy="93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590800" y="3374439"/>
            <a:ext cx="3729197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NB: You withdraw only what you put in.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and analysis: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soil layers and analyzed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for pH, P, Cu, Fe, Mn and Zn</a:t>
            </a:r>
          </a:p>
          <a:p>
            <a:pPr lvl="1"/>
            <a:endParaRPr lang="en-US" dirty="0"/>
          </a:p>
        </p:txBody>
      </p:sp>
      <p:pic>
        <p:nvPicPr>
          <p:cNvPr id="5122" name="Picture 2" descr="C:\Users\Palo\Pictures\pictures for presentation\row_crop_rotation_soybean_r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4" y="1295400"/>
            <a:ext cx="2895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alo\Pictures\pictures for presentation\stubble_and_bales_25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560" y="1295400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335392" y="1396479"/>
            <a:ext cx="27318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Stubble Mulch (SM)</a:t>
            </a:r>
          </a:p>
          <a:p>
            <a:endParaRPr lang="en-US" dirty="0"/>
          </a:p>
        </p:txBody>
      </p:sp>
      <p:pic>
        <p:nvPicPr>
          <p:cNvPr id="5125" name="Picture 5" descr="C:\Users\Palo\Pictures\images38XVSS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60" y="1295400"/>
            <a:ext cx="253980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11363" y="1374801"/>
            <a:ext cx="21771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Ploughing (MP)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843" y="1390190"/>
            <a:ext cx="21226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No-tillage (NT)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1514" y="3446565"/>
            <a:ext cx="8601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-Straw was burned (B) or left unburned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-Weeds were controlled chemically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or Mechanically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5" name="Picture 2" descr="C:\Users\Palo\Pictures\av_3_ltx_doornhoek_thumbnai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65" y="4277562"/>
            <a:ext cx="1295400" cy="242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8712" y="430907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Plinthosol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8594" y="4368196"/>
            <a:ext cx="16001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Layers (mm)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0-50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50-100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100-150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150-250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250-350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350-450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8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052"/>
            <a:ext cx="8229600" cy="86574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539905"/>
              </p:ext>
            </p:extLst>
          </p:nvPr>
        </p:nvGraphicFramePr>
        <p:xfrm>
          <a:off x="337934" y="1828800"/>
          <a:ext cx="8451197" cy="4246632"/>
        </p:xfrm>
        <a:graphic>
          <a:graphicData uri="http://schemas.openxmlformats.org/drawingml/2006/table">
            <a:tbl>
              <a:tblPr firstRow="1" firstCol="1" bandRow="1"/>
              <a:tblGrid>
                <a:gridCol w="914974"/>
                <a:gridCol w="889187"/>
                <a:gridCol w="865977"/>
                <a:gridCol w="652545"/>
                <a:gridCol w="840611"/>
                <a:gridCol w="708527"/>
                <a:gridCol w="708527"/>
                <a:gridCol w="820452"/>
                <a:gridCol w="914400"/>
                <a:gridCol w="1135997"/>
              </a:tblGrid>
              <a:tr h="17875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Soil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prop.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Depth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(mm)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Straw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Till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Optimum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values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UnB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SM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Chem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Mech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5.5-7.5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Mn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0-250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34" marR="670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66800"/>
            <a:ext cx="91440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Z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Weighted means of soil pH</a:t>
            </a:r>
            <a:r>
              <a:rPr lang="en-ZA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en-US" sz="2000" b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en-ZA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and some nutrients (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mg kg</a:t>
            </a:r>
            <a:r>
              <a:rPr lang="en-US" sz="2000" b="1" baseline="30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-1</a:t>
            </a:r>
            <a:r>
              <a:rPr lang="en-ZA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Z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150 mm and 250 mm soil depths inside the trial cropped annually with wheat</a:t>
            </a:r>
            <a:r>
              <a:rPr kumimoji="0" lang="en-Z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ZA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75035"/>
              </p:ext>
            </p:extLst>
          </p:nvPr>
        </p:nvGraphicFramePr>
        <p:xfrm>
          <a:off x="152400" y="1219200"/>
          <a:ext cx="88392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932303"/>
                <a:gridCol w="794749"/>
                <a:gridCol w="633423"/>
                <a:gridCol w="763725"/>
                <a:gridCol w="162560"/>
                <a:gridCol w="828040"/>
                <a:gridCol w="609600"/>
                <a:gridCol w="685800"/>
                <a:gridCol w="762000"/>
                <a:gridCol w="162560"/>
                <a:gridCol w="980440"/>
                <a:gridCol w="762000"/>
                <a:gridCol w="762000"/>
              </a:tblGrid>
              <a:tr h="3302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Period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Straw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HSD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HSD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Chem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Mech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HSD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1979-10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1979-90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1991-00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2001-10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1" y="422702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Z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of straw management, tillage and weeding methods on wheat grain yield (t ha</a:t>
            </a:r>
            <a:r>
              <a:rPr kumimoji="0" lang="en-ZA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r>
              <a:rPr kumimoji="0" lang="en-Z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over 32 years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200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HSD</a:t>
            </a:r>
            <a:r>
              <a:rPr lang="en-US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significant at P &lt; 0.05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ZA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ns = non-significant</a:t>
            </a:r>
            <a:endParaRPr lang="en-ZA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" y="3877733"/>
            <a:ext cx="883920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evident that proper crop residue management can improve soil fertility.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more work needs to be done to identify and rectify yield associated problems that resulted in lower yields in No-tilled and stubble mulched plots.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Currently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influence of land use on organic matter content and related components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Vertisols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Land use: -Grassland-to-cropland conversion chronosequence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-Cropland-to-grassland reversion chronosequence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-Grassland (reference)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Parameters: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Organic matter content: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 and TN stocks (Mg/ha)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Related components: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Labile organic matter fractions, Microbial residues (Amino sugars and Glomalin), lignin, humic substances, soil enzymes and Isotopic signatures of SOM (</a:t>
            </a:r>
            <a:r>
              <a:rPr lang="en-US" sz="2800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13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C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  <a:r>
              <a:rPr lang="en-US" sz="2800" baseline="30000" dirty="0">
                <a:latin typeface="Times New Roman" pitchFamily="18" charset="0"/>
                <a:ea typeface="Calibri"/>
                <a:cs typeface="Times New Roman" pitchFamily="18" charset="0"/>
              </a:rPr>
              <a:t>15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N)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8448" y="2810933"/>
            <a:ext cx="41775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lo\Desktop\PhD\soil-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239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2008337"/>
            <a:ext cx="7239000" cy="286232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Users\Palo\Pictures\conventional till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85546"/>
            <a:ext cx="3581400" cy="215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 rot="10800000">
            <a:off x="6004266" y="2209800"/>
            <a:ext cx="460002" cy="24593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768601" y="2209800"/>
            <a:ext cx="374649" cy="18392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2810933"/>
            <a:ext cx="2554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Grassland to  Cropland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6813" y="2810932"/>
            <a:ext cx="2134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Cropland to Grassland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588</Words>
  <Application>Microsoft Office PowerPoint</Application>
  <PresentationFormat>On-screen Show (4:3)</PresentationFormat>
  <Paragraphs>298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2_Default Design</vt:lpstr>
      <vt:lpstr>Impact of long-term wheat production management practices on soil acidity, phosphorus and some micronutrients in a semi-arid Plinthosol </vt:lpstr>
      <vt:lpstr>Introduction</vt:lpstr>
      <vt:lpstr>Material and methods</vt:lpstr>
      <vt:lpstr>Results</vt:lpstr>
      <vt:lpstr>PowerPoint Presentation</vt:lpstr>
      <vt:lpstr>Currently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long-term wheat production management practices on soil acidity, phosphorus and some micronutrients in a semi-arid Plinthosol</dc:title>
  <dc:creator>Palo</dc:creator>
  <cp:lastModifiedBy>Palo</cp:lastModifiedBy>
  <cp:revision>101</cp:revision>
  <dcterms:created xsi:type="dcterms:W3CDTF">2014-08-22T05:10:49Z</dcterms:created>
  <dcterms:modified xsi:type="dcterms:W3CDTF">2014-10-02T05:59:29Z</dcterms:modified>
</cp:coreProperties>
</file>