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71" r:id="rId4"/>
    <p:sldId id="272" r:id="rId5"/>
    <p:sldId id="273" r:id="rId6"/>
    <p:sldId id="270" r:id="rId7"/>
    <p:sldId id="275" r:id="rId8"/>
    <p:sldId id="269" r:id="rId9"/>
    <p:sldId id="276" r:id="rId10"/>
    <p:sldId id="26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1"/>
    <a:srgbClr val="FFFFD1"/>
    <a:srgbClr val="FFFF9B"/>
    <a:srgbClr val="FFFFDD"/>
    <a:srgbClr val="FCFAE2"/>
    <a:srgbClr val="FCDDC4"/>
    <a:srgbClr val="FCFEE2"/>
    <a:srgbClr val="F9FB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13" autoAdjust="0"/>
    <p:restoredTop sz="94605" autoAdjust="0"/>
  </p:normalViewPr>
  <p:slideViewPr>
    <p:cSldViewPr>
      <p:cViewPr varScale="1">
        <p:scale>
          <a:sx n="73" d="100"/>
          <a:sy n="73" d="100"/>
        </p:scale>
        <p:origin x="1084" y="36"/>
      </p:cViewPr>
      <p:guideLst>
        <p:guide orient="horz" pos="2160"/>
        <p:guide pos="2880"/>
      </p:guideLst>
    </p:cSldViewPr>
  </p:slideViewPr>
  <p:outlineViewPr>
    <p:cViewPr>
      <p:scale>
        <a:sx n="33" d="100"/>
        <a:sy n="33" d="100"/>
      </p:scale>
      <p:origin x="0" y="20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2B001A2E-25B6-4B02-A9D3-858D32268683}" type="datetimeFigureOut">
              <a:rPr lang="en-ZA" smtClean="0"/>
              <a:t>2014-10-02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07C50C7-652C-418A-9BE3-D41B938995E8}" type="slidenum">
              <a:rPr lang="en-ZA" smtClean="0"/>
              <a:t>‹#›</a:t>
            </a:fld>
            <a:endParaRPr lang="en-ZA"/>
          </a:p>
        </p:txBody>
      </p:sp>
    </p:spTree>
    <p:extLst>
      <p:ext uri="{BB962C8B-B14F-4D97-AF65-F5344CB8AC3E}">
        <p14:creationId xmlns:p14="http://schemas.microsoft.com/office/powerpoint/2010/main" val="89504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B001A2E-25B6-4B02-A9D3-858D32268683}" type="datetimeFigureOut">
              <a:rPr lang="en-ZA" smtClean="0"/>
              <a:t>2014-10-02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07C50C7-652C-418A-9BE3-D41B938995E8}" type="slidenum">
              <a:rPr lang="en-ZA" smtClean="0"/>
              <a:t>‹#›</a:t>
            </a:fld>
            <a:endParaRPr lang="en-ZA"/>
          </a:p>
        </p:txBody>
      </p:sp>
    </p:spTree>
    <p:extLst>
      <p:ext uri="{BB962C8B-B14F-4D97-AF65-F5344CB8AC3E}">
        <p14:creationId xmlns:p14="http://schemas.microsoft.com/office/powerpoint/2010/main" val="1925782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B001A2E-25B6-4B02-A9D3-858D32268683}" type="datetimeFigureOut">
              <a:rPr lang="en-ZA" smtClean="0"/>
              <a:t>2014-10-02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07C50C7-652C-418A-9BE3-D41B938995E8}" type="slidenum">
              <a:rPr lang="en-ZA" smtClean="0"/>
              <a:t>‹#›</a:t>
            </a:fld>
            <a:endParaRPr lang="en-ZA"/>
          </a:p>
        </p:txBody>
      </p:sp>
    </p:spTree>
    <p:extLst>
      <p:ext uri="{BB962C8B-B14F-4D97-AF65-F5344CB8AC3E}">
        <p14:creationId xmlns:p14="http://schemas.microsoft.com/office/powerpoint/2010/main" val="3277101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B001A2E-25B6-4B02-A9D3-858D32268683}" type="datetimeFigureOut">
              <a:rPr lang="en-ZA" smtClean="0"/>
              <a:t>2014-10-02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07C50C7-652C-418A-9BE3-D41B938995E8}" type="slidenum">
              <a:rPr lang="en-ZA" smtClean="0"/>
              <a:t>‹#›</a:t>
            </a:fld>
            <a:endParaRPr lang="en-ZA"/>
          </a:p>
        </p:txBody>
      </p:sp>
    </p:spTree>
    <p:extLst>
      <p:ext uri="{BB962C8B-B14F-4D97-AF65-F5344CB8AC3E}">
        <p14:creationId xmlns:p14="http://schemas.microsoft.com/office/powerpoint/2010/main" val="2485780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001A2E-25B6-4B02-A9D3-858D32268683}" type="datetimeFigureOut">
              <a:rPr lang="en-ZA" smtClean="0"/>
              <a:t>2014-10-02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07C50C7-652C-418A-9BE3-D41B938995E8}" type="slidenum">
              <a:rPr lang="en-ZA" smtClean="0"/>
              <a:t>‹#›</a:t>
            </a:fld>
            <a:endParaRPr lang="en-ZA"/>
          </a:p>
        </p:txBody>
      </p:sp>
    </p:spTree>
    <p:extLst>
      <p:ext uri="{BB962C8B-B14F-4D97-AF65-F5344CB8AC3E}">
        <p14:creationId xmlns:p14="http://schemas.microsoft.com/office/powerpoint/2010/main" val="2471772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2B001A2E-25B6-4B02-A9D3-858D32268683}" type="datetimeFigureOut">
              <a:rPr lang="en-ZA" smtClean="0"/>
              <a:t>2014-10-02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07C50C7-652C-418A-9BE3-D41B938995E8}" type="slidenum">
              <a:rPr lang="en-ZA" smtClean="0"/>
              <a:t>‹#›</a:t>
            </a:fld>
            <a:endParaRPr lang="en-ZA"/>
          </a:p>
        </p:txBody>
      </p:sp>
    </p:spTree>
    <p:extLst>
      <p:ext uri="{BB962C8B-B14F-4D97-AF65-F5344CB8AC3E}">
        <p14:creationId xmlns:p14="http://schemas.microsoft.com/office/powerpoint/2010/main" val="4146422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2B001A2E-25B6-4B02-A9D3-858D32268683}" type="datetimeFigureOut">
              <a:rPr lang="en-ZA" smtClean="0"/>
              <a:t>2014-10-02</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507C50C7-652C-418A-9BE3-D41B938995E8}" type="slidenum">
              <a:rPr lang="en-ZA" smtClean="0"/>
              <a:t>‹#›</a:t>
            </a:fld>
            <a:endParaRPr lang="en-ZA"/>
          </a:p>
        </p:txBody>
      </p:sp>
    </p:spTree>
    <p:extLst>
      <p:ext uri="{BB962C8B-B14F-4D97-AF65-F5344CB8AC3E}">
        <p14:creationId xmlns:p14="http://schemas.microsoft.com/office/powerpoint/2010/main" val="2714091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2B001A2E-25B6-4B02-A9D3-858D32268683}" type="datetimeFigureOut">
              <a:rPr lang="en-ZA" smtClean="0"/>
              <a:t>2014-10-02</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507C50C7-652C-418A-9BE3-D41B938995E8}" type="slidenum">
              <a:rPr lang="en-ZA" smtClean="0"/>
              <a:t>‹#›</a:t>
            </a:fld>
            <a:endParaRPr lang="en-ZA"/>
          </a:p>
        </p:txBody>
      </p:sp>
    </p:spTree>
    <p:extLst>
      <p:ext uri="{BB962C8B-B14F-4D97-AF65-F5344CB8AC3E}">
        <p14:creationId xmlns:p14="http://schemas.microsoft.com/office/powerpoint/2010/main" val="2443195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001A2E-25B6-4B02-A9D3-858D32268683}" type="datetimeFigureOut">
              <a:rPr lang="en-ZA" smtClean="0"/>
              <a:t>2014-10-02</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507C50C7-652C-418A-9BE3-D41B938995E8}" type="slidenum">
              <a:rPr lang="en-ZA" smtClean="0"/>
              <a:t>‹#›</a:t>
            </a:fld>
            <a:endParaRPr lang="en-ZA"/>
          </a:p>
        </p:txBody>
      </p:sp>
    </p:spTree>
    <p:extLst>
      <p:ext uri="{BB962C8B-B14F-4D97-AF65-F5344CB8AC3E}">
        <p14:creationId xmlns:p14="http://schemas.microsoft.com/office/powerpoint/2010/main" val="397375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001A2E-25B6-4B02-A9D3-858D32268683}" type="datetimeFigureOut">
              <a:rPr lang="en-ZA" smtClean="0"/>
              <a:t>2014-10-02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07C50C7-652C-418A-9BE3-D41B938995E8}" type="slidenum">
              <a:rPr lang="en-ZA" smtClean="0"/>
              <a:t>‹#›</a:t>
            </a:fld>
            <a:endParaRPr lang="en-ZA"/>
          </a:p>
        </p:txBody>
      </p:sp>
    </p:spTree>
    <p:extLst>
      <p:ext uri="{BB962C8B-B14F-4D97-AF65-F5344CB8AC3E}">
        <p14:creationId xmlns:p14="http://schemas.microsoft.com/office/powerpoint/2010/main" val="182669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001A2E-25B6-4B02-A9D3-858D32268683}" type="datetimeFigureOut">
              <a:rPr lang="en-ZA" smtClean="0"/>
              <a:t>2014-10-02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07C50C7-652C-418A-9BE3-D41B938995E8}" type="slidenum">
              <a:rPr lang="en-ZA" smtClean="0"/>
              <a:t>‹#›</a:t>
            </a:fld>
            <a:endParaRPr lang="en-ZA"/>
          </a:p>
        </p:txBody>
      </p:sp>
    </p:spTree>
    <p:extLst>
      <p:ext uri="{BB962C8B-B14F-4D97-AF65-F5344CB8AC3E}">
        <p14:creationId xmlns:p14="http://schemas.microsoft.com/office/powerpoint/2010/main" val="1647146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01A2E-25B6-4B02-A9D3-858D32268683}" type="datetimeFigureOut">
              <a:rPr lang="en-ZA" smtClean="0"/>
              <a:t>2014-10-02</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7C50C7-652C-418A-9BE3-D41B938995E8}" type="slidenum">
              <a:rPr lang="en-ZA" smtClean="0"/>
              <a:t>‹#›</a:t>
            </a:fld>
            <a:endParaRPr lang="en-ZA"/>
          </a:p>
        </p:txBody>
      </p:sp>
    </p:spTree>
    <p:extLst>
      <p:ext uri="{BB962C8B-B14F-4D97-AF65-F5344CB8AC3E}">
        <p14:creationId xmlns:p14="http://schemas.microsoft.com/office/powerpoint/2010/main" val="3772831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0375" y="230197"/>
            <a:ext cx="8229600" cy="3168352"/>
          </a:xfrm>
        </p:spPr>
        <p:txBody>
          <a:bodyPr>
            <a:normAutofit fontScale="90000"/>
          </a:bodyPr>
          <a:lstStyle/>
          <a:p>
            <a:pPr marL="182880"/>
            <a:r>
              <a:rPr lang="en-ZA" sz="4600" b="0" cap="none" baseline="30000" dirty="0" smtClean="0">
                <a:solidFill>
                  <a:schemeClr val="tx1"/>
                </a:solidFill>
                <a:effectLst/>
                <a:latin typeface="Calibri" pitchFamily="34" charset="0"/>
                <a:ea typeface="Arial Unicode MS" pitchFamily="34" charset="-128"/>
                <a:cs typeface="Calibri" pitchFamily="34" charset="0"/>
              </a:rPr>
              <a:t/>
            </a:r>
            <a:br>
              <a:rPr lang="en-ZA" sz="4600" b="0" cap="none" baseline="30000" dirty="0" smtClean="0">
                <a:solidFill>
                  <a:schemeClr val="tx1"/>
                </a:solidFill>
                <a:effectLst/>
                <a:latin typeface="Calibri" pitchFamily="34" charset="0"/>
                <a:ea typeface="Arial Unicode MS" pitchFamily="34" charset="-128"/>
                <a:cs typeface="Calibri" pitchFamily="34" charset="0"/>
              </a:rPr>
            </a:br>
            <a:r>
              <a:rPr lang="en-US" sz="3100" b="1" dirty="0" err="1">
                <a:latin typeface="+mn-lt"/>
              </a:rPr>
              <a:t>Characterise</a:t>
            </a:r>
            <a:r>
              <a:rPr lang="en-US" sz="3100" b="1" dirty="0">
                <a:latin typeface="+mn-lt"/>
              </a:rPr>
              <a:t> and quantify contamination from anthropogenic activities within the Crocodile (West) and Marico Water Management areas, South Africa</a:t>
            </a:r>
            <a:r>
              <a:rPr lang="en-ZA" sz="3100" b="1" dirty="0" smtClean="0">
                <a:latin typeface="+mn-lt"/>
              </a:rPr>
              <a:t>.</a:t>
            </a:r>
            <a:r>
              <a:rPr lang="en-ZA" sz="3100" b="0" cap="none" baseline="30000" dirty="0" smtClean="0">
                <a:solidFill>
                  <a:schemeClr val="tx1"/>
                </a:solidFill>
                <a:effectLst/>
                <a:latin typeface="+mn-lt"/>
                <a:ea typeface="Arial Unicode MS" pitchFamily="34" charset="-128"/>
                <a:cs typeface="Calibri" pitchFamily="34" charset="0"/>
              </a:rPr>
              <a:t>.</a:t>
            </a:r>
            <a:r>
              <a:rPr lang="en-ZA" b="0" cap="none" baseline="30000" dirty="0">
                <a:solidFill>
                  <a:schemeClr val="tx1"/>
                </a:solidFill>
                <a:effectLst/>
                <a:latin typeface="Calibri" pitchFamily="34" charset="0"/>
                <a:ea typeface="Arial Unicode MS" pitchFamily="34" charset="-128"/>
                <a:cs typeface="Calibri" pitchFamily="34" charset="0"/>
              </a:rPr>
              <a:t/>
            </a:r>
            <a:br>
              <a:rPr lang="en-ZA" b="0" cap="none" baseline="30000" dirty="0">
                <a:solidFill>
                  <a:schemeClr val="tx1"/>
                </a:solidFill>
                <a:effectLst/>
                <a:latin typeface="Calibri" pitchFamily="34" charset="0"/>
                <a:ea typeface="Arial Unicode MS" pitchFamily="34" charset="-128"/>
                <a:cs typeface="Calibri" pitchFamily="34" charset="0"/>
              </a:rPr>
            </a:br>
            <a:r>
              <a:rPr lang="en-GB" sz="2600" dirty="0">
                <a:latin typeface="Calibri" pitchFamily="34" charset="0"/>
                <a:ea typeface="Arial Unicode MS" pitchFamily="34" charset="-128"/>
                <a:cs typeface="Calibri" pitchFamily="34" charset="0"/>
              </a:rPr>
              <a:t>C. Allison</a:t>
            </a:r>
            <a:r>
              <a:rPr lang="en-GB" sz="2600" baseline="30000" dirty="0">
                <a:latin typeface="Calibri" pitchFamily="34" charset="0"/>
                <a:ea typeface="Arial Unicode MS" pitchFamily="34" charset="-128"/>
                <a:cs typeface="Calibri" pitchFamily="34" charset="0"/>
              </a:rPr>
              <a:t>1</a:t>
            </a:r>
            <a:r>
              <a:rPr lang="en-GB" sz="2600" dirty="0">
                <a:latin typeface="Calibri" pitchFamily="34" charset="0"/>
                <a:ea typeface="Arial Unicode MS" pitchFamily="34" charset="-128"/>
                <a:cs typeface="Calibri" pitchFamily="34" charset="0"/>
              </a:rPr>
              <a:t>, H. Coetzee</a:t>
            </a:r>
            <a:r>
              <a:rPr lang="en-GB" sz="2600" baseline="30000" dirty="0">
                <a:latin typeface="Calibri" pitchFamily="34" charset="0"/>
                <a:ea typeface="Arial Unicode MS" pitchFamily="34" charset="-128"/>
                <a:cs typeface="Calibri" pitchFamily="34" charset="0"/>
              </a:rPr>
              <a:t>2</a:t>
            </a:r>
            <a:r>
              <a:rPr lang="en-GB" sz="2600" dirty="0">
                <a:latin typeface="Calibri" pitchFamily="34" charset="0"/>
                <a:ea typeface="Arial Unicode MS" pitchFamily="34" charset="-128"/>
                <a:cs typeface="Calibri" pitchFamily="34" charset="0"/>
              </a:rPr>
              <a:t>, M. de Wit</a:t>
            </a:r>
            <a:r>
              <a:rPr lang="en-GB" sz="2600" baseline="30000" dirty="0">
                <a:latin typeface="Calibri" pitchFamily="34" charset="0"/>
                <a:ea typeface="Arial Unicode MS" pitchFamily="34" charset="-128"/>
                <a:cs typeface="Calibri" pitchFamily="34" charset="0"/>
              </a:rPr>
              <a:t>3</a:t>
            </a:r>
            <a:r>
              <a:rPr lang="en-GB" sz="2400" b="0" cap="none" baseline="30000" dirty="0">
                <a:solidFill>
                  <a:schemeClr val="tx1"/>
                </a:solidFill>
                <a:effectLst/>
                <a:latin typeface="Calibri" pitchFamily="34" charset="0"/>
                <a:ea typeface="Arial Unicode MS" pitchFamily="34" charset="-128"/>
                <a:cs typeface="Calibri" pitchFamily="34" charset="0"/>
              </a:rPr>
              <a:t/>
            </a:r>
            <a:br>
              <a:rPr lang="en-GB" sz="2400" b="0" cap="none" baseline="30000" dirty="0">
                <a:solidFill>
                  <a:schemeClr val="tx1"/>
                </a:solidFill>
                <a:effectLst/>
                <a:latin typeface="Calibri" pitchFamily="34" charset="0"/>
                <a:ea typeface="Arial Unicode MS" pitchFamily="34" charset="-128"/>
                <a:cs typeface="Calibri" pitchFamily="34" charset="0"/>
              </a:rPr>
            </a:br>
            <a:r>
              <a:rPr lang="en-GB" sz="2400" b="0" cap="none" baseline="30000" dirty="0">
                <a:solidFill>
                  <a:schemeClr val="tx1"/>
                </a:solidFill>
                <a:effectLst/>
                <a:latin typeface="Calibri" pitchFamily="34" charset="0"/>
                <a:ea typeface="Arial Unicode MS" pitchFamily="34" charset="-128"/>
                <a:cs typeface="Calibri" pitchFamily="34" charset="0"/>
              </a:rPr>
              <a:t>  	</a:t>
            </a:r>
            <a:br>
              <a:rPr lang="en-GB" sz="2400" b="0" cap="none" baseline="30000" dirty="0">
                <a:solidFill>
                  <a:schemeClr val="tx1"/>
                </a:solidFill>
                <a:effectLst/>
                <a:latin typeface="Calibri" pitchFamily="34" charset="0"/>
                <a:ea typeface="Arial Unicode MS" pitchFamily="34" charset="-128"/>
                <a:cs typeface="Calibri" pitchFamily="34" charset="0"/>
              </a:rPr>
            </a:br>
            <a:r>
              <a:rPr lang="en-GB" sz="2400" b="0" cap="none" baseline="30000" dirty="0">
                <a:solidFill>
                  <a:schemeClr val="tx1"/>
                </a:solidFill>
                <a:effectLst/>
                <a:latin typeface="Calibri" pitchFamily="34" charset="0"/>
                <a:ea typeface="Arial Unicode MS" pitchFamily="34" charset="-128"/>
                <a:cs typeface="Calibri" pitchFamily="34" charset="0"/>
              </a:rPr>
              <a:t>1. Nelson Mandela Metropolitan University, South Africa, chazanne_a@hotmail.com</a:t>
            </a:r>
            <a:br>
              <a:rPr lang="en-GB" sz="2400" b="0" cap="none" baseline="30000" dirty="0">
                <a:solidFill>
                  <a:schemeClr val="tx1"/>
                </a:solidFill>
                <a:effectLst/>
                <a:latin typeface="Calibri" pitchFamily="34" charset="0"/>
                <a:ea typeface="Arial Unicode MS" pitchFamily="34" charset="-128"/>
                <a:cs typeface="Calibri" pitchFamily="34" charset="0"/>
              </a:rPr>
            </a:br>
            <a:r>
              <a:rPr lang="en-ZA" sz="2400" b="0" cap="none" baseline="30000" dirty="0" smtClean="0">
                <a:solidFill>
                  <a:schemeClr val="tx1"/>
                </a:solidFill>
                <a:effectLst/>
                <a:latin typeface="Calibri" pitchFamily="34" charset="0"/>
                <a:ea typeface="Arial Unicode MS" pitchFamily="34" charset="-128"/>
                <a:cs typeface="Calibri" pitchFamily="34" charset="0"/>
              </a:rPr>
              <a:t>2</a:t>
            </a:r>
            <a:r>
              <a:rPr lang="en-ZA" sz="2400" b="0" cap="none" baseline="30000" dirty="0">
                <a:solidFill>
                  <a:schemeClr val="tx1"/>
                </a:solidFill>
                <a:effectLst/>
                <a:latin typeface="Calibri" pitchFamily="34" charset="0"/>
                <a:ea typeface="Arial Unicode MS" pitchFamily="34" charset="-128"/>
                <a:cs typeface="Calibri" pitchFamily="34" charset="0"/>
              </a:rPr>
              <a:t>. Council for Geoscience, South Africa, henkc@geoscience.org.za</a:t>
            </a:r>
            <a:br>
              <a:rPr lang="en-ZA" sz="2400" b="0" cap="none" baseline="30000" dirty="0">
                <a:solidFill>
                  <a:schemeClr val="tx1"/>
                </a:solidFill>
                <a:effectLst/>
                <a:latin typeface="Calibri" pitchFamily="34" charset="0"/>
                <a:ea typeface="Arial Unicode MS" pitchFamily="34" charset="-128"/>
                <a:cs typeface="Calibri" pitchFamily="34" charset="0"/>
              </a:rPr>
            </a:br>
            <a:r>
              <a:rPr lang="en-GB" sz="2400" b="0" cap="none" baseline="30000" dirty="0">
                <a:solidFill>
                  <a:schemeClr val="tx1"/>
                </a:solidFill>
                <a:effectLst/>
                <a:latin typeface="Calibri" pitchFamily="34" charset="0"/>
                <a:ea typeface="Arial Unicode MS" pitchFamily="34" charset="-128"/>
                <a:cs typeface="Calibri" pitchFamily="34" charset="0"/>
              </a:rPr>
              <a:t>  3. Nelson Mandela Metropolitan University, South Africa,  maarten.dewit@nmmu.ac.za</a:t>
            </a:r>
            <a:r>
              <a:rPr lang="en-GB" b="0" cap="none" baseline="30000" dirty="0">
                <a:solidFill>
                  <a:schemeClr val="tx1"/>
                </a:solidFill>
                <a:latin typeface="Calibri" pitchFamily="34" charset="0"/>
                <a:cs typeface="Calibri" pitchFamily="34" charset="0"/>
              </a:rPr>
              <a:t/>
            </a:r>
            <a:br>
              <a:rPr lang="en-GB" b="0" cap="none" baseline="30000" dirty="0">
                <a:solidFill>
                  <a:schemeClr val="tx1"/>
                </a:solidFill>
                <a:latin typeface="Calibri" pitchFamily="34" charset="0"/>
                <a:cs typeface="Calibri" pitchFamily="34" charset="0"/>
              </a:rPr>
            </a:br>
            <a:endParaRPr lang="en-ZA" cap="none" baseline="30000" dirty="0">
              <a:solidFill>
                <a:schemeClr val="tx1"/>
              </a:solidFill>
              <a:latin typeface="Calibri" pitchFamily="34" charset="0"/>
              <a:cs typeface="Calibri" pitchFamily="34" charset="0"/>
            </a:endParaRP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tretch>
            <a:fillRect/>
          </a:stretch>
        </p:blipFill>
        <p:spPr>
          <a:xfrm>
            <a:off x="110518" y="4187997"/>
            <a:ext cx="2727228" cy="2045421"/>
          </a:xfrm>
          <a:prstGeom prst="rect">
            <a:avLst/>
          </a:prstGeom>
        </p:spPr>
      </p:pic>
      <p:sp>
        <p:nvSpPr>
          <p:cNvPr id="8" name="AutoShape 2" descr="data:image/jpg;base64,/9j/4AAQSkZJRgABAQAAAQABAAD/2wCEAAkGBhQQDxQUExQVFRUVFRUZFxcWGBcYGBcYHBUWHRoZHhcYHiYeHxojGR0eIS8jJScpLCwsGh4xNTAqNScrLCkBCQoKDgwOGg8PGjIlHyQtMDUsKiwsKiwsLDI1Ki8qLCwsLCwsLCwsLCwsKS0vLCwsLCwsLCwsLCwsLCwsLCwsLP/AABEIAKYBLwMBIgACEQEDEQH/xAAcAAEAAgMBAQEAAAAAAAAAAAAABgcEBQgDAgH/xABKEAACAQMDAgQEAwMGCwYHAAABAgMABBEFEiEGMQcTQVEiYXGBFDKRQlKhIzNicpKyFRY1U3OCk6Kxs8EkNDZDVMImY3SjtNLw/8QAGQEBAAMBAQAAAAAAAAAAAAAAAAECAwQF/8QAKxEAAgIBAwQBAgcBAQAAAAAAAAECEQMSIVEEMUFhEyKBMnGhscHh8JEU/9oADAMBAAIRAxEAPwC8KUpQClKUApSlAKUpQClKUApSlAKUpQClKUApSlAKUpQClKUApSlAKUpQClKUApSlAKUpQClKUApSlAKUpQClKUAr4llCKWYgKoJJPYADJP6V91BfGHXvw+nGNTh7hvL+ezu5/TC/69XhHXJRKzlpi2buz69sJfy3cP0Zwh/R8VvIZ1cblYMD6qQR+orkqsiy1CSBt0Ujxt7ozKf1Uiu6XRLwziXVvyjrClVV0Hquty7Syq8PHx3Q2Ej+iVG9vqVI+dbnrm91iME2kcRi/eiHmTD6q4x/ZVjXI8LUtNr/AKdSypx1UydswAyeB71pr3rOyh/PdQAj08xSf0Uk1zhqus3E7H8RLK5B5EjMcH22ngfTFYFdUei5Zyy6vhHVul6rFdRLLC4eNs4YZ5wSD357isuqh8C9d5ntGPcebH/BXH90/rVvVyZYfHJxOvFPXFSFKUrI0FK13UWsCztJZypcRLu2g4zyBjP3rTdD+IEeqeaFQxPHtypYNlT2YEAeowft71dQk46vBVySenySqlRfpLrhdQnuYhEY/wAOwBJYNu+J17ADH5f41KKiUXF0yYyUlaFKiHiV1hLpltHJCqMzybPjDEAbGOcKRzx71KLGYvEjHuyKTj3Kg0cWkpEKSbo96UpVSwpSlAKUqvNQ8Yo4b57ZoGwk3ltJvGB8QBbbt7DvjPpV4QlP8KKSnGPcsOlR/rTq5NMtxKyGTdIECghSSQxJyQeABX50T1eup27SrGY9shQqWDdlRs5AH738KaJadXgnWtWnySGlKVQsKUpQClQlutpv8PCw2R+VtyWw28/yG/vnA5+VTarSi41fkrGSldClafq7WWs7GadArNGoIDZwTuUc459a8eh9de+sIriUKHcyZCAhRtkZRgEk9h700vTq8DUtWk31KUqpYUpSgFUV426r5uoLCDxBEBj+m/xH/d2VecjhQSSAACSTwAB3JPtVdWHhot3fTXt4QySSs0UQOQydo2dh6FADtH3PpXR08owlqkYZ4ucdKKy6T6BudROY12RZ5lfIQe4Hqx+Q+5FXP0t4ZWlhhtvnTD/zJADg/wBFey/xPzqVRQqihVAVQAAAAAAOwAHAFfdMvUSnt2RGPBGHtilanqnqNNPtXnkBYLgBV7sxOAMnt9fYGtb0L12mqJIVjaN4iu5SQww2dpDYGex9B2rLRLTqrY21rVp8mV1L0Ra6gv8ALRjfjiVPhkH+t6j5NkVTXV/hXc2OZE/l4BzvUfEg/pp7fMZHviug6Vpjzyx/kZ5MMZ9+5zN0Hqv4bU7aTOB5gRv6r/Af03Z+1dM1XfXHhNHc7prTbDP3K9o5D9vyt8xx7j1qdaZdeZCjHG4gbwCDtccOpxxlWyD8xV+onHJUkUwQljuLMqlKVynSRrxI/wAkXf8Aov8A3LVOdLXL6XPZXhJ8m4Dq/wDVEpSQfYBXFXP4gW7SaXdKis7GPAVQWYncOwHJqH2nSD3XTKQtGyzxmWSNWUq24SyHbgjPxKSPuDXZhmo46fZv+Dkyxbna8L+TWeHeqi2bWZxhvLBcezYecjn2JxUeW/8APtZbubU5FvAxMcIZxwCOBj8pPOAMAcVvfDLpeZ7fUYZIpIjNAqIZEdAWIlx+YDOCRmsPp24/Axtb3WjG4lDthjCGJB9NxjbIB7EEjBrfbVKu+3HHsx30q+2/PJ69ba495oFlLKcyee6ue24qsq7vqQAT881kdfapJ+Ls4JppYLMwREtFnkkHc2B+YghRjnA5xzzmeINhJPo9p5Vk8DeczNbxxkmP4ZBkqijGeDnA71tustaEcUVvPpst1EYEO8Bhtk242ghSVYADkEHnsapFral5fGxo097fhC5vv8FaJLLb3bXRdwIZXO/ZvIUAckfCAxx79x6VELrpq8i0xdT/ABs3mEJIV3PkI7gA793J5BIxjkj05yunehLuXRLtGRkZ5I5IY3+Ekp+Y7T23DgZxnaPTmseXXb6fTU0wWM28BELlXHwIwIG0qAp4ALFsYB9+Jiqf0tPfft2KydrdeNu/cyuturJ5dN0y4SR45HMu8oxUMyFVJIHBG4E4PHNY/UdneaTe2kz3jzPM2X5YLwybkwSQUIbA4H0HFZfXvSU0OnabbpG8rReb5nlozgM21j+UHjcSB74ra+MOmSzS2BiikkCmTdsRm2/FD32g47Hv7Ui4/Sl2er+hJS3b7qv7LQrnHVdM/Evqs47w3G//AFXuJFP/ABB+1dHVU3hr05JLFqiTxSR/iAFHmIyZ3efyNwGcFgf0rDBLQpS/L9zbNHU1H8/2Nbq2pf4Ym0m3zn+R3zf1hkPn54ib+3Wf4Oq0um30SymFiwIkHeMtFgN9iteXg10tLHdzTTxPH5cexfMRlyztyRuHOApHH71a/pnpy7On6rAsUqM4hKBkZPMCSPvVSwGcrxgd8getby004J7Kv3MY6rU2u9/sY/VFrBbxGSHV5Z7lWXgOx3fFg7WUnBHf8x7Gtp1v1JcNo+mTiV1kfJdkYruKr3O0jOSM47c1o0tJJdMNvFpTedHzLcmM78B84XK7tx4BUE8A8e226s0Wd9D0xFgmZ08zcojcsvB7qBkferUrjfPrgrvTrj3yeHVNne6Vc2ly9480kzEtywUFShZME4KENjGB27Dit317eT32sRabFM0MYALlSRklC5YgEbsIBgZ717eMemSzCx8qKSTaZN2xGbb/ADPfaDjse/sax+u7O4sdai1CKF5kIUEKGPxBDGykqCVymCDjv9KpFqSi/NP+i8k42vFr+zW9NaZJbdTxwzSmZ0Vh5hzll/DHbnJJyFwO57d6xpdbXU7y5a71B7SJCRAilsfmYA4HHAALHuS3cYra9Pw3c/UUV3PayQiRGP5WKqvkOihnxgMcdjg89hkVrLfTjpV7crc6cbyKRsxN5YcAbmKlWKsOQcEcHIFWtN+6XH39Fd0vVvn7GRpHUct10/qMUzmQwCPa7EklWcYBJ5OCpwTzg/Kt503YGbpy3H4w2aq8heUHb8PmygrncuMkj19PWv2cG40W+8rTTZswQKix4aUBlIO1UUnHPpUc1rp26fp+yCxS/wAjJOZYtrBxukfa5TGcAZ9P289qrtLbt9X8Ft1v3+n+TX6vfJp9xBJY6jLcHcfMBZscFeD6MrAkY57V0BVA9S2cl3HA9tpT20SHaSkZLyMQDzhQxQbeGOeSecnFX9WXUVUed+P4NMHeXGwrzuLhY0Z3YKqglmY4AA7kn2r0qifFPxBN5IbaBv8As8bfEw/85we/9QHt7nn2rHFieSVI1y5FjjbPjr7xHfUZPw8BKWxYL7NMc4y3svsv3PPAveNAqgDsAAPtXK+gpuu7ce88I/WRa6qro6qKgoxRj00nPVJn4zAAknAHcn0qsrjqm11mV4YZZLW5jYi2nDFfNHt8ODgn9k84wRzkVNer4RJZSxGdLczDyxI+MZbuvJHLKCO/rVF654aX1n8Xl+ag5EkBLj3zgfGPrjHzqnTwi926fgtnnJdla8m6l64uIWex1eIzxcB/2ZVGcq6uuA44yD3Pv6V8ydcRWO620aI/yjDdO4LySN2UIjD0zgZHqfh5yca06ii1SFbXUGCTpxBeH0P7k3upP7X3PPJ+4ZYdCU/kn1Egjj4orUH5/tSEfp8h+br0rs1vx4fs5tT7p7c+V6JLFqH+CI1udSmkub6QZjt/MyIlPy/Kp92x7hc8k2XpOqR3UEc0Rykihl9/mD8weCPcGudtP6Wv9UlMqxySFzlppPhU/wCu3Bx7LnHtVy+G+kGxt3tXuYppFcuUjOfKDYGDk5wWBPIHJNc+eEUrvc3wTk3VbEvqkNU6vm0jXLvZ8ULyhpIieG3IrFh7Pz39fWrvrnnxdTGsTfNYT/8AaQf9Kr0qUpOL4LdS3GKa5L30TW4ryBZoW3I36qfVWHow9qz65t6E61fTLjdy0LkCWP3H7w/pj09+306Ms7xJo1kjYMjqGVh2IPY1nmwvG/RfDlWRez2pWq6ruzDp91IpKskEpUjghthwQfcGqn8MesrltSjjuJ5ZEmR1USMSNwyQwz65Qr96iGJyi5LwTLKoyUX5LtzSqU8UusblNReO3mljSGNFYRsVG4/EScevxKv2qzdP6gji0yC5uJNqmCFmdsklmRfbksT6Dk0lhcYp8iOVSk1wb6lRTQ/E6xvJhDHIwdjhQ6lQx9ge2fkcE1DepfEcx63GqzyLawsEmQAgb1aQPxjLDOPlSOGbdUJZYpXZbtKjtz1/Zxfh98pUXEYkjLKwXYexY9l+9elj1vay2j3Qk2wI5Uu4K8jHZe5zkYGMn2qmiXBfXHk31Kh2m+LOnzyiMSMpYgKXQqpJ7Dd6Z+eK22tdZWtnNHFPJsaQblJB24yRkt2HI9aPHJOqIU4tXZu6VGdC8RrK9nMMMh387dysofHfaT345wcHGa9epevLTT2CzyHeRnYilmx7nHAH1IzT45XVbjXGrskNfm6tN031jbagrG3k3FcblYFWXPY4Pp8xkVWvhbtaDV/NYhCgDsPiYLtuMkD1IGeKssTpt7VRV5FaryXGDmv2qjt9dttO0OX8FcSsZJnWJ2j2sJdsRYY24A2DuR61vfDbruOay2zzM08KSyzM4bhBI2Duxg4UjgVaWGSTkuSFlTaTJ/SoPJ4yacH2iSQj94Rvj+OG/hW+1TrC2trVLl5MwyFQjorNncpI4Az2BrN45rui6yRfZm6pUQk8VtPE4i84nJA3hWMYJ93/AOvYe9S+olGUe6JUlLsxSlKqWFKUoDzuIFkRkYZVlKsORkEYIyOe1c3dc9GvptyUOTE+TE/7y/un+kvY/Y+tdK1rOounor+3aGYZU8gj8yN6Mp9CP48g8Gt8Gb436MM2L5F7Oaunmxe2x9p4f+atdUVzR1D0vNpV2qyjKhw0cgHwuqsDkexHqO4+mCelga36tp6WjLpU1qTIb4taRJc6YwiRnZJI32qCzEZKnAHJwGz9qqXRv8L2f8xHeIP3fKkKf2GUr/Cui5U3KRkjIIyDgjPsR2NUH1he6pptyY3u7goSTFJvbDr/APsPUeh+RBLppWtG33HURp69/sbGTUpbvjUNHkkb/PQRSxS/U8Yb6EgfKvlFSz/7no9zK47S3kTuR9IkG0fUEGon/j1f/wDrJ/8AaNT/AB6v/wD1k/8AtGrp+KX+bOb5Y/5I3GtajrN3kSJdhD+xHDJGmPbCqMj65qY+CegTW/4p5opIt3lKodWQnG8scMBxyKgOk9SapdTLDDc3Du5wAJG+5J9FHqfSugdDsHgto45JWmdV+ORySWY8k8+meAPbFYdRLRDRtvwb4I6pat9uTPrnrxebOsTfJIf+Wp/610LXPnXOny32vXEUCl3LooA9NsSAkn0UeprLpNptvg06reCS5IzoWiS3twkEK5dz9lHqzH0UD/8AskV0t03oKWNrHbxkkIOSe7MTlm+WWJOPStZ0N0PHpkGBh5nA8yTHf+ivsg/j3Pyk1R1Gb5HS7E4MPxq33Iz4lTbdIuz7x7f7Tqv/AFqpLy1Ntp+k3yDlJJQ3zxcPIg+4Dirp6u0A39lJbh/L8zZ8W3dja6t2yO+Md60954eiTSI7AyjMe0rLs/aDkk7N3qCR39aYskYxSfP6UMuOUpNrj9bKwa3Nzpmp37DmW6iC/IeaGI+nxqP9WsnrS9ZtE0lf2Sr5HoSgVB/At+tWMvh6Box08SgE8mXZ3bzQ+dm75be9eFz4ZJLpUNlJLloSxSYJjBLOeUJ5XDYIz6A1qs0Lv3+lUZvFKq9frdkP13pzU7uS2YafFbm3I2mJ4hwGUgH4+y4yPqayuqrRP8aLRdibWWMsNowxJmySMYJPua3el+Ht8jx+ZqkpjjZCEUP8QUghTl8Y4xzmsrrXw6e+u4rqC48iVFC5wT+VmKsCpBB+Ij9Kr8sbq1VPtZPxurryuCM+Ktij6pp0RUeW3loVX4RtM6qQMduD6V++MthHaWdrBAixRGWRmVBgFggAJ9zgmpRq3h49zPYyvc5a0WIMShJlKOrFs7+C2Pn3rcdY9JR6nbeS7FCGDI4GSrYI7eoIJBFVjlinDft3LPG2pbdyAeL2gW1vp1s0McaMJFQFQAWQxMTkjluQDk+/zrC65j8+/wBHWYbvMhthIDnndIu4H15ya3Vn4OSPJF+LvHnhi/JFhvy8fCCzHapwAcDtxxWu8W7ETatYRElRIqJle6hp9uR9M1rjkrUU777mc4unJqu2x89aadHa6/p/4dFjLGDKxgKP58rnA45Xj7V6dNWiXXU17+IVZNnnFFcBh8LxovB44TtW+6a8LWgvRdXVy1y8f83uDZyBhSxZmPA7Adjzmvrqjwwa4vDd2ty1tM35sA8nGNwZWBBI7jkGq/JH8N+Kst8cvxV57Gg6at1g6qnjgAWPbJlV4UAxxuRgcACT09KwfDb/ALprP+hP9y5qedEeHq6c8kzyme4k4aQgjAJyQMkkknkknnA7euP014bmzhvY/PD/AItCufL27PhlGcbjn8/y7VEssd1fH3olY5bOuSE9PQq3S14SoJWZypIBKnEAyCexxUo6CuYLXp8XEsakBJ/MwqlnXznAQn1zwME4rZ6L4dCDS57F5t4mZzvCbduVQD4SxzgqD35rC6d8MpILee3nujLBLGUWNQyiMlt28BmIDZ5xik8kJJq/NiMJRadeCH6/rlxeaZI8emwQ2fGJBs3LtkAyoG39r4eF9TTXD/8ACll/9Qf71zW+t/BybyWgkv3MI3GONVIQOezMpbGAedo/UVt77w0Mukw2HngGKQv5nl53cynGzdx+f39Kt8mNUk/Psp8c3ba8eiGeIehwQ6Lp8kcSI7CPcygBm3W5Ztzdzlhnmri0k5t4if8ANx/3BUZ6p8Pze2Fta+cE8jZ8ezdu2xFPy7hjOc9zUrs7fy40TOdqque2cADNc+SalFK/LOiEHGTfpHtSlKwNhSlKAUpSgMDW9DhvYGhnQOjfqp9GU+jD3rT9O9ZwyzSWbNsuIHaPa5H8qEOA6njOQMkdxn1HNSeuf/F/TjBqzOOPNSORSOMMBtOD75XP3rowwWR6H9jDNN41qR0BWHqujw3URinjWRD6N6H3BHIPzHNVD0d4zSQ4ivQZU7CUfzi/1h+2Pn+b+tVvaVrMN1GJIJFkQ+qnt8iO4PyODVZ4p4nv/wBLQyRyLYrnU/AmJmJguHjH7rqJAPowKnH1zXhZeAqhv5W7JHtHGFP9pmOP0q2aVP8A6MlVZX/z47ujT9O9J22nptt4wpP5nPLt9WPP27fKtxXlc3KRIXdlRVGSzEBQPmTwKq/q/wAaVTMdiN7djMw+Ef1EPLH5nA+RqsYTyvYvKcMa3Jv1Z1nb6bFumbLkHZEv53+g9F/pHj78V7dPaJHCGmEYWa4PmTMTltzfEV3Y/KpOAPl75rnrRopNQ1GFZWaR5pk3sxySuct9ggPHpXTtaZsfxJRvd9zPFk+Rt1t4FKUrmOgx9Q1CO3iaWVtqIMsxBOB9ACa8tI1mG7iEsDh0JIDAEcg4PDAGtP4kf5Iu/wDRf+5a1ng3/klP9LL/AH610L49Xsz1vXp9Ej0Xqm2vWdbeUSGPG8AMMZJA/MB7GtrVQeCb4lvz7Kh/3pa8dN8RtWvLaRoIYj5OWklCgYXaDtCM2C3BPGTjHA9dJYPqaj2VdzOOb6U354LY1rVVtbeWdwSsSFiFxkge2SBmsbpjqOPULZZ4lZVZmGHxn4Tg/lJH8aiei9eS3Wh3Nyyp50AdT8OUYhVYHaT6huRnuK1r9dXaaHFeRiEP57I4EfwbdzAEKDwdwH61Cwuq83Rb5V38UWpSq36s8R5oNPsZoNhlulBIZSw4QbgBn/OMBWV1b1ndQz21jarG93Kil2YfCpIPZc/0WY5zgDsc8VWGTr7/AKEvLEn1Ydzo8MkiyvFG8iY2OyKzLg5GCRxzzxUK6U6zu11FtPv1j83aWR4xgH4d2PYgrkg4BBBB+WmuvETUpLy7tLWFJXSV1jIXlER2BLZO0k/CMnAz75FSsM72IeWNbltVrOo9eSxtXuJAzIm3IXG74mCjGSB3PvUG6g62vm1FLC08mOQIm9pcfE5iDkDPAGDjABJOa22taze2uiyTXKw/iUZRtC7o8GZVBIzgkjnj3HFQsTTV+fAeRNOvBu7TrC3exjvHbyYZOxkwCDuIxwSM5B7VtbO8SaNJI23I6hlYZ5UjIPPyqnut9VurnQ7SUrEIn5l2jaRIJGCBVzwMA5rY6drWpWmh+fiEJGlt5PG4mEgqdwDfmGUP2NXeDa0/NFVm3p8FrUqtdZ8S5Y9FtbqPy/PmfYwK5UFd/mELn3Uev7VT3RZZGtoWmx5rRoXwMAMVBIA+R4rKWNxVs1jNSdIzaUpWZcUpSgFKUoBSlKAUpSgFVr44aJ5lpHcKOYHw39STAz9nC/2jVlVi6ppyXMEkMgykiMp+hGMj5juPpWmOeiSkUyR1xaOUazNL1ea1kEkEjxuPVTjPyI7EfI5FXDaeBVqv85PO/wDV2IP7pP8AGpFpnhlp8GCLdXI9ZSZP4MSv8K9CXV4/zOCPS5PyIr0R4q3NyRHLaST+hlt17fNlPwD67h9K3HXHiLNY5WOzlP8A86UYhH0KE5+hK1OIoVRQqgKB2AAAH2FfRFcLnDVenbg7VCWmtRy9r/VdzfNuuJWcA5CjhF+iDj79/nWprpjVOgLC5JMltHk/tIDG36pjP3qM3ngbZt/Nyzx/LKOP4rn+NdsOqx1VUcc+myN3dkX8D9E8y8kuCPhhTap/pvx/BA39oVd1aTpDpZNNtRAjFviZmcjBZj64HsoA+1buuLNk1zbR2YYaIUKUpWJqaLrqyabTLpEBZjE2AO5I5wB7nFV/4aeINpZ6cYp3KujyMFCM28E5GCBjOeOSKt2tRddIWUrl3tYGcnJYxpkn3PHJ+tbQnFRcZIynCTlqiV54KWT+VezlSEk2qp9yvmFsfTcB+vtXl4Qf5M1D6H/kGrbit1RAiqqqBgKAAoHsAOMVjWWiQQIyRQxxq/5lRFUNxjkAc8cVaWbVq271+hWOLTXqyouif/DepfV/+THW36U0v8T0tLFjJIuCv9ZJC6/7yirEg0G3jiaJIIljf86KihW4A5UDB4AH2r3stPjgTZFGkacnaihV578Djmplmu65siOGqviigej5DfXmm25GVty7HPbaJGmP8AFreeJlki67E1y0kcEsaZkj/MoAZTg4PY4J4PB+dWzY9OW0D74beGN8EbkjVTg9xkDtXtqWkQ3KbJ4klXOQHUMAfcZ7H6VZ9QtdpbFVgeim9yuOj9H0oajE1teTzTqHKhzlSNjA5YxjsrE4z6V5+Hn/AIh1P6z/AP5IqxdN6ctrY5gt4oz7oihv7WM1622jwRSvLHDGkj53uqqGbJycsBk5PNUeZO++6LLE1Xplc+KFtps0snmT+RexRggqrEPwSisAMFu3IIIBHcVqodXnuelrkzsz7JY0R25LIJITyT3wxIz8selWnqXS9rctvmt4ZG/eZFLfrjJFZMmkwtD5JijMWAPLKrswDkDbjHB5qVmSilw/9QeJtt8lT6ypPSVt8mTPy/lZB/xIqW9IXMGoaKLZHDMtqsMoww2OYyB3HOCM5Ge1Sv8AwTD5HkeVH5OMeXtGzGc424xjPNYD6ItpbTCwhhjlKkqNoCs4B2hsYz7DJ4zUPIpKvN2Ssbi79UULoUb3U1nYMDhLqQsPYN5W8fYRufvXSlV/4eeHslrK95dkNcybiFGCE3nLkkcFz244Az3zxYFT1GRSlS8EYIOKtilKVzHQKUpQClKUApSlAKUpQClKUApSlAKUrVwa55l3JAkTsIsCWXKhFdkDKmCdzHaQTgYGRUpWQ3RtKUpUEilKUApSsRdTQ3DQDPmLGsjcHAVmZV+LtklTx8qAy6UpQClKUApSlAKUpQClKUApSlAKUpQClKUApSlAKUpQClKUApSlAKUpQClKUApSlAKiHh3pUSxTXKIAZ7i4KkZ/mhKVQfTCZ+9SyZSVYKcEggHGcHHBx9aw9B0kWlrDADu8qNV3YxuIHLY9MnJ+9XTqLRVq5Jmh6mZJ7+C2nbbbiGad1LbFlZWRVVjkZVdxYjOOBntXt4er/wBjYrnyWuJzbgknEHmER4zztIBI+RFby/0mG4AE0UcoU5XzEV8H5bgcVlKoAAAwBwAOwFS5/TpIUfqsieqact7qwik3GK3tQzKGZVZ5ZfhDbSMjEWcdu1S2vNLZVdnCqGbbuYAZbbnbk9zjJx7ZNelVlK6RKVCod0vpcL6jf3AVd63AjQ55G2FfMPf9p3b9KmNY8GnRJI8iRoryY3uqqGfHbcwGT96RlSYato0fXFyRHbxbzGtxdRRSOG2kRkOzAN6Fgu3P9KsTo22jS8vhbcWymBAFYsnnBWMpXJPIBQHHqKlF5YxzIUlRJEPdXUMp+x4r6tbRIkCRoqIvZUAVR9AOBVtf00Rp+qyO9YRefPY22WUSTs7lGKtsiidiNykEZZlHHvUQbRY/w0rpvBbU1htB5j7YgLiNGZFzjJKyEn2q0mtlLq5VS6ghWIG5QcZAPcA4GfoK8l02IKqiNAEbeo2rhXyTuAxw2SeRzyferRyaVRWWO3ZkMcAmquslSaOwuA5e+urpJCwclkiDs0ibQcCJIhsIxjPzNWlWHaaNBE7PHDEjv+ZkRVZuc8kDJ5qsJ6S0o6j01G8EMMkp7Ro7n6KpJ/4VougtCW3s4pDuM0sUbSs7MxyQX2gE4VQWPAx96kU8CupV1DKwIZWAIIPcEHgivpVwMDgDtVdVKia3sinUFgt5qcFu5by47eaWRVZlD73SNFYqQdpw/Hrj61INVuvItpZFGfKidgPfahIH8KyBbKHL7V3lQpbA3FQSQM98AknHzNehFS5XS4Cj3K30izjE+mPFIZLqUNNcyByxaMwMX3jOAnmMqqMYGOOxqZ9Wf5Pu8d/w0+P9k1ZNho8Fvu8mGKLd+by0VN312gZrKkjDKVYAggggjIIPcEH0xUynckysYUmipl1yZpY3jY5uLM2lqOfzh7dXm+ztI2f3Yh71aWnWKwQxxJnbGiqM8nAGMk+5r8j0uFTGRFGDECI8Io8sEYIXj4QR7VlVM5qXYQhp7ilKVkaClKUApSlAKUpQClKUApSlAKUpQClKUApSlAKUpQClKUApSlAKUpQClKUApSlAKUpQClKUApSlAKUpQClKUApSlAKUpQClKUApSlAKUpQClKUApSlAKUpQClKUApSlAKUpQClKUApSlAKUpQClKUApSlAKUpQClKUApSlAKUpQClKUApSlAKUpQ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9" name="AutoShape 4" descr="data:image/jpg;base64,/9j/4AAQSkZJRgABAQAAAQABAAD/2wCEAAkGBhQQDxQUExQVFRUVFRUZFxcWGBcYGBcYHBUWHRoZHhcYHiYeHxojGR0eIS8jJScpLCwsGh4xNTAqNScrLCkBCQoKDgwOGg8PGjIlHyQtMDUsKiwsKiwsLDI1Ki8qLCwsLCwsLCwsLCwsKS0vLCwsLCwsLCwsLCwsLCwsLCwsLP/AABEIAKYBLwMBIgACEQEDEQH/xAAcAAEAAgMBAQEAAAAAAAAAAAAABgcEBQgDAgH/xABKEAACAQMDAgQEAwMGCwYHAAABAgMABBEFEiEGMQcTQVEiYXGBFDKRQlKhIzNicpKyFRY1U3OCk6Kxs8EkNDZDVMImY3SjtNLw/8QAGQEBAAMBAQAAAAAAAAAAAAAAAAECAwQF/8QAKxEAAgIBAwQBAgcBAQAAAAAAAAECEQMSIVEEMUFhEyKBMnGhscHh8JEU/9oADAMBAAIRAxEAPwC8KUpQClKUApSlAKUpQClKUApSlAKUpQClKUApSlAKUpQClKUApSlAKUpQClKUApSlAKUpQClKUApSlAKUpQClKUAr4llCKWYgKoJJPYADJP6V91BfGHXvw+nGNTh7hvL+ezu5/TC/69XhHXJRKzlpi2buz69sJfy3cP0Zwh/R8VvIZ1cblYMD6qQR+orkqsiy1CSBt0Ujxt7ozKf1Uiu6XRLwziXVvyjrClVV0Hquty7Syq8PHx3Q2Ej+iVG9vqVI+dbnrm91iME2kcRi/eiHmTD6q4x/ZVjXI8LUtNr/AKdSypx1UydswAyeB71pr3rOyh/PdQAj08xSf0Uk1zhqus3E7H8RLK5B5EjMcH22ngfTFYFdUei5Zyy6vhHVul6rFdRLLC4eNs4YZ5wSD357isuqh8C9d5ntGPcebH/BXH90/rVvVyZYfHJxOvFPXFSFKUrI0FK13UWsCztJZypcRLu2g4zyBjP3rTdD+IEeqeaFQxPHtypYNlT2YEAeowft71dQk46vBVySenySqlRfpLrhdQnuYhEY/wAOwBJYNu+J17ADH5f41KKiUXF0yYyUlaFKiHiV1hLpltHJCqMzybPjDEAbGOcKRzx71KLGYvEjHuyKTj3Kg0cWkpEKSbo96UpVSwpSlAKUqvNQ8Yo4b57ZoGwk3ltJvGB8QBbbt7DvjPpV4QlP8KKSnGPcsOlR/rTq5NMtxKyGTdIECghSSQxJyQeABX50T1eup27SrGY9shQqWDdlRs5AH738KaJadXgnWtWnySGlKVQsKUpQClQlutpv8PCw2R+VtyWw28/yG/vnA5+VTarSi41fkrGSldClafq7WWs7GadArNGoIDZwTuUc459a8eh9de+sIriUKHcyZCAhRtkZRgEk9h700vTq8DUtWk31KUqpYUpSgFUV426r5uoLCDxBEBj+m/xH/d2VecjhQSSAACSTwAB3JPtVdWHhot3fTXt4QySSs0UQOQydo2dh6FADtH3PpXR08owlqkYZ4ucdKKy6T6BudROY12RZ5lfIQe4Hqx+Q+5FXP0t4ZWlhhtvnTD/zJADg/wBFey/xPzqVRQqihVAVQAAAAAAOwAHAFfdMvUSnt2RGPBGHtilanqnqNNPtXnkBYLgBV7sxOAMnt9fYGtb0L12mqJIVjaN4iu5SQww2dpDYGex9B2rLRLTqrY21rVp8mV1L0Ra6gv8ALRjfjiVPhkH+t6j5NkVTXV/hXc2OZE/l4BzvUfEg/pp7fMZHviug6Vpjzyx/kZ5MMZ9+5zN0Hqv4bU7aTOB5gRv6r/Af03Z+1dM1XfXHhNHc7prTbDP3K9o5D9vyt8xx7j1qdaZdeZCjHG4gbwCDtccOpxxlWyD8xV+onHJUkUwQljuLMqlKVynSRrxI/wAkXf8Aov8A3LVOdLXL6XPZXhJ8m4Dq/wDVEpSQfYBXFXP4gW7SaXdKis7GPAVQWYncOwHJqH2nSD3XTKQtGyzxmWSNWUq24SyHbgjPxKSPuDXZhmo46fZv+Dkyxbna8L+TWeHeqi2bWZxhvLBcezYecjn2JxUeW/8APtZbubU5FvAxMcIZxwCOBj8pPOAMAcVvfDLpeZ7fUYZIpIjNAqIZEdAWIlx+YDOCRmsPp24/Axtb3WjG4lDthjCGJB9NxjbIB7EEjBrfbVKu+3HHsx30q+2/PJ69ba495oFlLKcyee6ue24qsq7vqQAT881kdfapJ+Ls4JppYLMwREtFnkkHc2B+YghRjnA5xzzmeINhJPo9p5Vk8DeczNbxxkmP4ZBkqijGeDnA71tustaEcUVvPpst1EYEO8Bhtk242ghSVYADkEHnsapFral5fGxo097fhC5vv8FaJLLb3bXRdwIZXO/ZvIUAckfCAxx79x6VELrpq8i0xdT/ABs3mEJIV3PkI7gA793J5BIxjkj05yunehLuXRLtGRkZ5I5IY3+Ekp+Y7T23DgZxnaPTmseXXb6fTU0wWM28BELlXHwIwIG0qAp4ALFsYB9+Jiqf0tPfft2KydrdeNu/cyuturJ5dN0y4SR45HMu8oxUMyFVJIHBG4E4PHNY/UdneaTe2kz3jzPM2X5YLwybkwSQUIbA4H0HFZfXvSU0OnabbpG8rReb5nlozgM21j+UHjcSB74ra+MOmSzS2BiikkCmTdsRm2/FD32g47Hv7Ui4/Sl2er+hJS3b7qv7LQrnHVdM/Evqs47w3G//AFXuJFP/ABB+1dHVU3hr05JLFqiTxSR/iAFHmIyZ3efyNwGcFgf0rDBLQpS/L9zbNHU1H8/2Nbq2pf4Ym0m3zn+R3zf1hkPn54ib+3Wf4Oq0um30SymFiwIkHeMtFgN9iteXg10tLHdzTTxPH5cexfMRlyztyRuHOApHH71a/pnpy7On6rAsUqM4hKBkZPMCSPvVSwGcrxgd8getby004J7Kv3MY6rU2u9/sY/VFrBbxGSHV5Z7lWXgOx3fFg7WUnBHf8x7Gtp1v1JcNo+mTiV1kfJdkYruKr3O0jOSM47c1o0tJJdMNvFpTedHzLcmM78B84XK7tx4BUE8A8e226s0Wd9D0xFgmZ08zcojcsvB7qBkferUrjfPrgrvTrj3yeHVNne6Vc2ly9480kzEtywUFShZME4KENjGB27Dit317eT32sRabFM0MYALlSRklC5YgEbsIBgZ717eMemSzCx8qKSTaZN2xGbb/ADPfaDjse/sax+u7O4sdai1CKF5kIUEKGPxBDGykqCVymCDjv9KpFqSi/NP+i8k42vFr+zW9NaZJbdTxwzSmZ0Vh5hzll/DHbnJJyFwO57d6xpdbXU7y5a71B7SJCRAilsfmYA4HHAALHuS3cYra9Pw3c/UUV3PayQiRGP5WKqvkOihnxgMcdjg89hkVrLfTjpV7crc6cbyKRsxN5YcAbmKlWKsOQcEcHIFWtN+6XH39Fd0vVvn7GRpHUct10/qMUzmQwCPa7EklWcYBJ5OCpwTzg/Kt503YGbpy3H4w2aq8heUHb8PmygrncuMkj19PWv2cG40W+8rTTZswQKix4aUBlIO1UUnHPpUc1rp26fp+yCxS/wAjJOZYtrBxukfa5TGcAZ9P289qrtLbt9X8Ft1v3+n+TX6vfJp9xBJY6jLcHcfMBZscFeD6MrAkY57V0BVA9S2cl3HA9tpT20SHaSkZLyMQDzhQxQbeGOeSecnFX9WXUVUed+P4NMHeXGwrzuLhY0Z3YKqglmY4AA7kn2r0qifFPxBN5IbaBv8As8bfEw/85we/9QHt7nn2rHFieSVI1y5FjjbPjr7xHfUZPw8BKWxYL7NMc4y3svsv3PPAveNAqgDsAAPtXK+gpuu7ce88I/WRa6qro6qKgoxRj00nPVJn4zAAknAHcn0qsrjqm11mV4YZZLW5jYi2nDFfNHt8ODgn9k84wRzkVNer4RJZSxGdLczDyxI+MZbuvJHLKCO/rVF654aX1n8Xl+ag5EkBLj3zgfGPrjHzqnTwi926fgtnnJdla8m6l64uIWex1eIzxcB/2ZVGcq6uuA44yD3Pv6V8ydcRWO620aI/yjDdO4LySN2UIjD0zgZHqfh5yca06ii1SFbXUGCTpxBeH0P7k3upP7X3PPJ+4ZYdCU/kn1Egjj4orUH5/tSEfp8h+br0rs1vx4fs5tT7p7c+V6JLFqH+CI1udSmkub6QZjt/MyIlPy/Kp92x7hc8k2XpOqR3UEc0Rykihl9/mD8weCPcGudtP6Wv9UlMqxySFzlppPhU/wCu3Bx7LnHtVy+G+kGxt3tXuYppFcuUjOfKDYGDk5wWBPIHJNc+eEUrvc3wTk3VbEvqkNU6vm0jXLvZ8ULyhpIieG3IrFh7Pz39fWrvrnnxdTGsTfNYT/8AaQf9Kr0qUpOL4LdS3GKa5L30TW4ryBZoW3I36qfVWHow9qz65t6E61fTLjdy0LkCWP3H7w/pj09+306Ms7xJo1kjYMjqGVh2IPY1nmwvG/RfDlWRez2pWq6ruzDp91IpKskEpUjghthwQfcGqn8MesrltSjjuJ5ZEmR1USMSNwyQwz65Qr96iGJyi5LwTLKoyUX5LtzSqU8UusblNReO3mljSGNFYRsVG4/EScevxKv2qzdP6gji0yC5uJNqmCFmdsklmRfbksT6Dk0lhcYp8iOVSk1wb6lRTQ/E6xvJhDHIwdjhQ6lQx9ge2fkcE1DepfEcx63GqzyLawsEmQAgb1aQPxjLDOPlSOGbdUJZYpXZbtKjtz1/Zxfh98pUXEYkjLKwXYexY9l+9elj1vay2j3Qk2wI5Uu4K8jHZe5zkYGMn2qmiXBfXHk31Kh2m+LOnzyiMSMpYgKXQqpJ7Dd6Z+eK22tdZWtnNHFPJsaQblJB24yRkt2HI9aPHJOqIU4tXZu6VGdC8RrK9nMMMh387dysofHfaT345wcHGa9epevLTT2CzyHeRnYilmx7nHAH1IzT45XVbjXGrskNfm6tN031jbagrG3k3FcblYFWXPY4Pp8xkVWvhbtaDV/NYhCgDsPiYLtuMkD1IGeKssTpt7VRV5FaryXGDmv2qjt9dttO0OX8FcSsZJnWJ2j2sJdsRYY24A2DuR61vfDbruOay2zzM08KSyzM4bhBI2Duxg4UjgVaWGSTkuSFlTaTJ/SoPJ4yacH2iSQj94Rvj+OG/hW+1TrC2trVLl5MwyFQjorNncpI4Az2BrN45rui6yRfZm6pUQk8VtPE4i84nJA3hWMYJ93/AOvYe9S+olGUe6JUlLsxSlKqWFKUoDzuIFkRkYZVlKsORkEYIyOe1c3dc9GvptyUOTE+TE/7y/un+kvY/Y+tdK1rOounor+3aGYZU8gj8yN6Mp9CP48g8Gt8Gb436MM2L5F7Oaunmxe2x9p4f+atdUVzR1D0vNpV2qyjKhw0cgHwuqsDkexHqO4+mCelga36tp6WjLpU1qTIb4taRJc6YwiRnZJI32qCzEZKnAHJwGz9qqXRv8L2f8xHeIP3fKkKf2GUr/Cui5U3KRkjIIyDgjPsR2NUH1he6pptyY3u7goSTFJvbDr/APsPUeh+RBLppWtG33HURp69/sbGTUpbvjUNHkkb/PQRSxS/U8Yb6EgfKvlFSz/7no9zK47S3kTuR9IkG0fUEGon/j1f/wDrJ/8AaNT/AB6v/wD1k/8AtGrp+KX+bOb5Y/5I3GtajrN3kSJdhD+xHDJGmPbCqMj65qY+CegTW/4p5opIt3lKodWQnG8scMBxyKgOk9SapdTLDDc3Du5wAJG+5J9FHqfSugdDsHgto45JWmdV+ORySWY8k8+meAPbFYdRLRDRtvwb4I6pat9uTPrnrxebOsTfJIf+Wp/610LXPnXOny32vXEUCl3LooA9NsSAkn0UeprLpNptvg06reCS5IzoWiS3twkEK5dz9lHqzH0UD/8AskV0t03oKWNrHbxkkIOSe7MTlm+WWJOPStZ0N0PHpkGBh5nA8yTHf+ivsg/j3Pyk1R1Gb5HS7E4MPxq33Iz4lTbdIuz7x7f7Tqv/AFqpLy1Ntp+k3yDlJJQ3zxcPIg+4Dirp6u0A39lJbh/L8zZ8W3dja6t2yO+Md60954eiTSI7AyjMe0rLs/aDkk7N3qCR39aYskYxSfP6UMuOUpNrj9bKwa3Nzpmp37DmW6iC/IeaGI+nxqP9WsnrS9ZtE0lf2Sr5HoSgVB/At+tWMvh6Box08SgE8mXZ3bzQ+dm75be9eFz4ZJLpUNlJLloSxSYJjBLOeUJ5XDYIz6A1qs0Lv3+lUZvFKq9frdkP13pzU7uS2YafFbm3I2mJ4hwGUgH4+y4yPqayuqrRP8aLRdibWWMsNowxJmySMYJPua3el+Ht8jx+ZqkpjjZCEUP8QUghTl8Y4xzmsrrXw6e+u4rqC48iVFC5wT+VmKsCpBB+Ij9Kr8sbq1VPtZPxurryuCM+Ktij6pp0RUeW3loVX4RtM6qQMduD6V++MthHaWdrBAixRGWRmVBgFggAJ9zgmpRq3h49zPYyvc5a0WIMShJlKOrFs7+C2Pn3rcdY9JR6nbeS7FCGDI4GSrYI7eoIJBFVjlinDft3LPG2pbdyAeL2gW1vp1s0McaMJFQFQAWQxMTkjluQDk+/zrC65j8+/wBHWYbvMhthIDnndIu4H15ya3Vn4OSPJF+LvHnhi/JFhvy8fCCzHapwAcDtxxWu8W7ETatYRElRIqJle6hp9uR9M1rjkrUU777mc4unJqu2x89aadHa6/p/4dFjLGDKxgKP58rnA45Xj7V6dNWiXXU17+IVZNnnFFcBh8LxovB44TtW+6a8LWgvRdXVy1y8f83uDZyBhSxZmPA7Adjzmvrqjwwa4vDd2ty1tM35sA8nGNwZWBBI7jkGq/JH8N+Kst8cvxV57Gg6at1g6qnjgAWPbJlV4UAxxuRgcACT09KwfDb/ALprP+hP9y5qedEeHq6c8kzyme4k4aQgjAJyQMkkknkknnA7euP014bmzhvY/PD/AItCufL27PhlGcbjn8/y7VEssd1fH3olY5bOuSE9PQq3S14SoJWZypIBKnEAyCexxUo6CuYLXp8XEsakBJ/MwqlnXznAQn1zwME4rZ6L4dCDS57F5t4mZzvCbduVQD4SxzgqD35rC6d8MpILee3nujLBLGUWNQyiMlt28BmIDZ5xik8kJJq/NiMJRadeCH6/rlxeaZI8emwQ2fGJBs3LtkAyoG39r4eF9TTXD/8ACll/9Qf71zW+t/BybyWgkv3MI3GONVIQOezMpbGAedo/UVt77w0Mukw2HngGKQv5nl53cynGzdx+f39Kt8mNUk/Psp8c3ba8eiGeIehwQ6Lp8kcSI7CPcygBm3W5Ztzdzlhnmri0k5t4if8ANx/3BUZ6p8Pze2Fta+cE8jZ8ezdu2xFPy7hjOc9zUrs7fy40TOdqque2cADNc+SalFK/LOiEHGTfpHtSlKwNhSlKAUpSgMDW9DhvYGhnQOjfqp9GU+jD3rT9O9ZwyzSWbNsuIHaPa5H8qEOA6njOQMkdxn1HNSeuf/F/TjBqzOOPNSORSOMMBtOD75XP3rowwWR6H9jDNN41qR0BWHqujw3URinjWRD6N6H3BHIPzHNVD0d4zSQ4ivQZU7CUfzi/1h+2Pn+b+tVvaVrMN1GJIJFkQ+qnt8iO4PyODVZ4p4nv/wBLQyRyLYrnU/AmJmJguHjH7rqJAPowKnH1zXhZeAqhv5W7JHtHGFP9pmOP0q2aVP8A6MlVZX/z47ujT9O9J22nptt4wpP5nPLt9WPP27fKtxXlc3KRIXdlRVGSzEBQPmTwKq/q/wAaVTMdiN7djMw+Ef1EPLH5nA+RqsYTyvYvKcMa3Jv1Z1nb6bFumbLkHZEv53+g9F/pHj78V7dPaJHCGmEYWa4PmTMTltzfEV3Y/KpOAPl75rnrRopNQ1GFZWaR5pk3sxySuct9ggPHpXTtaZsfxJRvd9zPFk+Rt1t4FKUrmOgx9Q1CO3iaWVtqIMsxBOB9ACa8tI1mG7iEsDh0JIDAEcg4PDAGtP4kf5Iu/wDRf+5a1ng3/klP9LL/AH610L49Xsz1vXp9Ej0Xqm2vWdbeUSGPG8AMMZJA/MB7GtrVQeCb4lvz7Kh/3pa8dN8RtWvLaRoIYj5OWklCgYXaDtCM2C3BPGTjHA9dJYPqaj2VdzOOb6U354LY1rVVtbeWdwSsSFiFxkge2SBmsbpjqOPULZZ4lZVZmGHxn4Tg/lJH8aiei9eS3Wh3Nyyp50AdT8OUYhVYHaT6huRnuK1r9dXaaHFeRiEP57I4EfwbdzAEKDwdwH61Cwuq83Rb5V38UWpSq36s8R5oNPsZoNhlulBIZSw4QbgBn/OMBWV1b1ndQz21jarG93Kil2YfCpIPZc/0WY5zgDsc8VWGTr7/AKEvLEn1Ydzo8MkiyvFG8iY2OyKzLg5GCRxzzxUK6U6zu11FtPv1j83aWR4xgH4d2PYgrkg4BBBB+WmuvETUpLy7tLWFJXSV1jIXlER2BLZO0k/CMnAz75FSsM72IeWNbltVrOo9eSxtXuJAzIm3IXG74mCjGSB3PvUG6g62vm1FLC08mOQIm9pcfE5iDkDPAGDjABJOa22taze2uiyTXKw/iUZRtC7o8GZVBIzgkjnj3HFQsTTV+fAeRNOvBu7TrC3exjvHbyYZOxkwCDuIxwSM5B7VtbO8SaNJI23I6hlYZ5UjIPPyqnut9VurnQ7SUrEIn5l2jaRIJGCBVzwMA5rY6drWpWmh+fiEJGlt5PG4mEgqdwDfmGUP2NXeDa0/NFVm3p8FrUqtdZ8S5Y9FtbqPy/PmfYwK5UFd/mELn3Uev7VT3RZZGtoWmx5rRoXwMAMVBIA+R4rKWNxVs1jNSdIzaUpWZcUpSgFKUoBSlKAUpSgFVr44aJ5lpHcKOYHw39STAz9nC/2jVlVi6ppyXMEkMgykiMp+hGMj5juPpWmOeiSkUyR1xaOUazNL1ea1kEkEjxuPVTjPyI7EfI5FXDaeBVqv85PO/wDV2IP7pP8AGpFpnhlp8GCLdXI9ZSZP4MSv8K9CXV4/zOCPS5PyIr0R4q3NyRHLaST+hlt17fNlPwD67h9K3HXHiLNY5WOzlP8A86UYhH0KE5+hK1OIoVRQqgKB2AAAH2FfRFcLnDVenbg7VCWmtRy9r/VdzfNuuJWcA5CjhF+iDj79/nWprpjVOgLC5JMltHk/tIDG36pjP3qM3ngbZt/Nyzx/LKOP4rn+NdsOqx1VUcc+myN3dkX8D9E8y8kuCPhhTap/pvx/BA39oVd1aTpDpZNNtRAjFviZmcjBZj64HsoA+1buuLNk1zbR2YYaIUKUpWJqaLrqyabTLpEBZjE2AO5I5wB7nFV/4aeINpZ6cYp3KujyMFCM28E5GCBjOeOSKt2tRddIWUrl3tYGcnJYxpkn3PHJ+tbQnFRcZIynCTlqiV54KWT+VezlSEk2qp9yvmFsfTcB+vtXl4Qf5M1D6H/kGrbit1RAiqqqBgKAAoHsAOMVjWWiQQIyRQxxq/5lRFUNxjkAc8cVaWbVq271+hWOLTXqyouif/DepfV/+THW36U0v8T0tLFjJIuCv9ZJC6/7yirEg0G3jiaJIIljf86KihW4A5UDB4AH2r3stPjgTZFGkacnaihV578Djmplmu65siOGqviigej5DfXmm25GVty7HPbaJGmP8AFreeJlki67E1y0kcEsaZkj/MoAZTg4PY4J4PB+dWzY9OW0D74beGN8EbkjVTg9xkDtXtqWkQ3KbJ4klXOQHUMAfcZ7H6VZ9QtdpbFVgeim9yuOj9H0oajE1teTzTqHKhzlSNjA5YxjsrE4z6V5+Hn/AIh1P6z/AP5IqxdN6ctrY5gt4oz7oihv7WM1622jwRSvLHDGkj53uqqGbJycsBk5PNUeZO++6LLE1Xplc+KFtps0snmT+RexRggqrEPwSisAMFu3IIIBHcVqodXnuelrkzsz7JY0R25LIJITyT3wxIz8selWnqXS9rctvmt4ZG/eZFLfrjJFZMmkwtD5JijMWAPLKrswDkDbjHB5qVmSilw/9QeJtt8lT6ypPSVt8mTPy/lZB/xIqW9IXMGoaKLZHDMtqsMoww2OYyB3HOCM5Ge1Sv8AwTD5HkeVH5OMeXtGzGc424xjPNYD6ItpbTCwhhjlKkqNoCs4B2hsYz7DJ4zUPIpKvN2Ssbi79UULoUb3U1nYMDhLqQsPYN5W8fYRufvXSlV/4eeHslrK95dkNcybiFGCE3nLkkcFz244Az3zxYFT1GRSlS8EYIOKtilKVzHQKUpQClKUApSlAKUpQClKUApSlAKUrVwa55l3JAkTsIsCWXKhFdkDKmCdzHaQTgYGRUpWQ3RtKUpUEilKUApSsRdTQ3DQDPmLGsjcHAVmZV+LtklTx8qAy6UpQClKUApSlAKUpQClKUApSlAKUpQClKUApSlAKUpQClKUApSlAKUpQClKUApSlAKiHh3pUSxTXKIAZ7i4KkZ/mhKVQfTCZ+9SyZSVYKcEggHGcHHBx9aw9B0kWlrDADu8qNV3YxuIHLY9MnJ+9XTqLRVq5Jmh6mZJ7+C2nbbbiGad1LbFlZWRVVjkZVdxYjOOBntXt4er/wBjYrnyWuJzbgknEHmER4zztIBI+RFby/0mG4AE0UcoU5XzEV8H5bgcVlKoAAAwBwAOwFS5/TpIUfqsieqact7qwik3GK3tQzKGZVZ5ZfhDbSMjEWcdu1S2vNLZVdnCqGbbuYAZbbnbk9zjJx7ZNelVlK6RKVCod0vpcL6jf3AVd63AjQ55G2FfMPf9p3b9KmNY8GnRJI8iRoryY3uqqGfHbcwGT96RlSYato0fXFyRHbxbzGtxdRRSOG2kRkOzAN6Fgu3P9KsTo22jS8vhbcWymBAFYsnnBWMpXJPIBQHHqKlF5YxzIUlRJEPdXUMp+x4r6tbRIkCRoqIvZUAVR9AOBVtf00Rp+qyO9YRefPY22WUSTs7lGKtsiidiNykEZZlHHvUQbRY/w0rpvBbU1htB5j7YgLiNGZFzjJKyEn2q0mtlLq5VS6ghWIG5QcZAPcA4GfoK8l02IKqiNAEbeo2rhXyTuAxw2SeRzyferRyaVRWWO3ZkMcAmquslSaOwuA5e+urpJCwclkiDs0ibQcCJIhsIxjPzNWlWHaaNBE7PHDEjv+ZkRVZuc8kDJ5qsJ6S0o6j01G8EMMkp7Ro7n6KpJ/4VougtCW3s4pDuM0sUbSs7MxyQX2gE4VQWPAx96kU8CupV1DKwIZWAIIPcEHgivpVwMDgDtVdVKia3sinUFgt5qcFu5by47eaWRVZlD73SNFYqQdpw/Hrj61INVuvItpZFGfKidgPfahIH8KyBbKHL7V3lQpbA3FQSQM98AknHzNehFS5XS4Cj3K30izjE+mPFIZLqUNNcyByxaMwMX3jOAnmMqqMYGOOxqZ9Wf5Pu8d/w0+P9k1ZNho8Fvu8mGKLd+by0VN312gZrKkjDKVYAggggjIIPcEH0xUynckysYUmipl1yZpY3jY5uLM2lqOfzh7dXm+ztI2f3Yh71aWnWKwQxxJnbGiqM8nAGMk+5r8j0uFTGRFGDECI8Io8sEYIXj4QR7VlVM5qXYQhp7ilKVkaClKUApSlAKUpQClKUApSlAKUpQClKUApSlAKUpQClKUApSlAKUpQClKUApSlAKUpQClKUApSlAKUpQClKUApSlAKUpQClKUApSlAKUpQClKUApSlAKUpQClKUApSlAKUpQClKUApSlAKUpQClKUApSlAKUpQClKUApSlAKUpQClKUApSlAKUpQ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0" name="AutoShape 6" descr="data:image/jpg;base64,/9j/4AAQSkZJRgABAQAAAQABAAD/2wCEAAkGBhQQDxQUExQVFRUVFRUZFxcWGBcYGBcYHBUWHRoZHhcYHiYeHxojGR0eIS8jJScpLCwsGh4xNTAqNScrLCkBCQoKDgwOGg8PGjIlHyQtMDUsKiwsKiwsLDI1Ki8qLCwsLCwsLCwsLCwsKS0vLCwsLCwsLCwsLCwsLCwsLCwsLP/AABEIAKYBLwMBIgACEQEDEQH/xAAcAAEAAgMBAQEAAAAAAAAAAAAABgcEBQgDAgH/xABKEAACAQMDAgQEAwMGCwYHAAABAgMABBEFEiEGMQcTQVEiYXGBFDKRQlKhIzNicpKyFRY1U3OCk6Kxs8EkNDZDVMImY3SjtNLw/8QAGQEBAAMBAQAAAAAAAAAAAAAAAAECAwQF/8QAKxEAAgIBAwQBAgcBAQAAAAAAAAECEQMSIVEEMUFhEyKBMnGhscHh8JEU/9oADAMBAAIRAxEAPwC8KUpQClKUApSlAKUpQClKUApSlAKUpQClKUApSlAKUpQClKUApSlAKUpQClKUApSlAKUpQClKUApSlAKUpQClKUAr4llCKWYgKoJJPYADJP6V91BfGHXvw+nGNTh7hvL+ezu5/TC/69XhHXJRKzlpi2buz69sJfy3cP0Zwh/R8VvIZ1cblYMD6qQR+orkqsiy1CSBt0Ujxt7ozKf1Uiu6XRLwziXVvyjrClVV0Hquty7Syq8PHx3Q2Ej+iVG9vqVI+dbnrm91iME2kcRi/eiHmTD6q4x/ZVjXI8LUtNr/AKdSypx1UydswAyeB71pr3rOyh/PdQAj08xSf0Uk1zhqus3E7H8RLK5B5EjMcH22ngfTFYFdUei5Zyy6vhHVul6rFdRLLC4eNs4YZ5wSD357isuqh8C9d5ntGPcebH/BXH90/rVvVyZYfHJxOvFPXFSFKUrI0FK13UWsCztJZypcRLu2g4zyBjP3rTdD+IEeqeaFQxPHtypYNlT2YEAeowft71dQk46vBVySenySqlRfpLrhdQnuYhEY/wAOwBJYNu+J17ADH5f41KKiUXF0yYyUlaFKiHiV1hLpltHJCqMzybPjDEAbGOcKRzx71KLGYvEjHuyKTj3Kg0cWkpEKSbo96UpVSwpSlAKUqvNQ8Yo4b57ZoGwk3ltJvGB8QBbbt7DvjPpV4QlP8KKSnGPcsOlR/rTq5NMtxKyGTdIECghSSQxJyQeABX50T1eup27SrGY9shQqWDdlRs5AH738KaJadXgnWtWnySGlKVQsKUpQClQlutpv8PCw2R+VtyWw28/yG/vnA5+VTarSi41fkrGSldClafq7WWs7GadArNGoIDZwTuUc459a8eh9de+sIriUKHcyZCAhRtkZRgEk9h700vTq8DUtWk31KUqpYUpSgFUV426r5uoLCDxBEBj+m/xH/d2VecjhQSSAACSTwAB3JPtVdWHhot3fTXt4QySSs0UQOQydo2dh6FADtH3PpXR08owlqkYZ4ucdKKy6T6BudROY12RZ5lfIQe4Hqx+Q+5FXP0t4ZWlhhtvnTD/zJADg/wBFey/xPzqVRQqihVAVQAAAAAAOwAHAFfdMvUSnt2RGPBGHtilanqnqNNPtXnkBYLgBV7sxOAMnt9fYGtb0L12mqJIVjaN4iu5SQww2dpDYGex9B2rLRLTqrY21rVp8mV1L0Ra6gv8ALRjfjiVPhkH+t6j5NkVTXV/hXc2OZE/l4BzvUfEg/pp7fMZHviug6Vpjzyx/kZ5MMZ9+5zN0Hqv4bU7aTOB5gRv6r/Af03Z+1dM1XfXHhNHc7prTbDP3K9o5D9vyt8xx7j1qdaZdeZCjHG4gbwCDtccOpxxlWyD8xV+onHJUkUwQljuLMqlKVynSRrxI/wAkXf8Aov8A3LVOdLXL6XPZXhJ8m4Dq/wDVEpSQfYBXFXP4gW7SaXdKis7GPAVQWYncOwHJqH2nSD3XTKQtGyzxmWSNWUq24SyHbgjPxKSPuDXZhmo46fZv+Dkyxbna8L+TWeHeqi2bWZxhvLBcezYecjn2JxUeW/8APtZbubU5FvAxMcIZxwCOBj8pPOAMAcVvfDLpeZ7fUYZIpIjNAqIZEdAWIlx+YDOCRmsPp24/Axtb3WjG4lDthjCGJB9NxjbIB7EEjBrfbVKu+3HHsx30q+2/PJ69ba495oFlLKcyee6ue24qsq7vqQAT881kdfapJ+Ls4JppYLMwREtFnkkHc2B+YghRjnA5xzzmeINhJPo9p5Vk8DeczNbxxkmP4ZBkqijGeDnA71tustaEcUVvPpst1EYEO8Bhtk242ghSVYADkEHnsapFral5fGxo097fhC5vv8FaJLLb3bXRdwIZXO/ZvIUAckfCAxx79x6VELrpq8i0xdT/ABs3mEJIV3PkI7gA793J5BIxjkj05yunehLuXRLtGRkZ5I5IY3+Ekp+Y7T23DgZxnaPTmseXXb6fTU0wWM28BELlXHwIwIG0qAp4ALFsYB9+Jiqf0tPfft2KydrdeNu/cyuturJ5dN0y4SR45HMu8oxUMyFVJIHBG4E4PHNY/UdneaTe2kz3jzPM2X5YLwybkwSQUIbA4H0HFZfXvSU0OnabbpG8rReb5nlozgM21j+UHjcSB74ra+MOmSzS2BiikkCmTdsRm2/FD32g47Hv7Ui4/Sl2er+hJS3b7qv7LQrnHVdM/Evqs47w3G//AFXuJFP/ABB+1dHVU3hr05JLFqiTxSR/iAFHmIyZ3efyNwGcFgf0rDBLQpS/L9zbNHU1H8/2Nbq2pf4Ym0m3zn+R3zf1hkPn54ib+3Wf4Oq0um30SymFiwIkHeMtFgN9iteXg10tLHdzTTxPH5cexfMRlyztyRuHOApHH71a/pnpy7On6rAsUqM4hKBkZPMCSPvVSwGcrxgd8getby004J7Kv3MY6rU2u9/sY/VFrBbxGSHV5Z7lWXgOx3fFg7WUnBHf8x7Gtp1v1JcNo+mTiV1kfJdkYruKr3O0jOSM47c1o0tJJdMNvFpTedHzLcmM78B84XK7tx4BUE8A8e226s0Wd9D0xFgmZ08zcojcsvB7qBkferUrjfPrgrvTrj3yeHVNne6Vc2ly9480kzEtywUFShZME4KENjGB27Dit317eT32sRabFM0MYALlSRklC5YgEbsIBgZ717eMemSzCx8qKSTaZN2xGbb/ADPfaDjse/sax+u7O4sdai1CKF5kIUEKGPxBDGykqCVymCDjv9KpFqSi/NP+i8k42vFr+zW9NaZJbdTxwzSmZ0Vh5hzll/DHbnJJyFwO57d6xpdbXU7y5a71B7SJCRAilsfmYA4HHAALHuS3cYra9Pw3c/UUV3PayQiRGP5WKqvkOihnxgMcdjg89hkVrLfTjpV7crc6cbyKRsxN5YcAbmKlWKsOQcEcHIFWtN+6XH39Fd0vVvn7GRpHUct10/qMUzmQwCPa7EklWcYBJ5OCpwTzg/Kt503YGbpy3H4w2aq8heUHb8PmygrncuMkj19PWv2cG40W+8rTTZswQKix4aUBlIO1UUnHPpUc1rp26fp+yCxS/wAjJOZYtrBxukfa5TGcAZ9P289qrtLbt9X8Ft1v3+n+TX6vfJp9xBJY6jLcHcfMBZscFeD6MrAkY57V0BVA9S2cl3HA9tpT20SHaSkZLyMQDzhQxQbeGOeSecnFX9WXUVUed+P4NMHeXGwrzuLhY0Z3YKqglmY4AA7kn2r0qifFPxBN5IbaBv8As8bfEw/85we/9QHt7nn2rHFieSVI1y5FjjbPjr7xHfUZPw8BKWxYL7NMc4y3svsv3PPAveNAqgDsAAPtXK+gpuu7ce88I/WRa6qro6qKgoxRj00nPVJn4zAAknAHcn0qsrjqm11mV4YZZLW5jYi2nDFfNHt8ODgn9k84wRzkVNer4RJZSxGdLczDyxI+MZbuvJHLKCO/rVF654aX1n8Xl+ag5EkBLj3zgfGPrjHzqnTwi926fgtnnJdla8m6l64uIWex1eIzxcB/2ZVGcq6uuA44yD3Pv6V8ydcRWO620aI/yjDdO4LySN2UIjD0zgZHqfh5yca06ii1SFbXUGCTpxBeH0P7k3upP7X3PPJ+4ZYdCU/kn1Egjj4orUH5/tSEfp8h+br0rs1vx4fs5tT7p7c+V6JLFqH+CI1udSmkub6QZjt/MyIlPy/Kp92x7hc8k2XpOqR3UEc0Rykihl9/mD8weCPcGudtP6Wv9UlMqxySFzlppPhU/wCu3Bx7LnHtVy+G+kGxt3tXuYppFcuUjOfKDYGDk5wWBPIHJNc+eEUrvc3wTk3VbEvqkNU6vm0jXLvZ8ULyhpIieG3IrFh7Pz39fWrvrnnxdTGsTfNYT/8AaQf9Kr0qUpOL4LdS3GKa5L30TW4ryBZoW3I36qfVWHow9qz65t6E61fTLjdy0LkCWP3H7w/pj09+306Ms7xJo1kjYMjqGVh2IPY1nmwvG/RfDlWRez2pWq6ruzDp91IpKskEpUjghthwQfcGqn8MesrltSjjuJ5ZEmR1USMSNwyQwz65Qr96iGJyi5LwTLKoyUX5LtzSqU8UusblNReO3mljSGNFYRsVG4/EScevxKv2qzdP6gji0yC5uJNqmCFmdsklmRfbksT6Dk0lhcYp8iOVSk1wb6lRTQ/E6xvJhDHIwdjhQ6lQx9ge2fkcE1DepfEcx63GqzyLawsEmQAgb1aQPxjLDOPlSOGbdUJZYpXZbtKjtz1/Zxfh98pUXEYkjLKwXYexY9l+9elj1vay2j3Qk2wI5Uu4K8jHZe5zkYGMn2qmiXBfXHk31Kh2m+LOnzyiMSMpYgKXQqpJ7Dd6Z+eK22tdZWtnNHFPJsaQblJB24yRkt2HI9aPHJOqIU4tXZu6VGdC8RrK9nMMMh387dysofHfaT345wcHGa9epevLTT2CzyHeRnYilmx7nHAH1IzT45XVbjXGrskNfm6tN031jbagrG3k3FcblYFWXPY4Pp8xkVWvhbtaDV/NYhCgDsPiYLtuMkD1IGeKssTpt7VRV5FaryXGDmv2qjt9dttO0OX8FcSsZJnWJ2j2sJdsRYY24A2DuR61vfDbruOay2zzM08KSyzM4bhBI2Duxg4UjgVaWGSTkuSFlTaTJ/SoPJ4yacH2iSQj94Rvj+OG/hW+1TrC2trVLl5MwyFQjorNncpI4Az2BrN45rui6yRfZm6pUQk8VtPE4i84nJA3hWMYJ93/AOvYe9S+olGUe6JUlLsxSlKqWFKUoDzuIFkRkYZVlKsORkEYIyOe1c3dc9GvptyUOTE+TE/7y/un+kvY/Y+tdK1rOounor+3aGYZU8gj8yN6Mp9CP48g8Gt8Gb436MM2L5F7Oaunmxe2x9p4f+atdUVzR1D0vNpV2qyjKhw0cgHwuqsDkexHqO4+mCelga36tp6WjLpU1qTIb4taRJc6YwiRnZJI32qCzEZKnAHJwGz9qqXRv8L2f8xHeIP3fKkKf2GUr/Cui5U3KRkjIIyDgjPsR2NUH1he6pptyY3u7goSTFJvbDr/APsPUeh+RBLppWtG33HURp69/sbGTUpbvjUNHkkb/PQRSxS/U8Yb6EgfKvlFSz/7no9zK47S3kTuR9IkG0fUEGon/j1f/wDrJ/8AaNT/AB6v/wD1k/8AtGrp+KX+bOb5Y/5I3GtajrN3kSJdhD+xHDJGmPbCqMj65qY+CegTW/4p5opIt3lKodWQnG8scMBxyKgOk9SapdTLDDc3Du5wAJG+5J9FHqfSugdDsHgto45JWmdV+ORySWY8k8+meAPbFYdRLRDRtvwb4I6pat9uTPrnrxebOsTfJIf+Wp/610LXPnXOny32vXEUCl3LooA9NsSAkn0UeprLpNptvg06reCS5IzoWiS3twkEK5dz9lHqzH0UD/8AskV0t03oKWNrHbxkkIOSe7MTlm+WWJOPStZ0N0PHpkGBh5nA8yTHf+ivsg/j3Pyk1R1Gb5HS7E4MPxq33Iz4lTbdIuz7x7f7Tqv/AFqpLy1Ntp+k3yDlJJQ3zxcPIg+4Dirp6u0A39lJbh/L8zZ8W3dja6t2yO+Md60954eiTSI7AyjMe0rLs/aDkk7N3qCR39aYskYxSfP6UMuOUpNrj9bKwa3Nzpmp37DmW6iC/IeaGI+nxqP9WsnrS9ZtE0lf2Sr5HoSgVB/At+tWMvh6Box08SgE8mXZ3bzQ+dm75be9eFz4ZJLpUNlJLloSxSYJjBLOeUJ5XDYIz6A1qs0Lv3+lUZvFKq9frdkP13pzU7uS2YafFbm3I2mJ4hwGUgH4+y4yPqayuqrRP8aLRdibWWMsNowxJmySMYJPua3el+Ht8jx+ZqkpjjZCEUP8QUghTl8Y4xzmsrrXw6e+u4rqC48iVFC5wT+VmKsCpBB+Ij9Kr8sbq1VPtZPxurryuCM+Ktij6pp0RUeW3loVX4RtM6qQMduD6V++MthHaWdrBAixRGWRmVBgFggAJ9zgmpRq3h49zPYyvc5a0WIMShJlKOrFs7+C2Pn3rcdY9JR6nbeS7FCGDI4GSrYI7eoIJBFVjlinDft3LPG2pbdyAeL2gW1vp1s0McaMJFQFQAWQxMTkjluQDk+/zrC65j8+/wBHWYbvMhthIDnndIu4H15ya3Vn4OSPJF+LvHnhi/JFhvy8fCCzHapwAcDtxxWu8W7ETatYRElRIqJle6hp9uR9M1rjkrUU777mc4unJqu2x89aadHa6/p/4dFjLGDKxgKP58rnA45Xj7V6dNWiXXU17+IVZNnnFFcBh8LxovB44TtW+6a8LWgvRdXVy1y8f83uDZyBhSxZmPA7Adjzmvrqjwwa4vDd2ty1tM35sA8nGNwZWBBI7jkGq/JH8N+Kst8cvxV57Gg6at1g6qnjgAWPbJlV4UAxxuRgcACT09KwfDb/ALprP+hP9y5qedEeHq6c8kzyme4k4aQgjAJyQMkkknkknnA7euP014bmzhvY/PD/AItCufL27PhlGcbjn8/y7VEssd1fH3olY5bOuSE9PQq3S14SoJWZypIBKnEAyCexxUo6CuYLXp8XEsakBJ/MwqlnXznAQn1zwME4rZ6L4dCDS57F5t4mZzvCbduVQD4SxzgqD35rC6d8MpILee3nujLBLGUWNQyiMlt28BmIDZ5xik8kJJq/NiMJRadeCH6/rlxeaZI8emwQ2fGJBs3LtkAyoG39r4eF9TTXD/8ACll/9Qf71zW+t/BybyWgkv3MI3GONVIQOezMpbGAedo/UVt77w0Mukw2HngGKQv5nl53cynGzdx+f39Kt8mNUk/Psp8c3ba8eiGeIehwQ6Lp8kcSI7CPcygBm3W5Ztzdzlhnmri0k5t4if8ANx/3BUZ6p8Pze2Fta+cE8jZ8ezdu2xFPy7hjOc9zUrs7fy40TOdqque2cADNc+SalFK/LOiEHGTfpHtSlKwNhSlKAUpSgMDW9DhvYGhnQOjfqp9GU+jD3rT9O9ZwyzSWbNsuIHaPa5H8qEOA6njOQMkdxn1HNSeuf/F/TjBqzOOPNSORSOMMBtOD75XP3rowwWR6H9jDNN41qR0BWHqujw3URinjWRD6N6H3BHIPzHNVD0d4zSQ4ivQZU7CUfzi/1h+2Pn+b+tVvaVrMN1GJIJFkQ+qnt8iO4PyODVZ4p4nv/wBLQyRyLYrnU/AmJmJguHjH7rqJAPowKnH1zXhZeAqhv5W7JHtHGFP9pmOP0q2aVP8A6MlVZX/z47ujT9O9J22nptt4wpP5nPLt9WPP27fKtxXlc3KRIXdlRVGSzEBQPmTwKq/q/wAaVTMdiN7djMw+Ef1EPLH5nA+RqsYTyvYvKcMa3Jv1Z1nb6bFumbLkHZEv53+g9F/pHj78V7dPaJHCGmEYWa4PmTMTltzfEV3Y/KpOAPl75rnrRopNQ1GFZWaR5pk3sxySuct9ggPHpXTtaZsfxJRvd9zPFk+Rt1t4FKUrmOgx9Q1CO3iaWVtqIMsxBOB9ACa8tI1mG7iEsDh0JIDAEcg4PDAGtP4kf5Iu/wDRf+5a1ng3/klP9LL/AH610L49Xsz1vXp9Ej0Xqm2vWdbeUSGPG8AMMZJA/MB7GtrVQeCb4lvz7Kh/3pa8dN8RtWvLaRoIYj5OWklCgYXaDtCM2C3BPGTjHA9dJYPqaj2VdzOOb6U354LY1rVVtbeWdwSsSFiFxkge2SBmsbpjqOPULZZ4lZVZmGHxn4Tg/lJH8aiei9eS3Wh3Nyyp50AdT8OUYhVYHaT6huRnuK1r9dXaaHFeRiEP57I4EfwbdzAEKDwdwH61Cwuq83Rb5V38UWpSq36s8R5oNPsZoNhlulBIZSw4QbgBn/OMBWV1b1ndQz21jarG93Kil2YfCpIPZc/0WY5zgDsc8VWGTr7/AKEvLEn1Ydzo8MkiyvFG8iY2OyKzLg5GCRxzzxUK6U6zu11FtPv1j83aWR4xgH4d2PYgrkg4BBBB+WmuvETUpLy7tLWFJXSV1jIXlER2BLZO0k/CMnAz75FSsM72IeWNbltVrOo9eSxtXuJAzIm3IXG74mCjGSB3PvUG6g62vm1FLC08mOQIm9pcfE5iDkDPAGDjABJOa22taze2uiyTXKw/iUZRtC7o8GZVBIzgkjnj3HFQsTTV+fAeRNOvBu7TrC3exjvHbyYZOxkwCDuIxwSM5B7VtbO8SaNJI23I6hlYZ5UjIPPyqnut9VurnQ7SUrEIn5l2jaRIJGCBVzwMA5rY6drWpWmh+fiEJGlt5PG4mEgqdwDfmGUP2NXeDa0/NFVm3p8FrUqtdZ8S5Y9FtbqPy/PmfYwK5UFd/mELn3Uev7VT3RZZGtoWmx5rRoXwMAMVBIA+R4rKWNxVs1jNSdIzaUpWZcUpSgFKUoBSlKAUpSgFVr44aJ5lpHcKOYHw39STAz9nC/2jVlVi6ppyXMEkMgykiMp+hGMj5juPpWmOeiSkUyR1xaOUazNL1ea1kEkEjxuPVTjPyI7EfI5FXDaeBVqv85PO/wDV2IP7pP8AGpFpnhlp8GCLdXI9ZSZP4MSv8K9CXV4/zOCPS5PyIr0R4q3NyRHLaST+hlt17fNlPwD67h9K3HXHiLNY5WOzlP8A86UYhH0KE5+hK1OIoVRQqgKB2AAAH2FfRFcLnDVenbg7VCWmtRy9r/VdzfNuuJWcA5CjhF+iDj79/nWprpjVOgLC5JMltHk/tIDG36pjP3qM3ngbZt/Nyzx/LKOP4rn+NdsOqx1VUcc+myN3dkX8D9E8y8kuCPhhTap/pvx/BA39oVd1aTpDpZNNtRAjFviZmcjBZj64HsoA+1buuLNk1zbR2YYaIUKUpWJqaLrqyabTLpEBZjE2AO5I5wB7nFV/4aeINpZ6cYp3KujyMFCM28E5GCBjOeOSKt2tRddIWUrl3tYGcnJYxpkn3PHJ+tbQnFRcZIynCTlqiV54KWT+VezlSEk2qp9yvmFsfTcB+vtXl4Qf5M1D6H/kGrbit1RAiqqqBgKAAoHsAOMVjWWiQQIyRQxxq/5lRFUNxjkAc8cVaWbVq271+hWOLTXqyouif/DepfV/+THW36U0v8T0tLFjJIuCv9ZJC6/7yirEg0G3jiaJIIljf86KihW4A5UDB4AH2r3stPjgTZFGkacnaihV578Djmplmu65siOGqviigej5DfXmm25GVty7HPbaJGmP8AFreeJlki67E1y0kcEsaZkj/MoAZTg4PY4J4PB+dWzY9OW0D74beGN8EbkjVTg9xkDtXtqWkQ3KbJ4klXOQHUMAfcZ7H6VZ9QtdpbFVgeim9yuOj9H0oajE1teTzTqHKhzlSNjA5YxjsrE4z6V5+Hn/AIh1P6z/AP5IqxdN6ctrY5gt4oz7oihv7WM1622jwRSvLHDGkj53uqqGbJycsBk5PNUeZO++6LLE1Xplc+KFtps0snmT+RexRggqrEPwSisAMFu3IIIBHcVqodXnuelrkzsz7JY0R25LIJITyT3wxIz8selWnqXS9rctvmt4ZG/eZFLfrjJFZMmkwtD5JijMWAPLKrswDkDbjHB5qVmSilw/9QeJtt8lT6ypPSVt8mTPy/lZB/xIqW9IXMGoaKLZHDMtqsMoww2OYyB3HOCM5Ge1Sv8AwTD5HkeVH5OMeXtGzGc424xjPNYD6ItpbTCwhhjlKkqNoCs4B2hsYz7DJ4zUPIpKvN2Ssbi79UULoUb3U1nYMDhLqQsPYN5W8fYRufvXSlV/4eeHslrK95dkNcybiFGCE3nLkkcFz244Az3zxYFT1GRSlS8EYIOKtilKVzHQKUpQClKUApSlAKUpQClKUApSlAKUrVwa55l3JAkTsIsCWXKhFdkDKmCdzHaQTgYGRUpWQ3RtKUpUEilKUApSsRdTQ3DQDPmLGsjcHAVmZV+LtklTx8qAy6UpQClKUApSlAKUpQClKUApSlAKUpQClKUApSlAKUpQClKUApSlAKUpQClKUApSlAKiHh3pUSxTXKIAZ7i4KkZ/mhKVQfTCZ+9SyZSVYKcEggHGcHHBx9aw9B0kWlrDADu8qNV3YxuIHLY9MnJ+9XTqLRVq5Jmh6mZJ7+C2nbbbiGad1LbFlZWRVVjkZVdxYjOOBntXt4er/wBjYrnyWuJzbgknEHmER4zztIBI+RFby/0mG4AE0UcoU5XzEV8H5bgcVlKoAAAwBwAOwFS5/TpIUfqsieqact7qwik3GK3tQzKGZVZ5ZfhDbSMjEWcdu1S2vNLZVdnCqGbbuYAZbbnbk9zjJx7ZNelVlK6RKVCod0vpcL6jf3AVd63AjQ55G2FfMPf9p3b9KmNY8GnRJI8iRoryY3uqqGfHbcwGT96RlSYato0fXFyRHbxbzGtxdRRSOG2kRkOzAN6Fgu3P9KsTo22jS8vhbcWymBAFYsnnBWMpXJPIBQHHqKlF5YxzIUlRJEPdXUMp+x4r6tbRIkCRoqIvZUAVR9AOBVtf00Rp+qyO9YRefPY22WUSTs7lGKtsiidiNykEZZlHHvUQbRY/w0rpvBbU1htB5j7YgLiNGZFzjJKyEn2q0mtlLq5VS6ghWIG5QcZAPcA4GfoK8l02IKqiNAEbeo2rhXyTuAxw2SeRzyferRyaVRWWO3ZkMcAmquslSaOwuA5e+urpJCwclkiDs0ibQcCJIhsIxjPzNWlWHaaNBE7PHDEjv+ZkRVZuc8kDJ5qsJ6S0o6j01G8EMMkp7Ro7n6KpJ/4VougtCW3s4pDuM0sUbSs7MxyQX2gE4VQWPAx96kU8CupV1DKwIZWAIIPcEHgivpVwMDgDtVdVKia3sinUFgt5qcFu5by47eaWRVZlD73SNFYqQdpw/Hrj61INVuvItpZFGfKidgPfahIH8KyBbKHL7V3lQpbA3FQSQM98AknHzNehFS5XS4Cj3K30izjE+mPFIZLqUNNcyByxaMwMX3jOAnmMqqMYGOOxqZ9Wf5Pu8d/w0+P9k1ZNho8Fvu8mGKLd+by0VN312gZrKkjDKVYAggggjIIPcEH0xUynckysYUmipl1yZpY3jY5uLM2lqOfzh7dXm+ztI2f3Yh71aWnWKwQxxJnbGiqM8nAGMk+5r8j0uFTGRFGDECI8Io8sEYIXj4QR7VlVM5qXYQhp7ilKVkaClKUApSlAKUpQClKUApSlAKUpQClKUApSlAKUpQClKUApSlAKUpQClKUApSlAKUpQClKUApSlAKUpQClKUApSlAKUpQClKUApSlAKUpQClKUApSlAKUpQClKUApSlAKUpQClKUApSlAKUpQClKUApSlAKUpQClKUApSlAKUpQClKUApSlAKUpQH//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1032" name="Picture 8" descr="http://www.trac.sun.ac.za/NMMU.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599" y="3205008"/>
            <a:ext cx="1363303" cy="75095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ern.nrf.ac.za/images/institution_logos/Inkaba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9440" y="3140015"/>
            <a:ext cx="1230631" cy="91271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geology.ukzn.ac.za/images/cgslogo.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6460" y="3301778"/>
            <a:ext cx="1744493" cy="6541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58346" y="4193299"/>
            <a:ext cx="3149539" cy="2086058"/>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57339" y="4193298"/>
            <a:ext cx="2781413" cy="2086059"/>
          </a:xfrm>
          <a:prstGeom prst="rect">
            <a:avLst/>
          </a:prstGeom>
        </p:spPr>
      </p:pic>
    </p:spTree>
    <p:extLst>
      <p:ext uri="{BB962C8B-B14F-4D97-AF65-F5344CB8AC3E}">
        <p14:creationId xmlns:p14="http://schemas.microsoft.com/office/powerpoint/2010/main" val="2739534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755576" y="4869160"/>
            <a:ext cx="7992888" cy="2062103"/>
          </a:xfrm>
          <a:prstGeom prst="rect">
            <a:avLst/>
          </a:prstGeom>
          <a:noFill/>
        </p:spPr>
        <p:txBody>
          <a:bodyPr wrap="square" rtlCol="0">
            <a:spAutoFit/>
          </a:bodyPr>
          <a:lstStyle/>
          <a:p>
            <a:r>
              <a:rPr lang="en-ZA" sz="3200" dirty="0" smtClean="0">
                <a:solidFill>
                  <a:srgbClr val="FFFF00"/>
                </a:solidFill>
              </a:rPr>
              <a:t>Future work: to quantify the precipitated contamination within this sub-catchment as well as the dissolved phase which continues to be transported beyond…</a:t>
            </a:r>
            <a:endParaRPr lang="en-ZA" sz="3200" dirty="0">
              <a:solidFill>
                <a:srgbClr val="FFFF00"/>
              </a:solidFill>
            </a:endParaRPr>
          </a:p>
        </p:txBody>
      </p:sp>
    </p:spTree>
    <p:extLst>
      <p:ext uri="{BB962C8B-B14F-4D97-AF65-F5344CB8AC3E}">
        <p14:creationId xmlns:p14="http://schemas.microsoft.com/office/powerpoint/2010/main" val="1537304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179512" y="-4152"/>
            <a:ext cx="8784976" cy="6789805"/>
          </a:xfrm>
          <a:prstGeom prst="rect">
            <a:avLst/>
          </a:prstGeom>
          <a:ln>
            <a:noFill/>
          </a:ln>
          <a:effectLst>
            <a:outerShdw blurRad="292100" dist="139700" dir="2700000" algn="tl" rotWithShape="0">
              <a:srgbClr val="333333">
                <a:alpha val="65000"/>
              </a:srgbClr>
            </a:outerShdw>
          </a:effectLst>
        </p:spPr>
      </p:pic>
      <p:grpSp>
        <p:nvGrpSpPr>
          <p:cNvPr id="1028" name="Group 1027"/>
          <p:cNvGrpSpPr/>
          <p:nvPr/>
        </p:nvGrpSpPr>
        <p:grpSpPr>
          <a:xfrm>
            <a:off x="98012" y="836712"/>
            <a:ext cx="6922262" cy="3600400"/>
            <a:chOff x="98012" y="836712"/>
            <a:chExt cx="6922262" cy="3600400"/>
          </a:xfrm>
        </p:grpSpPr>
        <p:cxnSp>
          <p:nvCxnSpPr>
            <p:cNvPr id="16" name="Straight Connector 15"/>
            <p:cNvCxnSpPr/>
            <p:nvPr/>
          </p:nvCxnSpPr>
          <p:spPr>
            <a:xfrm flipH="1">
              <a:off x="98012" y="2708920"/>
              <a:ext cx="5648564" cy="1728192"/>
            </a:xfrm>
            <a:prstGeom prst="line">
              <a:avLst/>
            </a:prstGeom>
            <a:ln w="222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724128" y="1772816"/>
              <a:ext cx="1296144" cy="936104"/>
            </a:xfrm>
            <a:prstGeom prst="rect">
              <a:avLst/>
            </a:prstGeom>
            <a:solidFill>
              <a:schemeClr val="accent1">
                <a:alpha val="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6" name="Straight Connector 5"/>
            <p:cNvCxnSpPr/>
            <p:nvPr/>
          </p:nvCxnSpPr>
          <p:spPr>
            <a:xfrm flipH="1">
              <a:off x="5261328" y="2708920"/>
              <a:ext cx="1758946" cy="172819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5261328" y="836712"/>
              <a:ext cx="1758945" cy="93610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98012" y="836712"/>
              <a:ext cx="5624360" cy="936104"/>
            </a:xfrm>
            <a:prstGeom prst="line">
              <a:avLst/>
            </a:prstGeom>
            <a:ln w="222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12" y="836712"/>
            <a:ext cx="5163315" cy="3600400"/>
          </a:xfrm>
          <a:prstGeom prst="rect">
            <a:avLst/>
          </a:prstGeom>
          <a:ln w="6350">
            <a:solidFill>
              <a:schemeClr val="tx1"/>
            </a:solidFill>
          </a:ln>
          <a:effectLst>
            <a:outerShdw blurRad="292100" dist="139700" dir="2700000" algn="tl" rotWithShape="0">
              <a:srgbClr val="333333">
                <a:alpha val="65000"/>
              </a:srgbClr>
            </a:outerShdw>
          </a:effectLst>
        </p:spPr>
      </p:pic>
      <p:grpSp>
        <p:nvGrpSpPr>
          <p:cNvPr id="1025" name="Group 1024"/>
          <p:cNvGrpSpPr/>
          <p:nvPr/>
        </p:nvGrpSpPr>
        <p:grpSpPr>
          <a:xfrm>
            <a:off x="2115917" y="184488"/>
            <a:ext cx="6283816" cy="6459760"/>
            <a:chOff x="2115917" y="184488"/>
            <a:chExt cx="6283816" cy="6459760"/>
          </a:xfrm>
        </p:grpSpPr>
        <p:sp>
          <p:nvSpPr>
            <p:cNvPr id="32" name="Rectangle 31"/>
            <p:cNvSpPr/>
            <p:nvPr/>
          </p:nvSpPr>
          <p:spPr>
            <a:xfrm>
              <a:off x="2115917" y="682216"/>
              <a:ext cx="396923" cy="782216"/>
            </a:xfrm>
            <a:prstGeom prst="rect">
              <a:avLst/>
            </a:prstGeom>
            <a:solidFill>
              <a:schemeClr val="accent1">
                <a:alpha val="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36" name="Straight Connector 35"/>
            <p:cNvCxnSpPr/>
            <p:nvPr/>
          </p:nvCxnSpPr>
          <p:spPr>
            <a:xfrm>
              <a:off x="2115918" y="1457958"/>
              <a:ext cx="2888130" cy="518629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512840" y="1464432"/>
              <a:ext cx="5886893" cy="51798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2512840" y="184488"/>
              <a:ext cx="5886893" cy="49772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2115918" y="184488"/>
              <a:ext cx="2888130" cy="49772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184488"/>
            <a:ext cx="3395685" cy="6459760"/>
          </a:xfrm>
          <a:prstGeom prst="rect">
            <a:avLst/>
          </a:prstGeom>
          <a:ln w="2222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231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8830800" cy="5278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ZA"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1138" y="417736"/>
            <a:ext cx="6355423" cy="3155280"/>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tretch>
            <a:fillRect/>
          </a:stretch>
        </p:blipFill>
        <p:spPr>
          <a:xfrm>
            <a:off x="1763688" y="3068960"/>
            <a:ext cx="4896544" cy="3672408"/>
          </a:xfrm>
          <a:prstGeom prst="rect">
            <a:avLst/>
          </a:prstGeom>
        </p:spPr>
      </p:pic>
    </p:spTree>
    <p:extLst>
      <p:ext uri="{BB962C8B-B14F-4D97-AF65-F5344CB8AC3E}">
        <p14:creationId xmlns:p14="http://schemas.microsoft.com/office/powerpoint/2010/main" val="1335034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08" y="1"/>
            <a:ext cx="883173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531263"/>
            <a:ext cx="7634525" cy="3790317"/>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656" y="3795829"/>
            <a:ext cx="3433162" cy="2574872"/>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4088" y="3789040"/>
            <a:ext cx="2603358" cy="3471144"/>
          </a:xfrm>
          <a:prstGeom prst="rect">
            <a:avLst/>
          </a:prstGeom>
        </p:spPr>
      </p:pic>
    </p:spTree>
    <p:extLst>
      <p:ext uri="{BB962C8B-B14F-4D97-AF65-F5344CB8AC3E}">
        <p14:creationId xmlns:p14="http://schemas.microsoft.com/office/powerpoint/2010/main" val="1124004450"/>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646" y="1602182"/>
            <a:ext cx="8830800" cy="5291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052736"/>
            <a:ext cx="7634525" cy="3790317"/>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904" y="3861048"/>
            <a:ext cx="4032448" cy="3024336"/>
          </a:xfrm>
          <a:prstGeom prst="rect">
            <a:avLst/>
          </a:prstGeom>
        </p:spPr>
      </p:pic>
    </p:spTree>
    <p:extLst>
      <p:ext uri="{BB962C8B-B14F-4D97-AF65-F5344CB8AC3E}">
        <p14:creationId xmlns:p14="http://schemas.microsoft.com/office/powerpoint/2010/main" val="3827454676"/>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23728" y="548680"/>
            <a:ext cx="5184576" cy="646331"/>
          </a:xfrm>
          <a:prstGeom prst="rect">
            <a:avLst/>
          </a:prstGeom>
          <a:noFill/>
        </p:spPr>
        <p:txBody>
          <a:bodyPr wrap="square" rtlCol="0">
            <a:spAutoFit/>
          </a:bodyPr>
          <a:lstStyle/>
          <a:p>
            <a:r>
              <a:rPr lang="en-ZA" sz="3600" dirty="0" smtClean="0"/>
              <a:t>Classifying mine drainages</a:t>
            </a:r>
            <a:endParaRPr lang="en-ZA"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628800"/>
            <a:ext cx="4234755" cy="468052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6656" y="1628800"/>
            <a:ext cx="4191313" cy="4680520"/>
          </a:xfrm>
          <a:prstGeom prst="rect">
            <a:avLst/>
          </a:prstGeom>
        </p:spPr>
      </p:pic>
    </p:spTree>
    <p:extLst>
      <p:ext uri="{BB962C8B-B14F-4D97-AF65-F5344CB8AC3E}">
        <p14:creationId xmlns:p14="http://schemas.microsoft.com/office/powerpoint/2010/main" val="418481710"/>
      </p:ext>
    </p:extLst>
  </p:cSld>
  <p:clrMapOvr>
    <a:masterClrMapping/>
  </p:clrMapOvr>
  <p:transition spd="slow">
    <p:push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23728" y="548680"/>
            <a:ext cx="5184576" cy="646331"/>
          </a:xfrm>
          <a:prstGeom prst="rect">
            <a:avLst/>
          </a:prstGeom>
          <a:noFill/>
        </p:spPr>
        <p:txBody>
          <a:bodyPr wrap="square" rtlCol="0">
            <a:spAutoFit/>
          </a:bodyPr>
          <a:lstStyle/>
          <a:p>
            <a:r>
              <a:rPr lang="en-ZA" sz="3600" dirty="0" smtClean="0"/>
              <a:t>Classifying mine drainages</a:t>
            </a:r>
            <a:endParaRPr lang="en-ZA" sz="36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3" y="1628800"/>
            <a:ext cx="4297106" cy="462238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1628800"/>
            <a:ext cx="4320480" cy="4621709"/>
          </a:xfrm>
          <a:prstGeom prst="rect">
            <a:avLst/>
          </a:prstGeom>
        </p:spPr>
      </p:pic>
    </p:spTree>
    <p:extLst>
      <p:ext uri="{BB962C8B-B14F-4D97-AF65-F5344CB8AC3E}">
        <p14:creationId xmlns:p14="http://schemas.microsoft.com/office/powerpoint/2010/main" val="4172741564"/>
      </p:ext>
    </p:extLst>
  </p:cSld>
  <p:clrMapOvr>
    <a:masterClrMapping/>
  </p:clrMapOvr>
  <p:transition spd="slow">
    <p:push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332656"/>
            <a:ext cx="8361692" cy="1754326"/>
          </a:xfrm>
          <a:prstGeom prst="rect">
            <a:avLst/>
          </a:prstGeom>
          <a:noFill/>
        </p:spPr>
        <p:txBody>
          <a:bodyPr wrap="square" rtlCol="0">
            <a:spAutoFit/>
          </a:bodyPr>
          <a:lstStyle/>
          <a:p>
            <a:pPr algn="ctr"/>
            <a:r>
              <a:rPr lang="en-ZA" sz="3600" dirty="0" smtClean="0"/>
              <a:t>Classifying Urban </a:t>
            </a:r>
            <a:r>
              <a:rPr lang="en-ZA" sz="3600" dirty="0" smtClean="0"/>
              <a:t>and </a:t>
            </a:r>
            <a:r>
              <a:rPr lang="en-ZA" sz="3600" dirty="0" smtClean="0"/>
              <a:t>agricultural </a:t>
            </a:r>
            <a:r>
              <a:rPr lang="en-ZA" sz="3600" dirty="0" smtClean="0"/>
              <a:t>runoff/ </a:t>
            </a:r>
            <a:r>
              <a:rPr lang="en-ZA" sz="3600" dirty="0" smtClean="0"/>
              <a:t>sewage influences</a:t>
            </a:r>
          </a:p>
          <a:p>
            <a:endParaRPr lang="en-ZA" sz="36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188" y="1844824"/>
            <a:ext cx="4250347" cy="456181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8364" y="1844824"/>
            <a:ext cx="4041212" cy="4561812"/>
          </a:xfrm>
          <a:prstGeom prst="rect">
            <a:avLst/>
          </a:prstGeom>
        </p:spPr>
      </p:pic>
    </p:spTree>
    <p:extLst>
      <p:ext uri="{BB962C8B-B14F-4D97-AF65-F5344CB8AC3E}">
        <p14:creationId xmlns:p14="http://schemas.microsoft.com/office/powerpoint/2010/main" val="2511310857"/>
      </p:ext>
    </p:extLst>
  </p:cSld>
  <p:clrMapOvr>
    <a:masterClrMapping/>
  </p:clrMapOvr>
  <p:transition spd="slow">
    <p:push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1974" y="0"/>
            <a:ext cx="4900051" cy="6858000"/>
          </a:xfrm>
          <a:prstGeom prst="rect">
            <a:avLst/>
          </a:prstGeom>
        </p:spPr>
      </p:pic>
    </p:spTree>
    <p:extLst>
      <p:ext uri="{BB962C8B-B14F-4D97-AF65-F5344CB8AC3E}">
        <p14:creationId xmlns:p14="http://schemas.microsoft.com/office/powerpoint/2010/main" val="3663350483"/>
      </p:ext>
    </p:extLst>
  </p:cSld>
  <p:clrMapOvr>
    <a:masterClrMapping/>
  </p:clrMapOvr>
  <p:transition spd="slow">
    <p:push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TotalTime>
  <Words>38</Words>
  <Application>Microsoft Office PowerPoint</Application>
  <PresentationFormat>On-screen Show (4:3)</PresentationFormat>
  <Paragraphs>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 Unicode MS</vt:lpstr>
      <vt:lpstr>Arial</vt:lpstr>
      <vt:lpstr>Calibri</vt:lpstr>
      <vt:lpstr>Office Theme</vt:lpstr>
      <vt:lpstr> Characterise and quantify contamination from anthropogenic activities within the Crocodile (West) and Marico Water Management areas, South Africa.. C. Allison1, H. Coetzee2, M. de Wit3     1. Nelson Mandela Metropolitan University, South Africa, chazanne_a@hotmail.com 2. Council for Geoscience, South Africa, henkc@geoscience.org.za   3. Nelson Mandela Metropolitan University, South Africa,  maarten.dewit@nmmu.ac.za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Cape Town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Chazanne Allison</dc:creator>
  <cp:lastModifiedBy>Chazanne Long</cp:lastModifiedBy>
  <cp:revision>43</cp:revision>
  <dcterms:created xsi:type="dcterms:W3CDTF">2011-08-25T07:41:22Z</dcterms:created>
  <dcterms:modified xsi:type="dcterms:W3CDTF">2014-10-02T02:10:43Z</dcterms:modified>
</cp:coreProperties>
</file>