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262" r:id="rId3"/>
    <p:sldId id="257" r:id="rId4"/>
    <p:sldId id="288" r:id="rId5"/>
    <p:sldId id="290" r:id="rId6"/>
    <p:sldId id="291" r:id="rId7"/>
    <p:sldId id="278" r:id="rId8"/>
    <p:sldId id="284" r:id="rId9"/>
    <p:sldId id="286" r:id="rId10"/>
    <p:sldId id="280" r:id="rId11"/>
    <p:sldId id="287" r:id="rId12"/>
    <p:sldId id="285" r:id="rId13"/>
    <p:sldId id="273" r:id="rId14"/>
    <p:sldId id="267" r:id="rId15"/>
    <p:sldId id="270" r:id="rId16"/>
    <p:sldId id="281" r:id="rId17"/>
    <p:sldId id="292" r:id="rId18"/>
    <p:sldId id="293" r:id="rId19"/>
    <p:sldId id="271" r:id="rId20"/>
    <p:sldId id="294" r:id="rId21"/>
    <p:sldId id="274" r:id="rId22"/>
    <p:sldId id="265" r:id="rId23"/>
    <p:sldId id="264" r:id="rId24"/>
    <p:sldId id="277" r:id="rId25"/>
    <p:sldId id="276" r:id="rId26"/>
    <p:sldId id="28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FF"/>
    <a:srgbClr val="3366FF"/>
    <a:srgbClr val="FF0000"/>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158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0841B-F38E-40BF-967B-8F2C3E4375D0}" type="datetimeFigureOut">
              <a:rPr lang="en-ZA" smtClean="0"/>
              <a:t>2014/07/07</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05D97A-2CF2-468C-9B9A-E5DEADFB3A05}" type="slidenum">
              <a:rPr lang="en-ZA" smtClean="0"/>
              <a:t>‹#›</a:t>
            </a:fld>
            <a:endParaRPr lang="en-ZA"/>
          </a:p>
        </p:txBody>
      </p:sp>
    </p:spTree>
    <p:extLst>
      <p:ext uri="{BB962C8B-B14F-4D97-AF65-F5344CB8AC3E}">
        <p14:creationId xmlns:p14="http://schemas.microsoft.com/office/powerpoint/2010/main" val="174386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605D97A-2CF2-468C-9B9A-E5DEADFB3A05}" type="slidenum">
              <a:rPr lang="en-ZA" smtClean="0"/>
              <a:t>3</a:t>
            </a:fld>
            <a:endParaRPr lang="en-ZA"/>
          </a:p>
        </p:txBody>
      </p:sp>
    </p:spTree>
    <p:extLst>
      <p:ext uri="{BB962C8B-B14F-4D97-AF65-F5344CB8AC3E}">
        <p14:creationId xmlns:p14="http://schemas.microsoft.com/office/powerpoint/2010/main" val="124084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605D97A-2CF2-468C-9B9A-E5DEADFB3A05}" type="slidenum">
              <a:rPr lang="en-ZA" smtClean="0"/>
              <a:t>7</a:t>
            </a:fld>
            <a:endParaRPr lang="en-ZA"/>
          </a:p>
        </p:txBody>
      </p:sp>
    </p:spTree>
    <p:extLst>
      <p:ext uri="{BB962C8B-B14F-4D97-AF65-F5344CB8AC3E}">
        <p14:creationId xmlns:p14="http://schemas.microsoft.com/office/powerpoint/2010/main" val="266127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605D97A-2CF2-468C-9B9A-E5DEADFB3A05}" type="slidenum">
              <a:rPr lang="en-ZA" smtClean="0"/>
              <a:t>8</a:t>
            </a:fld>
            <a:endParaRPr lang="en-ZA"/>
          </a:p>
        </p:txBody>
      </p:sp>
    </p:spTree>
    <p:extLst>
      <p:ext uri="{BB962C8B-B14F-4D97-AF65-F5344CB8AC3E}">
        <p14:creationId xmlns:p14="http://schemas.microsoft.com/office/powerpoint/2010/main" val="111710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605D97A-2CF2-468C-9B9A-E5DEADFB3A05}" type="slidenum">
              <a:rPr lang="en-ZA" smtClean="0"/>
              <a:t>9</a:t>
            </a:fld>
            <a:endParaRPr lang="en-ZA"/>
          </a:p>
        </p:txBody>
      </p:sp>
    </p:spTree>
    <p:extLst>
      <p:ext uri="{BB962C8B-B14F-4D97-AF65-F5344CB8AC3E}">
        <p14:creationId xmlns:p14="http://schemas.microsoft.com/office/powerpoint/2010/main" val="388355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Add text</a:t>
            </a:r>
            <a:endParaRPr lang="en-ZA" dirty="0"/>
          </a:p>
        </p:txBody>
      </p:sp>
      <p:sp>
        <p:nvSpPr>
          <p:cNvPr id="4" name="Slide Number Placeholder 3"/>
          <p:cNvSpPr>
            <a:spLocks noGrp="1"/>
          </p:cNvSpPr>
          <p:nvPr>
            <p:ph type="sldNum" sz="quarter" idx="10"/>
          </p:nvPr>
        </p:nvSpPr>
        <p:spPr/>
        <p:txBody>
          <a:bodyPr/>
          <a:lstStyle/>
          <a:p>
            <a:fld id="{F605D97A-2CF2-468C-9B9A-E5DEADFB3A05}" type="slidenum">
              <a:rPr lang="en-ZA" smtClean="0"/>
              <a:t>12</a:t>
            </a:fld>
            <a:endParaRPr lang="en-ZA"/>
          </a:p>
        </p:txBody>
      </p:sp>
    </p:spTree>
    <p:extLst>
      <p:ext uri="{BB962C8B-B14F-4D97-AF65-F5344CB8AC3E}">
        <p14:creationId xmlns:p14="http://schemas.microsoft.com/office/powerpoint/2010/main" val="123854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605D97A-2CF2-468C-9B9A-E5DEADFB3A05}" type="slidenum">
              <a:rPr lang="en-ZA" smtClean="0"/>
              <a:t>14</a:t>
            </a:fld>
            <a:endParaRPr lang="en-ZA"/>
          </a:p>
        </p:txBody>
      </p:sp>
    </p:spTree>
    <p:extLst>
      <p:ext uri="{BB962C8B-B14F-4D97-AF65-F5344CB8AC3E}">
        <p14:creationId xmlns:p14="http://schemas.microsoft.com/office/powerpoint/2010/main" val="1220459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A6281B7-C584-4627-A498-0295DC9E624F}" type="slidenum">
              <a:rPr lang="en-ZA" smtClean="0"/>
              <a:t>20</a:t>
            </a:fld>
            <a:endParaRPr lang="en-ZA"/>
          </a:p>
        </p:txBody>
      </p:sp>
    </p:spTree>
    <p:extLst>
      <p:ext uri="{BB962C8B-B14F-4D97-AF65-F5344CB8AC3E}">
        <p14:creationId xmlns:p14="http://schemas.microsoft.com/office/powerpoint/2010/main" val="16177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Performance </a:t>
            </a:r>
            <a:r>
              <a:rPr lang="en-ZA" smtClean="0"/>
              <a:t>details outside</a:t>
            </a:r>
            <a:endParaRPr lang="en-ZA"/>
          </a:p>
        </p:txBody>
      </p:sp>
      <p:sp>
        <p:nvSpPr>
          <p:cNvPr id="4" name="Slide Number Placeholder 3"/>
          <p:cNvSpPr>
            <a:spLocks noGrp="1"/>
          </p:cNvSpPr>
          <p:nvPr>
            <p:ph type="sldNum" sz="quarter" idx="10"/>
          </p:nvPr>
        </p:nvSpPr>
        <p:spPr/>
        <p:txBody>
          <a:bodyPr/>
          <a:lstStyle/>
          <a:p>
            <a:fld id="{F605D97A-2CF2-468C-9B9A-E5DEADFB3A05}" type="slidenum">
              <a:rPr lang="en-ZA" smtClean="0"/>
              <a:t>21</a:t>
            </a:fld>
            <a:endParaRPr lang="en-ZA"/>
          </a:p>
        </p:txBody>
      </p:sp>
    </p:spTree>
    <p:extLst>
      <p:ext uri="{BB962C8B-B14F-4D97-AF65-F5344CB8AC3E}">
        <p14:creationId xmlns:p14="http://schemas.microsoft.com/office/powerpoint/2010/main" val="1916545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18" y="1828800"/>
            <a:ext cx="6173808"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799118" y="4800600"/>
            <a:ext cx="6173808"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904892-6DFD-4BEF-A400-569FA210663D}" type="datetimeFigureOut">
              <a:rPr lang="en-ZA" smtClean="0"/>
              <a:t>2014/07/07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596" y="381001"/>
            <a:ext cx="1143298"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42107" y="381001"/>
            <a:ext cx="554499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904892-6DFD-4BEF-A400-569FA210663D}" type="datetimeFigureOut">
              <a:rPr lang="en-ZA" smtClean="0"/>
              <a:t>2014/07/07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904892-6DFD-4BEF-A400-569FA210663D}" type="datetimeFigureOut">
              <a:rPr lang="en-ZA" smtClean="0"/>
              <a:t>2014/07/07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4918" y="2514600"/>
            <a:ext cx="6520997" cy="2819400"/>
          </a:xfrm>
        </p:spPr>
        <p:txBody>
          <a:bodyPr anchor="b">
            <a:normAutofit/>
          </a:bodyPr>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799118" y="5410201"/>
            <a:ext cx="6517197"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904892-6DFD-4BEF-A400-569FA210663D}" type="datetimeFigureOut">
              <a:rPr lang="en-ZA" smtClean="0"/>
              <a:t>2014/07/07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28880"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73104"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7904892-6DFD-4BEF-A400-569FA210663D}" type="datetimeFigureOut">
              <a:rPr lang="en-ZA" smtClean="0"/>
              <a:t>2014/07/07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42106"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2106"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88617"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88617"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7904892-6DFD-4BEF-A400-569FA210663D}" type="datetimeFigureOut">
              <a:rPr lang="en-ZA" smtClean="0"/>
              <a:t>2014/07/07</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7904892-6DFD-4BEF-A400-569FA210663D}" type="datetimeFigureOut">
              <a:rPr lang="en-ZA" smtClean="0"/>
              <a:t>2014/07/07</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04892-6DFD-4BEF-A400-569FA210663D}" type="datetimeFigureOut">
              <a:rPr lang="en-ZA" smtClean="0"/>
              <a:t>2014/07/07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3714528" y="685800"/>
            <a:ext cx="480185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904892-6DFD-4BEF-A400-569FA210663D}" type="datetimeFigureOut">
              <a:rPr lang="en-ZA" smtClean="0"/>
              <a:t>2014/07/07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714528" y="685800"/>
            <a:ext cx="4801850"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791910" y="1905000"/>
            <a:ext cx="2698158"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904892-6DFD-4BEF-A400-569FA210663D}" type="datetimeFigureOut">
              <a:rPr lang="en-ZA" smtClean="0"/>
              <a:t>2014/07/07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5EA8AB7-96BE-4B4E-BEC1-0E752326CB19}" type="slidenum">
              <a:rPr lang="en-ZA" smtClean="0"/>
              <a:t>‹#›</a:t>
            </a:fld>
            <a:endParaRPr lang="en-ZA"/>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381000"/>
            <a:ext cx="6859787"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171424" y="6400800"/>
            <a:ext cx="1087325"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7904892-6DFD-4BEF-A400-569FA210663D}" type="datetimeFigureOut">
              <a:rPr lang="en-ZA" smtClean="0"/>
              <a:t>2014/07/07</a:t>
            </a:fld>
            <a:endParaRPr lang="en-ZA"/>
          </a:p>
        </p:txBody>
      </p:sp>
      <p:sp>
        <p:nvSpPr>
          <p:cNvPr id="5" name="Footer Placeholder 4"/>
          <p:cNvSpPr>
            <a:spLocks noGrp="1"/>
          </p:cNvSpPr>
          <p:nvPr>
            <p:ph type="ftr" sz="quarter" idx="3"/>
          </p:nvPr>
        </p:nvSpPr>
        <p:spPr>
          <a:xfrm>
            <a:off x="1142107" y="6400800"/>
            <a:ext cx="4916180"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7373078" y="6400800"/>
            <a:ext cx="628815"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F5EA8AB7-96BE-4B4E-BEC1-0E752326CB19}" type="slidenum">
              <a:rPr lang="en-ZA" smtClean="0"/>
              <a:t>‹#›</a:t>
            </a:fld>
            <a:endParaRPr lang="en-ZA"/>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microsoft.com/office/2007/relationships/hdphoto" Target="../media/hdphoto1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 Id="rId9" Type="http://schemas.microsoft.com/office/2007/relationships/hdphoto" Target="../media/hdphoto14.wdp"/></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6.wdp"/><Relationship Id="rId4" Type="http://schemas.openxmlformats.org/officeDocument/2006/relationships/image" Target="../media/image37.png"/><Relationship Id="rId9" Type="http://schemas.microsoft.com/office/2007/relationships/hdphoto" Target="../media/hdphoto18.wdp"/></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6.wdp"/><Relationship Id="rId4" Type="http://schemas.openxmlformats.org/officeDocument/2006/relationships/image" Target="../media/image37.png"/><Relationship Id="rId9" Type="http://schemas.microsoft.com/office/2007/relationships/hdphoto" Target="../media/hdphoto18.wdp"/></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microsoft.com/office/2007/relationships/hdphoto" Target="../media/hdphoto20.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9.wdp"/><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46.png"/><Relationship Id="rId4" Type="http://schemas.microsoft.com/office/2007/relationships/hdphoto" Target="../media/hdphoto20.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6.wdp"/><Relationship Id="rId10" Type="http://schemas.openxmlformats.org/officeDocument/2006/relationships/image" Target="../media/image19.jpeg"/><Relationship Id="rId4" Type="http://schemas.openxmlformats.org/officeDocument/2006/relationships/image" Target="../media/image16.pn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6.wdp"/><Relationship Id="rId10" Type="http://schemas.openxmlformats.org/officeDocument/2006/relationships/image" Target="../media/image19.jpeg"/><Relationship Id="rId4" Type="http://schemas.openxmlformats.org/officeDocument/2006/relationships/image" Target="../media/image16.pn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6.jpeg"/><Relationship Id="rId3" Type="http://schemas.openxmlformats.org/officeDocument/2006/relationships/image" Target="../media/image20.png"/><Relationship Id="rId7" Type="http://schemas.openxmlformats.org/officeDocument/2006/relationships/image" Target="../media/image23.png"/><Relationship Id="rId12" Type="http://schemas.microsoft.com/office/2007/relationships/hdphoto" Target="../media/hdphoto12.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9.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11.wdp"/><Relationship Id="rId4" Type="http://schemas.openxmlformats.org/officeDocument/2006/relationships/image" Target="../media/image2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9118" y="1828800"/>
            <a:ext cx="8309386" cy="2895600"/>
          </a:xfrm>
        </p:spPr>
        <p:txBody>
          <a:bodyPr>
            <a:normAutofit/>
          </a:bodyPr>
          <a:lstStyle/>
          <a:p>
            <a:r>
              <a:rPr lang="en-ZA" sz="4000" dirty="0" smtClean="0"/>
              <a:t>The Development of a </a:t>
            </a:r>
            <a:br>
              <a:rPr lang="en-ZA" sz="4000" dirty="0" smtClean="0"/>
            </a:br>
            <a:r>
              <a:rPr lang="en-ZA" sz="4000" dirty="0" smtClean="0"/>
              <a:t>General </a:t>
            </a:r>
            <a:r>
              <a:rPr lang="en-ZA" sz="4000" dirty="0"/>
              <a:t>P</a:t>
            </a:r>
            <a:r>
              <a:rPr lang="en-ZA" sz="4000" dirty="0" smtClean="0"/>
              <a:t>urpose Processing Unit </a:t>
            </a:r>
            <a:br>
              <a:rPr lang="en-ZA" sz="4000" dirty="0" smtClean="0"/>
            </a:br>
            <a:r>
              <a:rPr lang="en-ZA" sz="4000" dirty="0" smtClean="0"/>
              <a:t>for the Upgraded </a:t>
            </a:r>
            <a:r>
              <a:rPr lang="en-ZA" sz="4000" dirty="0"/>
              <a:t>E</a:t>
            </a:r>
            <a:r>
              <a:rPr lang="en-ZA" sz="4000" dirty="0" smtClean="0"/>
              <a:t>lectronics </a:t>
            </a:r>
            <a:br>
              <a:rPr lang="en-ZA" sz="4000" dirty="0" smtClean="0"/>
            </a:br>
            <a:r>
              <a:rPr lang="en-ZA" sz="4000" dirty="0" smtClean="0"/>
              <a:t>of the ATLAS </a:t>
            </a:r>
            <a:r>
              <a:rPr lang="en-ZA" sz="4000" dirty="0" err="1" smtClean="0"/>
              <a:t>TileCal</a:t>
            </a:r>
            <a:endParaRPr lang="en-ZA" sz="4000" dirty="0"/>
          </a:p>
        </p:txBody>
      </p:sp>
      <p:sp>
        <p:nvSpPr>
          <p:cNvPr id="3" name="Subtitle 2"/>
          <p:cNvSpPr>
            <a:spLocks noGrp="1"/>
          </p:cNvSpPr>
          <p:nvPr>
            <p:ph type="subTitle" idx="1"/>
          </p:nvPr>
        </p:nvSpPr>
        <p:spPr/>
        <p:txBody>
          <a:bodyPr>
            <a:normAutofit/>
          </a:bodyPr>
          <a:lstStyle/>
          <a:p>
            <a:r>
              <a:rPr lang="en-ZA" dirty="0" smtClean="0"/>
              <a:t>Mitchell Cox</a:t>
            </a:r>
          </a:p>
          <a:p>
            <a:r>
              <a:rPr lang="en-ZA" sz="1300" dirty="0" smtClean="0"/>
              <a:t>University of the </a:t>
            </a:r>
            <a:r>
              <a:rPr lang="en-ZA" sz="1300" dirty="0" err="1" smtClean="0"/>
              <a:t>witwatersrand</a:t>
            </a:r>
            <a:r>
              <a:rPr lang="en-ZA" sz="1300" dirty="0" smtClean="0"/>
              <a:t>, </a:t>
            </a:r>
            <a:r>
              <a:rPr lang="en-ZA" sz="1300" dirty="0" err="1" smtClean="0"/>
              <a:t>johannesburg</a:t>
            </a:r>
            <a:endParaRPr lang="en-ZA" sz="1300" dirty="0" smtClean="0"/>
          </a:p>
          <a:p>
            <a:endParaRPr lang="en-ZA" dirty="0"/>
          </a:p>
          <a:p>
            <a:r>
              <a:rPr lang="en-ZA" dirty="0" smtClean="0"/>
              <a:t>SAIP 2014</a:t>
            </a:r>
            <a:endParaRPr lang="en-ZA"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373216"/>
            <a:ext cx="1247811" cy="1368152"/>
          </a:xfrm>
          <a:prstGeom prst="rect">
            <a:avLst/>
          </a:prstGeom>
          <a:effectLst>
            <a:glow rad="228600">
              <a:schemeClr val="bg2">
                <a:alpha val="80000"/>
              </a:schemeClr>
            </a:glow>
          </a:effectLst>
        </p:spPr>
      </p:pic>
      <p:pic>
        <p:nvPicPr>
          <p:cNvPr id="6146" name="Picture 2" descr="SAIP2014"/>
          <p:cNvPicPr>
            <a:picLocks noChangeAspect="1" noChangeArrowheads="1"/>
          </p:cNvPicPr>
          <p:nvPr/>
        </p:nvPicPr>
        <p:blipFill rotWithShape="1">
          <a:blip r:embed="rId3">
            <a:extLst>
              <a:ext uri="{28A0092B-C50C-407E-A947-70E740481C1C}">
                <a14:useLocalDpi xmlns:a14="http://schemas.microsoft.com/office/drawing/2010/main" val="0"/>
              </a:ext>
            </a:extLst>
          </a:blip>
          <a:srcRect l="2643" t="2918" r="55527" b="4182"/>
          <a:stretch/>
        </p:blipFill>
        <p:spPr bwMode="auto">
          <a:xfrm>
            <a:off x="2627784" y="5556145"/>
            <a:ext cx="1022957" cy="100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84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sz="4000" dirty="0" err="1" smtClean="0">
                <a:solidFill>
                  <a:schemeClr val="bg1"/>
                </a:solidFill>
              </a:rPr>
              <a:t>sROD</a:t>
            </a:r>
            <a:r>
              <a:rPr lang="en-ZA" sz="4000" dirty="0" smtClean="0">
                <a:solidFill>
                  <a:schemeClr val="bg1"/>
                </a:solidFill>
              </a:rPr>
              <a:t> PMT Energy Reconstruction</a:t>
            </a:r>
            <a:r>
              <a:rPr lang="en-ZA" dirty="0" smtClean="0"/>
              <a:t/>
            </a:r>
            <a:br>
              <a:rPr lang="en-ZA" dirty="0" smtClean="0"/>
            </a:br>
            <a:endParaRPr lang="en-ZA" dirty="0"/>
          </a:p>
        </p:txBody>
      </p:sp>
      <p:sp>
        <p:nvSpPr>
          <p:cNvPr id="3" name="Content Placeholder 2"/>
          <p:cNvSpPr txBox="1">
            <a:spLocks/>
          </p:cNvSpPr>
          <p:nvPr/>
        </p:nvSpPr>
        <p:spPr>
          <a:xfrm>
            <a:off x="468000" y="1412776"/>
            <a:ext cx="8136000" cy="5201511"/>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smtClean="0"/>
              <a:t>PMT signal is conditioned, digitised and sent to </a:t>
            </a:r>
            <a:r>
              <a:rPr lang="en-ZA" sz="2800" dirty="0" err="1" smtClean="0"/>
              <a:t>sROD</a:t>
            </a:r>
            <a:endParaRPr lang="en-ZA" sz="2800" dirty="0" smtClean="0"/>
          </a:p>
          <a:p>
            <a:r>
              <a:rPr lang="en-ZA" sz="2800" dirty="0" smtClean="0"/>
              <a:t>“Compresses” PMT Data with</a:t>
            </a:r>
            <a:endParaRPr lang="en-ZA" sz="2800" dirty="0" smtClean="0"/>
          </a:p>
          <a:p>
            <a:pPr lvl="1"/>
            <a:r>
              <a:rPr lang="en-ZA" sz="2400" dirty="0" smtClean="0"/>
              <a:t>Optimal Filtering</a:t>
            </a:r>
          </a:p>
          <a:p>
            <a:pPr lvl="1"/>
            <a:r>
              <a:rPr lang="en-ZA" sz="2400" dirty="0" smtClean="0"/>
              <a:t>Matched Filter</a:t>
            </a:r>
          </a:p>
          <a:p>
            <a:endParaRPr lang="en-ZA" dirty="0"/>
          </a:p>
          <a:p>
            <a:endParaRPr lang="en-ZA" dirty="0" smtClean="0"/>
          </a:p>
          <a:p>
            <a:endParaRPr lang="en-ZA" dirty="0" smtClean="0"/>
          </a:p>
          <a:p>
            <a:endParaRPr lang="en-ZA" dirty="0" smtClean="0"/>
          </a:p>
          <a:p>
            <a:pPr marL="0" indent="0">
              <a:buNone/>
            </a:pPr>
            <a:endParaRPr lang="en-ZA"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864" y="3429000"/>
            <a:ext cx="4017816" cy="2664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2335" y="6614286"/>
            <a:ext cx="7164288" cy="261610"/>
          </a:xfrm>
          <a:prstGeom prst="rect">
            <a:avLst/>
          </a:prstGeom>
          <a:noFill/>
        </p:spPr>
        <p:txBody>
          <a:bodyPr wrap="square" rtlCol="0">
            <a:spAutoFit/>
          </a:bodyPr>
          <a:lstStyle/>
          <a:p>
            <a:r>
              <a:rPr lang="en-ZA" sz="1100" dirty="0" smtClean="0"/>
              <a:t>Figures Reference: B S </a:t>
            </a:r>
            <a:r>
              <a:rPr lang="en-ZA" sz="1100" dirty="0" err="1" smtClean="0"/>
              <a:t>Peralva</a:t>
            </a:r>
            <a:r>
              <a:rPr lang="en-ZA" sz="1100" dirty="0" smtClean="0"/>
              <a:t>. The </a:t>
            </a:r>
            <a:r>
              <a:rPr lang="en-ZA" sz="1100" dirty="0" err="1" smtClean="0"/>
              <a:t>TileCal</a:t>
            </a:r>
            <a:r>
              <a:rPr lang="en-ZA" sz="1100" dirty="0" smtClean="0"/>
              <a:t> Energy Reconstruction for Collision Data using the Matched Filter. 2013. </a:t>
            </a:r>
            <a:endParaRPr lang="en-ZA" sz="1100" dirty="0"/>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 t="2406" r="39146" b="4749"/>
          <a:stretch/>
        </p:blipFill>
        <p:spPr bwMode="auto">
          <a:xfrm>
            <a:off x="495648" y="4098840"/>
            <a:ext cx="3808124" cy="13246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17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sz="4000" dirty="0" err="1" smtClean="0">
                <a:solidFill>
                  <a:schemeClr val="bg1"/>
                </a:solidFill>
              </a:rPr>
              <a:t>sROD</a:t>
            </a:r>
            <a:r>
              <a:rPr lang="en-ZA" sz="4000" dirty="0" smtClean="0">
                <a:solidFill>
                  <a:schemeClr val="bg1"/>
                </a:solidFill>
              </a:rPr>
              <a:t> PMT Energy Reconstruction</a:t>
            </a:r>
            <a:r>
              <a:rPr lang="en-ZA" dirty="0" smtClean="0"/>
              <a:t/>
            </a:r>
            <a:br>
              <a:rPr lang="en-ZA" dirty="0" smtClean="0"/>
            </a:br>
            <a:endParaRPr lang="en-ZA" dirty="0"/>
          </a:p>
        </p:txBody>
      </p:sp>
      <p:sp>
        <p:nvSpPr>
          <p:cNvPr id="3" name="Content Placeholder 2"/>
          <p:cNvSpPr txBox="1">
            <a:spLocks/>
          </p:cNvSpPr>
          <p:nvPr/>
        </p:nvSpPr>
        <p:spPr>
          <a:xfrm>
            <a:off x="468000" y="1412776"/>
            <a:ext cx="8136904" cy="5201511"/>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smtClean="0"/>
              <a:t>Pile-up impairs </a:t>
            </a:r>
            <a:r>
              <a:rPr lang="en-ZA" sz="2800" dirty="0" smtClean="0"/>
              <a:t>energy reconstruction </a:t>
            </a:r>
            <a:r>
              <a:rPr lang="en-ZA" sz="2800" dirty="0" smtClean="0"/>
              <a:t>performance</a:t>
            </a:r>
            <a:endParaRPr lang="en-ZA" sz="2800" dirty="0"/>
          </a:p>
          <a:p>
            <a:endParaRPr lang="en-ZA" dirty="0" smtClean="0"/>
          </a:p>
          <a:p>
            <a:endParaRPr lang="en-ZA" dirty="0"/>
          </a:p>
          <a:p>
            <a:endParaRPr lang="en-ZA" dirty="0" smtClean="0"/>
          </a:p>
          <a:p>
            <a:endParaRPr lang="en-ZA" dirty="0" smtClean="0"/>
          </a:p>
          <a:p>
            <a:endParaRPr lang="en-ZA" dirty="0" smtClean="0"/>
          </a:p>
          <a:p>
            <a:endParaRPr lang="en-ZA" dirty="0" smtClean="0"/>
          </a:p>
          <a:p>
            <a:r>
              <a:rPr lang="en-ZA" sz="2800" dirty="0" smtClean="0"/>
              <a:t>Could verify and tune algorithms “online”</a:t>
            </a:r>
            <a:endParaRPr lang="en-ZA" sz="2800" dirty="0" smtClean="0"/>
          </a:p>
          <a:p>
            <a:pPr lvl="1"/>
            <a:r>
              <a:rPr lang="en-ZA" sz="2400" dirty="0" smtClean="0"/>
              <a:t>Need a general purpose processing unit</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4798" y="2132856"/>
            <a:ext cx="2974404" cy="28976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2335" y="6614286"/>
            <a:ext cx="7164288" cy="261610"/>
          </a:xfrm>
          <a:prstGeom prst="rect">
            <a:avLst/>
          </a:prstGeom>
          <a:noFill/>
        </p:spPr>
        <p:txBody>
          <a:bodyPr wrap="square" rtlCol="0">
            <a:spAutoFit/>
          </a:bodyPr>
          <a:lstStyle/>
          <a:p>
            <a:r>
              <a:rPr lang="en-ZA" sz="1100" dirty="0" smtClean="0"/>
              <a:t>Figures Reference: B S </a:t>
            </a:r>
            <a:r>
              <a:rPr lang="en-ZA" sz="1100" dirty="0" err="1" smtClean="0"/>
              <a:t>Peralva</a:t>
            </a:r>
            <a:r>
              <a:rPr lang="en-ZA" sz="1100" dirty="0" smtClean="0"/>
              <a:t>. The </a:t>
            </a:r>
            <a:r>
              <a:rPr lang="en-ZA" sz="1100" dirty="0" err="1" smtClean="0"/>
              <a:t>TileCal</a:t>
            </a:r>
            <a:r>
              <a:rPr lang="en-ZA" sz="1100" dirty="0" smtClean="0"/>
              <a:t> Energy Reconstruction for Collision Data using the Matched Filter. 2013. </a:t>
            </a:r>
            <a:endParaRPr lang="en-ZA" sz="1100" dirty="0"/>
          </a:p>
        </p:txBody>
      </p:sp>
    </p:spTree>
    <p:extLst>
      <p:ext uri="{BB962C8B-B14F-4D97-AF65-F5344CB8AC3E}">
        <p14:creationId xmlns:p14="http://schemas.microsoft.com/office/powerpoint/2010/main" val="387431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smtClean="0"/>
              <a:t>Processing Unit Integration</a:t>
            </a:r>
            <a:br>
              <a:rPr lang="en-ZA" dirty="0" smtClean="0"/>
            </a:br>
            <a:endParaRPr lang="en-ZA"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88" r="868" b="2973"/>
          <a:stretch/>
        </p:blipFill>
        <p:spPr bwMode="auto">
          <a:xfrm>
            <a:off x="824384" y="2243667"/>
            <a:ext cx="7495232" cy="19219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406" r="717" b="4750"/>
          <a:stretch/>
        </p:blipFill>
        <p:spPr bwMode="auto">
          <a:xfrm>
            <a:off x="824384" y="4711355"/>
            <a:ext cx="7495232" cy="15979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4384" y="1874335"/>
            <a:ext cx="1728192" cy="369332"/>
          </a:xfrm>
          <a:prstGeom prst="rect">
            <a:avLst/>
          </a:prstGeom>
          <a:noFill/>
        </p:spPr>
        <p:txBody>
          <a:bodyPr wrap="square" rtlCol="0">
            <a:spAutoFit/>
          </a:bodyPr>
          <a:lstStyle/>
          <a:p>
            <a:r>
              <a:rPr lang="en-ZA" dirty="0" smtClean="0"/>
              <a:t>Current:</a:t>
            </a:r>
            <a:endParaRPr lang="en-ZA" dirty="0"/>
          </a:p>
        </p:txBody>
      </p:sp>
      <p:sp>
        <p:nvSpPr>
          <p:cNvPr id="6" name="TextBox 5"/>
          <p:cNvSpPr txBox="1"/>
          <p:nvPr/>
        </p:nvSpPr>
        <p:spPr>
          <a:xfrm>
            <a:off x="824384" y="4342023"/>
            <a:ext cx="1728192" cy="369332"/>
          </a:xfrm>
          <a:prstGeom prst="rect">
            <a:avLst/>
          </a:prstGeom>
          <a:noFill/>
        </p:spPr>
        <p:txBody>
          <a:bodyPr wrap="square" rtlCol="0">
            <a:spAutoFit/>
          </a:bodyPr>
          <a:lstStyle/>
          <a:p>
            <a:r>
              <a:rPr lang="en-ZA" dirty="0" smtClean="0"/>
              <a:t>Future:</a:t>
            </a:r>
            <a:endParaRPr lang="en-ZA" dirty="0"/>
          </a:p>
        </p:txBody>
      </p:sp>
      <p:sp>
        <p:nvSpPr>
          <p:cNvPr id="5" name="Up-Down Arrow 4"/>
          <p:cNvSpPr/>
          <p:nvPr/>
        </p:nvSpPr>
        <p:spPr>
          <a:xfrm>
            <a:off x="6948264" y="5733256"/>
            <a:ext cx="432048" cy="100811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1979712" y="6372036"/>
            <a:ext cx="4875419" cy="369332"/>
          </a:xfrm>
          <a:prstGeom prst="rect">
            <a:avLst/>
          </a:prstGeom>
          <a:noFill/>
        </p:spPr>
        <p:txBody>
          <a:bodyPr wrap="square" rtlCol="0">
            <a:spAutoFit/>
          </a:bodyPr>
          <a:lstStyle/>
          <a:p>
            <a:pPr algn="r"/>
            <a:r>
              <a:rPr lang="en-ZA" b="1" dirty="0" smtClean="0">
                <a:solidFill>
                  <a:schemeClr val="accent1"/>
                </a:solidFill>
              </a:rPr>
              <a:t>General purpose Processing Unit links to </a:t>
            </a:r>
            <a:r>
              <a:rPr lang="en-ZA" b="1" dirty="0" err="1" smtClean="0">
                <a:solidFill>
                  <a:schemeClr val="accent1"/>
                </a:solidFill>
              </a:rPr>
              <a:t>sROD</a:t>
            </a:r>
            <a:endParaRPr lang="en-ZA" b="1" dirty="0">
              <a:solidFill>
                <a:schemeClr val="accent1"/>
              </a:solidFill>
            </a:endParaRPr>
          </a:p>
        </p:txBody>
      </p:sp>
    </p:spTree>
    <p:extLst>
      <p:ext uri="{BB962C8B-B14F-4D97-AF65-F5344CB8AC3E}">
        <p14:creationId xmlns:p14="http://schemas.microsoft.com/office/powerpoint/2010/main" val="29887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smtClean="0"/>
              <a:t>Processing Unit Integration</a:t>
            </a:r>
            <a:br>
              <a:rPr lang="en-ZA" dirty="0" smtClean="0"/>
            </a:br>
            <a:endParaRPr lang="en-ZA" dirty="0"/>
          </a:p>
        </p:txBody>
      </p:sp>
      <p:sp>
        <p:nvSpPr>
          <p:cNvPr id="3" name="Content Placeholder 2"/>
          <p:cNvSpPr>
            <a:spLocks noGrp="1"/>
          </p:cNvSpPr>
          <p:nvPr>
            <p:ph idx="1"/>
          </p:nvPr>
        </p:nvSpPr>
        <p:spPr>
          <a:xfrm>
            <a:off x="468000" y="1904999"/>
            <a:ext cx="8260256" cy="4114801"/>
          </a:xfrm>
        </p:spPr>
        <p:txBody>
          <a:bodyPr>
            <a:normAutofit/>
          </a:bodyPr>
          <a:lstStyle/>
          <a:p>
            <a:r>
              <a:rPr lang="en-ZA" sz="2800" dirty="0" smtClean="0"/>
              <a:t>Not in critical data path (for now)</a:t>
            </a:r>
          </a:p>
          <a:p>
            <a:r>
              <a:rPr lang="en-ZA" sz="2800" dirty="0" smtClean="0"/>
              <a:t>40 Gb/s Data Throughput</a:t>
            </a:r>
          </a:p>
          <a:p>
            <a:r>
              <a:rPr lang="en-ZA" sz="2800" dirty="0" smtClean="0"/>
              <a:t>General Purpose CPUs</a:t>
            </a:r>
          </a:p>
        </p:txBody>
      </p:sp>
      <p:pic>
        <p:nvPicPr>
          <p:cNvPr id="5" name="Picture 12" descr="http://members.picmg.org/ShowcaseApp/sh_catalog/35f25c6dfe6cd22a2322862cca6c6a0677ec17a7/image_stor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30804">
            <a:off x="2924622" y="3660120"/>
            <a:ext cx="3204749" cy="19442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ight Brace 5"/>
          <p:cNvSpPr/>
          <p:nvPr/>
        </p:nvSpPr>
        <p:spPr>
          <a:xfrm rot="5400000">
            <a:off x="4904843" y="4823906"/>
            <a:ext cx="216024" cy="1296144"/>
          </a:xfrm>
          <a:prstGeom prst="rightBrace">
            <a:avLst>
              <a:gd name="adj1" fmla="val 43607"/>
              <a:gd name="adj2" fmla="val 4934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7" name="Right Brace 6"/>
          <p:cNvSpPr/>
          <p:nvPr/>
        </p:nvSpPr>
        <p:spPr>
          <a:xfrm rot="5400000">
            <a:off x="3592179" y="4823906"/>
            <a:ext cx="216024" cy="1296144"/>
          </a:xfrm>
          <a:prstGeom prst="rightBrace">
            <a:avLst>
              <a:gd name="adj1" fmla="val 43607"/>
              <a:gd name="adj2" fmla="val 4934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8" name="TextBox 7"/>
          <p:cNvSpPr txBox="1"/>
          <p:nvPr/>
        </p:nvSpPr>
        <p:spPr>
          <a:xfrm>
            <a:off x="3052119" y="5712348"/>
            <a:ext cx="1296144" cy="400110"/>
          </a:xfrm>
          <a:prstGeom prst="rect">
            <a:avLst/>
          </a:prstGeom>
          <a:noFill/>
        </p:spPr>
        <p:txBody>
          <a:bodyPr wrap="square" rtlCol="0">
            <a:spAutoFit/>
          </a:bodyPr>
          <a:lstStyle/>
          <a:p>
            <a:pPr algn="ctr"/>
            <a:r>
              <a:rPr lang="en-ZA" sz="2000" dirty="0" err="1" smtClean="0"/>
              <a:t>sROD</a:t>
            </a:r>
            <a:endParaRPr lang="en-ZA" sz="2000" dirty="0"/>
          </a:p>
        </p:txBody>
      </p:sp>
      <p:sp>
        <p:nvSpPr>
          <p:cNvPr id="9" name="TextBox 8"/>
          <p:cNvSpPr txBox="1"/>
          <p:nvPr/>
        </p:nvSpPr>
        <p:spPr>
          <a:xfrm>
            <a:off x="4328779" y="5745450"/>
            <a:ext cx="1368152" cy="707886"/>
          </a:xfrm>
          <a:prstGeom prst="rect">
            <a:avLst/>
          </a:prstGeom>
          <a:noFill/>
        </p:spPr>
        <p:txBody>
          <a:bodyPr wrap="square" rtlCol="0">
            <a:spAutoFit/>
          </a:bodyPr>
          <a:lstStyle/>
          <a:p>
            <a:pPr algn="ctr"/>
            <a:r>
              <a:rPr lang="en-ZA" sz="2000" dirty="0" smtClean="0"/>
              <a:t>Processing Unit (PU)</a:t>
            </a:r>
            <a:endParaRPr lang="en-ZA" sz="2000" dirty="0"/>
          </a:p>
        </p:txBody>
      </p:sp>
      <p:grpSp>
        <p:nvGrpSpPr>
          <p:cNvPr id="13" name="Group 12"/>
          <p:cNvGrpSpPr/>
          <p:nvPr/>
        </p:nvGrpSpPr>
        <p:grpSpPr>
          <a:xfrm>
            <a:off x="6302731" y="4613711"/>
            <a:ext cx="2160240" cy="1716534"/>
            <a:chOff x="6302731" y="4613711"/>
            <a:chExt cx="2160240" cy="1716534"/>
          </a:xfrm>
          <a:effectLst>
            <a:outerShdw blurRad="63500" sx="102000" sy="102000" algn="ctr" rotWithShape="0">
              <a:prstClr val="black">
                <a:alpha val="40000"/>
              </a:prstClr>
            </a:outerShdw>
          </a:effectLst>
        </p:grpSpPr>
        <p:sp>
          <p:nvSpPr>
            <p:cNvPr id="10" name="Rectangle 9"/>
            <p:cNvSpPr/>
            <p:nvPr/>
          </p:nvSpPr>
          <p:spPr>
            <a:xfrm>
              <a:off x="6446747" y="4613711"/>
              <a:ext cx="2016224" cy="171653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6302731" y="5504990"/>
              <a:ext cx="288032" cy="8252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6311198" y="5518943"/>
              <a:ext cx="45719" cy="8000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p:cNvSpPr/>
            <p:nvPr/>
          </p:nvSpPr>
          <p:spPr>
            <a:xfrm>
              <a:off x="6557237" y="4769833"/>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p:cNvSpPr/>
            <p:nvPr/>
          </p:nvSpPr>
          <p:spPr>
            <a:xfrm>
              <a:off x="6914738" y="4769833"/>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p:cNvSpPr/>
            <p:nvPr/>
          </p:nvSpPr>
          <p:spPr>
            <a:xfrm>
              <a:off x="6914738" y="4930617"/>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p:cNvSpPr/>
            <p:nvPr/>
          </p:nvSpPr>
          <p:spPr>
            <a:xfrm>
              <a:off x="6557237" y="5122288"/>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p:cNvSpPr/>
            <p:nvPr/>
          </p:nvSpPr>
          <p:spPr>
            <a:xfrm>
              <a:off x="6914738" y="5122288"/>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ectangle 21"/>
            <p:cNvSpPr/>
            <p:nvPr/>
          </p:nvSpPr>
          <p:spPr>
            <a:xfrm>
              <a:off x="6914738" y="5283072"/>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p:cNvSpPr/>
            <p:nvPr/>
          </p:nvSpPr>
          <p:spPr>
            <a:xfrm>
              <a:off x="6557237" y="5484223"/>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p:cNvSpPr/>
            <p:nvPr/>
          </p:nvSpPr>
          <p:spPr>
            <a:xfrm>
              <a:off x="6914738" y="5484223"/>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ectangle 24"/>
            <p:cNvSpPr/>
            <p:nvPr/>
          </p:nvSpPr>
          <p:spPr>
            <a:xfrm>
              <a:off x="6914738" y="5645007"/>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ectangle 25"/>
            <p:cNvSpPr/>
            <p:nvPr/>
          </p:nvSpPr>
          <p:spPr>
            <a:xfrm>
              <a:off x="6554698" y="5841569"/>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Rectangle 26"/>
            <p:cNvSpPr/>
            <p:nvPr/>
          </p:nvSpPr>
          <p:spPr>
            <a:xfrm>
              <a:off x="6912199" y="5841569"/>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Rectangle 27"/>
            <p:cNvSpPr/>
            <p:nvPr/>
          </p:nvSpPr>
          <p:spPr>
            <a:xfrm>
              <a:off x="6912199" y="6002353"/>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28"/>
            <p:cNvSpPr/>
            <p:nvPr/>
          </p:nvSpPr>
          <p:spPr>
            <a:xfrm>
              <a:off x="7202770" y="4769750"/>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Rectangle 29"/>
            <p:cNvSpPr/>
            <p:nvPr/>
          </p:nvSpPr>
          <p:spPr>
            <a:xfrm>
              <a:off x="7560271" y="4769750"/>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Rectangle 30"/>
            <p:cNvSpPr/>
            <p:nvPr/>
          </p:nvSpPr>
          <p:spPr>
            <a:xfrm>
              <a:off x="7560271" y="4930534"/>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Rectangle 31"/>
            <p:cNvSpPr/>
            <p:nvPr/>
          </p:nvSpPr>
          <p:spPr>
            <a:xfrm>
              <a:off x="7202770" y="5119937"/>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Rectangle 32"/>
            <p:cNvSpPr/>
            <p:nvPr/>
          </p:nvSpPr>
          <p:spPr>
            <a:xfrm>
              <a:off x="7560271" y="5119937"/>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33"/>
            <p:cNvSpPr/>
            <p:nvPr/>
          </p:nvSpPr>
          <p:spPr>
            <a:xfrm>
              <a:off x="7560271" y="5280721"/>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Rectangle 34"/>
            <p:cNvSpPr/>
            <p:nvPr/>
          </p:nvSpPr>
          <p:spPr>
            <a:xfrm>
              <a:off x="7202770" y="5475756"/>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Rectangle 35"/>
            <p:cNvSpPr/>
            <p:nvPr/>
          </p:nvSpPr>
          <p:spPr>
            <a:xfrm>
              <a:off x="7560271" y="5475756"/>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Rectangle 36"/>
            <p:cNvSpPr/>
            <p:nvPr/>
          </p:nvSpPr>
          <p:spPr>
            <a:xfrm>
              <a:off x="7560271" y="5636540"/>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Rectangle 37"/>
            <p:cNvSpPr/>
            <p:nvPr/>
          </p:nvSpPr>
          <p:spPr>
            <a:xfrm>
              <a:off x="7202770" y="5841486"/>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Rectangle 38"/>
            <p:cNvSpPr/>
            <p:nvPr/>
          </p:nvSpPr>
          <p:spPr>
            <a:xfrm>
              <a:off x="7560271" y="5841486"/>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Rectangle 39"/>
            <p:cNvSpPr/>
            <p:nvPr/>
          </p:nvSpPr>
          <p:spPr>
            <a:xfrm>
              <a:off x="7560271" y="6002270"/>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Rectangle 40"/>
            <p:cNvSpPr/>
            <p:nvPr/>
          </p:nvSpPr>
          <p:spPr>
            <a:xfrm>
              <a:off x="7861765" y="4765972"/>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Rectangle 41"/>
            <p:cNvSpPr/>
            <p:nvPr/>
          </p:nvSpPr>
          <p:spPr>
            <a:xfrm>
              <a:off x="8219266" y="4765972"/>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Rectangle 42"/>
            <p:cNvSpPr/>
            <p:nvPr/>
          </p:nvSpPr>
          <p:spPr>
            <a:xfrm>
              <a:off x="8219266" y="4926756"/>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Rectangle 43"/>
            <p:cNvSpPr/>
            <p:nvPr/>
          </p:nvSpPr>
          <p:spPr>
            <a:xfrm>
              <a:off x="7861765" y="5119937"/>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5" name="Rectangle 44"/>
            <p:cNvSpPr/>
            <p:nvPr/>
          </p:nvSpPr>
          <p:spPr>
            <a:xfrm>
              <a:off x="8219266" y="5119937"/>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Rectangle 45"/>
            <p:cNvSpPr/>
            <p:nvPr/>
          </p:nvSpPr>
          <p:spPr>
            <a:xfrm>
              <a:off x="8219266" y="5280721"/>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p:cNvSpPr/>
            <p:nvPr/>
          </p:nvSpPr>
          <p:spPr>
            <a:xfrm>
              <a:off x="7861765" y="5475756"/>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Rectangle 47"/>
            <p:cNvSpPr/>
            <p:nvPr/>
          </p:nvSpPr>
          <p:spPr>
            <a:xfrm>
              <a:off x="8219266" y="5475756"/>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9" name="Rectangle 48"/>
            <p:cNvSpPr/>
            <p:nvPr/>
          </p:nvSpPr>
          <p:spPr>
            <a:xfrm>
              <a:off x="8219266" y="5636540"/>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0" name="Rectangle 49"/>
            <p:cNvSpPr/>
            <p:nvPr/>
          </p:nvSpPr>
          <p:spPr>
            <a:xfrm>
              <a:off x="7861765" y="5841486"/>
              <a:ext cx="288032" cy="304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1" name="Rectangle 50"/>
            <p:cNvSpPr/>
            <p:nvPr/>
          </p:nvSpPr>
          <p:spPr>
            <a:xfrm>
              <a:off x="8219266" y="5841486"/>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Rectangle 51"/>
            <p:cNvSpPr/>
            <p:nvPr/>
          </p:nvSpPr>
          <p:spPr>
            <a:xfrm>
              <a:off x="8219266" y="6002270"/>
              <a:ext cx="207640" cy="14401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53" name="Picture 2" descr="C:\Users\Uberfly\Dropbox\MAC-Project\20140526_1525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41" t="25736" r="6273" b="13947"/>
          <a:stretch/>
        </p:blipFill>
        <p:spPr bwMode="auto">
          <a:xfrm>
            <a:off x="5965315" y="2132856"/>
            <a:ext cx="2762941" cy="14401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4" name="Picture 2" descr="http://3.bp.blogspot.com/-U5Q8SKX2Rik/U5oP5L25PKI/AAAAAAAAAEk/SKEbGluUBDY/s1600/sROD_1.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681" b="88935" l="7969" r="95000">
                        <a14:foregroundMark x1="27813" y1="13987" x2="25000" y2="14405"/>
                        <a14:foregroundMark x1="23906" y1="16701" x2="16094" y2="16910"/>
                        <a14:foregroundMark x1="21250" y1="16075" x2="24063" y2="16075"/>
                        <a14:foregroundMark x1="33438" y1="14823" x2="33594" y2="18163"/>
                        <a14:foregroundMark x1="60625" y1="83090" x2="86563" y2="83925"/>
                        <a14:foregroundMark x1="20313" y1="83716" x2="23281" y2="83299"/>
                        <a14:foregroundMark x1="24375" y1="83090" x2="28438" y2="83090"/>
                        <a14:foregroundMark x1="19219" y1="83090" x2="20313" y2="83925"/>
                        <a14:foregroundMark x1="18281" y1="57411" x2="20781" y2="60752"/>
                        <a14:foregroundMark x1="83281" y1="20042" x2="86094" y2="44259"/>
                        <a14:backgroundMark x1="19219" y1="85177" x2="21563" y2="84969"/>
                      </a14:backgroundRemoval>
                    </a14:imgEffect>
                  </a14:imgLayer>
                </a14:imgProps>
              </a:ext>
              <a:ext uri="{28A0092B-C50C-407E-A947-70E740481C1C}">
                <a14:useLocalDpi xmlns:a14="http://schemas.microsoft.com/office/drawing/2010/main" val="0"/>
              </a:ext>
            </a:extLst>
          </a:blip>
          <a:srcRect l="14198" t="12514" r="11023" b="13257"/>
          <a:stretch/>
        </p:blipFill>
        <p:spPr bwMode="auto">
          <a:xfrm>
            <a:off x="323528" y="4680256"/>
            <a:ext cx="2386609" cy="17730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69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142108" y="381000"/>
            <a:ext cx="6859787" cy="1371600"/>
          </a:xfrm>
        </p:spPr>
        <p:txBody>
          <a:bodyPr/>
          <a:lstStyle/>
          <a:p>
            <a:pPr algn="ctr"/>
            <a:r>
              <a:rPr lang="en-ZA" dirty="0" smtClean="0"/>
              <a:t>System on Chips</a:t>
            </a:r>
            <a:br>
              <a:rPr lang="en-ZA" dirty="0" smtClean="0"/>
            </a:br>
            <a:endParaRPr lang="en-ZA" dirty="0"/>
          </a:p>
        </p:txBody>
      </p:sp>
      <p:sp>
        <p:nvSpPr>
          <p:cNvPr id="14" name="Content Placeholder 2"/>
          <p:cNvSpPr>
            <a:spLocks noGrp="1"/>
          </p:cNvSpPr>
          <p:nvPr>
            <p:ph idx="1"/>
          </p:nvPr>
        </p:nvSpPr>
        <p:spPr>
          <a:xfrm>
            <a:off x="468000" y="1904999"/>
            <a:ext cx="8280464" cy="4114801"/>
          </a:xfrm>
        </p:spPr>
        <p:txBody>
          <a:bodyPr>
            <a:normAutofit/>
          </a:bodyPr>
          <a:lstStyle/>
          <a:p>
            <a:r>
              <a:rPr lang="en-ZA" sz="2800" dirty="0" smtClean="0"/>
              <a:t>ARM or Intel Atom SoC</a:t>
            </a:r>
          </a:p>
          <a:p>
            <a:pPr lvl="1"/>
            <a:r>
              <a:rPr lang="en-ZA" sz="2400" dirty="0" smtClean="0"/>
              <a:t>Low Power Consumption </a:t>
            </a:r>
            <a:endParaRPr lang="en-ZA" sz="2400" dirty="0"/>
          </a:p>
          <a:p>
            <a:pPr lvl="1"/>
            <a:r>
              <a:rPr lang="en-ZA" sz="2400" dirty="0" smtClean="0"/>
              <a:t>Low Cost</a:t>
            </a:r>
          </a:p>
          <a:p>
            <a:pPr lvl="1"/>
            <a:r>
              <a:rPr lang="en-ZA" sz="2400" dirty="0" smtClean="0"/>
              <a:t>High CPU Performance per Watt</a:t>
            </a:r>
          </a:p>
          <a:p>
            <a:r>
              <a:rPr lang="en-ZA" sz="2800" dirty="0" smtClean="0">
                <a:solidFill>
                  <a:schemeClr val="accent1"/>
                </a:solidFill>
              </a:rPr>
              <a:t>What about I/O performance?</a:t>
            </a:r>
            <a:endParaRPr lang="en-ZA" sz="2800" dirty="0">
              <a:solidFill>
                <a:schemeClr val="accent1"/>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653449"/>
            <a:ext cx="2832692" cy="1604713"/>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4653136"/>
            <a:ext cx="2229778" cy="1601430"/>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0403" y="4653136"/>
            <a:ext cx="2034305" cy="1605025"/>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1259632" y="6274620"/>
            <a:ext cx="1872208" cy="400110"/>
          </a:xfrm>
          <a:prstGeom prst="rect">
            <a:avLst/>
          </a:prstGeom>
          <a:noFill/>
        </p:spPr>
        <p:txBody>
          <a:bodyPr wrap="square" rtlCol="0">
            <a:spAutoFit/>
          </a:bodyPr>
          <a:lstStyle/>
          <a:p>
            <a:pPr algn="ctr"/>
            <a:r>
              <a:rPr lang="en-ZA" sz="2000" dirty="0" smtClean="0"/>
              <a:t>Cortex-A7</a:t>
            </a:r>
            <a:endParaRPr lang="en-ZA" sz="2000" dirty="0"/>
          </a:p>
        </p:txBody>
      </p:sp>
      <p:sp>
        <p:nvSpPr>
          <p:cNvPr id="19" name="TextBox 18"/>
          <p:cNvSpPr txBox="1"/>
          <p:nvPr/>
        </p:nvSpPr>
        <p:spPr>
          <a:xfrm>
            <a:off x="3991451" y="6274620"/>
            <a:ext cx="1872208" cy="400110"/>
          </a:xfrm>
          <a:prstGeom prst="rect">
            <a:avLst/>
          </a:prstGeom>
          <a:noFill/>
        </p:spPr>
        <p:txBody>
          <a:bodyPr wrap="square" rtlCol="0">
            <a:spAutoFit/>
          </a:bodyPr>
          <a:lstStyle/>
          <a:p>
            <a:pPr algn="ctr"/>
            <a:r>
              <a:rPr lang="en-ZA" sz="2000" dirty="0" smtClean="0"/>
              <a:t>Cortex-A9</a:t>
            </a:r>
            <a:endParaRPr lang="en-ZA" sz="2000" dirty="0"/>
          </a:p>
        </p:txBody>
      </p:sp>
      <p:sp>
        <p:nvSpPr>
          <p:cNvPr id="20" name="TextBox 19"/>
          <p:cNvSpPr txBox="1"/>
          <p:nvPr/>
        </p:nvSpPr>
        <p:spPr>
          <a:xfrm>
            <a:off x="6352345" y="6274620"/>
            <a:ext cx="1981455" cy="400110"/>
          </a:xfrm>
          <a:prstGeom prst="rect">
            <a:avLst/>
          </a:prstGeom>
          <a:noFill/>
        </p:spPr>
        <p:txBody>
          <a:bodyPr wrap="square" rtlCol="0">
            <a:spAutoFit/>
          </a:bodyPr>
          <a:lstStyle/>
          <a:p>
            <a:pPr algn="ctr"/>
            <a:r>
              <a:rPr lang="en-ZA" sz="2000" dirty="0" smtClean="0"/>
              <a:t>Cortex-A15</a:t>
            </a:r>
            <a:endParaRPr lang="en-ZA" sz="2000" dirty="0"/>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9906" y1="10794" x2="9115" y2="91687"/>
                        <a14:foregroundMark x1="20325" y1="34119" x2="20220" y2="69727"/>
                        <a14:foregroundMark x1="38030" y1="1985" x2="4348" y2="9305"/>
                      </a14:backgroundRemoval>
                    </a14:imgEffect>
                  </a14:imgLayer>
                </a14:imgProps>
              </a:ext>
              <a:ext uri="{28A0092B-C50C-407E-A947-70E740481C1C}">
                <a14:useLocalDpi xmlns:a14="http://schemas.microsoft.com/office/drawing/2010/main" val="0"/>
              </a:ext>
            </a:extLst>
          </a:blip>
          <a:stretch>
            <a:fillRect/>
          </a:stretch>
        </p:blipFill>
        <p:spPr>
          <a:xfrm rot="4500000">
            <a:off x="5576869" y="2578557"/>
            <a:ext cx="1870559" cy="790230"/>
          </a:xfrm>
          <a:prstGeom prst="rect">
            <a:avLst/>
          </a:prstGeom>
          <a:ln>
            <a:noFill/>
          </a:ln>
          <a:effectLst>
            <a:outerShdw blurRad="190500" algn="tl" rotWithShape="0">
              <a:srgbClr val="000000">
                <a:alpha val="70000"/>
              </a:srgbClr>
            </a:outerShdw>
          </a:effectLst>
        </p:spPr>
      </p:pic>
      <p:pic>
        <p:nvPicPr>
          <p:cNvPr id="22" name="Picture 6" descr="http://cdn.androidbeat.com/wp-content/uploads/2013/05/samsung-galaxy-s-4.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075" b="96779" l="23281" r="49375"/>
                    </a14:imgEffect>
                  </a14:imgLayer>
                </a14:imgProps>
              </a:ext>
              <a:ext uri="{28A0092B-C50C-407E-A947-70E740481C1C}">
                <a14:useLocalDpi xmlns:a14="http://schemas.microsoft.com/office/drawing/2010/main" val="0"/>
              </a:ext>
            </a:extLst>
          </a:blip>
          <a:srcRect l="22196" r="50000"/>
          <a:stretch/>
        </p:blipFill>
        <p:spPr bwMode="auto">
          <a:xfrm>
            <a:off x="6717352" y="1772816"/>
            <a:ext cx="1251441" cy="24017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3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dirty="0" smtClean="0"/>
              <a:t>System on Chip</a:t>
            </a:r>
            <a:br>
              <a:rPr lang="en-ZA" dirty="0" smtClean="0"/>
            </a:br>
            <a:r>
              <a:rPr lang="en-ZA" dirty="0" smtClean="0"/>
              <a:t> External I/O Ports</a:t>
            </a:r>
            <a:endParaRPr lang="en-ZA" dirty="0"/>
          </a:p>
        </p:txBody>
      </p:sp>
      <p:pic>
        <p:nvPicPr>
          <p:cNvPr id="8196" name="Picture 4" descr="http://brain.pan.e-merchant.com/2/4/46000142/l_4600014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233" l="0" r="96167">
                        <a14:foregroundMark x1="2167" y1="31203" x2="53667" y2="70677"/>
                      </a14:backgroundRemoval>
                    </a14:imgEffect>
                  </a14:imgLayer>
                </a14:imgProps>
              </a:ext>
              <a:ext uri="{28A0092B-C50C-407E-A947-70E740481C1C}">
                <a14:useLocalDpi xmlns:a14="http://schemas.microsoft.com/office/drawing/2010/main" val="0"/>
              </a:ext>
            </a:extLst>
          </a:blip>
          <a:srcRect/>
          <a:stretch>
            <a:fillRect/>
          </a:stretch>
        </p:blipFill>
        <p:spPr bwMode="auto">
          <a:xfrm>
            <a:off x="1403649" y="2744924"/>
            <a:ext cx="2273937" cy="20162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203" name="Picture 11" descr="http://upload.wikimedia.org/wikipedia/commons/0/07/ATI_Radeon_HD_4770_Graphics_Card-oblique_view.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32040" y="2708920"/>
            <a:ext cx="2812433" cy="20882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15522" y="1996480"/>
            <a:ext cx="2250190" cy="584775"/>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smtClean="0"/>
              <a:t>Ethernet</a:t>
            </a:r>
            <a:endParaRPr lang="en-ZA" sz="3200" dirty="0"/>
          </a:p>
        </p:txBody>
      </p:sp>
      <p:sp>
        <p:nvSpPr>
          <p:cNvPr id="12" name="TextBox 11"/>
          <p:cNvSpPr txBox="1"/>
          <p:nvPr/>
        </p:nvSpPr>
        <p:spPr>
          <a:xfrm>
            <a:off x="5213161" y="1996480"/>
            <a:ext cx="2250190" cy="584775"/>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smtClean="0"/>
              <a:t>PCI-Express</a:t>
            </a:r>
            <a:endParaRPr lang="en-ZA" sz="3200" dirty="0"/>
          </a:p>
        </p:txBody>
      </p:sp>
      <p:sp>
        <p:nvSpPr>
          <p:cNvPr id="13" name="TextBox 12"/>
          <p:cNvSpPr txBox="1"/>
          <p:nvPr/>
        </p:nvSpPr>
        <p:spPr>
          <a:xfrm>
            <a:off x="1283379" y="5085184"/>
            <a:ext cx="2640549" cy="1200329"/>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400" dirty="0" smtClean="0"/>
              <a:t>100 Mb/s - 1 Gb/s</a:t>
            </a:r>
          </a:p>
          <a:p>
            <a:pPr algn="ctr"/>
            <a:r>
              <a:rPr lang="en-ZA" sz="2400" dirty="0" smtClean="0">
                <a:solidFill>
                  <a:schemeClr val="accent1"/>
                </a:solidFill>
              </a:rPr>
              <a:t>10 - 100 MB/s</a:t>
            </a:r>
          </a:p>
          <a:p>
            <a:pPr algn="ctr"/>
            <a:endParaRPr lang="en-ZA" sz="2400" dirty="0">
              <a:solidFill>
                <a:schemeClr val="accent3"/>
              </a:solidFill>
            </a:endParaRPr>
          </a:p>
        </p:txBody>
      </p:sp>
      <p:sp>
        <p:nvSpPr>
          <p:cNvPr id="14" name="TextBox 13"/>
          <p:cNvSpPr txBox="1"/>
          <p:nvPr/>
        </p:nvSpPr>
        <p:spPr>
          <a:xfrm>
            <a:off x="5213161" y="5085184"/>
            <a:ext cx="2250190" cy="830997"/>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400" dirty="0" smtClean="0"/>
              <a:t>N x 5 GT/s </a:t>
            </a:r>
          </a:p>
          <a:p>
            <a:pPr algn="ctr"/>
            <a:r>
              <a:rPr lang="en-ZA" sz="2400" dirty="0" smtClean="0">
                <a:solidFill>
                  <a:schemeClr val="accent1"/>
                </a:solidFill>
              </a:rPr>
              <a:t>≥ 500 MB/s</a:t>
            </a:r>
          </a:p>
        </p:txBody>
      </p:sp>
      <p:pic>
        <p:nvPicPr>
          <p:cNvPr id="8205" name="Picture 13" descr="http://3.bp.blogspot.com/-8p_no_TkyUg/Ug4ZlGuk4OI/AAAAAAAAAKo/I36CtnlpinA/s1600/iStock_000003837847_Full_snail_1.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609" b="89967" l="0" r="96188"/>
                    </a14:imgEffect>
                  </a14:imgLayer>
                </a14:imgProps>
              </a:ext>
              <a:ext uri="{28A0092B-C50C-407E-A947-70E740481C1C}">
                <a14:useLocalDpi xmlns:a14="http://schemas.microsoft.com/office/drawing/2010/main" val="0"/>
              </a:ext>
            </a:extLst>
          </a:blip>
          <a:srcRect/>
          <a:stretch>
            <a:fillRect/>
          </a:stretch>
        </p:blipFill>
        <p:spPr bwMode="auto">
          <a:xfrm>
            <a:off x="1973066" y="5861269"/>
            <a:ext cx="1135101" cy="8484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206" name="Picture 14"/>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929" b="89835" l="10000" r="94333">
                        <a14:foregroundMark x1="84833" y1="58865" x2="88167" y2="63121"/>
                        <a14:foregroundMark x1="86333" y1="60047" x2="88000" y2="61702"/>
                      </a14:backgroundRemoval>
                    </a14:imgEffect>
                  </a14:imgLayer>
                </a14:imgProps>
              </a:ext>
              <a:ext uri="{28A0092B-C50C-407E-A947-70E740481C1C}">
                <a14:useLocalDpi xmlns:a14="http://schemas.microsoft.com/office/drawing/2010/main" val="0"/>
              </a:ext>
            </a:extLst>
          </a:blip>
          <a:srcRect/>
          <a:stretch>
            <a:fillRect/>
          </a:stretch>
        </p:blipFill>
        <p:spPr bwMode="auto">
          <a:xfrm>
            <a:off x="5671326" y="5679216"/>
            <a:ext cx="1333860" cy="9403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17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dirty="0" smtClean="0"/>
              <a:t>System on Chip</a:t>
            </a:r>
            <a:br>
              <a:rPr lang="en-ZA" dirty="0" smtClean="0"/>
            </a:br>
            <a:r>
              <a:rPr lang="en-ZA" dirty="0" smtClean="0"/>
              <a:t> External I/O Ports</a:t>
            </a:r>
            <a:endParaRPr lang="en-ZA" dirty="0"/>
          </a:p>
        </p:txBody>
      </p:sp>
      <p:pic>
        <p:nvPicPr>
          <p:cNvPr id="8196" name="Picture 4" descr="http://brain.pan.e-merchant.com/2/4/46000142/l_4600014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233" l="0" r="96167">
                        <a14:foregroundMark x1="2167" y1="31203" x2="53667" y2="70677"/>
                      </a14:backgroundRemoval>
                    </a14:imgEffect>
                  </a14:imgLayer>
                </a14:imgProps>
              </a:ext>
              <a:ext uri="{28A0092B-C50C-407E-A947-70E740481C1C}">
                <a14:useLocalDpi xmlns:a14="http://schemas.microsoft.com/office/drawing/2010/main" val="0"/>
              </a:ext>
            </a:extLst>
          </a:blip>
          <a:srcRect/>
          <a:stretch>
            <a:fillRect/>
          </a:stretch>
        </p:blipFill>
        <p:spPr bwMode="auto">
          <a:xfrm>
            <a:off x="1403649" y="2744924"/>
            <a:ext cx="2273937" cy="20162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203" name="Picture 11" descr="http://upload.wikimedia.org/wikipedia/commons/0/07/ATI_Radeon_HD_4770_Graphics_Card-oblique_view.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32040" y="2708920"/>
            <a:ext cx="2812433" cy="20882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15522" y="1996480"/>
            <a:ext cx="2250190" cy="584775"/>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smtClean="0"/>
              <a:t>Ethernet</a:t>
            </a:r>
            <a:endParaRPr lang="en-ZA" sz="3200" dirty="0"/>
          </a:p>
        </p:txBody>
      </p:sp>
      <p:sp>
        <p:nvSpPr>
          <p:cNvPr id="12" name="TextBox 11"/>
          <p:cNvSpPr txBox="1"/>
          <p:nvPr/>
        </p:nvSpPr>
        <p:spPr>
          <a:xfrm>
            <a:off x="5213161" y="1996480"/>
            <a:ext cx="2250190" cy="584775"/>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smtClean="0"/>
              <a:t>PCI-Express</a:t>
            </a:r>
            <a:endParaRPr lang="en-ZA" sz="3200" dirty="0"/>
          </a:p>
        </p:txBody>
      </p:sp>
      <p:sp>
        <p:nvSpPr>
          <p:cNvPr id="13" name="TextBox 12"/>
          <p:cNvSpPr txBox="1"/>
          <p:nvPr/>
        </p:nvSpPr>
        <p:spPr>
          <a:xfrm>
            <a:off x="1283379" y="5085184"/>
            <a:ext cx="2640549" cy="1200329"/>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400" dirty="0" smtClean="0"/>
              <a:t>100 Mb/s - 1 Gb/s</a:t>
            </a:r>
          </a:p>
          <a:p>
            <a:pPr algn="ctr"/>
            <a:r>
              <a:rPr lang="en-ZA" sz="2400" dirty="0" smtClean="0">
                <a:solidFill>
                  <a:schemeClr val="accent1"/>
                </a:solidFill>
              </a:rPr>
              <a:t>10 - 100 MB/s</a:t>
            </a:r>
          </a:p>
          <a:p>
            <a:pPr algn="ctr"/>
            <a:endParaRPr lang="en-ZA" sz="2400" dirty="0">
              <a:solidFill>
                <a:schemeClr val="accent3"/>
              </a:solidFill>
            </a:endParaRPr>
          </a:p>
        </p:txBody>
      </p:sp>
      <p:sp>
        <p:nvSpPr>
          <p:cNvPr id="14" name="TextBox 13"/>
          <p:cNvSpPr txBox="1"/>
          <p:nvPr/>
        </p:nvSpPr>
        <p:spPr>
          <a:xfrm>
            <a:off x="5213161" y="5085184"/>
            <a:ext cx="2250190" cy="830997"/>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400" dirty="0" smtClean="0"/>
              <a:t>N x 5 GT/s </a:t>
            </a:r>
          </a:p>
          <a:p>
            <a:pPr algn="ctr"/>
            <a:r>
              <a:rPr lang="en-ZA" sz="2400" dirty="0" smtClean="0">
                <a:solidFill>
                  <a:schemeClr val="accent1"/>
                </a:solidFill>
              </a:rPr>
              <a:t>≥ 500 MB/s</a:t>
            </a:r>
          </a:p>
        </p:txBody>
      </p:sp>
      <p:pic>
        <p:nvPicPr>
          <p:cNvPr id="8205" name="Picture 13" descr="http://3.bp.blogspot.com/-8p_no_TkyUg/Ug4ZlGuk4OI/AAAAAAAAAKo/I36CtnlpinA/s1600/iStock_000003837847_Full_snail_1.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609" b="89967" l="0" r="96188"/>
                    </a14:imgEffect>
                  </a14:imgLayer>
                </a14:imgProps>
              </a:ext>
              <a:ext uri="{28A0092B-C50C-407E-A947-70E740481C1C}">
                <a14:useLocalDpi xmlns:a14="http://schemas.microsoft.com/office/drawing/2010/main" val="0"/>
              </a:ext>
            </a:extLst>
          </a:blip>
          <a:srcRect/>
          <a:stretch>
            <a:fillRect/>
          </a:stretch>
        </p:blipFill>
        <p:spPr bwMode="auto">
          <a:xfrm>
            <a:off x="1973066" y="5861269"/>
            <a:ext cx="1135101" cy="8484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206" name="Picture 14"/>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929" b="89835" l="10000" r="94333">
                        <a14:foregroundMark x1="84833" y1="58865" x2="88167" y2="63121"/>
                        <a14:foregroundMark x1="86333" y1="60047" x2="88000" y2="61702"/>
                      </a14:backgroundRemoval>
                    </a14:imgEffect>
                  </a14:imgLayer>
                </a14:imgProps>
              </a:ext>
              <a:ext uri="{28A0092B-C50C-407E-A947-70E740481C1C}">
                <a14:useLocalDpi xmlns:a14="http://schemas.microsoft.com/office/drawing/2010/main" val="0"/>
              </a:ext>
            </a:extLst>
          </a:blip>
          <a:srcRect/>
          <a:stretch>
            <a:fillRect/>
          </a:stretch>
        </p:blipFill>
        <p:spPr bwMode="auto">
          <a:xfrm>
            <a:off x="5671326" y="5679216"/>
            <a:ext cx="1333860" cy="9403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478558" y="686881"/>
            <a:ext cx="2250190" cy="5478423"/>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5000" dirty="0">
                <a:ln>
                  <a:solidFill>
                    <a:schemeClr val="tx1"/>
                  </a:solidFill>
                </a:ln>
                <a:gradFill flip="none" rotWithShape="1">
                  <a:gsLst>
                    <a:gs pos="0">
                      <a:srgbClr val="FF0000">
                        <a:shade val="30000"/>
                        <a:satMod val="115000"/>
                        <a:alpha val="50000"/>
                      </a:srgbClr>
                    </a:gs>
                    <a:gs pos="83000">
                      <a:srgbClr val="FF0000">
                        <a:shade val="67500"/>
                        <a:satMod val="115000"/>
                      </a:srgbClr>
                    </a:gs>
                    <a:gs pos="100000">
                      <a:srgbClr val="FF0000">
                        <a:shade val="100000"/>
                        <a:satMod val="115000"/>
                      </a:srgbClr>
                    </a:gs>
                  </a:gsLst>
                  <a:path path="circle">
                    <a:fillToRect l="50000" t="50000" r="50000" b="50000"/>
                  </a:path>
                  <a:tileRect/>
                </a:gradFill>
              </a:rPr>
              <a:t>x</a:t>
            </a:r>
          </a:p>
        </p:txBody>
      </p:sp>
    </p:spTree>
    <p:extLst>
      <p:ext uri="{BB962C8B-B14F-4D97-AF65-F5344CB8AC3E}">
        <p14:creationId xmlns:p14="http://schemas.microsoft.com/office/powerpoint/2010/main" val="417731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smtClean="0"/>
              <a:t>PCI-Express Benchmark Rig</a:t>
            </a:r>
            <a:br>
              <a:rPr lang="en-ZA" dirty="0" smtClean="0"/>
            </a:b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3225"/>
          <a:stretch/>
        </p:blipFill>
        <p:spPr>
          <a:xfrm rot="4289359">
            <a:off x="3429671" y="1863484"/>
            <a:ext cx="2284658" cy="5065814"/>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3779912" y="5914441"/>
            <a:ext cx="4875419" cy="369332"/>
          </a:xfrm>
          <a:prstGeom prst="rect">
            <a:avLst/>
          </a:prstGeom>
          <a:noFill/>
        </p:spPr>
        <p:txBody>
          <a:bodyPr wrap="square" rtlCol="0">
            <a:spAutoFit/>
          </a:bodyPr>
          <a:lstStyle/>
          <a:p>
            <a:r>
              <a:rPr lang="en-ZA" dirty="0" smtClean="0">
                <a:solidFill>
                  <a:schemeClr val="accent1"/>
                </a:solidFill>
              </a:rPr>
              <a:t>Manufactured in South Africa</a:t>
            </a:r>
            <a:endParaRPr lang="en-ZA" dirty="0">
              <a:solidFill>
                <a:schemeClr val="accent1"/>
              </a:solidFill>
            </a:endParaRPr>
          </a:p>
        </p:txBody>
      </p:sp>
      <p:pic>
        <p:nvPicPr>
          <p:cNvPr id="12" name="Picture 2" descr="http://whygo-afr.s3.amazonaws.com/www.southafricalogue.com/files/2011/09/south-africa-fl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2104" y="5914441"/>
            <a:ext cx="594431" cy="3956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468000" y="1412775"/>
            <a:ext cx="8280464" cy="5040561"/>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smtClean="0"/>
              <a:t>Test PCI-Express with a pair of </a:t>
            </a:r>
            <a:r>
              <a:rPr lang="en-ZA" sz="2800" dirty="0" err="1" smtClean="0"/>
              <a:t>SoCs</a:t>
            </a:r>
            <a:r>
              <a:rPr lang="en-ZA" sz="2800" dirty="0" smtClean="0"/>
              <a:t>:</a:t>
            </a:r>
          </a:p>
          <a:p>
            <a:pPr lvl="1"/>
            <a:r>
              <a:rPr lang="en-ZA" sz="2400" dirty="0" err="1" smtClean="0"/>
              <a:t>Wandboard</a:t>
            </a:r>
            <a:r>
              <a:rPr lang="en-ZA" sz="2400" dirty="0" smtClean="0"/>
              <a:t> </a:t>
            </a:r>
            <a:r>
              <a:rPr lang="en-ZA" sz="2400" dirty="0"/>
              <a:t>is a Quad-Core Cortex-A9 at 1 </a:t>
            </a:r>
            <a:r>
              <a:rPr lang="en-ZA" sz="2400" dirty="0" smtClean="0"/>
              <a:t>GHz</a:t>
            </a:r>
          </a:p>
          <a:p>
            <a:pPr lvl="1"/>
            <a:r>
              <a:rPr lang="en-ZA" sz="2400" dirty="0" err="1" smtClean="0"/>
              <a:t>Freescale</a:t>
            </a:r>
            <a:r>
              <a:rPr lang="en-ZA" sz="2400" dirty="0" smtClean="0"/>
              <a:t> i.MX6 </a:t>
            </a:r>
            <a:r>
              <a:rPr lang="en-ZA" sz="2400" dirty="0" err="1" smtClean="0"/>
              <a:t>SoC</a:t>
            </a:r>
            <a:endParaRPr lang="en-ZA" sz="2400" dirty="0" smtClean="0"/>
          </a:p>
          <a:p>
            <a:endParaRPr lang="en-ZA" sz="2800" dirty="0"/>
          </a:p>
        </p:txBody>
      </p:sp>
    </p:spTree>
    <p:extLst>
      <p:ext uri="{BB962C8B-B14F-4D97-AF65-F5344CB8AC3E}">
        <p14:creationId xmlns:p14="http://schemas.microsoft.com/office/powerpoint/2010/main" val="170636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smtClean="0"/>
              <a:t>PCI-Express Benchmark Rig</a:t>
            </a:r>
            <a:br>
              <a:rPr lang="en-ZA" dirty="0" smtClean="0"/>
            </a:br>
            <a:endParaRPr lang="en-ZA" dirty="0"/>
          </a:p>
        </p:txBody>
      </p:sp>
      <p:sp>
        <p:nvSpPr>
          <p:cNvPr id="13" name="Content Placeholder 2"/>
          <p:cNvSpPr txBox="1">
            <a:spLocks/>
          </p:cNvSpPr>
          <p:nvPr/>
        </p:nvSpPr>
        <p:spPr>
          <a:xfrm>
            <a:off x="468000" y="1412775"/>
            <a:ext cx="8280464" cy="5040561"/>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smtClean="0"/>
              <a:t>Test PCI-Express with a pair of </a:t>
            </a:r>
            <a:r>
              <a:rPr lang="en-ZA" sz="2800" dirty="0" err="1" smtClean="0"/>
              <a:t>SoCs</a:t>
            </a:r>
            <a:r>
              <a:rPr lang="en-ZA" sz="2800" dirty="0" smtClean="0"/>
              <a:t>:</a:t>
            </a:r>
          </a:p>
          <a:p>
            <a:pPr lvl="1"/>
            <a:r>
              <a:rPr lang="en-ZA" sz="2400" dirty="0" err="1" smtClean="0"/>
              <a:t>Wandboard</a:t>
            </a:r>
            <a:r>
              <a:rPr lang="en-ZA" sz="2400" dirty="0" smtClean="0"/>
              <a:t> </a:t>
            </a:r>
            <a:r>
              <a:rPr lang="en-ZA" sz="2400" dirty="0"/>
              <a:t>is a Quad-Core Cortex-A9 at 1 </a:t>
            </a:r>
            <a:r>
              <a:rPr lang="en-ZA" sz="2400" dirty="0" smtClean="0"/>
              <a:t>GHz (i.MX6 </a:t>
            </a:r>
            <a:r>
              <a:rPr lang="en-ZA" sz="2400" dirty="0" err="1" smtClean="0"/>
              <a:t>SoC</a:t>
            </a:r>
            <a:r>
              <a:rPr lang="en-ZA" sz="2400" dirty="0" smtClean="0"/>
              <a:t>)</a:t>
            </a:r>
          </a:p>
          <a:p>
            <a:endParaRPr lang="en-ZA" sz="2800" dirty="0"/>
          </a:p>
        </p:txBody>
      </p:sp>
      <p:pic>
        <p:nvPicPr>
          <p:cNvPr id="2050" name="Picture 2" descr="C:\Users\Uberfly\Pictures\wand adapter soldered\IMG_2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39552" y="2638186"/>
            <a:ext cx="8064896" cy="37069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93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smtClean="0"/>
              <a:t>PCI-Express Test Results</a:t>
            </a:r>
            <a:br>
              <a:rPr lang="en-ZA" dirty="0" smtClean="0"/>
            </a:br>
            <a:endParaRPr lang="en-ZA" dirty="0"/>
          </a:p>
        </p:txBody>
      </p:sp>
      <p:sp>
        <p:nvSpPr>
          <p:cNvPr id="5" name="Content Placeholder 2"/>
          <p:cNvSpPr>
            <a:spLocks noGrp="1"/>
          </p:cNvSpPr>
          <p:nvPr>
            <p:ph idx="1"/>
          </p:nvPr>
        </p:nvSpPr>
        <p:spPr>
          <a:xfrm>
            <a:off x="468000" y="1904999"/>
            <a:ext cx="8208456" cy="4836369"/>
          </a:xfrm>
        </p:spPr>
        <p:txBody>
          <a:bodyPr>
            <a:normAutofit fontScale="85000" lnSpcReduction="20000"/>
          </a:bodyPr>
          <a:lstStyle/>
          <a:p>
            <a:r>
              <a:rPr lang="en-ZA" sz="3200" dirty="0" err="1"/>
              <a:t>PCIe</a:t>
            </a:r>
            <a:r>
              <a:rPr lang="en-ZA" sz="3200" dirty="0"/>
              <a:t> x1 Link on i.MX6 SoC </a:t>
            </a:r>
            <a:r>
              <a:rPr lang="en-ZA" sz="3000" dirty="0" smtClean="0"/>
              <a:t>:</a:t>
            </a:r>
          </a:p>
          <a:p>
            <a:pPr lvl="1"/>
            <a:r>
              <a:rPr lang="en-ZA" sz="2600" dirty="0" smtClean="0"/>
              <a:t>500 MB/s Theoretical</a:t>
            </a:r>
          </a:p>
          <a:p>
            <a:endParaRPr lang="en-ZA" dirty="0" smtClean="0"/>
          </a:p>
          <a:p>
            <a:endParaRPr lang="en-ZA" dirty="0"/>
          </a:p>
          <a:p>
            <a:endParaRPr lang="en-ZA" dirty="0" smtClean="0"/>
          </a:p>
          <a:p>
            <a:endParaRPr lang="en-ZA" dirty="0" smtClean="0"/>
          </a:p>
          <a:p>
            <a:r>
              <a:rPr lang="en-ZA" sz="3000" dirty="0" smtClean="0"/>
              <a:t>72 % of theoretical with Direct Memory Access (DMA)</a:t>
            </a:r>
          </a:p>
          <a:p>
            <a:pPr lvl="1"/>
            <a:r>
              <a:rPr lang="en-ZA" sz="2600" dirty="0" smtClean="0"/>
              <a:t>Superior to Ethernet</a:t>
            </a:r>
          </a:p>
          <a:p>
            <a:pPr lvl="1"/>
            <a:r>
              <a:rPr lang="en-ZA" sz="2600" dirty="0" smtClean="0">
                <a:solidFill>
                  <a:schemeClr val="accent1"/>
                </a:solidFill>
              </a:rPr>
              <a:t>Successful Proof of Concept </a:t>
            </a:r>
          </a:p>
          <a:p>
            <a:r>
              <a:rPr lang="en-ZA" sz="3400" dirty="0" smtClean="0"/>
              <a:t>40 Gb/s PU needs 12 Freescale i.MX6 </a:t>
            </a:r>
            <a:r>
              <a:rPr lang="en-ZA" sz="3400" dirty="0" err="1" smtClean="0"/>
              <a:t>SoCs</a:t>
            </a:r>
            <a:endParaRPr lang="en-ZA" sz="3400" dirty="0" smtClean="0"/>
          </a:p>
          <a:p>
            <a:pPr lvl="1"/>
            <a:r>
              <a:rPr lang="en-ZA" sz="2600" dirty="0" smtClean="0"/>
              <a:t>12 x 5 W = 60 W Power Consumption</a:t>
            </a:r>
            <a:endParaRPr lang="en-ZA" sz="2600" dirty="0"/>
          </a:p>
          <a:p>
            <a:endParaRPr lang="en-ZA" dirty="0" smtClean="0"/>
          </a:p>
        </p:txBody>
      </p:sp>
      <p:graphicFrame>
        <p:nvGraphicFramePr>
          <p:cNvPr id="3" name="Table 2"/>
          <p:cNvGraphicFramePr>
            <a:graphicFrameLocks noGrp="1"/>
          </p:cNvGraphicFramePr>
          <p:nvPr>
            <p:extLst>
              <p:ext uri="{D42A27DB-BD31-4B8C-83A1-F6EECF244321}">
                <p14:modId xmlns:p14="http://schemas.microsoft.com/office/powerpoint/2010/main" val="1240350421"/>
              </p:ext>
            </p:extLst>
          </p:nvPr>
        </p:nvGraphicFramePr>
        <p:xfrm>
          <a:off x="1391816" y="2852936"/>
          <a:ext cx="6360368" cy="1328544"/>
        </p:xfrm>
        <a:graphic>
          <a:graphicData uri="http://schemas.openxmlformats.org/drawingml/2006/table">
            <a:tbl>
              <a:tblPr firstRow="1" bandRow="1">
                <a:tableStyleId>{5202B0CA-FC54-4496-8BCA-5EF66A818D29}</a:tableStyleId>
              </a:tblPr>
              <a:tblGrid>
                <a:gridCol w="1590092"/>
                <a:gridCol w="1590092"/>
                <a:gridCol w="1590092"/>
                <a:gridCol w="1590092"/>
              </a:tblGrid>
              <a:tr h="442848">
                <a:tc>
                  <a:txBody>
                    <a:bodyPr/>
                    <a:lstStyle/>
                    <a:p>
                      <a:endParaRPr lang="en-ZA" dirty="0"/>
                    </a:p>
                  </a:txBody>
                  <a:tcPr anchor="ctr">
                    <a:solidFill>
                      <a:schemeClr val="accent1"/>
                    </a:solidFill>
                  </a:tcPr>
                </a:tc>
                <a:tc>
                  <a:txBody>
                    <a:bodyPr/>
                    <a:lstStyle/>
                    <a:p>
                      <a:pPr algn="ctr"/>
                      <a:r>
                        <a:rPr lang="en-ZA" dirty="0" smtClean="0">
                          <a:solidFill>
                            <a:schemeClr val="tx2"/>
                          </a:solidFill>
                        </a:rPr>
                        <a:t>CPU</a:t>
                      </a:r>
                      <a:r>
                        <a:rPr lang="en-ZA" baseline="0" dirty="0" smtClean="0">
                          <a:solidFill>
                            <a:schemeClr val="tx2"/>
                          </a:solidFill>
                        </a:rPr>
                        <a:t> </a:t>
                      </a:r>
                      <a:r>
                        <a:rPr lang="en-ZA" baseline="0" dirty="0" err="1" smtClean="0">
                          <a:solidFill>
                            <a:schemeClr val="tx2"/>
                          </a:solidFill>
                        </a:rPr>
                        <a:t>memcpy</a:t>
                      </a:r>
                      <a:endParaRPr lang="en-ZA" dirty="0">
                        <a:solidFill>
                          <a:schemeClr val="tx2"/>
                        </a:solidFill>
                      </a:endParaRPr>
                    </a:p>
                  </a:txBody>
                  <a:tcPr anchor="ctr">
                    <a:solidFill>
                      <a:schemeClr val="accent1"/>
                    </a:solidFill>
                  </a:tcPr>
                </a:tc>
                <a:tc>
                  <a:txBody>
                    <a:bodyPr/>
                    <a:lstStyle/>
                    <a:p>
                      <a:pPr algn="ctr"/>
                      <a:r>
                        <a:rPr lang="en-ZA" dirty="0" smtClean="0">
                          <a:solidFill>
                            <a:schemeClr val="tx2"/>
                          </a:solidFill>
                        </a:rPr>
                        <a:t>DMA (Slave)</a:t>
                      </a:r>
                      <a:endParaRPr lang="en-ZA" dirty="0">
                        <a:solidFill>
                          <a:schemeClr val="tx2"/>
                        </a:solidFill>
                      </a:endParaRPr>
                    </a:p>
                  </a:txBody>
                  <a:tcPr anchor="ctr">
                    <a:solidFill>
                      <a:schemeClr val="accent1"/>
                    </a:solidFill>
                  </a:tcPr>
                </a:tc>
                <a:tc>
                  <a:txBody>
                    <a:bodyPr/>
                    <a:lstStyle/>
                    <a:p>
                      <a:pPr algn="ctr"/>
                      <a:r>
                        <a:rPr lang="en-ZA" dirty="0" smtClean="0">
                          <a:solidFill>
                            <a:schemeClr val="tx2"/>
                          </a:solidFill>
                        </a:rPr>
                        <a:t>DMA (Master)</a:t>
                      </a:r>
                      <a:endParaRPr lang="en-ZA" dirty="0">
                        <a:solidFill>
                          <a:schemeClr val="tx2"/>
                        </a:solidFill>
                      </a:endParaRPr>
                    </a:p>
                  </a:txBody>
                  <a:tcPr anchor="ctr">
                    <a:solidFill>
                      <a:schemeClr val="accent1"/>
                    </a:solidFill>
                  </a:tcPr>
                </a:tc>
              </a:tr>
              <a:tr h="442848">
                <a:tc>
                  <a:txBody>
                    <a:bodyPr/>
                    <a:lstStyle/>
                    <a:p>
                      <a:pPr algn="r"/>
                      <a:r>
                        <a:rPr lang="en-ZA" dirty="0" smtClean="0"/>
                        <a:t>Read (MB/s)</a:t>
                      </a:r>
                      <a:endParaRPr lang="en-ZA" b="1" dirty="0"/>
                    </a:p>
                  </a:txBody>
                  <a:tcPr anchor="ctr"/>
                </a:tc>
                <a:tc>
                  <a:txBody>
                    <a:bodyPr/>
                    <a:lstStyle/>
                    <a:p>
                      <a:pPr algn="ctr"/>
                      <a:r>
                        <a:rPr lang="en-ZA" sz="1800" dirty="0" smtClean="0"/>
                        <a:t>94.8 </a:t>
                      </a:r>
                      <a:r>
                        <a:rPr lang="en-ZA" sz="1200" dirty="0" smtClean="0"/>
                        <a:t>±1.1%</a:t>
                      </a:r>
                      <a:endParaRPr lang="en-ZA" sz="1200" dirty="0">
                        <a:latin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800" dirty="0" smtClean="0"/>
                        <a:t>174.1 </a:t>
                      </a:r>
                      <a:r>
                        <a:rPr lang="en-ZA" sz="1200" dirty="0" smtClean="0"/>
                        <a:t>±0.3%</a:t>
                      </a:r>
                      <a:endParaRPr lang="en-ZA" sz="1200" dirty="0" smtClean="0">
                        <a:latin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800" dirty="0" smtClean="0"/>
                        <a:t>236.4 </a:t>
                      </a:r>
                      <a:r>
                        <a:rPr lang="en-ZA" sz="1200" dirty="0" smtClean="0"/>
                        <a:t>±0.2%</a:t>
                      </a:r>
                      <a:endParaRPr lang="en-ZA" sz="1200" dirty="0" smtClean="0">
                        <a:solidFill>
                          <a:schemeClr val="bg1"/>
                        </a:solidFill>
                        <a:latin typeface="Calibri" pitchFamily="34" charset="0"/>
                      </a:endParaRPr>
                    </a:p>
                  </a:txBody>
                  <a:tcPr anchor="ctr">
                    <a:solidFill>
                      <a:schemeClr val="tx2">
                        <a:lumMod val="75000"/>
                      </a:schemeClr>
                    </a:solidFill>
                  </a:tcPr>
                </a:tc>
              </a:tr>
              <a:tr h="442848">
                <a:tc>
                  <a:txBody>
                    <a:bodyPr/>
                    <a:lstStyle/>
                    <a:p>
                      <a:pPr algn="r"/>
                      <a:r>
                        <a:rPr lang="en-ZA" dirty="0" smtClean="0"/>
                        <a:t>Write (MB/s)</a:t>
                      </a:r>
                      <a:endParaRPr lang="en-ZA"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800" dirty="0" smtClean="0"/>
                        <a:t>283.3 </a:t>
                      </a:r>
                      <a:r>
                        <a:rPr lang="en-ZA" sz="1200" dirty="0" smtClean="0"/>
                        <a:t>±0.3%</a:t>
                      </a:r>
                      <a:endParaRPr lang="en-ZA" sz="1200" dirty="0" smtClean="0">
                        <a:latin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800" dirty="0" smtClean="0"/>
                        <a:t>352.2 </a:t>
                      </a:r>
                      <a:r>
                        <a:rPr lang="en-ZA" sz="1200" dirty="0" smtClean="0"/>
                        <a:t>±0.3%</a:t>
                      </a:r>
                      <a:endParaRPr lang="en-ZA" sz="1200" dirty="0" smtClean="0">
                        <a:latin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800" dirty="0" smtClean="0"/>
                        <a:t>357.9 </a:t>
                      </a:r>
                      <a:r>
                        <a:rPr lang="en-ZA" sz="1200" dirty="0" smtClean="0"/>
                        <a:t>±0.4%</a:t>
                      </a:r>
                      <a:endParaRPr lang="en-ZA" sz="1200" dirty="0" smtClean="0">
                        <a:solidFill>
                          <a:schemeClr val="bg1"/>
                        </a:solidFill>
                        <a:latin typeface="Calibri" pitchFamily="34" charset="0"/>
                      </a:endParaRPr>
                    </a:p>
                  </a:txBody>
                  <a:tcPr anchor="ctr">
                    <a:solidFill>
                      <a:schemeClr val="tx2">
                        <a:lumMod val="75000"/>
                      </a:schemeClr>
                    </a:solidFill>
                  </a:tcPr>
                </a:tc>
              </a:tr>
            </a:tbl>
          </a:graphicData>
        </a:graphic>
      </p:graphicFrame>
    </p:spTree>
    <p:extLst>
      <p:ext uri="{BB962C8B-B14F-4D97-AF65-F5344CB8AC3E}">
        <p14:creationId xmlns:p14="http://schemas.microsoft.com/office/powerpoint/2010/main" val="293223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2108" y="381000"/>
            <a:ext cx="6859787" cy="1371600"/>
          </a:xfrm>
        </p:spPr>
        <p:txBody>
          <a:bodyPr/>
          <a:lstStyle/>
          <a:p>
            <a:pPr algn="ctr"/>
            <a:r>
              <a:rPr lang="en-ZA" sz="3600" dirty="0" smtClean="0"/>
              <a:t>Overview</a:t>
            </a:r>
            <a:endParaRPr lang="en-ZA" sz="3600" dirty="0"/>
          </a:p>
        </p:txBody>
      </p:sp>
      <p:sp>
        <p:nvSpPr>
          <p:cNvPr id="7" name="Content Placeholder 4"/>
          <p:cNvSpPr txBox="1">
            <a:spLocks/>
          </p:cNvSpPr>
          <p:nvPr/>
        </p:nvSpPr>
        <p:spPr>
          <a:xfrm>
            <a:off x="468000" y="1904999"/>
            <a:ext cx="8352472" cy="462034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marL="342900" indent="-342900">
              <a:buFont typeface="Arial" pitchFamily="34" charset="0"/>
              <a:buChar char="•"/>
            </a:pPr>
            <a:endParaRPr lang="en-ZA" sz="2400" dirty="0" smtClean="0"/>
          </a:p>
          <a:p>
            <a:pPr marL="342900" indent="-342900">
              <a:buFont typeface="Arial" pitchFamily="34" charset="0"/>
              <a:buChar char="•"/>
            </a:pPr>
            <a:r>
              <a:rPr lang="en-ZA" sz="2400" dirty="0" smtClean="0"/>
              <a:t>ATLAS tile calorimeter (</a:t>
            </a:r>
            <a:r>
              <a:rPr lang="en-ZA" sz="2400" dirty="0" err="1" smtClean="0"/>
              <a:t>tilecal</a:t>
            </a:r>
            <a:r>
              <a:rPr lang="en-ZA" sz="2400" dirty="0" smtClean="0"/>
              <a:t>)</a:t>
            </a:r>
          </a:p>
          <a:p>
            <a:pPr marL="342900" indent="-342900">
              <a:buFont typeface="Arial" pitchFamily="34" charset="0"/>
              <a:buChar char="•"/>
            </a:pPr>
            <a:endParaRPr lang="en-ZA" sz="2400" dirty="0"/>
          </a:p>
          <a:p>
            <a:pPr marL="342900" indent="-342900">
              <a:buFont typeface="Arial" pitchFamily="34" charset="0"/>
              <a:buChar char="•"/>
            </a:pPr>
            <a:r>
              <a:rPr lang="en-ZA" sz="2400" dirty="0" smtClean="0"/>
              <a:t>The offline data problem</a:t>
            </a:r>
          </a:p>
          <a:p>
            <a:pPr marL="342900" indent="-342900">
              <a:buFont typeface="Arial" pitchFamily="34" charset="0"/>
              <a:buChar char="•"/>
            </a:pPr>
            <a:endParaRPr lang="en-ZA" sz="2400" dirty="0"/>
          </a:p>
          <a:p>
            <a:pPr marL="342900" indent="-342900">
              <a:buFont typeface="Arial" pitchFamily="34" charset="0"/>
              <a:buChar char="•"/>
            </a:pPr>
            <a:r>
              <a:rPr lang="en-ZA" sz="2400" dirty="0" err="1" smtClean="0"/>
              <a:t>TileCal</a:t>
            </a:r>
            <a:r>
              <a:rPr lang="en-ZA" sz="2400" dirty="0" smtClean="0"/>
              <a:t> read-out architecture</a:t>
            </a:r>
            <a:endParaRPr lang="en-ZA" sz="2400" dirty="0"/>
          </a:p>
          <a:p>
            <a:pPr marL="800100" lvl="1" indent="-342900">
              <a:buFont typeface="Arial" pitchFamily="34" charset="0"/>
              <a:buChar char="•"/>
            </a:pPr>
            <a:r>
              <a:rPr lang="en-ZA" sz="2400" dirty="0" smtClean="0"/>
              <a:t>Phase II Upgrades</a:t>
            </a:r>
          </a:p>
          <a:p>
            <a:pPr marL="342900" indent="-342900">
              <a:buFont typeface="Arial" pitchFamily="34" charset="0"/>
              <a:buChar char="•"/>
            </a:pPr>
            <a:endParaRPr lang="en-ZA" sz="2400" dirty="0"/>
          </a:p>
          <a:p>
            <a:pPr marL="342900" indent="-342900">
              <a:buFont typeface="Arial" pitchFamily="34" charset="0"/>
              <a:buChar char="•"/>
            </a:pPr>
            <a:r>
              <a:rPr lang="en-ZA" sz="2400" dirty="0" smtClean="0"/>
              <a:t>Energy Reconstruction with high pile-up</a:t>
            </a:r>
          </a:p>
          <a:p>
            <a:pPr marL="342900" indent="-342900">
              <a:buFont typeface="Arial" pitchFamily="34" charset="0"/>
              <a:buChar char="•"/>
            </a:pPr>
            <a:endParaRPr lang="en-ZA" sz="2400" dirty="0"/>
          </a:p>
          <a:p>
            <a:pPr marL="342900" indent="-342900">
              <a:buFont typeface="Arial" pitchFamily="34" charset="0"/>
              <a:buChar char="•"/>
            </a:pPr>
            <a:r>
              <a:rPr lang="en-ZA" sz="2400" dirty="0" smtClean="0"/>
              <a:t>General Purpose Processing Unit</a:t>
            </a:r>
          </a:p>
          <a:p>
            <a:pPr marL="342900" indent="-342900">
              <a:buFont typeface="Arial" pitchFamily="34" charset="0"/>
              <a:buChar char="•"/>
            </a:pPr>
            <a:endParaRPr lang="en-ZA" dirty="0"/>
          </a:p>
          <a:p>
            <a:endParaRPr lang="en-ZA" dirty="0" smtClean="0"/>
          </a:p>
          <a:p>
            <a:pPr marL="342900" indent="-342900">
              <a:buFont typeface="Arial" pitchFamily="34" charset="0"/>
              <a:buChar char="•"/>
            </a:pPr>
            <a:endParaRPr lang="en-ZA" dirty="0"/>
          </a:p>
          <a:p>
            <a:pPr marL="342900" indent="-342900">
              <a:buFont typeface="Arial" pitchFamily="34" charset="0"/>
              <a:buChar char="•"/>
            </a:pPr>
            <a:endParaRPr lang="en-ZA" dirty="0" smtClean="0"/>
          </a:p>
          <a:p>
            <a:pPr marL="800100" lvl="1" indent="-342900">
              <a:buFont typeface="Arial" pitchFamily="34" charset="0"/>
              <a:buChar char="•"/>
            </a:pPr>
            <a:endParaRPr lang="en-ZA" dirty="0" smtClean="0"/>
          </a:p>
          <a:p>
            <a:endParaRPr lang="en-ZA" dirty="0"/>
          </a:p>
        </p:txBody>
      </p:sp>
    </p:spTree>
    <p:extLst>
      <p:ext uri="{BB962C8B-B14F-4D97-AF65-F5344CB8AC3E}">
        <p14:creationId xmlns:p14="http://schemas.microsoft.com/office/powerpoint/2010/main" val="22211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smtClean="0"/>
              <a:t>Further Prototyping</a:t>
            </a:r>
            <a:br>
              <a:rPr lang="en-ZA" dirty="0" smtClean="0"/>
            </a:br>
            <a:endParaRPr lang="en-ZA"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44008" y="3401215"/>
            <a:ext cx="3977640" cy="2980113"/>
          </a:xfrm>
          <a:prstGeom prst="rect">
            <a:avLst/>
          </a:prstGeom>
          <a:ln>
            <a:noFill/>
          </a:ln>
          <a:effectLst>
            <a:outerShdw blurRad="190500" algn="tl" rotWithShape="0">
              <a:srgbClr val="000000">
                <a:alpha val="70000"/>
              </a:srgbClr>
            </a:outerShdw>
          </a:effectLst>
        </p:spPr>
      </p:pic>
      <p:sp>
        <p:nvSpPr>
          <p:cNvPr id="6" name="Down Arrow 5"/>
          <p:cNvSpPr/>
          <p:nvPr/>
        </p:nvSpPr>
        <p:spPr>
          <a:xfrm rot="16200000">
            <a:off x="3950287" y="5193196"/>
            <a:ext cx="429468" cy="5760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9" name="TextBox 8"/>
          <p:cNvSpPr txBox="1"/>
          <p:nvPr/>
        </p:nvSpPr>
        <p:spPr>
          <a:xfrm>
            <a:off x="4572228" y="6404189"/>
            <a:ext cx="4089759" cy="369332"/>
          </a:xfrm>
          <a:prstGeom prst="rect">
            <a:avLst/>
          </a:prstGeom>
          <a:noFill/>
        </p:spPr>
        <p:txBody>
          <a:bodyPr wrap="square" rtlCol="0">
            <a:spAutoFit/>
          </a:bodyPr>
          <a:lstStyle/>
          <a:p>
            <a:pPr algn="ctr"/>
            <a:r>
              <a:rPr lang="en-ZA" dirty="0" err="1" smtClean="0">
                <a:solidFill>
                  <a:schemeClr val="accent1"/>
                </a:solidFill>
              </a:rPr>
              <a:t>PCIe</a:t>
            </a:r>
            <a:r>
              <a:rPr lang="en-ZA" dirty="0" smtClean="0">
                <a:solidFill>
                  <a:schemeClr val="accent1"/>
                </a:solidFill>
              </a:rPr>
              <a:t> Development Board at Wits</a:t>
            </a:r>
            <a:endParaRPr lang="en-ZA" dirty="0">
              <a:solidFill>
                <a:schemeClr val="accent1"/>
              </a:solidFill>
            </a:endParaRPr>
          </a:p>
        </p:txBody>
      </p:sp>
      <p:sp>
        <p:nvSpPr>
          <p:cNvPr id="10" name="Content Placeholder 2"/>
          <p:cNvSpPr txBox="1">
            <a:spLocks/>
          </p:cNvSpPr>
          <p:nvPr/>
        </p:nvSpPr>
        <p:spPr>
          <a:xfrm>
            <a:off x="9396536" y="1577638"/>
            <a:ext cx="8280464" cy="5040561"/>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endParaRPr lang="en-ZA" dirty="0" smtClean="0"/>
          </a:p>
        </p:txBody>
      </p:sp>
      <p:sp>
        <p:nvSpPr>
          <p:cNvPr id="12" name="Content Placeholder 2"/>
          <p:cNvSpPr txBox="1">
            <a:spLocks/>
          </p:cNvSpPr>
          <p:nvPr/>
        </p:nvSpPr>
        <p:spPr>
          <a:xfrm>
            <a:off x="468000" y="1411200"/>
            <a:ext cx="8208456" cy="5114144"/>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endParaRPr lang="en-ZA" dirty="0" smtClean="0"/>
          </a:p>
        </p:txBody>
      </p:sp>
      <p:sp>
        <p:nvSpPr>
          <p:cNvPr id="13" name="Content Placeholder 2"/>
          <p:cNvSpPr txBox="1">
            <a:spLocks/>
          </p:cNvSpPr>
          <p:nvPr/>
        </p:nvSpPr>
        <p:spPr>
          <a:xfrm>
            <a:off x="468000" y="1411200"/>
            <a:ext cx="8280000" cy="50400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a:t>Test 8 </a:t>
            </a:r>
            <a:r>
              <a:rPr lang="en-ZA" sz="2800" dirty="0" smtClean="0"/>
              <a:t>i.MX6 </a:t>
            </a:r>
            <a:r>
              <a:rPr lang="en-ZA" sz="2800" dirty="0" err="1" smtClean="0"/>
              <a:t>SoCs</a:t>
            </a:r>
            <a:r>
              <a:rPr lang="en-ZA" sz="2800" dirty="0" smtClean="0"/>
              <a:t> via </a:t>
            </a:r>
            <a:r>
              <a:rPr lang="en-ZA" sz="2800" dirty="0"/>
              <a:t>PCI-Express Switch </a:t>
            </a:r>
          </a:p>
          <a:p>
            <a:pPr marL="223838" lvl="1" indent="-223838">
              <a:spcBef>
                <a:spcPts val="1800"/>
              </a:spcBef>
            </a:pPr>
            <a:r>
              <a:rPr lang="en-ZA" sz="2800" dirty="0"/>
              <a:t>Develop </a:t>
            </a:r>
            <a:r>
              <a:rPr lang="en-ZA" sz="2800" dirty="0" smtClean="0"/>
              <a:t>Linux </a:t>
            </a:r>
            <a:r>
              <a:rPr lang="en-ZA" sz="2800" dirty="0"/>
              <a:t>Driver:</a:t>
            </a:r>
          </a:p>
          <a:p>
            <a:pPr lvl="1"/>
            <a:r>
              <a:rPr lang="en-ZA" sz="2600" dirty="0"/>
              <a:t>Emulate Ethernet (RDMA)</a:t>
            </a:r>
          </a:p>
          <a:p>
            <a:pPr lvl="1"/>
            <a:r>
              <a:rPr lang="en-ZA" sz="2600" dirty="0"/>
              <a:t>Emulate </a:t>
            </a:r>
            <a:r>
              <a:rPr lang="en-ZA" sz="2600" dirty="0" smtClean="0"/>
              <a:t>File</a:t>
            </a:r>
          </a:p>
          <a:p>
            <a:pPr lvl="1"/>
            <a:r>
              <a:rPr lang="en-ZA" sz="2600" dirty="0" smtClean="0"/>
              <a:t>“Programmer Friendly”</a:t>
            </a:r>
            <a:endParaRPr lang="en-ZA" sz="2600" dirty="0"/>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541" r="100000">
                        <a14:foregroundMark x1="95470" y1="28219" x2="97160" y2="16013"/>
                        <a14:foregroundMark x1="94253" y1="15789" x2="96214" y2="15230"/>
                        <a14:foregroundMark x1="87018" y1="34602" x2="91954" y2="33483"/>
                        <a14:foregroundMark x1="86680" y1="63718" x2="88100" y2="62710"/>
                        <a14:foregroundMark x1="93171" y1="3807" x2="98513" y2="2800"/>
                        <a14:foregroundMark x1="97431" y1="11422" x2="98377" y2="4367"/>
                        <a14:foregroundMark x1="9736" y1="70213" x2="9128" y2="63830"/>
                      </a14:backgroundRemoval>
                    </a14:imgEffect>
                  </a14:imgLayer>
                </a14:imgProps>
              </a:ext>
              <a:ext uri="{28A0092B-C50C-407E-A947-70E740481C1C}">
                <a14:useLocalDpi xmlns:a14="http://schemas.microsoft.com/office/drawing/2010/main" val="0"/>
              </a:ext>
            </a:extLst>
          </a:blip>
          <a:srcRect/>
          <a:stretch>
            <a:fillRect/>
          </a:stretch>
        </p:blipFill>
        <p:spPr bwMode="auto">
          <a:xfrm rot="7683701">
            <a:off x="10010595" y="1502008"/>
            <a:ext cx="2394006" cy="14454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830" r="100000">
                        <a14:foregroundMark x1="42215" y1="87306" x2="52167" y2="84974"/>
                      </a14:backgroundRemoval>
                    </a14:imgEffect>
                  </a14:imgLayer>
                </a14:imgProps>
              </a:ext>
              <a:ext uri="{28A0092B-C50C-407E-A947-70E740481C1C}">
                <a14:useLocalDpi xmlns:a14="http://schemas.microsoft.com/office/drawing/2010/main" val="0"/>
              </a:ext>
            </a:extLst>
          </a:blip>
          <a:srcRect/>
          <a:stretch>
            <a:fillRect/>
          </a:stretch>
        </p:blipFill>
        <p:spPr bwMode="auto">
          <a:xfrm rot="7722224">
            <a:off x="4744070" y="2481203"/>
            <a:ext cx="2585604" cy="16039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Uberfly\Pictures\wand adapter soldered\IMG_269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208" y="4738263"/>
            <a:ext cx="3232841" cy="14859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33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smtClean="0"/>
              <a:t>Summary</a:t>
            </a:r>
            <a:br>
              <a:rPr lang="en-ZA" dirty="0" smtClean="0"/>
            </a:br>
            <a:endParaRPr lang="en-ZA" dirty="0"/>
          </a:p>
        </p:txBody>
      </p:sp>
      <p:sp>
        <p:nvSpPr>
          <p:cNvPr id="3" name="Content Placeholder 2"/>
          <p:cNvSpPr>
            <a:spLocks noGrp="1"/>
          </p:cNvSpPr>
          <p:nvPr>
            <p:ph idx="1"/>
          </p:nvPr>
        </p:nvSpPr>
        <p:spPr>
          <a:xfrm>
            <a:off x="468000" y="1904999"/>
            <a:ext cx="8280464" cy="4692353"/>
          </a:xfrm>
        </p:spPr>
        <p:txBody>
          <a:bodyPr>
            <a:normAutofit fontScale="92500" lnSpcReduction="10000"/>
          </a:bodyPr>
          <a:lstStyle/>
          <a:p>
            <a:r>
              <a:rPr lang="en-ZA" sz="3000" dirty="0" smtClean="0"/>
              <a:t>General Purpose Processing Unit</a:t>
            </a:r>
          </a:p>
          <a:p>
            <a:pPr lvl="1"/>
            <a:r>
              <a:rPr lang="en-ZA" sz="2600" dirty="0" smtClean="0"/>
              <a:t>Help with the </a:t>
            </a:r>
            <a:r>
              <a:rPr lang="en-ZA" sz="2600" dirty="0" err="1" smtClean="0"/>
              <a:t>TileCal</a:t>
            </a:r>
            <a:r>
              <a:rPr lang="en-ZA" sz="2600" dirty="0" smtClean="0"/>
              <a:t> energy reconstruction pile-up issue</a:t>
            </a:r>
          </a:p>
          <a:p>
            <a:pPr lvl="1"/>
            <a:r>
              <a:rPr lang="en-ZA" sz="2600" dirty="0" smtClean="0"/>
              <a:t>40 Gb/s Streaming Data Throughput</a:t>
            </a:r>
          </a:p>
          <a:p>
            <a:pPr lvl="2"/>
            <a:r>
              <a:rPr lang="en-ZA" sz="2200" dirty="0"/>
              <a:t>12 Freescale i.MX6 Quad Cortex-A9 </a:t>
            </a:r>
            <a:r>
              <a:rPr lang="en-ZA" sz="2200" dirty="0" smtClean="0"/>
              <a:t>System on Chips</a:t>
            </a:r>
          </a:p>
          <a:p>
            <a:pPr lvl="1"/>
            <a:r>
              <a:rPr lang="en-ZA" sz="2600" dirty="0" smtClean="0"/>
              <a:t>Programmable in C++</a:t>
            </a:r>
          </a:p>
          <a:p>
            <a:endParaRPr lang="en-ZA" dirty="0" smtClean="0"/>
          </a:p>
          <a:p>
            <a:r>
              <a:rPr lang="en-ZA" sz="3000" dirty="0" smtClean="0"/>
              <a:t>Cost Effective</a:t>
            </a:r>
          </a:p>
          <a:p>
            <a:pPr lvl="1"/>
            <a:r>
              <a:rPr lang="en-ZA" sz="2600" dirty="0" smtClean="0"/>
              <a:t>ARM </a:t>
            </a:r>
            <a:r>
              <a:rPr lang="en-ZA" sz="2600" dirty="0" err="1" smtClean="0"/>
              <a:t>SoCs</a:t>
            </a:r>
            <a:r>
              <a:rPr lang="en-ZA" sz="2600" dirty="0" smtClean="0"/>
              <a:t> are mass produced</a:t>
            </a:r>
          </a:p>
          <a:p>
            <a:r>
              <a:rPr lang="en-ZA" sz="3000" dirty="0" smtClean="0"/>
              <a:t>Power Efficient</a:t>
            </a:r>
          </a:p>
          <a:p>
            <a:pPr lvl="1"/>
            <a:r>
              <a:rPr lang="en-ZA" sz="2600" dirty="0" smtClean="0"/>
              <a:t>60 W</a:t>
            </a:r>
          </a:p>
        </p:txBody>
      </p:sp>
      <p:pic>
        <p:nvPicPr>
          <p:cNvPr id="44"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830" r="100000">
                        <a14:foregroundMark x1="42215" y1="87306" x2="52167" y2="84974"/>
                      </a14:backgroundRemoval>
                    </a14:imgEffect>
                  </a14:imgLayer>
                </a14:imgProps>
              </a:ext>
              <a:ext uri="{28A0092B-C50C-407E-A947-70E740481C1C}">
                <a14:useLocalDpi xmlns:a14="http://schemas.microsoft.com/office/drawing/2010/main" val="0"/>
              </a:ext>
            </a:extLst>
          </a:blip>
          <a:srcRect/>
          <a:stretch>
            <a:fillRect/>
          </a:stretch>
        </p:blipFill>
        <p:spPr bwMode="auto">
          <a:xfrm rot="5769778">
            <a:off x="6591585" y="3345299"/>
            <a:ext cx="2585604" cy="16039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descr="C:\Users\Uberfly\Pictures\wand adapter soldered\IMG_269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6607" y1="32961" x2="53856" y2="34078"/>
                        <a14:foregroundMark x1="52314" y1="31844" x2="22622" y2="32961"/>
                        <a14:foregroundMark x1="8355" y1="31285" x2="11568" y2="31564"/>
                        <a14:foregroundMark x1="34961" y1="95251" x2="37532" y2="96089"/>
                        <a14:foregroundMark x1="38175" y1="96927" x2="39974" y2="97207"/>
                        <a14:foregroundMark x1="40617" y1="97765" x2="44987" y2="96927"/>
                        <a14:foregroundMark x1="20051" y1="97207" x2="16324" y2="97486"/>
                        <a14:foregroundMark x1="59383" y1="2235" x2="60283" y2="1117"/>
                        <a14:foregroundMark x1="62725" y1="2514" x2="69023" y2="2793"/>
                        <a14:foregroundMark x1="1928" y1="63128" x2="15167" y2="63408"/>
                        <a14:foregroundMark x1="10411" y1="65363" x2="1799" y2="63966"/>
                        <a14:backgroundMark x1="64267" y1="76816" x2="50514" y2="88827"/>
                        <a14:backgroundMark x1="15424" y1="98603" x2="47943" y2="99162"/>
                        <a14:backgroundMark x1="53985" y1="838" x2="82776" y2="838"/>
                        <a14:backgroundMark x1="52571" y1="24860" x2="52185" y2="29330"/>
                      </a14:backgroundRemoval>
                    </a14:imgEffect>
                  </a14:imgLayer>
                </a14:imgProps>
              </a:ext>
              <a:ext uri="{28A0092B-C50C-407E-A947-70E740481C1C}">
                <a14:useLocalDpi xmlns:a14="http://schemas.microsoft.com/office/drawing/2010/main" val="0"/>
              </a:ext>
            </a:extLst>
          </a:blip>
          <a:srcRect/>
          <a:stretch>
            <a:fillRect/>
          </a:stretch>
        </p:blipFill>
        <p:spPr bwMode="auto">
          <a:xfrm rot="1497265">
            <a:off x="4674293" y="4804155"/>
            <a:ext cx="3466552" cy="1593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25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1502" y="2019300"/>
            <a:ext cx="6520997" cy="2819400"/>
          </a:xfrm>
        </p:spPr>
        <p:txBody>
          <a:bodyPr anchor="ctr"/>
          <a:lstStyle/>
          <a:p>
            <a:pPr algn="ctr"/>
            <a:r>
              <a:rPr lang="en-ZA" dirty="0" smtClean="0"/>
              <a:t>Questions </a:t>
            </a:r>
            <a:br>
              <a:rPr lang="en-ZA" dirty="0" smtClean="0"/>
            </a:br>
            <a:r>
              <a:rPr lang="en-ZA" dirty="0" smtClean="0"/>
              <a:t>or </a:t>
            </a:r>
            <a:br>
              <a:rPr lang="en-ZA" dirty="0" smtClean="0"/>
            </a:br>
            <a:r>
              <a:rPr lang="en-ZA" dirty="0" smtClean="0"/>
              <a:t>Comments?</a:t>
            </a:r>
            <a:endParaRPr lang="en-ZA" dirty="0"/>
          </a:p>
        </p:txBody>
      </p:sp>
      <p:sp>
        <p:nvSpPr>
          <p:cNvPr id="6" name="Text Placeholder 5"/>
          <p:cNvSpPr>
            <a:spLocks noGrp="1"/>
          </p:cNvSpPr>
          <p:nvPr>
            <p:ph type="body" idx="1"/>
          </p:nvPr>
        </p:nvSpPr>
        <p:spPr>
          <a:xfrm>
            <a:off x="1313402" y="5410201"/>
            <a:ext cx="6517197" cy="609601"/>
          </a:xfrm>
        </p:spPr>
        <p:txBody>
          <a:bodyPr>
            <a:normAutofit/>
          </a:bodyPr>
          <a:lstStyle/>
          <a:p>
            <a:pPr algn="ctr"/>
            <a:r>
              <a:rPr lang="en-ZA" sz="1600" dirty="0" smtClean="0"/>
              <a:t>mitchell.cox@students.wits.ac.za</a:t>
            </a:r>
            <a:endParaRPr lang="en-ZA" sz="1600" dirty="0"/>
          </a:p>
        </p:txBody>
      </p:sp>
    </p:spTree>
    <p:extLst>
      <p:ext uri="{BB962C8B-B14F-4D97-AF65-F5344CB8AC3E}">
        <p14:creationId xmlns:p14="http://schemas.microsoft.com/office/powerpoint/2010/main" val="273415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smtClean="0"/>
              <a:t>Acknowledgements</a:t>
            </a:r>
            <a:br>
              <a:rPr lang="en-ZA" dirty="0" smtClean="0"/>
            </a:br>
            <a:endParaRPr lang="en-ZA" dirty="0"/>
          </a:p>
        </p:txBody>
      </p:sp>
      <p:sp>
        <p:nvSpPr>
          <p:cNvPr id="3" name="Content Placeholder 2"/>
          <p:cNvSpPr txBox="1">
            <a:spLocks/>
          </p:cNvSpPr>
          <p:nvPr/>
        </p:nvSpPr>
        <p:spPr>
          <a:xfrm>
            <a:off x="1142107" y="1904999"/>
            <a:ext cx="6852578" cy="4114801"/>
          </a:xfrm>
          <a:prstGeom prst="rect">
            <a:avLst/>
          </a:prstGeom>
        </p:spPr>
        <p:txBody>
          <a:bodyPr vert="horz" lIns="91440" tIns="45720" rIns="91440" bIns="45720" rtlCol="0">
            <a:normAutofit fontScale="77500" lnSpcReduction="2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dirty="0" smtClean="0"/>
              <a:t>The “Massive Affordable Computing Project” team: </a:t>
            </a:r>
          </a:p>
          <a:p>
            <a:pPr lvl="1"/>
            <a:r>
              <a:rPr lang="en-ZA" dirty="0" smtClean="0"/>
              <a:t>Robert Reed, Thomas Wrigley, Matthew </a:t>
            </a:r>
            <a:r>
              <a:rPr lang="en-ZA" dirty="0" smtClean="0"/>
              <a:t>Spoor (Physics)</a:t>
            </a:r>
          </a:p>
          <a:p>
            <a:pPr lvl="1"/>
            <a:r>
              <a:rPr lang="en-ZA" dirty="0" smtClean="0"/>
              <a:t>Daniel O </a:t>
            </a:r>
            <a:r>
              <a:rPr lang="en-ZA" dirty="0" err="1" smtClean="0"/>
              <a:t>Kwofie</a:t>
            </a:r>
            <a:r>
              <a:rPr lang="en-ZA" dirty="0" smtClean="0"/>
              <a:t>, </a:t>
            </a:r>
            <a:r>
              <a:rPr lang="en-ZA" dirty="0" err="1" smtClean="0"/>
              <a:t>Ekow</a:t>
            </a:r>
            <a:r>
              <a:rPr lang="en-ZA" dirty="0" smtClean="0"/>
              <a:t> </a:t>
            </a:r>
            <a:r>
              <a:rPr lang="en-ZA" dirty="0" err="1" smtClean="0"/>
              <a:t>Etutu</a:t>
            </a:r>
            <a:r>
              <a:rPr lang="en-ZA" dirty="0" smtClean="0"/>
              <a:t> (Elec. Eng.)</a:t>
            </a:r>
          </a:p>
          <a:p>
            <a:pPr lvl="1"/>
            <a:r>
              <a:rPr lang="en-ZA" dirty="0" smtClean="0"/>
              <a:t>Carlos </a:t>
            </a:r>
            <a:r>
              <a:rPr lang="en-ZA" dirty="0" err="1" smtClean="0"/>
              <a:t>Solans</a:t>
            </a:r>
            <a:r>
              <a:rPr lang="en-ZA" dirty="0" smtClean="0"/>
              <a:t> Sanchez, Alberto Valero </a:t>
            </a:r>
            <a:r>
              <a:rPr lang="en-ZA" dirty="0" err="1" smtClean="0"/>
              <a:t>Biot</a:t>
            </a:r>
            <a:r>
              <a:rPr lang="en-ZA" dirty="0" smtClean="0"/>
              <a:t> (Valencia – CERN)</a:t>
            </a:r>
            <a:endParaRPr lang="en-ZA" dirty="0" smtClean="0"/>
          </a:p>
          <a:p>
            <a:r>
              <a:rPr lang="en-ZA" dirty="0" smtClean="0"/>
              <a:t>MSc </a:t>
            </a:r>
            <a:r>
              <a:rPr lang="en-ZA" dirty="0" smtClean="0"/>
              <a:t>Supervisors: </a:t>
            </a:r>
            <a:r>
              <a:rPr lang="en-ZA" dirty="0" smtClean="0"/>
              <a:t>Prof. Bruce </a:t>
            </a:r>
            <a:r>
              <a:rPr lang="en-ZA" dirty="0" err="1" smtClean="0"/>
              <a:t>Mellado</a:t>
            </a:r>
            <a:r>
              <a:rPr lang="en-ZA" dirty="0" smtClean="0"/>
              <a:t>, Prof. Ivan </a:t>
            </a:r>
            <a:r>
              <a:rPr lang="en-ZA" dirty="0" err="1" smtClean="0"/>
              <a:t>Hofsajer</a:t>
            </a:r>
            <a:endParaRPr lang="en-ZA" dirty="0" smtClean="0"/>
          </a:p>
          <a:p>
            <a:endParaRPr lang="en-ZA" dirty="0" smtClean="0"/>
          </a:p>
          <a:p>
            <a:r>
              <a:rPr lang="en-ZA" dirty="0" smtClean="0"/>
              <a:t>The </a:t>
            </a:r>
            <a:r>
              <a:rPr lang="en-ZA" dirty="0"/>
              <a:t>financial assistance of the National Research Foundation (NRF) towards this research is hereby acknowledged. Opinions expressed and conclusions arrived at, are those of the authors and are not necessarily to be attributed to the NRF. </a:t>
            </a:r>
          </a:p>
          <a:p>
            <a:r>
              <a:rPr lang="en-ZA" dirty="0"/>
              <a:t>I would also like to acknowledge the School of Physics, the Faculty of Science and the Research Office at the University of the Witwatersrand, Johannesburg.</a:t>
            </a:r>
          </a:p>
          <a:p>
            <a:pPr lvl="1"/>
            <a:endParaRPr lang="en-ZA" dirty="0" smtClean="0"/>
          </a:p>
          <a:p>
            <a:endParaRPr lang="en-ZA"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335724"/>
            <a:ext cx="1247811" cy="1368152"/>
          </a:xfrm>
          <a:prstGeom prst="rect">
            <a:avLst/>
          </a:prstGeom>
          <a:effectLst/>
        </p:spPr>
      </p:pic>
    </p:spTree>
    <p:extLst>
      <p:ext uri="{BB962C8B-B14F-4D97-AF65-F5344CB8AC3E}">
        <p14:creationId xmlns:p14="http://schemas.microsoft.com/office/powerpoint/2010/main" val="171364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1502" y="2019300"/>
            <a:ext cx="6520997" cy="2819400"/>
          </a:xfrm>
        </p:spPr>
        <p:txBody>
          <a:bodyPr anchor="ctr"/>
          <a:lstStyle/>
          <a:p>
            <a:pPr algn="ctr"/>
            <a:r>
              <a:rPr lang="en-ZA" dirty="0" smtClean="0"/>
              <a:t>Backup Slides</a:t>
            </a:r>
            <a:endParaRPr lang="en-ZA" dirty="0"/>
          </a:p>
        </p:txBody>
      </p:sp>
    </p:spTree>
    <p:extLst>
      <p:ext uri="{BB962C8B-B14F-4D97-AF65-F5344CB8AC3E}">
        <p14:creationId xmlns:p14="http://schemas.microsoft.com/office/powerpoint/2010/main" val="257260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a:t>ATLAS Triggering and Data Acquisition System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764" y="1840695"/>
            <a:ext cx="4248472" cy="46431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85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smtClean="0"/>
              <a:t>ARM Performance</a:t>
            </a:r>
            <a:br>
              <a:rPr lang="en-ZA" dirty="0" smtClean="0"/>
            </a:br>
            <a:endParaRPr lang="en-Z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251" y="1484784"/>
            <a:ext cx="5677499" cy="202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68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tlas.ch/photos/atlas_photos/selected-photos/calorimeters/combined-endcap/1101007_03-A4-at-144-d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770992" y="2526882"/>
            <a:ext cx="4857737" cy="32394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pPr algn="ctr"/>
            <a:r>
              <a:rPr lang="en-ZA" dirty="0" smtClean="0"/>
              <a:t>ATLAS Detector</a:t>
            </a:r>
            <a:br>
              <a:rPr lang="en-ZA" dirty="0" smtClean="0"/>
            </a:br>
            <a:endParaRPr lang="en-ZA" dirty="0"/>
          </a:p>
        </p:txBody>
      </p:sp>
      <p:pic>
        <p:nvPicPr>
          <p:cNvPr id="1034" name="Picture 10" descr="http://www.atlas.ch/photos/atlas_photos/selected-photos/full-detector/0803012_01-A4-at-144-dp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9" y="3337239"/>
            <a:ext cx="5038330" cy="32382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4838700" y="2780929"/>
            <a:ext cx="1605508" cy="2808311"/>
          </a:xfrm>
          <a:prstGeom prst="line">
            <a:avLst/>
          </a:prstGeom>
          <a:ln w="12700" cap="flat">
            <a:tailEnd type="oval" w="sm" len="sm"/>
          </a:ln>
          <a:effectLst>
            <a:glow rad="38100">
              <a:schemeClr val="bg2">
                <a:alpha val="74000"/>
              </a:schemeClr>
            </a:glow>
            <a:softEdge rad="0"/>
          </a:effectLst>
        </p:spPr>
        <p:style>
          <a:lnRef idx="1">
            <a:schemeClr val="dk1"/>
          </a:lnRef>
          <a:fillRef idx="0">
            <a:schemeClr val="dk1"/>
          </a:fillRef>
          <a:effectRef idx="0">
            <a:schemeClr val="dk1"/>
          </a:effectRef>
          <a:fontRef idx="minor">
            <a:schemeClr val="tx1"/>
          </a:fontRef>
        </p:style>
      </p:cxnSp>
      <p:sp>
        <p:nvSpPr>
          <p:cNvPr id="16" name="Content Placeholder 3"/>
          <p:cNvSpPr txBox="1">
            <a:spLocks/>
          </p:cNvSpPr>
          <p:nvPr/>
        </p:nvSpPr>
        <p:spPr>
          <a:xfrm>
            <a:off x="468000" y="1411200"/>
            <a:ext cx="6852578" cy="4114801"/>
          </a:xfrm>
          <a:prstGeom prst="rect">
            <a:avLst/>
          </a:prstGeom>
        </p:spPr>
        <p:txBody>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smtClean="0"/>
              <a:t>40 MHz Bunch </a:t>
            </a:r>
            <a:r>
              <a:rPr lang="en-ZA" sz="2800" dirty="0" smtClean="0"/>
              <a:t>Crossings</a:t>
            </a:r>
          </a:p>
          <a:p>
            <a:pPr lvl="1"/>
            <a:r>
              <a:rPr lang="en-ZA" sz="2400" dirty="0" smtClean="0"/>
              <a:t>1 GHz Interaction Rate</a:t>
            </a:r>
            <a:endParaRPr lang="en-ZA" sz="2400" dirty="0" smtClean="0"/>
          </a:p>
          <a:p>
            <a:pPr lvl="1"/>
            <a:r>
              <a:rPr lang="en-ZA" sz="2400" dirty="0" smtClean="0"/>
              <a:t>Millions of </a:t>
            </a:r>
            <a:r>
              <a:rPr lang="en-ZA" sz="2400" dirty="0" smtClean="0"/>
              <a:t>Sensor Channels</a:t>
            </a:r>
          </a:p>
          <a:p>
            <a:pPr lvl="1"/>
            <a:r>
              <a:rPr lang="en-ZA" sz="2400" dirty="0" smtClean="0">
                <a:solidFill>
                  <a:schemeClr val="accent1"/>
                </a:solidFill>
              </a:rPr>
              <a:t>Petabytes per Second!</a:t>
            </a:r>
          </a:p>
        </p:txBody>
      </p:sp>
      <p:sp>
        <p:nvSpPr>
          <p:cNvPr id="19" name="TextBox 18"/>
          <p:cNvSpPr txBox="1"/>
          <p:nvPr/>
        </p:nvSpPr>
        <p:spPr>
          <a:xfrm>
            <a:off x="305703" y="6573801"/>
            <a:ext cx="2736304" cy="261610"/>
          </a:xfrm>
          <a:prstGeom prst="rect">
            <a:avLst/>
          </a:prstGeom>
          <a:noFill/>
        </p:spPr>
        <p:txBody>
          <a:bodyPr wrap="square" rtlCol="0">
            <a:spAutoFit/>
          </a:bodyPr>
          <a:lstStyle/>
          <a:p>
            <a:r>
              <a:rPr lang="en-ZA" sz="1100" dirty="0" smtClean="0"/>
              <a:t>Photos: ATLAS Experiment © 2014 CERN </a:t>
            </a:r>
            <a:endParaRPr lang="en-ZA" sz="1100" dirty="0"/>
          </a:p>
        </p:txBody>
      </p:sp>
      <p:cxnSp>
        <p:nvCxnSpPr>
          <p:cNvPr id="9" name="Straight Connector 8"/>
          <p:cNvCxnSpPr/>
          <p:nvPr/>
        </p:nvCxnSpPr>
        <p:spPr>
          <a:xfrm>
            <a:off x="4838700" y="5589240"/>
            <a:ext cx="2361160" cy="576064"/>
          </a:xfrm>
          <a:prstGeom prst="line">
            <a:avLst/>
          </a:prstGeom>
          <a:ln w="12700" cap="flat">
            <a:tailEnd type="oval" w="sm" len="sm"/>
          </a:ln>
          <a:effectLst>
            <a:glow rad="38100">
              <a:schemeClr val="bg2">
                <a:alpha val="74000"/>
              </a:schemeClr>
            </a:glow>
            <a:softEdge rad="0"/>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02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descr="http://www.atlas.ch/photos/atlas_photos/selected-photos/calorimeters/liqargcal-barrel/B_wotext.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16" b="97876" l="7948" r="100000"/>
                    </a14:imgEffect>
                  </a14:imgLayer>
                </a14:imgProps>
              </a:ext>
              <a:ext uri="{28A0092B-C50C-407E-A947-70E740481C1C}">
                <a14:useLocalDpi xmlns:a14="http://schemas.microsoft.com/office/drawing/2010/main" val="0"/>
              </a:ext>
            </a:extLst>
          </a:blip>
          <a:srcRect/>
          <a:stretch>
            <a:fillRect/>
          </a:stretch>
        </p:blipFill>
        <p:spPr bwMode="auto">
          <a:xfrm>
            <a:off x="-432556" y="1271364"/>
            <a:ext cx="6012668" cy="40298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ZA" dirty="0" smtClean="0"/>
              <a:t>Tile Calorimeter</a:t>
            </a:r>
            <a:br>
              <a:rPr lang="en-ZA" dirty="0" smtClean="0"/>
            </a:br>
            <a:endParaRPr lang="en-ZA" dirty="0"/>
          </a:p>
        </p:txBody>
      </p:sp>
      <p:pic>
        <p:nvPicPr>
          <p:cNvPr id="8194" name="Picture 2" descr="http://www.atlas.ch/photos/atlas_photos/selected-photos/calorimeters/tilecal-barrel/9910023_03.jpg"/>
          <p:cNvPicPr>
            <a:picLocks noChangeAspect="1" noChangeArrowheads="1"/>
          </p:cNvPicPr>
          <p:nvPr/>
        </p:nvPicPr>
        <p:blipFill rotWithShape="1">
          <a:blip r:embed="rId4">
            <a:extLst>
              <a:ext uri="{28A0092B-C50C-407E-A947-70E740481C1C}">
                <a14:useLocalDpi xmlns:a14="http://schemas.microsoft.com/office/drawing/2010/main" val="0"/>
              </a:ext>
            </a:extLst>
          </a:blip>
          <a:srcRect r="32262"/>
          <a:stretch/>
        </p:blipFill>
        <p:spPr bwMode="auto">
          <a:xfrm>
            <a:off x="5568115" y="3573016"/>
            <a:ext cx="2952328" cy="28134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9" name="Picture 7" descr="http://web.nmsu.edu/~esevosti/detector_files/image00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70" b="95149" l="3352" r="98324">
                        <a14:foregroundMark x1="19832" y1="48134" x2="78212" y2="86194"/>
                        <a14:foregroundMark x1="27654" y1="19030" x2="87430" y2="53358"/>
                        <a14:foregroundMark x1="32402" y1="19030" x2="88827" y2="52239"/>
                        <a14:foregroundMark x1="54469" y1="72388" x2="76257" y2="87313"/>
                        <a14:backgroundMark x1="94413" y1="61567" x2="93296" y2="73134"/>
                        <a14:backgroundMark x1="42179" y1="20522" x2="50559" y2="28731"/>
                      </a14:backgroundRemoval>
                    </a14:imgEffect>
                  </a14:imgLayer>
                </a14:imgProps>
              </a:ext>
              <a:ext uri="{28A0092B-C50C-407E-A947-70E740481C1C}">
                <a14:useLocalDpi xmlns:a14="http://schemas.microsoft.com/office/drawing/2010/main" val="0"/>
              </a:ext>
            </a:extLst>
          </a:blip>
          <a:srcRect/>
          <a:stretch>
            <a:fillRect/>
          </a:stretch>
        </p:blipFill>
        <p:spPr bwMode="auto">
          <a:xfrm rot="11020108">
            <a:off x="6815641" y="2197637"/>
            <a:ext cx="1666596" cy="12476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9552" y="5858108"/>
            <a:ext cx="4736563" cy="461665"/>
          </a:xfrm>
          <a:prstGeom prst="rect">
            <a:avLst/>
          </a:prstGeom>
          <a:noFill/>
        </p:spPr>
        <p:txBody>
          <a:bodyPr wrap="square" rtlCol="0">
            <a:spAutoFit/>
          </a:bodyPr>
          <a:lstStyle/>
          <a:p>
            <a:pPr marL="342900" indent="-342900" algn="r">
              <a:buClr>
                <a:schemeClr val="accent1"/>
              </a:buClr>
              <a:buFont typeface="Arial" pitchFamily="34" charset="0"/>
              <a:buChar char="•"/>
            </a:pPr>
            <a:r>
              <a:rPr lang="en-ZA" sz="2400" dirty="0" smtClean="0">
                <a:solidFill>
                  <a:schemeClr val="bg1"/>
                </a:solidFill>
              </a:rPr>
              <a:t>Wavelength shifting fibres</a:t>
            </a:r>
            <a:endParaRPr lang="en-ZA" sz="2400" dirty="0">
              <a:solidFill>
                <a:schemeClr val="bg1"/>
              </a:solidFill>
            </a:endParaRPr>
          </a:p>
        </p:txBody>
      </p:sp>
      <p:sp>
        <p:nvSpPr>
          <p:cNvPr id="9" name="TextBox 8"/>
          <p:cNvSpPr txBox="1"/>
          <p:nvPr/>
        </p:nvSpPr>
        <p:spPr>
          <a:xfrm>
            <a:off x="4067944" y="1484784"/>
            <a:ext cx="4736563" cy="461665"/>
          </a:xfrm>
          <a:prstGeom prst="rect">
            <a:avLst/>
          </a:prstGeom>
          <a:noFill/>
        </p:spPr>
        <p:txBody>
          <a:bodyPr wrap="square" rtlCol="0">
            <a:spAutoFit/>
          </a:bodyPr>
          <a:lstStyle/>
          <a:p>
            <a:pPr marL="457200" indent="-457200" algn="r">
              <a:buClr>
                <a:schemeClr val="accent1"/>
              </a:buClr>
              <a:buFont typeface="Arial" pitchFamily="34" charset="0"/>
              <a:buChar char="•"/>
            </a:pPr>
            <a:r>
              <a:rPr lang="en-ZA" sz="2400" dirty="0" smtClean="0">
                <a:solidFill>
                  <a:schemeClr val="bg1"/>
                </a:solidFill>
              </a:rPr>
              <a:t>10 000 Photomultiplier Tubes</a:t>
            </a:r>
          </a:p>
        </p:txBody>
      </p:sp>
      <p:cxnSp>
        <p:nvCxnSpPr>
          <p:cNvPr id="11" name="Straight Connector 10"/>
          <p:cNvCxnSpPr/>
          <p:nvPr/>
        </p:nvCxnSpPr>
        <p:spPr>
          <a:xfrm flipH="1">
            <a:off x="2793132" y="1196752"/>
            <a:ext cx="1778868" cy="974660"/>
          </a:xfrm>
          <a:prstGeom prst="line">
            <a:avLst/>
          </a:prstGeom>
          <a:ln w="12700" cap="flat">
            <a:tailEnd type="oval" w="sm" len="sm"/>
          </a:ln>
          <a:effectLst>
            <a:glow rad="38100">
              <a:schemeClr val="bg2">
                <a:alpha val="74000"/>
              </a:schemeClr>
            </a:glow>
            <a:softEdge rad="0"/>
          </a:effectLst>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5276115" y="5805264"/>
            <a:ext cx="1456125" cy="360040"/>
          </a:xfrm>
          <a:prstGeom prst="line">
            <a:avLst/>
          </a:prstGeom>
          <a:ln w="12700" cap="flat">
            <a:tailEnd type="oval" w="sm" len="sm"/>
          </a:ln>
          <a:effectLst>
            <a:glow rad="38100">
              <a:schemeClr val="bg2">
                <a:alpha val="74000"/>
              </a:schemeClr>
            </a:glow>
            <a:softEdge rad="0"/>
          </a:effec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H="1">
            <a:off x="7380312" y="1988840"/>
            <a:ext cx="72008" cy="576064"/>
          </a:xfrm>
          <a:prstGeom prst="line">
            <a:avLst/>
          </a:prstGeom>
          <a:ln w="12700" cap="flat">
            <a:tailEnd type="oval" w="sm" len="sm"/>
          </a:ln>
          <a:effectLst>
            <a:glow rad="38100">
              <a:schemeClr val="bg2">
                <a:alpha val="74000"/>
              </a:schemeClr>
            </a:glow>
            <a:softEdge rad="0"/>
          </a:effectLst>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539552" y="5334888"/>
            <a:ext cx="4736563" cy="461665"/>
          </a:xfrm>
          <a:prstGeom prst="rect">
            <a:avLst/>
          </a:prstGeom>
          <a:noFill/>
        </p:spPr>
        <p:txBody>
          <a:bodyPr wrap="square" rtlCol="0">
            <a:spAutoFit/>
          </a:bodyPr>
          <a:lstStyle/>
          <a:p>
            <a:pPr marL="457200" indent="-457200" algn="r">
              <a:buClr>
                <a:schemeClr val="accent1"/>
              </a:buClr>
              <a:buFont typeface="Arial" pitchFamily="34" charset="0"/>
              <a:buChar char="•"/>
            </a:pPr>
            <a:r>
              <a:rPr lang="en-ZA" sz="2400" dirty="0" smtClean="0">
                <a:solidFill>
                  <a:schemeClr val="bg1"/>
                </a:solidFill>
              </a:rPr>
              <a:t>Steel (absorber) and Scintillator</a:t>
            </a:r>
            <a:endParaRPr lang="en-ZA" sz="2400" dirty="0">
              <a:solidFill>
                <a:schemeClr val="bg1"/>
              </a:solidFill>
            </a:endParaRPr>
          </a:p>
        </p:txBody>
      </p:sp>
      <p:cxnSp>
        <p:nvCxnSpPr>
          <p:cNvPr id="28" name="Straight Connector 27"/>
          <p:cNvCxnSpPr/>
          <p:nvPr/>
        </p:nvCxnSpPr>
        <p:spPr>
          <a:xfrm flipV="1">
            <a:off x="5272750" y="3861048"/>
            <a:ext cx="1387482" cy="1800200"/>
          </a:xfrm>
          <a:prstGeom prst="line">
            <a:avLst/>
          </a:prstGeom>
          <a:ln w="12700" cap="flat">
            <a:tailEnd type="oval" w="sm" len="sm"/>
          </a:ln>
          <a:effectLst>
            <a:glow rad="38100">
              <a:schemeClr val="bg2">
                <a:alpha val="74000"/>
              </a:schemeClr>
            </a:glow>
            <a:softEdge rad="0"/>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050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8 Bay Rackmou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667" b="95667" l="35965" r="98421">
                        <a14:foregroundMark x1="67368" y1="58667" x2="63509" y2="74667"/>
                        <a14:foregroundMark x1="63333" y1="28333" x2="77719" y2="13667"/>
                        <a14:foregroundMark x1="73333" y1="24000" x2="66140" y2="20667"/>
                      </a14:backgroundRemoval>
                    </a14:imgEffect>
                  </a14:imgLayer>
                </a14:imgProps>
              </a:ext>
              <a:ext uri="{28A0092B-C50C-407E-A947-70E740481C1C}">
                <a14:useLocalDpi xmlns:a14="http://schemas.microsoft.com/office/drawing/2010/main" val="0"/>
              </a:ext>
            </a:extLst>
          </a:blip>
          <a:srcRect l="35421"/>
          <a:stretch/>
        </p:blipFill>
        <p:spPr bwMode="auto">
          <a:xfrm>
            <a:off x="3779345" y="3960244"/>
            <a:ext cx="1929407" cy="15724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31981" y="2627038"/>
            <a:ext cx="1224136" cy="1508105"/>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smtClean="0"/>
              <a:t>32 TB</a:t>
            </a:r>
          </a:p>
          <a:p>
            <a:pPr algn="ctr"/>
            <a:r>
              <a:rPr lang="en-ZA" sz="2000" dirty="0" smtClean="0"/>
              <a:t>200 MB/s</a:t>
            </a:r>
          </a:p>
          <a:p>
            <a:pPr algn="ctr"/>
            <a:r>
              <a:rPr lang="en-ZA" sz="2000" dirty="0">
                <a:solidFill>
                  <a:schemeClr val="accent1"/>
                </a:solidFill>
              </a:rPr>
              <a:t>~2 days</a:t>
            </a:r>
          </a:p>
          <a:p>
            <a:pPr algn="ctr"/>
            <a:endParaRPr lang="en-ZA" sz="2000" dirty="0"/>
          </a:p>
        </p:txBody>
      </p:sp>
      <p:sp>
        <p:nvSpPr>
          <p:cNvPr id="8" name="TextBox 7"/>
          <p:cNvSpPr txBox="1"/>
          <p:nvPr/>
        </p:nvSpPr>
        <p:spPr>
          <a:xfrm>
            <a:off x="6746853" y="2627038"/>
            <a:ext cx="1440160" cy="1508105"/>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smtClean="0"/>
              <a:t>1.3 </a:t>
            </a:r>
            <a:r>
              <a:rPr lang="en-ZA" sz="3200" dirty="0"/>
              <a:t>P</a:t>
            </a:r>
            <a:r>
              <a:rPr lang="en-ZA" sz="3200" dirty="0" smtClean="0"/>
              <a:t>B</a:t>
            </a:r>
          </a:p>
          <a:p>
            <a:pPr algn="ctr"/>
            <a:r>
              <a:rPr lang="en-ZA" sz="2000" dirty="0" smtClean="0"/>
              <a:t>8.4 GB/s</a:t>
            </a:r>
          </a:p>
          <a:p>
            <a:pPr algn="ctr"/>
            <a:r>
              <a:rPr lang="en-ZA" sz="2000" dirty="0">
                <a:solidFill>
                  <a:schemeClr val="accent1"/>
                </a:solidFill>
              </a:rPr>
              <a:t>~2 days</a:t>
            </a:r>
          </a:p>
          <a:p>
            <a:pPr algn="ctr"/>
            <a:endParaRPr lang="en-ZA" sz="2000" dirty="0"/>
          </a:p>
        </p:txBody>
      </p:sp>
      <p:sp>
        <p:nvSpPr>
          <p:cNvPr id="6" name="Down Arrow 5"/>
          <p:cNvSpPr/>
          <p:nvPr/>
        </p:nvSpPr>
        <p:spPr>
          <a:xfrm rot="16200000">
            <a:off x="3133130" y="2785281"/>
            <a:ext cx="429468" cy="5760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11" name="Down Arrow 10"/>
          <p:cNvSpPr/>
          <p:nvPr/>
        </p:nvSpPr>
        <p:spPr>
          <a:xfrm rot="16200000">
            <a:off x="5862595" y="2785283"/>
            <a:ext cx="429468" cy="5760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pic>
        <p:nvPicPr>
          <p:cNvPr id="4102" name="Picture 6" descr="http://server-unit.ru/upload/iblock/30c/30c677334b09bc77346c472c9ec35ef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00" b="98200" l="31600" r="69800"/>
                    </a14:imgEffect>
                  </a14:imgLayer>
                </a14:imgProps>
              </a:ext>
              <a:ext uri="{28A0092B-C50C-407E-A947-70E740481C1C}">
                <a14:useLocalDpi xmlns:a14="http://schemas.microsoft.com/office/drawing/2010/main" val="0"/>
              </a:ext>
            </a:extLst>
          </a:blip>
          <a:srcRect/>
          <a:stretch>
            <a:fillRect/>
          </a:stretch>
        </p:blipFill>
        <p:spPr bwMode="auto">
          <a:xfrm>
            <a:off x="6220387" y="3960244"/>
            <a:ext cx="2493092" cy="24930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4" name="Picture 8" descr="http://techreport.com/r.x/2013_9_2_WD_Red_family_gets_bigger_and_smaller_with_4TB_and_25/top.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129" y1="26521" x2="26129" y2="26521"/>
                        <a14:foregroundMark x1="9194" y1="41363" x2="2742" y2="47445"/>
                        <a14:foregroundMark x1="53387" y1="9489" x2="57419" y2="3163"/>
                        <a14:foregroundMark x1="19677" y1="32847" x2="30323" y2="24088"/>
                        <a14:backgroundMark x1="30968" y1="96594" x2="37419" y2="98297"/>
                        <a14:backgroundMark x1="48065" y1="97080" x2="48065" y2="97080"/>
                      </a14:backgroundRemoval>
                    </a14:imgEffect>
                  </a14:imgLayer>
                </a14:imgProps>
              </a:ext>
              <a:ext uri="{28A0092B-C50C-407E-A947-70E740481C1C}">
                <a14:useLocalDpi xmlns:a14="http://schemas.microsoft.com/office/drawing/2010/main" val="0"/>
              </a:ext>
            </a:extLst>
          </a:blip>
          <a:srcRect/>
          <a:stretch>
            <a:fillRect/>
          </a:stretch>
        </p:blipFill>
        <p:spPr bwMode="auto">
          <a:xfrm>
            <a:off x="1328648" y="4126924"/>
            <a:ext cx="1435966" cy="9519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434563" y="2627038"/>
            <a:ext cx="1224136" cy="1200329"/>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a:t>4 </a:t>
            </a:r>
            <a:r>
              <a:rPr lang="en-ZA" sz="3200" dirty="0" smtClean="0"/>
              <a:t>TB</a:t>
            </a:r>
          </a:p>
          <a:p>
            <a:pPr algn="ctr"/>
            <a:r>
              <a:rPr lang="en-ZA" sz="2000" dirty="0" smtClean="0"/>
              <a:t>200 MB/s</a:t>
            </a:r>
          </a:p>
          <a:p>
            <a:pPr algn="ctr"/>
            <a:r>
              <a:rPr lang="en-ZA" sz="2000" dirty="0">
                <a:solidFill>
                  <a:schemeClr val="accent1"/>
                </a:solidFill>
              </a:rPr>
              <a:t>~5 </a:t>
            </a:r>
            <a:r>
              <a:rPr lang="en-ZA" sz="2000" dirty="0" smtClean="0">
                <a:solidFill>
                  <a:schemeClr val="accent1"/>
                </a:solidFill>
              </a:rPr>
              <a:t>hours</a:t>
            </a:r>
            <a:endParaRPr lang="en-ZA" sz="2000" dirty="0">
              <a:solidFill>
                <a:schemeClr val="accent1"/>
              </a:solidFill>
            </a:endParaRPr>
          </a:p>
        </p:txBody>
      </p:sp>
      <p:sp>
        <p:nvSpPr>
          <p:cNvPr id="13" name="Title 1"/>
          <p:cNvSpPr>
            <a:spLocks noGrp="1"/>
          </p:cNvSpPr>
          <p:nvPr>
            <p:ph type="title"/>
          </p:nvPr>
        </p:nvSpPr>
        <p:spPr>
          <a:xfrm>
            <a:off x="1142108" y="381000"/>
            <a:ext cx="6859787" cy="1371600"/>
          </a:xfrm>
        </p:spPr>
        <p:txBody>
          <a:bodyPr/>
          <a:lstStyle/>
          <a:p>
            <a:pPr algn="ctr"/>
            <a:r>
              <a:rPr lang="en-ZA" dirty="0" smtClean="0"/>
              <a:t>The Offline Problem</a:t>
            </a:r>
            <a:br>
              <a:rPr lang="en-ZA" dirty="0" smtClean="0"/>
            </a:br>
            <a:endParaRPr lang="en-ZA" dirty="0"/>
          </a:p>
        </p:txBody>
      </p:sp>
      <p:sp>
        <p:nvSpPr>
          <p:cNvPr id="14" name="Content Placeholder 2"/>
          <p:cNvSpPr txBox="1">
            <a:spLocks/>
          </p:cNvSpPr>
          <p:nvPr/>
        </p:nvSpPr>
        <p:spPr>
          <a:xfrm>
            <a:off x="468000" y="1412775"/>
            <a:ext cx="8280464" cy="5040561"/>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smtClean="0"/>
              <a:t>PB/s storage is not feasible.</a:t>
            </a:r>
            <a:endParaRPr lang="en-ZA" dirty="0" smtClean="0"/>
          </a:p>
        </p:txBody>
      </p:sp>
    </p:spTree>
    <p:extLst>
      <p:ext uri="{BB962C8B-B14F-4D97-AF65-F5344CB8AC3E}">
        <p14:creationId xmlns:p14="http://schemas.microsoft.com/office/powerpoint/2010/main" val="199554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468000" y="1412775"/>
            <a:ext cx="8280464" cy="5040561"/>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smtClean="0"/>
              <a:t>PB/s storage is not feasible.</a:t>
            </a:r>
            <a:endParaRPr lang="en-ZA" dirty="0" smtClean="0"/>
          </a:p>
        </p:txBody>
      </p:sp>
      <p:pic>
        <p:nvPicPr>
          <p:cNvPr id="4100" name="Picture 4" descr="8 Bay Rackmou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667" b="95667" l="35965" r="98421">
                        <a14:foregroundMark x1="67368" y1="58667" x2="63509" y2="74667"/>
                        <a14:foregroundMark x1="63333" y1="28333" x2="77719" y2="13667"/>
                        <a14:foregroundMark x1="73333" y1="24000" x2="66140" y2="20667"/>
                      </a14:backgroundRemoval>
                    </a14:imgEffect>
                  </a14:imgLayer>
                </a14:imgProps>
              </a:ext>
              <a:ext uri="{28A0092B-C50C-407E-A947-70E740481C1C}">
                <a14:useLocalDpi xmlns:a14="http://schemas.microsoft.com/office/drawing/2010/main" val="0"/>
              </a:ext>
            </a:extLst>
          </a:blip>
          <a:srcRect l="35421"/>
          <a:stretch/>
        </p:blipFill>
        <p:spPr bwMode="auto">
          <a:xfrm>
            <a:off x="3779345" y="3960244"/>
            <a:ext cx="1929407" cy="15724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31981" y="2627038"/>
            <a:ext cx="1224136" cy="1508105"/>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smtClean="0"/>
              <a:t>32 TB</a:t>
            </a:r>
          </a:p>
          <a:p>
            <a:pPr algn="ctr"/>
            <a:r>
              <a:rPr lang="en-ZA" sz="2000" dirty="0" smtClean="0"/>
              <a:t>200 MB/s</a:t>
            </a:r>
          </a:p>
          <a:p>
            <a:pPr algn="ctr"/>
            <a:r>
              <a:rPr lang="en-ZA" sz="2000" dirty="0">
                <a:solidFill>
                  <a:schemeClr val="accent1"/>
                </a:solidFill>
              </a:rPr>
              <a:t>~2 days</a:t>
            </a:r>
          </a:p>
          <a:p>
            <a:pPr algn="ctr"/>
            <a:endParaRPr lang="en-ZA" sz="2000" dirty="0"/>
          </a:p>
        </p:txBody>
      </p:sp>
      <p:sp>
        <p:nvSpPr>
          <p:cNvPr id="8" name="TextBox 7"/>
          <p:cNvSpPr txBox="1"/>
          <p:nvPr/>
        </p:nvSpPr>
        <p:spPr>
          <a:xfrm>
            <a:off x="6746853" y="2627038"/>
            <a:ext cx="1440160" cy="1508105"/>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smtClean="0"/>
              <a:t>1.3 </a:t>
            </a:r>
            <a:r>
              <a:rPr lang="en-ZA" sz="3200" dirty="0"/>
              <a:t>P</a:t>
            </a:r>
            <a:r>
              <a:rPr lang="en-ZA" sz="3200" dirty="0" smtClean="0"/>
              <a:t>B</a:t>
            </a:r>
          </a:p>
          <a:p>
            <a:pPr algn="ctr"/>
            <a:r>
              <a:rPr lang="en-ZA" sz="2000" dirty="0" smtClean="0"/>
              <a:t>8.4 GB/s</a:t>
            </a:r>
          </a:p>
          <a:p>
            <a:pPr algn="ctr"/>
            <a:r>
              <a:rPr lang="en-ZA" sz="2000" dirty="0">
                <a:solidFill>
                  <a:schemeClr val="accent1"/>
                </a:solidFill>
              </a:rPr>
              <a:t>~2 days</a:t>
            </a:r>
          </a:p>
          <a:p>
            <a:pPr algn="ctr"/>
            <a:endParaRPr lang="en-ZA" sz="2000" dirty="0"/>
          </a:p>
        </p:txBody>
      </p:sp>
      <p:sp>
        <p:nvSpPr>
          <p:cNvPr id="6" name="Down Arrow 5"/>
          <p:cNvSpPr/>
          <p:nvPr/>
        </p:nvSpPr>
        <p:spPr>
          <a:xfrm rot="16200000">
            <a:off x="3133130" y="2785281"/>
            <a:ext cx="429468" cy="5760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11" name="Down Arrow 10"/>
          <p:cNvSpPr/>
          <p:nvPr/>
        </p:nvSpPr>
        <p:spPr>
          <a:xfrm rot="16200000">
            <a:off x="5862595" y="2785283"/>
            <a:ext cx="429468" cy="5760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pic>
        <p:nvPicPr>
          <p:cNvPr id="4102" name="Picture 6" descr="http://server-unit.ru/upload/iblock/30c/30c677334b09bc77346c472c9ec35ef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00" b="98200" l="31600" r="69800"/>
                    </a14:imgEffect>
                  </a14:imgLayer>
                </a14:imgProps>
              </a:ext>
              <a:ext uri="{28A0092B-C50C-407E-A947-70E740481C1C}">
                <a14:useLocalDpi xmlns:a14="http://schemas.microsoft.com/office/drawing/2010/main" val="0"/>
              </a:ext>
            </a:extLst>
          </a:blip>
          <a:srcRect/>
          <a:stretch>
            <a:fillRect/>
          </a:stretch>
        </p:blipFill>
        <p:spPr bwMode="auto">
          <a:xfrm>
            <a:off x="6220387" y="3960244"/>
            <a:ext cx="2493092" cy="24930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4" name="Picture 8" descr="http://techreport.com/r.x/2013_9_2_WD_Red_family_gets_bigger_and_smaller_with_4TB_and_25/top.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129" y1="26521" x2="26129" y2="26521"/>
                        <a14:foregroundMark x1="9194" y1="41363" x2="2742" y2="47445"/>
                        <a14:foregroundMark x1="53387" y1="9489" x2="57419" y2="3163"/>
                        <a14:foregroundMark x1="19677" y1="32847" x2="30323" y2="24088"/>
                        <a14:backgroundMark x1="30968" y1="96594" x2="37419" y2="98297"/>
                        <a14:backgroundMark x1="48065" y1="97080" x2="48065" y2="97080"/>
                      </a14:backgroundRemoval>
                    </a14:imgEffect>
                  </a14:imgLayer>
                </a14:imgProps>
              </a:ext>
              <a:ext uri="{28A0092B-C50C-407E-A947-70E740481C1C}">
                <a14:useLocalDpi xmlns:a14="http://schemas.microsoft.com/office/drawing/2010/main" val="0"/>
              </a:ext>
            </a:extLst>
          </a:blip>
          <a:srcRect/>
          <a:stretch>
            <a:fillRect/>
          </a:stretch>
        </p:blipFill>
        <p:spPr bwMode="auto">
          <a:xfrm>
            <a:off x="1328648" y="4126924"/>
            <a:ext cx="1435966" cy="9519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434563" y="2627038"/>
            <a:ext cx="1224136" cy="1200329"/>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3200" dirty="0"/>
              <a:t>4 </a:t>
            </a:r>
            <a:r>
              <a:rPr lang="en-ZA" sz="3200" dirty="0" smtClean="0"/>
              <a:t>TB</a:t>
            </a:r>
          </a:p>
          <a:p>
            <a:pPr algn="ctr"/>
            <a:r>
              <a:rPr lang="en-ZA" sz="2000" dirty="0" smtClean="0"/>
              <a:t>200 MB/s</a:t>
            </a:r>
          </a:p>
          <a:p>
            <a:pPr algn="ctr"/>
            <a:r>
              <a:rPr lang="en-ZA" sz="2000" dirty="0">
                <a:solidFill>
                  <a:schemeClr val="accent1"/>
                </a:solidFill>
              </a:rPr>
              <a:t>~5 </a:t>
            </a:r>
            <a:r>
              <a:rPr lang="en-ZA" sz="2000" dirty="0" smtClean="0">
                <a:solidFill>
                  <a:schemeClr val="accent1"/>
                </a:solidFill>
              </a:rPr>
              <a:t>hours</a:t>
            </a:r>
            <a:endParaRPr lang="en-ZA" sz="2000" dirty="0">
              <a:solidFill>
                <a:schemeClr val="accent1"/>
              </a:solidFill>
            </a:endParaRPr>
          </a:p>
        </p:txBody>
      </p:sp>
      <p:sp>
        <p:nvSpPr>
          <p:cNvPr id="13" name="Title 1"/>
          <p:cNvSpPr>
            <a:spLocks noGrp="1"/>
          </p:cNvSpPr>
          <p:nvPr>
            <p:ph type="title"/>
          </p:nvPr>
        </p:nvSpPr>
        <p:spPr>
          <a:xfrm>
            <a:off x="1142108" y="381000"/>
            <a:ext cx="6859787" cy="1371600"/>
          </a:xfrm>
        </p:spPr>
        <p:txBody>
          <a:bodyPr/>
          <a:lstStyle/>
          <a:p>
            <a:pPr algn="ctr"/>
            <a:r>
              <a:rPr lang="en-ZA" dirty="0" smtClean="0"/>
              <a:t>The Offline Problem</a:t>
            </a:r>
            <a:br>
              <a:rPr lang="en-ZA" dirty="0" smtClean="0"/>
            </a:br>
            <a:endParaRPr lang="en-ZA" dirty="0"/>
          </a:p>
        </p:txBody>
      </p:sp>
      <p:sp>
        <p:nvSpPr>
          <p:cNvPr id="14" name="Rectangle 13"/>
          <p:cNvSpPr/>
          <p:nvPr/>
        </p:nvSpPr>
        <p:spPr>
          <a:xfrm>
            <a:off x="-396324" y="-147302"/>
            <a:ext cx="10009112" cy="7056784"/>
          </a:xfrm>
          <a:prstGeom prst="rect">
            <a:avLst/>
          </a:prstGeom>
          <a:solidFill>
            <a:srgbClr val="F2F2F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p:cNvSpPr txBox="1"/>
          <p:nvPr/>
        </p:nvSpPr>
        <p:spPr>
          <a:xfrm>
            <a:off x="0" y="6596390"/>
            <a:ext cx="5616624" cy="261610"/>
          </a:xfrm>
          <a:prstGeom prst="rect">
            <a:avLst/>
          </a:prstGeom>
          <a:noFill/>
        </p:spPr>
        <p:txBody>
          <a:bodyPr wrap="square" rtlCol="0">
            <a:spAutoFit/>
          </a:bodyPr>
          <a:lstStyle/>
          <a:p>
            <a:r>
              <a:rPr lang="en-ZA" sz="1100" dirty="0" smtClean="0"/>
              <a:t>Reference: J </a:t>
            </a:r>
            <a:r>
              <a:rPr lang="en-ZA" sz="1100" dirty="0" err="1" smtClean="0"/>
              <a:t>Dursi</a:t>
            </a:r>
            <a:r>
              <a:rPr lang="en-ZA" sz="1100" dirty="0" smtClean="0"/>
              <a:t>. Parallel I/O doesn’t have to be so hard: The ADIOS Library. 2012. </a:t>
            </a:r>
            <a:endParaRPr lang="en-ZA" sz="1100" dirty="0"/>
          </a:p>
        </p:txBody>
      </p:sp>
      <p:sp>
        <p:nvSpPr>
          <p:cNvPr id="19" name="Rounded Rectangle 18"/>
          <p:cNvSpPr/>
          <p:nvPr/>
        </p:nvSpPr>
        <p:spPr>
          <a:xfrm>
            <a:off x="1155802" y="2132857"/>
            <a:ext cx="6832396" cy="4032448"/>
          </a:xfrm>
          <a:prstGeom prst="roundRect">
            <a:avLst/>
          </a:prstGeom>
          <a:solidFill>
            <a:schemeClr val="bg2">
              <a:lumMod val="90000"/>
              <a:alpha val="6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0129" y="2320207"/>
            <a:ext cx="5276206" cy="36298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5836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dirty="0" smtClean="0"/>
              <a:t>ATLAS Triggering and Data Acquisition System</a:t>
            </a:r>
            <a:endParaRPr lang="en-ZA" dirty="0"/>
          </a:p>
        </p:txBody>
      </p:sp>
      <p:pic>
        <p:nvPicPr>
          <p:cNvPr id="2050" name="Picture 2" descr="http://www.atlas.ch/photos/atlas_photos/selected-photos/tdaq/tdaq-racks-01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9306" y="3632833"/>
            <a:ext cx="1605076" cy="12038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Down Arrow 4"/>
          <p:cNvSpPr/>
          <p:nvPr/>
        </p:nvSpPr>
        <p:spPr>
          <a:xfrm rot="5400000">
            <a:off x="4462345" y="-932259"/>
            <a:ext cx="258503" cy="8380570"/>
          </a:xfrm>
          <a:prstGeom prst="downArrow">
            <a:avLst>
              <a:gd name="adj1" fmla="val 36651"/>
              <a:gd name="adj2" fmla="val 50000"/>
            </a:avLst>
          </a:prstGeom>
          <a:gradFill flip="none" rotWithShape="1">
            <a:gsLst>
              <a:gs pos="0">
                <a:srgbClr val="FF0000"/>
              </a:gs>
              <a:gs pos="88000">
                <a:schemeClr val="accent2"/>
              </a:gs>
              <a:gs pos="100000">
                <a:schemeClr val="accent2"/>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8" name="Down Arrow 7"/>
          <p:cNvSpPr/>
          <p:nvPr/>
        </p:nvSpPr>
        <p:spPr>
          <a:xfrm rot="16200000">
            <a:off x="3313150" y="3889579"/>
            <a:ext cx="429468" cy="5760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pic>
        <p:nvPicPr>
          <p:cNvPr id="2056" name="Picture 8" descr="Robi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98" b="94602" l="0" r="99835">
                        <a14:foregroundMark x1="10909" y1="10511" x2="21157" y2="11080"/>
                        <a14:foregroundMark x1="6116" y1="77841" x2="6612" y2="91477"/>
                        <a14:foregroundMark x1="16033" y1="48295" x2="6777" y2="58523"/>
                        <a14:foregroundMark x1="95868" y1="38068" x2="98017" y2="37500"/>
                        <a14:foregroundMark x1="95207" y1="44886" x2="97851" y2="48011"/>
                        <a14:foregroundMark x1="97686" y1="36932" x2="95702" y2="35795"/>
                        <a14:foregroundMark x1="97851" y1="46023" x2="98347" y2="48295"/>
                        <a14:foregroundMark x1="97686" y1="40057" x2="98512" y2="36364"/>
                        <a14:foregroundMark x1="98512" y1="36080" x2="94876" y2="36364"/>
                        <a14:foregroundMark x1="98017" y1="48580" x2="93223" y2="49148"/>
                        <a14:foregroundMark x1="4132" y1="61932" x2="3802" y2="70455"/>
                        <a14:foregroundMark x1="3636" y1="48295" x2="4132" y2="57102"/>
                        <a14:foregroundMark x1="3636" y1="35795" x2="4132" y2="43750"/>
                        <a14:foregroundMark x1="2975" y1="57102" x2="2975" y2="49148"/>
                        <a14:foregroundMark x1="2975" y1="65341" x2="2975" y2="69602"/>
                        <a14:foregroundMark x1="4132" y1="70739" x2="2479" y2="70455"/>
                        <a14:foregroundMark x1="3140" y1="43750" x2="3306" y2="38352"/>
                        <a14:foregroundMark x1="4132" y1="34943" x2="4132" y2="34943"/>
                        <a14:foregroundMark x1="2975" y1="38068" x2="2975" y2="38068"/>
                        <a14:foregroundMark x1="2645" y1="11648" x2="6116" y2="11648"/>
                        <a14:foregroundMark x1="1488" y1="11364" x2="2975" y2="11364"/>
                        <a14:foregroundMark x1="3140" y1="35227" x2="3140" y2="35227"/>
                        <a14:backgroundMark x1="2314" y1="15909" x2="1322" y2="91477"/>
                        <a14:backgroundMark x1="28760" y1="80114" x2="28926" y2="75284"/>
                        <a14:backgroundMark x1="48264" y1="82102" x2="47769" y2="76705"/>
                        <a14:backgroundMark x1="54545" y1="81818" x2="54545" y2="77841"/>
                        <a14:backgroundMark x1="21818" y1="76136" x2="22479" y2="74716"/>
                        <a14:backgroundMark x1="3471" y1="46875" x2="3471" y2="46875"/>
                        <a14:backgroundMark x1="4628" y1="46591" x2="1653" y2="45739"/>
                        <a14:backgroundMark x1="2314" y1="69602" x2="2479" y2="72443"/>
                      </a14:backgroundRemoval>
                    </a14:imgEffect>
                  </a14:imgLayer>
                </a14:imgProps>
              </a:ext>
              <a:ext uri="{28A0092B-C50C-407E-A947-70E740481C1C}">
                <a14:useLocalDpi xmlns:a14="http://schemas.microsoft.com/office/drawing/2010/main" val="0"/>
              </a:ext>
            </a:extLst>
          </a:blip>
          <a:srcRect/>
          <a:stretch>
            <a:fillRect/>
          </a:stretch>
        </p:blipFill>
        <p:spPr bwMode="auto">
          <a:xfrm rot="20634011">
            <a:off x="5152552" y="4132039"/>
            <a:ext cx="951271" cy="553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4" descr="8 Bay Rackmoun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6667" b="95667" l="35965" r="98421">
                        <a14:foregroundMark x1="67368" y1="58667" x2="63509" y2="74667"/>
                        <a14:foregroundMark x1="63333" y1="28333" x2="77719" y2="13667"/>
                        <a14:foregroundMark x1="73333" y1="24000" x2="66140" y2="20667"/>
                      </a14:backgroundRemoval>
                    </a14:imgEffect>
                  </a14:imgLayer>
                </a14:imgProps>
              </a:ext>
              <a:ext uri="{28A0092B-C50C-407E-A947-70E740481C1C}">
                <a14:useLocalDpi xmlns:a14="http://schemas.microsoft.com/office/drawing/2010/main" val="0"/>
              </a:ext>
            </a:extLst>
          </a:blip>
          <a:srcRect l="35421"/>
          <a:stretch/>
        </p:blipFill>
        <p:spPr bwMode="auto">
          <a:xfrm>
            <a:off x="7487426" y="3755238"/>
            <a:ext cx="1337778" cy="10902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896866" y="2420888"/>
            <a:ext cx="1224136" cy="707886"/>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000" dirty="0" smtClean="0"/>
              <a:t>40 MHz</a:t>
            </a:r>
          </a:p>
          <a:p>
            <a:pPr algn="ctr"/>
            <a:r>
              <a:rPr lang="en-ZA" sz="2000" dirty="0" smtClean="0">
                <a:solidFill>
                  <a:schemeClr val="accent1"/>
                </a:solidFill>
              </a:rPr>
              <a:t>PB/s</a:t>
            </a:r>
            <a:endParaRPr lang="en-ZA" sz="2000" dirty="0">
              <a:solidFill>
                <a:schemeClr val="accent1"/>
              </a:solidFill>
            </a:endParaRPr>
          </a:p>
        </p:txBody>
      </p:sp>
      <p:sp>
        <p:nvSpPr>
          <p:cNvPr id="17" name="TextBox 16"/>
          <p:cNvSpPr txBox="1"/>
          <p:nvPr/>
        </p:nvSpPr>
        <p:spPr>
          <a:xfrm>
            <a:off x="0" y="6598652"/>
            <a:ext cx="2736304" cy="261610"/>
          </a:xfrm>
          <a:prstGeom prst="rect">
            <a:avLst/>
          </a:prstGeom>
          <a:noFill/>
        </p:spPr>
        <p:txBody>
          <a:bodyPr wrap="square" rtlCol="0">
            <a:spAutoFit/>
          </a:bodyPr>
          <a:lstStyle/>
          <a:p>
            <a:r>
              <a:rPr lang="en-ZA" sz="1100" dirty="0" smtClean="0"/>
              <a:t>Photos: ATLAS Experiment © 2014 CERN </a:t>
            </a:r>
            <a:endParaRPr lang="en-ZA" sz="1100" dirty="0"/>
          </a:p>
        </p:txBody>
      </p:sp>
      <p:pic>
        <p:nvPicPr>
          <p:cNvPr id="18" name="Picture 4" descr="http://www.atlas.ch/photos/atlas_photos/selected-photos/calorimeters/tilecal-barrel/tilecal-99-015_08.gif"/>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2785338" y="3634748"/>
            <a:ext cx="1818886" cy="12018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9" name="Picture 6" descr="http://www.atlas.ch/photos/atlas_photos/selected-photos/calorimeters/combined-barrel/sealed_calorimet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401312" y="3643628"/>
            <a:ext cx="1809592" cy="12018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319972" y="2420888"/>
            <a:ext cx="1224136" cy="707886"/>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000" dirty="0" smtClean="0"/>
              <a:t>100 kHz</a:t>
            </a:r>
          </a:p>
          <a:p>
            <a:pPr algn="ctr"/>
            <a:r>
              <a:rPr lang="en-ZA" sz="2000" dirty="0">
                <a:solidFill>
                  <a:schemeClr val="accent1"/>
                </a:solidFill>
              </a:rPr>
              <a:t>G</a:t>
            </a:r>
            <a:r>
              <a:rPr lang="en-ZA" sz="2000" dirty="0" smtClean="0">
                <a:solidFill>
                  <a:schemeClr val="accent1"/>
                </a:solidFill>
              </a:rPr>
              <a:t>B/s</a:t>
            </a:r>
            <a:endParaRPr lang="en-ZA" sz="2000" dirty="0">
              <a:solidFill>
                <a:schemeClr val="accent1"/>
              </a:solidFill>
            </a:endParaRPr>
          </a:p>
        </p:txBody>
      </p:sp>
      <p:sp>
        <p:nvSpPr>
          <p:cNvPr id="23" name="TextBox 22"/>
          <p:cNvSpPr txBox="1"/>
          <p:nvPr/>
        </p:nvSpPr>
        <p:spPr>
          <a:xfrm>
            <a:off x="6688020" y="2420888"/>
            <a:ext cx="1224136" cy="707886"/>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000" dirty="0"/>
              <a:t>2</a:t>
            </a:r>
            <a:r>
              <a:rPr lang="en-ZA" sz="2000" dirty="0" smtClean="0"/>
              <a:t>00 Hz</a:t>
            </a:r>
          </a:p>
          <a:p>
            <a:pPr algn="ctr"/>
            <a:r>
              <a:rPr lang="en-ZA" sz="2000" dirty="0" smtClean="0">
                <a:solidFill>
                  <a:schemeClr val="accent1"/>
                </a:solidFill>
              </a:rPr>
              <a:t>MB/s</a:t>
            </a:r>
            <a:endParaRPr lang="en-ZA" sz="2000" dirty="0">
              <a:solidFill>
                <a:schemeClr val="accent1"/>
              </a:solidFill>
            </a:endParaRPr>
          </a:p>
        </p:txBody>
      </p:sp>
      <p:sp>
        <p:nvSpPr>
          <p:cNvPr id="24" name="Down Arrow 23"/>
          <p:cNvSpPr/>
          <p:nvPr/>
        </p:nvSpPr>
        <p:spPr>
          <a:xfrm rot="16200000">
            <a:off x="2294201" y="4100558"/>
            <a:ext cx="429468"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25" name="Down Arrow 24"/>
          <p:cNvSpPr/>
          <p:nvPr/>
        </p:nvSpPr>
        <p:spPr>
          <a:xfrm rot="16200000">
            <a:off x="4717306" y="4100558"/>
            <a:ext cx="429468"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26" name="Down Arrow 25"/>
          <p:cNvSpPr/>
          <p:nvPr/>
        </p:nvSpPr>
        <p:spPr>
          <a:xfrm rot="16200000">
            <a:off x="7085354" y="4090720"/>
            <a:ext cx="429468"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27" name="Down Arrow 26"/>
          <p:cNvSpPr/>
          <p:nvPr/>
        </p:nvSpPr>
        <p:spPr>
          <a:xfrm rot="16200000">
            <a:off x="5654359" y="2216164"/>
            <a:ext cx="258503" cy="5996545"/>
          </a:xfrm>
          <a:prstGeom prst="downArrow">
            <a:avLst>
              <a:gd name="adj1" fmla="val 36651"/>
              <a:gd name="adj2" fmla="val 50000"/>
            </a:avLst>
          </a:prstGeom>
          <a:gradFill flip="none" rotWithShape="1">
            <a:gsLst>
              <a:gs pos="0">
                <a:srgbClr val="FF0000"/>
              </a:gs>
              <a:gs pos="88000">
                <a:schemeClr val="accent2"/>
              </a:gs>
              <a:gs pos="100000">
                <a:schemeClr val="accent2"/>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28" name="TextBox 27"/>
          <p:cNvSpPr txBox="1"/>
          <p:nvPr/>
        </p:nvSpPr>
        <p:spPr>
          <a:xfrm>
            <a:off x="4050845" y="5301211"/>
            <a:ext cx="3154683" cy="400110"/>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000" dirty="0" smtClean="0"/>
              <a:t>Algorithmic Intensity</a:t>
            </a:r>
          </a:p>
        </p:txBody>
      </p:sp>
      <p:sp>
        <p:nvSpPr>
          <p:cNvPr id="20" name="Content Placeholder 2"/>
          <p:cNvSpPr txBox="1">
            <a:spLocks/>
          </p:cNvSpPr>
          <p:nvPr/>
        </p:nvSpPr>
        <p:spPr>
          <a:xfrm>
            <a:off x="468000" y="1904400"/>
            <a:ext cx="8280464" cy="4536504"/>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a:t>PB/s Raw reduced to MB/s Interesting Data</a:t>
            </a:r>
          </a:p>
        </p:txBody>
      </p:sp>
    </p:spTree>
    <p:extLst>
      <p:ext uri="{BB962C8B-B14F-4D97-AF65-F5344CB8AC3E}">
        <p14:creationId xmlns:p14="http://schemas.microsoft.com/office/powerpoint/2010/main" val="296119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52951" y="3484074"/>
            <a:ext cx="2639129" cy="1512168"/>
          </a:xfrm>
          <a:prstGeom prst="rect">
            <a:avLst/>
          </a:prstGeom>
          <a:gradFill flip="none" rotWithShape="1">
            <a:gsLst>
              <a:gs pos="0">
                <a:schemeClr val="accent1">
                  <a:alpha val="43000"/>
                </a:schemeClr>
              </a:gs>
              <a:gs pos="48000">
                <a:schemeClr val="accent1">
                  <a:alpha val="41000"/>
                </a:schemeClr>
              </a:gs>
              <a:gs pos="100000">
                <a:schemeClr val="accent1">
                  <a:alpha val="27000"/>
                </a:schemeClr>
              </a:gs>
            </a:gsLst>
            <a:lin ang="0" scaled="1"/>
            <a:tileRect/>
          </a:gradFill>
          <a:ln>
            <a:solidFill>
              <a:schemeClr val="accent1">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normAutofit/>
          </a:bodyPr>
          <a:lstStyle/>
          <a:p>
            <a:pPr algn="ctr"/>
            <a:r>
              <a:rPr lang="en-ZA" dirty="0" smtClean="0"/>
              <a:t>ATLAS Triggering and Data Acquisition System</a:t>
            </a:r>
            <a:endParaRPr lang="en-ZA" dirty="0"/>
          </a:p>
        </p:txBody>
      </p:sp>
      <p:pic>
        <p:nvPicPr>
          <p:cNvPr id="2050" name="Picture 2" descr="http://www.atlas.ch/photos/atlas_photos/selected-photos/tdaq/tdaq-racks-01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9306" y="3632833"/>
            <a:ext cx="1605076" cy="12038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Down Arrow 4"/>
          <p:cNvSpPr/>
          <p:nvPr/>
        </p:nvSpPr>
        <p:spPr>
          <a:xfrm rot="5400000">
            <a:off x="4462345" y="-932259"/>
            <a:ext cx="258503" cy="8380570"/>
          </a:xfrm>
          <a:prstGeom prst="downArrow">
            <a:avLst>
              <a:gd name="adj1" fmla="val 36651"/>
              <a:gd name="adj2" fmla="val 50000"/>
            </a:avLst>
          </a:prstGeom>
          <a:gradFill flip="none" rotWithShape="1">
            <a:gsLst>
              <a:gs pos="0">
                <a:srgbClr val="FF0000"/>
              </a:gs>
              <a:gs pos="88000">
                <a:schemeClr val="accent2"/>
              </a:gs>
              <a:gs pos="100000">
                <a:schemeClr val="accent2"/>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8" name="Down Arrow 7"/>
          <p:cNvSpPr/>
          <p:nvPr/>
        </p:nvSpPr>
        <p:spPr>
          <a:xfrm rot="16200000">
            <a:off x="3313150" y="3889579"/>
            <a:ext cx="429468" cy="5760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pic>
        <p:nvPicPr>
          <p:cNvPr id="2056" name="Picture 8" descr="Robi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98" b="94602" l="0" r="99835">
                        <a14:foregroundMark x1="10909" y1="10511" x2="21157" y2="11080"/>
                        <a14:foregroundMark x1="6116" y1="77841" x2="6612" y2="91477"/>
                        <a14:foregroundMark x1="16033" y1="48295" x2="6777" y2="58523"/>
                        <a14:foregroundMark x1="95868" y1="38068" x2="98017" y2="37500"/>
                        <a14:foregroundMark x1="95207" y1="44886" x2="97851" y2="48011"/>
                        <a14:foregroundMark x1="97686" y1="36932" x2="95702" y2="35795"/>
                        <a14:foregroundMark x1="97851" y1="46023" x2="98347" y2="48295"/>
                        <a14:foregroundMark x1="97686" y1="40057" x2="98512" y2="36364"/>
                        <a14:foregroundMark x1="98512" y1="36080" x2="94876" y2="36364"/>
                        <a14:foregroundMark x1="98017" y1="48580" x2="93223" y2="49148"/>
                        <a14:foregroundMark x1="4132" y1="61932" x2="3802" y2="70455"/>
                        <a14:foregroundMark x1="3636" y1="48295" x2="4132" y2="57102"/>
                        <a14:foregroundMark x1="3636" y1="35795" x2="4132" y2="43750"/>
                        <a14:foregroundMark x1="2975" y1="57102" x2="2975" y2="49148"/>
                        <a14:foregroundMark x1="2975" y1="65341" x2="2975" y2="69602"/>
                        <a14:foregroundMark x1="4132" y1="70739" x2="2479" y2="70455"/>
                        <a14:foregroundMark x1="3140" y1="43750" x2="3306" y2="38352"/>
                        <a14:foregroundMark x1="4132" y1="34943" x2="4132" y2="34943"/>
                        <a14:foregroundMark x1="2975" y1="38068" x2="2975" y2="38068"/>
                        <a14:foregroundMark x1="2645" y1="11648" x2="6116" y2="11648"/>
                        <a14:foregroundMark x1="1488" y1="11364" x2="2975" y2="11364"/>
                        <a14:foregroundMark x1="3140" y1="35227" x2="3140" y2="35227"/>
                        <a14:backgroundMark x1="2314" y1="15909" x2="1322" y2="91477"/>
                        <a14:backgroundMark x1="28760" y1="80114" x2="28926" y2="75284"/>
                        <a14:backgroundMark x1="48264" y1="82102" x2="47769" y2="76705"/>
                        <a14:backgroundMark x1="54545" y1="81818" x2="54545" y2="77841"/>
                        <a14:backgroundMark x1="21818" y1="76136" x2="22479" y2="74716"/>
                        <a14:backgroundMark x1="3471" y1="46875" x2="3471" y2="46875"/>
                        <a14:backgroundMark x1="4628" y1="46591" x2="1653" y2="45739"/>
                        <a14:backgroundMark x1="2314" y1="69602" x2="2479" y2="72443"/>
                      </a14:backgroundRemoval>
                    </a14:imgEffect>
                  </a14:imgLayer>
                </a14:imgProps>
              </a:ext>
              <a:ext uri="{28A0092B-C50C-407E-A947-70E740481C1C}">
                <a14:useLocalDpi xmlns:a14="http://schemas.microsoft.com/office/drawing/2010/main" val="0"/>
              </a:ext>
            </a:extLst>
          </a:blip>
          <a:srcRect/>
          <a:stretch>
            <a:fillRect/>
          </a:stretch>
        </p:blipFill>
        <p:spPr bwMode="auto">
          <a:xfrm rot="20634011">
            <a:off x="5152552" y="4132039"/>
            <a:ext cx="951271" cy="553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4" descr="8 Bay Rackmoun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6667" b="95667" l="35965" r="98421">
                        <a14:foregroundMark x1="67368" y1="58667" x2="63509" y2="74667"/>
                        <a14:foregroundMark x1="63333" y1="28333" x2="77719" y2="13667"/>
                        <a14:foregroundMark x1="73333" y1="24000" x2="66140" y2="20667"/>
                      </a14:backgroundRemoval>
                    </a14:imgEffect>
                  </a14:imgLayer>
                </a14:imgProps>
              </a:ext>
              <a:ext uri="{28A0092B-C50C-407E-A947-70E740481C1C}">
                <a14:useLocalDpi xmlns:a14="http://schemas.microsoft.com/office/drawing/2010/main" val="0"/>
              </a:ext>
            </a:extLst>
          </a:blip>
          <a:srcRect l="35421"/>
          <a:stretch/>
        </p:blipFill>
        <p:spPr bwMode="auto">
          <a:xfrm>
            <a:off x="7487426" y="3755238"/>
            <a:ext cx="1337778" cy="10902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896866" y="2420888"/>
            <a:ext cx="1224136" cy="707886"/>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000" dirty="0" smtClean="0"/>
              <a:t>40 MHz</a:t>
            </a:r>
          </a:p>
          <a:p>
            <a:pPr algn="ctr"/>
            <a:r>
              <a:rPr lang="en-ZA" sz="2000" dirty="0" smtClean="0">
                <a:solidFill>
                  <a:schemeClr val="accent1"/>
                </a:solidFill>
              </a:rPr>
              <a:t>PB/s</a:t>
            </a:r>
            <a:endParaRPr lang="en-ZA" sz="2000" dirty="0">
              <a:solidFill>
                <a:schemeClr val="accent1"/>
              </a:solidFill>
            </a:endParaRPr>
          </a:p>
        </p:txBody>
      </p:sp>
      <p:sp>
        <p:nvSpPr>
          <p:cNvPr id="17" name="TextBox 16"/>
          <p:cNvSpPr txBox="1"/>
          <p:nvPr/>
        </p:nvSpPr>
        <p:spPr>
          <a:xfrm>
            <a:off x="0" y="6598652"/>
            <a:ext cx="2736304" cy="261610"/>
          </a:xfrm>
          <a:prstGeom prst="rect">
            <a:avLst/>
          </a:prstGeom>
          <a:noFill/>
        </p:spPr>
        <p:txBody>
          <a:bodyPr wrap="square" rtlCol="0">
            <a:spAutoFit/>
          </a:bodyPr>
          <a:lstStyle/>
          <a:p>
            <a:r>
              <a:rPr lang="en-ZA" sz="1100" dirty="0" smtClean="0"/>
              <a:t>Photos: ATLAS Experiment © 2014 CERN </a:t>
            </a:r>
            <a:endParaRPr lang="en-ZA" sz="1100" dirty="0"/>
          </a:p>
        </p:txBody>
      </p:sp>
      <p:pic>
        <p:nvPicPr>
          <p:cNvPr id="18" name="Picture 4" descr="http://www.atlas.ch/photos/atlas_photos/selected-photos/calorimeters/tilecal-barrel/tilecal-99-015_08.gif"/>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2785338" y="3634748"/>
            <a:ext cx="1818886" cy="12018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9" name="Picture 6" descr="http://www.atlas.ch/photos/atlas_photos/selected-photos/calorimeters/combined-barrel/sealed_calorimet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401312" y="3643628"/>
            <a:ext cx="1809592" cy="12018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319972" y="2420888"/>
            <a:ext cx="1224136" cy="707886"/>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000" dirty="0" smtClean="0"/>
              <a:t>100 kHz</a:t>
            </a:r>
          </a:p>
          <a:p>
            <a:pPr algn="ctr"/>
            <a:r>
              <a:rPr lang="en-ZA" sz="2000" dirty="0">
                <a:solidFill>
                  <a:schemeClr val="accent1"/>
                </a:solidFill>
              </a:rPr>
              <a:t>G</a:t>
            </a:r>
            <a:r>
              <a:rPr lang="en-ZA" sz="2000" dirty="0" smtClean="0">
                <a:solidFill>
                  <a:schemeClr val="accent1"/>
                </a:solidFill>
              </a:rPr>
              <a:t>B/s</a:t>
            </a:r>
            <a:endParaRPr lang="en-ZA" sz="2000" dirty="0">
              <a:solidFill>
                <a:schemeClr val="accent1"/>
              </a:solidFill>
            </a:endParaRPr>
          </a:p>
        </p:txBody>
      </p:sp>
      <p:sp>
        <p:nvSpPr>
          <p:cNvPr id="23" name="TextBox 22"/>
          <p:cNvSpPr txBox="1"/>
          <p:nvPr/>
        </p:nvSpPr>
        <p:spPr>
          <a:xfrm>
            <a:off x="6688020" y="2420888"/>
            <a:ext cx="1224136" cy="707886"/>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000" dirty="0"/>
              <a:t>2</a:t>
            </a:r>
            <a:r>
              <a:rPr lang="en-ZA" sz="2000" dirty="0" smtClean="0"/>
              <a:t>00 Hz</a:t>
            </a:r>
          </a:p>
          <a:p>
            <a:pPr algn="ctr"/>
            <a:r>
              <a:rPr lang="en-ZA" sz="2000" dirty="0" smtClean="0">
                <a:solidFill>
                  <a:schemeClr val="accent1"/>
                </a:solidFill>
              </a:rPr>
              <a:t>MB/s</a:t>
            </a:r>
            <a:endParaRPr lang="en-ZA" sz="2000" dirty="0">
              <a:solidFill>
                <a:schemeClr val="accent1"/>
              </a:solidFill>
            </a:endParaRPr>
          </a:p>
        </p:txBody>
      </p:sp>
      <p:sp>
        <p:nvSpPr>
          <p:cNvPr id="24" name="Down Arrow 23"/>
          <p:cNvSpPr/>
          <p:nvPr/>
        </p:nvSpPr>
        <p:spPr>
          <a:xfrm rot="16200000">
            <a:off x="2294201" y="4100558"/>
            <a:ext cx="429468"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25" name="Down Arrow 24"/>
          <p:cNvSpPr/>
          <p:nvPr/>
        </p:nvSpPr>
        <p:spPr>
          <a:xfrm rot="16200000">
            <a:off x="4717306" y="4100558"/>
            <a:ext cx="429468"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26" name="Down Arrow 25"/>
          <p:cNvSpPr/>
          <p:nvPr/>
        </p:nvSpPr>
        <p:spPr>
          <a:xfrm rot="16200000">
            <a:off x="7085354" y="4090720"/>
            <a:ext cx="429468"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27" name="Down Arrow 26"/>
          <p:cNvSpPr/>
          <p:nvPr/>
        </p:nvSpPr>
        <p:spPr>
          <a:xfrm rot="16200000">
            <a:off x="5654359" y="2216164"/>
            <a:ext cx="258503" cy="5996545"/>
          </a:xfrm>
          <a:prstGeom prst="downArrow">
            <a:avLst>
              <a:gd name="adj1" fmla="val 36651"/>
              <a:gd name="adj2" fmla="val 50000"/>
            </a:avLst>
          </a:prstGeom>
          <a:gradFill flip="none" rotWithShape="1">
            <a:gsLst>
              <a:gs pos="0">
                <a:srgbClr val="FF0000"/>
              </a:gs>
              <a:gs pos="88000">
                <a:schemeClr val="accent2"/>
              </a:gs>
              <a:gs pos="100000">
                <a:schemeClr val="accent2"/>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ZA"/>
          </a:p>
        </p:txBody>
      </p:sp>
      <p:sp>
        <p:nvSpPr>
          <p:cNvPr id="28" name="TextBox 27"/>
          <p:cNvSpPr txBox="1"/>
          <p:nvPr/>
        </p:nvSpPr>
        <p:spPr>
          <a:xfrm>
            <a:off x="4050845" y="5301211"/>
            <a:ext cx="3154683" cy="400110"/>
          </a:xfrm>
          <a:prstGeom prst="rect">
            <a:avLst/>
          </a:prstGeom>
          <a:noFill/>
          <a:effectLst>
            <a:outerShdw blurRad="63500" dist="520700" sx="99000" sy="99000" algn="ctr" rotWithShape="0">
              <a:prstClr val="black">
                <a:alpha val="40000"/>
              </a:prstClr>
            </a:outerShdw>
          </a:effectLst>
        </p:spPr>
        <p:txBody>
          <a:bodyPr wrap="square" rtlCol="0">
            <a:spAutoFit/>
          </a:bodyPr>
          <a:lstStyle/>
          <a:p>
            <a:pPr algn="ctr"/>
            <a:r>
              <a:rPr lang="en-ZA" sz="2000" dirty="0" smtClean="0"/>
              <a:t>Algorithmic Intensity</a:t>
            </a:r>
          </a:p>
        </p:txBody>
      </p:sp>
      <p:sp>
        <p:nvSpPr>
          <p:cNvPr id="21" name="Right Arrow 20"/>
          <p:cNvSpPr/>
          <p:nvPr/>
        </p:nvSpPr>
        <p:spPr>
          <a:xfrm rot="19652035">
            <a:off x="1712317" y="5104036"/>
            <a:ext cx="108012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TextBox 28"/>
          <p:cNvSpPr txBox="1"/>
          <p:nvPr/>
        </p:nvSpPr>
        <p:spPr>
          <a:xfrm>
            <a:off x="-36512" y="5589240"/>
            <a:ext cx="3795299" cy="369332"/>
          </a:xfrm>
          <a:prstGeom prst="rect">
            <a:avLst/>
          </a:prstGeom>
          <a:noFill/>
        </p:spPr>
        <p:txBody>
          <a:bodyPr wrap="square" rtlCol="0">
            <a:spAutoFit/>
          </a:bodyPr>
          <a:lstStyle/>
          <a:p>
            <a:pPr algn="ctr"/>
            <a:r>
              <a:rPr lang="en-ZA" b="1" dirty="0" smtClean="0">
                <a:solidFill>
                  <a:schemeClr val="accent1"/>
                </a:solidFill>
              </a:rPr>
              <a:t>My contributions are here…</a:t>
            </a:r>
            <a:endParaRPr lang="en-ZA" b="1" dirty="0">
              <a:solidFill>
                <a:schemeClr val="accent1"/>
              </a:solidFill>
            </a:endParaRPr>
          </a:p>
        </p:txBody>
      </p:sp>
      <p:sp>
        <p:nvSpPr>
          <p:cNvPr id="30" name="Content Placeholder 2"/>
          <p:cNvSpPr txBox="1">
            <a:spLocks/>
          </p:cNvSpPr>
          <p:nvPr/>
        </p:nvSpPr>
        <p:spPr>
          <a:xfrm>
            <a:off x="468000" y="1904400"/>
            <a:ext cx="8280464" cy="4536504"/>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ZA" sz="2800" dirty="0"/>
              <a:t>PB/s Raw reduced to MB/s Interesting Data</a:t>
            </a:r>
          </a:p>
        </p:txBody>
      </p:sp>
    </p:spTree>
    <p:extLst>
      <p:ext uri="{BB962C8B-B14F-4D97-AF65-F5344CB8AC3E}">
        <p14:creationId xmlns:p14="http://schemas.microsoft.com/office/powerpoint/2010/main" val="277809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err="1" smtClean="0"/>
              <a:t>TileCal</a:t>
            </a:r>
            <a:r>
              <a:rPr lang="en-ZA" dirty="0" smtClean="0"/>
              <a:t> Read Out Architecture</a:t>
            </a:r>
            <a:br>
              <a:rPr lang="en-ZA" dirty="0" smtClean="0"/>
            </a:br>
            <a:endParaRPr lang="en-ZA"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88" r="868" b="2973"/>
          <a:stretch/>
        </p:blipFill>
        <p:spPr bwMode="auto">
          <a:xfrm>
            <a:off x="824384" y="2243667"/>
            <a:ext cx="7495232" cy="19219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406" r="717" b="4750"/>
          <a:stretch/>
        </p:blipFill>
        <p:spPr bwMode="auto">
          <a:xfrm>
            <a:off x="824384" y="4711355"/>
            <a:ext cx="7495232" cy="15979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4384" y="1874335"/>
            <a:ext cx="1728192" cy="369332"/>
          </a:xfrm>
          <a:prstGeom prst="rect">
            <a:avLst/>
          </a:prstGeom>
          <a:noFill/>
        </p:spPr>
        <p:txBody>
          <a:bodyPr wrap="square" rtlCol="0">
            <a:spAutoFit/>
          </a:bodyPr>
          <a:lstStyle/>
          <a:p>
            <a:r>
              <a:rPr lang="en-ZA" dirty="0" smtClean="0"/>
              <a:t>Current:</a:t>
            </a:r>
            <a:endParaRPr lang="en-ZA" dirty="0"/>
          </a:p>
        </p:txBody>
      </p:sp>
      <p:sp>
        <p:nvSpPr>
          <p:cNvPr id="6" name="TextBox 5"/>
          <p:cNvSpPr txBox="1"/>
          <p:nvPr/>
        </p:nvSpPr>
        <p:spPr>
          <a:xfrm>
            <a:off x="824384" y="4342023"/>
            <a:ext cx="1728192" cy="369332"/>
          </a:xfrm>
          <a:prstGeom prst="rect">
            <a:avLst/>
          </a:prstGeom>
          <a:noFill/>
        </p:spPr>
        <p:txBody>
          <a:bodyPr wrap="square" rtlCol="0">
            <a:spAutoFit/>
          </a:bodyPr>
          <a:lstStyle/>
          <a:p>
            <a:r>
              <a:rPr lang="en-ZA" dirty="0" smtClean="0"/>
              <a:t>Future:</a:t>
            </a:r>
            <a:endParaRPr lang="en-ZA" dirty="0"/>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24453" b="72263" l="3179" r="99728">
                        <a14:foregroundMark x1="11308" y1="48479" x2="5677" y2="48297"/>
                        <a14:foregroundMark x1="18029" y1="27068" x2="21844" y2="27555"/>
                        <a14:foregroundMark x1="75159" y1="27737" x2="78565" y2="27737"/>
                        <a14:foregroundMark x1="11081" y1="32117" x2="91553" y2="33029"/>
                        <a14:foregroundMark x1="58356" y1="31813" x2="74614" y2="31995"/>
                        <a14:foregroundMark x1="16712" y1="31448" x2="26294" y2="31630"/>
                        <a14:foregroundMark x1="78065" y1="32117" x2="91553" y2="32117"/>
                        <a14:foregroundMark x1="97230" y1="46594" x2="98002" y2="48844"/>
                        <a14:foregroundMark x1="97502" y1="49757" x2="94732" y2="57968"/>
                        <a14:foregroundMark x1="6312" y1="49574" x2="8038" y2="56752"/>
                        <a14:foregroundMark x1="10945" y1="31995" x2="10808" y2="35158"/>
                        <a14:backgroundMark x1="89299" y1="29785" x2="98864" y2="36502"/>
                        <a14:backgroundMark x1="98485" y1="41825" x2="98864" y2="59949"/>
                      </a14:backgroundRemoval>
                    </a14:imgEffect>
                  </a14:imgLayer>
                </a14:imgProps>
              </a:ext>
              <a:ext uri="{28A0092B-C50C-407E-A947-70E740481C1C}">
                <a14:useLocalDpi xmlns:a14="http://schemas.microsoft.com/office/drawing/2010/main" val="0"/>
              </a:ext>
            </a:extLst>
          </a:blip>
          <a:stretch>
            <a:fillRect/>
          </a:stretch>
        </p:blipFill>
        <p:spPr>
          <a:xfrm>
            <a:off x="1475655" y="4851492"/>
            <a:ext cx="3241189" cy="2420888"/>
          </a:xfrm>
          <a:prstGeom prst="rect">
            <a:avLst/>
          </a:prstGeom>
          <a:ln>
            <a:noFill/>
          </a:ln>
          <a:effectLst>
            <a:outerShdw blurRad="190500" algn="tl" rotWithShape="0">
              <a:srgbClr val="000000">
                <a:alpha val="70000"/>
              </a:srgbClr>
            </a:outerShdw>
          </a:effectLst>
        </p:spPr>
      </p:pic>
      <p:pic>
        <p:nvPicPr>
          <p:cNvPr id="9" name="Picture 4" descr="http://www.atlas.ch/photos/atlas_photos/selected-photos/calorimeters/tilecal-barrel/tilecal-99-015_08.gif"/>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10000" contrast="20000"/>
                    </a14:imgEffect>
                  </a14:imgLayer>
                </a14:imgProps>
              </a:ext>
              <a:ext uri="{28A0092B-C50C-407E-A947-70E740481C1C}">
                <a14:useLocalDpi xmlns:a14="http://schemas.microsoft.com/office/drawing/2010/main" val="0"/>
              </a:ext>
            </a:extLst>
          </a:blip>
          <a:srcRect t="14060" r="5094"/>
          <a:stretch/>
        </p:blipFill>
        <p:spPr bwMode="auto">
          <a:xfrm>
            <a:off x="3563888" y="3287197"/>
            <a:ext cx="1762877" cy="10548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7"/>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8618" y1="67345" x2="12765" y2="80468"/>
                        <a14:foregroundMark x1="88571" y1="78942" x2="91475" y2="69481"/>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7522962" y="2519553"/>
            <a:ext cx="1970472" cy="8926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3.bp.blogspot.com/-U5Q8SKX2Rik/U5oP5L25PKI/AAAAAAAAAEk/SKEbGluUBDY/s1600/sROD_1.jpe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681" b="88935" l="7969" r="95000">
                        <a14:foregroundMark x1="27813" y1="13987" x2="25000" y2="14405"/>
                        <a14:foregroundMark x1="23906" y1="16701" x2="16094" y2="16910"/>
                        <a14:foregroundMark x1="21250" y1="16075" x2="24063" y2="16075"/>
                        <a14:foregroundMark x1="33438" y1="14823" x2="33594" y2="18163"/>
                        <a14:foregroundMark x1="60625" y1="83090" x2="86563" y2="83925"/>
                        <a14:foregroundMark x1="20313" y1="83716" x2="23281" y2="83299"/>
                        <a14:foregroundMark x1="24375" y1="83090" x2="28438" y2="83090"/>
                        <a14:foregroundMark x1="19219" y1="83090" x2="20313" y2="83925"/>
                        <a14:foregroundMark x1="18281" y1="57411" x2="20781" y2="60752"/>
                        <a14:foregroundMark x1="83281" y1="20042" x2="86094" y2="44259"/>
                        <a14:backgroundMark x1="19219" y1="85177" x2="21563" y2="84969"/>
                      </a14:backgroundRemoval>
                    </a14:imgEffect>
                  </a14:imgLayer>
                </a14:imgProps>
              </a:ext>
              <a:ext uri="{28A0092B-C50C-407E-A947-70E740481C1C}">
                <a14:useLocalDpi xmlns:a14="http://schemas.microsoft.com/office/drawing/2010/main" val="0"/>
              </a:ext>
            </a:extLst>
          </a:blip>
          <a:srcRect l="14198" t="12514" r="11023" b="13257"/>
          <a:stretch/>
        </p:blipFill>
        <p:spPr bwMode="auto">
          <a:xfrm>
            <a:off x="6588224" y="5315105"/>
            <a:ext cx="2010507" cy="1493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Right Arrow 9"/>
          <p:cNvSpPr/>
          <p:nvPr/>
        </p:nvSpPr>
        <p:spPr>
          <a:xfrm>
            <a:off x="5593763" y="6437075"/>
            <a:ext cx="108012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TextBox 13"/>
          <p:cNvSpPr txBox="1"/>
          <p:nvPr/>
        </p:nvSpPr>
        <p:spPr>
          <a:xfrm>
            <a:off x="1771328" y="6409593"/>
            <a:ext cx="3795299" cy="369332"/>
          </a:xfrm>
          <a:prstGeom prst="rect">
            <a:avLst/>
          </a:prstGeom>
          <a:noFill/>
        </p:spPr>
        <p:txBody>
          <a:bodyPr wrap="square" rtlCol="0">
            <a:spAutoFit/>
          </a:bodyPr>
          <a:lstStyle/>
          <a:p>
            <a:pPr algn="r"/>
            <a:r>
              <a:rPr lang="en-ZA" b="1" dirty="0" smtClean="0">
                <a:solidFill>
                  <a:schemeClr val="accent1"/>
                </a:solidFill>
              </a:rPr>
              <a:t>Wits is contributing to the </a:t>
            </a:r>
            <a:r>
              <a:rPr lang="en-ZA" b="1" dirty="0" err="1" smtClean="0">
                <a:solidFill>
                  <a:schemeClr val="accent1"/>
                </a:solidFill>
              </a:rPr>
              <a:t>sROD</a:t>
            </a:r>
            <a:r>
              <a:rPr lang="en-ZA" b="1" dirty="0" smtClean="0">
                <a:solidFill>
                  <a:schemeClr val="accent1"/>
                </a:solidFill>
              </a:rPr>
              <a:t>!</a:t>
            </a:r>
            <a:endParaRPr lang="en-ZA" b="1" dirty="0">
              <a:solidFill>
                <a:schemeClr val="accent1"/>
              </a:solidFill>
            </a:endParaRPr>
          </a:p>
        </p:txBody>
      </p:sp>
      <p:pic>
        <p:nvPicPr>
          <p:cNvPr id="15" name="Picture 2" descr="http://whygo-afr.s3.amazonaws.com/www.southafricalogue.com/files/2011/09/south-africa-flag.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88480" y="6383257"/>
            <a:ext cx="594431" cy="3956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xray">
  <a:themeElements>
    <a:clrScheme name="Custom 1">
      <a:dk1>
        <a:srgbClr val="000000"/>
      </a:dk1>
      <a:lt1>
        <a:srgbClr val="000000"/>
      </a:lt1>
      <a:dk2>
        <a:srgbClr val="F2F2F2"/>
      </a:dk2>
      <a:lt2>
        <a:srgbClr val="F2F2F2"/>
      </a:lt2>
      <a:accent1>
        <a:srgbClr val="006FAA"/>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ustom 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xray</Template>
  <TotalTime>19008</TotalTime>
  <Words>798</Words>
  <Application>Microsoft Office PowerPoint</Application>
  <PresentationFormat>On-screen Show (4:3)</PresentationFormat>
  <Paragraphs>206</Paragraphs>
  <Slides>26</Slides>
  <Notes>8</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xray</vt:lpstr>
      <vt:lpstr>The Development of a  General Purpose Processing Unit  for the Upgraded Electronics  of the ATLAS TileCal</vt:lpstr>
      <vt:lpstr>Overview</vt:lpstr>
      <vt:lpstr>ATLAS Detector </vt:lpstr>
      <vt:lpstr>Tile Calorimeter </vt:lpstr>
      <vt:lpstr>The Offline Problem </vt:lpstr>
      <vt:lpstr>The Offline Problem </vt:lpstr>
      <vt:lpstr>ATLAS Triggering and Data Acquisition System</vt:lpstr>
      <vt:lpstr>ATLAS Triggering and Data Acquisition System</vt:lpstr>
      <vt:lpstr>TileCal Read Out Architecture </vt:lpstr>
      <vt:lpstr>sROD PMT Energy Reconstruction </vt:lpstr>
      <vt:lpstr>sROD PMT Energy Reconstruction </vt:lpstr>
      <vt:lpstr>Processing Unit Integration </vt:lpstr>
      <vt:lpstr>Processing Unit Integration </vt:lpstr>
      <vt:lpstr>System on Chips </vt:lpstr>
      <vt:lpstr>System on Chip  External I/O Ports</vt:lpstr>
      <vt:lpstr>System on Chip  External I/O Ports</vt:lpstr>
      <vt:lpstr>PCI-Express Benchmark Rig </vt:lpstr>
      <vt:lpstr>PCI-Express Benchmark Rig </vt:lpstr>
      <vt:lpstr>PCI-Express Test Results </vt:lpstr>
      <vt:lpstr>Further Prototyping </vt:lpstr>
      <vt:lpstr>Summary </vt:lpstr>
      <vt:lpstr>Questions  or  Comments?</vt:lpstr>
      <vt:lpstr>Acknowledgements </vt:lpstr>
      <vt:lpstr>Backup Slides</vt:lpstr>
      <vt:lpstr>ATLAS Triggering and Data Acquisition System</vt:lpstr>
      <vt:lpstr>ARM Performance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 Project: Wandboard PCI-Express</dc:title>
  <dc:creator>Uberfly</dc:creator>
  <cp:lastModifiedBy>Uberfly</cp:lastModifiedBy>
  <cp:revision>300</cp:revision>
  <dcterms:created xsi:type="dcterms:W3CDTF">2014-03-07T05:31:02Z</dcterms:created>
  <dcterms:modified xsi:type="dcterms:W3CDTF">2014-07-07T07:14:01Z</dcterms:modified>
</cp:coreProperties>
</file>