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08" r:id="rId2"/>
  </p:sldMasterIdLst>
  <p:notesMasterIdLst>
    <p:notesMasterId r:id="rId17"/>
  </p:notesMasterIdLst>
  <p:sldIdLst>
    <p:sldId id="256" r:id="rId3"/>
    <p:sldId id="257" r:id="rId4"/>
    <p:sldId id="282" r:id="rId5"/>
    <p:sldId id="280" r:id="rId6"/>
    <p:sldId id="275" r:id="rId7"/>
    <p:sldId id="281" r:id="rId8"/>
    <p:sldId id="258" r:id="rId9"/>
    <p:sldId id="277" r:id="rId10"/>
    <p:sldId id="266" r:id="rId11"/>
    <p:sldId id="268" r:id="rId12"/>
    <p:sldId id="271" r:id="rId13"/>
    <p:sldId id="272" r:id="rId14"/>
    <p:sldId id="28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9" d="100"/>
          <a:sy n="89" d="100"/>
        </p:scale>
        <p:origin x="-762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17624-4524-473D-98EB-562678B5A7A2}" type="datetimeFigureOut">
              <a:rPr lang="en-ZA" smtClean="0"/>
              <a:pPr/>
              <a:t>2013/07/12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EB654-F04E-42C8-9536-ECA1EEA805C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EB654-F04E-42C8-9536-ECA1EEA805CF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E2D75-972E-41A0-81A9-C3755EF929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EB654-F04E-42C8-9536-ECA1EEA805CF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86E8-4439-4514-BA38-FCB8E373FE87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E790-D582-4EBD-94EE-48A5ADBD1BE6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8C12-103D-45FF-9990-9B2EB94B1486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D33E-C4CF-4CB8-B4AB-C5B251141522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ABB0-9DCE-4FB6-A09A-0F6D9C037A3C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B4D3-773B-48C0-BA42-1E14872C5CD4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5A5E-7780-43C8-9F64-CBEBFF9D7A8F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B48A-4C2D-4CE4-8A61-F9DC95FA1C27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6B85-094E-44EF-B16E-221743D3B099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AD5E-5504-47AE-A4AA-D966CA077AF3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E722-168B-43D1-9AF5-1080D0001270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DB20-5822-4FF2-AAEC-16241B3CE784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3A1-0512-4912-BC07-9DCAAA36F4BA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6D39-D696-47C8-A326-73D2063D559A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039D-907A-4F6B-94ED-25DF53A943F6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2280-B2CB-446D-AD34-63F8F0547689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AA67-2549-41B0-A61E-19047B2008B1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DB17-C2C2-40FF-94F9-0DF0E767483E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336E-6861-4073-8695-074418E95CA7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73EA-B32D-4CF4-9596-23007FCA1447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0EBF-5B5D-4298-8A1F-BF9B7E53CB67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638A-7606-4D44-A47C-728BE6F22B32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40C2A-CD4F-4D37-A8BE-1B9578C82019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40C2A-CD4F-4D37-A8BE-1B9578C82019}" type="datetime1">
              <a:rPr lang="en-ZA" smtClean="0"/>
              <a:pPr/>
              <a:t>2013/07/12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A4F93E-4CC8-430C-8B86-770F1B724EDD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ucleus.necsa.co.za/Corporate/Divisions/CEO/Corporate%20Logos/Necsa%20Logo-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0.gif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nucleus.necsa.co.za/Corporate/Divisions/CEO/Corporate%20Logos/Necsa%20Logo-1.jp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1.jpe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ucleus.necsa.co.za/Corporate/Divisions/CEO/Corporate%20Logos/Necsa%20Logo-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twvmdtaskforce.com/proceedings/83/rogo/83rogo41.jpgtp: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ucleus.necsa.co.za/Corporate/Divisions/CEO/Corporate%20Logos/Necsa%20Logo-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nucleus.necsa.co.za/Corporate/Divisions/CEO/Corporate%20Logos/Necsa%20Logo-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r>
              <a:rPr lang="en-ZA" sz="3200" b="1" dirty="0"/>
              <a:t>Re-mobilization of Uranium and Thorium from sediments contaminated by </a:t>
            </a:r>
            <a:r>
              <a:rPr lang="en-GB" sz="3200" b="1" dirty="0"/>
              <a:t>naturally occurring radioactive material (</a:t>
            </a:r>
            <a:r>
              <a:rPr lang="en-ZA" sz="3200" b="1" dirty="0"/>
              <a:t>NORM) through leaching by acid mine drainage (AMD</a:t>
            </a:r>
            <a:r>
              <a:rPr lang="en-ZA" sz="3200" b="1" dirty="0" smtClean="0"/>
              <a:t>)</a:t>
            </a:r>
            <a:endParaRPr lang="en-ZA" sz="32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l_fi" descr="http://upload.wikimedia.org/wikipedia/en/4/43/UJ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301208"/>
            <a:ext cx="2620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webImgShrinked" descr="Necsa Logo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445224"/>
            <a:ext cx="23762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568952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sz="2700" dirty="0" smtClean="0"/>
              <a:t> Sipho Shongwe - UJ</a:t>
            </a:r>
            <a:br>
              <a:rPr lang="en-ZA" sz="2700" dirty="0" smtClean="0"/>
            </a:br>
            <a:r>
              <a:rPr lang="en-ZA" sz="2700" dirty="0" smtClean="0"/>
              <a:t>Supervision: Prof A Faanhof and SH Connell (UJ and Necsa)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1408120"/>
          </a:xfrm>
        </p:spPr>
        <p:txBody>
          <a:bodyPr>
            <a:normAutofit lnSpcReduction="10000"/>
          </a:bodyPr>
          <a:lstStyle/>
          <a:p>
            <a:pPr algn="ctr"/>
            <a:endParaRPr lang="en-ZA" dirty="0" smtClean="0"/>
          </a:p>
          <a:p>
            <a:pPr algn="ctr"/>
            <a:r>
              <a:rPr lang="en-ZA" dirty="0" smtClean="0"/>
              <a:t>On 12 July 2013 at SAIP 2013 </a:t>
            </a:r>
          </a:p>
          <a:p>
            <a:pPr algn="ctr"/>
            <a:r>
              <a:rPr lang="en-ZA" dirty="0" smtClean="0"/>
              <a:t>University of Zululand</a:t>
            </a: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042792" cy="141277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5"/>
                </a:solidFill>
                <a:effectLst/>
                <a:latin typeface="+mn-lt"/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INAA principle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4402832" cy="5073427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sz="2000" b="1" dirty="0" smtClean="0">
                <a:solidFill>
                  <a:srgbClr val="0000FF"/>
                </a:solidFill>
              </a:rPr>
              <a:t>Fission of U-235  source of (1 MeV) n </a:t>
            </a:r>
            <a:endParaRPr lang="en-US" sz="1000" dirty="0" smtClean="0"/>
          </a:p>
          <a:p>
            <a:endParaRPr lang="en-US" sz="1000" dirty="0" smtClean="0"/>
          </a:p>
          <a:p>
            <a:pPr lvl="1" algn="just">
              <a:buBlip>
                <a:blip r:embed="rId3"/>
              </a:buBlip>
            </a:pPr>
            <a:r>
              <a:rPr lang="en-US" sz="1000" b="1" dirty="0" smtClean="0">
                <a:solidFill>
                  <a:srgbClr val="0000FF"/>
                </a:solidFill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</a:rPr>
              <a:t>1 MeV) n </a:t>
            </a:r>
            <a:r>
              <a:rPr lang="en-US" sz="1400" dirty="0" smtClean="0"/>
              <a:t>thermalised to 0.02 </a:t>
            </a:r>
            <a:r>
              <a:rPr lang="en-US" sz="1400" dirty="0" err="1" smtClean="0"/>
              <a:t>eV</a:t>
            </a:r>
            <a:r>
              <a:rPr lang="en-US" sz="1400" dirty="0" smtClean="0"/>
              <a:t> by elastic scattering  with graphite or heavy water</a:t>
            </a:r>
            <a:endParaRPr lang="en-ZA" sz="1400" dirty="0" smtClean="0"/>
          </a:p>
        </p:txBody>
      </p:sp>
      <p:pic>
        <p:nvPicPr>
          <p:cNvPr id="18" name="Content Placeholder 4" descr="C:\Documents and Settings\ShongweNS.EDU.000\Local Settings\Temporary Internet Files\Content.Word\15082011(001).jpg"/>
          <p:cNvPicPr>
            <a:picLocks noGrp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932040" y="476672"/>
            <a:ext cx="263929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6012160" y="2276872"/>
            <a:ext cx="313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Delayed time measurements used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Genie2000 software used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8" name="il_fi" descr="http://upload.wikimedia.org/wikipedia/en/4/43/UJ_logo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3216"/>
            <a:ext cx="1907705" cy="110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webImgShrinked" descr="Necsa Logo">
            <a:hlinkClick r:id="rId6"/>
          </p:cNvPr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5517232"/>
            <a:ext cx="18002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644008" y="2924944"/>
            <a:ext cx="388843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aseline="30000" dirty="0" smtClean="0"/>
          </a:p>
          <a:p>
            <a:r>
              <a:rPr lang="en-US" sz="1400" baseline="30000" dirty="0" smtClean="0">
                <a:latin typeface="Times" pitchFamily="18" charset="0"/>
              </a:rPr>
              <a:t>238</a:t>
            </a:r>
            <a:r>
              <a:rPr lang="en-US" sz="1400" dirty="0" smtClean="0">
                <a:latin typeface="Times" pitchFamily="18" charset="0"/>
              </a:rPr>
              <a:t>U (</a:t>
            </a:r>
            <a:r>
              <a:rPr lang="en-US" sz="1400" dirty="0" err="1" smtClean="0">
                <a:latin typeface="Times" pitchFamily="18" charset="0"/>
              </a:rPr>
              <a:t>n,γ</a:t>
            </a:r>
            <a:r>
              <a:rPr lang="en-US" sz="1400" dirty="0" smtClean="0">
                <a:latin typeface="Times" pitchFamily="18" charset="0"/>
              </a:rPr>
              <a:t>) </a:t>
            </a:r>
            <a:r>
              <a:rPr lang="en-US" sz="1400" baseline="30000" dirty="0" smtClean="0">
                <a:latin typeface="Times" pitchFamily="18" charset="0"/>
              </a:rPr>
              <a:t>239</a:t>
            </a:r>
            <a:r>
              <a:rPr lang="en-US" sz="1400" dirty="0" smtClean="0">
                <a:latin typeface="Times" pitchFamily="18" charset="0"/>
              </a:rPr>
              <a:t>U →β</a:t>
            </a:r>
            <a:r>
              <a:rPr lang="en-US" sz="1400" baseline="30000" dirty="0" smtClean="0">
                <a:latin typeface="Times" pitchFamily="18" charset="0"/>
              </a:rPr>
              <a:t>-</a:t>
            </a:r>
            <a:r>
              <a:rPr lang="en-US" sz="1400" dirty="0" smtClean="0">
                <a:latin typeface="Times" pitchFamily="18" charset="0"/>
              </a:rPr>
              <a:t> decay → </a:t>
            </a:r>
            <a:r>
              <a:rPr lang="en-US" sz="1400" baseline="30000" dirty="0" smtClean="0">
                <a:latin typeface="Times" pitchFamily="18" charset="0"/>
              </a:rPr>
              <a:t>239</a:t>
            </a:r>
            <a:r>
              <a:rPr lang="en-US" sz="1400" dirty="0" smtClean="0">
                <a:latin typeface="Times" pitchFamily="18" charset="0"/>
              </a:rPr>
              <a:t>Np </a:t>
            </a:r>
          </a:p>
          <a:p>
            <a:pPr>
              <a:buNone/>
            </a:pPr>
            <a:r>
              <a:rPr lang="en-US" sz="1400" dirty="0" smtClean="0">
                <a:latin typeface="Times" pitchFamily="18" charset="0"/>
              </a:rPr>
              <a:t>                        γ-rays of 228 keV and 278 keV</a:t>
            </a:r>
            <a:endParaRPr lang="en-ZA" sz="1400" dirty="0" smtClean="0">
              <a:latin typeface="Times" pitchFamily="18" charset="0"/>
            </a:endParaRPr>
          </a:p>
          <a:p>
            <a:pPr>
              <a:buNone/>
            </a:pPr>
            <a:endParaRPr lang="en-ZA" sz="1400" dirty="0" smtClean="0">
              <a:latin typeface="Times" pitchFamily="18" charset="0"/>
            </a:endParaRPr>
          </a:p>
          <a:p>
            <a:r>
              <a:rPr lang="en-US" sz="1400" baseline="30000" dirty="0" smtClean="0">
                <a:latin typeface="Times" pitchFamily="18" charset="0"/>
              </a:rPr>
              <a:t>232</a:t>
            </a:r>
            <a:r>
              <a:rPr lang="en-US" sz="1400" dirty="0" smtClean="0">
                <a:latin typeface="Times" pitchFamily="18" charset="0"/>
              </a:rPr>
              <a:t>Th (</a:t>
            </a:r>
            <a:r>
              <a:rPr lang="en-US" sz="1400" dirty="0" err="1" smtClean="0">
                <a:latin typeface="Times" pitchFamily="18" charset="0"/>
              </a:rPr>
              <a:t>n,γ</a:t>
            </a:r>
            <a:r>
              <a:rPr lang="en-US" sz="1400" dirty="0" smtClean="0">
                <a:latin typeface="Times" pitchFamily="18" charset="0"/>
              </a:rPr>
              <a:t>) </a:t>
            </a:r>
            <a:r>
              <a:rPr lang="en-US" sz="1400" baseline="30000" dirty="0" smtClean="0">
                <a:latin typeface="Times" pitchFamily="18" charset="0"/>
              </a:rPr>
              <a:t>233</a:t>
            </a:r>
            <a:r>
              <a:rPr lang="en-US" sz="1400" dirty="0" smtClean="0">
                <a:latin typeface="Times" pitchFamily="18" charset="0"/>
              </a:rPr>
              <a:t>Th →β</a:t>
            </a:r>
            <a:r>
              <a:rPr lang="en-US" sz="1400" baseline="30000" dirty="0" smtClean="0">
                <a:latin typeface="Times" pitchFamily="18" charset="0"/>
              </a:rPr>
              <a:t>-</a:t>
            </a:r>
            <a:r>
              <a:rPr lang="en-US" sz="1400" dirty="0" smtClean="0">
                <a:latin typeface="Times" pitchFamily="18" charset="0"/>
              </a:rPr>
              <a:t> decay → </a:t>
            </a:r>
            <a:r>
              <a:rPr lang="en-US" sz="1400" baseline="30000" dirty="0" smtClean="0">
                <a:latin typeface="Times" pitchFamily="18" charset="0"/>
              </a:rPr>
              <a:t>233</a:t>
            </a:r>
            <a:r>
              <a:rPr lang="en-US" sz="1400" dirty="0" smtClean="0">
                <a:latin typeface="Times" pitchFamily="18" charset="0"/>
              </a:rPr>
              <a:t>Pa		</a:t>
            </a:r>
          </a:p>
          <a:p>
            <a:r>
              <a:rPr lang="en-US" sz="1400" dirty="0" smtClean="0">
                <a:latin typeface="Times" pitchFamily="18" charset="0"/>
              </a:rPr>
              <a:t>                        γ-rays of 312   keV and 300 keV</a:t>
            </a:r>
            <a:endParaRPr lang="en-ZA" sz="1400" dirty="0" smtClean="0">
              <a:latin typeface="Times" pitchFamily="18" charset="0"/>
            </a:endParaRPr>
          </a:p>
          <a:p>
            <a:endParaRPr lang="en-ZA" dirty="0" smtClean="0"/>
          </a:p>
          <a:p>
            <a:pPr>
              <a:buNone/>
            </a:pPr>
            <a:endParaRPr lang="en-ZA" dirty="0"/>
          </a:p>
        </p:txBody>
      </p:sp>
      <p:pic>
        <p:nvPicPr>
          <p:cNvPr id="15" name="Picture 1" descr="untitle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564904"/>
            <a:ext cx="41044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0073" y="4365104"/>
            <a:ext cx="3243930" cy="223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71184" cy="1440160"/>
          </a:xfrm>
        </p:spPr>
        <p:txBody>
          <a:bodyPr>
            <a:normAutofit fontScale="90000"/>
          </a:bodyPr>
          <a:lstStyle/>
          <a:p>
            <a:pPr algn="l"/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/>
              <a:t>  </a:t>
            </a:r>
            <a:br>
              <a:rPr lang="en-ZA" sz="22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>
                <a:latin typeface="+mn-lt"/>
              </a:rPr>
              <a:t> </a:t>
            </a: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b="1" dirty="0" smtClean="0"/>
              <a:t/>
            </a:r>
            <a:br>
              <a:rPr lang="en-ZA" sz="2200" b="1" dirty="0" smtClean="0"/>
            </a:br>
            <a:r>
              <a:rPr lang="en-ZA" sz="2200" b="1" dirty="0" smtClean="0"/>
              <a:t/>
            </a:r>
            <a:br>
              <a:rPr lang="en-ZA" sz="2200" b="1" dirty="0" smtClean="0"/>
            </a:br>
            <a:r>
              <a:rPr lang="en-ZA" sz="2200" b="1" dirty="0" smtClean="0"/>
              <a:t/>
            </a:r>
            <a:br>
              <a:rPr lang="en-ZA" sz="2200" b="1" dirty="0" smtClean="0"/>
            </a:br>
            <a:endParaRPr lang="en-ZA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2348879"/>
          <a:ext cx="4038354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06"/>
                <a:gridCol w="448706"/>
                <a:gridCol w="448706"/>
                <a:gridCol w="448706"/>
                <a:gridCol w="448706"/>
                <a:gridCol w="448706"/>
                <a:gridCol w="448706"/>
                <a:gridCol w="448706"/>
                <a:gridCol w="448706"/>
              </a:tblGrid>
              <a:tr h="486964"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Sediment mass (g)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Uranium concentration (µg)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Thorium concentration (µg)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86964"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After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After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After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208"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25,0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20,22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19,1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3246,0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3274,9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-0,88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289,3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234,8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latin typeface="Times"/>
                          <a:cs typeface="Times New Roman"/>
                        </a:rPr>
                        <a:t>18,8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4519" marR="4519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4104456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ZA" sz="1800" dirty="0" smtClean="0"/>
              <a:t>  </a:t>
            </a:r>
            <a:r>
              <a:rPr lang="en-ZA" sz="1900" dirty="0" smtClean="0">
                <a:latin typeface="Times" pitchFamily="18" charset="0"/>
              </a:rPr>
              <a:t>Table 3.</a:t>
            </a:r>
            <a:r>
              <a:rPr lang="en-ZA" sz="1900" b="1" dirty="0" smtClean="0">
                <a:latin typeface="Times" pitchFamily="18" charset="0"/>
              </a:rPr>
              <a:t> Uranium and Thorium  in the</a:t>
            </a:r>
          </a:p>
          <a:p>
            <a:pPr>
              <a:buNone/>
            </a:pPr>
            <a:r>
              <a:rPr lang="en-ZA" sz="1900" b="1" dirty="0" smtClean="0">
                <a:latin typeface="Times" pitchFamily="18" charset="0"/>
              </a:rPr>
              <a:t>                      leachates by ICP-MS</a:t>
            </a:r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r>
              <a:rPr lang="en-ZA" sz="1800" dirty="0" smtClean="0">
                <a:latin typeface="Times" pitchFamily="18" charset="0"/>
              </a:rPr>
              <a:t>    In table 3 one observes almost no </a:t>
            </a:r>
            <a:r>
              <a:rPr lang="en-ZA" sz="1800" dirty="0" err="1" smtClean="0">
                <a:latin typeface="Times" pitchFamily="18" charset="0"/>
              </a:rPr>
              <a:t>Th</a:t>
            </a:r>
            <a:r>
              <a:rPr lang="en-ZA" sz="1800" dirty="0" smtClean="0">
                <a:latin typeface="Times" pitchFamily="18" charset="0"/>
              </a:rPr>
              <a:t> in the  </a:t>
            </a:r>
          </a:p>
          <a:p>
            <a:pPr>
              <a:buNone/>
            </a:pPr>
            <a:r>
              <a:rPr lang="en-ZA" sz="1800" dirty="0" smtClean="0">
                <a:latin typeface="Times" pitchFamily="18" charset="0"/>
              </a:rPr>
              <a:t>             leachate. </a:t>
            </a: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 algn="just"/>
            <a:r>
              <a:rPr lang="en-ZA" sz="1800" dirty="0" smtClean="0">
                <a:latin typeface="Times" pitchFamily="18" charset="0"/>
              </a:rPr>
              <a:t>    We conclude that part of the </a:t>
            </a:r>
            <a:r>
              <a:rPr lang="en-ZA" sz="1800" dirty="0" err="1" smtClean="0">
                <a:latin typeface="Times" pitchFamily="18" charset="0"/>
              </a:rPr>
              <a:t>Th</a:t>
            </a:r>
            <a:r>
              <a:rPr lang="en-ZA" sz="1800" dirty="0" smtClean="0">
                <a:latin typeface="Times" pitchFamily="18" charset="0"/>
              </a:rPr>
              <a:t>  remobilized </a:t>
            </a:r>
          </a:p>
          <a:p>
            <a:pPr algn="just">
              <a:buNone/>
            </a:pPr>
            <a:r>
              <a:rPr lang="en-ZA" sz="1800" dirty="0" smtClean="0">
                <a:latin typeface="Times" pitchFamily="18" charset="0"/>
              </a:rPr>
              <a:t>             by dissolution of the soluble part of the </a:t>
            </a:r>
          </a:p>
          <a:p>
            <a:pPr algn="just">
              <a:buNone/>
            </a:pPr>
            <a:r>
              <a:rPr lang="en-ZA" sz="1800" dirty="0" smtClean="0">
                <a:latin typeface="Times" pitchFamily="18" charset="0"/>
              </a:rPr>
              <a:t> 	     sediments did  not remain in the leachate </a:t>
            </a:r>
          </a:p>
          <a:p>
            <a:pPr algn="just">
              <a:buNone/>
            </a:pPr>
            <a:r>
              <a:rPr lang="en-ZA" sz="1800" dirty="0" smtClean="0">
                <a:latin typeface="Times" pitchFamily="18" charset="0"/>
              </a:rPr>
              <a:t>             by adsorbing to filter paper, and walls of the </a:t>
            </a:r>
          </a:p>
          <a:p>
            <a:pPr>
              <a:buNone/>
            </a:pPr>
            <a:r>
              <a:rPr lang="en-ZA" sz="1800" dirty="0" smtClean="0">
                <a:latin typeface="Times" pitchFamily="18" charset="0"/>
              </a:rPr>
              <a:t>            container</a:t>
            </a:r>
          </a:p>
          <a:p>
            <a:r>
              <a:rPr lang="en-ZA" sz="1800" dirty="0" smtClean="0">
                <a:latin typeface="Times" pitchFamily="18" charset="0"/>
              </a:rPr>
              <a:t>    After mass corrections there is on average no  </a:t>
            </a:r>
          </a:p>
          <a:p>
            <a:pPr>
              <a:buNone/>
            </a:pPr>
            <a:r>
              <a:rPr lang="en-ZA" sz="1800" dirty="0" smtClean="0">
                <a:latin typeface="Times" pitchFamily="18" charset="0"/>
              </a:rPr>
              <a:t>            decrease in [U] confirmed by the U content of </a:t>
            </a:r>
          </a:p>
          <a:p>
            <a:pPr>
              <a:buNone/>
            </a:pPr>
            <a:r>
              <a:rPr lang="en-ZA" sz="1800" dirty="0" smtClean="0">
                <a:latin typeface="Times" pitchFamily="18" charset="0"/>
              </a:rPr>
              <a:t>            the  leachates in table 3.</a:t>
            </a:r>
          </a:p>
          <a:p>
            <a:pPr>
              <a:buNone/>
            </a:pPr>
            <a:endParaRPr lang="en-ZA" sz="1400" dirty="0" smtClean="0">
              <a:latin typeface="Times" pitchFamily="18" charset="0"/>
            </a:endParaRPr>
          </a:p>
          <a:p>
            <a:pPr>
              <a:buNone/>
            </a:pPr>
            <a:endParaRPr lang="en-ZA" sz="1400" dirty="0" smtClean="0">
              <a:latin typeface="Times" pitchFamily="18" charset="0"/>
            </a:endParaRPr>
          </a:p>
          <a:p>
            <a:pPr>
              <a:buNone/>
            </a:pPr>
            <a:endParaRPr lang="en-ZA" sz="1400" dirty="0" smtClean="0">
              <a:latin typeface="Times" pitchFamily="18" charset="0"/>
            </a:endParaRPr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sz="1800" b="1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11</a:t>
            </a:fld>
            <a:endParaRPr lang="en-ZA"/>
          </a:p>
        </p:txBody>
      </p:sp>
      <p:pic>
        <p:nvPicPr>
          <p:cNvPr id="7" name="il_fi" descr="http://upload.wikimedia.org/wikipedia/en/4/43/UJ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17232"/>
            <a:ext cx="21237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webImgShrinked" descr="Necsa Logo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445224"/>
            <a:ext cx="18722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32038" y="2348880"/>
          <a:ext cx="4032449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50"/>
                <a:gridCol w="448050"/>
                <a:gridCol w="448050"/>
                <a:gridCol w="448050"/>
                <a:gridCol w="476342"/>
                <a:gridCol w="419757"/>
                <a:gridCol w="448050"/>
                <a:gridCol w="448050"/>
                <a:gridCol w="448050"/>
              </a:tblGrid>
              <a:tr h="461883"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>
                          <a:solidFill>
                            <a:sysClr val="windowText" lastClr="000000"/>
                          </a:solidFill>
                          <a:latin typeface="Times" pitchFamily="18" charset="0"/>
                        </a:rPr>
                        <a:t>Sediment mass (g)</a:t>
                      </a:r>
                      <a:endParaRPr lang="en-ZA" sz="1100" b="1" i="0" u="none" strike="noStrike" dirty="0">
                        <a:solidFill>
                          <a:sysClr val="windowText" lastClr="000000"/>
                        </a:solidFill>
                        <a:latin typeface="Times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>
                          <a:solidFill>
                            <a:sysClr val="windowText" lastClr="000000"/>
                          </a:solidFill>
                          <a:latin typeface="Times" pitchFamily="18" charset="0"/>
                        </a:rPr>
                        <a:t>Uranium concentration (µg)</a:t>
                      </a:r>
                      <a:endParaRPr lang="en-ZA" sz="1100" b="1" i="0" u="none" strike="noStrike" dirty="0">
                        <a:solidFill>
                          <a:sysClr val="windowText" lastClr="000000"/>
                        </a:solidFill>
                        <a:latin typeface="Times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>
                          <a:solidFill>
                            <a:sysClr val="windowText" lastClr="000000"/>
                          </a:solidFill>
                          <a:latin typeface="Times" pitchFamily="18" charset="0"/>
                        </a:rPr>
                        <a:t>Thorium concentration (µg)</a:t>
                      </a:r>
                      <a:endParaRPr lang="en-ZA" sz="1100" b="1" i="0" u="none" strike="noStrike" dirty="0">
                        <a:solidFill>
                          <a:sysClr val="windowText" lastClr="000000"/>
                        </a:solidFill>
                        <a:latin typeface="Times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61883"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After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Leachate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Prior to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Leachate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Loss (%)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377"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25,0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20,22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19,1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3246,0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9,01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0,288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289,3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0,0092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A" sz="1100" u="none" strike="noStrike" dirty="0"/>
                        <a:t>0,003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23528" y="1484784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1400" dirty="0" smtClean="0"/>
          </a:p>
          <a:p>
            <a:endParaRPr lang="en-ZA" sz="1400" dirty="0" smtClean="0"/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pPr>
              <a:buFont typeface="Arial" pitchFamily="34" charset="0"/>
              <a:buChar char="•"/>
            </a:pPr>
            <a:endParaRPr lang="en-ZA" sz="1400" dirty="0" smtClean="0"/>
          </a:p>
          <a:p>
            <a:endParaRPr lang="en-ZA" sz="1400" dirty="0" smtClean="0"/>
          </a:p>
          <a:p>
            <a:pPr>
              <a:buFont typeface="Arial" pitchFamily="34" charset="0"/>
              <a:buChar char="•"/>
            </a:pPr>
            <a:r>
              <a:rPr lang="en-ZA" sz="1400" dirty="0" smtClean="0"/>
              <a:t> </a:t>
            </a:r>
            <a:r>
              <a:rPr lang="en-ZA" sz="1400" dirty="0" smtClean="0">
                <a:latin typeface="Times" pitchFamily="18" charset="0"/>
              </a:rPr>
              <a:t>From table 2 one can see that on average the thorium  </a:t>
            </a:r>
          </a:p>
          <a:p>
            <a:pPr algn="just"/>
            <a:r>
              <a:rPr lang="en-ZA" sz="1400" dirty="0" smtClean="0">
                <a:latin typeface="Times" pitchFamily="18" charset="0"/>
              </a:rPr>
              <a:t>   content in the sediments decreased by about 18,8%. </a:t>
            </a:r>
          </a:p>
          <a:p>
            <a:endParaRPr lang="en-ZA" sz="1400" dirty="0" smtClean="0">
              <a:latin typeface="Times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400" dirty="0" smtClean="0">
                <a:latin typeface="Times" pitchFamily="18" charset="0"/>
              </a:rPr>
              <a:t> This coincides well with the observed average relative</a:t>
            </a:r>
          </a:p>
          <a:p>
            <a:r>
              <a:rPr lang="en-ZA" sz="1400" dirty="0" smtClean="0">
                <a:latin typeface="Times" pitchFamily="18" charset="0"/>
              </a:rPr>
              <a:t>   reduction of the mass of the sediments upon leaching</a:t>
            </a:r>
          </a:p>
          <a:p>
            <a:r>
              <a:rPr lang="en-ZA" sz="1400" dirty="0" smtClean="0">
                <a:latin typeface="Times" pitchFamily="18" charset="0"/>
              </a:rPr>
              <a:t>    with  the simulated AMD of 19.1%. </a:t>
            </a:r>
          </a:p>
          <a:p>
            <a:pPr>
              <a:buFont typeface="Arial" pitchFamily="34" charset="0"/>
              <a:buChar char="•"/>
            </a:pPr>
            <a:r>
              <a:rPr lang="en-ZA" sz="1400" dirty="0" smtClean="0">
                <a:latin typeface="Times" pitchFamily="18" charset="0"/>
              </a:rPr>
              <a:t>AMD has apparently  not leached U from the sediments</a:t>
            </a:r>
          </a:p>
          <a:p>
            <a:r>
              <a:rPr lang="en-ZA" sz="1400" dirty="0" smtClean="0">
                <a:latin typeface="Times" pitchFamily="18" charset="0"/>
              </a:rPr>
              <a:t>   into the leachate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536" y="1628801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dirty="0" smtClean="0">
                <a:latin typeface="Times" pitchFamily="18" charset="0"/>
              </a:rPr>
              <a:t>Table 2: </a:t>
            </a:r>
            <a:r>
              <a:rPr lang="en-ZA" sz="1400" b="1" dirty="0" smtClean="0">
                <a:latin typeface="Times" pitchFamily="18" charset="0"/>
              </a:rPr>
              <a:t>Uranium and thorium leaching</a:t>
            </a:r>
            <a:br>
              <a:rPr lang="en-ZA" sz="1400" b="1" dirty="0" smtClean="0">
                <a:latin typeface="Times" pitchFamily="18" charset="0"/>
              </a:rPr>
            </a:br>
            <a:r>
              <a:rPr lang="en-ZA" sz="1400" b="1" dirty="0" smtClean="0">
                <a:latin typeface="Times" pitchFamily="18" charset="0"/>
              </a:rPr>
              <a:t> as observed through INAA</a:t>
            </a:r>
            <a:endParaRPr lang="en-ZA" sz="1400" dirty="0"/>
          </a:p>
        </p:txBody>
      </p:sp>
      <p:sp>
        <p:nvSpPr>
          <p:cNvPr id="12" name="Rectangle 11"/>
          <p:cNvSpPr/>
          <p:nvPr/>
        </p:nvSpPr>
        <p:spPr>
          <a:xfrm>
            <a:off x="179512" y="332656"/>
            <a:ext cx="7200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 smtClean="0">
                <a:solidFill>
                  <a:srgbClr val="FF0000"/>
                </a:solidFill>
              </a:rPr>
              <a:t>RESULTS AND DISCUSSIONS</a:t>
            </a:r>
            <a:r>
              <a:rPr lang="en-ZA" sz="4000" dirty="0" smtClean="0">
                <a:latin typeface="Times" pitchFamily="18" charset="0"/>
              </a:rPr>
              <a:t>:</a:t>
            </a:r>
            <a:r>
              <a:rPr lang="en-ZA" dirty="0" smtClean="0">
                <a:latin typeface="Times" pitchFamily="18" charset="0"/>
              </a:rPr>
              <a:t/>
            </a:r>
            <a:br>
              <a:rPr lang="en-ZA" dirty="0" smtClean="0">
                <a:latin typeface="Times" pitchFamily="18" charset="0"/>
              </a:rPr>
            </a:br>
            <a:r>
              <a:rPr lang="en-ZA" dirty="0" smtClean="0">
                <a:latin typeface="Times" pitchFamily="18" charset="0"/>
              </a:rPr>
              <a:t>The average [U] and [</a:t>
            </a:r>
            <a:r>
              <a:rPr lang="en-ZA" dirty="0" err="1" smtClean="0">
                <a:latin typeface="Times" pitchFamily="18" charset="0"/>
              </a:rPr>
              <a:t>Th</a:t>
            </a:r>
            <a:r>
              <a:rPr lang="en-ZA" dirty="0" smtClean="0">
                <a:latin typeface="Times" pitchFamily="18" charset="0"/>
              </a:rPr>
              <a:t>] in the sediments before and after leaching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CONCLUSIONS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/>
          </a:bodyPr>
          <a:lstStyle/>
          <a:p>
            <a:pPr algn="just"/>
            <a:r>
              <a:rPr lang="en-ZA" sz="2400" dirty="0" smtClean="0"/>
              <a:t>The STUDY only </a:t>
            </a:r>
            <a:r>
              <a:rPr lang="en-ZA" sz="2400" dirty="0"/>
              <a:t>established that at a pH of 4, U</a:t>
            </a:r>
            <a:r>
              <a:rPr lang="en-ZA" sz="2400" dirty="0" smtClean="0"/>
              <a:t> </a:t>
            </a:r>
            <a:r>
              <a:rPr lang="en-ZA" sz="2400" dirty="0"/>
              <a:t>is not readily desorbed being part of the insoluble matrix when exposed to </a:t>
            </a:r>
            <a:r>
              <a:rPr lang="en-ZA" sz="2400" dirty="0" smtClean="0"/>
              <a:t>AMD, </a:t>
            </a:r>
            <a:r>
              <a:rPr lang="en-ZA" sz="2400" dirty="0"/>
              <a:t>while thorium will be initially remobilized as part of the soluble fraction of the sediments, but will most likely be re-adsorbed to the remaining sediments. </a:t>
            </a:r>
            <a:endParaRPr lang="en-ZA" sz="2400" dirty="0" smtClean="0"/>
          </a:p>
          <a:p>
            <a:pPr algn="just"/>
            <a:r>
              <a:rPr lang="en-ZA" sz="2400" dirty="0" smtClean="0"/>
              <a:t>Actual </a:t>
            </a:r>
            <a:r>
              <a:rPr lang="en-ZA" sz="2400" dirty="0"/>
              <a:t>samples in the catchment areas influenced by AMD should be collected to confirm our results.</a:t>
            </a:r>
          </a:p>
          <a:p>
            <a:pPr algn="just"/>
            <a:r>
              <a:rPr lang="en-ZA" sz="2400" dirty="0" smtClean="0">
                <a:solidFill>
                  <a:srgbClr val="FF0000"/>
                </a:solidFill>
              </a:rPr>
              <a:t>WAYFORWARD:</a:t>
            </a:r>
          </a:p>
          <a:p>
            <a:pPr algn="just"/>
            <a:r>
              <a:rPr lang="en-ZA" sz="2400" dirty="0" smtClean="0"/>
              <a:t>The </a:t>
            </a:r>
            <a:r>
              <a:rPr lang="en-ZA" sz="2400" dirty="0"/>
              <a:t>potential remobilization of other nuclides from the NORM-series nuclides should also be investigated in follow-up work</a:t>
            </a:r>
            <a:r>
              <a:rPr lang="en-ZA" sz="2400" dirty="0" smtClean="0"/>
              <a:t>.    </a:t>
            </a:r>
            <a:endParaRPr lang="en-ZA" sz="2400" dirty="0"/>
          </a:p>
          <a:p>
            <a:endParaRPr lang="en-ZA" sz="2400" dirty="0" smtClean="0"/>
          </a:p>
          <a:p>
            <a:pPr>
              <a:buNone/>
            </a:pPr>
            <a:endParaRPr lang="en-ZA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12</a:t>
            </a:fld>
            <a:endParaRPr lang="en-ZA" dirty="0"/>
          </a:p>
        </p:txBody>
      </p:sp>
      <p:pic>
        <p:nvPicPr>
          <p:cNvPr id="6" name="il_fi" descr="http://upload.wikimedia.org/wikipedia/en/4/43/UJ_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445224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445224"/>
            <a:ext cx="19442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THANKS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REFERENCES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1400" dirty="0" smtClean="0"/>
              <a:t>[1] International </a:t>
            </a:r>
            <a:r>
              <a:rPr lang="en-US" sz="1400" dirty="0"/>
              <a:t>Atomic Energy Agency. 2007. Modeling the transfer of </a:t>
            </a:r>
            <a:r>
              <a:rPr lang="en-US" sz="1400" dirty="0" smtClean="0"/>
              <a:t>Radio nuclides </a:t>
            </a:r>
            <a:r>
              <a:rPr lang="en-US" sz="1400" dirty="0"/>
              <a:t>from Naturally Occurring Radioactive Material. Report of the NORM Working Group of (Environmental Modeling for Radiation Safety) Theme 3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[2] Monte </a:t>
            </a:r>
            <a:r>
              <a:rPr lang="en-US" sz="1400" i="1" dirty="0" smtClean="0"/>
              <a:t>et al</a:t>
            </a:r>
            <a:r>
              <a:rPr lang="en-US" sz="1400" dirty="0" smtClean="0"/>
              <a:t>., 2005. Review and assessment of models for predicting the migration of radionuclides through rivers. </a:t>
            </a:r>
            <a:r>
              <a:rPr lang="en-US" sz="1400" i="1" dirty="0" smtClean="0"/>
              <a:t>Journal of Radioactivity</a:t>
            </a:r>
            <a:r>
              <a:rPr lang="en-US" sz="1400" dirty="0" smtClean="0"/>
              <a:t> 79:273-296</a:t>
            </a:r>
          </a:p>
          <a:p>
            <a:pPr lvl="0">
              <a:buNone/>
            </a:pPr>
            <a:r>
              <a:rPr lang="en-US" sz="1400" dirty="0" smtClean="0"/>
              <a:t>[3] </a:t>
            </a:r>
            <a:r>
              <a:rPr lang="en-US" sz="1400" dirty="0" err="1" smtClean="0"/>
              <a:t>Facchetti</a:t>
            </a:r>
            <a:r>
              <a:rPr lang="en-US" sz="1400" dirty="0" smtClean="0"/>
              <a:t>, S. 1982. </a:t>
            </a:r>
            <a:r>
              <a:rPr lang="en-US" sz="1400" i="1" dirty="0" smtClean="0"/>
              <a:t>Applications of Mass Spectrometry to Trace Analysis</a:t>
            </a:r>
            <a:r>
              <a:rPr lang="en-US" sz="1400" dirty="0" smtClean="0"/>
              <a:t>. </a:t>
            </a:r>
            <a:r>
              <a:rPr lang="en-US" sz="1400" dirty="0" err="1" smtClean="0"/>
              <a:t>Elsievier</a:t>
            </a:r>
            <a:r>
              <a:rPr lang="en-US" sz="1400" dirty="0" smtClean="0"/>
              <a:t> Scientific Publishing: New York.</a:t>
            </a:r>
          </a:p>
          <a:p>
            <a:pPr lvl="0">
              <a:buNone/>
            </a:pPr>
            <a:endParaRPr lang="en-US" sz="1400" dirty="0" smtClean="0"/>
          </a:p>
          <a:p>
            <a:pPr lvl="0">
              <a:buNone/>
            </a:pPr>
            <a:r>
              <a:rPr lang="en-US" sz="1400" dirty="0" smtClean="0"/>
              <a:t>[4] van </a:t>
            </a:r>
            <a:r>
              <a:rPr lang="en-US" sz="1400" dirty="0" err="1"/>
              <a:t>der</a:t>
            </a:r>
            <a:r>
              <a:rPr lang="en-US" sz="1400" dirty="0"/>
              <a:t> </a:t>
            </a:r>
            <a:r>
              <a:rPr lang="en-US" sz="1400" dirty="0" err="1"/>
              <a:t>Graaf</a:t>
            </a:r>
            <a:r>
              <a:rPr lang="en-US" sz="1400" dirty="0"/>
              <a:t>, E. R. , </a:t>
            </a:r>
            <a:r>
              <a:rPr lang="en-US" sz="1400" dirty="0" err="1"/>
              <a:t>Koomans</a:t>
            </a:r>
            <a:r>
              <a:rPr lang="en-US" sz="1400" dirty="0"/>
              <a:t>, R. L., Limburg, J. &amp; </a:t>
            </a:r>
            <a:r>
              <a:rPr lang="en-US" sz="1400" dirty="0" err="1"/>
              <a:t>Vries</a:t>
            </a:r>
            <a:r>
              <a:rPr lang="en-US" sz="1400" dirty="0"/>
              <a:t>, K. 2007. In situ radiometric mapping as a proxy of sediment contamination: Assessment of the underlying geochemical and physical principles. </a:t>
            </a:r>
            <a:r>
              <a:rPr lang="en-US" sz="1400" i="1" dirty="0"/>
              <a:t>Journal of applied Radiation and Isotopes</a:t>
            </a:r>
            <a:r>
              <a:rPr lang="en-US" sz="1400" dirty="0"/>
              <a:t> 65:619—633</a:t>
            </a:r>
            <a:r>
              <a:rPr lang="en-US" sz="1400" dirty="0" smtClean="0"/>
              <a:t>.</a:t>
            </a:r>
          </a:p>
          <a:p>
            <a:pPr lvl="0">
              <a:buNone/>
            </a:pPr>
            <a:endParaRPr lang="en-ZA" sz="1400" dirty="0"/>
          </a:p>
          <a:p>
            <a:pPr lvl="0">
              <a:buNone/>
            </a:pPr>
            <a:r>
              <a:rPr lang="en-US" sz="1400" dirty="0" smtClean="0"/>
              <a:t>[5] International </a:t>
            </a:r>
            <a:r>
              <a:rPr lang="en-US" sz="1400" dirty="0"/>
              <a:t>Atomic Energy Agency (IAEA). 1997. </a:t>
            </a:r>
            <a:r>
              <a:rPr lang="en-US" sz="1400" i="1" dirty="0"/>
              <a:t>Environmental Impact Assessment for Uranium Mine, Mill and In situ Leach Projects</a:t>
            </a:r>
            <a:r>
              <a:rPr lang="en-US" sz="1400" dirty="0"/>
              <a:t>, IAEA – TECDOC-979, </a:t>
            </a:r>
            <a:r>
              <a:rPr lang="en-US" sz="1400" dirty="0" smtClean="0"/>
              <a:t>Vienna.</a:t>
            </a:r>
            <a:endParaRPr lang="en-ZA" sz="1400" dirty="0" smtClean="0"/>
          </a:p>
          <a:p>
            <a:pPr lvl="0">
              <a:buNone/>
            </a:pPr>
            <a:r>
              <a:rPr lang="en-ZA" sz="1400" dirty="0" smtClean="0"/>
              <a:t>[6] </a:t>
            </a:r>
            <a:r>
              <a:rPr lang="en-US" sz="1400" dirty="0" smtClean="0"/>
              <a:t>Environmental </a:t>
            </a:r>
            <a:r>
              <a:rPr lang="en-US" sz="1400" dirty="0"/>
              <a:t>Protection Agency (EPA). 1999. Understanding Variation in Partition Coefficients, K</a:t>
            </a:r>
            <a:r>
              <a:rPr lang="en-US" sz="1400" baseline="-25000" dirty="0"/>
              <a:t>d</a:t>
            </a:r>
            <a:r>
              <a:rPr lang="en-US" sz="1400" dirty="0"/>
              <a:t>, values for Cadmium, cesium, Chromium, Lead, Plutonium, Radon, Strontium, Thorium, Tritium (3H) and Uranium. EPA Report 402-R-99-004B, United States. EPA, Office of Air and Radiation, USA.</a:t>
            </a:r>
            <a:endParaRPr lang="en-ZA" sz="1400" dirty="0"/>
          </a:p>
          <a:p>
            <a:pPr>
              <a:buNone/>
            </a:pPr>
            <a:r>
              <a:rPr lang="en-US" sz="1400" u="sng" dirty="0" smtClean="0">
                <a:hlinkClick r:id="rId2"/>
              </a:rPr>
              <a:t>  Websites:</a:t>
            </a:r>
          </a:p>
          <a:p>
            <a:pPr>
              <a:buNone/>
            </a:pPr>
            <a:r>
              <a:rPr lang="en-US" sz="1400" dirty="0" smtClean="0">
                <a:hlinkClick r:id="rId2"/>
              </a:rPr>
              <a:t>[7] www.htwvmdtaskforce.com/proceedings/83/rogo/83rogo41.jpgtp://</a:t>
            </a:r>
            <a:endParaRPr lang="en-US" sz="1400" dirty="0" smtClean="0"/>
          </a:p>
          <a:p>
            <a:pPr lvl="0"/>
            <a:endParaRPr lang="en-US" sz="1400" dirty="0" smtClean="0"/>
          </a:p>
          <a:p>
            <a:pPr lvl="0"/>
            <a:endParaRPr lang="en-ZA" sz="1400" dirty="0"/>
          </a:p>
          <a:p>
            <a:pPr>
              <a:buNone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14</a:t>
            </a:fld>
            <a:endParaRPr lang="en-ZA" dirty="0"/>
          </a:p>
        </p:txBody>
      </p:sp>
      <p:pic>
        <p:nvPicPr>
          <p:cNvPr id="4" name="il_fi" descr="http://upload.wikimedia.org/wikipedia/en/4/43/UJ_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733256"/>
            <a:ext cx="201622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733256"/>
            <a:ext cx="2016224" cy="8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Outline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/>
          <a:lstStyle/>
          <a:p>
            <a:pPr marL="568325" indent="-568325"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</a:endParaRPr>
          </a:p>
          <a:p>
            <a:pPr marL="568325" indent="-568325">
              <a:buFont typeface="Wingdings" pitchFamily="2" charset="2"/>
              <a:buChar char="q"/>
            </a:pPr>
            <a:r>
              <a:rPr lang="en-US" dirty="0" smtClean="0"/>
              <a:t>What constitutes AMD</a:t>
            </a:r>
          </a:p>
          <a:p>
            <a:pPr marL="568325" indent="-568325">
              <a:buFont typeface="Wingdings" pitchFamily="2" charset="2"/>
              <a:buChar char="q"/>
            </a:pPr>
            <a:r>
              <a:rPr lang="en-US" dirty="0" smtClean="0"/>
              <a:t>Solid-liquid distribution ratio</a:t>
            </a:r>
          </a:p>
          <a:p>
            <a:pPr marL="568325" indent="-568325">
              <a:buFont typeface="Wingdings" pitchFamily="2" charset="2"/>
              <a:buChar char="q"/>
            </a:pPr>
            <a:r>
              <a:rPr lang="en-US" dirty="0" smtClean="0"/>
              <a:t>Transport models</a:t>
            </a:r>
          </a:p>
          <a:p>
            <a:pPr marL="568325" indent="-568325">
              <a:buFont typeface="Wingdings" pitchFamily="2" charset="2"/>
              <a:buChar char="q"/>
            </a:pPr>
            <a:r>
              <a:rPr lang="en-US" dirty="0" smtClean="0"/>
              <a:t>Analytical techniques: NAA, ICP-MS</a:t>
            </a:r>
          </a:p>
          <a:p>
            <a:pPr marL="568325" indent="-568325">
              <a:buFont typeface="Wingdings" pitchFamily="2" charset="2"/>
              <a:buChar char="q"/>
            </a:pPr>
            <a:r>
              <a:rPr lang="en-US" dirty="0" smtClean="0"/>
              <a:t>Results and Conclusions</a:t>
            </a:r>
          </a:p>
          <a:p>
            <a:pPr>
              <a:buNone/>
            </a:pPr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2</a:t>
            </a:fld>
            <a:endParaRPr lang="en-ZA"/>
          </a:p>
        </p:txBody>
      </p:sp>
      <p:pic>
        <p:nvPicPr>
          <p:cNvPr id="6" name="il_fi" descr="http://upload.wikimedia.org/wikipedia/en/4/43/UJ_logo.pn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1640" y="5085184"/>
            <a:ext cx="15811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445224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The Sediment 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lnSpcReduction="10000"/>
          </a:bodyPr>
          <a:lstStyle/>
          <a:p>
            <a:r>
              <a:rPr lang="en-ZA" sz="2400" dirty="0" smtClean="0"/>
              <a:t>Mixture of dissimilar particles </a:t>
            </a:r>
            <a:r>
              <a:rPr lang="en-ZA" sz="2400" i="1" dirty="0" smtClean="0"/>
              <a:t>e.g</a:t>
            </a:r>
            <a:r>
              <a:rPr lang="en-ZA" sz="2400" dirty="0" smtClean="0"/>
              <a:t>. solid phases that interact with dissolved constituents in natural waters</a:t>
            </a:r>
          </a:p>
          <a:p>
            <a:pPr>
              <a:buNone/>
            </a:pPr>
            <a:r>
              <a:rPr lang="en-ZA" sz="2400" dirty="0" smtClean="0"/>
              <a:t> </a:t>
            </a:r>
          </a:p>
          <a:p>
            <a:r>
              <a:rPr lang="en-ZA" sz="2400" dirty="0" smtClean="0"/>
              <a:t>Sediment acts as both the </a:t>
            </a:r>
            <a:r>
              <a:rPr lang="en-ZA" sz="2400" dirty="0" smtClean="0">
                <a:solidFill>
                  <a:srgbClr val="FF0000"/>
                </a:solidFill>
              </a:rPr>
              <a:t>sink</a:t>
            </a:r>
            <a:r>
              <a:rPr lang="en-ZA" sz="2400" dirty="0" smtClean="0"/>
              <a:t> that stores radionuclides as well as being another </a:t>
            </a:r>
            <a:r>
              <a:rPr lang="en-ZA" sz="2400" dirty="0" smtClean="0">
                <a:solidFill>
                  <a:srgbClr val="FF0000"/>
                </a:solidFill>
              </a:rPr>
              <a:t>source</a:t>
            </a:r>
            <a:r>
              <a:rPr lang="en-ZA" sz="2400" dirty="0" smtClean="0"/>
              <a:t> from which radionuclides emanate from such as rocks, mines, etc.</a:t>
            </a:r>
          </a:p>
          <a:p>
            <a:endParaRPr lang="en-ZA" sz="2400" dirty="0" smtClean="0"/>
          </a:p>
          <a:p>
            <a:r>
              <a:rPr lang="en-ZA" sz="2400" dirty="0" smtClean="0"/>
              <a:t>A detailed investigation of the mechanisms controlling the mobility due to </a:t>
            </a:r>
            <a:r>
              <a:rPr lang="en-ZA" sz="2400" dirty="0" smtClean="0">
                <a:solidFill>
                  <a:srgbClr val="FF0000"/>
                </a:solidFill>
              </a:rPr>
              <a:t>AMD</a:t>
            </a:r>
            <a:r>
              <a:rPr lang="en-ZA" sz="2400" dirty="0" smtClean="0"/>
              <a:t> as opposed to a survey pathways  is done.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52320" cy="14127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     </a:t>
            </a:r>
            <a:r>
              <a:rPr lang="en-US" sz="4000" dirty="0" smtClean="0">
                <a:solidFill>
                  <a:srgbClr val="FF0000"/>
                </a:solidFill>
              </a:rPr>
              <a:t>Formation of AMD- Oxidation of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      Pyrites-What constitutes AMD?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1524000"/>
            <a:ext cx="4104456" cy="2121024"/>
          </a:xfrm>
        </p:spPr>
        <p:txBody>
          <a:bodyPr/>
          <a:lstStyle/>
          <a:p>
            <a:r>
              <a:rPr lang="en-ZA" dirty="0" smtClean="0"/>
              <a:t>2FeS</a:t>
            </a:r>
            <a:r>
              <a:rPr lang="en-ZA" baseline="-25000" dirty="0" smtClean="0"/>
              <a:t>2 </a:t>
            </a:r>
            <a:r>
              <a:rPr lang="en-ZA" dirty="0" smtClean="0"/>
              <a:t>+ 7O</a:t>
            </a:r>
            <a:r>
              <a:rPr lang="en-ZA" baseline="-25000" dirty="0" smtClean="0"/>
              <a:t>2 </a:t>
            </a:r>
            <a:r>
              <a:rPr lang="en-ZA" dirty="0" smtClean="0"/>
              <a:t>+ 2H</a:t>
            </a:r>
            <a:r>
              <a:rPr lang="en-ZA" baseline="-25000" dirty="0" smtClean="0"/>
              <a:t>2</a:t>
            </a:r>
            <a:r>
              <a:rPr lang="en-ZA" dirty="0" smtClean="0"/>
              <a:t>O           2Fe</a:t>
            </a:r>
            <a:r>
              <a:rPr lang="en-ZA" baseline="30000" dirty="0" smtClean="0"/>
              <a:t>2+</a:t>
            </a:r>
            <a:r>
              <a:rPr lang="en-ZA" dirty="0" smtClean="0"/>
              <a:t> + 4SO</a:t>
            </a:r>
            <a:r>
              <a:rPr lang="en-ZA" baseline="-25000" dirty="0" smtClean="0"/>
              <a:t>4 </a:t>
            </a:r>
            <a:r>
              <a:rPr lang="en-ZA" baseline="30000" dirty="0" smtClean="0"/>
              <a:t>2- </a:t>
            </a:r>
            <a:r>
              <a:rPr lang="en-ZA" dirty="0" smtClean="0"/>
              <a:t>+ 4H</a:t>
            </a:r>
            <a:r>
              <a:rPr lang="en-ZA" baseline="30000" dirty="0" smtClean="0"/>
              <a:t>+</a:t>
            </a:r>
            <a:r>
              <a:rPr lang="en-ZA" dirty="0" smtClean="0"/>
              <a:t>       (1)</a:t>
            </a:r>
          </a:p>
          <a:p>
            <a:endParaRPr lang="en-ZA" dirty="0" smtClean="0"/>
          </a:p>
          <a:p>
            <a:r>
              <a:rPr lang="en-ZA" dirty="0" smtClean="0"/>
              <a:t>4Fe</a:t>
            </a:r>
            <a:r>
              <a:rPr lang="en-ZA" baseline="30000" dirty="0" smtClean="0"/>
              <a:t>2+</a:t>
            </a:r>
            <a:r>
              <a:rPr lang="en-ZA" dirty="0" smtClean="0"/>
              <a:t> + O</a:t>
            </a:r>
            <a:r>
              <a:rPr lang="en-ZA" baseline="-25000" dirty="0" smtClean="0"/>
              <a:t>2 </a:t>
            </a:r>
            <a:r>
              <a:rPr lang="en-ZA" dirty="0" smtClean="0"/>
              <a:t>+ 4H</a:t>
            </a:r>
            <a:r>
              <a:rPr lang="en-ZA" baseline="30000" dirty="0" smtClean="0"/>
              <a:t>+    </a:t>
            </a:r>
            <a:r>
              <a:rPr lang="en-ZA" dirty="0" smtClean="0"/>
              <a:t>         4Fe</a:t>
            </a:r>
            <a:r>
              <a:rPr lang="en-ZA" baseline="30000" dirty="0" smtClean="0"/>
              <a:t>3+ </a:t>
            </a:r>
            <a:r>
              <a:rPr lang="en-ZA" dirty="0" smtClean="0"/>
              <a:t>+ 2H</a:t>
            </a:r>
            <a:r>
              <a:rPr lang="en-ZA" baseline="-25000" dirty="0" smtClean="0"/>
              <a:t>2</a:t>
            </a:r>
            <a:r>
              <a:rPr lang="en-ZA" dirty="0" smtClean="0"/>
              <a:t>O</a:t>
            </a:r>
            <a:r>
              <a:rPr lang="en-ZA" baseline="30000" dirty="0" smtClean="0"/>
              <a:t> </a:t>
            </a:r>
            <a:r>
              <a:rPr lang="en-ZA" dirty="0" smtClean="0"/>
              <a:t>                       (2)</a:t>
            </a:r>
          </a:p>
          <a:p>
            <a:endParaRPr lang="en-ZA" dirty="0" smtClean="0"/>
          </a:p>
          <a:p>
            <a:r>
              <a:rPr lang="en-ZA" dirty="0" smtClean="0"/>
              <a:t>Fe</a:t>
            </a:r>
            <a:r>
              <a:rPr lang="en-ZA" baseline="30000" dirty="0" smtClean="0"/>
              <a:t>3+ </a:t>
            </a:r>
            <a:r>
              <a:rPr lang="en-ZA" dirty="0" smtClean="0"/>
              <a:t>+ 3H</a:t>
            </a:r>
            <a:r>
              <a:rPr lang="en-ZA" baseline="-25000" dirty="0" smtClean="0"/>
              <a:t>2</a:t>
            </a:r>
            <a:r>
              <a:rPr lang="en-ZA" dirty="0" smtClean="0"/>
              <a:t>O </a:t>
            </a:r>
            <a:r>
              <a:rPr lang="en-ZA" dirty="0" smtClean="0">
                <a:solidFill>
                  <a:srgbClr val="FF0000"/>
                </a:solidFill>
              </a:rPr>
              <a:t>          </a:t>
            </a:r>
            <a:r>
              <a:rPr lang="en-ZA" dirty="0" smtClean="0"/>
              <a:t>Fe (OH)</a:t>
            </a:r>
            <a:r>
              <a:rPr lang="en-ZA" baseline="-25000" dirty="0" smtClean="0"/>
              <a:t>3 </a:t>
            </a:r>
            <a:r>
              <a:rPr lang="en-ZA" dirty="0" smtClean="0"/>
              <a:t> + 3H</a:t>
            </a:r>
            <a:r>
              <a:rPr lang="en-ZA" baseline="30000" dirty="0" smtClean="0"/>
              <a:t>+ </a:t>
            </a:r>
            <a:r>
              <a:rPr lang="en-ZA" dirty="0" smtClean="0"/>
              <a:t>	                         (3)</a:t>
            </a:r>
          </a:p>
          <a:p>
            <a:endParaRPr lang="en-ZA" dirty="0" smtClean="0"/>
          </a:p>
          <a:p>
            <a:r>
              <a:rPr lang="en-ZA" dirty="0" smtClean="0"/>
              <a:t>14Fe</a:t>
            </a:r>
            <a:r>
              <a:rPr lang="en-ZA" baseline="30000" dirty="0" smtClean="0"/>
              <a:t>3+ </a:t>
            </a:r>
            <a:r>
              <a:rPr lang="en-ZA" dirty="0" smtClean="0"/>
              <a:t>+ FeS</a:t>
            </a:r>
            <a:r>
              <a:rPr lang="en-ZA" baseline="-25000" dirty="0" smtClean="0"/>
              <a:t>2 </a:t>
            </a:r>
            <a:r>
              <a:rPr lang="en-ZA" dirty="0" smtClean="0"/>
              <a:t>+ 8H</a:t>
            </a:r>
            <a:r>
              <a:rPr lang="en-ZA" baseline="-25000" dirty="0" smtClean="0"/>
              <a:t>2</a:t>
            </a:r>
            <a:r>
              <a:rPr lang="en-ZA" dirty="0" smtClean="0"/>
              <a:t>O         15Fe</a:t>
            </a:r>
            <a:r>
              <a:rPr lang="en-ZA" baseline="30000" dirty="0" smtClean="0"/>
              <a:t>2+</a:t>
            </a:r>
            <a:r>
              <a:rPr lang="en-ZA" dirty="0" smtClean="0"/>
              <a:t> + 2SO</a:t>
            </a:r>
            <a:r>
              <a:rPr lang="en-ZA" baseline="-25000" dirty="0" smtClean="0"/>
              <a:t>4 </a:t>
            </a:r>
            <a:r>
              <a:rPr lang="en-ZA" baseline="30000" dirty="0" smtClean="0"/>
              <a:t>2 </a:t>
            </a:r>
            <a:r>
              <a:rPr lang="en-ZA" dirty="0" smtClean="0"/>
              <a:t>+ 16H</a:t>
            </a:r>
            <a:r>
              <a:rPr lang="en-ZA" baseline="30000" dirty="0" smtClean="0"/>
              <a:t>+</a:t>
            </a:r>
            <a:r>
              <a:rPr lang="en-ZA" dirty="0" smtClean="0"/>
              <a:t>      (4)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AMD mode_0.t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8889"/>
          <a:stretch>
            <a:fillRect/>
          </a:stretch>
        </p:blipFill>
        <p:spPr>
          <a:xfrm>
            <a:off x="5364088" y="1749942"/>
            <a:ext cx="3528392" cy="4088804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4</a:t>
            </a:fld>
            <a:endParaRPr lang="en-ZA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63688" y="1700808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75656" y="22048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87624" y="270892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35696" y="321297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6400800"/>
            <a:ext cx="919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il_fi" descr="http://upload.wikimedia.org/wikipedia/en/4/43/UJ_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229200"/>
            <a:ext cx="2016224" cy="12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445224"/>
            <a:ext cx="20882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91064" cy="155679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   </a:t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Solid-liquid distribution ratio                       </a:t>
            </a:r>
            <a:r>
              <a:rPr lang="en-US" sz="1800" b="1" dirty="0" smtClean="0">
                <a:solidFill>
                  <a:srgbClr val="FF0000"/>
                </a:solidFill>
              </a:rPr>
              <a:t/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96753"/>
            <a:ext cx="4680520" cy="475252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1400" dirty="0" smtClean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</a:p>
          <a:p>
            <a:pPr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sz="1400" baseline="-25000" dirty="0" smtClean="0">
                <a:solidFill>
                  <a:srgbClr val="FF0000"/>
                </a:solidFill>
              </a:rPr>
              <a:t>			</a:t>
            </a:r>
            <a:endParaRPr lang="en-US" sz="1400" strike="sngStrike" dirty="0" smtClean="0">
              <a:solidFill>
                <a:srgbClr val="0000FF"/>
              </a:solidFill>
              <a:latin typeface="Times" pitchFamily="18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sz="1400" dirty="0" smtClean="0">
                <a:solidFill>
                  <a:srgbClr val="0000FF"/>
                </a:solidFill>
              </a:rPr>
              <a:t>      </a:t>
            </a:r>
            <a:r>
              <a:rPr lang="en-US" sz="1400" dirty="0" smtClean="0">
                <a:latin typeface="Times" pitchFamily="18" charset="0"/>
              </a:rPr>
              <a:t>The ratio of </a:t>
            </a:r>
            <a:r>
              <a:rPr lang="en-US" sz="1400" b="1" dirty="0" smtClean="0">
                <a:latin typeface="Times" pitchFamily="18" charset="0"/>
              </a:rPr>
              <a:t>adsorbed radionuclide </a:t>
            </a:r>
            <a:r>
              <a:rPr lang="en-US" sz="1400" dirty="0" smtClean="0">
                <a:latin typeface="Times" pitchFamily="18" charset="0"/>
              </a:rPr>
              <a:t>concentrations (</a:t>
            </a:r>
            <a:r>
              <a:rPr lang="en-US" sz="1400" dirty="0" smtClean="0">
                <a:solidFill>
                  <a:srgbClr val="FF0000"/>
                </a:solidFill>
              </a:rPr>
              <a:t>Cs)</a:t>
            </a:r>
            <a:r>
              <a:rPr lang="en-US" sz="1400" dirty="0" smtClean="0">
                <a:latin typeface="Times" pitchFamily="18" charset="0"/>
              </a:rPr>
              <a:t> in suspended particulate matter (Bq.kg</a:t>
            </a:r>
            <a:r>
              <a:rPr lang="en-US" sz="1400" baseline="30000" dirty="0" smtClean="0">
                <a:latin typeface="Times" pitchFamily="18" charset="0"/>
              </a:rPr>
              <a:t>-1</a:t>
            </a:r>
            <a:r>
              <a:rPr lang="en-US" sz="1400" dirty="0" smtClean="0">
                <a:latin typeface="Times" pitchFamily="18" charset="0"/>
              </a:rPr>
              <a:t>) or sediments (Solid phase) to dissolved (</a:t>
            </a:r>
            <a:r>
              <a:rPr lang="en-US" sz="1400" dirty="0" err="1" smtClean="0">
                <a:solidFill>
                  <a:srgbClr val="FF0000"/>
                </a:solidFill>
              </a:rPr>
              <a:t>Cw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r>
              <a:rPr lang="en-US" sz="1400" dirty="0" smtClean="0">
                <a:latin typeface="Times" pitchFamily="18" charset="0"/>
              </a:rPr>
              <a:t> radionuclide  in the liquid (Bq.ℓ</a:t>
            </a:r>
            <a:r>
              <a:rPr lang="en-US" sz="1400" baseline="30000" dirty="0" smtClean="0">
                <a:latin typeface="Times" pitchFamily="18" charset="0"/>
              </a:rPr>
              <a:t>-1</a:t>
            </a:r>
            <a:r>
              <a:rPr lang="en-US" sz="1400" dirty="0" smtClean="0">
                <a:latin typeface="Times" pitchFamily="18" charset="0"/>
              </a:rPr>
              <a:t>) (Liquid phase) surrounding the solid phase  </a:t>
            </a:r>
          </a:p>
          <a:p>
            <a:r>
              <a:rPr lang="en-ZA" sz="1400" dirty="0" smtClean="0">
                <a:latin typeface="Times" pitchFamily="18" charset="0"/>
              </a:rPr>
              <a:t>In sorption studies, the Kd value is related to the retardation factor ,         (</a:t>
            </a:r>
            <a:r>
              <a:rPr lang="en-ZA" sz="1400" dirty="0" err="1" smtClean="0">
                <a:latin typeface="Times" pitchFamily="18" charset="0"/>
              </a:rPr>
              <a:t>unitless</a:t>
            </a:r>
            <a:r>
              <a:rPr lang="en-ZA" sz="1400" dirty="0" smtClean="0">
                <a:latin typeface="Times" pitchFamily="18" charset="0"/>
              </a:rPr>
              <a:t>) in Equation 6   by the bulk  density </a:t>
            </a:r>
            <a:r>
              <a:rPr lang="en-ZA" sz="1400" dirty="0" smtClean="0"/>
              <a:t>(</a:t>
            </a:r>
            <a:r>
              <a:rPr lang="el-GR" sz="1400" dirty="0" smtClean="0"/>
              <a:t>ρ</a:t>
            </a:r>
            <a:r>
              <a:rPr lang="en-ZA" sz="1400" baseline="-25000" dirty="0" smtClean="0"/>
              <a:t>b</a:t>
            </a:r>
            <a:r>
              <a:rPr lang="en-ZA" sz="1400" dirty="0" smtClean="0"/>
              <a:t>, kg m</a:t>
            </a:r>
            <a:r>
              <a:rPr lang="en-ZA" sz="1400" baseline="30000" dirty="0" smtClean="0"/>
              <a:t>-3</a:t>
            </a:r>
            <a:r>
              <a:rPr lang="en-ZA" sz="1400" dirty="0" smtClean="0"/>
              <a:t>) and the </a:t>
            </a:r>
          </a:p>
          <a:p>
            <a:pPr>
              <a:buNone/>
            </a:pPr>
            <a:r>
              <a:rPr lang="en-ZA" sz="1400" dirty="0" smtClean="0"/>
              <a:t>              porosity (</a:t>
            </a:r>
            <a:r>
              <a:rPr lang="el-GR" sz="1400" dirty="0" smtClean="0"/>
              <a:t>η</a:t>
            </a:r>
            <a:r>
              <a:rPr lang="en-ZA" sz="1400" dirty="0" smtClean="0"/>
              <a:t>, m</a:t>
            </a:r>
            <a:r>
              <a:rPr lang="en-ZA" sz="1400" baseline="30000" dirty="0" smtClean="0"/>
              <a:t>3</a:t>
            </a:r>
            <a:r>
              <a:rPr lang="en-ZA" sz="1400" dirty="0" smtClean="0"/>
              <a:t> m</a:t>
            </a:r>
            <a:r>
              <a:rPr lang="en-ZA" sz="1400" baseline="30000" dirty="0" smtClean="0"/>
              <a:t>-3</a:t>
            </a:r>
            <a:r>
              <a:rPr lang="en-ZA" sz="1400" dirty="0" smtClean="0"/>
              <a:t>),</a:t>
            </a:r>
          </a:p>
          <a:p>
            <a:endParaRPr lang="en-ZA" sz="1400" dirty="0" smtClean="0"/>
          </a:p>
          <a:p>
            <a:pPr>
              <a:buNone/>
            </a:pPr>
            <a:endParaRPr lang="en-ZA" sz="1400" dirty="0" smtClean="0"/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1400" dirty="0" smtClean="0">
                <a:latin typeface="Times" pitchFamily="18" charset="0"/>
              </a:rPr>
              <a:t>Which defines the ratio of average  linear  velocity of water (m/s)  to average linear velocity of the contaminant </a:t>
            </a:r>
            <a:r>
              <a:rPr lang="en-US" sz="1400" dirty="0" smtClean="0">
                <a:solidFill>
                  <a:srgbClr val="FF0000"/>
                </a:solidFill>
                <a:latin typeface="Times" pitchFamily="18" charset="0"/>
              </a:rPr>
              <a:t>(</a:t>
            </a:r>
            <a:r>
              <a:rPr lang="en-US" sz="1100" dirty="0" smtClean="0">
                <a:solidFill>
                  <a:srgbClr val="FF0000"/>
                </a:solidFill>
                <a:latin typeface="Times" pitchFamily="18" charset="0"/>
              </a:rPr>
              <a:t>radionuclide</a:t>
            </a:r>
            <a:r>
              <a:rPr lang="en-US" sz="1100" dirty="0" smtClean="0">
                <a:latin typeface="Times" pitchFamily="18" charset="0"/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1600000">
            <a:off x="5076056" y="1920084"/>
            <a:ext cx="3960440" cy="49379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ZA" sz="3500" b="1" dirty="0" smtClean="0">
                <a:latin typeface="Times" pitchFamily="18" charset="0"/>
              </a:rPr>
              <a:t>Table 1. </a:t>
            </a:r>
            <a:r>
              <a:rPr lang="en-US" sz="3500" b="1" dirty="0" smtClean="0">
                <a:latin typeface="Times" pitchFamily="18" charset="0"/>
              </a:rPr>
              <a:t>K</a:t>
            </a:r>
            <a:r>
              <a:rPr lang="en-US" sz="3500" b="1" baseline="-25000" dirty="0" smtClean="0">
                <a:latin typeface="Times" pitchFamily="18" charset="0"/>
              </a:rPr>
              <a:t>d </a:t>
            </a:r>
            <a:r>
              <a:rPr lang="en-US" sz="3500" b="1" dirty="0" smtClean="0">
                <a:latin typeface="Times" pitchFamily="18" charset="0"/>
              </a:rPr>
              <a:t> of some radionuclides of interest in soils (ℓ. kg</a:t>
            </a:r>
            <a:r>
              <a:rPr lang="en-US" sz="3500" b="1" baseline="30000" dirty="0" smtClean="0">
                <a:latin typeface="Times" pitchFamily="18" charset="0"/>
              </a:rPr>
              <a:t>-1</a:t>
            </a:r>
            <a:r>
              <a:rPr lang="en-ZA" sz="3500" b="1" dirty="0" smtClean="0">
                <a:latin typeface="Times" pitchFamily="18" charset="0"/>
              </a:rPr>
              <a:t> )[1] EMRAS</a:t>
            </a:r>
          </a:p>
          <a:p>
            <a:pPr>
              <a:buNone/>
            </a:pPr>
            <a:r>
              <a:rPr lang="en-ZA" sz="1800" dirty="0" smtClean="0">
                <a:latin typeface="Times" pitchFamily="18" charset="0"/>
              </a:rPr>
              <a:t>                   </a:t>
            </a: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ZA" sz="1800" dirty="0" smtClean="0">
              <a:latin typeface="Times" pitchFamily="18" charset="0"/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[1]International Atomic Energy Agency. 2007. Modeling the transfer of Radio nuclides from Naturally Occurring Radioactive Material. Report of the NORM Working Group of (Environmental Modeling for Radiation Safety) Theme 3.</a:t>
            </a:r>
            <a:endParaRPr lang="en-ZA" dirty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5</a:t>
            </a:fld>
            <a:endParaRPr lang="en-ZA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64090" y="2636912"/>
          <a:ext cx="345638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"/>
                <a:gridCol w="691276"/>
                <a:gridCol w="691276"/>
                <a:gridCol w="691276"/>
                <a:gridCol w="691276"/>
              </a:tblGrid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Nuclide</a:t>
                      </a:r>
                      <a:endParaRPr lang="en-Z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Sand</a:t>
                      </a:r>
                      <a:endParaRPr lang="en-Z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Loam</a:t>
                      </a:r>
                      <a:endParaRPr lang="en-Z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Clay</a:t>
                      </a:r>
                      <a:endParaRPr lang="en-Z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Times"/>
                          <a:ea typeface="Calibri"/>
                          <a:cs typeface="Times New Roman"/>
                        </a:rPr>
                        <a:t>Organic</a:t>
                      </a:r>
                      <a:endParaRPr lang="en-Z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Ac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450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1500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7400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5400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Bi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120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400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670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1500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Pa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540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1800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2700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6600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smtClean="0">
                          <a:latin typeface="Times"/>
                          <a:ea typeface="Calibri"/>
                          <a:cs typeface="Times New Roman"/>
                        </a:rPr>
                        <a:t>Pb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270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16000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540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22000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Po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150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400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2700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6600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Ra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490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36000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9000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2400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94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latin typeface="Times"/>
                          <a:ea typeface="Calibri"/>
                          <a:cs typeface="Times New Roman"/>
                        </a:rPr>
                        <a:t>Th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3000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latin typeface="Times"/>
                          <a:ea typeface="Calibri"/>
                          <a:cs typeface="Times New Roman"/>
                        </a:rPr>
                        <a:t>3300</a:t>
                      </a:r>
                      <a:endParaRPr lang="en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5400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89000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233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U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latin typeface="Times"/>
                          <a:ea typeface="Calibri"/>
                          <a:cs typeface="Times New Roman"/>
                        </a:rPr>
                        <a:t>33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12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1500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Times"/>
                          <a:ea typeface="Calibri"/>
                          <a:cs typeface="Times New Roman"/>
                        </a:rPr>
                        <a:t>400</a:t>
                      </a:r>
                      <a:endParaRPr lang="en-Z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il_fi" descr="http://upload.wikimedia.org/wikipedia/en/4/43/UJ_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92696"/>
            <a:ext cx="22322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877272"/>
            <a:ext cx="18002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55575" y="4725144"/>
          <a:ext cx="2989631" cy="568477"/>
        </p:xfrm>
        <a:graphic>
          <a:graphicData uri="http://schemas.openxmlformats.org/presentationml/2006/ole">
            <p:oleObj spid="_x0000_s30726" name="Equation" r:id="rId6" imgW="2527200" imgH="4572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19163" y="1340768"/>
          <a:ext cx="2716733" cy="648072"/>
        </p:xfrm>
        <a:graphic>
          <a:graphicData uri="http://schemas.openxmlformats.org/presentationml/2006/ole">
            <p:oleObj spid="_x0000_s30727" name="Equation" r:id="rId7" imgW="2298600" imgH="4190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51720" y="4005064"/>
          <a:ext cx="288032" cy="216024"/>
        </p:xfrm>
        <a:graphic>
          <a:graphicData uri="http://schemas.openxmlformats.org/presentationml/2006/ole">
            <p:oleObj spid="_x0000_s30728" name="Equation" r:id="rId8" imgW="1904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   The </a:t>
            </a:r>
            <a:r>
              <a:rPr lang="en-US" dirty="0" err="1" smtClean="0">
                <a:solidFill>
                  <a:srgbClr val="FF0000"/>
                </a:solidFill>
              </a:rPr>
              <a:t>Uranyl</a:t>
            </a:r>
            <a:r>
              <a:rPr lang="en-US" dirty="0" smtClean="0">
                <a:solidFill>
                  <a:srgbClr val="FF0000"/>
                </a:solidFill>
              </a:rPr>
              <a:t> 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  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>
                <a:solidFill>
                  <a:srgbClr val="FF0000"/>
                </a:solidFill>
                <a:latin typeface="Times" pitchFamily="18" charset="0"/>
              </a:rPr>
              <a:t>From the preceding table1</a:t>
            </a:r>
            <a:r>
              <a:rPr lang="en-US" sz="1600" dirty="0" smtClean="0">
                <a:solidFill>
                  <a:srgbClr val="FF0000"/>
                </a:solidFill>
              </a:rPr>
              <a:t>………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smtClean="0"/>
              <a:t>We see: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Nature obligates Uranium to re-adsorb to solids??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sz="2000" dirty="0" smtClean="0">
                <a:latin typeface="Times" pitchFamily="18" charset="0"/>
              </a:rPr>
              <a:t>Uranium occurs as a U (VI) ion in aqueous </a:t>
            </a:r>
            <a:r>
              <a:rPr lang="en-US" sz="2000" dirty="0" err="1" smtClean="0">
                <a:latin typeface="Times" pitchFamily="18" charset="0"/>
              </a:rPr>
              <a:t>uranyl</a:t>
            </a:r>
            <a:r>
              <a:rPr lang="en-US" sz="2000" dirty="0" smtClean="0">
                <a:latin typeface="Times" pitchFamily="18" charset="0"/>
              </a:rPr>
              <a:t> ion (UO</a:t>
            </a:r>
            <a:r>
              <a:rPr lang="en-US" sz="2000" baseline="-25000" dirty="0" smtClean="0">
                <a:latin typeface="Times" pitchFamily="18" charset="0"/>
              </a:rPr>
              <a:t>2</a:t>
            </a:r>
            <a:r>
              <a:rPr lang="en-US" sz="2000" baseline="30000" dirty="0" smtClean="0">
                <a:latin typeface="Times" pitchFamily="18" charset="0"/>
              </a:rPr>
              <a:t>2+</a:t>
            </a:r>
            <a:r>
              <a:rPr lang="en-US" sz="2000" dirty="0" smtClean="0">
                <a:latin typeface="Times" pitchFamily="18" charset="0"/>
              </a:rPr>
              <a:t>)</a:t>
            </a:r>
            <a:r>
              <a:rPr lang="en-US" sz="1800" dirty="0" smtClean="0">
                <a:latin typeface="Times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latin typeface="Times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Times" pitchFamily="18" charset="0"/>
              </a:rPr>
              <a:t>	The sorption of </a:t>
            </a:r>
            <a:r>
              <a:rPr lang="en-US" sz="1800" dirty="0" err="1" smtClean="0">
                <a:latin typeface="Times" pitchFamily="18" charset="0"/>
              </a:rPr>
              <a:t>uranyl</a:t>
            </a:r>
            <a:r>
              <a:rPr lang="en-US" sz="1800" dirty="0" smtClean="0">
                <a:latin typeface="Times" pitchFamily="18" charset="0"/>
              </a:rPr>
              <a:t> ion to </a:t>
            </a:r>
            <a:r>
              <a:rPr lang="en-US" sz="1800" dirty="0" err="1" smtClean="0">
                <a:latin typeface="Times" pitchFamily="18" charset="0"/>
              </a:rPr>
              <a:t>humic</a:t>
            </a:r>
            <a:r>
              <a:rPr lang="en-US" sz="1800" dirty="0" smtClean="0">
                <a:latin typeface="Times" pitchFamily="18" charset="0"/>
              </a:rPr>
              <a:t> acid plays a role while at the same time </a:t>
            </a:r>
            <a:r>
              <a:rPr lang="en-US" sz="1800" dirty="0" err="1" smtClean="0">
                <a:latin typeface="Times" pitchFamily="18" charset="0"/>
              </a:rPr>
              <a:t>uranyl</a:t>
            </a:r>
            <a:r>
              <a:rPr lang="en-US" sz="1800" dirty="0" smtClean="0">
                <a:latin typeface="Times" pitchFamily="18" charset="0"/>
              </a:rPr>
              <a:t> also adsorbs to clay through </a:t>
            </a:r>
            <a:r>
              <a:rPr lang="en-US" sz="1800" dirty="0" err="1" smtClean="0">
                <a:latin typeface="Times" pitchFamily="18" charset="0"/>
              </a:rPr>
              <a:t>cation</a:t>
            </a:r>
            <a:r>
              <a:rPr lang="en-US" sz="1800" dirty="0" smtClean="0">
                <a:latin typeface="Times" pitchFamily="18" charset="0"/>
              </a:rPr>
              <a:t> exchange (In Table 1 there is a low </a:t>
            </a:r>
            <a:r>
              <a:rPr lang="en-US" sz="1800" dirty="0" err="1" smtClean="0">
                <a:latin typeface="Times" pitchFamily="18" charset="0"/>
              </a:rPr>
              <a:t>k</a:t>
            </a:r>
            <a:r>
              <a:rPr lang="en-US" sz="1800" baseline="-25000" dirty="0" err="1" smtClean="0">
                <a:latin typeface="Times" pitchFamily="18" charset="0"/>
              </a:rPr>
              <a:t>d</a:t>
            </a:r>
            <a:r>
              <a:rPr lang="en-US" sz="1800" dirty="0" smtClean="0">
                <a:latin typeface="Times" pitchFamily="18" charset="0"/>
              </a:rPr>
              <a:t> for uranium). 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latin typeface="Times" pitchFamily="18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Let’s investigate?</a:t>
            </a: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Remobilisation 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Flooding </a:t>
            </a:r>
            <a:r>
              <a:rPr lang="en-US" dirty="0" smtClean="0"/>
              <a:t>– the transport  from sediment to water phase as a physical process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d </a:t>
            </a:r>
            <a:r>
              <a:rPr lang="en-US" dirty="0"/>
              <a:t>The degree of radionuclide sorption on the solid phase   quantified using K</a:t>
            </a:r>
            <a:r>
              <a:rPr lang="en-US" baseline="-25000" dirty="0"/>
              <a:t>d, </a:t>
            </a:r>
            <a:r>
              <a:rPr lang="en-US" dirty="0"/>
              <a:t>to assess mobility NORMs in soils (IAEA, </a:t>
            </a:r>
            <a:r>
              <a:rPr lang="en-US" dirty="0" smtClean="0"/>
              <a:t>2010:25)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00264" cy="44348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ZA" dirty="0" smtClean="0"/>
              <a:t>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Transport caused by the water current and magnetic stirring.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Interaction of pollutant with the sediment and the suspended matter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d</a:t>
            </a:r>
            <a:endParaRPr lang="en-US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7</a:t>
            </a:fld>
            <a:endParaRPr lang="en-ZA"/>
          </a:p>
        </p:txBody>
      </p:sp>
      <p:pic>
        <p:nvPicPr>
          <p:cNvPr id="4" name="il_fi" descr="http://upload.wikimedia.org/wikipedia/en/4/43/UJ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7281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webImgShrinked" descr="Necsa Logo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6021288"/>
            <a:ext cx="18002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0" y="1264542"/>
          <a:ext cx="8748464" cy="5188794"/>
        </p:xfrm>
        <a:graphic>
          <a:graphicData uri="http://schemas.openxmlformats.org/presentationml/2006/ole">
            <p:oleObj spid="_x0000_s29698" r:id="rId3" imgW="1001097" imgH="751323" progId="">
              <p:embed/>
            </p:oleObj>
          </a:graphicData>
        </a:graphic>
      </p:graphicFrame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-857565"/>
            <a:ext cx="946854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schematic summary outlining the experimental setup </a:t>
            </a:r>
            <a:endParaRPr kumimoji="0" lang="en-ZA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57200" y="859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n-ZA" sz="4800" dirty="0" smtClean="0">
                <a:solidFill>
                  <a:srgbClr val="FF0000"/>
                </a:solidFill>
              </a:rPr>
              <a:t>ICP-MS Sector Instrument</a:t>
            </a:r>
            <a:endParaRPr lang="en-ZA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US" b="1" dirty="0" smtClean="0"/>
              <a:t>           </a:t>
            </a:r>
          </a:p>
          <a:p>
            <a:endParaRPr lang="en-US" sz="5600" dirty="0" smtClean="0"/>
          </a:p>
          <a:p>
            <a:r>
              <a:rPr lang="en-US" sz="5600" b="1" dirty="0" smtClean="0"/>
              <a:t>Sector field uses both E and B to affect the path and velocity of charged particles:</a:t>
            </a:r>
          </a:p>
          <a:p>
            <a:endParaRPr lang="en-US" sz="5600" b="1" dirty="0" smtClean="0"/>
          </a:p>
          <a:p>
            <a:r>
              <a:rPr lang="en-US" sz="5600" dirty="0" smtClean="0"/>
              <a:t>The operation of a Mass Spectrometer  is based on Lorentz  force equation:</a:t>
            </a:r>
          </a:p>
          <a:p>
            <a:pPr>
              <a:buNone/>
            </a:pPr>
            <a:endParaRPr lang="en-US" sz="4900" dirty="0" smtClean="0"/>
          </a:p>
          <a:p>
            <a:endParaRPr lang="en-US" sz="4900" dirty="0" smtClean="0"/>
          </a:p>
          <a:p>
            <a:pPr>
              <a:buNone/>
            </a:pPr>
            <a:r>
              <a:rPr lang="en-US" sz="4900" dirty="0" smtClean="0"/>
              <a:t>          F = q(</a:t>
            </a:r>
            <a:r>
              <a:rPr lang="en-US" sz="4900" b="1" dirty="0" smtClean="0"/>
              <a:t>E</a:t>
            </a:r>
            <a:r>
              <a:rPr lang="en-US" sz="4900" dirty="0" smtClean="0"/>
              <a:t> + </a:t>
            </a:r>
            <a:r>
              <a:rPr lang="en-US" sz="4900" b="1" dirty="0" smtClean="0"/>
              <a:t>v x B</a:t>
            </a:r>
            <a:r>
              <a:rPr lang="en-US" sz="4900" dirty="0" smtClean="0"/>
              <a:t>); q is charge of + ion and </a:t>
            </a:r>
            <a:r>
              <a:rPr lang="en-US" sz="4900" b="1" dirty="0" smtClean="0"/>
              <a:t>v</a:t>
            </a:r>
            <a:r>
              <a:rPr lang="en-US" sz="4900" dirty="0" smtClean="0"/>
              <a:t> its velocity</a:t>
            </a:r>
          </a:p>
          <a:p>
            <a:pPr>
              <a:buNone/>
            </a:pPr>
            <a:endParaRPr lang="en-US" sz="4900" dirty="0" smtClean="0"/>
          </a:p>
          <a:p>
            <a:r>
              <a:rPr lang="en-US" sz="5600" dirty="0" smtClean="0"/>
              <a:t>The sector instrument bends PATH of ions with different masses (B field normal to their motion) as they pass through the MS analyzer according to Mass to charge ratio in a semicircular path.</a:t>
            </a:r>
          </a:p>
          <a:p>
            <a:pPr>
              <a:buNone/>
            </a:pPr>
            <a:endParaRPr lang="en-US" sz="5600" dirty="0" smtClean="0"/>
          </a:p>
          <a:p>
            <a:pPr>
              <a:buFont typeface="Wingdings" pitchFamily="2" charset="2"/>
              <a:buChar char="q"/>
            </a:pPr>
            <a:r>
              <a:rPr lang="en-US" sz="5600" dirty="0" smtClean="0">
                <a:solidFill>
                  <a:srgbClr val="0000FF"/>
                </a:solidFill>
              </a:rPr>
              <a:t>The more charged faster-moving lighter ions are deflected the most  separating the ions</a:t>
            </a:r>
          </a:p>
          <a:p>
            <a:pPr>
              <a:buNone/>
            </a:pPr>
            <a:endParaRPr lang="en-US" sz="5600" dirty="0" smtClean="0"/>
          </a:p>
          <a:p>
            <a:r>
              <a:rPr lang="en-US" sz="5600" dirty="0" smtClean="0"/>
              <a:t>The ions separated based on their mass-to-charge ratio.</a:t>
            </a:r>
          </a:p>
          <a:p>
            <a:r>
              <a:rPr lang="en-US" sz="5600" dirty="0" smtClean="0"/>
              <a:t> The detector receives an ion signal proportional to the concentration.</a:t>
            </a:r>
          </a:p>
          <a:p>
            <a:endParaRPr lang="en-US" sz="4900" dirty="0" smtClean="0"/>
          </a:p>
          <a:p>
            <a:pPr>
              <a:buNone/>
            </a:pPr>
            <a:endParaRPr lang="en-US" sz="4900" dirty="0" smtClean="0"/>
          </a:p>
          <a:p>
            <a:endParaRPr lang="en-ZA" dirty="0"/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2132856"/>
            <a:ext cx="346642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F93E-4CC8-430C-8B86-770F1B724EDD}" type="slidenum">
              <a:rPr lang="en-ZA" smtClean="0"/>
              <a:pPr/>
              <a:t>9</a:t>
            </a:fld>
            <a:endParaRPr lang="en-ZA"/>
          </a:p>
        </p:txBody>
      </p:sp>
      <p:pic>
        <p:nvPicPr>
          <p:cNvPr id="11" name="il_fi" descr="http://upload.wikimedia.org/wikipedia/en/4/43/UJ_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517232"/>
            <a:ext cx="20162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webImgShrinked" descr="Necsa Logo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517232"/>
            <a:ext cx="2088233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7057</TotalTime>
  <Words>1123</Words>
  <Application>Microsoft Office PowerPoint</Application>
  <PresentationFormat>On-screen Show (4:3)</PresentationFormat>
  <Paragraphs>299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Flow</vt:lpstr>
      <vt:lpstr>1_Flow</vt:lpstr>
      <vt:lpstr>Equation</vt:lpstr>
      <vt:lpstr>             Sipho Shongwe - UJ Supervision: Prof A Faanhof and SH Connell (UJ and Necsa)   </vt:lpstr>
      <vt:lpstr>Outline</vt:lpstr>
      <vt:lpstr>The Sediment </vt:lpstr>
      <vt:lpstr>       Formation of AMD- Oxidation of       Pyrites-What constitutes AMD?</vt:lpstr>
      <vt:lpstr>               Solid-liquid distribution ratio                         </vt:lpstr>
      <vt:lpstr>   The Uranyl ion</vt:lpstr>
      <vt:lpstr>Remobilisation </vt:lpstr>
      <vt:lpstr>Slide 8</vt:lpstr>
      <vt:lpstr>ICP-MS Sector Instrument</vt:lpstr>
      <vt:lpstr> INAA principle </vt:lpstr>
      <vt:lpstr>             </vt:lpstr>
      <vt:lpstr>CONCLUSIONS</vt:lpstr>
      <vt:lpstr>THANKS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Nkosinathi</dc:creator>
  <cp:lastModifiedBy>Nkosinathi</cp:lastModifiedBy>
  <cp:revision>238</cp:revision>
  <dcterms:created xsi:type="dcterms:W3CDTF">2013-07-02T10:46:57Z</dcterms:created>
  <dcterms:modified xsi:type="dcterms:W3CDTF">2013-07-12T15:52:59Z</dcterms:modified>
</cp:coreProperties>
</file>