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2" r:id="rId1"/>
  </p:sldMasterIdLst>
  <p:notesMasterIdLst>
    <p:notesMasterId r:id="rId18"/>
  </p:notesMasterIdLst>
  <p:handoutMasterIdLst>
    <p:handoutMasterId r:id="rId19"/>
  </p:handoutMasterIdLst>
  <p:sldIdLst>
    <p:sldId id="258" r:id="rId2"/>
    <p:sldId id="259" r:id="rId3"/>
    <p:sldId id="262" r:id="rId4"/>
    <p:sldId id="261" r:id="rId5"/>
    <p:sldId id="263" r:id="rId6"/>
    <p:sldId id="267" r:id="rId7"/>
    <p:sldId id="275" r:id="rId8"/>
    <p:sldId id="268" r:id="rId9"/>
    <p:sldId id="269" r:id="rId10"/>
    <p:sldId id="270" r:id="rId11"/>
    <p:sldId id="264" r:id="rId12"/>
    <p:sldId id="265" r:id="rId13"/>
    <p:sldId id="273" r:id="rId14"/>
    <p:sldId id="274" r:id="rId15"/>
    <p:sldId id="266" r:id="rId16"/>
    <p:sldId id="271" r:id="rId17"/>
  </p:sldIdLst>
  <p:sldSz cx="12192000" cy="6858000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-82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DA6AC4F1-EE8F-4A83-8E1E-E8922E35713B}" type="datetimeFigureOut">
              <a:rPr lang="en-ZA" smtClean="0"/>
              <a:pPr/>
              <a:t>2013-07-08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70ED4EC1-DA04-4A92-8E51-3BB846D6BAB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867690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C17CCF61-ED71-42D7-853C-4A42E979E266}" type="datetimeFigureOut">
              <a:rPr lang="en-ZA" smtClean="0"/>
              <a:pPr/>
              <a:t>2013-07-08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802C295-4D9B-47CF-8232-9AD04489879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99546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1pPr>
            <a:lvl2pPr marL="755283" indent="-290493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2pPr>
            <a:lvl3pPr marL="1161974" indent="-232395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3pPr>
            <a:lvl4pPr marL="1626763" indent="-232395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4pPr>
            <a:lvl5pPr marL="2091553" indent="-232395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5pPr>
            <a:lvl6pPr marL="2556342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6pPr>
            <a:lvl7pPr marL="3021132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7pPr>
            <a:lvl8pPr marL="3485921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8pPr>
            <a:lvl9pPr marL="3950711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AAE1A0E-EBA1-4F1B-99C9-FF9C2FFA1ECC}" type="slidenum">
              <a:rPr lang="zh-CN" altLang="en-GB" sz="1200" i="0"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2</a:t>
            </a:fld>
            <a:endParaRPr lang="en-GB" altLang="zh-CN" sz="1200" i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First of all, I will introduce something about UWB technology by proposing some questions, what is UWB? Why UWB? Differnt UWB technologis (OFDM-UWB and IR-UWB)</a:t>
            </a:r>
          </a:p>
          <a:p>
            <a:pPr eaLnBrk="1" hangingPunct="1"/>
            <a:r>
              <a:rPr lang="da-DK" smtClean="0"/>
              <a:t>Then I will introduce UWB over fiber technology: why UWB-over-fiebr? The state of the art and what we have done? Futhermore, the research plan in the near future.</a:t>
            </a:r>
          </a:p>
          <a:p>
            <a:pPr eaLnBrk="1" hangingPunct="1"/>
            <a:r>
              <a:rPr lang="da-DK" smtClean="0"/>
              <a:t>Finally, I will summarize this talk.</a:t>
            </a:r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xmlns="" val="490289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1pPr>
            <a:lvl2pPr marL="755283" indent="-290493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2pPr>
            <a:lvl3pPr marL="1161974" indent="-232395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3pPr>
            <a:lvl4pPr marL="1626763" indent="-232395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4pPr>
            <a:lvl5pPr marL="2091553" indent="-232395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5pPr>
            <a:lvl6pPr marL="2556342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6pPr>
            <a:lvl7pPr marL="3021132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7pPr>
            <a:lvl8pPr marL="3485921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8pPr>
            <a:lvl9pPr marL="3950711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AAE1A0E-EBA1-4F1B-99C9-FF9C2FFA1ECC}" type="slidenum">
              <a:rPr lang="zh-CN" altLang="en-GB" sz="1200" i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11</a:t>
            </a:fld>
            <a:endParaRPr lang="en-GB" altLang="zh-CN" sz="1200" i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First of all, I will introduce something about UWB technology by proposing some questions, what is UWB? Why UWB? Differnt UWB technologis (OFDM-UWB and IR-UWB)</a:t>
            </a:r>
          </a:p>
          <a:p>
            <a:pPr eaLnBrk="1" hangingPunct="1"/>
            <a:r>
              <a:rPr lang="da-DK" smtClean="0"/>
              <a:t>Then I will introduce UWB over fiber technology: why UWB-over-fiebr? The state of the art and what we have done? Futhermore, the research plan in the near future.</a:t>
            </a:r>
          </a:p>
          <a:p>
            <a:pPr eaLnBrk="1" hangingPunct="1"/>
            <a:r>
              <a:rPr lang="da-DK" smtClean="0"/>
              <a:t>Finally, I will summarize this talk.</a:t>
            </a:r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xmlns="" val="1351367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1pPr>
            <a:lvl2pPr marL="755283" indent="-290493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2pPr>
            <a:lvl3pPr marL="1161974" indent="-232395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3pPr>
            <a:lvl4pPr marL="1626763" indent="-232395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4pPr>
            <a:lvl5pPr marL="2091553" indent="-232395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5pPr>
            <a:lvl6pPr marL="2556342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6pPr>
            <a:lvl7pPr marL="3021132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7pPr>
            <a:lvl8pPr marL="3485921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8pPr>
            <a:lvl9pPr marL="3950711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AAE1A0E-EBA1-4F1B-99C9-FF9C2FFA1ECC}" type="slidenum">
              <a:rPr lang="zh-CN" altLang="en-GB" sz="1200" i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12</a:t>
            </a:fld>
            <a:endParaRPr lang="en-GB" altLang="zh-CN" sz="1200" i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First of all, I will introduce something about UWB technology by proposing some questions, what is UWB? Why UWB? Differnt UWB technologis (OFDM-UWB and IR-UWB)</a:t>
            </a:r>
          </a:p>
          <a:p>
            <a:pPr eaLnBrk="1" hangingPunct="1"/>
            <a:r>
              <a:rPr lang="da-DK" smtClean="0"/>
              <a:t>Then I will introduce UWB over fiber technology: why UWB-over-fiebr? The state of the art and what we have done? Futhermore, the research plan in the near future.</a:t>
            </a:r>
          </a:p>
          <a:p>
            <a:pPr eaLnBrk="1" hangingPunct="1"/>
            <a:r>
              <a:rPr lang="da-DK" smtClean="0"/>
              <a:t>Finally, I will summarize this talk.</a:t>
            </a:r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xmlns="" val="3733584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1pPr>
            <a:lvl2pPr marL="755283" indent="-290493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2pPr>
            <a:lvl3pPr marL="1161974" indent="-232395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3pPr>
            <a:lvl4pPr marL="1626763" indent="-232395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4pPr>
            <a:lvl5pPr marL="2091553" indent="-232395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5pPr>
            <a:lvl6pPr marL="2556342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6pPr>
            <a:lvl7pPr marL="3021132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7pPr>
            <a:lvl8pPr marL="3485921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8pPr>
            <a:lvl9pPr marL="3950711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57C3E0C-36AC-41A1-B5DE-EFB70BFFE47D}" type="slidenum">
              <a:rPr lang="en-US" sz="1200" i="0"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13</a:t>
            </a:fld>
            <a:endParaRPr lang="en-US" sz="1200" i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875998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1pPr>
            <a:lvl2pPr marL="755283" indent="-290493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2pPr>
            <a:lvl3pPr marL="1161974" indent="-232395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3pPr>
            <a:lvl4pPr marL="1626763" indent="-232395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4pPr>
            <a:lvl5pPr marL="2091553" indent="-232395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5pPr>
            <a:lvl6pPr marL="2556342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6pPr>
            <a:lvl7pPr marL="3021132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7pPr>
            <a:lvl8pPr marL="3485921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8pPr>
            <a:lvl9pPr marL="3950711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AAE1A0E-EBA1-4F1B-99C9-FF9C2FFA1ECC}" type="slidenum">
              <a:rPr lang="zh-CN" altLang="en-GB" sz="1200" i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14</a:t>
            </a:fld>
            <a:endParaRPr lang="en-GB" altLang="zh-CN" sz="1200" i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First of all, I will introduce something about UWB technology by proposing some questions, what is UWB? Why UWB? Differnt UWB technologis (OFDM-UWB and IR-UWB)</a:t>
            </a:r>
          </a:p>
          <a:p>
            <a:pPr eaLnBrk="1" hangingPunct="1"/>
            <a:r>
              <a:rPr lang="da-DK" smtClean="0"/>
              <a:t>Then I will introduce UWB over fiber technology: why UWB-over-fiebr? The state of the art and what we have done? Futhermore, the research plan in the near future.</a:t>
            </a:r>
          </a:p>
          <a:p>
            <a:pPr eaLnBrk="1" hangingPunct="1"/>
            <a:r>
              <a:rPr lang="da-DK" smtClean="0"/>
              <a:t>Finally, I will summarize this talk.</a:t>
            </a:r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xmlns="" val="924912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1pPr>
            <a:lvl2pPr marL="755283" indent="-290493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2pPr>
            <a:lvl3pPr marL="1161974" indent="-232395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3pPr>
            <a:lvl4pPr marL="1626763" indent="-232395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4pPr>
            <a:lvl5pPr marL="2091553" indent="-232395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5pPr>
            <a:lvl6pPr marL="2556342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6pPr>
            <a:lvl7pPr marL="3021132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7pPr>
            <a:lvl8pPr marL="3485921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8pPr>
            <a:lvl9pPr marL="3950711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AAE1A0E-EBA1-4F1B-99C9-FF9C2FFA1ECC}" type="slidenum">
              <a:rPr lang="zh-CN" altLang="en-GB" sz="1200" i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15</a:t>
            </a:fld>
            <a:endParaRPr lang="en-GB" altLang="zh-CN" sz="1200" i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First of all, I will introduce something about UWB technology by proposing some questions, what is UWB? Why UWB? Differnt UWB technologis (OFDM-UWB and IR-UWB)</a:t>
            </a:r>
          </a:p>
          <a:p>
            <a:pPr eaLnBrk="1" hangingPunct="1"/>
            <a:r>
              <a:rPr lang="da-DK" smtClean="0"/>
              <a:t>Then I will introduce UWB over fiber technology: why UWB-over-fiebr? The state of the art and what we have done? Futhermore, the research plan in the near future.</a:t>
            </a:r>
          </a:p>
          <a:p>
            <a:pPr eaLnBrk="1" hangingPunct="1"/>
            <a:r>
              <a:rPr lang="da-DK" smtClean="0"/>
              <a:t>Finally, I will summarize this talk.</a:t>
            </a:r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xmlns="" val="2290092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1pPr>
            <a:lvl2pPr marL="755283" indent="-290493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2pPr>
            <a:lvl3pPr marL="1161974" indent="-232395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3pPr>
            <a:lvl4pPr marL="1626763" indent="-232395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4pPr>
            <a:lvl5pPr marL="2091553" indent="-232395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5pPr>
            <a:lvl6pPr marL="2556342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6pPr>
            <a:lvl7pPr marL="3021132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7pPr>
            <a:lvl8pPr marL="3485921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8pPr>
            <a:lvl9pPr marL="3950711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AAE1A0E-EBA1-4F1B-99C9-FF9C2FFA1ECC}" type="slidenum">
              <a:rPr lang="zh-CN" altLang="en-GB" sz="1200" i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3</a:t>
            </a:fld>
            <a:endParaRPr lang="en-GB" altLang="zh-CN" sz="1200" i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First of all, I will introduce something about UWB technology by proposing some questions, what is UWB? Why UWB? Differnt UWB technologis (OFDM-UWB and IR-UWB)</a:t>
            </a:r>
          </a:p>
          <a:p>
            <a:pPr eaLnBrk="1" hangingPunct="1"/>
            <a:r>
              <a:rPr lang="da-DK" smtClean="0"/>
              <a:t>Then I will introduce UWB over fiber technology: why UWB-over-fiebr? The state of the art and what we have done? Futhermore, the research plan in the near future.</a:t>
            </a:r>
          </a:p>
          <a:p>
            <a:pPr eaLnBrk="1" hangingPunct="1"/>
            <a:r>
              <a:rPr lang="da-DK" smtClean="0"/>
              <a:t>Finally, I will summarize this talk.</a:t>
            </a:r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xmlns="" val="1861954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1pPr>
            <a:lvl2pPr marL="755283" indent="-290493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2pPr>
            <a:lvl3pPr marL="1161974" indent="-232395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3pPr>
            <a:lvl4pPr marL="1626763" indent="-232395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4pPr>
            <a:lvl5pPr marL="2091553" indent="-232395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5pPr>
            <a:lvl6pPr marL="2556342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6pPr>
            <a:lvl7pPr marL="3021132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7pPr>
            <a:lvl8pPr marL="3485921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8pPr>
            <a:lvl9pPr marL="3950711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AAE1A0E-EBA1-4F1B-99C9-FF9C2FFA1ECC}" type="slidenum">
              <a:rPr lang="zh-CN" altLang="en-GB" sz="1200" i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4</a:t>
            </a:fld>
            <a:endParaRPr lang="en-GB" altLang="zh-CN" sz="1200" i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First of all, I will introduce something about UWB technology by proposing some questions, what is UWB? Why UWB? Differnt UWB technologis (OFDM-UWB and IR-UWB)</a:t>
            </a:r>
          </a:p>
          <a:p>
            <a:pPr eaLnBrk="1" hangingPunct="1"/>
            <a:r>
              <a:rPr lang="da-DK" smtClean="0"/>
              <a:t>Then I will introduce UWB over fiber technology: why UWB-over-fiebr? The state of the art and what we have done? Futhermore, the research plan in the near future.</a:t>
            </a:r>
          </a:p>
          <a:p>
            <a:pPr eaLnBrk="1" hangingPunct="1"/>
            <a:r>
              <a:rPr lang="da-DK" smtClean="0"/>
              <a:t>Finally, I will summarize this talk.</a:t>
            </a:r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xmlns="" val="3357156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1pPr>
            <a:lvl2pPr marL="755283" indent="-290493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2pPr>
            <a:lvl3pPr marL="1161974" indent="-232395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3pPr>
            <a:lvl4pPr marL="1626763" indent="-232395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4pPr>
            <a:lvl5pPr marL="2091553" indent="-232395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5pPr>
            <a:lvl6pPr marL="2556342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6pPr>
            <a:lvl7pPr marL="3021132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7pPr>
            <a:lvl8pPr marL="3485921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8pPr>
            <a:lvl9pPr marL="3950711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AAE1A0E-EBA1-4F1B-99C9-FF9C2FFA1ECC}" type="slidenum">
              <a:rPr lang="zh-CN" altLang="en-GB" sz="1200" i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5</a:t>
            </a:fld>
            <a:endParaRPr lang="en-GB" altLang="zh-CN" sz="1200" i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First of all, I will introduce something about UWB technology by proposing some questions, what is UWB? Why UWB? Differnt UWB technologis (OFDM-UWB and IR-UWB)</a:t>
            </a:r>
          </a:p>
          <a:p>
            <a:pPr eaLnBrk="1" hangingPunct="1"/>
            <a:r>
              <a:rPr lang="da-DK" smtClean="0"/>
              <a:t>Then I will introduce UWB over fiber technology: why UWB-over-fiebr? The state of the art and what we have done? Futhermore, the research plan in the near future.</a:t>
            </a:r>
          </a:p>
          <a:p>
            <a:pPr eaLnBrk="1" hangingPunct="1"/>
            <a:r>
              <a:rPr lang="da-DK" smtClean="0"/>
              <a:t>Finally, I will summarize this talk.</a:t>
            </a:r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xmlns="" val="3622146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1pPr>
            <a:lvl2pPr marL="755283" indent="-290493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2pPr>
            <a:lvl3pPr marL="1161974" indent="-232395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3pPr>
            <a:lvl4pPr marL="1626763" indent="-232395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4pPr>
            <a:lvl5pPr marL="2091553" indent="-232395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5pPr>
            <a:lvl6pPr marL="2556342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6pPr>
            <a:lvl7pPr marL="3021132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7pPr>
            <a:lvl8pPr marL="3485921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8pPr>
            <a:lvl9pPr marL="3950711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AAE1A0E-EBA1-4F1B-99C9-FF9C2FFA1ECC}" type="slidenum">
              <a:rPr lang="zh-CN" altLang="en-GB" sz="1200" i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6</a:t>
            </a:fld>
            <a:endParaRPr lang="en-GB" altLang="zh-CN" sz="1200" i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First of all, I will introduce something about UWB technology by proposing some questions, what is UWB? Why UWB? Differnt UWB technologis (OFDM-UWB and IR-UWB)</a:t>
            </a:r>
          </a:p>
          <a:p>
            <a:pPr eaLnBrk="1" hangingPunct="1"/>
            <a:r>
              <a:rPr lang="da-DK" smtClean="0"/>
              <a:t>Then I will introduce UWB over fiber technology: why UWB-over-fiebr? The state of the art and what we have done? Futhermore, the research plan in the near future.</a:t>
            </a:r>
          </a:p>
          <a:p>
            <a:pPr eaLnBrk="1" hangingPunct="1"/>
            <a:r>
              <a:rPr lang="da-DK" smtClean="0"/>
              <a:t>Finally, I will summarize this talk.</a:t>
            </a:r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xmlns="" val="4262628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1pPr>
            <a:lvl2pPr marL="755283" indent="-290493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2pPr>
            <a:lvl3pPr marL="1161974" indent="-232395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3pPr>
            <a:lvl4pPr marL="1626763" indent="-232395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4pPr>
            <a:lvl5pPr marL="2091553" indent="-232395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5pPr>
            <a:lvl6pPr marL="2556342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6pPr>
            <a:lvl7pPr marL="3021132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7pPr>
            <a:lvl8pPr marL="3485921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8pPr>
            <a:lvl9pPr marL="3950711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AAE1A0E-EBA1-4F1B-99C9-FF9C2FFA1ECC}" type="slidenum">
              <a:rPr lang="zh-CN" altLang="en-GB" sz="1200" i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7</a:t>
            </a:fld>
            <a:endParaRPr lang="en-GB" altLang="zh-CN" sz="1200" i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First of all, I will introduce something about UWB technology by proposing some questions, what is UWB? Why UWB? Differnt UWB technologis (OFDM-UWB and IR-UWB)</a:t>
            </a:r>
          </a:p>
          <a:p>
            <a:pPr eaLnBrk="1" hangingPunct="1"/>
            <a:r>
              <a:rPr lang="da-DK" smtClean="0"/>
              <a:t>Then I will introduce UWB over fiber technology: why UWB-over-fiebr? The state of the art and what we have done? Futhermore, the research plan in the near future.</a:t>
            </a:r>
          </a:p>
          <a:p>
            <a:pPr eaLnBrk="1" hangingPunct="1"/>
            <a:r>
              <a:rPr lang="da-DK" smtClean="0"/>
              <a:t>Finally, I will summarize this talk.</a:t>
            </a:r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xmlns="" val="2434719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1pPr>
            <a:lvl2pPr marL="755283" indent="-290493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2pPr>
            <a:lvl3pPr marL="1161974" indent="-232395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3pPr>
            <a:lvl4pPr marL="1626763" indent="-232395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4pPr>
            <a:lvl5pPr marL="2091553" indent="-232395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5pPr>
            <a:lvl6pPr marL="2556342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6pPr>
            <a:lvl7pPr marL="3021132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7pPr>
            <a:lvl8pPr marL="3485921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8pPr>
            <a:lvl9pPr marL="3950711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AAE1A0E-EBA1-4F1B-99C9-FF9C2FFA1ECC}" type="slidenum">
              <a:rPr lang="zh-CN" altLang="en-GB" sz="1200" i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8</a:t>
            </a:fld>
            <a:endParaRPr lang="en-GB" altLang="zh-CN" sz="1200" i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First of all, I will introduce something about UWB technology by proposing some questions, what is UWB? Why UWB? Differnt UWB technologis (OFDM-UWB and IR-UWB)</a:t>
            </a:r>
          </a:p>
          <a:p>
            <a:pPr eaLnBrk="1" hangingPunct="1"/>
            <a:r>
              <a:rPr lang="da-DK" smtClean="0"/>
              <a:t>Then I will introduce UWB over fiber technology: why UWB-over-fiebr? The state of the art and what we have done? Futhermore, the research plan in the near future.</a:t>
            </a:r>
          </a:p>
          <a:p>
            <a:pPr eaLnBrk="1" hangingPunct="1"/>
            <a:r>
              <a:rPr lang="da-DK" smtClean="0"/>
              <a:t>Finally, I will summarize this talk.</a:t>
            </a:r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xmlns="" val="851678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1pPr>
            <a:lvl2pPr marL="755283" indent="-290493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2pPr>
            <a:lvl3pPr marL="1161974" indent="-232395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3pPr>
            <a:lvl4pPr marL="1626763" indent="-232395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4pPr>
            <a:lvl5pPr marL="2091553" indent="-232395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5pPr>
            <a:lvl6pPr marL="2556342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6pPr>
            <a:lvl7pPr marL="3021132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7pPr>
            <a:lvl8pPr marL="3485921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8pPr>
            <a:lvl9pPr marL="3950711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AAE1A0E-EBA1-4F1B-99C9-FF9C2FFA1ECC}" type="slidenum">
              <a:rPr lang="zh-CN" altLang="en-GB" sz="1200" i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9</a:t>
            </a:fld>
            <a:endParaRPr lang="en-GB" altLang="zh-CN" sz="1200" i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First of all, I will introduce something about UWB technology by proposing some questions, what is UWB? Why UWB? Differnt UWB technologis (OFDM-UWB and IR-UWB)</a:t>
            </a:r>
          </a:p>
          <a:p>
            <a:pPr eaLnBrk="1" hangingPunct="1"/>
            <a:r>
              <a:rPr lang="da-DK" smtClean="0"/>
              <a:t>Then I will introduce UWB over fiber technology: why UWB-over-fiebr? The state of the art and what we have done? Futhermore, the research plan in the near future.</a:t>
            </a:r>
          </a:p>
          <a:p>
            <a:pPr eaLnBrk="1" hangingPunct="1"/>
            <a:r>
              <a:rPr lang="da-DK" smtClean="0"/>
              <a:t>Finally, I will summarize this talk.</a:t>
            </a:r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xmlns="" val="346506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1pPr>
            <a:lvl2pPr marL="755283" indent="-290493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2pPr>
            <a:lvl3pPr marL="1161974" indent="-232395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3pPr>
            <a:lvl4pPr marL="1626763" indent="-232395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4pPr>
            <a:lvl5pPr marL="2091553" indent="-232395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5pPr>
            <a:lvl6pPr marL="2556342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6pPr>
            <a:lvl7pPr marL="3021132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7pPr>
            <a:lvl8pPr marL="3485921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8pPr>
            <a:lvl9pPr marL="3950711" indent="-232395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AAE1A0E-EBA1-4F1B-99C9-FF9C2FFA1ECC}" type="slidenum">
              <a:rPr lang="zh-CN" altLang="en-GB" sz="1200" i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eaLnBrk="1" hangingPunct="1"/>
              <a:t>10</a:t>
            </a:fld>
            <a:endParaRPr lang="en-GB" altLang="zh-CN" sz="1200" i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First of all, I will introduce something about UWB technology by proposing some questions, what is UWB? Why UWB? Differnt UWB technologis (OFDM-UWB and IR-UWB)</a:t>
            </a:r>
          </a:p>
          <a:p>
            <a:pPr eaLnBrk="1" hangingPunct="1"/>
            <a:r>
              <a:rPr lang="da-DK" smtClean="0"/>
              <a:t>Then I will introduce UWB over fiber technology: why UWB-over-fiebr? The state of the art and what we have done? Futhermore, the research plan in the near future.</a:t>
            </a:r>
          </a:p>
          <a:p>
            <a:pPr eaLnBrk="1" hangingPunct="1"/>
            <a:r>
              <a:rPr lang="da-DK" smtClean="0"/>
              <a:t>Finally, I will summarize this talk.</a:t>
            </a:r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xmlns="" val="3863859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pPr/>
              <a:t>7/8/2013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4806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pPr/>
              <a:t>7/8/2013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30201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pPr/>
              <a:t>7/8/2013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7002685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pPr/>
              <a:t>7/8/2013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082483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pPr/>
              <a:t>7/8/2013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516634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pPr/>
              <a:t>7/8/2013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024762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pPr/>
              <a:t>7/8/2013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4049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pPr/>
              <a:t>7/8/2013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1131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9968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pPr/>
              <a:t>7/8/2013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553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pPr/>
              <a:t>7/8/2013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861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pPr/>
              <a:t>7/8/2013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564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pPr/>
              <a:t>7/8/2013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6148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pPr/>
              <a:t>7/8/2013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0335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pPr/>
              <a:t>7/8/2013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680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pPr/>
              <a:t>7/8/2013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057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pPr/>
              <a:t>7/8/2013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723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pPr/>
              <a:t>7/8/2013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999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4.png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email.nmmu.ac.za/exchange/s201310473/Inbox/RE:.EML/archie%20seminar.ppt/" TargetMode="External"/><Relationship Id="rId13" Type="http://schemas.openxmlformats.org/officeDocument/2006/relationships/image" Target="../media/image4.png"/><Relationship Id="rId18" Type="http://schemas.openxmlformats.org/officeDocument/2006/relationships/image" Target="../media/image5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6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png"/><Relationship Id="rId1" Type="http://schemas.openxmlformats.org/officeDocument/2006/relationships/vmlDrawing" Target="../drawings/vmlDrawing3.vml"/><Relationship Id="rId6" Type="http://schemas.openxmlformats.org/officeDocument/2006/relationships/hyperlink" Target="http://www.nrf.ac.za/" TargetMode="External"/><Relationship Id="rId11" Type="http://schemas.openxmlformats.org/officeDocument/2006/relationships/image" Target="../media/image29.jpeg"/><Relationship Id="rId5" Type="http://schemas.openxmlformats.org/officeDocument/2006/relationships/image" Target="http://online.nrf.ac.za/images/thriplog.jpg" TargetMode="External"/><Relationship Id="rId15" Type="http://schemas.openxmlformats.org/officeDocument/2006/relationships/image" Target="../media/image31.png"/><Relationship Id="rId10" Type="http://schemas.openxmlformats.org/officeDocument/2006/relationships/image" Target="../media/image28.jpeg"/><Relationship Id="rId4" Type="http://schemas.openxmlformats.org/officeDocument/2006/relationships/image" Target="../media/image25.jpeg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8.bin"/><Relationship Id="rId5" Type="http://schemas.openxmlformats.org/officeDocument/2006/relationships/image" Target="../media/image5.png"/><Relationship Id="rId10" Type="http://schemas.openxmlformats.org/officeDocument/2006/relationships/oleObject" Target="../embeddings/oleObject7.bin"/><Relationship Id="rId4" Type="http://schemas.openxmlformats.org/officeDocument/2006/relationships/image" Target="../media/image4.png"/><Relationship Id="rId9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ave_packet" TargetMode="External"/><Relationship Id="rId2" Type="http://schemas.openxmlformats.org/officeDocument/2006/relationships/hyperlink" Target="http://en.wikipedia.org/wiki/Wav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Phase_(waves)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ska.ac.za/meerkat/kat7.php" TargetMode="External"/><Relationship Id="rId4" Type="http://schemas.openxmlformats.org/officeDocument/2006/relationships/hyperlink" Target="http://www.ska.ac.za/meerkat/index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6.emf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AA in front of dishes_Sept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95" r="220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2378" y="228600"/>
            <a:ext cx="7891849" cy="1524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b="1" dirty="0">
                <a:solidFill>
                  <a:srgbClr val="7030A0"/>
                </a:solidFill>
              </a:rPr>
              <a:t>Chromatic Dispersion Compensation for VCSEL Transmission for Applications such as Square Kilometre Array South Africa </a:t>
            </a:r>
            <a:endParaRPr lang="en-ZA" b="1" dirty="0">
              <a:solidFill>
                <a:srgbClr val="7030A0"/>
              </a:solidFill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endParaRPr lang="en-ZA" b="1" dirty="0">
              <a:solidFill>
                <a:srgbClr val="FFFF9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24" name="Picture 3" descr="C:\Users\Tim\Desktop\SKA NMMU ADVERT\mainAdve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1" t="995" r="4715" b="62642"/>
          <a:stretch>
            <a:fillRect/>
          </a:stretch>
        </p:blipFill>
        <p:spPr bwMode="auto">
          <a:xfrm>
            <a:off x="8443784" y="0"/>
            <a:ext cx="3748216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41991" y="2271584"/>
            <a:ext cx="7162896" cy="762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Algerian" pitchFamily="82" charset="0"/>
                <a:ea typeface="ＭＳ Ｐゴシック" pitchFamily="34" charset="-128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Algerian" pitchFamily="82" charset="0"/>
                <a:ea typeface="ＭＳ Ｐゴシック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Algerian" pitchFamily="82" charset="0"/>
                <a:ea typeface="ＭＳ Ｐゴシック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Algerian" pitchFamily="82" charset="0"/>
                <a:ea typeface="ＭＳ Ｐゴシック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Algerian" pitchFamily="82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itchFamily="82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itchFamily="82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itchFamily="82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itchFamily="82" charset="0"/>
                <a:ea typeface="ＭＳ Ｐゴシック" pitchFamily="34" charset="-128"/>
              </a:defRPr>
            </a:lvl9pPr>
          </a:lstStyle>
          <a:p>
            <a:pPr algn="just">
              <a:defRPr/>
            </a:pPr>
            <a:r>
              <a:rPr lang="da-DK" sz="1400" b="1" i="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E K </a:t>
            </a:r>
            <a:r>
              <a:rPr lang="da-DK" sz="1400" b="1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Rotich Kipnoo</a:t>
            </a:r>
            <a:r>
              <a:rPr lang="da-DK" sz="14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, </a:t>
            </a:r>
            <a:r>
              <a:rPr lang="en-US" sz="14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H Y S </a:t>
            </a:r>
            <a:r>
              <a:rPr lang="en-US" sz="14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Kourouma, </a:t>
            </a:r>
            <a:r>
              <a:rPr lang="en-US" sz="14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R </a:t>
            </a:r>
            <a:r>
              <a:rPr lang="en-US" sz="1400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R</a:t>
            </a:r>
            <a:r>
              <a:rPr lang="en-US" sz="14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 G </a:t>
            </a:r>
            <a:r>
              <a:rPr lang="en-US" sz="14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Gamatham, </a:t>
            </a:r>
            <a:r>
              <a:rPr lang="en-US" sz="14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A W R </a:t>
            </a:r>
            <a:r>
              <a:rPr lang="en-US" sz="14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Leitch and </a:t>
            </a:r>
            <a:r>
              <a:rPr lang="en-US" sz="14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T B Gibbon </a:t>
            </a:r>
            <a:endParaRPr lang="da-DK" sz="1400" b="1" i="0" u="sng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369276" y="381000"/>
            <a:ext cx="4786183" cy="615778"/>
          </a:xfrm>
        </p:spPr>
        <p:txBody>
          <a:bodyPr>
            <a:normAutofit/>
          </a:bodyPr>
          <a:lstStyle/>
          <a:p>
            <a:pPr eaLnBrk="1" hangingPunct="1"/>
            <a:r>
              <a:rPr lang="da-DK" altLang="zh-CN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 compensation</a:t>
            </a:r>
            <a:endParaRPr lang="en-GB" altLang="zh-CN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089121" y="1458913"/>
            <a:ext cx="2987182" cy="22263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(a) Simulation using IDF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Fibre length, L=10.4 km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Dispersion, D= -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54 ps/nm.km </a:t>
            </a: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Dispersion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slopes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0.18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ps/nm</a:t>
            </a:r>
            <a:r>
              <a:rPr lang="en-ZA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.km</a:t>
            </a:r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42600" y="5867400"/>
            <a:ext cx="1549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0"/>
            <a:ext cx="16256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1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95" t="7665" r="5814" b="8014"/>
          <a:stretch/>
        </p:blipFill>
        <p:spPr bwMode="auto">
          <a:xfrm>
            <a:off x="574648" y="1458913"/>
            <a:ext cx="3159200" cy="22263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33" t="7640" r="4167" b="8321"/>
          <a:stretch/>
        </p:blipFill>
        <p:spPr bwMode="auto">
          <a:xfrm>
            <a:off x="508746" y="3831409"/>
            <a:ext cx="3159200" cy="24128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23945" y="1420818"/>
            <a:ext cx="240544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SSMF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 =35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ZA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D=17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ps/nm.km </a:t>
            </a: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S=0.08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ps/nm</a:t>
            </a:r>
            <a:r>
              <a:rPr lang="en-ZA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.km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4089121" y="3629207"/>
            <a:ext cx="5829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3.72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dB achieved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dB residual dispersion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9121" y="4629665"/>
            <a:ext cx="51505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Compensated power increase with fibre length-cumulative effect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Inset: IDF </a:t>
            </a:r>
            <a:r>
              <a:rPr lang="en-Z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SMF ; derived from equation (1)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9121" y="4337093"/>
            <a:ext cx="2767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(b) IDF compensation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xmlns="" val="328411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34960" y="589456"/>
            <a:ext cx="5239267" cy="485218"/>
          </a:xfrm>
        </p:spPr>
        <p:txBody>
          <a:bodyPr/>
          <a:lstStyle/>
          <a:p>
            <a:pPr eaLnBrk="1" hangingPunct="1"/>
            <a:r>
              <a:rPr lang="en-GB" altLang="zh-CN" sz="2000" dirty="0" smtClean="0">
                <a:solidFill>
                  <a:srgbClr val="7030A0"/>
                </a:solidFill>
              </a:rPr>
              <a:t>G652 (SSMF</a:t>
            </a:r>
            <a:r>
              <a:rPr lang="en-GB" altLang="zh-CN" sz="2000" smtClean="0">
                <a:solidFill>
                  <a:srgbClr val="7030A0"/>
                </a:solidFill>
              </a:rPr>
              <a:t>) + </a:t>
            </a:r>
            <a:r>
              <a:rPr lang="en-GB" altLang="zh-CN" sz="2000" dirty="0" smtClean="0">
                <a:solidFill>
                  <a:srgbClr val="7030A0"/>
                </a:solidFill>
              </a:rPr>
              <a:t>SRS G.655 (NZ-DSF-</a:t>
            </a:r>
            <a:r>
              <a:rPr lang="en-GB" altLang="zh-CN" sz="2000" dirty="0" smtClean="0">
                <a:solidFill>
                  <a:schemeClr val="folHlink"/>
                </a:solidFill>
              </a:rPr>
              <a:t>)</a:t>
            </a:r>
            <a:endParaRPr lang="en-GB" altLang="zh-CN" sz="2000" dirty="0">
              <a:solidFill>
                <a:schemeClr val="folHlink"/>
              </a:solidFill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42600" y="5867400"/>
            <a:ext cx="1549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0"/>
            <a:ext cx="16256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1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924440" y="5708822"/>
            <a:ext cx="4295127" cy="920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altLang="zh-CN" sz="2000" dirty="0">
              <a:solidFill>
                <a:schemeClr val="folHlin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66622" y="3888259"/>
            <a:ext cx="5393853" cy="242062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Signal noise ratio (SNR)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SRS cancels some dispersion in SSMF</a:t>
            </a:r>
          </a:p>
          <a:p>
            <a:pPr marL="0" indent="0">
              <a:buNone/>
              <a:defRPr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improved SNR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Open eye signify signal clarity.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With compensation, 11.5km SSMF+25.4km SRS comparable to 11.5km  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33" t="7987" r="5555" b="7280"/>
          <a:stretch/>
        </p:blipFill>
        <p:spPr bwMode="auto">
          <a:xfrm>
            <a:off x="290334" y="1286847"/>
            <a:ext cx="3409643" cy="24299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61" t="6644" r="5225" b="7692"/>
          <a:stretch/>
        </p:blipFill>
        <p:spPr bwMode="auto">
          <a:xfrm>
            <a:off x="250418" y="3888259"/>
            <a:ext cx="3510085" cy="25444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766623" y="1327588"/>
            <a:ext cx="16551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ZA" b="1" dirty="0" smtClean="0">
                <a:solidFill>
                  <a:srgbClr val="0070C0"/>
                </a:solidFill>
              </a:rPr>
              <a:t>SSMF</a:t>
            </a:r>
            <a:endParaRPr lang="en-ZA" b="1" dirty="0">
              <a:solidFill>
                <a:srgbClr val="0070C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ZA" dirty="0" smtClean="0"/>
              <a:t>L =11 km</a:t>
            </a:r>
            <a:r>
              <a:rPr lang="en-ZA" b="1" dirty="0" smtClean="0"/>
              <a:t> </a:t>
            </a:r>
            <a:endParaRPr lang="en-ZA" dirty="0" smtClean="0"/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ZA" dirty="0" smtClean="0"/>
              <a:t>D=17 </a:t>
            </a:r>
            <a:r>
              <a:rPr lang="en-ZA" dirty="0"/>
              <a:t>ps/nm.km </a:t>
            </a:r>
            <a:endParaRPr lang="en-ZA" dirty="0" smtClean="0"/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ZA" dirty="0" smtClean="0"/>
              <a:t>S=0.08 </a:t>
            </a:r>
            <a:r>
              <a:rPr lang="en-ZA" dirty="0"/>
              <a:t>ps/nm</a:t>
            </a:r>
            <a:r>
              <a:rPr lang="en-ZA" baseline="30000" dirty="0"/>
              <a:t>2</a:t>
            </a:r>
            <a:r>
              <a:rPr lang="en-ZA" dirty="0"/>
              <a:t>.km</a:t>
            </a:r>
            <a:endParaRPr lang="en-US" b="1" dirty="0"/>
          </a:p>
          <a:p>
            <a:endParaRPr lang="en-ZA" dirty="0"/>
          </a:p>
        </p:txBody>
      </p:sp>
      <p:sp>
        <p:nvSpPr>
          <p:cNvPr id="20" name="TextBox 19"/>
          <p:cNvSpPr txBox="1"/>
          <p:nvPr/>
        </p:nvSpPr>
        <p:spPr>
          <a:xfrm>
            <a:off x="5229584" y="1360422"/>
            <a:ext cx="1859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ZA" b="1" dirty="0" smtClean="0">
                <a:solidFill>
                  <a:srgbClr val="FF0000"/>
                </a:solidFill>
              </a:rPr>
              <a:t>SRS NZDSF-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ZA" dirty="0" smtClean="0"/>
              <a:t>L =25.4 km</a:t>
            </a:r>
            <a:r>
              <a:rPr lang="en-ZA" b="1" dirty="0" smtClean="0"/>
              <a:t> </a:t>
            </a:r>
            <a:endParaRPr lang="en-ZA" dirty="0" smtClean="0"/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ZA" dirty="0" smtClean="0"/>
              <a:t>D=-2.8 </a:t>
            </a:r>
            <a:r>
              <a:rPr lang="en-ZA" dirty="0"/>
              <a:t>ps/nm.km </a:t>
            </a:r>
            <a:endParaRPr lang="en-ZA" dirty="0" smtClean="0"/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ZA" dirty="0" smtClean="0"/>
              <a:t>S&lt;0.045 </a:t>
            </a:r>
            <a:r>
              <a:rPr lang="en-ZA" dirty="0"/>
              <a:t>ps/nm</a:t>
            </a:r>
            <a:r>
              <a:rPr lang="en-ZA" baseline="30000" dirty="0"/>
              <a:t>2</a:t>
            </a:r>
            <a:r>
              <a:rPr lang="en-ZA" dirty="0"/>
              <a:t>.km</a:t>
            </a:r>
            <a:endParaRPr lang="en-US" b="1" dirty="0"/>
          </a:p>
          <a:p>
            <a:endParaRPr lang="en-ZA" dirty="0"/>
          </a:p>
        </p:txBody>
      </p:sp>
      <p:grpSp>
        <p:nvGrpSpPr>
          <p:cNvPr id="26" name="Group 25"/>
          <p:cNvGrpSpPr/>
          <p:nvPr/>
        </p:nvGrpSpPr>
        <p:grpSpPr>
          <a:xfrm>
            <a:off x="7050724" y="1132959"/>
            <a:ext cx="4328476" cy="2807936"/>
            <a:chOff x="7050724" y="1132959"/>
            <a:chExt cx="4328476" cy="2807936"/>
          </a:xfrm>
        </p:grpSpPr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654" t="3624" r="13481" b="4349"/>
            <a:stretch>
              <a:fillRect/>
            </a:stretch>
          </p:blipFill>
          <p:spPr bwMode="auto">
            <a:xfrm>
              <a:off x="7050724" y="1515690"/>
              <a:ext cx="4328476" cy="2231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" name="Group 24"/>
            <p:cNvGrpSpPr/>
            <p:nvPr/>
          </p:nvGrpSpPr>
          <p:grpSpPr>
            <a:xfrm>
              <a:off x="8182107" y="1132959"/>
              <a:ext cx="1546780" cy="753776"/>
              <a:chOff x="8182107" y="1132959"/>
              <a:chExt cx="1546780" cy="753776"/>
            </a:xfrm>
          </p:grpSpPr>
          <p:sp>
            <p:nvSpPr>
              <p:cNvPr id="22" name="5-Point Star 21"/>
              <p:cNvSpPr/>
              <p:nvPr/>
            </p:nvSpPr>
            <p:spPr>
              <a:xfrm>
                <a:off x="9564130" y="1721208"/>
                <a:ext cx="164757" cy="165527"/>
              </a:xfrm>
              <a:prstGeom prst="star5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8802439" y="1317625"/>
                <a:ext cx="802880" cy="42703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8182107" y="1132959"/>
                <a:ext cx="7012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400" dirty="0" smtClean="0">
                    <a:solidFill>
                      <a:srgbClr val="0070C0"/>
                    </a:solidFill>
                  </a:rPr>
                  <a:t>SSMF</a:t>
                </a:r>
                <a:endParaRPr lang="en-ZA" sz="1400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9564130" y="2693003"/>
              <a:ext cx="1556951" cy="1247892"/>
              <a:chOff x="9564130" y="2693003"/>
              <a:chExt cx="1556951" cy="1247892"/>
            </a:xfrm>
          </p:grpSpPr>
          <p:sp>
            <p:nvSpPr>
              <p:cNvPr id="10" name="5-Point Star 9"/>
              <p:cNvSpPr/>
              <p:nvPr/>
            </p:nvSpPr>
            <p:spPr>
              <a:xfrm>
                <a:off x="9564130" y="2693003"/>
                <a:ext cx="164757" cy="165527"/>
              </a:xfrm>
              <a:prstGeom prst="star5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cxnSp>
            <p:nvCxnSpPr>
              <p:cNvPr id="18" name="Straight Arrow Connector 17"/>
              <p:cNvCxnSpPr>
                <a:endCxn id="10" idx="3"/>
              </p:cNvCxnSpPr>
              <p:nvPr/>
            </p:nvCxnSpPr>
            <p:spPr>
              <a:xfrm flipH="1" flipV="1">
                <a:off x="9697421" y="2858530"/>
                <a:ext cx="212698" cy="922638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9910119" y="3633118"/>
                <a:ext cx="12109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400" dirty="0" smtClean="0">
                    <a:solidFill>
                      <a:srgbClr val="FF0000"/>
                    </a:solidFill>
                  </a:rPr>
                  <a:t>SRS NZDSF-</a:t>
                </a:r>
                <a:endParaRPr lang="en-ZA" sz="14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3760503" y="3086248"/>
            <a:ext cx="3284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dirty="0" smtClean="0">
                <a:solidFill>
                  <a:srgbClr val="00B050"/>
                </a:solidFill>
              </a:rPr>
              <a:t>Dispersion penalty 0.4 dB</a:t>
            </a:r>
            <a:endParaRPr lang="en-ZA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75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03588" y="381000"/>
            <a:ext cx="2446639" cy="607541"/>
          </a:xfrm>
        </p:spPr>
        <p:txBody>
          <a:bodyPr/>
          <a:lstStyle/>
          <a:p>
            <a:pPr eaLnBrk="1" hangingPunct="1"/>
            <a:r>
              <a:rPr lang="da-DK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GB" altLang="zh-CN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05945" y="1317625"/>
            <a:ext cx="9852455" cy="4706853"/>
          </a:xfrm>
        </p:spPr>
        <p:txBody>
          <a:bodyPr>
            <a:normAutofit/>
          </a:bodyPr>
          <a:lstStyle/>
          <a:p>
            <a:r>
              <a:rPr lang="en-US" altLang="ja-JP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much </a:t>
            </a:r>
            <a:r>
              <a:rPr lang="en-US" altLang="ja-JP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dispersion</a:t>
            </a:r>
            <a:r>
              <a:rPr lang="en-US" altLang="ja-JP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system leads to </a:t>
            </a:r>
            <a:r>
              <a:rPr lang="en-US" altLang="ja-JP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penalty </a:t>
            </a:r>
            <a:r>
              <a:rPr lang="en-US" altLang="ja-JP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quality </a:t>
            </a:r>
            <a:r>
              <a:rPr lang="en-US" altLang="ja-JP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service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dispersion fibre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(IDF) compensation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is one of the most important items to be considered for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design of </a:t>
            </a:r>
            <a:r>
              <a:rPr lang="en-US" altLang="ja-JP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altLang="ja-JP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 rate long transmission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links/networks.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Dispersion Management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or optimization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may be 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required for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 future networks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, i.e.,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phase 1 and phase 2.</a:t>
            </a:r>
          </a:p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With effective compensation on </a:t>
            </a:r>
            <a:r>
              <a:rPr lang="en-US" altLang="ja-JP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VCSEL technology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the reach on </a:t>
            </a:r>
            <a:r>
              <a:rPr lang="en-ZA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lang="en-Z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improved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42600" y="5867400"/>
            <a:ext cx="1549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0"/>
            <a:ext cx="16256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1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222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611313" y="228600"/>
            <a:ext cx="8229600" cy="700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ZA" sz="4000" b="1">
                <a:solidFill>
                  <a:schemeClr val="tx2"/>
                </a:solidFill>
              </a:rPr>
              <a:t>Acknowledgement</a:t>
            </a:r>
          </a:p>
        </p:txBody>
      </p:sp>
      <p:pic>
        <p:nvPicPr>
          <p:cNvPr id="46083" name="Picture 4" descr="http://online.nrf.ac.za/images/thriplog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3904" y="4703763"/>
            <a:ext cx="24114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4" name="Group 5"/>
          <p:cNvGrpSpPr>
            <a:grpSpLocks/>
          </p:cNvGrpSpPr>
          <p:nvPr/>
        </p:nvGrpSpPr>
        <p:grpSpPr bwMode="auto">
          <a:xfrm>
            <a:off x="378975" y="928688"/>
            <a:ext cx="2232025" cy="1366837"/>
            <a:chOff x="2064" y="2832"/>
            <a:chExt cx="1248" cy="628"/>
          </a:xfrm>
        </p:grpSpPr>
        <p:sp>
          <p:nvSpPr>
            <p:cNvPr id="46095" name="Rectangle 6"/>
            <p:cNvSpPr>
              <a:spLocks noChangeArrowheads="1"/>
            </p:cNvSpPr>
            <p:nvPr/>
          </p:nvSpPr>
          <p:spPr bwMode="auto">
            <a:xfrm>
              <a:off x="2064" y="2832"/>
              <a:ext cx="1248" cy="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 i="1">
                  <a:solidFill>
                    <a:schemeClr val="tx1"/>
                  </a:solidFill>
                  <a:latin typeface="Algerian" panose="04020705040A02060702" pitchFamily="82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600" i="1">
                  <a:solidFill>
                    <a:schemeClr val="tx1"/>
                  </a:solidFill>
                  <a:latin typeface="Algerian" panose="04020705040A02060702" pitchFamily="82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600" i="1">
                  <a:solidFill>
                    <a:schemeClr val="tx1"/>
                  </a:solidFill>
                  <a:latin typeface="Algerian" panose="04020705040A02060702" pitchFamily="82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600" i="1">
                  <a:solidFill>
                    <a:schemeClr val="tx1"/>
                  </a:solidFill>
                  <a:latin typeface="Algerian" panose="04020705040A02060702" pitchFamily="82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600" i="1">
                  <a:solidFill>
                    <a:schemeClr val="tx1"/>
                  </a:solidFill>
                  <a:latin typeface="Algerian" panose="04020705040A02060702" pitchFamily="82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Algerian" panose="04020705040A02060702" pitchFamily="82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Algerian" panose="04020705040A02060702" pitchFamily="82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Algerian" panose="04020705040A02060702" pitchFamily="82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Algerian" panose="04020705040A02060702" pitchFamily="8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ZA"/>
            </a:p>
          </p:txBody>
        </p:sp>
        <p:grpSp>
          <p:nvGrpSpPr>
            <p:cNvPr id="46096" name="Group 7"/>
            <p:cNvGrpSpPr>
              <a:grpSpLocks/>
            </p:cNvGrpSpPr>
            <p:nvPr/>
          </p:nvGrpSpPr>
          <p:grpSpPr bwMode="auto">
            <a:xfrm>
              <a:off x="2087" y="2846"/>
              <a:ext cx="1183" cy="583"/>
              <a:chOff x="1765" y="2064"/>
              <a:chExt cx="683" cy="445"/>
            </a:xfrm>
          </p:grpSpPr>
          <p:pic>
            <p:nvPicPr>
              <p:cNvPr id="46097" name="Picture 8" descr="nrflogotop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8777"/>
              <a:stretch>
                <a:fillRect/>
              </a:stretch>
            </p:blipFill>
            <p:spPr bwMode="auto">
              <a:xfrm>
                <a:off x="1765" y="2064"/>
                <a:ext cx="683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098" name="Picture 9" descr="NRF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4" y="2313"/>
                <a:ext cx="539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6085" name="Picture 10" descr="Ingoma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41" r="69138" b="72978"/>
          <a:stretch>
            <a:fillRect/>
          </a:stretch>
        </p:blipFill>
        <p:spPr bwMode="auto">
          <a:xfrm>
            <a:off x="941388" y="5257801"/>
            <a:ext cx="2346325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12" descr="imgTo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613"/>
          <a:stretch>
            <a:fillRect/>
          </a:stretch>
        </p:blipFill>
        <p:spPr bwMode="auto">
          <a:xfrm>
            <a:off x="4271792" y="5137150"/>
            <a:ext cx="201612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08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12353451"/>
              </p:ext>
            </p:extLst>
          </p:nvPr>
        </p:nvGraphicFramePr>
        <p:xfrm>
          <a:off x="8170669" y="928688"/>
          <a:ext cx="1631950" cy="1655762"/>
        </p:xfrm>
        <a:graphic>
          <a:graphicData uri="http://schemas.openxmlformats.org/presentationml/2006/ole">
            <p:oleObj spid="_x0000_s19504" name="Photo Editor Photo" r:id="rId12" imgW="1276190" imgH="1295238" progId="">
              <p:embed/>
            </p:oleObj>
          </a:graphicData>
        </a:graphic>
      </p:graphicFrame>
      <p:pic>
        <p:nvPicPr>
          <p:cNvPr id="4608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8252" y="3148806"/>
            <a:ext cx="15509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28" descr="C:\Users\tbgibbon\Desktop\Dartcom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9101" y="3616488"/>
            <a:ext cx="23209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5758" y="1153563"/>
            <a:ext cx="21685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4313" y="2597944"/>
            <a:ext cx="3514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46092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68663"/>
            <a:ext cx="2286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46093" name="Rectangle 1"/>
          <p:cNvSpPr>
            <a:spLocks noChangeArrowheads="1"/>
          </p:cNvSpPr>
          <p:nvPr/>
        </p:nvSpPr>
        <p:spPr bwMode="auto">
          <a:xfrm>
            <a:off x="941388" y="4799013"/>
            <a:ext cx="1495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lgerian" panose="04020705040A02060702" pitchFamily="8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dirty="0">
                <a:latin typeface="Arial" panose="020B0604020202020204" pitchFamily="34" charset="0"/>
              </a:rPr>
              <a:t>OFS Denmark</a:t>
            </a:r>
          </a:p>
        </p:txBody>
      </p:sp>
      <p:pic>
        <p:nvPicPr>
          <p:cNvPr id="46094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8052" y="897334"/>
            <a:ext cx="1600200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246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534032" y="2347784"/>
            <a:ext cx="3571103" cy="14086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sz="3600" dirty="0" smtClean="0"/>
              <a:t>THANK YOU!</a:t>
            </a:r>
            <a:endParaRPr lang="en-US" altLang="ja-JP" sz="3600" dirty="0"/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42600" y="5867400"/>
            <a:ext cx="1549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0"/>
            <a:ext cx="16256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1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1309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03589" y="381000"/>
            <a:ext cx="2075936" cy="722311"/>
          </a:xfrm>
        </p:spPr>
        <p:txBody>
          <a:bodyPr/>
          <a:lstStyle/>
          <a:p>
            <a:pPr eaLnBrk="1" hangingPunct="1"/>
            <a:r>
              <a:rPr lang="da-DK" sz="3200" b="1" dirty="0" smtClean="0">
                <a:solidFill>
                  <a:schemeClr val="tx2"/>
                </a:solidFill>
              </a:rPr>
              <a:t>info</a:t>
            </a:r>
            <a:endParaRPr lang="en-GB" altLang="zh-CN" sz="2000" dirty="0">
              <a:solidFill>
                <a:schemeClr val="folHlink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46568" y="1317624"/>
            <a:ext cx="10119832" cy="545531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b="1" dirty="0" smtClean="0"/>
              <a:t>Why </a:t>
            </a:r>
            <a:r>
              <a:rPr lang="en-US" b="1" dirty="0"/>
              <a:t>Optical fibre? </a:t>
            </a:r>
            <a:endParaRPr lang="en-US" b="1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b="1" dirty="0" smtClean="0"/>
              <a:t>Speed</a:t>
            </a:r>
            <a:r>
              <a:rPr lang="en-US" b="1" dirty="0"/>
              <a:t>, bandwidth, immunity to electromagnetic interference, lower </a:t>
            </a:r>
            <a:r>
              <a:rPr lang="en-US" b="1" dirty="0" smtClean="0"/>
              <a:t>loss, low </a:t>
            </a:r>
            <a:r>
              <a:rPr lang="en-US" b="1" dirty="0" err="1" smtClean="0"/>
              <a:t>maintainance</a:t>
            </a:r>
            <a:r>
              <a:rPr lang="en-US" b="1" dirty="0" smtClean="0"/>
              <a:t>.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b="1" dirty="0" smtClean="0">
                <a:solidFill>
                  <a:srgbClr val="00B050"/>
                </a:solidFill>
              </a:rPr>
              <a:t>Group velocity</a:t>
            </a:r>
            <a:r>
              <a:rPr lang="en-US" b="1" dirty="0" smtClean="0"/>
              <a:t>                       </a:t>
            </a:r>
            <a:r>
              <a:rPr lang="en-US" dirty="0" smtClean="0">
                <a:solidFill>
                  <a:srgbClr val="FF0000"/>
                </a:solidFill>
              </a:rPr>
              <a:t>Time delay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                      </a:t>
            </a:r>
            <a:r>
              <a:rPr lang="en-US" dirty="0" smtClean="0">
                <a:solidFill>
                  <a:srgbClr val="0070C0"/>
                </a:solidFill>
              </a:rPr>
              <a:t>Dispersion</a:t>
            </a: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rgbClr val="0070C0"/>
                </a:solidFill>
              </a:rPr>
              <a:t>Group velocity dispersion </a:t>
            </a:r>
            <a:r>
              <a:rPr lang="en-US" dirty="0" smtClean="0"/>
              <a:t>(GVD)                   </a:t>
            </a:r>
            <a:r>
              <a:rPr lang="en-US" dirty="0" smtClean="0">
                <a:solidFill>
                  <a:srgbClr val="7030A0"/>
                </a:solidFill>
              </a:rPr>
              <a:t>Dispersion</a:t>
            </a:r>
            <a:r>
              <a:rPr lang="en-US" dirty="0" smtClean="0"/>
              <a:t> </a:t>
            </a:r>
          </a:p>
          <a:p>
            <a:pPr marL="0" indent="0">
              <a:buNone/>
              <a:defRPr/>
            </a:pPr>
            <a:r>
              <a:rPr lang="en-ZA" dirty="0" smtClean="0"/>
              <a:t>Dispersion slope </a:t>
            </a:r>
          </a:p>
          <a:p>
            <a:pPr marL="0" indent="0">
              <a:buNone/>
              <a:defRPr/>
            </a:pPr>
            <a:r>
              <a:rPr lang="en-ZA" dirty="0" smtClean="0"/>
              <a:t>v</a:t>
            </a:r>
            <a:r>
              <a:rPr lang="en-ZA" baseline="-25000" dirty="0" smtClean="0"/>
              <a:t>g</a:t>
            </a:r>
            <a:r>
              <a:rPr lang="en-ZA" dirty="0" smtClean="0"/>
              <a:t> </a:t>
            </a:r>
            <a:r>
              <a:rPr lang="en-ZA" dirty="0"/>
              <a:t>is the group velocity and </a:t>
            </a:r>
            <a:r>
              <a:rPr lang="el-GR" dirty="0" smtClean="0">
                <a:latin typeface="Arial Narrow" panose="020B0606020202030204" pitchFamily="34" charset="0"/>
              </a:rPr>
              <a:t>β</a:t>
            </a:r>
            <a:r>
              <a:rPr lang="en-ZA" dirty="0" smtClean="0"/>
              <a:t> </a:t>
            </a:r>
            <a:r>
              <a:rPr lang="en-ZA" dirty="0"/>
              <a:t>is the propagation </a:t>
            </a:r>
            <a:r>
              <a:rPr lang="en-ZA" dirty="0" smtClean="0"/>
              <a:t>constant, φ </a:t>
            </a:r>
            <a:r>
              <a:rPr lang="en-ZA" dirty="0"/>
              <a:t>is the optical phase and ω is the optical frequency.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dirty="0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42600" y="5867400"/>
            <a:ext cx="1549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0"/>
            <a:ext cx="16256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1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370847" y="-2143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80300507"/>
              </p:ext>
            </p:extLst>
          </p:nvPr>
        </p:nvGraphicFramePr>
        <p:xfrm>
          <a:off x="2669013" y="2133599"/>
          <a:ext cx="1118190" cy="628982"/>
        </p:xfrm>
        <a:graphic>
          <a:graphicData uri="http://schemas.openxmlformats.org/presentationml/2006/ole">
            <p:oleObj spid="_x0000_s3611" name="Equation" r:id="rId7" imgW="761669" imgH="431613" progId="Equation.3">
              <p:embed/>
            </p:oleObj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51101043"/>
              </p:ext>
            </p:extLst>
          </p:nvPr>
        </p:nvGraphicFramePr>
        <p:xfrm>
          <a:off x="5483455" y="2259394"/>
          <a:ext cx="853669" cy="545788"/>
        </p:xfrm>
        <a:graphic>
          <a:graphicData uri="http://schemas.openxmlformats.org/presentationml/2006/ole">
            <p:oleObj spid="_x0000_s3612" name="Equation" r:id="rId8" imgW="583947" imgH="368140" progId="Equation.3">
              <p:embed/>
            </p:oleObj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61276371"/>
              </p:ext>
            </p:extLst>
          </p:nvPr>
        </p:nvGraphicFramePr>
        <p:xfrm>
          <a:off x="8033376" y="2081702"/>
          <a:ext cx="834177" cy="607523"/>
        </p:xfrm>
        <a:graphic>
          <a:graphicData uri="http://schemas.openxmlformats.org/presentationml/2006/ole">
            <p:oleObj spid="_x0000_s3613" name="Equation" r:id="rId9" imgW="571320" imgH="419040" progId="Equation.3">
              <p:embed/>
            </p:oleObj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36480912"/>
              </p:ext>
            </p:extLst>
          </p:nvPr>
        </p:nvGraphicFramePr>
        <p:xfrm>
          <a:off x="4233771" y="2762581"/>
          <a:ext cx="1070397" cy="516309"/>
        </p:xfrm>
        <a:graphic>
          <a:graphicData uri="http://schemas.openxmlformats.org/presentationml/2006/ole">
            <p:oleObj spid="_x0000_s3614" name="Equation" r:id="rId10" imgW="812447" imgH="393529" progId="Equation.3">
              <p:embed/>
            </p:oleObj>
          </a:graphicData>
        </a:graphic>
      </p:graphicFrame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6289088"/>
              </p:ext>
            </p:extLst>
          </p:nvPr>
        </p:nvGraphicFramePr>
        <p:xfrm>
          <a:off x="6754921" y="2805182"/>
          <a:ext cx="1626640" cy="549395"/>
        </p:xfrm>
        <a:graphic>
          <a:graphicData uri="http://schemas.openxmlformats.org/presentationml/2006/ole">
            <p:oleObj spid="_x0000_s3615" name="Equation" r:id="rId11" imgW="1435100" imgH="482600" progId="Equation.3">
              <p:embed/>
            </p:oleObj>
          </a:graphicData>
        </a:graphic>
      </p:graphicFrame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2328710"/>
              </p:ext>
            </p:extLst>
          </p:nvPr>
        </p:nvGraphicFramePr>
        <p:xfrm>
          <a:off x="2455129" y="3190266"/>
          <a:ext cx="2058380" cy="508940"/>
        </p:xfrm>
        <a:graphic>
          <a:graphicData uri="http://schemas.openxmlformats.org/presentationml/2006/ole">
            <p:oleObj spid="_x0000_s3616" name="Equation" r:id="rId12" imgW="1739900" imgH="431800" progId="Equation.3">
              <p:embed/>
            </p:oleObj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82563882"/>
              </p:ext>
            </p:extLst>
          </p:nvPr>
        </p:nvGraphicFramePr>
        <p:xfrm>
          <a:off x="2669013" y="4316627"/>
          <a:ext cx="4077731" cy="2197614"/>
        </p:xfrm>
        <a:graphic>
          <a:graphicData uri="http://schemas.openxmlformats.org/drawingml/2006/table">
            <a:tbl>
              <a:tblPr/>
              <a:tblGrid>
                <a:gridCol w="653977"/>
                <a:gridCol w="1673408"/>
                <a:gridCol w="1750346"/>
              </a:tblGrid>
              <a:tr h="422784">
                <a:tc>
                  <a:txBody>
                    <a:bodyPr/>
                    <a:lstStyle/>
                    <a:p>
                      <a:r>
                        <a:rPr lang="en-ZA" sz="1000" b="1" dirty="0"/>
                        <a:t>Band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b="1" dirty="0"/>
                        <a:t>Description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b="1" dirty="0"/>
                        <a:t>Wavelength range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718">
                <a:tc>
                  <a:txBody>
                    <a:bodyPr/>
                    <a:lstStyle/>
                    <a:p>
                      <a:r>
                        <a:rPr lang="en-ZA" sz="1000" b="1" dirty="0"/>
                        <a:t>O band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b="1" dirty="0"/>
                        <a:t>original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b="1" dirty="0"/>
                        <a:t>1260–1360 nm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718">
                <a:tc>
                  <a:txBody>
                    <a:bodyPr/>
                    <a:lstStyle/>
                    <a:p>
                      <a:r>
                        <a:rPr lang="en-ZA" sz="1000" b="1" dirty="0"/>
                        <a:t>E band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b="1" dirty="0"/>
                        <a:t>extended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b="1" dirty="0"/>
                        <a:t>1360–1460 nm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718">
                <a:tc>
                  <a:txBody>
                    <a:bodyPr/>
                    <a:lstStyle/>
                    <a:p>
                      <a:r>
                        <a:rPr lang="en-ZA" sz="1000" b="1"/>
                        <a:t>S band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b="1" dirty="0"/>
                        <a:t>short wavelengths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b="1" dirty="0"/>
                        <a:t>1460–1530 </a:t>
                      </a:r>
                      <a:r>
                        <a:rPr lang="en-ZA" sz="1000" b="1" dirty="0" smtClean="0"/>
                        <a:t>n</a:t>
                      </a:r>
                      <a:endParaRPr lang="en-ZA" sz="1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386">
                <a:tc>
                  <a:txBody>
                    <a:bodyPr/>
                    <a:lstStyle/>
                    <a:p>
                      <a:r>
                        <a:rPr lang="en-ZA" sz="1000" b="1" dirty="0"/>
                        <a:t>C band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b="1" dirty="0"/>
                        <a:t>conventional (“erbium window”)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b="1" dirty="0"/>
                        <a:t>1530–1565 nm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718">
                <a:tc>
                  <a:txBody>
                    <a:bodyPr/>
                    <a:lstStyle/>
                    <a:p>
                      <a:r>
                        <a:rPr lang="en-ZA" sz="1000" b="1"/>
                        <a:t>L band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b="1" dirty="0"/>
                        <a:t>long wavelengths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b="1" dirty="0"/>
                        <a:t>1565–1625 nm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718">
                <a:tc>
                  <a:txBody>
                    <a:bodyPr/>
                    <a:lstStyle/>
                    <a:p>
                      <a:r>
                        <a:rPr lang="en-ZA" sz="1000" b="1" dirty="0"/>
                        <a:t>U band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b="1" dirty="0" err="1"/>
                        <a:t>ultralong</a:t>
                      </a:r>
                      <a:r>
                        <a:rPr lang="en-ZA" sz="1000" b="1" dirty="0"/>
                        <a:t> wavelengths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b="1" dirty="0"/>
                        <a:t>1625–1675 nm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8083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145" y="595424"/>
            <a:ext cx="8955025" cy="5092995"/>
          </a:xfrm>
        </p:spPr>
        <p:txBody>
          <a:bodyPr/>
          <a:lstStyle/>
          <a:p>
            <a:pPr marL="0" indent="0">
              <a:buNone/>
            </a:pPr>
            <a:r>
              <a:rPr lang="en-ZA" sz="2000" b="1" dirty="0" smtClean="0"/>
              <a:t>RDF has </a:t>
            </a:r>
            <a:r>
              <a:rPr lang="en-US" sz="2000" b="1" dirty="0" smtClean="0"/>
              <a:t>several </a:t>
            </a:r>
            <a:r>
              <a:rPr lang="en-US" sz="2000" b="1" dirty="0"/>
              <a:t>advantages compared with DCF, </a:t>
            </a:r>
            <a:endParaRPr lang="en-US" sz="2000" b="1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lower </a:t>
            </a:r>
            <a:r>
              <a:rPr lang="en-US" sz="2000" dirty="0"/>
              <a:t>loss,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lower nonlinearity, 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lower PMD</a:t>
            </a:r>
          </a:p>
          <a:p>
            <a:pPr marL="0" indent="0">
              <a:buNone/>
            </a:pPr>
            <a:r>
              <a:rPr lang="en-US" b="1" dirty="0" err="1"/>
              <a:t>soliton</a:t>
            </a:r>
            <a:r>
              <a:rPr lang="en-US" dirty="0"/>
              <a:t> is a self-reinforcing solitary </a:t>
            </a:r>
            <a:r>
              <a:rPr lang="en-US" dirty="0">
                <a:hlinkClick r:id="rId2" tooltip="Wave"/>
              </a:rPr>
              <a:t>wave</a:t>
            </a:r>
            <a:r>
              <a:rPr lang="en-US" dirty="0"/>
              <a:t> (a </a:t>
            </a:r>
            <a:r>
              <a:rPr lang="en-US" dirty="0">
                <a:hlinkClick r:id="rId3" tooltip="Wave packet"/>
              </a:rPr>
              <a:t>wave packet</a:t>
            </a:r>
            <a:r>
              <a:rPr lang="en-US" dirty="0"/>
              <a:t> or pulse) that maintains its shape while it travels at constant </a:t>
            </a:r>
            <a:r>
              <a:rPr lang="en-US" dirty="0" smtClean="0"/>
              <a:t>speed</a:t>
            </a:r>
          </a:p>
          <a:p>
            <a:pPr marL="0" indent="0">
              <a:buNone/>
            </a:pPr>
            <a:r>
              <a:rPr lang="en-US" b="1" dirty="0"/>
              <a:t>properties to solitons:</a:t>
            </a:r>
          </a:p>
          <a:p>
            <a:r>
              <a:rPr lang="en-US" dirty="0"/>
              <a:t>They are of permanent form;</a:t>
            </a:r>
          </a:p>
          <a:p>
            <a:r>
              <a:rPr lang="en-US" dirty="0"/>
              <a:t>They are </a:t>
            </a:r>
            <a:r>
              <a:rPr lang="en-US" dirty="0" err="1"/>
              <a:t>localised</a:t>
            </a:r>
            <a:r>
              <a:rPr lang="en-US" dirty="0"/>
              <a:t> within a region;</a:t>
            </a:r>
          </a:p>
          <a:p>
            <a:r>
              <a:rPr lang="en-US" dirty="0"/>
              <a:t>They can interact with other solitons, and emerge from the collision unchanged, except for a </a:t>
            </a:r>
            <a:r>
              <a:rPr lang="en-US" dirty="0">
                <a:hlinkClick r:id="rId4" tooltip="Phase (waves)"/>
              </a:rPr>
              <a:t>phase shift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490165" y="5842337"/>
            <a:ext cx="8971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K. </a:t>
            </a:r>
            <a:r>
              <a:rPr lang="en-ZA" sz="1000" dirty="0" err="1"/>
              <a:t>Yonenaga</a:t>
            </a:r>
            <a:r>
              <a:rPr lang="en-ZA" sz="1000" dirty="0"/>
              <a:t>, A. Matsuura, S. </a:t>
            </a:r>
            <a:r>
              <a:rPr lang="en-ZA" sz="1000" dirty="0" err="1"/>
              <a:t>Kuwahara</a:t>
            </a:r>
            <a:r>
              <a:rPr lang="en-ZA" sz="1000" dirty="0"/>
              <a:t>, M. </a:t>
            </a:r>
            <a:r>
              <a:rPr lang="en-ZA" sz="1000" dirty="0" err="1"/>
              <a:t>Yoneyama</a:t>
            </a:r>
            <a:r>
              <a:rPr lang="en-ZA" sz="1000" dirty="0"/>
              <a:t>, Y. </a:t>
            </a:r>
            <a:r>
              <a:rPr lang="en-ZA" sz="1000" dirty="0" err="1" smtClean="0"/>
              <a:t>Miyamoto,K</a:t>
            </a:r>
            <a:r>
              <a:rPr lang="en-ZA" sz="1000" dirty="0"/>
              <a:t>. </a:t>
            </a:r>
            <a:r>
              <a:rPr lang="en-ZA" sz="1000" dirty="0" err="1"/>
              <a:t>Hagimoto</a:t>
            </a:r>
            <a:r>
              <a:rPr lang="en-ZA" sz="1000" dirty="0"/>
              <a:t>, and K. Noguchi, “Dispersion-compensation-free</a:t>
            </a:r>
          </a:p>
          <a:p>
            <a:r>
              <a:rPr lang="en-US" sz="1000" dirty="0"/>
              <a:t>40-Gbit/s4-channel WDM transmission experiment using </a:t>
            </a:r>
            <a:r>
              <a:rPr lang="en-US" sz="1000" dirty="0" smtClean="0"/>
              <a:t>zero-dispersion-flatted </a:t>
            </a:r>
            <a:r>
              <a:rPr lang="en-US" sz="1000" dirty="0"/>
              <a:t>transmission line,” in </a:t>
            </a:r>
            <a:r>
              <a:rPr lang="en-US" sz="1000" i="1" dirty="0"/>
              <a:t>OFC’98</a:t>
            </a:r>
            <a:r>
              <a:rPr lang="en-US" sz="1000" dirty="0"/>
              <a:t>, 1998.</a:t>
            </a:r>
          </a:p>
          <a:p>
            <a:r>
              <a:rPr lang="es-ES" sz="1000" dirty="0" smtClean="0"/>
              <a:t>T</a:t>
            </a:r>
            <a:r>
              <a:rPr lang="es-ES" sz="1000" dirty="0"/>
              <a:t>. </a:t>
            </a:r>
            <a:r>
              <a:rPr lang="es-ES" sz="1000" dirty="0" err="1"/>
              <a:t>Yamamoto</a:t>
            </a:r>
            <a:r>
              <a:rPr lang="es-ES" sz="1000" dirty="0"/>
              <a:t>, E. </a:t>
            </a:r>
            <a:r>
              <a:rPr lang="es-ES" sz="1000" dirty="0" err="1"/>
              <a:t>Yoshida</a:t>
            </a:r>
            <a:r>
              <a:rPr lang="es-ES" sz="1000" dirty="0"/>
              <a:t>, K. R. </a:t>
            </a:r>
            <a:r>
              <a:rPr lang="es-ES" sz="1000" dirty="0" err="1"/>
              <a:t>Tamura</a:t>
            </a:r>
            <a:r>
              <a:rPr lang="es-ES" sz="1000" dirty="0"/>
              <a:t>, K. </a:t>
            </a:r>
            <a:r>
              <a:rPr lang="es-ES" sz="1000" dirty="0" err="1"/>
              <a:t>Yonenaga</a:t>
            </a:r>
            <a:r>
              <a:rPr lang="es-ES" sz="1000" dirty="0"/>
              <a:t>, and </a:t>
            </a:r>
            <a:r>
              <a:rPr lang="es-ES" sz="1000" dirty="0" smtClean="0"/>
              <a:t>M.</a:t>
            </a:r>
            <a:r>
              <a:rPr lang="en-US" sz="1000" dirty="0" err="1" smtClean="0"/>
              <a:t>Nakazawa</a:t>
            </a:r>
            <a:r>
              <a:rPr lang="en-US" sz="1000" dirty="0"/>
              <a:t>, “640-Gbit/s optical TDM transmission over 92 km through</a:t>
            </a:r>
          </a:p>
          <a:p>
            <a:r>
              <a:rPr lang="en-US" sz="1000" dirty="0"/>
              <a:t>a dispersion-managed fiber consisting of single-mode fiber and </a:t>
            </a:r>
            <a:r>
              <a:rPr lang="en-US" sz="1000" dirty="0" smtClean="0"/>
              <a:t>reverse </a:t>
            </a:r>
            <a:r>
              <a:rPr lang="en-ZA" sz="1000" dirty="0" smtClean="0"/>
              <a:t>dispersion </a:t>
            </a:r>
            <a:r>
              <a:rPr lang="en-ZA" sz="1000" dirty="0" err="1"/>
              <a:t>fiber</a:t>
            </a:r>
            <a:r>
              <a:rPr lang="en-ZA" sz="1000" dirty="0"/>
              <a:t>,” </a:t>
            </a:r>
            <a:r>
              <a:rPr lang="en-ZA" sz="1000" i="1" dirty="0"/>
              <a:t>IEEE Photon. Technol. </a:t>
            </a:r>
            <a:r>
              <a:rPr lang="en-ZA" sz="1000" i="1" dirty="0" err="1"/>
              <a:t>Lett</a:t>
            </a:r>
            <a:r>
              <a:rPr lang="en-ZA" sz="1000" i="1" dirty="0"/>
              <a:t>.</a:t>
            </a:r>
            <a:r>
              <a:rPr lang="en-ZA" sz="1000" dirty="0"/>
              <a:t>, vol. 3, pp. </a:t>
            </a:r>
            <a:r>
              <a:rPr lang="en-ZA" sz="1000" dirty="0" smtClean="0"/>
              <a:t>353–355, 2000</a:t>
            </a:r>
            <a:endParaRPr lang="en-ZA" sz="1000" dirty="0"/>
          </a:p>
          <a:p>
            <a:pPr lvl="0"/>
            <a:r>
              <a:rPr lang="en-ZA" sz="1000" dirty="0"/>
              <a:t>Agrawal G P 2001 </a:t>
            </a:r>
            <a:r>
              <a:rPr lang="en-ZA" sz="1000" i="1" dirty="0"/>
              <a:t>Nonlinear Fibre Optics</a:t>
            </a:r>
            <a:r>
              <a:rPr lang="en-ZA" sz="1000" dirty="0"/>
              <a:t> </a:t>
            </a:r>
            <a:r>
              <a:rPr lang="en-ZA" sz="1000" i="1" dirty="0"/>
              <a:t>3rd Ed. </a:t>
            </a:r>
            <a:r>
              <a:rPr lang="en-ZA" sz="1000" dirty="0"/>
              <a:t>(San Diego: Academic)</a:t>
            </a:r>
          </a:p>
          <a:p>
            <a:endParaRPr lang="en-ZA" sz="1000" dirty="0"/>
          </a:p>
        </p:txBody>
      </p:sp>
    </p:spTree>
    <p:extLst>
      <p:ext uri="{BB962C8B-B14F-4D97-AF65-F5344CB8AC3E}">
        <p14:creationId xmlns:p14="http://schemas.microsoft.com/office/powerpoint/2010/main" xmlns="" val="342451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03589" y="381000"/>
            <a:ext cx="2137720" cy="743465"/>
          </a:xfrm>
        </p:spPr>
        <p:txBody>
          <a:bodyPr/>
          <a:lstStyle/>
          <a:p>
            <a:pPr eaLnBrk="1" hangingPunct="1"/>
            <a:r>
              <a:rPr lang="da-DK" sz="3200" b="1" dirty="0" smtClean="0">
                <a:solidFill>
                  <a:schemeClr val="tx2"/>
                </a:solidFill>
              </a:rPr>
              <a:t>Outline</a:t>
            </a:r>
            <a:endParaRPr lang="en-GB" altLang="zh-CN" sz="2000" dirty="0">
              <a:solidFill>
                <a:schemeClr val="folHlink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476847" y="1458912"/>
            <a:ext cx="4912241" cy="42614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Dispersion in an optical fibre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Types of dispersion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Compensation techniques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Inverse dispersion fibre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Results &amp;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Acknowledgement</a:t>
            </a:r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42600" y="5867400"/>
            <a:ext cx="1549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0"/>
            <a:ext cx="16256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1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9020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03588" y="381000"/>
            <a:ext cx="2706131" cy="731108"/>
          </a:xfrm>
        </p:spPr>
        <p:txBody>
          <a:bodyPr>
            <a:normAutofit/>
          </a:bodyPr>
          <a:lstStyle/>
          <a:p>
            <a:pPr eaLnBrk="1" hangingPunct="1"/>
            <a:r>
              <a:rPr lang="da-DK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GB" altLang="zh-CN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81233" y="1317625"/>
            <a:ext cx="9772133" cy="4885467"/>
          </a:xfrm>
        </p:spPr>
        <p:txBody>
          <a:bodyPr>
            <a:noAutofit/>
          </a:bodyPr>
          <a:lstStyle/>
          <a:p>
            <a:pPr algn="just">
              <a:buFont typeface="Arial" charset="0"/>
              <a:buBlip>
                <a:blip r:embed="rId3"/>
              </a:buBlip>
              <a:defRPr/>
            </a:pPr>
            <a:r>
              <a:rPr lang="en-US" sz="2000" b="1" u="sng" dirty="0">
                <a:solidFill>
                  <a:srgbClr val="6600CC"/>
                </a:solidFill>
                <a:latin typeface="Arial" charset="0"/>
              </a:rPr>
              <a:t>SKA</a:t>
            </a:r>
            <a:r>
              <a:rPr lang="en-US" sz="2000" b="1" dirty="0">
                <a:latin typeface="Arial" charset="0"/>
              </a:rPr>
              <a:t>, South Africa (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2024</a:t>
            </a:r>
            <a:r>
              <a:rPr lang="en-US" sz="2000" dirty="0">
                <a:latin typeface="Arial" charset="0"/>
              </a:rPr>
              <a:t>)</a:t>
            </a:r>
            <a:r>
              <a:rPr lang="en-US" sz="2000" b="1" dirty="0">
                <a:latin typeface="Arial" charset="0"/>
              </a:rPr>
              <a:t> - large radio telescope, about 100 times more sensitive than the biggest existing radio telescope in the world. 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en-US" sz="2000" b="1" dirty="0" smtClean="0">
                <a:latin typeface="Arial" charset="0"/>
              </a:rPr>
              <a:t>	-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Approx. 3,000 antennas, half concentrated in a central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region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Karoo),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the 	rest distributed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out to 3,000 km.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The sparse aperture array (low frequency array) will be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built in Western 	Australia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ZA" sz="2000" b="1" dirty="0" smtClean="0">
                <a:hlinkClick r:id="rId4"/>
              </a:rPr>
              <a:t>Meer KAT</a:t>
            </a:r>
            <a:r>
              <a:rPr lang="en-ZA" sz="2000" b="1" dirty="0" smtClean="0"/>
              <a:t> </a:t>
            </a:r>
            <a:r>
              <a:rPr lang="en-ZA" sz="2000" b="1" dirty="0"/>
              <a:t>telescope – as a pathfinder to the SKA-Phase 1; </a:t>
            </a:r>
            <a:r>
              <a:rPr lang="en-ZA" sz="2000" b="1" dirty="0" smtClean="0">
                <a:solidFill>
                  <a:srgbClr val="FF0000"/>
                </a:solidFill>
              </a:rPr>
              <a:t>2016</a:t>
            </a:r>
            <a:endParaRPr lang="en-ZA" sz="2000" b="1" dirty="0"/>
          </a:p>
          <a:p>
            <a:pPr algn="just"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ZA" sz="2000" b="1" dirty="0">
                <a:hlinkClick r:id="rId5"/>
              </a:rPr>
              <a:t>KAT-7</a:t>
            </a:r>
            <a:r>
              <a:rPr lang="en-ZA" sz="2000" b="1" dirty="0"/>
              <a:t>  The first seven dishes- </a:t>
            </a:r>
            <a:r>
              <a:rPr lang="en-ZA" sz="2000" b="1" dirty="0" smtClean="0"/>
              <a:t>complete </a:t>
            </a:r>
            <a:endParaRPr lang="en-US" sz="2000" b="1" dirty="0" smtClean="0">
              <a:solidFill>
                <a:srgbClr val="000000"/>
              </a:solidFill>
              <a:latin typeface="Arial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n-US" sz="2000" b="1" dirty="0" smtClean="0">
                <a:solidFill>
                  <a:srgbClr val="FF00FF"/>
                </a:solidFill>
                <a:latin typeface="Arial" charset="0"/>
              </a:rPr>
              <a:t>2009-2012</a:t>
            </a:r>
            <a:r>
              <a:rPr lang="en-US" sz="2000" b="1" dirty="0">
                <a:solidFill>
                  <a:srgbClr val="FF00FF"/>
                </a:solidFill>
                <a:latin typeface="Arial" charset="0"/>
              </a:rPr>
              <a:t>: </a:t>
            </a:r>
            <a:r>
              <a:rPr lang="en-US" sz="2000" b="1" dirty="0">
                <a:latin typeface="Arial" charset="0"/>
              </a:rPr>
              <a:t>SKA preparatory phase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en-US" sz="2000" b="1" dirty="0">
                <a:solidFill>
                  <a:srgbClr val="FF00FF"/>
                </a:solidFill>
                <a:latin typeface="Arial" charset="0"/>
              </a:rPr>
              <a:t>2013-2015:</a:t>
            </a:r>
            <a:r>
              <a:rPr lang="en-US" sz="2000" b="1" dirty="0">
                <a:latin typeface="Arial" charset="0"/>
              </a:rPr>
              <a:t> SKA Pre-construction Phase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en-US" sz="2000" b="1" dirty="0">
                <a:solidFill>
                  <a:srgbClr val="FF00FF"/>
                </a:solidFill>
                <a:latin typeface="Arial" charset="0"/>
              </a:rPr>
              <a:t>2016-2018:</a:t>
            </a:r>
            <a:r>
              <a:rPr lang="en-US" sz="2000" b="1" dirty="0">
                <a:latin typeface="Arial" charset="0"/>
              </a:rPr>
              <a:t>Construction, verification, commissioning, Acceptance, integration and first science.</a:t>
            </a:r>
          </a:p>
          <a:p>
            <a:pPr marL="0" indent="0">
              <a:buNone/>
              <a:defRPr/>
            </a:pPr>
            <a:endParaRPr lang="en-US" sz="2000" dirty="0" smtClean="0"/>
          </a:p>
          <a:p>
            <a:pPr marL="0" indent="0">
              <a:buNone/>
              <a:defRPr/>
            </a:pPr>
            <a:endParaRPr lang="en-US" sz="2000" dirty="0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42600" y="5867400"/>
            <a:ext cx="1549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0"/>
            <a:ext cx="16256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1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69990" y="6543891"/>
            <a:ext cx="73646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Square </a:t>
            </a:r>
            <a:r>
              <a:rPr lang="en-US" sz="1000" dirty="0"/>
              <a:t>kilometre array (SKA) website: http://www.ska.ac.za/index.php </a:t>
            </a:r>
          </a:p>
        </p:txBody>
      </p:sp>
    </p:spTree>
    <p:extLst>
      <p:ext uri="{BB962C8B-B14F-4D97-AF65-F5344CB8AC3E}">
        <p14:creationId xmlns:p14="http://schemas.microsoft.com/office/powerpoint/2010/main" xmlns="" val="5854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26353" y="645426"/>
            <a:ext cx="3152124" cy="528852"/>
          </a:xfrm>
        </p:spPr>
        <p:txBody>
          <a:bodyPr>
            <a:noAutofit/>
          </a:bodyPr>
          <a:lstStyle/>
          <a:p>
            <a:pPr eaLnBrk="1" hangingPunct="1"/>
            <a:r>
              <a:rPr lang="da-DK" altLang="zh-CN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Dispersion</a:t>
            </a:r>
            <a:endParaRPr lang="en-GB" altLang="zh-CN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97713" y="1317625"/>
            <a:ext cx="10344888" cy="5132602"/>
          </a:xfrm>
        </p:spPr>
        <p:txBody>
          <a:bodyPr>
            <a:normAutofit fontScale="3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6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Dispersion</a:t>
            </a:r>
            <a:r>
              <a:rPr lang="en-US" sz="6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time domain spreading / broadening of pulses</a:t>
            </a:r>
          </a:p>
          <a:p>
            <a:pPr>
              <a:buFont typeface="Arial" charset="0"/>
              <a:buChar char="•"/>
              <a:defRPr/>
            </a:pPr>
            <a:r>
              <a:rPr lang="en-US" sz="6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Types of dispersion </a:t>
            </a:r>
          </a:p>
          <a:p>
            <a:pPr lvl="3">
              <a:buFont typeface="Wingdings" panose="05000000000000000000" pitchFamily="2" charset="2"/>
              <a:buChar char="q"/>
              <a:defRPr/>
            </a:pPr>
            <a:r>
              <a:rPr lang="en-US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Chromatic dispersion (CD)</a:t>
            </a:r>
          </a:p>
          <a:p>
            <a:pPr lvl="3">
              <a:buFont typeface="Wingdings" panose="05000000000000000000" pitchFamily="2" charset="2"/>
              <a:buChar char="q"/>
              <a:defRPr/>
            </a:pPr>
            <a:r>
              <a:rPr lang="en-US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Polarization modes dispersion (PMD)</a:t>
            </a:r>
          </a:p>
          <a:p>
            <a:pPr marL="1371600" lvl="3" indent="0">
              <a:buNone/>
              <a:defRPr/>
            </a:pPr>
            <a:endParaRPr lang="en-US" sz="6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6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Chromatic Dispersion 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en-US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Deterministic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en-US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en-US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Independent of environmental factors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en-US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Can be compensated</a:t>
            </a:r>
            <a:endParaRPr lang="en-US" sz="6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6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does a pulse spread?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6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Light sources emit a band of </a:t>
            </a:r>
            <a:r>
              <a:rPr lang="en-US" sz="6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spectral width</a:t>
            </a:r>
            <a:r>
              <a:rPr lang="en-US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, ∆</a:t>
            </a:r>
            <a:r>
              <a:rPr lang="en-ZA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ZA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 Speed of travel depends on the </a:t>
            </a:r>
            <a:r>
              <a:rPr lang="en-ZA" sz="6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wavelength</a:t>
            </a:r>
            <a:r>
              <a:rPr lang="en-ZA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 and fibre design</a:t>
            </a:r>
            <a:endParaRPr lang="en-US" sz="6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en-US" sz="6200" b="1" dirty="0"/>
          </a:p>
          <a:p>
            <a:pPr marL="0" indent="0">
              <a:buNone/>
              <a:defRPr/>
            </a:pPr>
            <a:endParaRPr lang="en-US" sz="8000" b="1" dirty="0"/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42600" y="5867400"/>
            <a:ext cx="1549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0"/>
            <a:ext cx="16256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1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978477" y="2890726"/>
            <a:ext cx="2914650" cy="2624138"/>
            <a:chOff x="6895408" y="2316568"/>
            <a:chExt cx="2914650" cy="2624138"/>
          </a:xfrm>
        </p:grpSpPr>
        <p:grpSp>
          <p:nvGrpSpPr>
            <p:cNvPr id="11" name="Group 10"/>
            <p:cNvGrpSpPr/>
            <p:nvPr/>
          </p:nvGrpSpPr>
          <p:grpSpPr>
            <a:xfrm>
              <a:off x="7148598" y="3235731"/>
              <a:ext cx="2514600" cy="1704975"/>
              <a:chOff x="0" y="0"/>
              <a:chExt cx="2514600" cy="1704975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1409700"/>
                <a:ext cx="2514600" cy="295275"/>
                <a:chOff x="0" y="0"/>
                <a:chExt cx="2514600" cy="295275"/>
              </a:xfrm>
            </p:grpSpPr>
            <p:cxnSp>
              <p:nvCxnSpPr>
                <p:cNvPr id="14" name="Straight Arrow Connector 13"/>
                <p:cNvCxnSpPr/>
                <p:nvPr/>
              </p:nvCxnSpPr>
              <p:spPr>
                <a:xfrm flipV="1">
                  <a:off x="0" y="0"/>
                  <a:ext cx="2514600" cy="9525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00B05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sp>
              <p:nvSpPr>
                <p:cNvPr id="15" name="Text Box 25"/>
                <p:cNvSpPr txBox="1"/>
                <p:nvPr/>
              </p:nvSpPr>
              <p:spPr>
                <a:xfrm>
                  <a:off x="1438275" y="38100"/>
                  <a:ext cx="952500" cy="257175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1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Wavelength </a:t>
                  </a:r>
                  <a:endParaRPr kumimoji="0" lang="en-ZA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" name="Text Box 26"/>
              <p:cNvSpPr txBox="1"/>
              <p:nvPr/>
            </p:nvSpPr>
            <p:spPr>
              <a:xfrm>
                <a:off x="1009650" y="0"/>
                <a:ext cx="371475" cy="276225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1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∆λ</a:t>
                </a:r>
                <a:endParaRPr kumimoji="0" lang="en-ZA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6" name="Picture 15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0357"/>
            <a:stretch/>
          </p:blipFill>
          <p:spPr bwMode="auto">
            <a:xfrm>
              <a:off x="6895408" y="2316568"/>
              <a:ext cx="2914650" cy="239077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57271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3179" y="524614"/>
            <a:ext cx="4660367" cy="671623"/>
          </a:xfrm>
        </p:spPr>
        <p:txBody>
          <a:bodyPr>
            <a:noAutofit/>
          </a:bodyPr>
          <a:lstStyle/>
          <a:p>
            <a:pPr eaLnBrk="1" hangingPunct="1"/>
            <a:r>
              <a:rPr lang="da-DK" altLang="zh-CN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Chromatic Dispersion </a:t>
            </a:r>
            <a:endParaRPr lang="en-GB" altLang="zh-CN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38897" y="1317625"/>
            <a:ext cx="10327503" cy="4706853"/>
          </a:xfrm>
          <a:ln>
            <a:noFill/>
          </a:ln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000" b="1" dirty="0" smtClean="0"/>
              <a:t>In a positive dispersion fibre: short wavelength arrive before long ones</a:t>
            </a:r>
            <a:endParaRPr lang="en-US" sz="2000" b="1" dirty="0"/>
          </a:p>
          <a:p>
            <a:pPr>
              <a:buFont typeface="Arial" charset="0"/>
              <a:buChar char="•"/>
              <a:defRPr/>
            </a:pPr>
            <a:r>
              <a:rPr lang="en-US" sz="2000" b="1" dirty="0" smtClean="0"/>
              <a:t>Total </a:t>
            </a:r>
            <a:r>
              <a:rPr lang="en-US" sz="2000" b="1" dirty="0" smtClean="0">
                <a:solidFill>
                  <a:srgbClr val="C00000"/>
                </a:solidFill>
              </a:rPr>
              <a:t>CD</a:t>
            </a:r>
            <a:r>
              <a:rPr lang="en-US" sz="2000" b="1" dirty="0" smtClean="0">
                <a:solidFill>
                  <a:schemeClr val="accent5"/>
                </a:solidFill>
              </a:rPr>
              <a:t> </a:t>
            </a:r>
            <a:r>
              <a:rPr lang="en-US" sz="2000" b="1" dirty="0" smtClean="0"/>
              <a:t>= </a:t>
            </a:r>
            <a:r>
              <a:rPr lang="en-US" sz="2000" b="1" dirty="0" smtClean="0">
                <a:solidFill>
                  <a:srgbClr val="0070C0"/>
                </a:solidFill>
              </a:rPr>
              <a:t>Material</a:t>
            </a:r>
            <a:r>
              <a:rPr lang="en-US" sz="2000" b="1" dirty="0" smtClean="0"/>
              <a:t> contribution + </a:t>
            </a:r>
            <a:r>
              <a:rPr lang="en-US" sz="2000" b="1" dirty="0" smtClean="0">
                <a:solidFill>
                  <a:srgbClr val="7030A0"/>
                </a:solidFill>
              </a:rPr>
              <a:t>waveguide contribution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sz="2000" b="1" dirty="0" smtClean="0">
                <a:solidFill>
                  <a:srgbClr val="7030A0"/>
                </a:solidFill>
              </a:rPr>
              <a:t>Material – </a:t>
            </a:r>
            <a:r>
              <a:rPr lang="en-US" sz="2000" b="1" dirty="0" smtClean="0">
                <a:solidFill>
                  <a:srgbClr val="002060"/>
                </a:solidFill>
              </a:rPr>
              <a:t>depend on material and cant be changed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sz="2000" b="1" dirty="0" smtClean="0">
                <a:solidFill>
                  <a:srgbClr val="00B050"/>
                </a:solidFill>
              </a:rPr>
              <a:t>Waveguide </a:t>
            </a:r>
            <a:r>
              <a:rPr lang="en-US" sz="2000" b="1" dirty="0" smtClean="0">
                <a:solidFill>
                  <a:srgbClr val="7030A0"/>
                </a:solidFill>
              </a:rPr>
              <a:t>- </a:t>
            </a:r>
            <a:r>
              <a:rPr lang="en-US" sz="2000" b="1" dirty="0" smtClean="0">
                <a:solidFill>
                  <a:schemeClr val="tx1"/>
                </a:solidFill>
              </a:rPr>
              <a:t>depend on refractive index profile-can be engineered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US" sz="2000" b="1" dirty="0" smtClean="0"/>
              <a:t>Broad Spectrum       </a:t>
            </a:r>
            <a:r>
              <a:rPr kumimoji="1" lang="en-US" altLang="ja-JP" sz="2000" b="1" dirty="0" smtClean="0">
                <a:solidFill>
                  <a:srgbClr val="008000"/>
                </a:solidFill>
                <a:ea typeface="中ゴシックBBB" pitchFamily="49" charset="-128"/>
              </a:rPr>
              <a:t>Difference </a:t>
            </a:r>
            <a:r>
              <a:rPr kumimoji="1" lang="en-US" altLang="ja-JP" sz="2000" b="1" dirty="0">
                <a:solidFill>
                  <a:srgbClr val="008000"/>
                </a:solidFill>
                <a:ea typeface="中ゴシックBBB" pitchFamily="49" charset="-128"/>
              </a:rPr>
              <a:t>in group </a:t>
            </a:r>
            <a:r>
              <a:rPr kumimoji="1" lang="en-US" altLang="ja-JP" sz="2000" b="1" dirty="0" smtClean="0">
                <a:solidFill>
                  <a:srgbClr val="008000"/>
                </a:solidFill>
                <a:ea typeface="中ゴシックBBB" pitchFamily="49" charset="-128"/>
              </a:rPr>
              <a:t>velocity       </a:t>
            </a:r>
            <a:r>
              <a:rPr kumimoji="1" lang="en-US" altLang="ja-JP" sz="2000" b="1" dirty="0" smtClean="0">
                <a:solidFill>
                  <a:srgbClr val="0070C0"/>
                </a:solidFill>
                <a:ea typeface="中ゴシックBBB" pitchFamily="49" charset="-128"/>
              </a:rPr>
              <a:t>Broadened pulse</a:t>
            </a:r>
            <a:endParaRPr kumimoji="1" lang="en-US" altLang="ja-JP" sz="2000" b="1" dirty="0">
              <a:solidFill>
                <a:srgbClr val="0070C0"/>
              </a:solidFill>
              <a:ea typeface="中ゴシックBBB" pitchFamily="49" charset="-128"/>
            </a:endParaRPr>
          </a:p>
          <a:p>
            <a:pPr marL="0" indent="0">
              <a:buNone/>
              <a:defRPr/>
            </a:pPr>
            <a:endParaRPr lang="en-US" sz="2000" b="1" dirty="0"/>
          </a:p>
          <a:p>
            <a:pPr>
              <a:buFont typeface="Arial" charset="0"/>
              <a:buChar char="•"/>
              <a:defRPr/>
            </a:pPr>
            <a:endParaRPr lang="en-US" sz="2000" b="1" dirty="0" smtClean="0"/>
          </a:p>
          <a:p>
            <a:pPr>
              <a:buFont typeface="Arial" charset="0"/>
              <a:buChar char="•"/>
              <a:defRPr/>
            </a:pPr>
            <a:endParaRPr lang="en-US" sz="2000" b="1" dirty="0"/>
          </a:p>
          <a:p>
            <a:pPr>
              <a:buFont typeface="Arial" charset="0"/>
              <a:buChar char="•"/>
              <a:defRPr/>
            </a:pPr>
            <a:r>
              <a:rPr lang="en-US" sz="2000" b="1" dirty="0" smtClean="0"/>
              <a:t>Limits </a:t>
            </a:r>
            <a:r>
              <a:rPr lang="en-ZA" sz="2000" b="1" dirty="0">
                <a:solidFill>
                  <a:srgbClr val="0070C0"/>
                </a:solidFill>
              </a:rPr>
              <a:t>bandwidth</a:t>
            </a:r>
            <a:r>
              <a:rPr lang="en-ZA" sz="2000" b="1" dirty="0"/>
              <a:t> and transmission </a:t>
            </a:r>
            <a:r>
              <a:rPr lang="en-ZA" sz="2000" b="1" dirty="0">
                <a:solidFill>
                  <a:srgbClr val="FF0000"/>
                </a:solidFill>
              </a:rPr>
              <a:t>distance</a:t>
            </a:r>
            <a:r>
              <a:rPr lang="en-ZA" sz="2000" b="1" dirty="0"/>
              <a:t> </a:t>
            </a:r>
            <a:r>
              <a:rPr lang="en-ZA" sz="2000" b="1" dirty="0" smtClean="0"/>
              <a:t>esp. as </a:t>
            </a:r>
            <a:r>
              <a:rPr lang="en-ZA" sz="2000" b="1" dirty="0"/>
              <a:t>the </a:t>
            </a:r>
            <a:r>
              <a:rPr lang="en-ZA" sz="2000" b="1" dirty="0">
                <a:solidFill>
                  <a:srgbClr val="00B050"/>
                </a:solidFill>
              </a:rPr>
              <a:t>bit rates </a:t>
            </a:r>
            <a:r>
              <a:rPr lang="en-ZA" sz="2000" b="1" dirty="0"/>
              <a:t>increase</a:t>
            </a:r>
            <a:endParaRPr lang="en-US" sz="2000" b="1" dirty="0"/>
          </a:p>
          <a:p>
            <a:pPr>
              <a:buFont typeface="Arial" charset="0"/>
              <a:buChar char="•"/>
              <a:defRPr/>
            </a:pPr>
            <a:endParaRPr lang="en-US" sz="2600" b="1" dirty="0"/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42600" y="5867400"/>
            <a:ext cx="1549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0"/>
            <a:ext cx="16256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1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95234353"/>
              </p:ext>
            </p:extLst>
          </p:nvPr>
        </p:nvGraphicFramePr>
        <p:xfrm>
          <a:off x="7465533" y="174625"/>
          <a:ext cx="1654440" cy="1143000"/>
        </p:xfrm>
        <a:graphic>
          <a:graphicData uri="http://schemas.openxmlformats.org/presentationml/2006/ole">
            <p:oleObj spid="_x0000_s9310" name="ｸﾘｯﾌﾟ" r:id="rId7" imgW="3660518" imgH="2338529" progId="">
              <p:embed/>
            </p:oleObj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2654569" y="3671051"/>
            <a:ext cx="38527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487960" y="3671051"/>
            <a:ext cx="35025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1005124" y="3882829"/>
            <a:ext cx="4677654" cy="1022115"/>
            <a:chOff x="662932" y="3891062"/>
            <a:chExt cx="4677654" cy="1022115"/>
          </a:xfrm>
        </p:grpSpPr>
        <p:grpSp>
          <p:nvGrpSpPr>
            <p:cNvPr id="29" name="Group 28"/>
            <p:cNvGrpSpPr/>
            <p:nvPr/>
          </p:nvGrpSpPr>
          <p:grpSpPr>
            <a:xfrm>
              <a:off x="662932" y="3891062"/>
              <a:ext cx="4677654" cy="933304"/>
              <a:chOff x="662932" y="3891062"/>
              <a:chExt cx="4677654" cy="933304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662932" y="4121408"/>
                <a:ext cx="4677654" cy="702958"/>
                <a:chOff x="662932" y="4121408"/>
                <a:chExt cx="4677654" cy="702958"/>
              </a:xfrm>
            </p:grpSpPr>
            <p:grpSp>
              <p:nvGrpSpPr>
                <p:cNvPr id="12" name="Group 48"/>
                <p:cNvGrpSpPr>
                  <a:grpSpLocks/>
                </p:cNvGrpSpPr>
                <p:nvPr/>
              </p:nvGrpSpPr>
              <p:grpSpPr bwMode="auto">
                <a:xfrm>
                  <a:off x="662932" y="4137283"/>
                  <a:ext cx="1264722" cy="358775"/>
                  <a:chOff x="472" y="3836"/>
                  <a:chExt cx="1104" cy="226"/>
                </a:xfrm>
              </p:grpSpPr>
              <p:grpSp>
                <p:nvGrpSpPr>
                  <p:cNvPr id="13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582" y="3839"/>
                    <a:ext cx="294" cy="223"/>
                    <a:chOff x="582" y="3839"/>
                    <a:chExt cx="294" cy="223"/>
                  </a:xfrm>
                </p:grpSpPr>
                <p:sp>
                  <p:nvSpPr>
                    <p:cNvPr id="21" name="Line 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85" y="3839"/>
                      <a:ext cx="0" cy="223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ＭＳ Ｐゴシック" panose="020B0600070205080204" pitchFamily="34" charset="-128"/>
                      </a:endParaRPr>
                    </a:p>
                  </p:txBody>
                </p:sp>
                <p:sp>
                  <p:nvSpPr>
                    <p:cNvPr id="22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82" y="3842"/>
                      <a:ext cx="294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ＭＳ Ｐゴシック" panose="020B0600070205080204" pitchFamily="34" charset="-128"/>
                      </a:endParaRPr>
                    </a:p>
                  </p:txBody>
                </p:sp>
                <p:sp>
                  <p:nvSpPr>
                    <p:cNvPr id="23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73" y="3839"/>
                      <a:ext cx="0" cy="223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ＭＳ Ｐゴシック" panose="020B0600070205080204" pitchFamily="34" charset="-128"/>
                      </a:endParaRPr>
                    </a:p>
                  </p:txBody>
                </p:sp>
              </p:grpSp>
              <p:grpSp>
                <p:nvGrpSpPr>
                  <p:cNvPr id="14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1172" y="3836"/>
                    <a:ext cx="294" cy="223"/>
                    <a:chOff x="1172" y="3836"/>
                    <a:chExt cx="294" cy="223"/>
                  </a:xfrm>
                </p:grpSpPr>
                <p:sp>
                  <p:nvSpPr>
                    <p:cNvPr id="18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75" y="3836"/>
                      <a:ext cx="0" cy="223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ＭＳ Ｐゴシック" panose="020B0600070205080204" pitchFamily="34" charset="-128"/>
                      </a:endParaRPr>
                    </a:p>
                  </p:txBody>
                </p:sp>
                <p:sp>
                  <p:nvSpPr>
                    <p:cNvPr id="19" name="Line 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72" y="3839"/>
                      <a:ext cx="294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ＭＳ Ｐゴシック" panose="020B0600070205080204" pitchFamily="34" charset="-128"/>
                      </a:endParaRPr>
                    </a:p>
                  </p:txBody>
                </p:sp>
                <p:sp>
                  <p:nvSpPr>
                    <p:cNvPr id="20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63" y="3836"/>
                      <a:ext cx="0" cy="223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ＭＳ Ｐゴシック" panose="020B0600070205080204" pitchFamily="34" charset="-128"/>
                      </a:endParaRPr>
                    </a:p>
                  </p:txBody>
                </p:sp>
              </p:grpSp>
              <p:sp>
                <p:nvSpPr>
                  <p:cNvPr id="15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873" y="4057"/>
                    <a:ext cx="302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Helvetica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16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472" y="4062"/>
                    <a:ext cx="119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Helvetica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17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1457" y="4059"/>
                    <a:ext cx="119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ZA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Helvetica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</p:grpSp>
            <p:grpSp>
              <p:nvGrpSpPr>
                <p:cNvPr id="24" name="Group 23"/>
                <p:cNvGrpSpPr/>
                <p:nvPr/>
              </p:nvGrpSpPr>
              <p:grpSpPr>
                <a:xfrm>
                  <a:off x="2056635" y="4310070"/>
                  <a:ext cx="1282040" cy="514296"/>
                  <a:chOff x="1842304" y="4300151"/>
                  <a:chExt cx="1639330" cy="593497"/>
                </a:xfrm>
              </p:grpSpPr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1842304" y="4300151"/>
                    <a:ext cx="1639330" cy="200607"/>
                    <a:chOff x="1842304" y="4300151"/>
                    <a:chExt cx="1639330" cy="200607"/>
                  </a:xfrm>
                </p:grpSpPr>
                <p:cxnSp>
                  <p:nvCxnSpPr>
                    <p:cNvPr id="5" name="Straight Arrow Connector 4"/>
                    <p:cNvCxnSpPr/>
                    <p:nvPr/>
                  </p:nvCxnSpPr>
                  <p:spPr>
                    <a:xfrm>
                      <a:off x="1842304" y="4488121"/>
                      <a:ext cx="1639330" cy="7937"/>
                    </a:xfrm>
                    <a:prstGeom prst="straightConnector1">
                      <a:avLst/>
                    </a:prstGeom>
                    <a:ln>
                      <a:solidFill>
                        <a:srgbClr val="0070C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2306595" y="4300151"/>
                      <a:ext cx="214183" cy="18797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">
                      <a:schemeClr val="lt1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ZA"/>
                    </a:p>
                  </p:txBody>
                </p:sp>
                <p:sp>
                  <p:nvSpPr>
                    <p:cNvPr id="27" name="Oval 26"/>
                    <p:cNvSpPr/>
                    <p:nvPr/>
                  </p:nvSpPr>
                  <p:spPr>
                    <a:xfrm>
                      <a:off x="2413686" y="4304550"/>
                      <a:ext cx="214183" cy="18797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">
                      <a:schemeClr val="lt1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ZA"/>
                    </a:p>
                  </p:txBody>
                </p:sp>
                <p:sp>
                  <p:nvSpPr>
                    <p:cNvPr id="28" name="Oval 27"/>
                    <p:cNvSpPr/>
                    <p:nvPr/>
                  </p:nvSpPr>
                  <p:spPr>
                    <a:xfrm>
                      <a:off x="2516849" y="4312788"/>
                      <a:ext cx="214183" cy="18797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">
                      <a:schemeClr val="lt1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ZA"/>
                    </a:p>
                  </p:txBody>
                </p:sp>
              </p:grp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2128131" y="4609509"/>
                    <a:ext cx="1213560" cy="2841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ZA" sz="1000" b="1" dirty="0" smtClean="0"/>
                      <a:t>Optical fibre</a:t>
                    </a:r>
                    <a:endParaRPr lang="en-ZA" sz="1000" b="1" dirty="0"/>
                  </a:p>
                </p:txBody>
              </p:sp>
            </p:grpSp>
            <p:grpSp>
              <p:nvGrpSpPr>
                <p:cNvPr id="32" name="Group 97"/>
                <p:cNvGrpSpPr>
                  <a:grpSpLocks/>
                </p:cNvGrpSpPr>
                <p:nvPr/>
              </p:nvGrpSpPr>
              <p:grpSpPr bwMode="auto">
                <a:xfrm>
                  <a:off x="3475273" y="4121408"/>
                  <a:ext cx="1865313" cy="366713"/>
                  <a:chOff x="4032" y="3848"/>
                  <a:chExt cx="1085" cy="231"/>
                </a:xfrm>
              </p:grpSpPr>
              <p:sp>
                <p:nvSpPr>
                  <p:cNvPr id="33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4143" y="3851"/>
                    <a:ext cx="0" cy="22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ZA"/>
                  </a:p>
                </p:txBody>
              </p:sp>
              <p:sp>
                <p:nvSpPr>
                  <p:cNvPr id="34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4140" y="3853"/>
                    <a:ext cx="87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ZA"/>
                  </a:p>
                </p:txBody>
              </p:sp>
              <p:sp>
                <p:nvSpPr>
                  <p:cNvPr id="35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5010" y="3848"/>
                    <a:ext cx="0" cy="227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ZA"/>
                  </a:p>
                </p:txBody>
              </p:sp>
              <p:sp>
                <p:nvSpPr>
                  <p:cNvPr id="36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4032" y="4079"/>
                    <a:ext cx="119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ZA"/>
                  </a:p>
                </p:txBody>
              </p:sp>
              <p:sp>
                <p:nvSpPr>
                  <p:cNvPr id="37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4998" y="4075"/>
                    <a:ext cx="119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ZA"/>
                  </a:p>
                </p:txBody>
              </p:sp>
            </p:grpSp>
            <p:pic>
              <p:nvPicPr>
                <p:cNvPr id="38" name="Picture 37" descr="Dispersion Compensation Schematic"/>
                <p:cNvPicPr/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36395" t="44472" r="49479" b="23115"/>
                <a:stretch/>
              </p:blipFill>
              <p:spPr bwMode="auto">
                <a:xfrm>
                  <a:off x="863879" y="4169035"/>
                  <a:ext cx="183721" cy="571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 xmlns=""/>
                  </a:ext>
                </a:extLst>
              </p:spPr>
            </p:pic>
            <p:pic>
              <p:nvPicPr>
                <p:cNvPr id="39" name="Picture 38" descr="Dispersion Compensation Schematic"/>
                <p:cNvPicPr/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36395" t="44472" r="49479" b="23115"/>
                <a:stretch/>
              </p:blipFill>
              <p:spPr bwMode="auto">
                <a:xfrm>
                  <a:off x="3703987" y="4147411"/>
                  <a:ext cx="809625" cy="571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 xmlns=""/>
                  </a:ext>
                </a:extLst>
              </p:spPr>
            </p:pic>
          </p:grpSp>
          <p:sp>
            <p:nvSpPr>
              <p:cNvPr id="26" name="TextBox 25"/>
              <p:cNvSpPr txBox="1"/>
              <p:nvPr/>
            </p:nvSpPr>
            <p:spPr>
              <a:xfrm>
                <a:off x="840462" y="3898206"/>
                <a:ext cx="25496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000" b="1" dirty="0" smtClean="0"/>
                  <a:t>1</a:t>
                </a:r>
                <a:endParaRPr lang="en-ZA" sz="1000" b="1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173206" y="4122203"/>
                <a:ext cx="25496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000" b="1" dirty="0" smtClean="0"/>
                  <a:t>0</a:t>
                </a:r>
                <a:endParaRPr lang="en-ZA" sz="1000" b="1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532535" y="3922814"/>
                <a:ext cx="25496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000" b="1" dirty="0" smtClean="0"/>
                  <a:t>1</a:t>
                </a:r>
                <a:endParaRPr lang="en-ZA" sz="10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844653" y="3905361"/>
                <a:ext cx="23663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000" b="1" dirty="0" smtClean="0"/>
                  <a:t>1</a:t>
                </a:r>
                <a:endParaRPr lang="en-ZA" sz="1000" b="1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374066" y="3891062"/>
                <a:ext cx="23663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000" b="1" dirty="0" smtClean="0"/>
                  <a:t>1</a:t>
                </a:r>
                <a:endParaRPr lang="en-ZA" sz="1000" b="1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854365" y="3891062"/>
                <a:ext cx="23663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000" b="1" dirty="0" smtClean="0"/>
                  <a:t>1</a:t>
                </a:r>
                <a:endParaRPr lang="en-ZA" sz="1000" b="1" dirty="0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69223" y="4641064"/>
              <a:ext cx="13314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00" dirty="0" smtClean="0"/>
                <a:t>Input at transmitter </a:t>
              </a:r>
              <a:endParaRPr lang="en-ZA" sz="1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85983" y="4666956"/>
              <a:ext cx="13314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00" dirty="0" smtClean="0"/>
                <a:t>Output at receiver </a:t>
              </a:r>
              <a:endParaRPr lang="en-ZA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0733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53515" y="381000"/>
            <a:ext cx="7081342" cy="632254"/>
          </a:xfrm>
        </p:spPr>
        <p:txBody>
          <a:bodyPr>
            <a:noAutofit/>
          </a:bodyPr>
          <a:lstStyle/>
          <a:p>
            <a:r>
              <a:rPr lang="en-US" altLang="ja-JP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Dispersion compensating techniques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34778" y="1317625"/>
            <a:ext cx="10331622" cy="475417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Electronic 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chirp implementation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on laser diode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modulator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chirp (pulse shaping-reduce width)</a:t>
            </a:r>
          </a:p>
          <a:p>
            <a:pPr>
              <a:buFont typeface="Arial" charset="0"/>
              <a:buChar char="•"/>
              <a:defRPr/>
            </a:pPr>
            <a:r>
              <a:rPr lang="en-ZA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In-line </a:t>
            </a:r>
            <a:r>
              <a:rPr lang="en-Z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compensation </a:t>
            </a:r>
            <a:endParaRPr lang="en-ZA" sz="2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q"/>
              <a:defRPr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Dispersion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compensating fibre (DCF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)/reverse dispersion fibre (RDF)</a:t>
            </a:r>
          </a:p>
          <a:p>
            <a:pPr marL="914400" lvl="2" indent="0">
              <a:buNone/>
              <a:defRPr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ZA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dispersion fibre (IDF)</a:t>
            </a:r>
          </a:p>
          <a:p>
            <a:pPr lvl="2">
              <a:buFont typeface="Wingdings" panose="05000000000000000000" pitchFamily="2" charset="2"/>
              <a:buChar char="q"/>
              <a:defRPr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fibre Bragg grating (FBG) </a:t>
            </a: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q"/>
              <a:defRPr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phase conjugation </a:t>
            </a: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 compensation 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scheme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involving electronic equalization at the receiver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Soliton </a:t>
            </a:r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transmission</a:t>
            </a:r>
          </a:p>
          <a:p>
            <a:pPr marL="0" indent="0">
              <a:buNone/>
              <a:defRPr/>
            </a:pPr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Z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dispersion fibre</a:t>
            </a:r>
          </a:p>
          <a:p>
            <a:pPr lvl="2">
              <a:buFont typeface="Wingdings" panose="05000000000000000000" pitchFamily="2" charset="2"/>
              <a:buChar char="v"/>
              <a:defRPr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high negative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dispersion</a:t>
            </a:r>
          </a:p>
          <a:p>
            <a:pPr lvl="2">
              <a:buFont typeface="Wingdings" panose="05000000000000000000" pitchFamily="2" charset="2"/>
              <a:buChar char="v"/>
              <a:defRPr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negative dispersion slope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dirty="0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42600" y="5867400"/>
            <a:ext cx="1549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0"/>
            <a:ext cx="16256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1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416" y="6113499"/>
            <a:ext cx="87485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 err="1"/>
              <a:t>Gumaste</a:t>
            </a:r>
            <a:r>
              <a:rPr lang="en-ZA" sz="1000" dirty="0"/>
              <a:t> A and Antony </a:t>
            </a:r>
            <a:r>
              <a:rPr lang="en-ZA" sz="1000" dirty="0" smtClean="0"/>
              <a:t>T 2002 </a:t>
            </a:r>
            <a:r>
              <a:rPr lang="en-ZA" sz="1000" i="1" dirty="0"/>
              <a:t>DWDM Network Designs and Engineering </a:t>
            </a:r>
            <a:r>
              <a:rPr lang="en-ZA" sz="1000" i="1" dirty="0" smtClean="0"/>
              <a:t>Solutions</a:t>
            </a:r>
            <a:r>
              <a:rPr lang="en-ZA" sz="1000" dirty="0"/>
              <a:t> </a:t>
            </a:r>
            <a:r>
              <a:rPr lang="en-ZA" sz="1000" dirty="0" smtClean="0"/>
              <a:t>(</a:t>
            </a:r>
            <a:r>
              <a:rPr lang="en-ZA" sz="1000" dirty="0"/>
              <a:t>Indianapolis </a:t>
            </a:r>
            <a:r>
              <a:rPr lang="en-ZA" sz="1000" dirty="0" smtClean="0"/>
              <a:t>: Cisco Press)</a:t>
            </a:r>
          </a:p>
          <a:p>
            <a:r>
              <a:rPr lang="en-ZA" sz="1000" dirty="0"/>
              <a:t>He G </a:t>
            </a:r>
            <a:r>
              <a:rPr lang="en-ZA" sz="1000" dirty="0" smtClean="0"/>
              <a:t>S 2002 </a:t>
            </a:r>
            <a:r>
              <a:rPr lang="en-ZA" sz="1000" dirty="0"/>
              <a:t>Optical phase conjugation: principles, techniques, and </a:t>
            </a:r>
            <a:r>
              <a:rPr lang="en-ZA" sz="1000" dirty="0" smtClean="0"/>
              <a:t>applications </a:t>
            </a:r>
            <a:r>
              <a:rPr lang="en-ZA" sz="1000" i="1" dirty="0" err="1" smtClean="0"/>
              <a:t>Prog</a:t>
            </a:r>
            <a:r>
              <a:rPr lang="en-ZA" sz="1000" i="1" dirty="0" smtClean="0"/>
              <a:t>. </a:t>
            </a:r>
            <a:r>
              <a:rPr lang="en-ZA" sz="1000" i="1" dirty="0"/>
              <a:t>in </a:t>
            </a:r>
            <a:r>
              <a:rPr lang="en-ZA" sz="1000" i="1" dirty="0" smtClean="0"/>
              <a:t>Quant. Elect.</a:t>
            </a:r>
            <a:r>
              <a:rPr lang="en-ZA" sz="1000" dirty="0" smtClean="0"/>
              <a:t> </a:t>
            </a:r>
            <a:r>
              <a:rPr lang="en-ZA" sz="1000" b="1" dirty="0"/>
              <a:t>26</a:t>
            </a:r>
            <a:r>
              <a:rPr lang="en-ZA" sz="1000" dirty="0"/>
              <a:t> </a:t>
            </a:r>
            <a:r>
              <a:rPr lang="en-ZA" sz="1000" dirty="0" err="1"/>
              <a:t>pp</a:t>
            </a:r>
            <a:r>
              <a:rPr lang="en-ZA" sz="1000" dirty="0"/>
              <a:t> </a:t>
            </a:r>
            <a:r>
              <a:rPr lang="en-ZA" sz="1000" dirty="0" smtClean="0"/>
              <a:t>131–191</a:t>
            </a:r>
          </a:p>
          <a:p>
            <a:pPr lvl="0"/>
            <a:r>
              <a:rPr lang="en-ZA" sz="1000" dirty="0" err="1"/>
              <a:t>Aikawa</a:t>
            </a:r>
            <a:r>
              <a:rPr lang="en-ZA" sz="1000" dirty="0"/>
              <a:t> K, Yoshida J, </a:t>
            </a:r>
            <a:r>
              <a:rPr lang="en-ZA" sz="1000" dirty="0" err="1"/>
              <a:t>Saitoh</a:t>
            </a:r>
            <a:r>
              <a:rPr lang="en-ZA" sz="1000" dirty="0"/>
              <a:t> S, </a:t>
            </a:r>
            <a:r>
              <a:rPr lang="en-ZA" sz="1000" dirty="0" err="1"/>
              <a:t>Kudoh</a:t>
            </a:r>
            <a:r>
              <a:rPr lang="en-ZA" sz="1000" dirty="0"/>
              <a:t> M and Suzuki </a:t>
            </a:r>
            <a:r>
              <a:rPr lang="en-ZA" sz="1000" dirty="0" smtClean="0"/>
              <a:t>K 2011 Dispersion Compensating Fibre Module </a:t>
            </a:r>
            <a:r>
              <a:rPr lang="en-ZA" sz="1000" i="1" dirty="0" smtClean="0"/>
              <a:t>Fujikura Tech. rev.</a:t>
            </a:r>
            <a:r>
              <a:rPr lang="en-ZA" sz="1000" dirty="0"/>
              <a:t> </a:t>
            </a:r>
            <a:r>
              <a:rPr lang="en-ZA" sz="1000" dirty="0" err="1" smtClean="0"/>
              <a:t>pp</a:t>
            </a:r>
            <a:r>
              <a:rPr lang="en-ZA" sz="1000" dirty="0" smtClean="0"/>
              <a:t> 16-22</a:t>
            </a:r>
            <a:endParaRPr lang="en-ZA" sz="1000" dirty="0"/>
          </a:p>
          <a:p>
            <a:endParaRPr lang="en-ZA" sz="12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50764440"/>
              </p:ext>
            </p:extLst>
          </p:nvPr>
        </p:nvGraphicFramePr>
        <p:xfrm>
          <a:off x="4437469" y="5147634"/>
          <a:ext cx="4497388" cy="530225"/>
        </p:xfrm>
        <a:graphic>
          <a:graphicData uri="http://schemas.openxmlformats.org/presentationml/2006/ole">
            <p:oleObj spid="_x0000_s18515" name="Equation" r:id="rId7" imgW="1892160" imgH="2286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000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03587" y="381000"/>
            <a:ext cx="3449835" cy="60754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a-DK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IDF compensation</a:t>
            </a:r>
            <a:endParaRPr lang="en-GB" altLang="zh-CN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42600" y="5867400"/>
            <a:ext cx="1549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0"/>
            <a:ext cx="16256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1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166420" y="1468733"/>
            <a:ext cx="4419218" cy="415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  <a:defRPr/>
            </a:pPr>
            <a:endParaRPr lang="en-US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94968" y="1383098"/>
            <a:ext cx="3338773" cy="393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  <a:defRPr/>
            </a:pP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Transmitting fibre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SSMF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688288" y="2708757"/>
            <a:ext cx="3762375" cy="1109482"/>
            <a:chOff x="5688288" y="2708757"/>
            <a:chExt cx="3762375" cy="1109482"/>
          </a:xfrm>
        </p:grpSpPr>
        <p:sp>
          <p:nvSpPr>
            <p:cNvPr id="10" name="Rectangle 31"/>
            <p:cNvSpPr>
              <a:spLocks noChangeArrowheads="1"/>
            </p:cNvSpPr>
            <p:nvPr/>
          </p:nvSpPr>
          <p:spPr bwMode="auto">
            <a:xfrm>
              <a:off x="5786483" y="3448265"/>
              <a:ext cx="3138950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kumimoji="1" lang="en-US" altLang="ja-JP" sz="1800" b="1" dirty="0" smtClean="0">
                  <a:ea typeface="中ゴシックBBB" pitchFamily="49" charset="-128"/>
                </a:rPr>
                <a:t>Shorter wavelength - </a:t>
              </a:r>
              <a:r>
                <a:rPr kumimoji="1" lang="en-US" altLang="ja-JP" sz="1800" b="1" dirty="0" smtClean="0">
                  <a:solidFill>
                    <a:srgbClr val="FF0000"/>
                  </a:solidFill>
                  <a:ea typeface="中ゴシックBBB" pitchFamily="49" charset="-128"/>
                </a:rPr>
                <a:t>slow</a:t>
              </a:r>
              <a:r>
                <a:rPr kumimoji="1" lang="en-US" altLang="ja-JP" sz="1800" b="1" dirty="0" smtClean="0">
                  <a:ea typeface="中ゴシックBBB" pitchFamily="49" charset="-128"/>
                </a:rPr>
                <a:t>             </a:t>
              </a:r>
              <a:endParaRPr kumimoji="1" lang="en-US" altLang="ja-JP" sz="1800" b="1" dirty="0">
                <a:ea typeface="中ゴシックBBB" pitchFamily="49" charset="-128"/>
              </a:endParaRPr>
            </a:p>
          </p:txBody>
        </p:sp>
        <p:sp>
          <p:nvSpPr>
            <p:cNvPr id="12" name="Rectangle 31"/>
            <p:cNvSpPr>
              <a:spLocks noChangeArrowheads="1"/>
            </p:cNvSpPr>
            <p:nvPr/>
          </p:nvSpPr>
          <p:spPr bwMode="auto">
            <a:xfrm>
              <a:off x="5812999" y="3072728"/>
              <a:ext cx="3064522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kumimoji="1" lang="en-US" altLang="ja-JP" sz="1800" b="1" dirty="0">
                  <a:ea typeface="中ゴシックBBB" pitchFamily="49" charset="-128"/>
                </a:rPr>
                <a:t>Longer </a:t>
              </a:r>
              <a:r>
                <a:rPr kumimoji="1" lang="en-US" altLang="ja-JP" sz="1800" b="1" dirty="0" smtClean="0">
                  <a:ea typeface="中ゴシックBBB" pitchFamily="49" charset="-128"/>
                </a:rPr>
                <a:t>wavelength - </a:t>
              </a:r>
              <a:r>
                <a:rPr kumimoji="1" lang="en-US" altLang="ja-JP" sz="1800" b="1" dirty="0" smtClean="0">
                  <a:solidFill>
                    <a:srgbClr val="00B050"/>
                  </a:solidFill>
                  <a:ea typeface="中ゴシックBBB" pitchFamily="49" charset="-128"/>
                </a:rPr>
                <a:t>fast</a:t>
              </a:r>
              <a:r>
                <a:rPr kumimoji="1" lang="en-US" altLang="ja-JP" sz="1800" b="1" dirty="0" smtClean="0">
                  <a:ea typeface="中ゴシックBBB" pitchFamily="49" charset="-128"/>
                </a:rPr>
                <a:t>             </a:t>
              </a:r>
              <a:endParaRPr kumimoji="1" lang="en-US" altLang="ja-JP" sz="1800" b="1" dirty="0">
                <a:ea typeface="中ゴシックBBB" pitchFamily="49" charset="-128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5688288" y="2708757"/>
              <a:ext cx="3762375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kumimoji="1" lang="ja-JP" altLang="en-US" sz="2000" b="1" dirty="0">
                  <a:solidFill>
                    <a:srgbClr val="00FF66"/>
                  </a:solidFill>
                  <a:ea typeface="中ゴシックBBB" pitchFamily="49" charset="-128"/>
                </a:rPr>
                <a:t>  </a:t>
              </a:r>
              <a:r>
                <a:rPr kumimoji="1" lang="en-US" altLang="ja-JP" sz="2000" b="1" dirty="0" smtClean="0">
                  <a:solidFill>
                    <a:srgbClr val="0070C0"/>
                  </a:solidFill>
                  <a:ea typeface="中ゴシックBBB" pitchFamily="49" charset="-128"/>
                </a:rPr>
                <a:t>Negative dispersion</a:t>
              </a:r>
              <a:endParaRPr kumimoji="1" lang="en-US" altLang="ja-JP" sz="2000" b="1" dirty="0">
                <a:solidFill>
                  <a:srgbClr val="0070C0"/>
                </a:solidFill>
                <a:ea typeface="中ゴシックBBB" pitchFamily="49" charset="-12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72339" y="2012301"/>
            <a:ext cx="2028825" cy="247650"/>
            <a:chOff x="0" y="0"/>
            <a:chExt cx="2028825" cy="24765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228600"/>
              <a:ext cx="2028825" cy="9525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sp>
          <p:nvSpPr>
            <p:cNvPr id="19" name="Oval 18"/>
            <p:cNvSpPr/>
            <p:nvPr/>
          </p:nvSpPr>
          <p:spPr>
            <a:xfrm>
              <a:off x="1066800" y="0"/>
              <a:ext cx="295275" cy="247650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876300" y="0"/>
              <a:ext cx="295275" cy="247650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95325" y="0"/>
              <a:ext cx="295275" cy="247650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393933" y="1916867"/>
            <a:ext cx="1466850" cy="342900"/>
            <a:chOff x="0" y="0"/>
            <a:chExt cx="1466850" cy="3429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0" y="333375"/>
              <a:ext cx="1466850" cy="9525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sp>
          <p:nvSpPr>
            <p:cNvPr id="24" name="Oval 23"/>
            <p:cNvSpPr/>
            <p:nvPr/>
          </p:nvSpPr>
          <p:spPr>
            <a:xfrm>
              <a:off x="457200" y="0"/>
              <a:ext cx="323850" cy="342900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61975" y="0"/>
              <a:ext cx="304800" cy="342900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85800" y="0"/>
              <a:ext cx="276225" cy="342900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95934" y="2734892"/>
            <a:ext cx="3187574" cy="1095526"/>
            <a:chOff x="180752" y="2766234"/>
            <a:chExt cx="3187574" cy="1095526"/>
          </a:xfrm>
        </p:grpSpPr>
        <p:sp>
          <p:nvSpPr>
            <p:cNvPr id="9" name="Rectangle 31"/>
            <p:cNvSpPr>
              <a:spLocks noChangeArrowheads="1"/>
            </p:cNvSpPr>
            <p:nvPr/>
          </p:nvSpPr>
          <p:spPr bwMode="auto">
            <a:xfrm>
              <a:off x="300833" y="3078291"/>
              <a:ext cx="3066683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kumimoji="1" lang="en-US" altLang="ja-JP" sz="1800" b="1" dirty="0">
                  <a:ea typeface="中ゴシックBBB" pitchFamily="49" charset="-128"/>
                </a:rPr>
                <a:t>Longer wavelength </a:t>
              </a:r>
              <a:r>
                <a:rPr kumimoji="1" lang="en-US" altLang="ja-JP" sz="1800" b="1" dirty="0" smtClean="0">
                  <a:ea typeface="中ゴシックBBB" pitchFamily="49" charset="-128"/>
                </a:rPr>
                <a:t>- </a:t>
              </a:r>
              <a:r>
                <a:rPr kumimoji="1" lang="en-US" altLang="ja-JP" sz="1800" b="1" dirty="0" smtClean="0">
                  <a:solidFill>
                    <a:srgbClr val="FF0000"/>
                  </a:solidFill>
                  <a:ea typeface="中ゴシックBBB" pitchFamily="49" charset="-128"/>
                </a:rPr>
                <a:t>slow</a:t>
              </a:r>
              <a:r>
                <a:rPr kumimoji="1" lang="en-US" altLang="ja-JP" sz="1800" b="1" dirty="0" smtClean="0">
                  <a:ea typeface="中ゴシックBBB" pitchFamily="49" charset="-128"/>
                </a:rPr>
                <a:t>           </a:t>
              </a:r>
              <a:endParaRPr kumimoji="1" lang="en-US" altLang="ja-JP" sz="1800" b="1" dirty="0">
                <a:ea typeface="中ゴシックBBB" pitchFamily="49" charset="-128"/>
              </a:endParaRPr>
            </a:p>
          </p:txBody>
        </p:sp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180752" y="2766234"/>
              <a:ext cx="3009015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kumimoji="1" lang="ja-JP" altLang="en-US" sz="2000" b="1" dirty="0">
                  <a:solidFill>
                    <a:srgbClr val="00FF66"/>
                  </a:solidFill>
                  <a:ea typeface="中ゴシックBBB" pitchFamily="49" charset="-128"/>
                </a:rPr>
                <a:t>  </a:t>
              </a:r>
              <a:r>
                <a:rPr kumimoji="1" lang="en-US" altLang="ja-JP" sz="2000" b="1" dirty="0">
                  <a:solidFill>
                    <a:srgbClr val="0070C0"/>
                  </a:solidFill>
                  <a:ea typeface="中ゴシックBBB" pitchFamily="49" charset="-128"/>
                </a:rPr>
                <a:t>Positive </a:t>
              </a:r>
              <a:r>
                <a:rPr kumimoji="1" lang="en-US" altLang="ja-JP" sz="2000" b="1" dirty="0" smtClean="0">
                  <a:solidFill>
                    <a:srgbClr val="0070C0"/>
                  </a:solidFill>
                  <a:ea typeface="中ゴシックBBB" pitchFamily="49" charset="-128"/>
                </a:rPr>
                <a:t>dispersion</a:t>
              </a:r>
              <a:endParaRPr kumimoji="1" lang="en-US" altLang="ja-JP" sz="2000" b="1" dirty="0">
                <a:solidFill>
                  <a:srgbClr val="0070C0"/>
                </a:solidFill>
                <a:ea typeface="中ゴシックBBB" pitchFamily="49" charset="-128"/>
              </a:endParaRPr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286431" y="3491786"/>
              <a:ext cx="3081895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kumimoji="1" lang="en-US" altLang="ja-JP" sz="1800" b="1" dirty="0" smtClean="0">
                  <a:ea typeface="中ゴシックBBB" pitchFamily="49" charset="-128"/>
                </a:rPr>
                <a:t>Shorter </a:t>
              </a:r>
              <a:r>
                <a:rPr kumimoji="1" lang="en-US" altLang="ja-JP" sz="1800" b="1" dirty="0">
                  <a:ea typeface="中ゴシックBBB" pitchFamily="49" charset="-128"/>
                </a:rPr>
                <a:t>wavelength </a:t>
              </a:r>
              <a:r>
                <a:rPr kumimoji="1" lang="en-US" altLang="ja-JP" sz="1800" b="1" dirty="0" smtClean="0">
                  <a:ea typeface="中ゴシックBBB" pitchFamily="49" charset="-128"/>
                </a:rPr>
                <a:t>- </a:t>
              </a:r>
              <a:r>
                <a:rPr kumimoji="1" lang="en-US" altLang="ja-JP" sz="1800" b="1" dirty="0" smtClean="0">
                  <a:solidFill>
                    <a:srgbClr val="00B050"/>
                  </a:solidFill>
                  <a:ea typeface="中ゴシックBBB" pitchFamily="49" charset="-128"/>
                </a:rPr>
                <a:t>fast</a:t>
              </a:r>
              <a:r>
                <a:rPr kumimoji="1" lang="en-US" altLang="ja-JP" sz="1800" b="1" dirty="0" smtClean="0">
                  <a:ea typeface="中ゴシックBBB" pitchFamily="49" charset="-128"/>
                </a:rPr>
                <a:t>            </a:t>
              </a:r>
              <a:endParaRPr kumimoji="1" lang="en-US" altLang="ja-JP" sz="1800" b="1" dirty="0">
                <a:ea typeface="中ゴシックBBB" pitchFamily="49" charset="-128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67963" y="1951460"/>
            <a:ext cx="276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972483" y="4114497"/>
            <a:ext cx="3247586" cy="1045160"/>
            <a:chOff x="227336" y="4179943"/>
            <a:chExt cx="3247586" cy="1045160"/>
          </a:xfrm>
        </p:grpSpPr>
        <p:sp>
          <p:nvSpPr>
            <p:cNvPr id="11" name="Rectangle 31"/>
            <p:cNvSpPr>
              <a:spLocks noChangeArrowheads="1"/>
            </p:cNvSpPr>
            <p:nvPr/>
          </p:nvSpPr>
          <p:spPr bwMode="auto">
            <a:xfrm>
              <a:off x="300833" y="4179943"/>
              <a:ext cx="2497138" cy="342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kumimoji="1" lang="en-US" altLang="ja-JP" sz="1800" b="1" dirty="0" smtClean="0">
                  <a:solidFill>
                    <a:srgbClr val="FF0033"/>
                  </a:solidFill>
                  <a:ea typeface="中ゴシックBBB" pitchFamily="49" charset="-128"/>
                </a:rPr>
                <a:t>Negative dispersion</a:t>
              </a:r>
              <a:endParaRPr kumimoji="1" lang="en-US" altLang="ja-JP" sz="1800" b="1" dirty="0">
                <a:solidFill>
                  <a:srgbClr val="00FF66"/>
                </a:solidFill>
                <a:ea typeface="中ゴシックBBB" pitchFamily="49" charset="-128"/>
              </a:endParaRPr>
            </a:p>
          </p:txBody>
        </p:sp>
        <p:sp>
          <p:nvSpPr>
            <p:cNvPr id="28" name="Rectangle 31"/>
            <p:cNvSpPr>
              <a:spLocks noChangeArrowheads="1"/>
            </p:cNvSpPr>
            <p:nvPr/>
          </p:nvSpPr>
          <p:spPr bwMode="auto">
            <a:xfrm>
              <a:off x="267079" y="4473526"/>
              <a:ext cx="3202470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kumimoji="1" lang="en-US" altLang="ja-JP" sz="1800" b="1" dirty="0">
                  <a:ea typeface="中ゴシックBBB" pitchFamily="49" charset="-128"/>
                </a:rPr>
                <a:t>Longer </a:t>
              </a:r>
              <a:r>
                <a:rPr kumimoji="1" lang="en-US" altLang="ja-JP" sz="1800" b="1" dirty="0" smtClean="0">
                  <a:ea typeface="中ゴシックBBB" pitchFamily="49" charset="-128"/>
                </a:rPr>
                <a:t>wavelength - </a:t>
              </a:r>
              <a:r>
                <a:rPr kumimoji="1" lang="en-US" altLang="ja-JP" sz="1800" b="1" dirty="0" smtClean="0">
                  <a:solidFill>
                    <a:srgbClr val="00B050"/>
                  </a:solidFill>
                  <a:ea typeface="中ゴシックBBB" pitchFamily="49" charset="-128"/>
                </a:rPr>
                <a:t>fast</a:t>
              </a:r>
              <a:r>
                <a:rPr kumimoji="1" lang="en-US" altLang="ja-JP" sz="1800" b="1" dirty="0" smtClean="0">
                  <a:ea typeface="中ゴシックBBB" pitchFamily="49" charset="-128"/>
                </a:rPr>
                <a:t>             </a:t>
              </a:r>
              <a:endParaRPr kumimoji="1" lang="en-US" altLang="ja-JP" sz="1800" b="1" dirty="0">
                <a:ea typeface="中ゴシックBBB" pitchFamily="49" charset="-128"/>
              </a:endParaRP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227336" y="4855129"/>
              <a:ext cx="3247586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kumimoji="1" lang="en-US" altLang="ja-JP" sz="1800" b="1" dirty="0" smtClean="0">
                  <a:ea typeface="中ゴシックBBB" pitchFamily="49" charset="-128"/>
                </a:rPr>
                <a:t>Shorter </a:t>
              </a:r>
              <a:r>
                <a:rPr kumimoji="1" lang="en-US" altLang="ja-JP" sz="1800" b="1" dirty="0">
                  <a:ea typeface="中ゴシックBBB" pitchFamily="49" charset="-128"/>
                </a:rPr>
                <a:t>wavelength </a:t>
              </a:r>
              <a:r>
                <a:rPr kumimoji="1" lang="en-US" altLang="ja-JP" sz="1800" b="1" dirty="0" smtClean="0">
                  <a:ea typeface="中ゴシックBBB" pitchFamily="49" charset="-128"/>
                </a:rPr>
                <a:t>- </a:t>
              </a:r>
              <a:r>
                <a:rPr kumimoji="1" lang="en-US" altLang="ja-JP" sz="1800" b="1" dirty="0" smtClean="0">
                  <a:solidFill>
                    <a:srgbClr val="0070C0"/>
                  </a:solidFill>
                  <a:ea typeface="中ゴシックBBB" pitchFamily="49" charset="-128"/>
                </a:rPr>
                <a:t>slow</a:t>
              </a:r>
              <a:r>
                <a:rPr kumimoji="1" lang="en-US" altLang="ja-JP" sz="1800" b="1" dirty="0" smtClean="0">
                  <a:ea typeface="中ゴシックBBB" pitchFamily="49" charset="-128"/>
                </a:rPr>
                <a:t>           </a:t>
              </a:r>
              <a:endParaRPr kumimoji="1" lang="en-US" altLang="ja-JP" sz="1800" b="1" dirty="0">
                <a:ea typeface="中ゴシックBBB" pitchFamily="49" charset="-128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781258" y="4179943"/>
            <a:ext cx="3105123" cy="979714"/>
            <a:chOff x="5781258" y="4179943"/>
            <a:chExt cx="3105123" cy="979714"/>
          </a:xfrm>
        </p:grpSpPr>
        <p:sp>
          <p:nvSpPr>
            <p:cNvPr id="16" name="Rectangle 31"/>
            <p:cNvSpPr>
              <a:spLocks noChangeArrowheads="1"/>
            </p:cNvSpPr>
            <p:nvPr/>
          </p:nvSpPr>
          <p:spPr bwMode="auto">
            <a:xfrm>
              <a:off x="5812999" y="4179943"/>
              <a:ext cx="2497138" cy="342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kumimoji="1" lang="en-US" altLang="ja-JP" sz="1800" b="1" dirty="0" smtClean="0">
                  <a:solidFill>
                    <a:srgbClr val="FF0033"/>
                  </a:solidFill>
                  <a:ea typeface="中ゴシックBBB" pitchFamily="49" charset="-128"/>
                </a:rPr>
                <a:t>Positive dispersion</a:t>
              </a:r>
              <a:endParaRPr kumimoji="1" lang="en-US" altLang="ja-JP" sz="1800" b="1" dirty="0">
                <a:solidFill>
                  <a:srgbClr val="00FF66"/>
                </a:solidFill>
                <a:ea typeface="中ゴシックBBB" pitchFamily="49" charset="-128"/>
              </a:endParaRPr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5804139" y="4428973"/>
              <a:ext cx="3082242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kumimoji="1" lang="en-US" altLang="ja-JP" sz="1800" b="1" dirty="0">
                  <a:ea typeface="中ゴシックBBB" pitchFamily="49" charset="-128"/>
                </a:rPr>
                <a:t>Longer wavelength </a:t>
              </a:r>
              <a:r>
                <a:rPr kumimoji="1" lang="en-US" altLang="ja-JP" sz="1800" b="1" dirty="0" smtClean="0">
                  <a:ea typeface="中ゴシックBBB" pitchFamily="49" charset="-128"/>
                </a:rPr>
                <a:t>- </a:t>
              </a:r>
              <a:r>
                <a:rPr kumimoji="1" lang="en-US" altLang="ja-JP" sz="1800" b="1" dirty="0" smtClean="0">
                  <a:solidFill>
                    <a:srgbClr val="0070C0"/>
                  </a:solidFill>
                  <a:ea typeface="中ゴシックBBB" pitchFamily="49" charset="-128"/>
                </a:rPr>
                <a:t>slow  </a:t>
              </a:r>
              <a:r>
                <a:rPr kumimoji="1" lang="en-US" altLang="ja-JP" sz="1800" b="1" dirty="0" smtClean="0">
                  <a:ea typeface="中ゴシックBBB" pitchFamily="49" charset="-128"/>
                </a:rPr>
                <a:t>         </a:t>
              </a:r>
              <a:endParaRPr kumimoji="1" lang="en-US" altLang="ja-JP" sz="1800" b="1" dirty="0">
                <a:ea typeface="中ゴシックBBB" pitchFamily="49" charset="-128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5781258" y="4792944"/>
              <a:ext cx="30944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kumimoji="1" lang="en-US" altLang="ja-JP" sz="1800" b="1" dirty="0" smtClean="0">
                  <a:ea typeface="中ゴシックBBB" pitchFamily="49" charset="-128"/>
                </a:rPr>
                <a:t>Shorter </a:t>
              </a:r>
              <a:r>
                <a:rPr kumimoji="1" lang="en-US" altLang="ja-JP" sz="1800" b="1" dirty="0">
                  <a:ea typeface="中ゴシックBBB" pitchFamily="49" charset="-128"/>
                </a:rPr>
                <a:t>wavelength </a:t>
              </a:r>
              <a:r>
                <a:rPr kumimoji="1" lang="en-US" altLang="ja-JP" sz="1800" b="1" dirty="0" smtClean="0">
                  <a:ea typeface="中ゴシックBBB" pitchFamily="49" charset="-128"/>
                </a:rPr>
                <a:t>- </a:t>
              </a:r>
              <a:r>
                <a:rPr kumimoji="1" lang="en-US" altLang="ja-JP" sz="1800" b="1" dirty="0" smtClean="0">
                  <a:solidFill>
                    <a:srgbClr val="00B050"/>
                  </a:solidFill>
                  <a:ea typeface="中ゴシックBBB" pitchFamily="49" charset="-128"/>
                </a:rPr>
                <a:t>fast</a:t>
              </a:r>
              <a:r>
                <a:rPr kumimoji="1" lang="en-US" altLang="ja-JP" sz="1800" b="1" dirty="0" smtClean="0">
                  <a:ea typeface="中ゴシックBBB" pitchFamily="49" charset="-128"/>
                </a:rPr>
                <a:t>          </a:t>
              </a:r>
              <a:endParaRPr kumimoji="1" lang="en-US" altLang="ja-JP" sz="1800" b="1" dirty="0">
                <a:ea typeface="中ゴシックBBB" pitchFamily="49" charset="-128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93405" y="6362700"/>
            <a:ext cx="8771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Hecht J 1999 </a:t>
            </a:r>
            <a:r>
              <a:rPr lang="en-ZA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Understanding fibre optics 3</a:t>
            </a:r>
            <a:r>
              <a:rPr lang="en-ZA" sz="12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ZA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Ed. </a:t>
            </a:r>
            <a:r>
              <a:rPr lang="en-Z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(Upper Saddle River New </a:t>
            </a:r>
            <a:r>
              <a:rPr lang="en-ZA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Jersey:Prentice-Hall</a:t>
            </a:r>
            <a:r>
              <a:rPr lang="en-Z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Z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5181746" y="1355965"/>
            <a:ext cx="3338773" cy="393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Compensating fibre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 IDF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2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03589" y="381000"/>
            <a:ext cx="4819136" cy="731108"/>
          </a:xfrm>
        </p:spPr>
        <p:txBody>
          <a:bodyPr>
            <a:normAutofit/>
          </a:bodyPr>
          <a:lstStyle/>
          <a:p>
            <a:pPr lvl="0"/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Research design</a:t>
            </a:r>
            <a:endParaRPr lang="en-Z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821" y="2048733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n-ZA" dirty="0" smtClean="0"/>
              <a:t>.</a:t>
            </a:r>
            <a:endParaRPr lang="en-ZA" dirty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42600" y="5867400"/>
            <a:ext cx="1549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0"/>
            <a:ext cx="16256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1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495" y="2540313"/>
            <a:ext cx="101434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set up used.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PPG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pattern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generator, LDC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laser diode control, BT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bias tee, SMF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single mode fibre, IDF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dispersion compensation fibre, VOA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variable optical attenuator, PD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photo detector, EA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electrical amplifier and BERT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bit error rate tester.</a:t>
            </a: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  <p:grpSp>
        <p:nvGrpSpPr>
          <p:cNvPr id="34" name="Group 33"/>
          <p:cNvGrpSpPr/>
          <p:nvPr/>
        </p:nvGrpSpPr>
        <p:grpSpPr>
          <a:xfrm>
            <a:off x="5944405" y="3640036"/>
            <a:ext cx="6512056" cy="2728765"/>
            <a:chOff x="6010309" y="3524704"/>
            <a:chExt cx="6512056" cy="2728765"/>
          </a:xfrm>
        </p:grpSpPr>
        <p:sp>
          <p:nvSpPr>
            <p:cNvPr id="4" name="TextBox 3"/>
            <p:cNvSpPr txBox="1"/>
            <p:nvPr/>
          </p:nvSpPr>
          <p:spPr>
            <a:xfrm>
              <a:off x="6558517" y="6007248"/>
              <a:ext cx="27967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00" dirty="0"/>
                <a:t>http://</a:t>
              </a:r>
              <a:r>
                <a:rPr lang="en-ZA" sz="1000" dirty="0" smtClean="0"/>
                <a:t>www.thorlabs.com/images</a:t>
              </a:r>
              <a:endParaRPr lang="en-ZA" sz="1000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010309" y="3524704"/>
              <a:ext cx="6512056" cy="2404802"/>
              <a:chOff x="614525" y="3865317"/>
              <a:chExt cx="6512056" cy="2404802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4525" y="3865317"/>
                <a:ext cx="3998438" cy="2380184"/>
              </a:xfrm>
              <a:prstGeom prst="rect">
                <a:avLst/>
              </a:prstGeom>
            </p:spPr>
          </p:pic>
          <p:grpSp>
            <p:nvGrpSpPr>
              <p:cNvPr id="30" name="Group 29"/>
              <p:cNvGrpSpPr/>
              <p:nvPr/>
            </p:nvGrpSpPr>
            <p:grpSpPr>
              <a:xfrm>
                <a:off x="3271730" y="4024570"/>
                <a:ext cx="3854851" cy="2245549"/>
                <a:chOff x="3271730" y="4024570"/>
                <a:chExt cx="3854851" cy="2245549"/>
              </a:xfrm>
            </p:grpSpPr>
            <p:sp>
              <p:nvSpPr>
                <p:cNvPr id="27" name="5-Point Star 26"/>
                <p:cNvSpPr/>
                <p:nvPr/>
              </p:nvSpPr>
              <p:spPr>
                <a:xfrm>
                  <a:off x="3271730" y="5921851"/>
                  <a:ext cx="130771" cy="119354"/>
                </a:xfrm>
                <a:prstGeom prst="star5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ZA">
                    <a:ln>
                      <a:solidFill>
                        <a:srgbClr val="7030A0"/>
                      </a:solidFill>
                    </a:ln>
                  </a:endParaRPr>
                </a:p>
              </p:txBody>
            </p:sp>
            <p:grpSp>
              <p:nvGrpSpPr>
                <p:cNvPr id="25" name="Group 24"/>
                <p:cNvGrpSpPr/>
                <p:nvPr/>
              </p:nvGrpSpPr>
              <p:grpSpPr>
                <a:xfrm>
                  <a:off x="3271730" y="4024570"/>
                  <a:ext cx="3854851" cy="2245549"/>
                  <a:chOff x="3271730" y="4024570"/>
                  <a:chExt cx="3854851" cy="2245549"/>
                </a:xfrm>
              </p:grpSpPr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3271730" y="4262039"/>
                    <a:ext cx="195089" cy="176799"/>
                  </a:xfrm>
                  <a:prstGeom prst="rect">
                    <a:avLst/>
                  </a:prstGeom>
                </p:spPr>
              </p:pic>
              <p:cxnSp>
                <p:nvCxnSpPr>
                  <p:cNvPr id="28" name="Straight Arrow Connector 27"/>
                  <p:cNvCxnSpPr/>
                  <p:nvPr/>
                </p:nvCxnSpPr>
                <p:spPr>
                  <a:xfrm flipH="1">
                    <a:off x="3466819" y="4320599"/>
                    <a:ext cx="1822368" cy="59677"/>
                  </a:xfrm>
                  <a:prstGeom prst="straightConnector1">
                    <a:avLst/>
                  </a:prstGeom>
                  <a:ln>
                    <a:solidFill>
                      <a:srgbClr val="0070C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4" name="Group 23"/>
                  <p:cNvGrpSpPr/>
                  <p:nvPr/>
                </p:nvGrpSpPr>
                <p:grpSpPr>
                  <a:xfrm>
                    <a:off x="3466819" y="4024570"/>
                    <a:ext cx="3659762" cy="2245549"/>
                    <a:chOff x="3466819" y="4039105"/>
                    <a:chExt cx="3659762" cy="2245549"/>
                  </a:xfrm>
                </p:grpSpPr>
                <p:sp>
                  <p:nvSpPr>
                    <p:cNvPr id="12" name="TextBox 11"/>
                    <p:cNvSpPr txBox="1"/>
                    <p:nvPr/>
                  </p:nvSpPr>
                  <p:spPr>
                    <a:xfrm>
                      <a:off x="5289187" y="4039105"/>
                      <a:ext cx="1594571" cy="65173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ZA" sz="1600" dirty="0" smtClean="0"/>
                        <a:t>1550nm transmission</a:t>
                      </a:r>
                      <a:endParaRPr lang="en-ZA" sz="1600" dirty="0"/>
                    </a:p>
                  </p:txBody>
                </p:sp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4860973" y="5632920"/>
                      <a:ext cx="2265608" cy="65173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ZA" sz="1600" dirty="0" smtClean="0"/>
                        <a:t>Inverse dispersion fibre</a:t>
                      </a:r>
                      <a:endParaRPr lang="en-ZA" sz="1600" dirty="0"/>
                    </a:p>
                  </p:txBody>
                </p:sp>
                <p:cxnSp>
                  <p:nvCxnSpPr>
                    <p:cNvPr id="16" name="Straight Arrow Connector 15"/>
                    <p:cNvCxnSpPr/>
                    <p:nvPr/>
                  </p:nvCxnSpPr>
                  <p:spPr>
                    <a:xfrm flipH="1">
                      <a:off x="3466819" y="5907127"/>
                      <a:ext cx="1394154" cy="58412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grpSp>
        <p:nvGrpSpPr>
          <p:cNvPr id="33" name="Group 32"/>
          <p:cNvGrpSpPr/>
          <p:nvPr/>
        </p:nvGrpSpPr>
        <p:grpSpPr>
          <a:xfrm>
            <a:off x="581901" y="3652687"/>
            <a:ext cx="5075122" cy="3182174"/>
            <a:chOff x="581901" y="3652687"/>
            <a:chExt cx="5075122" cy="318217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1901" y="3652687"/>
              <a:ext cx="5075122" cy="290538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06283" y="6560517"/>
              <a:ext cx="3383573" cy="274344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2194266" y="1011485"/>
            <a:ext cx="5081374" cy="1458373"/>
            <a:chOff x="2242064" y="1112108"/>
            <a:chExt cx="5081374" cy="1458373"/>
          </a:xfrm>
        </p:grpSpPr>
        <p:pic>
          <p:nvPicPr>
            <p:cNvPr id="7" name="Picture 6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2064" y="1112108"/>
              <a:ext cx="5081374" cy="14583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5-Point Star 4"/>
            <p:cNvSpPr/>
            <p:nvPr/>
          </p:nvSpPr>
          <p:spPr>
            <a:xfrm>
              <a:off x="4213654" y="1317625"/>
              <a:ext cx="176202" cy="141288"/>
            </a:xfrm>
            <a:prstGeom prst="star5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4804263" y="1231943"/>
              <a:ext cx="176202" cy="141288"/>
            </a:xfrm>
            <a:prstGeom prst="star5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xmlns="" val="121061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0161" y="595184"/>
            <a:ext cx="4456671" cy="624016"/>
          </a:xfrm>
        </p:spPr>
        <p:txBody>
          <a:bodyPr/>
          <a:lstStyle/>
          <a:p>
            <a:pPr eaLnBrk="1" hangingPunct="1"/>
            <a:r>
              <a:rPr lang="da-DK" sz="3200" b="1" dirty="0" smtClean="0">
                <a:solidFill>
                  <a:srgbClr val="0070C0"/>
                </a:solidFill>
              </a:rPr>
              <a:t>Results and discussion</a:t>
            </a:r>
            <a:endParaRPr lang="en-GB" altLang="zh-CN" sz="2000" dirty="0">
              <a:solidFill>
                <a:srgbClr val="0070C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488656" y="3324140"/>
            <a:ext cx="3519488" cy="415448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42600" y="5867400"/>
            <a:ext cx="1549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0"/>
            <a:ext cx="16256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1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00" t="6802" r="5743" b="7823"/>
          <a:stretch>
            <a:fillRect/>
          </a:stretch>
        </p:blipFill>
        <p:spPr bwMode="auto">
          <a:xfrm>
            <a:off x="681210" y="1413530"/>
            <a:ext cx="3404758" cy="249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49" t="8335" r="5571" b="7976"/>
          <a:stretch/>
        </p:blipFill>
        <p:spPr bwMode="auto">
          <a:xfrm>
            <a:off x="704334" y="4101714"/>
            <a:ext cx="3451654" cy="23889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83208" y="1671505"/>
            <a:ext cx="5034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(a)Unmodulated VCSEL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low power 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wavelength tuneability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-suitable for wavelength division multiplexing (WDM) 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9924" y="4176554"/>
            <a:ext cx="5265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(b)BER for different transmission lengths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Receiver sensitivity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 about -25dBm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 floor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above 35 km transmission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9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1010</TotalTime>
  <Words>1937</Words>
  <Application>Microsoft Office PowerPoint</Application>
  <PresentationFormat>Custom</PresentationFormat>
  <Paragraphs>243</Paragraphs>
  <Slides>16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Facet</vt:lpstr>
      <vt:lpstr>ｸﾘｯﾌﾟ</vt:lpstr>
      <vt:lpstr>Equation</vt:lpstr>
      <vt:lpstr>Photo Editor Photo</vt:lpstr>
      <vt:lpstr>Slide 1</vt:lpstr>
      <vt:lpstr>Outline</vt:lpstr>
      <vt:lpstr>Introduction</vt:lpstr>
      <vt:lpstr>Dispersion</vt:lpstr>
      <vt:lpstr>Chromatic Dispersion </vt:lpstr>
      <vt:lpstr>Dispersion compensating techniques</vt:lpstr>
      <vt:lpstr>IDF compensation</vt:lpstr>
      <vt:lpstr>Research design</vt:lpstr>
      <vt:lpstr>Results and discussion</vt:lpstr>
      <vt:lpstr>CD compensation</vt:lpstr>
      <vt:lpstr>G652 (SSMF) + SRS G.655 (NZ-DSF-)</vt:lpstr>
      <vt:lpstr>Conclusion</vt:lpstr>
      <vt:lpstr>Acknowledgement</vt:lpstr>
      <vt:lpstr>Slide 14</vt:lpstr>
      <vt:lpstr>info</vt:lpstr>
      <vt:lpstr>Slide 16</vt:lpstr>
    </vt:vector>
  </TitlesOfParts>
  <Company>Nelson Mandela Metropolitan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Rotich, Enoch (Mr) (s212238523)</dc:creator>
  <cp:lastModifiedBy>Ekipnoo</cp:lastModifiedBy>
  <cp:revision>105</cp:revision>
  <cp:lastPrinted>2013-07-04T11:11:48Z</cp:lastPrinted>
  <dcterms:created xsi:type="dcterms:W3CDTF">2013-07-01T08:02:10Z</dcterms:created>
  <dcterms:modified xsi:type="dcterms:W3CDTF">2013-07-08T09:31:38Z</dcterms:modified>
</cp:coreProperties>
</file>