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56" r:id="rId2"/>
  </p:sldMasterIdLst>
  <p:notesMasterIdLst>
    <p:notesMasterId r:id="rId37"/>
  </p:notesMasterIdLst>
  <p:handoutMasterIdLst>
    <p:handoutMasterId r:id="rId38"/>
  </p:handoutMasterIdLst>
  <p:sldIdLst>
    <p:sldId id="463" r:id="rId3"/>
    <p:sldId id="478" r:id="rId4"/>
    <p:sldId id="479" r:id="rId5"/>
    <p:sldId id="364" r:id="rId6"/>
    <p:sldId id="428" r:id="rId7"/>
    <p:sldId id="465" r:id="rId8"/>
    <p:sldId id="481" r:id="rId9"/>
    <p:sldId id="437" r:id="rId10"/>
    <p:sldId id="480" r:id="rId11"/>
    <p:sldId id="426" r:id="rId12"/>
    <p:sldId id="343" r:id="rId13"/>
    <p:sldId id="427" r:id="rId14"/>
    <p:sldId id="359" r:id="rId15"/>
    <p:sldId id="459" r:id="rId16"/>
    <p:sldId id="443" r:id="rId17"/>
    <p:sldId id="488" r:id="rId18"/>
    <p:sldId id="490" r:id="rId19"/>
    <p:sldId id="492" r:id="rId20"/>
    <p:sldId id="435" r:id="rId21"/>
    <p:sldId id="368" r:id="rId22"/>
    <p:sldId id="455" r:id="rId23"/>
    <p:sldId id="472" r:id="rId24"/>
    <p:sldId id="470" r:id="rId25"/>
    <p:sldId id="414" r:id="rId26"/>
    <p:sldId id="453" r:id="rId27"/>
    <p:sldId id="473" r:id="rId28"/>
    <p:sldId id="423" r:id="rId29"/>
    <p:sldId id="458" r:id="rId30"/>
    <p:sldId id="460" r:id="rId31"/>
    <p:sldId id="493" r:id="rId32"/>
    <p:sldId id="487" r:id="rId33"/>
    <p:sldId id="495" r:id="rId34"/>
    <p:sldId id="494" r:id="rId35"/>
    <p:sldId id="483" r:id="rId36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903" autoAdjust="0"/>
    <p:restoredTop sz="50000" autoAdjust="0"/>
  </p:normalViewPr>
  <p:slideViewPr>
    <p:cSldViewPr snapToGrid="0" snapToObjects="1">
      <p:cViewPr varScale="1">
        <p:scale>
          <a:sx n="129" d="100"/>
          <a:sy n="129" d="100"/>
        </p:scale>
        <p:origin x="216" y="2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presProps" Target="presProps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34F49EF-FB26-CF4E-9896-E79658AE4D8C}" type="datetimeFigureOut">
              <a:rPr lang="en-US"/>
              <a:pPr>
                <a:defRPr/>
              </a:pPr>
              <a:t>7/10/20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69129541-F661-B445-8351-D5BAC7A936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722063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03F497F6-05BB-A843-B786-9B1871876D15}" type="datetimeFigureOut">
              <a:rPr lang="en-US"/>
              <a:pPr>
                <a:defRPr/>
              </a:pPr>
              <a:t>7/10/20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955E49ED-6EFD-6445-9A67-5D378F0727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62435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10-July-2020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561256" y="6587067"/>
            <a:ext cx="6211144" cy="270933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The African Light Source : SA-ASNEAM-2020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9B65E-74F1-5F4B-897B-7BF665B639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908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10-July-2020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The African Light Source : SA-ASNEAM-2020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899B65E-74F1-5F4B-897B-7BF665B639F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68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7950"/>
            <a:ext cx="8010525" cy="4238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10-July-2020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The African Light Source : SA-ASNEAM-2020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C53846-7C7C-4F42-8496-5B9359BFCA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196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7950"/>
            <a:ext cx="8010525" cy="4238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124744"/>
            <a:ext cx="4038600" cy="5112568"/>
          </a:xfrm>
          <a:ln cap="flat">
            <a:solidFill>
              <a:schemeClr val="tx1"/>
            </a:solidFill>
          </a:ln>
          <a:effectLst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124744"/>
            <a:ext cx="4038600" cy="5112568"/>
          </a:xfrm>
          <a:ln cap="flat">
            <a:solidFill>
              <a:schemeClr val="tx1"/>
            </a:solidFill>
          </a:ln>
          <a:effectLst/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10-July-2020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The African Light Source : SA-ASNEAM-2020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837EE-810E-C943-B3C0-7F8D0FAB63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876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7950"/>
            <a:ext cx="8010525" cy="4238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10-July-2020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The African Light Source : SA-ASNEAM-2020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12FCC8-0BCA-A24D-913B-E0EEC41D3F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521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07950"/>
            <a:ext cx="8010525" cy="4238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1691680" y="980728"/>
            <a:ext cx="5760169" cy="4319686"/>
          </a:xfrm>
        </p:spPr>
        <p:txBody>
          <a:bodyPr rtlCol="0">
            <a:normAutofit/>
          </a:bodyPr>
          <a:lstStyle/>
          <a:p>
            <a:pPr lvl="0"/>
            <a:r>
              <a:rPr lang="en-US" noProof="0"/>
              <a:t>Drag picture to placeholder or click icon to add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10-July-2020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The African Light Source : SA-ASNEAM-2020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54105F-20BC-C44B-B8CA-73DDBC2EEE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41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10-July-2020</a:t>
            </a:r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The African Light Source : SA-ASNEAM-2020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42EBEC-E32B-634C-BC38-F0737716B54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302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10-July-2020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ZA"/>
              <a:t>The African Light Source : SA-ASNEAM-2020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820BB4-79DF-0F42-A2BE-C7D0996392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0" y="107950"/>
            <a:ext cx="8010525" cy="423863"/>
          </a:xfrm>
          <a:prstGeom prst="rect">
            <a:avLst/>
          </a:prstGeom>
          <a:gradFill flip="none" rotWithShape="1">
            <a:gsLst>
              <a:gs pos="50000">
                <a:srgbClr val="FF6600"/>
              </a:gs>
              <a:gs pos="100000">
                <a:srgbClr val="FFFFFF">
                  <a:alpha val="75000"/>
                </a:srgbClr>
              </a:gs>
            </a:gsLst>
            <a:lin ang="0" scaled="1"/>
            <a:tileRect/>
          </a:gradFill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637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4.xml"/><Relationship Id="rId7" Type="http://schemas.openxmlformats.org/officeDocument/2006/relationships/slideLayout" Target="../slideLayouts/slideLayout8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slideLayout" Target="../slideLayouts/slideLayout7.xml"/><Relationship Id="rId5" Type="http://schemas.openxmlformats.org/officeDocument/2006/relationships/slideLayout" Target="../slideLayouts/slideLayout6.xml"/><Relationship Id="rId4" Type="http://schemas.openxmlformats.org/officeDocument/2006/relationships/slideLayout" Target="../slideLayouts/slideLayout5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260600"/>
            <a:ext cx="8229600" cy="386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00" y="6587067"/>
            <a:ext cx="1358900" cy="270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ZA"/>
              <a:t>10-July-2020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61256" y="6587067"/>
            <a:ext cx="6671732" cy="2709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ZA"/>
              <a:t>The African Light Source : SA-ASNEAM-2020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587067"/>
            <a:ext cx="457200" cy="266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C6FDDF5-ED94-A942-98BA-E67C1C676D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12700" y="6587067"/>
            <a:ext cx="914400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 userDrawn="1"/>
        </p:nvGrpSpPr>
        <p:grpSpPr>
          <a:xfrm>
            <a:off x="12700" y="0"/>
            <a:ext cx="9131300" cy="1917700"/>
            <a:chOff x="12700" y="0"/>
            <a:chExt cx="9131300" cy="1917700"/>
          </a:xfrm>
        </p:grpSpPr>
        <p:pic>
          <p:nvPicPr>
            <p:cNvPr id="12" name="Picture 11" descr="AfLS-banner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00" y="0"/>
              <a:ext cx="9131300" cy="19177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146300" y="137159"/>
              <a:ext cx="481777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The African Light Source </a:t>
              </a:r>
            </a:p>
            <a:p>
              <a:pPr algn="ctr"/>
              <a:r>
                <a:rPr lang="en-US" sz="3600" b="1" dirty="0"/>
                <a:t>Project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i="1" kern="1200">
          <a:solidFill>
            <a:schemeClr val="tx1"/>
          </a:solidFill>
          <a:latin typeface="+mj-lt"/>
          <a:ea typeface="ＭＳ Ｐゴシック" charset="0"/>
          <a:cs typeface="Bookman Old Style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0" indent="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None/>
        <a:defRPr sz="3200" kern="120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2260600"/>
            <a:ext cx="8229600" cy="386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700" y="6553201"/>
            <a:ext cx="1367367" cy="3048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ZA"/>
              <a:t>10-July-2020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91733" y="6548439"/>
            <a:ext cx="6587067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ZA"/>
              <a:t>The African Light Source : SA-ASNEAM-2020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86800" y="6553201"/>
            <a:ext cx="457200" cy="3000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CC6FDDF5-ED94-A942-98BA-E67C1C676D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2700" y="6553201"/>
            <a:ext cx="914400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 userDrawn="1"/>
        </p:nvGrpSpPr>
        <p:grpSpPr>
          <a:xfrm>
            <a:off x="12700" y="0"/>
            <a:ext cx="9131300" cy="1917700"/>
            <a:chOff x="12700" y="0"/>
            <a:chExt cx="9131300" cy="1917700"/>
          </a:xfrm>
        </p:grpSpPr>
        <p:pic>
          <p:nvPicPr>
            <p:cNvPr id="12" name="Picture 11" descr="AfLS-banner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00" y="0"/>
              <a:ext cx="9131300" cy="1917700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2146300" y="137159"/>
              <a:ext cx="481777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The African Light Source </a:t>
              </a:r>
            </a:p>
            <a:p>
              <a:pPr algn="ctr"/>
              <a:r>
                <a:rPr lang="en-US" sz="3600" b="1" dirty="0"/>
                <a:t>Project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89688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58" r:id="rId2"/>
    <p:sldLayoutId id="2147483659" r:id="rId3"/>
    <p:sldLayoutId id="2147483660" r:id="rId4"/>
    <p:sldLayoutId id="2147483661" r:id="rId5"/>
    <p:sldLayoutId id="2147483662" r:id="rId6"/>
    <p:sldLayoutId id="2147483663" r:id="rId7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i="1" kern="1200">
          <a:solidFill>
            <a:schemeClr val="tx1"/>
          </a:solidFill>
          <a:latin typeface="+mj-lt"/>
          <a:ea typeface="ＭＳ Ｐゴシック" charset="0"/>
          <a:cs typeface="Bookman Old Style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 i="1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0" indent="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None/>
        <a:defRPr sz="3200" kern="1200" baseline="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hyperlink" Target="https://link.springer.com/article/10.1007/s12551-019-00578-3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lamp.ictp.it/index.php/aphysrev/article/view/1610/586" TargetMode="External"/><Relationship Id="rId5" Type="http://schemas.openxmlformats.org/officeDocument/2006/relationships/image" Target="../media/image3.png"/><Relationship Id="rId4" Type="http://schemas.openxmlformats.org/officeDocument/2006/relationships/hyperlink" Target="https://www.worldscientific.com/doi/abs/10.1142/S0217732318300033" TargetMode="Externa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events.saip.org.za/conferenceDisplay.py/getPic?picId=67&amp;confId=61" TargetMode="External"/><Relationship Id="rId2" Type="http://schemas.openxmlformats.org/officeDocument/2006/relationships/hyperlink" Target="http://events.saip.org.za/conferenceDisplay.py/getPic?picId=70&amp;confId=61" TargetMode="Externa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docs.google.com/spreadsheets/d/1NlULgrE7Bu9t2aeiKIYd3zgFALoLbksfEFTqNC8p0q0/edit" TargetMode="External"/><Relationship Id="rId4" Type="http://schemas.openxmlformats.org/officeDocument/2006/relationships/hyperlink" Target="http://events.saip.org.za/conferenceDisplay.py/getPic?picId=66&amp;confId=61" TargetMode="Externa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7.png"/><Relationship Id="rId5" Type="http://schemas.openxmlformats.org/officeDocument/2006/relationships/image" Target="../media/image26.gif"/><Relationship Id="rId4" Type="http://schemas.openxmlformats.org/officeDocument/2006/relationships/image" Target="../media/image2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iycr2014.org/events/openlabs/bruker-openlab-cameroon" TargetMode="External"/><Relationship Id="rId13" Type="http://schemas.openxmlformats.org/officeDocument/2006/relationships/image" Target="../media/image28.png"/><Relationship Id="rId3" Type="http://schemas.openxmlformats.org/officeDocument/2006/relationships/hyperlink" Target="http://www.emu.uct.ac.za/news/ucts-centre-imaging-and-analysis-uct-cia" TargetMode="External"/><Relationship Id="rId7" Type="http://schemas.openxmlformats.org/officeDocument/2006/relationships/hyperlink" Target="https://www.iycr2014.org/events/openlabs/iucr-iupap-ictp-openlab-senegal" TargetMode="External"/><Relationship Id="rId12" Type="http://schemas.openxmlformats.org/officeDocument/2006/relationships/hyperlink" Target="https://www.iycr2014.org/events/openlabs/bruker-openlab-morocco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lacpmci.com/index.html" TargetMode="External"/><Relationship Id="rId11" Type="http://schemas.openxmlformats.org/officeDocument/2006/relationships/hyperlink" Target="https://www.iycr2014.org/events/openlabs/bruker-openlab-algeria" TargetMode="External"/><Relationship Id="rId5" Type="http://schemas.openxmlformats.org/officeDocument/2006/relationships/hyperlink" Target="http://www.africanlightsource.org/crystallography-in-ghana" TargetMode="External"/><Relationship Id="rId10" Type="http://schemas.openxmlformats.org/officeDocument/2006/relationships/hyperlink" Target="https://www.iycr2014.org/events/openlabs/bruker-openlab-tunisia" TargetMode="External"/><Relationship Id="rId4" Type="http://schemas.openxmlformats.org/officeDocument/2006/relationships/hyperlink" Target="https://www.xtechlab.co/" TargetMode="External"/><Relationship Id="rId9" Type="http://schemas.openxmlformats.org/officeDocument/2006/relationships/hyperlink" Target="https://www.iycr2014.org/events/openlabs/ccdc-openlab-kenya" TargetMode="External"/><Relationship Id="rId1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cbi.nlm.nih.gov/pubmed/9646869" TargetMode="External"/><Relationship Id="rId2" Type="http://schemas.openxmlformats.org/officeDocument/2006/relationships/hyperlink" Target="https://www.ncbi.nlm.nih.gov/pubmed/30595456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ncbi.nlm.nih.gov/pubmed/28875019" TargetMode="External"/><Relationship Id="rId5" Type="http://schemas.openxmlformats.org/officeDocument/2006/relationships/hyperlink" Target="https://www.ncbi.nlm.nih.gov/pubmed/27742535" TargetMode="External"/><Relationship Id="rId4" Type="http://schemas.openxmlformats.org/officeDocument/2006/relationships/hyperlink" Target="https://practicalfragments.blogspot.com/2018/10/fragments-in-clinic-2018-edition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fricanlightsource.org/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fricanlightsource.org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ZA"/>
              <a:t>10-July-2020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ZA"/>
              <a:t>The African Light Source : SA-ASNEAM-2020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1F4CFB-9478-F54C-BE31-35EC08571A6C}"/>
              </a:ext>
            </a:extLst>
          </p:cNvPr>
          <p:cNvSpPr txBox="1"/>
          <p:nvPr/>
        </p:nvSpPr>
        <p:spPr>
          <a:xfrm>
            <a:off x="111680" y="1908849"/>
            <a:ext cx="5188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Johannesburg – Soccer World Cup 2010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8578959-D5F5-ED4E-89A5-492FCA75D4F3}"/>
              </a:ext>
            </a:extLst>
          </p:cNvPr>
          <p:cNvSpPr txBox="1"/>
          <p:nvPr/>
        </p:nvSpPr>
        <p:spPr>
          <a:xfrm>
            <a:off x="111680" y="2224989"/>
            <a:ext cx="7034783" cy="3154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Update on the </a:t>
            </a:r>
            <a:r>
              <a:rPr lang="en-GB" b="1" dirty="0" err="1"/>
              <a:t>AfLS</a:t>
            </a:r>
            <a:endParaRPr lang="en-GB" b="1" dirty="0"/>
          </a:p>
          <a:p>
            <a:pPr algn="ctr"/>
            <a:endParaRPr lang="en-GB" i="1" dirty="0"/>
          </a:p>
          <a:p>
            <a:pPr algn="just">
              <a:spcAft>
                <a:spcPts val="600"/>
              </a:spcAft>
            </a:pPr>
            <a:endParaRPr lang="en-GB" sz="1800" dirty="0"/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sz="1800" dirty="0" err="1"/>
              <a:t>AfLS</a:t>
            </a:r>
            <a:r>
              <a:rPr lang="en-GB" sz="1800" dirty="0"/>
              <a:t> History : 2 decades </a:t>
            </a:r>
            <a:r>
              <a:rPr lang="en-GB" sz="1800" dirty="0">
                <a:sym typeface="Wingdings" pitchFamily="2" charset="2"/>
              </a:rPr>
              <a:t> </a:t>
            </a:r>
            <a:r>
              <a:rPr lang="en-GB" sz="1800" dirty="0" err="1">
                <a:sym typeface="Wingdings" pitchFamily="2" charset="2"/>
              </a:rPr>
              <a:t>AfLS</a:t>
            </a:r>
            <a:endParaRPr lang="en-GB" sz="1800" dirty="0">
              <a:sym typeface="Wingdings" pitchFamily="2" charset="2"/>
            </a:endParaRP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sz="1800" dirty="0" err="1">
                <a:sym typeface="Wingdings" pitchFamily="2" charset="2"/>
              </a:rPr>
              <a:t>AfLS</a:t>
            </a:r>
            <a:r>
              <a:rPr lang="en-GB" sz="1800" dirty="0">
                <a:sym typeface="Wingdings" pitchFamily="2" charset="2"/>
              </a:rPr>
              <a:t> Motivations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sz="1800" dirty="0">
                <a:sym typeface="Wingdings" pitchFamily="2" charset="2"/>
              </a:rPr>
              <a:t>Roadmap – </a:t>
            </a:r>
            <a:br>
              <a:rPr lang="en-GB" sz="1800" dirty="0">
                <a:sym typeface="Wingdings" pitchFamily="2" charset="2"/>
              </a:rPr>
            </a:br>
            <a:r>
              <a:rPr lang="en-GB" sz="1800" dirty="0">
                <a:sym typeface="Wingdings" pitchFamily="2" charset="2"/>
              </a:rPr>
              <a:t>Stories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sz="1800" dirty="0">
                <a:sym typeface="Wingdings" pitchFamily="2" charset="2"/>
              </a:rPr>
              <a:t>Perspectives</a:t>
            </a:r>
          </a:p>
          <a:p>
            <a:pPr marL="342900" indent="-342900" algn="just">
              <a:spcAft>
                <a:spcPts val="600"/>
              </a:spcAft>
              <a:buFont typeface="+mj-lt"/>
              <a:buAutoNum type="arabicPeriod"/>
            </a:pPr>
            <a:r>
              <a:rPr lang="en-GB" sz="1800" dirty="0">
                <a:sym typeface="Wingdings" pitchFamily="2" charset="2"/>
              </a:rPr>
              <a:t>Upcoming</a:t>
            </a:r>
          </a:p>
        </p:txBody>
      </p:sp>
      <p:pic>
        <p:nvPicPr>
          <p:cNvPr id="13" name="Picture 12">
            <a:hlinkClick r:id="rId2"/>
            <a:extLst>
              <a:ext uri="{FF2B5EF4-FFF2-40B4-BE49-F238E27FC236}">
                <a16:creationId xmlns:a16="http://schemas.microsoft.com/office/drawing/2014/main" id="{67494B7C-E2CD-8A46-9732-E0F6B3264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2326" y="5340376"/>
            <a:ext cx="3987801" cy="99695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8" name="Picture 17">
            <a:hlinkClick r:id="rId4"/>
            <a:extLst>
              <a:ext uri="{FF2B5EF4-FFF2-40B4-BE49-F238E27FC236}">
                <a16:creationId xmlns:a16="http://schemas.microsoft.com/office/drawing/2014/main" id="{6625744A-0CB0-A545-A115-D313D5AA4B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6570" y="1957618"/>
            <a:ext cx="2177474" cy="1784381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7FFCC43-88E5-4D43-A760-A148032FA66A}"/>
              </a:ext>
            </a:extLst>
          </p:cNvPr>
          <p:cNvGrpSpPr/>
          <p:nvPr/>
        </p:nvGrpSpPr>
        <p:grpSpPr>
          <a:xfrm>
            <a:off x="3110644" y="4013346"/>
            <a:ext cx="5909484" cy="1037505"/>
            <a:chOff x="3230880" y="4156287"/>
            <a:chExt cx="5909484" cy="1037505"/>
          </a:xfrm>
        </p:grpSpPr>
        <p:pic>
          <p:nvPicPr>
            <p:cNvPr id="6" name="Picture 5">
              <a:hlinkClick r:id="rId6"/>
              <a:extLst>
                <a:ext uri="{FF2B5EF4-FFF2-40B4-BE49-F238E27FC236}">
                  <a16:creationId xmlns:a16="http://schemas.microsoft.com/office/drawing/2014/main" id="{E279894F-B820-2247-8FA7-8A7A0DB4F8F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340380" y="4373302"/>
              <a:ext cx="1812182" cy="554631"/>
            </a:xfrm>
            <a:prstGeom prst="rect">
              <a:avLst/>
            </a:prstGeom>
          </p:spPr>
        </p:pic>
        <p:pic>
          <p:nvPicPr>
            <p:cNvPr id="16" name="Picture 15">
              <a:hlinkClick r:id="rId6"/>
              <a:extLst>
                <a:ext uri="{FF2B5EF4-FFF2-40B4-BE49-F238E27FC236}">
                  <a16:creationId xmlns:a16="http://schemas.microsoft.com/office/drawing/2014/main" id="{5F5D40E3-0918-064A-9C4D-17AA929772D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152562" y="4358679"/>
              <a:ext cx="3987802" cy="720568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1BE2E6CA-09D7-5A4B-B0B4-69C23285A5C8}"/>
                </a:ext>
              </a:extLst>
            </p:cNvPr>
            <p:cNvSpPr/>
            <p:nvPr/>
          </p:nvSpPr>
          <p:spPr>
            <a:xfrm>
              <a:off x="3230880" y="4156287"/>
              <a:ext cx="5909484" cy="1037505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4A0D404-46E1-3A4D-9C31-B1089F5DC0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8BB4D7-0AFB-2540-BF42-888C3A8D8323}"/>
              </a:ext>
            </a:extLst>
          </p:cNvPr>
          <p:cNvSpPr txBox="1"/>
          <p:nvPr/>
        </p:nvSpPr>
        <p:spPr>
          <a:xfrm>
            <a:off x="5932865" y="3753918"/>
            <a:ext cx="3211135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hlinkClick r:id="rId4"/>
              </a:rPr>
              <a:t>https://www.worldscientific.com/doi/abs/10.1142/S0217732318300033</a:t>
            </a:r>
            <a:r>
              <a:rPr lang="en-US" sz="800" dirty="0"/>
              <a:t>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96F3059-8E96-C34D-95C1-84E3BE4C69CB}"/>
              </a:ext>
            </a:extLst>
          </p:cNvPr>
          <p:cNvSpPr txBox="1"/>
          <p:nvPr/>
        </p:nvSpPr>
        <p:spPr>
          <a:xfrm>
            <a:off x="6348042" y="5055484"/>
            <a:ext cx="279595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800" dirty="0">
                <a:hlinkClick r:id="rId6"/>
              </a:rPr>
              <a:t>http://lamp.ictp.it/index.php/aphysrev/article/view/1610/586</a:t>
            </a:r>
            <a:r>
              <a:rPr lang="en-US" sz="8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2099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10-July-2020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SA-ASNEAM-2020</a:t>
            </a:r>
            <a:endParaRPr lang="en-US" sz="1200" dirty="0"/>
          </a:p>
        </p:txBody>
      </p:sp>
      <p:sp>
        <p:nvSpPr>
          <p:cNvPr id="7" name="TextBox 6"/>
          <p:cNvSpPr txBox="1"/>
          <p:nvPr/>
        </p:nvSpPr>
        <p:spPr>
          <a:xfrm>
            <a:off x="12700" y="3205362"/>
            <a:ext cx="386842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Registered as a Trust</a:t>
            </a:r>
          </a:p>
          <a:p>
            <a:r>
              <a:rPr lang="en-US" sz="1800" b="1" dirty="0"/>
              <a:t>With a Constitution </a:t>
            </a:r>
          </a:p>
          <a:p>
            <a:r>
              <a:rPr lang="en-US" sz="1800" b="1" dirty="0"/>
              <a:t>Bank Account established</a:t>
            </a:r>
          </a:p>
          <a:p>
            <a:r>
              <a:rPr lang="en-US" sz="1800" b="1" dirty="0"/>
              <a:t>Receiving funds</a:t>
            </a:r>
          </a:p>
          <a:p>
            <a:r>
              <a:rPr lang="en-US" sz="1800" b="1" dirty="0"/>
              <a:t>Appointed Auditor</a:t>
            </a:r>
          </a:p>
          <a:p>
            <a:r>
              <a:rPr lang="en-US" sz="1800" b="1" dirty="0"/>
              <a:t>Access to staff (</a:t>
            </a:r>
            <a:r>
              <a:rPr lang="en-US" sz="1800" dirty="0"/>
              <a:t>SAIP Exec Office)</a:t>
            </a:r>
          </a:p>
          <a:p>
            <a:endParaRPr lang="en-US" sz="1800" dirty="0"/>
          </a:p>
          <a:p>
            <a:r>
              <a:rPr lang="en-US" sz="1800" dirty="0"/>
              <a:t>Registration as a Public Benefit </a:t>
            </a:r>
            <a:r>
              <a:rPr lang="en-US" sz="1800" dirty="0" err="1"/>
              <a:t>Organisation</a:t>
            </a:r>
            <a:r>
              <a:rPr lang="en-US" sz="1800" dirty="0"/>
              <a:t> (PBO)</a:t>
            </a:r>
          </a:p>
          <a:p>
            <a:r>
              <a:rPr lang="en-US" sz="1800" dirty="0"/>
              <a:t>Special tax status</a:t>
            </a:r>
          </a:p>
          <a:p>
            <a:pPr marL="285750" indent="-285750">
              <a:buFont typeface="Wingdings" charset="0"/>
              <a:buChar char="à"/>
            </a:pPr>
            <a:r>
              <a:rPr lang="en-US" sz="1800" dirty="0">
                <a:sym typeface="Wingdings"/>
              </a:rPr>
              <a:t>In progress</a:t>
            </a:r>
          </a:p>
          <a:p>
            <a:pPr marL="285750" indent="-285750">
              <a:buFont typeface="Wingdings" charset="0"/>
              <a:buChar char="à"/>
            </a:pPr>
            <a:endParaRPr lang="en-US" sz="1800" dirty="0">
              <a:sym typeface="Wingdings"/>
            </a:endParaRPr>
          </a:p>
          <a:p>
            <a:pPr marL="285750" indent="-285750">
              <a:buFont typeface="Wingdings" charset="0"/>
              <a:buChar char="à"/>
            </a:pPr>
            <a:endParaRPr lang="en-US" sz="1800" dirty="0">
              <a:sym typeface="Wingdings"/>
            </a:endParaRPr>
          </a:p>
          <a:p>
            <a:endParaRPr lang="en-US" sz="1800" dirty="0">
              <a:sym typeface="Wingding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8000" y="2096053"/>
            <a:ext cx="2153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AfLS</a:t>
            </a:r>
            <a:endParaRPr lang="en-US" b="1" dirty="0"/>
          </a:p>
          <a:p>
            <a:pPr algn="ctr"/>
            <a:r>
              <a:rPr lang="en-US" b="1" dirty="0"/>
              <a:t>Legal Entity</a:t>
            </a:r>
          </a:p>
        </p:txBody>
      </p:sp>
      <p:pic>
        <p:nvPicPr>
          <p:cNvPr id="3" name="Picture 2" descr="Screen Shot 2018-03-23 at 4.54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7520" y="2061504"/>
            <a:ext cx="4074160" cy="4322363"/>
          </a:xfrm>
          <a:prstGeom prst="rect">
            <a:avLst/>
          </a:prstGeom>
          <a:ln>
            <a:solidFill>
              <a:srgbClr val="000000"/>
            </a:solidFill>
          </a:ln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CA2931-CB8D-8440-BA06-5E2AB9885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203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10-July-2020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SA-ASNEAM-2020</a:t>
            </a:r>
            <a:endParaRPr lang="en-US" sz="1200" dirty="0"/>
          </a:p>
        </p:txBody>
      </p:sp>
      <p:sp>
        <p:nvSpPr>
          <p:cNvPr id="2" name="Rectangle 1"/>
          <p:cNvSpPr/>
          <p:nvPr/>
        </p:nvSpPr>
        <p:spPr>
          <a:xfrm>
            <a:off x="101600" y="2056518"/>
            <a:ext cx="8953500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/>
              <a:t>AfLS</a:t>
            </a:r>
            <a:r>
              <a:rPr lang="en-US" b="1" dirty="0"/>
              <a:t> meeting </a:t>
            </a:r>
            <a:r>
              <a:rPr lang="en-US" dirty="0"/>
              <a:t>: </a:t>
            </a:r>
            <a:r>
              <a:rPr lang="en-US" b="1" dirty="0"/>
              <a:t>2016 Conference - </a:t>
            </a:r>
            <a:r>
              <a:rPr lang="en-US" dirty="0"/>
              <a:t>Concrete outcomes. </a:t>
            </a:r>
          </a:p>
          <a:p>
            <a:endParaRPr lang="en-US" dirty="0"/>
          </a:p>
          <a:p>
            <a:endParaRPr lang="en-US" sz="1000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Grenoble Resolutions.</a:t>
            </a:r>
          </a:p>
          <a:p>
            <a:pPr marL="914400" lvl="1" indent="-457200">
              <a:buFont typeface="Arial"/>
              <a:buChar char="•"/>
            </a:pPr>
            <a:r>
              <a:rPr lang="en-US" sz="2000" dirty="0"/>
              <a:t>See </a:t>
            </a:r>
            <a:r>
              <a:rPr lang="en-US" sz="1000" dirty="0">
                <a:latin typeface="Courier"/>
                <a:cs typeface="Courier"/>
                <a:hlinkClick r:id="rId2"/>
              </a:rPr>
              <a:t>http://events.saip.org.za/conferenceDisplay.py/getPic?picId=70&amp;confId=61</a:t>
            </a:r>
            <a:r>
              <a:rPr lang="en-US" sz="1000" dirty="0">
                <a:latin typeface="Courier"/>
                <a:cs typeface="Courier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Terms of Reference.</a:t>
            </a:r>
          </a:p>
          <a:p>
            <a:pPr lvl="2" indent="-457200">
              <a:buFont typeface="Arial"/>
              <a:buChar char="•"/>
            </a:pPr>
            <a:r>
              <a:rPr lang="en-US" sz="2000" dirty="0"/>
              <a:t>See </a:t>
            </a:r>
            <a:r>
              <a:rPr lang="en-US" sz="1000" dirty="0">
                <a:latin typeface="Courier"/>
                <a:cs typeface="Courier"/>
                <a:hlinkClick r:id="rId3"/>
              </a:rPr>
              <a:t>http://events.saip.org.za/conferenceDisplay.py/getPic?picId=67&amp;confId=61</a:t>
            </a:r>
            <a:r>
              <a:rPr lang="en-US" sz="1000" dirty="0">
                <a:latin typeface="Courier"/>
                <a:cs typeface="Courier"/>
              </a:rPr>
              <a:t> 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Roadmap summary.</a:t>
            </a:r>
          </a:p>
          <a:p>
            <a:pPr lvl="2" indent="-457200">
              <a:buFont typeface="Arial"/>
              <a:buChar char="•"/>
            </a:pPr>
            <a:r>
              <a:rPr lang="en-US" sz="2000" dirty="0"/>
              <a:t>See</a:t>
            </a:r>
            <a:r>
              <a:rPr lang="en-US" dirty="0"/>
              <a:t> </a:t>
            </a:r>
            <a:r>
              <a:rPr lang="en-US" sz="1000" dirty="0">
                <a:latin typeface="Courier"/>
                <a:cs typeface="Courier"/>
                <a:hlinkClick r:id="rId4"/>
              </a:rPr>
              <a:t>http://events.saip.org.za/conferenceDisplay.py/getPic?picId=66&amp;confId=61</a:t>
            </a:r>
            <a:r>
              <a:rPr lang="en-US" sz="1000" dirty="0">
                <a:latin typeface="Courier"/>
                <a:cs typeface="Courier"/>
              </a:rPr>
              <a:t> </a:t>
            </a:r>
            <a:endParaRPr lang="en-US" dirty="0"/>
          </a:p>
          <a:p>
            <a:pPr marL="457200" indent="-457200">
              <a:buFont typeface="+mj-lt"/>
              <a:buAutoNum type="arabicPeriod"/>
            </a:pPr>
            <a:r>
              <a:rPr lang="en-US" dirty="0"/>
              <a:t>Steering Committee to drive this roadmap forward.</a:t>
            </a:r>
          </a:p>
          <a:p>
            <a:pPr marL="914400" lvl="1" indent="-457200">
              <a:buFont typeface="Arial"/>
              <a:buChar char="•"/>
            </a:pPr>
            <a:r>
              <a:rPr lang="en-US" sz="2000" dirty="0"/>
              <a:t>fully mandated</a:t>
            </a:r>
          </a:p>
          <a:p>
            <a:pPr marL="914400" lvl="1" indent="-457200">
              <a:buFont typeface="Arial"/>
              <a:buChar char="•"/>
            </a:pPr>
            <a:r>
              <a:rPr lang="en-US" sz="2000" dirty="0"/>
              <a:t>globally elected </a:t>
            </a:r>
          </a:p>
          <a:p>
            <a:pPr marL="914400" lvl="1" indent="-457200">
              <a:buFont typeface="Arial"/>
              <a:buChar char="•"/>
            </a:pPr>
            <a:r>
              <a:rPr lang="en-US" sz="2000" dirty="0"/>
              <a:t>See </a:t>
            </a:r>
            <a:r>
              <a:rPr lang="en-US" sz="1000" dirty="0">
                <a:latin typeface="Courier"/>
                <a:cs typeface="Courier"/>
                <a:hlinkClick r:id="rId5"/>
              </a:rPr>
              <a:t>https://docs.google.com/spreadsheets/d/1NlULgrE7Bu9t2aeiKIYd3zgFALoLbksfEFTqNC8p0q0/edit#gid=0</a:t>
            </a:r>
            <a:r>
              <a:rPr lang="en-US" sz="1000" dirty="0">
                <a:latin typeface="Courier"/>
                <a:cs typeface="Courier"/>
              </a:rPr>
              <a:t> 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1069ACF-192F-2642-9430-6FE77A02EE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60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10-July-2020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SA-ASNEAM-2020</a:t>
            </a:r>
            <a:endParaRPr lang="en-US" sz="1200" dirty="0"/>
          </a:p>
        </p:txBody>
      </p:sp>
      <p:pic>
        <p:nvPicPr>
          <p:cNvPr id="3" name="Picture 2" descr="AfLS-bann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31300" cy="19177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2700" y="3675704"/>
            <a:ext cx="21336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Article 5.3.2  p 22 : Recommends establishing a Synchrotron as a centralized African scientific facility.</a:t>
            </a:r>
          </a:p>
          <a:p>
            <a:endParaRPr lang="en-US" sz="1600" b="1" dirty="0"/>
          </a:p>
          <a:p>
            <a:r>
              <a:rPr lang="en-US" sz="1600" dirty="0"/>
              <a:t>Co written by </a:t>
            </a:r>
          </a:p>
          <a:p>
            <a:r>
              <a:rPr lang="en-US" sz="1600" dirty="0" err="1"/>
              <a:t>Dr</a:t>
            </a:r>
            <a:r>
              <a:rPr lang="en-US" sz="1600" dirty="0"/>
              <a:t> </a:t>
            </a:r>
            <a:r>
              <a:rPr lang="en-US" sz="1600" dirty="0" err="1"/>
              <a:t>Nkem</a:t>
            </a:r>
            <a:r>
              <a:rPr lang="en-US" sz="1600" dirty="0"/>
              <a:t> </a:t>
            </a:r>
            <a:r>
              <a:rPr lang="en-US" sz="1600" dirty="0" err="1"/>
              <a:t>Khumbah</a:t>
            </a:r>
            <a:r>
              <a:rPr lang="en-US" sz="1600" dirty="0"/>
              <a:t>,</a:t>
            </a:r>
          </a:p>
          <a:p>
            <a:r>
              <a:rPr lang="en-US" sz="1600" b="1" u="sng" dirty="0"/>
              <a:t>STEM-Africa Initiative</a:t>
            </a:r>
            <a:endParaRPr lang="en-US" sz="1600" dirty="0"/>
          </a:p>
        </p:txBody>
      </p:sp>
      <p:pic>
        <p:nvPicPr>
          <p:cNvPr id="10" name="Picture 9" descr="Screen Shot 2017-11-08 at 12.01.29 PM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6301" y="2116330"/>
            <a:ext cx="2695731" cy="426054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12700" y="2007969"/>
            <a:ext cx="6363601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Declaration and Action Plan </a:t>
            </a:r>
          </a:p>
          <a:p>
            <a:pPr algn="ctr"/>
            <a:r>
              <a:rPr lang="en-US" sz="1800" dirty="0"/>
              <a:t>1</a:t>
            </a:r>
            <a:r>
              <a:rPr lang="en-US" sz="1800" baseline="30000" dirty="0"/>
              <a:t>st</a:t>
            </a:r>
            <a:r>
              <a:rPr lang="en-US" sz="1800" dirty="0"/>
              <a:t> African Higher Education Summit on Revitalizing Higher Education for Africa’s Future, </a:t>
            </a:r>
          </a:p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10-12 March 2015, Dakar, Senegal. </a:t>
            </a:r>
          </a:p>
        </p:txBody>
      </p:sp>
      <p:pic>
        <p:nvPicPr>
          <p:cNvPr id="2" name="Picture 1" descr="mg_528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300" y="3659444"/>
            <a:ext cx="4074160" cy="271743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05B2C66-46F2-9548-8482-CABE26E350FD}"/>
              </a:ext>
            </a:extLst>
          </p:cNvPr>
          <p:cNvSpPr txBox="1"/>
          <p:nvPr/>
        </p:nvSpPr>
        <p:spPr>
          <a:xfrm>
            <a:off x="2146300" y="136850"/>
            <a:ext cx="48177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The African Light Source </a:t>
            </a:r>
          </a:p>
          <a:p>
            <a:pPr algn="ctr"/>
            <a:r>
              <a:rPr lang="en-US" sz="3600" b="1" dirty="0"/>
              <a:t>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2148D6-1A59-E849-9F26-268DFDAF28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880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10-July-2020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SA-ASNEAM-2020</a:t>
            </a:r>
            <a:endParaRPr lang="en-US" sz="1200" dirty="0"/>
          </a:p>
        </p:txBody>
      </p:sp>
      <p:pic>
        <p:nvPicPr>
          <p:cNvPr id="3" name="Picture 2" descr="AfLS-bann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31300" cy="19177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0" y="2039455"/>
            <a:ext cx="91313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Specialized Technical Committee on Education, Science and Technology</a:t>
            </a:r>
          </a:p>
          <a:p>
            <a:r>
              <a:rPr lang="en-US" b="1" dirty="0"/>
              <a:t>Africa Union : STC-EST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2870452"/>
            <a:ext cx="3390906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20 October 2017 Egypt </a:t>
            </a:r>
          </a:p>
          <a:p>
            <a:r>
              <a:rPr lang="en-US" sz="1800" b="1" dirty="0"/>
              <a:t>H.E. Prof. Sarah Anyang </a:t>
            </a:r>
            <a:r>
              <a:rPr lang="en-US" sz="1800" b="1" dirty="0" err="1"/>
              <a:t>Agbor</a:t>
            </a:r>
            <a:endParaRPr lang="en-US" sz="1800" b="1" dirty="0"/>
          </a:p>
          <a:p>
            <a:r>
              <a:rPr lang="en-US" sz="1600" dirty="0"/>
              <a:t>AU Commissioner for Human Resources, Science and Technology</a:t>
            </a:r>
            <a:r>
              <a:rPr lang="en-US" sz="1800" dirty="0"/>
              <a:t>. </a:t>
            </a:r>
          </a:p>
          <a:p>
            <a:endParaRPr lang="en-US" sz="800" dirty="0"/>
          </a:p>
          <a:p>
            <a:r>
              <a:rPr lang="en-US" sz="1600" b="1" dirty="0"/>
              <a:t>African Academy of Science</a:t>
            </a:r>
          </a:p>
          <a:p>
            <a:r>
              <a:rPr lang="en-US" sz="1600" dirty="0"/>
              <a:t>President </a:t>
            </a:r>
            <a:r>
              <a:rPr lang="en-US" sz="1600" b="1" dirty="0"/>
              <a:t>Prof. Felix </a:t>
            </a:r>
            <a:r>
              <a:rPr lang="en-US" sz="1600" b="1" dirty="0" err="1"/>
              <a:t>Dapare</a:t>
            </a:r>
            <a:r>
              <a:rPr lang="en-US" sz="1600" b="1" dirty="0"/>
              <a:t> </a:t>
            </a:r>
            <a:r>
              <a:rPr lang="en-US" sz="1600" b="1" dirty="0" err="1"/>
              <a:t>Dakora</a:t>
            </a:r>
            <a:endParaRPr lang="en-US" sz="1600" b="1" dirty="0"/>
          </a:p>
          <a:p>
            <a:r>
              <a:rPr lang="en-US" sz="1400" dirty="0"/>
              <a:t>Presentation on African Light Source</a:t>
            </a:r>
          </a:p>
        </p:txBody>
      </p:sp>
      <p:pic>
        <p:nvPicPr>
          <p:cNvPr id="7" name="Picture 6" descr="33178-mrh_2123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90906" y="2760131"/>
            <a:ext cx="5702300" cy="3801533"/>
          </a:xfrm>
          <a:prstGeom prst="rect">
            <a:avLst/>
          </a:prstGeom>
        </p:spPr>
      </p:pic>
      <p:pic>
        <p:nvPicPr>
          <p:cNvPr id="11" name="Picture 10" descr="African_Academy_of_Science_log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801" y="5343367"/>
            <a:ext cx="1074208" cy="690192"/>
          </a:xfrm>
          <a:prstGeom prst="rect">
            <a:avLst/>
          </a:prstGeom>
        </p:spPr>
      </p:pic>
      <p:pic>
        <p:nvPicPr>
          <p:cNvPr id="8" name="Picture 7" descr="Prof-Felix-Dapare-Dakora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17040" y="4815582"/>
            <a:ext cx="1463040" cy="173856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046E465-BD30-B54F-B816-8CADE3048ABC}"/>
              </a:ext>
            </a:extLst>
          </p:cNvPr>
          <p:cNvSpPr txBox="1"/>
          <p:nvPr/>
        </p:nvSpPr>
        <p:spPr>
          <a:xfrm>
            <a:off x="2146300" y="136850"/>
            <a:ext cx="48177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The African Light Source </a:t>
            </a:r>
          </a:p>
          <a:p>
            <a:pPr algn="ctr"/>
            <a:r>
              <a:rPr lang="en-US" sz="3600" b="1" dirty="0"/>
              <a:t>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CFB72D-27C2-6545-89D4-6DDAAA181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502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10-July-2020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SA-ASNEAM-2020</a:t>
            </a:r>
            <a:endParaRPr lang="en-US" sz="1200" dirty="0"/>
          </a:p>
        </p:txBody>
      </p:sp>
      <p:sp>
        <p:nvSpPr>
          <p:cNvPr id="8" name="TextBox 7"/>
          <p:cNvSpPr txBox="1"/>
          <p:nvPr/>
        </p:nvSpPr>
        <p:spPr>
          <a:xfrm>
            <a:off x="507999" y="2096053"/>
            <a:ext cx="35861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err="1"/>
              <a:t>AfLS</a:t>
            </a:r>
            <a:r>
              <a:rPr lang="en-US" b="1" dirty="0"/>
              <a:t> at the AU : Jan 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993A88C-C12D-EB4B-BAF2-D6B74FCB8D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011" y="2277376"/>
            <a:ext cx="3586117" cy="40563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B5CFDC68-EE62-C14E-9E72-F399048EC4B4}"/>
              </a:ext>
            </a:extLst>
          </p:cNvPr>
          <p:cNvSpPr txBox="1"/>
          <p:nvPr/>
        </p:nvSpPr>
        <p:spPr>
          <a:xfrm>
            <a:off x="204801" y="3090224"/>
            <a:ext cx="4127473" cy="224676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ZA" sz="1400" b="1" dirty="0"/>
              <a:t>DECISION ON THE REPORTS OF THE </a:t>
            </a:r>
          </a:p>
          <a:p>
            <a:pPr algn="ctr"/>
            <a:r>
              <a:rPr lang="en-ZA" sz="1400" b="1" dirty="0"/>
              <a:t>SPECIALISED TECHNICAL COMMITTEES (STCs) </a:t>
            </a:r>
          </a:p>
          <a:p>
            <a:endParaRPr lang="en-ZA" sz="1400" b="1" dirty="0"/>
          </a:p>
          <a:p>
            <a:endParaRPr lang="en-ZA" sz="1400" b="1" dirty="0"/>
          </a:p>
          <a:p>
            <a:r>
              <a:rPr lang="en-ZA" sz="1400" b="1" dirty="0"/>
              <a:t>The Executive Council, </a:t>
            </a:r>
          </a:p>
          <a:p>
            <a:endParaRPr lang="en-ZA" sz="1400" b="1" dirty="0"/>
          </a:p>
          <a:p>
            <a:r>
              <a:rPr lang="en-ZA" sz="1400" b="1" dirty="0"/>
              <a:t>C. STC ON EDUCATION, SCIENCE AND TECHNOLOGY</a:t>
            </a:r>
          </a:p>
          <a:p>
            <a:endParaRPr lang="en-ZA" sz="1400" dirty="0"/>
          </a:p>
          <a:p>
            <a:pPr marL="457200" indent="-457200">
              <a:buFont typeface="+mj-lt"/>
              <a:buAutoNum type="arabicPeriod" startAt="21"/>
            </a:pPr>
            <a:r>
              <a:rPr lang="en-ZA" sz="1400" dirty="0"/>
              <a:t>CALLS UPON Member States to support the Pan-African Synchrotron Initiative; 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9762A61-D19E-0D44-957C-795608934F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566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10-July-2020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SA-ASNEAM-2020</a:t>
            </a:r>
            <a:endParaRPr lang="en-US" sz="1200" dirty="0"/>
          </a:p>
        </p:txBody>
      </p:sp>
      <p:pic>
        <p:nvPicPr>
          <p:cNvPr id="4" name="Picture 3" descr="Screenshot_20190201-0953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14500"/>
            <a:ext cx="9144000" cy="51435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2DDCDD9E-EBFD-494C-94A2-915E6ABB52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636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10-July-2020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SA-ASNEAM-2020</a:t>
            </a:r>
            <a:endParaRPr lang="en-US" sz="1200" dirty="0"/>
          </a:p>
        </p:txBody>
      </p:sp>
      <p:grpSp>
        <p:nvGrpSpPr>
          <p:cNvPr id="5" name="Group 4"/>
          <p:cNvGrpSpPr/>
          <p:nvPr/>
        </p:nvGrpSpPr>
        <p:grpSpPr>
          <a:xfrm>
            <a:off x="12700" y="0"/>
            <a:ext cx="9131300" cy="1917700"/>
            <a:chOff x="12700" y="0"/>
            <a:chExt cx="9131300" cy="1917700"/>
          </a:xfrm>
        </p:grpSpPr>
        <p:pic>
          <p:nvPicPr>
            <p:cNvPr id="3" name="Picture 2" descr="AfLS-banne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00" y="0"/>
              <a:ext cx="9131300" cy="19177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097975" y="136850"/>
              <a:ext cx="4914422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The African Light Source </a:t>
              </a:r>
            </a:p>
            <a:p>
              <a:pPr algn="ctr"/>
              <a:r>
                <a:rPr lang="en-US" sz="3600" b="1" dirty="0"/>
                <a:t>Project</a:t>
              </a:r>
            </a:p>
            <a:p>
              <a:pPr algn="ctr"/>
              <a:r>
                <a:rPr lang="en-US" sz="3600" b="1" dirty="0"/>
                <a:t>Recent </a:t>
              </a:r>
              <a:r>
                <a:rPr lang="en-US" sz="3600" b="1" dirty="0" err="1"/>
                <a:t>AfLS</a:t>
              </a:r>
              <a:r>
                <a:rPr lang="en-US" sz="3600" b="1" dirty="0"/>
                <a:t> Events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F0B24A40-25E7-104B-8068-0B1FCA510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622" y="3808876"/>
            <a:ext cx="7046025" cy="262422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673DB0-5842-6C40-9F73-85BA52DFEF9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1504" y="2099761"/>
            <a:ext cx="1546580" cy="1527052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8DE81C2-F950-0D42-83D9-4C955B4D7D70}"/>
              </a:ext>
            </a:extLst>
          </p:cNvPr>
          <p:cNvSpPr txBox="1"/>
          <p:nvPr/>
        </p:nvSpPr>
        <p:spPr>
          <a:xfrm>
            <a:off x="239781" y="2263123"/>
            <a:ext cx="63682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AfLS</a:t>
            </a:r>
            <a:r>
              <a:rPr lang="en-GB" b="1" dirty="0"/>
              <a:t> : Plenary Session at COREVIP 2019</a:t>
            </a:r>
          </a:p>
          <a:p>
            <a:pPr algn="ctr"/>
            <a:endParaRPr lang="en-GB" sz="1200" i="1" dirty="0"/>
          </a:p>
          <a:p>
            <a:pPr algn="just"/>
            <a:r>
              <a:rPr lang="en-GB" sz="1800" dirty="0"/>
              <a:t>The </a:t>
            </a:r>
            <a:r>
              <a:rPr lang="en-GB" sz="1800" dirty="0" err="1"/>
              <a:t>AfLS</a:t>
            </a:r>
            <a:r>
              <a:rPr lang="en-GB" sz="1800" dirty="0"/>
              <a:t> was endorsed in a Conference Resolution</a:t>
            </a:r>
          </a:p>
          <a:p>
            <a:pPr algn="just"/>
            <a:r>
              <a:rPr lang="en-GB" sz="1800" dirty="0"/>
              <a:t>Proceeding to develop MoU for Formal Collaboration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5443786-DBA2-4B40-AB6E-DDA7B23B78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244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10-July-2020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SA-ASNEAM-2020</a:t>
            </a:r>
            <a:endParaRPr lang="en-US" sz="1200" dirty="0"/>
          </a:p>
        </p:txBody>
      </p:sp>
      <p:grpSp>
        <p:nvGrpSpPr>
          <p:cNvPr id="5" name="Group 4"/>
          <p:cNvGrpSpPr/>
          <p:nvPr/>
        </p:nvGrpSpPr>
        <p:grpSpPr>
          <a:xfrm>
            <a:off x="12700" y="0"/>
            <a:ext cx="9131300" cy="1917700"/>
            <a:chOff x="12700" y="0"/>
            <a:chExt cx="9131300" cy="1917700"/>
          </a:xfrm>
        </p:grpSpPr>
        <p:pic>
          <p:nvPicPr>
            <p:cNvPr id="3" name="Picture 2" descr="AfLS-banne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00" y="0"/>
              <a:ext cx="9131300" cy="19177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097976" y="136850"/>
              <a:ext cx="4914422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The African Light Source </a:t>
              </a:r>
            </a:p>
            <a:p>
              <a:pPr algn="ctr"/>
              <a:r>
                <a:rPr lang="en-US" sz="3600" b="1" dirty="0"/>
                <a:t>Project</a:t>
              </a:r>
            </a:p>
            <a:p>
              <a:pPr algn="ctr"/>
              <a:r>
                <a:rPr lang="en-US" sz="3600" b="1" dirty="0" err="1"/>
                <a:t>AfLS</a:t>
              </a:r>
              <a:r>
                <a:rPr lang="en-US" sz="3600" b="1" dirty="0"/>
                <a:t> and LS world wide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6E02CFCB-95CE-544B-86D7-9E5542578DDA}"/>
              </a:ext>
            </a:extLst>
          </p:cNvPr>
          <p:cNvSpPr txBox="1"/>
          <p:nvPr/>
        </p:nvSpPr>
        <p:spPr>
          <a:xfrm>
            <a:off x="465222" y="2374232"/>
            <a:ext cx="8085220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Long history of association of many synchrotrons with </a:t>
            </a:r>
            <a:r>
              <a:rPr lang="en-US" b="1" dirty="0" err="1"/>
              <a:t>AfLS</a:t>
            </a:r>
            <a:endParaRPr lang="en-US" b="1" dirty="0"/>
          </a:p>
          <a:p>
            <a:endParaRPr lang="en-US" dirty="0"/>
          </a:p>
          <a:p>
            <a:r>
              <a:rPr lang="en-US" dirty="0"/>
              <a:t>ESRF, SESAME, </a:t>
            </a:r>
            <a:r>
              <a:rPr lang="en-US" dirty="0" err="1"/>
              <a:t>Elettra</a:t>
            </a:r>
            <a:r>
              <a:rPr lang="en-US" dirty="0"/>
              <a:t>, Alba, SOLEIL, Diamond, Sirius and UVX, DESY, LNLS, CHESS, SLAC, SPRING8, Taiwan, ALS, CANDLE, APS, …. (others too, and no particular order)</a:t>
            </a:r>
          </a:p>
          <a:p>
            <a:endParaRPr lang="en-US" dirty="0"/>
          </a:p>
          <a:p>
            <a:r>
              <a:rPr lang="en-US" dirty="0" err="1"/>
              <a:t>AfLS</a:t>
            </a:r>
            <a:r>
              <a:rPr lang="en-US" dirty="0"/>
              <a:t> encourages connections that enhance its vision to all.</a:t>
            </a:r>
          </a:p>
          <a:p>
            <a:endParaRPr lang="en-US" dirty="0"/>
          </a:p>
          <a:p>
            <a:r>
              <a:rPr lang="en-US" dirty="0"/>
              <a:t>Driven by :</a:t>
            </a:r>
          </a:p>
          <a:p>
            <a:r>
              <a:rPr lang="en-US" dirty="0"/>
              <a:t>Bottom up (scientists, collaborations, training, history ….)</a:t>
            </a:r>
          </a:p>
          <a:p>
            <a:r>
              <a:rPr lang="en-US" dirty="0"/>
              <a:t>Top Down (strategy and policy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E900CA2-9FFD-A442-84C5-F5F4A903C6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57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10-July-2020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SA-ASNEAM-2020</a:t>
            </a:r>
            <a:endParaRPr lang="en-US" sz="1200" dirty="0"/>
          </a:p>
        </p:txBody>
      </p:sp>
      <p:grpSp>
        <p:nvGrpSpPr>
          <p:cNvPr id="5" name="Group 4"/>
          <p:cNvGrpSpPr/>
          <p:nvPr/>
        </p:nvGrpSpPr>
        <p:grpSpPr>
          <a:xfrm>
            <a:off x="12700" y="0"/>
            <a:ext cx="9131300" cy="1917700"/>
            <a:chOff x="12700" y="0"/>
            <a:chExt cx="9131300" cy="1917700"/>
          </a:xfrm>
        </p:grpSpPr>
        <p:pic>
          <p:nvPicPr>
            <p:cNvPr id="3" name="Picture 2" descr="AfLS-banne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00" y="0"/>
              <a:ext cx="9131300" cy="19177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097977" y="136850"/>
              <a:ext cx="4914422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The African Light Source </a:t>
              </a:r>
            </a:p>
            <a:p>
              <a:pPr algn="ctr"/>
              <a:r>
                <a:rPr lang="en-US" sz="3600" b="1" dirty="0"/>
                <a:t>Project</a:t>
              </a:r>
            </a:p>
            <a:p>
              <a:pPr algn="ctr"/>
              <a:r>
                <a:rPr lang="en-US" sz="3600" b="1" dirty="0"/>
                <a:t>CDR for </a:t>
              </a:r>
              <a:r>
                <a:rPr lang="en-US" sz="3600" b="1" dirty="0" err="1"/>
                <a:t>AfLS</a:t>
              </a:r>
              <a:endParaRPr lang="en-US" sz="3600" b="1" dirty="0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9DAAB5AD-18D6-7742-B7C4-21C50C2C08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809" y="1926659"/>
            <a:ext cx="5641674" cy="460858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EFF07660-1174-C74B-9E32-591D04D60313}"/>
              </a:ext>
            </a:extLst>
          </p:cNvPr>
          <p:cNvSpPr txBox="1"/>
          <p:nvPr/>
        </p:nvSpPr>
        <p:spPr>
          <a:xfrm>
            <a:off x="12700" y="2552170"/>
            <a:ext cx="3171658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002060"/>
                </a:solidFill>
              </a:rPr>
              <a:t>The </a:t>
            </a:r>
            <a:r>
              <a:rPr lang="en-US" sz="1400" dirty="0" err="1">
                <a:solidFill>
                  <a:srgbClr val="002060"/>
                </a:solidFill>
              </a:rPr>
              <a:t>AfLS</a:t>
            </a:r>
            <a:r>
              <a:rPr lang="en-US" sz="1400" dirty="0">
                <a:solidFill>
                  <a:srgbClr val="002060"/>
                </a:solidFill>
              </a:rPr>
              <a:t> should be seen in the context of</a:t>
            </a:r>
          </a:p>
          <a:p>
            <a:r>
              <a:rPr lang="en-US" sz="1400" dirty="0">
                <a:solidFill>
                  <a:srgbClr val="002060"/>
                </a:solidFill>
              </a:rPr>
              <a:t> 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solidFill>
                  <a:srgbClr val="002060"/>
                </a:solidFill>
              </a:rPr>
              <a:t>Pan Africanism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solidFill>
                  <a:srgbClr val="002060"/>
                </a:solidFill>
              </a:rPr>
              <a:t>Science as a Global Endeavour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solidFill>
                  <a:srgbClr val="002060"/>
                </a:solidFill>
              </a:rPr>
              <a:t>Science for Development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solidFill>
                  <a:srgbClr val="002060"/>
                </a:solidFill>
              </a:rPr>
              <a:t>Science for Innovation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solidFill>
                  <a:srgbClr val="002060"/>
                </a:solidFill>
              </a:rPr>
              <a:t>Innovation for Wealth Generation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 err="1">
                <a:solidFill>
                  <a:srgbClr val="002060"/>
                </a:solidFill>
              </a:rPr>
              <a:t>Decolonisation</a:t>
            </a:r>
            <a:r>
              <a:rPr lang="en-US" sz="1400" dirty="0">
                <a:solidFill>
                  <a:srgbClr val="002060"/>
                </a:solidFill>
              </a:rPr>
              <a:t> of Africa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solidFill>
                  <a:srgbClr val="002060"/>
                </a:solidFill>
              </a:rPr>
              <a:t>Massive training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solidFill>
                  <a:srgbClr val="002060"/>
                </a:solidFill>
              </a:rPr>
              <a:t>Africa must sustain costs ($1Bn + $2BN over 20 years)  </a:t>
            </a:r>
          </a:p>
          <a:p>
            <a:pPr marL="342900" indent="-342900">
              <a:spcAft>
                <a:spcPts val="600"/>
              </a:spcAft>
              <a:buFont typeface="+mj-lt"/>
              <a:buAutoNum type="arabicPeriod"/>
            </a:pPr>
            <a:r>
              <a:rPr lang="en-US" sz="1400" dirty="0">
                <a:solidFill>
                  <a:srgbClr val="002060"/>
                </a:solidFill>
              </a:rPr>
              <a:t>Competitive machine (no pass-offs)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BFFF000-AD58-4344-B29C-4AB201ED0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981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ZA"/>
              <a:t>10-July-2020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ZA"/>
              <a:t>The African Light Source : SA-ASNEAM-2020</a:t>
            </a:r>
            <a:endParaRPr lang="en-US" dirty="0"/>
          </a:p>
        </p:txBody>
      </p:sp>
      <p:pic>
        <p:nvPicPr>
          <p:cNvPr id="8" name="Picture 7" descr="African Synchrotron Use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25" t="36700" r="22639" b="13123"/>
          <a:stretch/>
        </p:blipFill>
        <p:spPr>
          <a:xfrm>
            <a:off x="592666" y="1981200"/>
            <a:ext cx="8069817" cy="4555067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079067" y="6162244"/>
            <a:ext cx="21210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PhD / Paper / Programme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155266" y="4780688"/>
            <a:ext cx="110926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/>
              <a:t>28/52 &gt; 50%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077441-2434-F146-857B-14D6D92D4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69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ZA"/>
              <a:t>10-July-2020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ZA"/>
              <a:t>The African Light Source : SA-ASNEAM-2020</a:t>
            </a:r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1F4CFB-9478-F54C-BE31-35EC08571A6C}"/>
              </a:ext>
            </a:extLst>
          </p:cNvPr>
          <p:cNvSpPr txBox="1"/>
          <p:nvPr/>
        </p:nvSpPr>
        <p:spPr>
          <a:xfrm>
            <a:off x="111680" y="1908849"/>
            <a:ext cx="518802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Johannesburg – Soccer World Cup 2010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7DDA9B-5676-174D-A390-0088183DC5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986" y="1908849"/>
            <a:ext cx="8415683" cy="468320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DA5921E-FF6F-B242-8937-3E7C9C226244}"/>
              </a:ext>
            </a:extLst>
          </p:cNvPr>
          <p:cNvSpPr txBox="1"/>
          <p:nvPr/>
        </p:nvSpPr>
        <p:spPr>
          <a:xfrm>
            <a:off x="4949789" y="1939634"/>
            <a:ext cx="4082531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SESAME in the Middle East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Egypt is the first African country to have </a:t>
            </a:r>
            <a:r>
              <a:rPr lang="en-ZA" sz="1400" b="1" dirty="0">
                <a:solidFill>
                  <a:schemeClr val="bg1"/>
                </a:solidFill>
              </a:rPr>
              <a:t>country-based membership of an international light source</a:t>
            </a:r>
            <a:r>
              <a:rPr lang="en-US" sz="1400" b="1" dirty="0">
                <a:solidFill>
                  <a:schemeClr val="bg1"/>
                </a:solidFill>
              </a:rPr>
              <a:t>. It participates as a member of SESAME along with the Middle East countries of Cyprus, Iran, Israel, Jordan, Pakistan, the Palestine and Turkey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5DF4863-98F5-1741-B366-0063619FCE29}"/>
              </a:ext>
            </a:extLst>
          </p:cNvPr>
          <p:cNvSpPr txBox="1"/>
          <p:nvPr/>
        </p:nvSpPr>
        <p:spPr>
          <a:xfrm>
            <a:off x="3177029" y="1308913"/>
            <a:ext cx="2979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What is a synchrotron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8089EE0-3A42-054F-B79D-5E4CD3C2B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482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10-July-2020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SA-ASNEAM-2020</a:t>
            </a:r>
            <a:endParaRPr lang="en-US" sz="1200" dirty="0"/>
          </a:p>
        </p:txBody>
      </p:sp>
      <p:pic>
        <p:nvPicPr>
          <p:cNvPr id="3" name="Picture 2" descr="AfLS-bann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31300" cy="1917700"/>
          </a:xfrm>
          <a:prstGeom prst="rect">
            <a:avLst/>
          </a:prstGeom>
        </p:spPr>
      </p:pic>
      <p:sp>
        <p:nvSpPr>
          <p:cNvPr id="8" name="Slide Number Placeholder 5"/>
          <p:cNvSpPr txBox="1">
            <a:spLocks/>
          </p:cNvSpPr>
          <p:nvPr/>
        </p:nvSpPr>
        <p:spPr bwMode="auto">
          <a:xfrm>
            <a:off x="2946400" y="3642387"/>
            <a:ext cx="457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eaLnBrk="0" fontAlgn="auto" hangingPunct="0">
              <a:spcBef>
                <a:spcPts val="0"/>
              </a:spcBef>
              <a:spcAft>
                <a:spcPts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8CCF9A9F-2569-AC4A-82DA-2062E7676719}" type="slidenum">
              <a:rPr lang="en-US" sz="1200" smtClean="0"/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sz="1200"/>
          </a:p>
        </p:txBody>
      </p:sp>
      <p:pic>
        <p:nvPicPr>
          <p:cNvPr id="9" name="Picture 8" descr="SASOL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81400" y="1969497"/>
            <a:ext cx="5562600" cy="3293926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3541" y="3412361"/>
            <a:ext cx="2211035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10" descr="Sasol.gif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3395" y="3824950"/>
            <a:ext cx="2125805" cy="2006600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0" y="1981200"/>
            <a:ext cx="4102100" cy="1392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n-US" sz="1800" b="1" dirty="0"/>
              <a:t>Example of African Industry : 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SASOL investment in R&amp;D and HC</a:t>
            </a:r>
          </a:p>
          <a:p>
            <a:pPr>
              <a:spcAft>
                <a:spcPts val="600"/>
              </a:spcAft>
            </a:pPr>
            <a:r>
              <a:rPr lang="en-US" sz="1800" dirty="0"/>
              <a:t>SASOL capacity, achievements in catalysis studies – local and at light sources</a:t>
            </a:r>
          </a:p>
        </p:txBody>
      </p:sp>
      <p:pic>
        <p:nvPicPr>
          <p:cNvPr id="13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771" t="4832" r="1372"/>
          <a:stretch/>
        </p:blipFill>
        <p:spPr bwMode="auto">
          <a:xfrm>
            <a:off x="2451100" y="4876800"/>
            <a:ext cx="3473450" cy="1456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159500" y="5994807"/>
            <a:ext cx="28706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from Dr E du Plessis at AfLS2015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C89AE02-6C9D-264C-9D84-3207B11A8826}"/>
              </a:ext>
            </a:extLst>
          </p:cNvPr>
          <p:cNvSpPr txBox="1"/>
          <p:nvPr/>
        </p:nvSpPr>
        <p:spPr>
          <a:xfrm>
            <a:off x="2146300" y="136850"/>
            <a:ext cx="48177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The African Light Source </a:t>
            </a:r>
          </a:p>
          <a:p>
            <a:pPr algn="ctr"/>
            <a:r>
              <a:rPr lang="en-US" sz="3600" b="1" dirty="0"/>
              <a:t>Project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40F127CA-A85D-8F4D-A6BD-340961478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77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10-July-2020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SA-ASNEAM-2020</a:t>
            </a:r>
            <a:endParaRPr lang="en-US" sz="1200" dirty="0"/>
          </a:p>
        </p:txBody>
      </p:sp>
      <p:grpSp>
        <p:nvGrpSpPr>
          <p:cNvPr id="5" name="Group 4"/>
          <p:cNvGrpSpPr/>
          <p:nvPr/>
        </p:nvGrpSpPr>
        <p:grpSpPr>
          <a:xfrm>
            <a:off x="12700" y="0"/>
            <a:ext cx="9131300" cy="1917700"/>
            <a:chOff x="12700" y="0"/>
            <a:chExt cx="9131300" cy="1917700"/>
          </a:xfrm>
        </p:grpSpPr>
        <p:pic>
          <p:nvPicPr>
            <p:cNvPr id="3" name="Picture 2" descr="AfLS-banne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00" y="0"/>
              <a:ext cx="9131300" cy="19177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098424" y="136850"/>
              <a:ext cx="4913525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The African Light Source </a:t>
              </a:r>
            </a:p>
            <a:p>
              <a:pPr algn="ctr"/>
              <a:r>
                <a:rPr lang="en-US" sz="3600" b="1" dirty="0"/>
                <a:t>Project</a:t>
              </a:r>
            </a:p>
            <a:p>
              <a:pPr algn="ctr"/>
              <a:r>
                <a:rPr lang="en-US" sz="3600" b="1" dirty="0"/>
                <a:t>Feeder Facilities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B698F20-36C1-324A-A483-9BC8F4ACE99E}"/>
              </a:ext>
            </a:extLst>
          </p:cNvPr>
          <p:cNvSpPr txBox="1"/>
          <p:nvPr/>
        </p:nvSpPr>
        <p:spPr>
          <a:xfrm>
            <a:off x="336432" y="2021183"/>
            <a:ext cx="4752036" cy="45397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ZA" sz="1400" b="1" dirty="0"/>
              <a:t>South Africa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ZA" sz="1400" dirty="0"/>
              <a:t>Aaron Klug Centre, UCT, </a:t>
            </a:r>
            <a:r>
              <a:rPr lang="en-ZA" sz="1400" dirty="0">
                <a:hlinkClick r:id="rId3"/>
              </a:rPr>
              <a:t>link</a:t>
            </a:r>
            <a:r>
              <a:rPr lang="en-ZA" sz="1400" dirty="0"/>
              <a:t>, </a:t>
            </a:r>
            <a:br>
              <a:rPr lang="en-ZA" sz="1400" dirty="0"/>
            </a:br>
            <a:r>
              <a:rPr lang="en-ZA" sz="1400" dirty="0"/>
              <a:t>U Witwatersrand, U Free State, </a:t>
            </a:r>
            <a:br>
              <a:rPr lang="en-ZA" sz="1400" dirty="0"/>
            </a:br>
            <a:r>
              <a:rPr lang="en-ZA" sz="1400" dirty="0"/>
              <a:t>U Stellenbosch, </a:t>
            </a:r>
            <a:r>
              <a:rPr lang="en-ZA" sz="1400" dirty="0" err="1"/>
              <a:t>iThemba</a:t>
            </a:r>
            <a:endParaRPr lang="en-ZA" sz="1400" dirty="0"/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endParaRPr lang="en-ZA" sz="800" dirty="0"/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ZA" sz="1400" b="1" dirty="0"/>
              <a:t>Benin</a:t>
            </a:r>
            <a:r>
              <a:rPr lang="en-ZA" sz="1400" dirty="0"/>
              <a:t>, X-</a:t>
            </a:r>
            <a:r>
              <a:rPr lang="en-ZA" sz="1400" dirty="0" err="1"/>
              <a:t>TechLab</a:t>
            </a:r>
            <a:r>
              <a:rPr lang="en-ZA" sz="1400" dirty="0"/>
              <a:t>, Benin, </a:t>
            </a:r>
            <a:r>
              <a:rPr lang="en-ZA" sz="1400" dirty="0">
                <a:hlinkClick r:id="rId4"/>
              </a:rPr>
              <a:t>link</a:t>
            </a:r>
            <a:endParaRPr lang="en-ZA" sz="1400" dirty="0"/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ZA" sz="1400" b="1" dirty="0"/>
              <a:t>Ghana</a:t>
            </a:r>
            <a:r>
              <a:rPr lang="en-ZA" sz="1400" dirty="0"/>
              <a:t>,  U Ghana,  </a:t>
            </a:r>
            <a:r>
              <a:rPr lang="en-ZA" sz="1400" dirty="0">
                <a:hlinkClick r:id="rId5"/>
              </a:rPr>
              <a:t>link</a:t>
            </a:r>
            <a:endParaRPr lang="en-ZA" sz="1400" dirty="0"/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endParaRPr lang="en-ZA" sz="800" dirty="0"/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ZA" sz="1400" b="1" dirty="0"/>
              <a:t>Côte d'Ivoire</a:t>
            </a:r>
            <a:r>
              <a:rPr lang="en-ZA" sz="1400" dirty="0"/>
              <a:t>,  </a:t>
            </a:r>
            <a:r>
              <a:rPr lang="en-ZA" sz="1400" dirty="0" err="1"/>
              <a:t>LaCPM</a:t>
            </a:r>
            <a:r>
              <a:rPr lang="en-ZA" sz="1400" dirty="0"/>
              <a:t>, </a:t>
            </a:r>
            <a:r>
              <a:rPr lang="en-ZA" sz="1400" dirty="0" err="1"/>
              <a:t>Universite</a:t>
            </a:r>
            <a:r>
              <a:rPr lang="en-ZA" sz="1400" dirty="0"/>
              <a:t> Felix </a:t>
            </a:r>
            <a:br>
              <a:rPr lang="en-ZA" sz="1400" dirty="0"/>
            </a:br>
            <a:r>
              <a:rPr lang="en-ZA" sz="1400" dirty="0" err="1"/>
              <a:t>Houphouet</a:t>
            </a:r>
            <a:r>
              <a:rPr lang="en-ZA" sz="1400" dirty="0"/>
              <a:t> </a:t>
            </a:r>
            <a:r>
              <a:rPr lang="en-ZA" sz="1400" dirty="0" err="1"/>
              <a:t>Boigny</a:t>
            </a:r>
            <a:r>
              <a:rPr lang="en-ZA" sz="1400" dirty="0"/>
              <a:t>, </a:t>
            </a:r>
            <a:r>
              <a:rPr lang="en-ZA" sz="1400" b="1" dirty="0"/>
              <a:t>Abidjan</a:t>
            </a:r>
            <a:r>
              <a:rPr lang="en-ZA" sz="1400" dirty="0"/>
              <a:t>, </a:t>
            </a:r>
            <a:r>
              <a:rPr lang="en-ZA" sz="1400" dirty="0">
                <a:hlinkClick r:id="rId6"/>
              </a:rPr>
              <a:t>link</a:t>
            </a:r>
            <a:endParaRPr lang="en-ZA" sz="1400" dirty="0"/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ZA" sz="1400" b="1" dirty="0"/>
              <a:t>Senegal</a:t>
            </a:r>
            <a:r>
              <a:rPr lang="en-ZA" sz="1400" dirty="0"/>
              <a:t>, </a:t>
            </a:r>
            <a:r>
              <a:rPr lang="en-ZA" sz="1400" dirty="0" err="1"/>
              <a:t>Ziguinchor</a:t>
            </a:r>
            <a:r>
              <a:rPr lang="en-ZA" sz="1400" dirty="0"/>
              <a:t>, </a:t>
            </a:r>
            <a:r>
              <a:rPr lang="en-ZA" sz="1400" dirty="0">
                <a:hlinkClick r:id="rId7"/>
              </a:rPr>
              <a:t>link</a:t>
            </a:r>
            <a:endParaRPr lang="en-ZA" sz="1400" dirty="0"/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ZA" sz="1400" b="1" dirty="0"/>
              <a:t>Cameroon</a:t>
            </a:r>
            <a:r>
              <a:rPr lang="en-ZA" sz="1400" dirty="0"/>
              <a:t>, </a:t>
            </a:r>
            <a:r>
              <a:rPr lang="en-ZA" sz="1400" dirty="0" err="1"/>
              <a:t>Dschang</a:t>
            </a:r>
            <a:r>
              <a:rPr lang="en-ZA" sz="1400" dirty="0"/>
              <a:t>, </a:t>
            </a:r>
            <a:r>
              <a:rPr lang="en-ZA" sz="1400" dirty="0">
                <a:hlinkClick r:id="rId8"/>
              </a:rPr>
              <a:t>link</a:t>
            </a:r>
            <a:endParaRPr lang="en-ZA" sz="1400" dirty="0"/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ZA" sz="1400" b="1" dirty="0"/>
              <a:t>Kenya</a:t>
            </a:r>
            <a:r>
              <a:rPr lang="en-ZA" sz="1400" dirty="0"/>
              <a:t>, Kenyatta University, </a:t>
            </a:r>
            <a:r>
              <a:rPr lang="en-ZA" sz="1400" dirty="0">
                <a:hlinkClick r:id="rId9"/>
              </a:rPr>
              <a:t>link</a:t>
            </a:r>
            <a:r>
              <a:rPr lang="en-ZA" sz="1400" dirty="0"/>
              <a:t>  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ZA" sz="1400" b="1" dirty="0"/>
              <a:t>Tunisia</a:t>
            </a:r>
            <a:r>
              <a:rPr lang="en-ZA" sz="1400" dirty="0"/>
              <a:t> 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ZA" sz="1400" dirty="0"/>
              <a:t>Monastir, </a:t>
            </a:r>
            <a:r>
              <a:rPr lang="en-ZA" sz="1400" dirty="0">
                <a:hlinkClick r:id="rId10"/>
              </a:rPr>
              <a:t>link</a:t>
            </a:r>
            <a:r>
              <a:rPr lang="en-ZA" sz="1400" dirty="0"/>
              <a:t>, </a:t>
            </a:r>
            <a:r>
              <a:rPr lang="en-ZA" sz="1400" dirty="0" err="1"/>
              <a:t>Nabuel</a:t>
            </a:r>
            <a:r>
              <a:rPr lang="en-ZA" sz="1400" dirty="0"/>
              <a:t>, Tunisia, </a:t>
            </a:r>
            <a:r>
              <a:rPr lang="en-ZA" sz="1400" dirty="0">
                <a:hlinkClick r:id="rId10"/>
              </a:rPr>
              <a:t>link</a:t>
            </a:r>
            <a:r>
              <a:rPr lang="en-ZA" sz="1400" dirty="0"/>
              <a:t> </a:t>
            </a:r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ZA" sz="1400" b="1" dirty="0"/>
              <a:t>Algeria</a:t>
            </a:r>
            <a:r>
              <a:rPr lang="en-ZA" sz="1400" dirty="0"/>
              <a:t>, Constantine 1, </a:t>
            </a:r>
            <a:r>
              <a:rPr lang="en-ZA" sz="1400" dirty="0">
                <a:hlinkClick r:id="rId11"/>
              </a:rPr>
              <a:t>link</a:t>
            </a:r>
            <a:endParaRPr lang="en-ZA" sz="1400" dirty="0"/>
          </a:p>
          <a:p>
            <a:pPr marL="342900" indent="-342900">
              <a:spcAft>
                <a:spcPts val="300"/>
              </a:spcAft>
              <a:buFont typeface="+mj-lt"/>
              <a:buAutoNum type="arabicPeriod"/>
            </a:pPr>
            <a:r>
              <a:rPr lang="en-ZA" sz="1400" b="1" dirty="0"/>
              <a:t>Morocco</a:t>
            </a:r>
          </a:p>
          <a:p>
            <a:pPr marL="800100" lvl="1" indent="-342900">
              <a:spcAft>
                <a:spcPts val="300"/>
              </a:spcAft>
              <a:buFont typeface="Arial" panose="020B0604020202020204" pitchFamily="34" charset="0"/>
              <a:buChar char="•"/>
            </a:pPr>
            <a:r>
              <a:rPr lang="en-ZA" sz="1400" dirty="0"/>
              <a:t>U Rabat,, </a:t>
            </a:r>
            <a:r>
              <a:rPr lang="en-ZA" sz="1400" dirty="0">
                <a:hlinkClick r:id="rId12"/>
              </a:rPr>
              <a:t>link</a:t>
            </a:r>
            <a:r>
              <a:rPr lang="en-ZA" sz="1400" dirty="0"/>
              <a:t>, El </a:t>
            </a:r>
            <a:r>
              <a:rPr lang="en-ZA" sz="1400" dirty="0" err="1"/>
              <a:t>Jadida</a:t>
            </a:r>
            <a:r>
              <a:rPr lang="en-ZA" sz="1400" dirty="0"/>
              <a:t>, Morocco, </a:t>
            </a:r>
            <a:r>
              <a:rPr lang="en-ZA" sz="1400" dirty="0">
                <a:hlinkClick r:id="rId12"/>
              </a:rPr>
              <a:t>link</a:t>
            </a:r>
            <a:r>
              <a:rPr lang="en-ZA" sz="1400" dirty="0"/>
              <a:t> , </a:t>
            </a:r>
            <a:br>
              <a:rPr lang="en-ZA" sz="1400" dirty="0"/>
            </a:br>
            <a:r>
              <a:rPr lang="en-ZA" sz="1400" dirty="0" err="1"/>
              <a:t>Agidir</a:t>
            </a:r>
            <a:r>
              <a:rPr lang="en-ZA" sz="1400" dirty="0"/>
              <a:t>, Morocco, </a:t>
            </a:r>
            <a:r>
              <a:rPr lang="en-ZA" sz="1400" dirty="0">
                <a:hlinkClick r:id="rId12"/>
              </a:rPr>
              <a:t>link</a:t>
            </a:r>
            <a:endParaRPr lang="en-ZA" sz="1400" dirty="0"/>
          </a:p>
        </p:txBody>
      </p:sp>
      <p:pic>
        <p:nvPicPr>
          <p:cNvPr id="1025" name="Picture 1" descr="page1image42112496">
            <a:extLst>
              <a:ext uri="{FF2B5EF4-FFF2-40B4-BE49-F238E27FC236}">
                <a16:creationId xmlns:a16="http://schemas.microsoft.com/office/drawing/2014/main" id="{AE003BE3-6F6E-3D4D-809E-8491C79380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0327" y="4923495"/>
            <a:ext cx="1037624" cy="1460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ight Brace 1">
            <a:extLst>
              <a:ext uri="{FF2B5EF4-FFF2-40B4-BE49-F238E27FC236}">
                <a16:creationId xmlns:a16="http://schemas.microsoft.com/office/drawing/2014/main" id="{7AE25130-E4F9-2548-9395-021BAA767724}"/>
              </a:ext>
            </a:extLst>
          </p:cNvPr>
          <p:cNvSpPr/>
          <p:nvPr/>
        </p:nvSpPr>
        <p:spPr>
          <a:xfrm>
            <a:off x="4050844" y="3831820"/>
            <a:ext cx="296334" cy="2582333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Brace 9">
            <a:extLst>
              <a:ext uri="{FF2B5EF4-FFF2-40B4-BE49-F238E27FC236}">
                <a16:creationId xmlns:a16="http://schemas.microsoft.com/office/drawing/2014/main" id="{9EF62E6E-A7E5-624B-8C92-314D1AC71ADD}"/>
              </a:ext>
            </a:extLst>
          </p:cNvPr>
          <p:cNvSpPr/>
          <p:nvPr/>
        </p:nvSpPr>
        <p:spPr>
          <a:xfrm>
            <a:off x="4050844" y="2274568"/>
            <a:ext cx="296334" cy="1303867"/>
          </a:xfrm>
          <a:prstGeom prst="rightBrac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5C47093-0C5F-B242-935C-5102844419A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59113" y="2066520"/>
            <a:ext cx="3529460" cy="43476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565912E-EFC5-B240-A31C-A8D2FBC9412C}"/>
              </a:ext>
            </a:extLst>
          </p:cNvPr>
          <p:cNvSpPr txBox="1"/>
          <p:nvPr/>
        </p:nvSpPr>
        <p:spPr>
          <a:xfrm>
            <a:off x="4199011" y="2403281"/>
            <a:ext cx="95777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Significant facilities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E1224BE-4154-7943-95D7-A2A129BFEED3}"/>
              </a:ext>
            </a:extLst>
          </p:cNvPr>
          <p:cNvSpPr txBox="1"/>
          <p:nvPr/>
        </p:nvSpPr>
        <p:spPr>
          <a:xfrm>
            <a:off x="4267331" y="3882350"/>
            <a:ext cx="889457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IUCr</a:t>
            </a:r>
            <a:r>
              <a:rPr lang="en-US" sz="1400" dirty="0"/>
              <a:t> </a:t>
            </a:r>
            <a:r>
              <a:rPr lang="en-US" sz="1400" dirty="0" err="1"/>
              <a:t>OpenLab</a:t>
            </a:r>
            <a:r>
              <a:rPr lang="en-US" sz="1400" dirty="0"/>
              <a:t> venues with facilities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09A89D-FAF6-CC4F-AF8A-CE87EF3CEC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120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10-July-2020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SA-ASNEAM-2020</a:t>
            </a:r>
            <a:endParaRPr lang="en-US" sz="1200" dirty="0"/>
          </a:p>
        </p:txBody>
      </p:sp>
      <p:grpSp>
        <p:nvGrpSpPr>
          <p:cNvPr id="5" name="Group 4"/>
          <p:cNvGrpSpPr/>
          <p:nvPr/>
        </p:nvGrpSpPr>
        <p:grpSpPr>
          <a:xfrm>
            <a:off x="12700" y="0"/>
            <a:ext cx="9131300" cy="1917700"/>
            <a:chOff x="12700" y="0"/>
            <a:chExt cx="9131300" cy="1917700"/>
          </a:xfrm>
        </p:grpSpPr>
        <p:pic>
          <p:nvPicPr>
            <p:cNvPr id="3" name="Picture 2" descr="AfLS-banne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00" y="0"/>
              <a:ext cx="9131300" cy="19177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650128" y="136850"/>
              <a:ext cx="5810117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The African Light Source </a:t>
              </a:r>
            </a:p>
            <a:p>
              <a:pPr algn="ctr"/>
              <a:r>
                <a:rPr lang="en-US" sz="3600" b="1" dirty="0"/>
                <a:t>Project</a:t>
              </a:r>
            </a:p>
            <a:p>
              <a:pPr algn="ctr"/>
              <a:r>
                <a:rPr lang="en-US" sz="3600" b="1" dirty="0"/>
                <a:t>Bio-Science Capacity in Africa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A0B035CE-A7EB-9748-A6A7-74BD15C7E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0128" y="1940125"/>
            <a:ext cx="7493872" cy="46204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0704A8-B1EA-7D48-BE9A-73DA5CE7C450}"/>
              </a:ext>
            </a:extLst>
          </p:cNvPr>
          <p:cNvSpPr txBox="1"/>
          <p:nvPr/>
        </p:nvSpPr>
        <p:spPr>
          <a:xfrm>
            <a:off x="55891" y="2304488"/>
            <a:ext cx="3188473" cy="120032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Example of a local facility growing into a regional facility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B10C325-C25E-BE42-897B-6F83280B05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687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10-July-2020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SA-ASNEAM-2020</a:t>
            </a:r>
            <a:endParaRPr lang="en-US" sz="1200" dirty="0"/>
          </a:p>
        </p:txBody>
      </p:sp>
      <p:grpSp>
        <p:nvGrpSpPr>
          <p:cNvPr id="5" name="Group 4"/>
          <p:cNvGrpSpPr/>
          <p:nvPr/>
        </p:nvGrpSpPr>
        <p:grpSpPr>
          <a:xfrm>
            <a:off x="12700" y="0"/>
            <a:ext cx="9131300" cy="1917700"/>
            <a:chOff x="12700" y="0"/>
            <a:chExt cx="9131300" cy="1917700"/>
          </a:xfrm>
        </p:grpSpPr>
        <p:pic>
          <p:nvPicPr>
            <p:cNvPr id="3" name="Picture 2" descr="AfLS-banne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00" y="0"/>
              <a:ext cx="9131300" cy="19177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650128" y="136850"/>
              <a:ext cx="5810117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The African Light Source </a:t>
              </a:r>
            </a:p>
            <a:p>
              <a:pPr algn="ctr"/>
              <a:r>
                <a:rPr lang="en-US" sz="3600" b="1" dirty="0"/>
                <a:t>Project</a:t>
              </a:r>
            </a:p>
            <a:p>
              <a:pPr algn="ctr"/>
              <a:r>
                <a:rPr lang="en-US" sz="3600" b="1" dirty="0"/>
                <a:t>Bio-Science Capacity in Africa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9F80AFE8-9D12-2F4B-A78B-A0726E2089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641"/>
          <a:stretch/>
        </p:blipFill>
        <p:spPr>
          <a:xfrm>
            <a:off x="1816100" y="1917700"/>
            <a:ext cx="7315200" cy="465430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F0704A8-B1EA-7D48-BE9A-73DA5CE7C450}"/>
              </a:ext>
            </a:extLst>
          </p:cNvPr>
          <p:cNvSpPr txBox="1"/>
          <p:nvPr/>
        </p:nvSpPr>
        <p:spPr>
          <a:xfrm>
            <a:off x="357809" y="4037872"/>
            <a:ext cx="3188473" cy="1200329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Example of a local facility growing into a regional facility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A063EB-8E25-A440-8BD7-8EDA1CC52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212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10-July-2020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488113"/>
            <a:ext cx="4606925" cy="365125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SA-ASNEAM-2020</a:t>
            </a:r>
            <a:endParaRPr lang="en-US" sz="1200"/>
          </a:p>
        </p:txBody>
      </p:sp>
      <p:pic>
        <p:nvPicPr>
          <p:cNvPr id="2" name="Picture 1" descr="Screen Shot 2015-12-08 at 9.25.46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1375" cy="6858000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F949CCE-72D8-7547-AA60-510E3362D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276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10-July-2020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SA-ASNEAM-2020</a:t>
            </a:r>
            <a:endParaRPr lang="en-US" sz="1200" dirty="0"/>
          </a:p>
        </p:txBody>
      </p:sp>
      <p:grpSp>
        <p:nvGrpSpPr>
          <p:cNvPr id="5" name="Group 4"/>
          <p:cNvGrpSpPr/>
          <p:nvPr/>
        </p:nvGrpSpPr>
        <p:grpSpPr>
          <a:xfrm>
            <a:off x="12700" y="0"/>
            <a:ext cx="9131300" cy="1917700"/>
            <a:chOff x="12700" y="0"/>
            <a:chExt cx="9131300" cy="1917700"/>
          </a:xfrm>
        </p:grpSpPr>
        <p:pic>
          <p:nvPicPr>
            <p:cNvPr id="3" name="Picture 2" descr="AfLS-banne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00" y="0"/>
              <a:ext cx="9131300" cy="19177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650128" y="136850"/>
              <a:ext cx="5810117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The African Light Source </a:t>
              </a:r>
            </a:p>
            <a:p>
              <a:pPr algn="ctr"/>
              <a:r>
                <a:rPr lang="en-US" sz="3600" b="1" dirty="0"/>
                <a:t>Project</a:t>
              </a:r>
            </a:p>
            <a:p>
              <a:pPr algn="ctr"/>
              <a:r>
                <a:rPr lang="en-US" sz="3600" b="1" dirty="0"/>
                <a:t>Bio-Science Capacity in Africa</a:t>
              </a: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6B698F20-36C1-324A-A483-9BC8F4ACE99E}"/>
              </a:ext>
            </a:extLst>
          </p:cNvPr>
          <p:cNvSpPr txBox="1"/>
          <p:nvPr/>
        </p:nvSpPr>
        <p:spPr>
          <a:xfrm>
            <a:off x="78231" y="1970419"/>
            <a:ext cx="4606925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Ghana</a:t>
            </a:r>
            <a:endParaRPr lang="en-GB" sz="1400" b="1" dirty="0"/>
          </a:p>
          <a:p>
            <a:r>
              <a:rPr lang="en-ZA" sz="1400" dirty="0"/>
              <a:t>	University of Ghana </a:t>
            </a:r>
          </a:p>
          <a:p>
            <a:r>
              <a:rPr lang="en-ZA" sz="1400" b="1" dirty="0"/>
              <a:t>Zambia</a:t>
            </a:r>
          </a:p>
          <a:p>
            <a:r>
              <a:rPr lang="en-ZA" sz="1400" dirty="0"/>
              <a:t>	The University of Zambia </a:t>
            </a:r>
            <a:endParaRPr lang="en-US" sz="1400" dirty="0"/>
          </a:p>
          <a:p>
            <a:r>
              <a:rPr lang="en-ZA" sz="1400" b="1" dirty="0"/>
              <a:t>Algeria</a:t>
            </a:r>
          </a:p>
          <a:p>
            <a:r>
              <a:rPr lang="fr-FR" sz="1400" dirty="0"/>
              <a:t>	Ecole Nationale Polytechnique de Constantine</a:t>
            </a:r>
            <a:endParaRPr lang="en-ZA" sz="1400" dirty="0"/>
          </a:p>
          <a:p>
            <a:r>
              <a:rPr lang="en-ZA" sz="1400" b="1" dirty="0"/>
              <a:t>Nigeria</a:t>
            </a:r>
          </a:p>
          <a:p>
            <a:r>
              <a:rPr lang="en-ZA" sz="1400" dirty="0"/>
              <a:t>	Federal University of Technology, Akure</a:t>
            </a:r>
          </a:p>
          <a:p>
            <a:r>
              <a:rPr lang="en-ZA" sz="1400" dirty="0"/>
              <a:t>	University Ile-Ife 	</a:t>
            </a:r>
          </a:p>
          <a:p>
            <a:r>
              <a:rPr lang="en-ZA" sz="1400" b="1" dirty="0"/>
              <a:t>Burkina Faso</a:t>
            </a:r>
          </a:p>
          <a:p>
            <a:r>
              <a:rPr lang="en-ZA" sz="1400" dirty="0"/>
              <a:t>	Institute of Research in Health Sciences, Burkina Faso</a:t>
            </a:r>
          </a:p>
          <a:p>
            <a:r>
              <a:rPr lang="en-ZA" sz="1400" b="1" dirty="0"/>
              <a:t>Morocco</a:t>
            </a:r>
          </a:p>
          <a:p>
            <a:r>
              <a:rPr lang="en-ZA" sz="1400" dirty="0"/>
              <a:t>	University Sidi Mohamed Ben </a:t>
            </a:r>
            <a:r>
              <a:rPr lang="en-ZA" sz="1400" dirty="0" err="1"/>
              <a:t>Abdellah</a:t>
            </a:r>
            <a:r>
              <a:rPr lang="en-ZA" sz="1400" dirty="0"/>
              <a:t> </a:t>
            </a:r>
          </a:p>
          <a:p>
            <a:r>
              <a:rPr lang="en-ZA" sz="1400" b="1" dirty="0"/>
              <a:t>Ivory Coast</a:t>
            </a:r>
          </a:p>
          <a:p>
            <a:r>
              <a:rPr lang="en-ZA" sz="1400" dirty="0"/>
              <a:t>	</a:t>
            </a:r>
            <a:r>
              <a:rPr lang="en-ZA" sz="1400" dirty="0" err="1"/>
              <a:t>Universite</a:t>
            </a:r>
            <a:r>
              <a:rPr lang="en-ZA" sz="1400" dirty="0"/>
              <a:t> Felix </a:t>
            </a:r>
            <a:r>
              <a:rPr lang="en-ZA" sz="1400" dirty="0" err="1"/>
              <a:t>Houphouet</a:t>
            </a:r>
            <a:r>
              <a:rPr lang="en-ZA" sz="1400" dirty="0"/>
              <a:t> </a:t>
            </a:r>
            <a:r>
              <a:rPr lang="en-ZA" sz="1400" dirty="0" err="1"/>
              <a:t>Boigny</a:t>
            </a:r>
            <a:r>
              <a:rPr lang="en-ZA" sz="1400" dirty="0"/>
              <a:t> </a:t>
            </a:r>
          </a:p>
          <a:p>
            <a:r>
              <a:rPr lang="en-ZA" sz="1400" b="1" dirty="0"/>
              <a:t>Egypt</a:t>
            </a:r>
          </a:p>
          <a:p>
            <a:r>
              <a:rPr lang="en-US" sz="1400" dirty="0"/>
              <a:t>	Helwan University, Ain Shams University</a:t>
            </a:r>
          </a:p>
          <a:p>
            <a:r>
              <a:rPr lang="en-US" sz="1400" b="1" dirty="0"/>
              <a:t>Lesotho</a:t>
            </a:r>
          </a:p>
          <a:p>
            <a:r>
              <a:rPr lang="en-US" sz="1400" dirty="0"/>
              <a:t>	National University of Lesotho</a:t>
            </a:r>
          </a:p>
          <a:p>
            <a:r>
              <a:rPr lang="en-US" sz="1400" b="1" dirty="0"/>
              <a:t>Ethiopia</a:t>
            </a:r>
          </a:p>
          <a:p>
            <a:r>
              <a:rPr lang="en-ZA" sz="1400" dirty="0"/>
              <a:t>	Addis Ababa University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E3F1DB9-CC8C-9348-A679-A7DA817ACA4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385" r="12254"/>
          <a:stretch/>
        </p:blipFill>
        <p:spPr>
          <a:xfrm>
            <a:off x="5195383" y="1917700"/>
            <a:ext cx="3948617" cy="4673591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9B7A5B6-A96D-2C4E-990D-671D235FA9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97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10-July-2020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SA-ASNEAM-2020</a:t>
            </a:r>
            <a:endParaRPr lang="en-US" sz="1200" dirty="0"/>
          </a:p>
        </p:txBody>
      </p:sp>
      <p:grpSp>
        <p:nvGrpSpPr>
          <p:cNvPr id="5" name="Group 4"/>
          <p:cNvGrpSpPr/>
          <p:nvPr/>
        </p:nvGrpSpPr>
        <p:grpSpPr>
          <a:xfrm>
            <a:off x="12700" y="0"/>
            <a:ext cx="9131300" cy="1917700"/>
            <a:chOff x="12700" y="0"/>
            <a:chExt cx="9131300" cy="1917700"/>
          </a:xfrm>
        </p:grpSpPr>
        <p:pic>
          <p:nvPicPr>
            <p:cNvPr id="3" name="Picture 2" descr="AfLS-banne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00" y="0"/>
              <a:ext cx="9131300" cy="19177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097975" y="136850"/>
              <a:ext cx="4914422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The African Light Source </a:t>
              </a:r>
            </a:p>
            <a:p>
              <a:pPr algn="ctr"/>
              <a:r>
                <a:rPr lang="en-US" sz="3600" b="1" dirty="0"/>
                <a:t>Project</a:t>
              </a:r>
            </a:p>
            <a:p>
              <a:pPr algn="ctr"/>
              <a:r>
                <a:rPr lang="en-US" sz="3600" b="1" dirty="0"/>
                <a:t>Capacity in Africa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C8B2305C-EDEA-9646-ACFB-2EF762F859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81435"/>
            <a:ext cx="9144000" cy="4079108"/>
          </a:xfrm>
          <a:prstGeom prst="rect">
            <a:avLst/>
          </a:prstGeom>
        </p:spPr>
      </p:pic>
      <p:pic>
        <p:nvPicPr>
          <p:cNvPr id="11" name="Picture 1" descr="page1image42112496">
            <a:extLst>
              <a:ext uri="{FF2B5EF4-FFF2-40B4-BE49-F238E27FC236}">
                <a16:creationId xmlns:a16="http://schemas.microsoft.com/office/drawing/2014/main" id="{EBBCA761-0FC8-684F-86F9-EC61F0B4EC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84733"/>
            <a:ext cx="1371600" cy="1930967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F5D99B-BB43-B947-9D15-C8822E9EBA44}"/>
              </a:ext>
            </a:extLst>
          </p:cNvPr>
          <p:cNvSpPr txBox="1"/>
          <p:nvPr/>
        </p:nvSpPr>
        <p:spPr>
          <a:xfrm>
            <a:off x="2393342" y="1993246"/>
            <a:ext cx="51831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Several significant training interventions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93520BD-6336-604D-AEA3-CA7F5929D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75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10-July-2020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SA-ASNEAM-2020</a:t>
            </a:r>
            <a:endParaRPr lang="en-US" sz="1200" dirty="0"/>
          </a:p>
        </p:txBody>
      </p:sp>
      <p:pic>
        <p:nvPicPr>
          <p:cNvPr id="2" name="Picture 1" descr="Screen Shot 2018-03-23 at 1.20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360" y="1969006"/>
            <a:ext cx="8056880" cy="4538161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FA53386A-C698-0440-B82B-28422E4DC824}"/>
              </a:ext>
            </a:extLst>
          </p:cNvPr>
          <p:cNvGrpSpPr/>
          <p:nvPr/>
        </p:nvGrpSpPr>
        <p:grpSpPr>
          <a:xfrm>
            <a:off x="12700" y="0"/>
            <a:ext cx="9131300" cy="1917700"/>
            <a:chOff x="12700" y="0"/>
            <a:chExt cx="9131300" cy="1917700"/>
          </a:xfrm>
        </p:grpSpPr>
        <p:pic>
          <p:nvPicPr>
            <p:cNvPr id="8" name="Picture 7" descr="AfLS-banner.png">
              <a:extLst>
                <a:ext uri="{FF2B5EF4-FFF2-40B4-BE49-F238E27FC236}">
                  <a16:creationId xmlns:a16="http://schemas.microsoft.com/office/drawing/2014/main" id="{4A144487-6EE4-6F48-80B8-431191AE87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00" y="0"/>
              <a:ext cx="9131300" cy="1917700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942CB64B-5B36-5549-A0F7-70F5A613569E}"/>
                </a:ext>
              </a:extLst>
            </p:cNvPr>
            <p:cNvSpPr txBox="1"/>
            <p:nvPr/>
          </p:nvSpPr>
          <p:spPr>
            <a:xfrm>
              <a:off x="1650128" y="136850"/>
              <a:ext cx="5810117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The African Light Source </a:t>
              </a:r>
            </a:p>
            <a:p>
              <a:pPr algn="ctr"/>
              <a:r>
                <a:rPr lang="en-US" sz="3600" b="1" dirty="0"/>
                <a:t>Project</a:t>
              </a:r>
            </a:p>
            <a:p>
              <a:pPr algn="ctr"/>
              <a:r>
                <a:rPr lang="en-US" sz="3600" b="1" dirty="0"/>
                <a:t>Bio-Science Capacity in Africa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5E2C11A-CF13-AE44-9ED5-4133FB212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354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10-July-2020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SA-ASNEAM-2020</a:t>
            </a:r>
            <a:endParaRPr lang="en-US" sz="1200" dirty="0"/>
          </a:p>
        </p:txBody>
      </p:sp>
      <p:grpSp>
        <p:nvGrpSpPr>
          <p:cNvPr id="5" name="Group 4"/>
          <p:cNvGrpSpPr/>
          <p:nvPr/>
        </p:nvGrpSpPr>
        <p:grpSpPr>
          <a:xfrm>
            <a:off x="12700" y="0"/>
            <a:ext cx="9131300" cy="1917700"/>
            <a:chOff x="12700" y="0"/>
            <a:chExt cx="9131300" cy="1917700"/>
          </a:xfrm>
        </p:grpSpPr>
        <p:pic>
          <p:nvPicPr>
            <p:cNvPr id="3" name="Picture 2" descr="AfLS-banne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00" y="0"/>
              <a:ext cx="9131300" cy="19177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097975" y="136850"/>
              <a:ext cx="4914422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The African Light Source </a:t>
              </a:r>
            </a:p>
            <a:p>
              <a:pPr algn="ctr"/>
              <a:r>
                <a:rPr lang="en-US" sz="3600" b="1" dirty="0"/>
                <a:t>Project</a:t>
              </a:r>
            </a:p>
            <a:p>
              <a:pPr algn="ctr"/>
              <a:r>
                <a:rPr lang="en-US" sz="3600" b="1" dirty="0"/>
                <a:t>Capacity in Africa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F6F2F195-08F9-8C42-88D1-0FF4B9696C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84043" y="2121111"/>
            <a:ext cx="2908300" cy="12319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330A195-043E-B045-AF74-7C959470DF6C}"/>
              </a:ext>
            </a:extLst>
          </p:cNvPr>
          <p:cNvSpPr txBox="1"/>
          <p:nvPr/>
        </p:nvSpPr>
        <p:spPr>
          <a:xfrm>
            <a:off x="151657" y="2236447"/>
            <a:ext cx="8840686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START is a collaborative project that seeks </a:t>
            </a:r>
            <a:br>
              <a:rPr lang="en-ZA" dirty="0"/>
            </a:br>
            <a:r>
              <a:rPr lang="en-ZA" dirty="0"/>
              <a:t>to foster the development of Synchrotron </a:t>
            </a:r>
            <a:br>
              <a:rPr lang="en-ZA" dirty="0"/>
            </a:br>
            <a:r>
              <a:rPr lang="en-ZA" dirty="0"/>
              <a:t>Techniques for African Research and </a:t>
            </a:r>
            <a:br>
              <a:rPr lang="en-ZA" dirty="0"/>
            </a:br>
            <a:r>
              <a:rPr lang="en-ZA" dirty="0"/>
              <a:t>Technology.</a:t>
            </a:r>
          </a:p>
          <a:p>
            <a:endParaRPr lang="en-ZA" dirty="0"/>
          </a:p>
          <a:p>
            <a:r>
              <a:rPr lang="en-ZA" sz="1600" dirty="0"/>
              <a:t>Two lines of scientific investigation: </a:t>
            </a:r>
          </a:p>
          <a:p>
            <a:pPr marL="457200" indent="-457200">
              <a:buFont typeface="+mj-lt"/>
              <a:buAutoNum type="arabicPeriod"/>
            </a:pPr>
            <a:r>
              <a:rPr lang="en-ZA" sz="1600" dirty="0"/>
              <a:t>New energy materials (</a:t>
            </a:r>
            <a:r>
              <a:rPr lang="en-ZA" sz="1600" dirty="0" err="1"/>
              <a:t>eg</a:t>
            </a:r>
            <a:r>
              <a:rPr lang="en-ZA" sz="1600" dirty="0"/>
              <a:t> solar cells, novel catalysts) </a:t>
            </a:r>
          </a:p>
          <a:p>
            <a:pPr marL="457200" indent="-457200">
              <a:buFont typeface="+mj-lt"/>
              <a:buAutoNum type="arabicPeriod"/>
            </a:pPr>
            <a:r>
              <a:rPr lang="en-ZA" sz="1600" dirty="0"/>
              <a:t>Structural biology studying diseases and develop </a:t>
            </a:r>
            <a:br>
              <a:rPr lang="en-ZA" sz="1600" dirty="0"/>
            </a:br>
            <a:r>
              <a:rPr lang="en-ZA" sz="1600" dirty="0"/>
              <a:t>drug targets. </a:t>
            </a:r>
          </a:p>
          <a:p>
            <a:endParaRPr lang="en-US" dirty="0"/>
          </a:p>
          <a:p>
            <a:r>
              <a:rPr lang="en-ZA" sz="1600" dirty="0"/>
              <a:t>Jump-start Africa’s entry into synchrotron based bioscience.</a:t>
            </a:r>
            <a:r>
              <a:rPr lang="en-ZA" dirty="0"/>
              <a:t> </a:t>
            </a:r>
            <a:endParaRPr lang="en-US" dirty="0"/>
          </a:p>
          <a:p>
            <a:r>
              <a:rPr lang="en-US" sz="1600" dirty="0"/>
              <a:t>SA, Lesotho, Ethiopia participation so far ……</a:t>
            </a:r>
            <a:endParaRPr lang="en-ZA" sz="16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FEAB598-0F49-C24A-B0E9-867678DBA17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78020" y="3556422"/>
            <a:ext cx="2962526" cy="147281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65B9209-E2A9-984B-8FAA-3F24353D03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5795" y="5365921"/>
            <a:ext cx="2628900" cy="762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C8F5C88-7F27-9E45-8194-67670DF07F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47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10-July-2020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SA-ASNEAM-2020</a:t>
            </a:r>
            <a:endParaRPr lang="en-US" sz="1200" dirty="0"/>
          </a:p>
        </p:txBody>
      </p:sp>
      <p:grpSp>
        <p:nvGrpSpPr>
          <p:cNvPr id="5" name="Group 4"/>
          <p:cNvGrpSpPr/>
          <p:nvPr/>
        </p:nvGrpSpPr>
        <p:grpSpPr>
          <a:xfrm>
            <a:off x="12700" y="0"/>
            <a:ext cx="9131300" cy="1917700"/>
            <a:chOff x="12700" y="0"/>
            <a:chExt cx="9131300" cy="1917700"/>
          </a:xfrm>
        </p:grpSpPr>
        <p:pic>
          <p:nvPicPr>
            <p:cNvPr id="3" name="Picture 2" descr="AfLS-banne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00" y="0"/>
              <a:ext cx="9131300" cy="19177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097975" y="136850"/>
              <a:ext cx="4914422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The African Light Source </a:t>
              </a:r>
            </a:p>
            <a:p>
              <a:pPr algn="ctr"/>
              <a:r>
                <a:rPr lang="en-US" sz="3600" b="1" dirty="0"/>
                <a:t>Project</a:t>
              </a:r>
            </a:p>
            <a:p>
              <a:pPr algn="ctr"/>
              <a:r>
                <a:rPr lang="en-US" sz="3600" b="1" dirty="0"/>
                <a:t>Capacity in Africa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3E9EF6B-5634-E247-8AAE-46D3964D34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1600" y="1992991"/>
            <a:ext cx="5983002" cy="4518784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C0256E-43B1-D64A-841A-125172B2B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127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CF92C78-99EF-F245-9DE0-ECA6B4D80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4253" y="1918788"/>
            <a:ext cx="7485149" cy="4678218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ZA"/>
              <a:t>10-July-2020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ZA"/>
              <a:t>The African Light Source : SA-ASNEAM-2020</a:t>
            </a:r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DA5921E-FF6F-B242-8937-3E7C9C226244}"/>
              </a:ext>
            </a:extLst>
          </p:cNvPr>
          <p:cNvSpPr txBox="1"/>
          <p:nvPr/>
        </p:nvSpPr>
        <p:spPr>
          <a:xfrm>
            <a:off x="5317465" y="2357465"/>
            <a:ext cx="309193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Sirius in Brazil</a:t>
            </a:r>
          </a:p>
          <a:p>
            <a:pPr algn="r"/>
            <a:r>
              <a:rPr lang="en-US" b="1" dirty="0">
                <a:solidFill>
                  <a:schemeClr val="bg1"/>
                </a:solidFill>
              </a:rPr>
              <a:t>90% local manufacture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34776D9-6E5C-7A4A-911B-8DA280C8AE23}"/>
              </a:ext>
            </a:extLst>
          </p:cNvPr>
          <p:cNvSpPr txBox="1"/>
          <p:nvPr/>
        </p:nvSpPr>
        <p:spPr>
          <a:xfrm>
            <a:off x="3177029" y="1308913"/>
            <a:ext cx="2979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What is a synchrotron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F5C5832-DB2A-2049-ADDD-A24C87408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10-July-2020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SA-ASNEAM-2020</a:t>
            </a:r>
            <a:endParaRPr lang="en-US" sz="1200" dirty="0"/>
          </a:p>
        </p:txBody>
      </p:sp>
      <p:grpSp>
        <p:nvGrpSpPr>
          <p:cNvPr id="5" name="Group 4"/>
          <p:cNvGrpSpPr/>
          <p:nvPr/>
        </p:nvGrpSpPr>
        <p:grpSpPr>
          <a:xfrm>
            <a:off x="12700" y="0"/>
            <a:ext cx="9131300" cy="1917700"/>
            <a:chOff x="12700" y="0"/>
            <a:chExt cx="9131300" cy="1917700"/>
          </a:xfrm>
        </p:grpSpPr>
        <p:pic>
          <p:nvPicPr>
            <p:cNvPr id="3" name="Picture 2" descr="AfLS-banne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00" y="0"/>
              <a:ext cx="9131300" cy="19177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097975" y="136850"/>
              <a:ext cx="4914422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The African Light Source </a:t>
              </a:r>
            </a:p>
            <a:p>
              <a:pPr algn="ctr"/>
              <a:r>
                <a:rPr lang="en-US" sz="3600" b="1" dirty="0"/>
                <a:t>Project</a:t>
              </a:r>
            </a:p>
            <a:p>
              <a:pPr algn="ctr"/>
              <a:r>
                <a:rPr lang="en-US" sz="3600" b="1" dirty="0"/>
                <a:t>Capacity in Africa</a:t>
              </a:r>
            </a:p>
          </p:txBody>
        </p:sp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5C0256E-43B1-D64A-841A-125172B2B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D7FA387-67DF-D944-AE01-5CABA08CF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6482" y="2082711"/>
            <a:ext cx="5778918" cy="433934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BDA0756-71D8-4B4D-9292-0D4E93D7AB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7182" y="5452341"/>
            <a:ext cx="1065068" cy="97574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687971F-A8AA-E24E-AD8B-FAF5844D79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3017" y="4439418"/>
            <a:ext cx="736023" cy="736023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4D66F6B-5D04-C844-BAA9-BDC0C5A246D8}"/>
              </a:ext>
            </a:extLst>
          </p:cNvPr>
          <p:cNvSpPr/>
          <p:nvPr/>
        </p:nvSpPr>
        <p:spPr>
          <a:xfrm>
            <a:off x="3231572" y="3086100"/>
            <a:ext cx="1828800" cy="124940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3D788850-C2AC-624B-8B4A-DED005521470}"/>
              </a:ext>
            </a:extLst>
          </p:cNvPr>
          <p:cNvSpPr/>
          <p:nvPr/>
        </p:nvSpPr>
        <p:spPr>
          <a:xfrm>
            <a:off x="6976628" y="3086100"/>
            <a:ext cx="1828800" cy="124940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84845E19-58A2-8442-8480-0B12A3D35F96}"/>
              </a:ext>
            </a:extLst>
          </p:cNvPr>
          <p:cNvSpPr/>
          <p:nvPr/>
        </p:nvSpPr>
        <p:spPr>
          <a:xfrm>
            <a:off x="6866656" y="1995085"/>
            <a:ext cx="1828800" cy="1249409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A30EC39-074D-C143-B713-09ECEB3AA1E6}"/>
              </a:ext>
            </a:extLst>
          </p:cNvPr>
          <p:cNvSpPr txBox="1"/>
          <p:nvPr/>
        </p:nvSpPr>
        <p:spPr>
          <a:xfrm>
            <a:off x="192950" y="2663732"/>
            <a:ext cx="26133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/>
              <a:t>Beginnings </a:t>
            </a:r>
          </a:p>
          <a:p>
            <a:pPr algn="ctr"/>
            <a:r>
              <a:rPr lang="en-GB" sz="2000" b="1" dirty="0"/>
              <a:t>of a </a:t>
            </a:r>
          </a:p>
          <a:p>
            <a:pPr algn="ctr"/>
            <a:r>
              <a:rPr lang="en-GB" sz="2000" b="1" dirty="0"/>
              <a:t>CDR Team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One senior experienced Accelerator Physicist</a:t>
            </a:r>
          </a:p>
          <a:p>
            <a:pPr marL="457200" indent="-457200">
              <a:buFont typeface="+mj-lt"/>
              <a:buAutoNum type="arabicPeriod"/>
            </a:pPr>
            <a:r>
              <a:rPr lang="en-GB" sz="2000" dirty="0"/>
              <a:t>Two young interns</a:t>
            </a:r>
          </a:p>
          <a:p>
            <a:pPr algn="ctr"/>
            <a:r>
              <a:rPr lang="en-GB" sz="2000" dirty="0"/>
              <a:t>from Africa </a:t>
            </a:r>
          </a:p>
        </p:txBody>
      </p:sp>
    </p:spTree>
    <p:extLst>
      <p:ext uri="{BB962C8B-B14F-4D97-AF65-F5344CB8AC3E}">
        <p14:creationId xmlns:p14="http://schemas.microsoft.com/office/powerpoint/2010/main" val="3902998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10-July-2020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SA-ASNEAM-2020</a:t>
            </a:r>
            <a:endParaRPr lang="en-US" sz="1200" dirty="0"/>
          </a:p>
        </p:txBody>
      </p:sp>
      <p:grpSp>
        <p:nvGrpSpPr>
          <p:cNvPr id="5" name="Group 4"/>
          <p:cNvGrpSpPr/>
          <p:nvPr/>
        </p:nvGrpSpPr>
        <p:grpSpPr>
          <a:xfrm>
            <a:off x="12700" y="0"/>
            <a:ext cx="9131300" cy="1917700"/>
            <a:chOff x="12700" y="0"/>
            <a:chExt cx="9131300" cy="1917700"/>
          </a:xfrm>
        </p:grpSpPr>
        <p:pic>
          <p:nvPicPr>
            <p:cNvPr id="3" name="Picture 2" descr="AfLS-banne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00" y="0"/>
              <a:ext cx="9131300" cy="19177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097975" y="136850"/>
              <a:ext cx="4914422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The African Light Source </a:t>
              </a:r>
            </a:p>
            <a:p>
              <a:pPr algn="ctr"/>
              <a:r>
                <a:rPr lang="en-US" sz="3600" b="1" dirty="0"/>
                <a:t>Project</a:t>
              </a:r>
            </a:p>
            <a:p>
              <a:pPr algn="ctr"/>
              <a:r>
                <a:rPr lang="en-US" sz="3600" b="1" dirty="0"/>
                <a:t>Recent </a:t>
              </a:r>
              <a:r>
                <a:rPr lang="en-US" sz="3600" b="1" dirty="0" err="1"/>
                <a:t>AfLS</a:t>
              </a:r>
              <a:r>
                <a:rPr lang="en-US" sz="3600" b="1" dirty="0"/>
                <a:t> Events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6381D03-2603-8846-8436-2E7D58E66A41}"/>
              </a:ext>
            </a:extLst>
          </p:cNvPr>
          <p:cNvSpPr txBox="1"/>
          <p:nvPr/>
        </p:nvSpPr>
        <p:spPr>
          <a:xfrm>
            <a:off x="170689" y="2679458"/>
            <a:ext cx="4376366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63</a:t>
            </a:r>
            <a:r>
              <a:rPr lang="en-GB" b="1" baseline="30000" dirty="0"/>
              <a:t>rd</a:t>
            </a:r>
            <a:r>
              <a:rPr lang="en-GB" b="1" dirty="0"/>
              <a:t> IAEA General Conference</a:t>
            </a:r>
          </a:p>
          <a:p>
            <a:pPr algn="ctr"/>
            <a:endParaRPr lang="en-GB" i="1" dirty="0"/>
          </a:p>
          <a:p>
            <a:pPr algn="ctr"/>
            <a:r>
              <a:rPr lang="en-GB" i="1" dirty="0" err="1"/>
              <a:t>AfLS</a:t>
            </a:r>
            <a:r>
              <a:rPr lang="en-GB" i="1" dirty="0"/>
              <a:t>, Thais, SESAME and </a:t>
            </a:r>
            <a:r>
              <a:rPr lang="en-GB" i="1" dirty="0" err="1"/>
              <a:t>Elettra</a:t>
            </a:r>
            <a:r>
              <a:rPr lang="en-GB" i="1" dirty="0"/>
              <a:t>,  African govt reps.</a:t>
            </a:r>
          </a:p>
          <a:p>
            <a:pPr algn="just"/>
            <a:endParaRPr lang="en-GB" sz="1800" dirty="0"/>
          </a:p>
          <a:p>
            <a:pPr algn="ctr"/>
            <a:r>
              <a:rPr lang="en-GB" sz="1800" dirty="0"/>
              <a:t>September 16-21 2019</a:t>
            </a:r>
          </a:p>
          <a:p>
            <a:pPr algn="just"/>
            <a:r>
              <a:rPr lang="en-GB" sz="1800" dirty="0"/>
              <a:t>90-min slot dedicated to synchrotron applications, showing usefulness to both developed and developing countries, “side event”, of Sep 17.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EA94D7-CEBC-5E4D-A6BF-54C06387B4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418721"/>
            <a:ext cx="4376366" cy="375312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3F5BCA-D255-CA43-8D13-61EBFF10C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0719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10-July-2020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SA-ASNEAM-2020</a:t>
            </a:r>
            <a:endParaRPr lang="en-US" sz="1200" dirty="0"/>
          </a:p>
        </p:txBody>
      </p:sp>
      <p:grpSp>
        <p:nvGrpSpPr>
          <p:cNvPr id="5" name="Group 4"/>
          <p:cNvGrpSpPr/>
          <p:nvPr/>
        </p:nvGrpSpPr>
        <p:grpSpPr>
          <a:xfrm>
            <a:off x="12700" y="0"/>
            <a:ext cx="9131300" cy="1917700"/>
            <a:chOff x="12700" y="0"/>
            <a:chExt cx="9131300" cy="1917700"/>
          </a:xfrm>
        </p:grpSpPr>
        <p:pic>
          <p:nvPicPr>
            <p:cNvPr id="3" name="Picture 2" descr="AfLS-banne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00" y="0"/>
              <a:ext cx="9131300" cy="19177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1936617" y="136850"/>
              <a:ext cx="5237139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The African Light Source </a:t>
              </a:r>
            </a:p>
            <a:p>
              <a:pPr algn="ctr"/>
              <a:r>
                <a:rPr lang="en-US" sz="3600" b="1" dirty="0"/>
                <a:t>Project</a:t>
              </a:r>
            </a:p>
            <a:p>
              <a:pPr algn="ctr"/>
              <a:r>
                <a:rPr lang="en-US" sz="3600" b="1" dirty="0"/>
                <a:t>Conceptual Design Review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6381D03-2603-8846-8436-2E7D58E66A41}"/>
              </a:ext>
            </a:extLst>
          </p:cNvPr>
          <p:cNvSpPr txBox="1"/>
          <p:nvPr/>
        </p:nvSpPr>
        <p:spPr>
          <a:xfrm>
            <a:off x="170688" y="2344169"/>
            <a:ext cx="4222407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/>
              <a:t>CDR 4 Volumes</a:t>
            </a:r>
          </a:p>
          <a:p>
            <a:endParaRPr lang="en-GB" sz="1800" b="1" dirty="0"/>
          </a:p>
          <a:p>
            <a:r>
              <a:rPr lang="en-ZA" sz="2000" b="1" dirty="0"/>
              <a:t>Volume I. </a:t>
            </a:r>
            <a:br>
              <a:rPr lang="en-ZA" sz="2000" b="1" dirty="0"/>
            </a:br>
            <a:r>
              <a:rPr lang="en-ZA" sz="2000" dirty="0"/>
              <a:t>Political, Economic Development and Management Concepts</a:t>
            </a:r>
          </a:p>
          <a:p>
            <a:r>
              <a:rPr lang="en-ZA" sz="2000" b="1" dirty="0"/>
              <a:t>Volume II. </a:t>
            </a:r>
            <a:br>
              <a:rPr lang="en-ZA" sz="2000" b="1" dirty="0"/>
            </a:br>
            <a:r>
              <a:rPr lang="en-ZA" sz="2000" dirty="0"/>
              <a:t>Machine Design Concepts</a:t>
            </a:r>
          </a:p>
          <a:p>
            <a:r>
              <a:rPr lang="en-ZA" sz="2000" b="1" dirty="0"/>
              <a:t>Volume III. </a:t>
            </a:r>
            <a:br>
              <a:rPr lang="en-ZA" sz="2000" b="1" dirty="0"/>
            </a:br>
            <a:r>
              <a:rPr lang="en-ZA" sz="2000" dirty="0"/>
              <a:t>Experimental Capabilities and Beamline Concepts </a:t>
            </a:r>
          </a:p>
          <a:p>
            <a:r>
              <a:rPr lang="en-ZA" sz="2000" b="1" dirty="0"/>
              <a:t>Volume IV. </a:t>
            </a:r>
            <a:br>
              <a:rPr lang="en-ZA" sz="2000" b="1" dirty="0"/>
            </a:br>
            <a:r>
              <a:rPr lang="en-ZA" sz="2000" dirty="0"/>
              <a:t>Building Design and Construction</a:t>
            </a:r>
            <a:endParaRPr lang="en-GB" sz="20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3F5BCA-D255-CA43-8D13-61EBFF10C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32</a:t>
            </a:fld>
            <a:endParaRPr lang="en-US"/>
          </a:p>
        </p:txBody>
      </p:sp>
      <p:pic>
        <p:nvPicPr>
          <p:cNvPr id="7" name="Picture 6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D00D2601-8FB6-B446-B006-276D635DE6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9501" y="2546737"/>
            <a:ext cx="5184499" cy="4013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833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10-July-2020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SA-ASNEAM-2020</a:t>
            </a:r>
            <a:endParaRPr lang="en-US" sz="1200" dirty="0"/>
          </a:p>
        </p:txBody>
      </p:sp>
      <p:grpSp>
        <p:nvGrpSpPr>
          <p:cNvPr id="5" name="Group 4"/>
          <p:cNvGrpSpPr/>
          <p:nvPr/>
        </p:nvGrpSpPr>
        <p:grpSpPr>
          <a:xfrm>
            <a:off x="12700" y="0"/>
            <a:ext cx="9131300" cy="1917700"/>
            <a:chOff x="12700" y="0"/>
            <a:chExt cx="9131300" cy="1917700"/>
          </a:xfrm>
        </p:grpSpPr>
        <p:pic>
          <p:nvPicPr>
            <p:cNvPr id="3" name="Picture 2" descr="AfLS-banne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00" y="0"/>
              <a:ext cx="9131300" cy="19177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097975" y="136850"/>
              <a:ext cx="4914422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The African Light Source </a:t>
              </a:r>
            </a:p>
            <a:p>
              <a:pPr algn="ctr"/>
              <a:r>
                <a:rPr lang="en-US" sz="3600" b="1" dirty="0"/>
                <a:t>Project</a:t>
              </a:r>
            </a:p>
            <a:p>
              <a:pPr algn="ctr"/>
              <a:r>
                <a:rPr lang="en-US" sz="3600" b="1" dirty="0"/>
                <a:t>Partnerships – MoU’s</a:t>
              </a:r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C6381D03-2603-8846-8436-2E7D58E66A41}"/>
              </a:ext>
            </a:extLst>
          </p:cNvPr>
          <p:cNvSpPr txBox="1"/>
          <p:nvPr/>
        </p:nvSpPr>
        <p:spPr>
          <a:xfrm>
            <a:off x="201984" y="2149807"/>
            <a:ext cx="9131300" cy="4462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err="1"/>
              <a:t>AfLS</a:t>
            </a:r>
            <a:r>
              <a:rPr lang="en-GB" b="1" dirty="0"/>
              <a:t> Partners - Conferences</a:t>
            </a:r>
          </a:p>
          <a:p>
            <a:endParaRPr lang="en-GB" i="1" dirty="0"/>
          </a:p>
          <a:p>
            <a:endParaRPr lang="en-GB" i="1" dirty="0"/>
          </a:p>
          <a:p>
            <a:endParaRPr lang="en-GB" i="1" dirty="0"/>
          </a:p>
          <a:p>
            <a:endParaRPr lang="en-GB" i="1" dirty="0"/>
          </a:p>
          <a:p>
            <a:endParaRPr lang="en-GB" i="1" dirty="0"/>
          </a:p>
          <a:p>
            <a:endParaRPr lang="en-GB" i="1" dirty="0"/>
          </a:p>
          <a:p>
            <a:endParaRPr lang="en-GB" sz="2000" b="1" dirty="0"/>
          </a:p>
          <a:p>
            <a:r>
              <a:rPr lang="en-GB" b="1" dirty="0" err="1"/>
              <a:t>AfLS</a:t>
            </a:r>
            <a:r>
              <a:rPr lang="en-GB" b="1" dirty="0"/>
              <a:t> Partners – Roadmap  </a:t>
            </a:r>
            <a:r>
              <a:rPr lang="en-GB" dirty="0"/>
              <a:t>(mutual links on website)</a:t>
            </a:r>
          </a:p>
          <a:p>
            <a:r>
              <a:rPr lang="en-GB" sz="2000" dirty="0"/>
              <a:t>ASNEAM, LAAMP, X-</a:t>
            </a:r>
            <a:r>
              <a:rPr lang="en-GB" sz="2000" dirty="0" err="1"/>
              <a:t>TechLAB</a:t>
            </a:r>
            <a:r>
              <a:rPr lang="en-GB" sz="2000" dirty="0"/>
              <a:t>, </a:t>
            </a:r>
            <a:r>
              <a:rPr lang="en-GB" sz="2000" dirty="0" err="1"/>
              <a:t>AfCA</a:t>
            </a:r>
            <a:r>
              <a:rPr lang="en-GB" sz="2000" dirty="0"/>
              <a:t>, ANSDAC</a:t>
            </a:r>
          </a:p>
          <a:p>
            <a:endParaRPr lang="en-GB" i="1" dirty="0"/>
          </a:p>
          <a:p>
            <a:r>
              <a:rPr lang="en-GB" b="1" dirty="0">
                <a:solidFill>
                  <a:srgbClr val="FF0000"/>
                </a:solidFill>
              </a:rPr>
              <a:t>MoU’s </a:t>
            </a:r>
            <a:r>
              <a:rPr lang="en-GB" b="1" dirty="0">
                <a:solidFill>
                  <a:srgbClr val="FF0000"/>
                </a:solidFill>
                <a:sym typeface="Wingdings" pitchFamily="2" charset="2"/>
              </a:rPr>
              <a:t> In progress ….. </a:t>
            </a:r>
            <a:r>
              <a:rPr lang="en-GB" sz="2000" b="1" dirty="0">
                <a:solidFill>
                  <a:srgbClr val="FF0000"/>
                </a:solidFill>
                <a:sym typeface="Wingdings" pitchFamily="2" charset="2"/>
              </a:rPr>
              <a:t>Signing event at </a:t>
            </a:r>
            <a:r>
              <a:rPr lang="en-GB" sz="2000" b="1" dirty="0" err="1">
                <a:solidFill>
                  <a:srgbClr val="FF0000"/>
                </a:solidFill>
                <a:sym typeface="Wingdings" pitchFamily="2" charset="2"/>
              </a:rPr>
              <a:t>AfLS</a:t>
            </a:r>
            <a:r>
              <a:rPr lang="en-GB" sz="2000" b="1" dirty="0">
                <a:solidFill>
                  <a:srgbClr val="FF0000"/>
                </a:solidFill>
                <a:sym typeface="Wingdings" pitchFamily="2" charset="2"/>
              </a:rPr>
              <a:t> Virtual Workshop 16 Nov 2020</a:t>
            </a:r>
            <a:endParaRPr lang="en-GB" sz="2000" b="1" dirty="0">
              <a:solidFill>
                <a:srgbClr val="FF0000"/>
              </a:solidFill>
            </a:endParaRP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F3F5BCA-D255-CA43-8D13-61EBFF10CD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33</a:t>
            </a:fld>
            <a:endParaRPr lang="en-US"/>
          </a:p>
        </p:txBody>
      </p:sp>
      <p:pic>
        <p:nvPicPr>
          <p:cNvPr id="7" name="Picture 6" descr="A picture containing sitting, many, several, parking&#10;&#10;Description automatically generated">
            <a:extLst>
              <a:ext uri="{FF2B5EF4-FFF2-40B4-BE49-F238E27FC236}">
                <a16:creationId xmlns:a16="http://schemas.microsoft.com/office/drawing/2014/main" id="{206BF546-3CB9-1B4B-A284-B3EB7EE4ED7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7861"/>
          <a:stretch/>
        </p:blipFill>
        <p:spPr>
          <a:xfrm>
            <a:off x="4662154" y="2682753"/>
            <a:ext cx="4376366" cy="1917700"/>
          </a:xfrm>
          <a:prstGeom prst="rect">
            <a:avLst/>
          </a:prstGeom>
        </p:spPr>
      </p:pic>
      <p:pic>
        <p:nvPicPr>
          <p:cNvPr id="11" name="Picture 10" descr="A picture containing drawing&#10;&#10;Description automatically generated">
            <a:extLst>
              <a:ext uri="{FF2B5EF4-FFF2-40B4-BE49-F238E27FC236}">
                <a16:creationId xmlns:a16="http://schemas.microsoft.com/office/drawing/2014/main" id="{E10B527C-31D3-7241-B0CA-74CEC4BD9D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984" y="2682753"/>
            <a:ext cx="2593811" cy="606676"/>
          </a:xfrm>
          <a:prstGeom prst="rect">
            <a:avLst/>
          </a:prstGeom>
        </p:spPr>
      </p:pic>
      <p:pic>
        <p:nvPicPr>
          <p:cNvPr id="14" name="Picture 13" descr="A picture containing sitting, many, several, parking&#10;&#10;Description automatically generated">
            <a:extLst>
              <a:ext uri="{FF2B5EF4-FFF2-40B4-BE49-F238E27FC236}">
                <a16:creationId xmlns:a16="http://schemas.microsoft.com/office/drawing/2014/main" id="{A200946B-0C7A-4548-9B51-91780AD0A0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81933"/>
          <a:stretch/>
        </p:blipFill>
        <p:spPr>
          <a:xfrm>
            <a:off x="140607" y="3315811"/>
            <a:ext cx="4376366" cy="557569"/>
          </a:xfrm>
          <a:prstGeom prst="rect">
            <a:avLst/>
          </a:prstGeom>
        </p:spPr>
      </p:pic>
      <p:pic>
        <p:nvPicPr>
          <p:cNvPr id="15" name="Picture 14" descr="A picture containing sitting, many, several, parking&#10;&#10;Description automatically generated">
            <a:extLst>
              <a:ext uri="{FF2B5EF4-FFF2-40B4-BE49-F238E27FC236}">
                <a16:creationId xmlns:a16="http://schemas.microsoft.com/office/drawing/2014/main" id="{4302239E-28E9-3142-A073-EABC627750F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0021" b="18723"/>
          <a:stretch/>
        </p:blipFill>
        <p:spPr>
          <a:xfrm>
            <a:off x="140607" y="3924392"/>
            <a:ext cx="4376366" cy="65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4593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10-July-2020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SA-ASNEAM-2020</a:t>
            </a:r>
            <a:endParaRPr lang="en-US" sz="1200" dirty="0"/>
          </a:p>
        </p:txBody>
      </p:sp>
      <p:grpSp>
        <p:nvGrpSpPr>
          <p:cNvPr id="5" name="Group 4"/>
          <p:cNvGrpSpPr/>
          <p:nvPr/>
        </p:nvGrpSpPr>
        <p:grpSpPr>
          <a:xfrm>
            <a:off x="12700" y="0"/>
            <a:ext cx="9131300" cy="1917700"/>
            <a:chOff x="12700" y="0"/>
            <a:chExt cx="9131300" cy="1917700"/>
          </a:xfrm>
        </p:grpSpPr>
        <p:pic>
          <p:nvPicPr>
            <p:cNvPr id="3" name="Picture 2" descr="AfLS-banne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00" y="0"/>
              <a:ext cx="9131300" cy="19177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097975" y="136850"/>
              <a:ext cx="4914422" cy="175432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The African Light Source </a:t>
              </a:r>
            </a:p>
            <a:p>
              <a:pPr algn="ctr"/>
              <a:r>
                <a:rPr lang="en-US" sz="3600" b="1" dirty="0"/>
                <a:t>Project</a:t>
              </a:r>
            </a:p>
            <a:p>
              <a:pPr algn="ctr"/>
              <a:r>
                <a:rPr lang="en-US" sz="3600" b="1" dirty="0"/>
                <a:t>Upcoming </a:t>
              </a:r>
              <a:r>
                <a:rPr lang="en-US" sz="3600" b="1" dirty="0" err="1"/>
                <a:t>AfLS</a:t>
              </a:r>
              <a:r>
                <a:rPr lang="en-US" sz="3600" b="1" dirty="0"/>
                <a:t> Events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E6A610C-D63E-5143-B5C0-22DF777F80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332890"/>
            <a:ext cx="9144000" cy="351552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B29CC1-CCC1-DA43-BFAE-E1B52B6EE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34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9EA0E63-BFF0-1E4D-99B6-C9385F0267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5496" y="1867747"/>
            <a:ext cx="6875462" cy="384217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47ED190-2BC5-AD4C-B36B-40D0BC479A33}"/>
              </a:ext>
            </a:extLst>
          </p:cNvPr>
          <p:cNvSpPr txBox="1"/>
          <p:nvPr/>
        </p:nvSpPr>
        <p:spPr>
          <a:xfrm>
            <a:off x="425418" y="5848412"/>
            <a:ext cx="8305864" cy="461665"/>
          </a:xfrm>
          <a:prstGeom prst="rect">
            <a:avLst/>
          </a:prstGeom>
          <a:solidFill>
            <a:srgbClr val="FFFF00"/>
          </a:solidFill>
          <a:ln w="57150"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Now an Online ZOOM Meeting  16:00 – 18:00 16 – 21 November </a:t>
            </a:r>
          </a:p>
        </p:txBody>
      </p:sp>
    </p:spTree>
    <p:extLst>
      <p:ext uri="{BB962C8B-B14F-4D97-AF65-F5344CB8AC3E}">
        <p14:creationId xmlns:p14="http://schemas.microsoft.com/office/powerpoint/2010/main" val="2812155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10-July-2020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SA-ASNEAM-2020</a:t>
            </a:r>
            <a:endParaRPr lang="en-US" sz="1200" dirty="0"/>
          </a:p>
        </p:txBody>
      </p:sp>
      <p:sp>
        <p:nvSpPr>
          <p:cNvPr id="2" name="Rectangle 1"/>
          <p:cNvSpPr/>
          <p:nvPr/>
        </p:nvSpPr>
        <p:spPr>
          <a:xfrm>
            <a:off x="101600" y="2006600"/>
            <a:ext cx="8483600" cy="42088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900"/>
              </a:spcAft>
            </a:pPr>
            <a:r>
              <a:rPr lang="en-US" sz="1800" b="1" dirty="0"/>
              <a:t>Socio-economic benefits</a:t>
            </a:r>
            <a:endParaRPr lang="en-US" sz="1800" dirty="0"/>
          </a:p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1400" dirty="0"/>
              <a:t>Boost African Scientific Research, Research Capacity (Continent, regions, Institutes), Capacity Building - African Science Renaissance </a:t>
            </a:r>
          </a:p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1400" dirty="0"/>
              <a:t>Global Research Community</a:t>
            </a:r>
          </a:p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1400" dirty="0"/>
              <a:t>Tackling Diseases (Malaria, TB, Aids, Ebola ....)</a:t>
            </a:r>
          </a:p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1400" dirty="0"/>
              <a:t>Unique African Research Opportunities attracting international collaboration : Energy opportunities, African Environment, Cradle of Humankind, Cradle of Culture, Mineral beneficiation, Agriculture.</a:t>
            </a:r>
          </a:p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1400" dirty="0"/>
              <a:t>Mobility, Conferences, Schools, International Mentoring partnerships in student training, Regional </a:t>
            </a:r>
            <a:r>
              <a:rPr lang="en-US" sz="1400" dirty="0" err="1"/>
              <a:t>Centres</a:t>
            </a:r>
            <a:r>
              <a:rPr lang="en-US" sz="1400" dirty="0"/>
              <a:t> of Excellence, Local feeder instrumentation</a:t>
            </a:r>
          </a:p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1400" dirty="0"/>
              <a:t>Build Research capacity in Industry, competitive industry</a:t>
            </a:r>
          </a:p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Science for Peace (</a:t>
            </a:r>
            <a:r>
              <a:rPr lang="en-US" sz="1400" b="1" dirty="0" err="1">
                <a:solidFill>
                  <a:srgbClr val="FF0000"/>
                </a:solidFill>
              </a:rPr>
              <a:t>eg</a:t>
            </a:r>
            <a:r>
              <a:rPr lang="en-US" sz="1400" b="1" dirty="0">
                <a:solidFill>
                  <a:srgbClr val="FF0000"/>
                </a:solidFill>
              </a:rPr>
              <a:t> CERN, SESAME) </a:t>
            </a:r>
          </a:p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Return of the African Science Diaspora  - new opportunities for young excellent scientists</a:t>
            </a:r>
          </a:p>
          <a:p>
            <a:pPr marL="342900" indent="-342900">
              <a:spcAft>
                <a:spcPts val="900"/>
              </a:spcAft>
              <a:buFont typeface="Arial"/>
              <a:buChar char="•"/>
            </a:pPr>
            <a:r>
              <a:rPr lang="en-US" sz="1400" b="1" dirty="0">
                <a:solidFill>
                  <a:srgbClr val="FF0000"/>
                </a:solidFill>
              </a:rPr>
              <a:t>For African countries to take control of their destinies and become major players in the international community</a:t>
            </a:r>
          </a:p>
        </p:txBody>
      </p:sp>
      <p:pic>
        <p:nvPicPr>
          <p:cNvPr id="3" name="Picture 2" descr="AfLS-bann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31300" cy="19177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FAF7494-B7E7-CC44-94D7-FA25D0340AF8}"/>
              </a:ext>
            </a:extLst>
          </p:cNvPr>
          <p:cNvSpPr txBox="1"/>
          <p:nvPr/>
        </p:nvSpPr>
        <p:spPr>
          <a:xfrm>
            <a:off x="2146300" y="136850"/>
            <a:ext cx="48177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The African Light Source </a:t>
            </a:r>
          </a:p>
          <a:p>
            <a:pPr algn="ctr"/>
            <a:r>
              <a:rPr lang="en-US" sz="3600" b="1" dirty="0"/>
              <a:t>Project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0BE5DF-CE83-E44B-AE18-90F044D67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9982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10-July-2020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SA-ASNEAM-2020</a:t>
            </a:r>
            <a:endParaRPr lang="en-US" sz="1200" dirty="0"/>
          </a:p>
        </p:txBody>
      </p:sp>
      <p:pic>
        <p:nvPicPr>
          <p:cNvPr id="3" name="Picture 2" descr="AfLS-banner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0" y="0"/>
            <a:ext cx="9131300" cy="19177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47056" y="2852611"/>
            <a:ext cx="2660304" cy="28623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800" dirty="0"/>
              <a:t>UN Report “World Population Prospects” (2017)</a:t>
            </a:r>
          </a:p>
          <a:p>
            <a:pPr algn="ctr"/>
            <a:r>
              <a:rPr lang="en-US" sz="1800" dirty="0"/>
              <a:t>More than half of global population growth by 2050 will happen in Africa</a:t>
            </a:r>
          </a:p>
          <a:p>
            <a:pPr algn="ctr"/>
            <a:r>
              <a:rPr lang="en-US" sz="1800" dirty="0"/>
              <a:t>This means a lot of young people, and points to an urgent need for human capacity building</a:t>
            </a:r>
          </a:p>
        </p:txBody>
      </p:sp>
      <p:pic>
        <p:nvPicPr>
          <p:cNvPr id="9" name="Picture 8" descr="Screen Shot 2018-09-12 at 10.48.29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3897" y="2082801"/>
            <a:ext cx="6094777" cy="439928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165497" y="2063647"/>
            <a:ext cx="808935" cy="21485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CBAD8F08-19D0-B54C-B2B5-7D49B869F311}"/>
              </a:ext>
            </a:extLst>
          </p:cNvPr>
          <p:cNvSpPr txBox="1"/>
          <p:nvPr/>
        </p:nvSpPr>
        <p:spPr>
          <a:xfrm>
            <a:off x="2146300" y="136850"/>
            <a:ext cx="481777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600" b="1" dirty="0"/>
              <a:t>The African Light Source </a:t>
            </a:r>
          </a:p>
          <a:p>
            <a:pPr algn="ctr"/>
            <a:r>
              <a:rPr lang="en-US" sz="3600" b="1" dirty="0"/>
              <a:t>Project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0236687-4BCF-8D4F-BB05-4D8F1B46CF68}"/>
              </a:ext>
            </a:extLst>
          </p:cNvPr>
          <p:cNvSpPr txBox="1"/>
          <p:nvPr/>
        </p:nvSpPr>
        <p:spPr>
          <a:xfrm rot="19883935">
            <a:off x="6368603" y="3715555"/>
            <a:ext cx="9098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Africa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671728-2A1F-6249-95ED-A5F41C340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125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5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10-July-2020</a:t>
            </a:r>
            <a:endParaRPr lang="en-US" sz="1200"/>
          </a:p>
        </p:txBody>
      </p:sp>
      <p:sp>
        <p:nvSpPr>
          <p:cNvPr id="10246" name="Footer Placeholder 4"/>
          <p:cNvSpPr>
            <a:spLocks noGrp="1"/>
          </p:cNvSpPr>
          <p:nvPr>
            <p:ph type="ftr" sz="quarter" idx="11"/>
          </p:nvPr>
        </p:nvSpPr>
        <p:spPr bwMode="auto">
          <a:xfrm>
            <a:off x="2268538" y="6587067"/>
            <a:ext cx="4606925" cy="266171"/>
          </a:xfr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en-ZA" sz="1200"/>
              <a:t>The African Light Source : SA-ASNEAM-2020</a:t>
            </a:r>
            <a:endParaRPr lang="en-US" sz="1200" dirty="0"/>
          </a:p>
        </p:txBody>
      </p:sp>
      <p:grpSp>
        <p:nvGrpSpPr>
          <p:cNvPr id="5" name="Group 4"/>
          <p:cNvGrpSpPr/>
          <p:nvPr/>
        </p:nvGrpSpPr>
        <p:grpSpPr>
          <a:xfrm>
            <a:off x="12700" y="0"/>
            <a:ext cx="9131300" cy="1917700"/>
            <a:chOff x="12700" y="0"/>
            <a:chExt cx="9131300" cy="1917700"/>
          </a:xfrm>
        </p:grpSpPr>
        <p:pic>
          <p:nvPicPr>
            <p:cNvPr id="3" name="Picture 2" descr="AfLS-banner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2700" y="0"/>
              <a:ext cx="9131300" cy="1917700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>
            <a:xfrm>
              <a:off x="2146300" y="136850"/>
              <a:ext cx="4817770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600" b="1" dirty="0"/>
                <a:t>The African Light Source </a:t>
              </a:r>
            </a:p>
            <a:p>
              <a:pPr algn="ctr"/>
              <a:r>
                <a:rPr lang="en-US" sz="3600" b="1" dirty="0"/>
                <a:t>Project</a:t>
              </a: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7774C372-4AA2-F84E-9F4A-56B1BD0A188A}"/>
              </a:ext>
            </a:extLst>
          </p:cNvPr>
          <p:cNvSpPr txBox="1"/>
          <p:nvPr/>
        </p:nvSpPr>
        <p:spPr>
          <a:xfrm>
            <a:off x="609023" y="2913555"/>
            <a:ext cx="8134150" cy="30469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IE" b="1" dirty="0"/>
              <a:t>Africa</a:t>
            </a:r>
            <a:r>
              <a:rPr lang="en-IE" dirty="0"/>
              <a:t> has 1.2 billion people</a:t>
            </a:r>
          </a:p>
          <a:p>
            <a:r>
              <a:rPr lang="en-IE" dirty="0"/>
              <a:t>169 scientists per million people (UNESCO Science Report 2015)</a:t>
            </a:r>
          </a:p>
          <a:p>
            <a:endParaRPr lang="en-IE" dirty="0"/>
          </a:p>
          <a:p>
            <a:r>
              <a:rPr lang="en-IE" b="1" dirty="0"/>
              <a:t>Italy</a:t>
            </a:r>
            <a:r>
              <a:rPr lang="en-IE" dirty="0"/>
              <a:t> : 2600/million</a:t>
            </a:r>
          </a:p>
          <a:p>
            <a:r>
              <a:rPr lang="en-IE" b="1" dirty="0"/>
              <a:t>Germany</a:t>
            </a:r>
            <a:r>
              <a:rPr lang="en-IE" dirty="0"/>
              <a:t> : 7600/million</a:t>
            </a:r>
          </a:p>
          <a:p>
            <a:endParaRPr lang="en-IE" dirty="0"/>
          </a:p>
          <a:p>
            <a:r>
              <a:rPr lang="en-IE" b="1" dirty="0"/>
              <a:t>Africa</a:t>
            </a:r>
            <a:r>
              <a:rPr lang="en-IE" dirty="0"/>
              <a:t> needs at least  ……</a:t>
            </a:r>
          </a:p>
          <a:p>
            <a:r>
              <a:rPr lang="en-IE" dirty="0"/>
              <a:t>                 </a:t>
            </a:r>
            <a:r>
              <a:rPr lang="en-IE" b="1" dirty="0"/>
              <a:t>1 000 000 scientists</a:t>
            </a:r>
            <a:r>
              <a:rPr lang="en-IE" dirty="0"/>
              <a:t>               to get 1/6 of &lt;1</a:t>
            </a:r>
            <a:r>
              <a:rPr lang="en-IE" baseline="30000" dirty="0"/>
              <a:t>st</a:t>
            </a:r>
            <a:r>
              <a:rPr lang="en-IE" dirty="0"/>
              <a:t> world&gt;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36DBABC-3C60-EA46-A1C0-FABBEF7AE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2024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extLst>
    <p:ext uri="{E180D4A7-C9FB-4DFB-919C-405C955672EB}">
      <p14:showEvtLst xmlns:p14="http://schemas.microsoft.com/office/powerpoint/2010/main">
        <p14:playEvt time="0" objId="6"/>
        <p14:stopEvt time="3511" objId="6"/>
      </p14:showEvt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ZA"/>
              <a:t>10-July-2020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ZA"/>
              <a:t>The African Light Source : SA-ASNEAM-2020</a:t>
            </a:r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7B0ED9-24E7-944C-B717-B7368701C928}"/>
              </a:ext>
            </a:extLst>
          </p:cNvPr>
          <p:cNvSpPr txBox="1"/>
          <p:nvPr/>
        </p:nvSpPr>
        <p:spPr>
          <a:xfrm>
            <a:off x="99390" y="2095168"/>
            <a:ext cx="8945219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000" dirty="0"/>
              <a:t>Structural information helps to elucidate function, the mechanisms of enzymes </a:t>
            </a:r>
            <a:r>
              <a:rPr lang="en-ZA" sz="2000" dirty="0">
                <a:sym typeface="Wingdings" pitchFamily="2" charset="2"/>
              </a:rPr>
              <a:t></a:t>
            </a:r>
            <a:r>
              <a:rPr lang="en-ZA" sz="2000" dirty="0"/>
              <a:t> inspires the design of new drugs.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000" dirty="0"/>
              <a:t>Africa should lead research of this nature </a:t>
            </a:r>
            <a:r>
              <a:rPr lang="en-ZA" sz="2000" dirty="0">
                <a:sym typeface="Wingdings" pitchFamily="2" charset="2"/>
              </a:rPr>
              <a:t> </a:t>
            </a:r>
            <a:r>
              <a:rPr lang="en-ZA" sz="2000" dirty="0"/>
              <a:t>cures for diseases of particular relevance to Africa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000" dirty="0"/>
              <a:t>Synchrotrons are extremely important facilities for the imaging of bio-molecules.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000" dirty="0"/>
              <a:t>Development of 210 new drugs that depended on protein structural information [</a:t>
            </a:r>
            <a:r>
              <a:rPr lang="en-ZA" sz="2000" dirty="0">
                <a:hlinkClick r:id="rId2"/>
              </a:rPr>
              <a:t>Westbrook et al. 2019</a:t>
            </a:r>
            <a:r>
              <a:rPr lang="en-ZA" sz="2000" dirty="0"/>
              <a:t>].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000" dirty="0"/>
              <a:t>Development of drugs for treating HIV-AIDS, [</a:t>
            </a:r>
            <a:r>
              <a:rPr lang="en-ZA" sz="2000" dirty="0" err="1">
                <a:hlinkClick r:id="rId3"/>
              </a:rPr>
              <a:t>Wlodawer</a:t>
            </a:r>
            <a:r>
              <a:rPr lang="en-ZA" sz="2000" dirty="0">
                <a:hlinkClick r:id="rId3"/>
              </a:rPr>
              <a:t> et al. 1998</a:t>
            </a:r>
            <a:r>
              <a:rPr lang="en-ZA" sz="2000" dirty="0"/>
              <a:t>].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000" dirty="0"/>
              <a:t>Listing of about drugs, their targets “</a:t>
            </a:r>
            <a:r>
              <a:rPr lang="en-ZA" sz="2000" i="1" dirty="0"/>
              <a:t>Practical Fragments</a:t>
            </a:r>
            <a:r>
              <a:rPr lang="en-ZA" sz="2000" dirty="0"/>
              <a:t>” Website [</a:t>
            </a:r>
            <a:r>
              <a:rPr lang="en-ZA" sz="2000" dirty="0" err="1">
                <a:hlinkClick r:id="rId4"/>
              </a:rPr>
              <a:t>Prac</a:t>
            </a:r>
            <a:r>
              <a:rPr lang="en-ZA" sz="2000" dirty="0">
                <a:hlinkClick r:id="rId4"/>
              </a:rPr>
              <a:t>. Frag 2018</a:t>
            </a:r>
            <a:r>
              <a:rPr lang="en-ZA" sz="2000" dirty="0"/>
              <a:t>].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000" dirty="0"/>
              <a:t>Development of new treatments for tuberculosis [</a:t>
            </a:r>
            <a:r>
              <a:rPr lang="en-ZA" sz="2000" dirty="0">
                <a:hlinkClick r:id="rId5"/>
              </a:rPr>
              <a:t>Blundell 2017a </a:t>
            </a:r>
            <a:r>
              <a:rPr lang="en-ZA" sz="2000" dirty="0"/>
              <a:t>].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ZA" sz="2000" dirty="0"/>
              <a:t>Interplay between academia and industry [</a:t>
            </a:r>
            <a:r>
              <a:rPr lang="en-ZA" sz="2000" dirty="0">
                <a:hlinkClick r:id="rId6"/>
              </a:rPr>
              <a:t>Blundell 2017b</a:t>
            </a:r>
            <a:r>
              <a:rPr lang="en-ZA" sz="2000" dirty="0"/>
              <a:t>]. </a:t>
            </a:r>
            <a:endParaRPr lang="en-US" sz="20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6FC563F-EE63-B248-9E35-2883EDAE83FB}"/>
              </a:ext>
            </a:extLst>
          </p:cNvPr>
          <p:cNvSpPr txBox="1"/>
          <p:nvPr/>
        </p:nvSpPr>
        <p:spPr>
          <a:xfrm>
            <a:off x="1929219" y="1318852"/>
            <a:ext cx="54752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Example motivation based on Bio Science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FD58C55-6A8A-A443-8827-36401F51E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810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ZA"/>
              <a:t>10-July-2020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ZA"/>
              <a:t>The African Light Source : SA-ASNEAM-2020</a:t>
            </a:r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6DBD16F-08B1-7144-9922-A658BA833BA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0308"/>
          <a:stretch/>
        </p:blipFill>
        <p:spPr>
          <a:xfrm>
            <a:off x="12700" y="2027489"/>
            <a:ext cx="4720001" cy="369167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E5EEE6B3-384B-164E-8460-3E6CACA33DD7}"/>
              </a:ext>
            </a:extLst>
          </p:cNvPr>
          <p:cNvSpPr txBox="1"/>
          <p:nvPr/>
        </p:nvSpPr>
        <p:spPr>
          <a:xfrm>
            <a:off x="1371600" y="5854576"/>
            <a:ext cx="5957015" cy="46166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/>
              <a:t>Visit us at : </a:t>
            </a:r>
            <a:r>
              <a:rPr lang="en-US" dirty="0">
                <a:hlinkClick r:id="rId3"/>
              </a:rPr>
              <a:t>http://www.africanlightsource.org</a:t>
            </a:r>
            <a:r>
              <a:rPr lang="en-US" dirty="0"/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BA1E1DC-E5F2-CD42-AAA5-02FFD341278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2701" y="2369676"/>
            <a:ext cx="4336912" cy="3165306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376324F-53D7-DA4E-9F9E-B99423732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681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258629A4-0B2E-7A4C-A3B2-B8A26F04C897}"/>
              </a:ext>
            </a:extLst>
          </p:cNvPr>
          <p:cNvSpPr/>
          <p:nvPr/>
        </p:nvSpPr>
        <p:spPr>
          <a:xfrm>
            <a:off x="0" y="13862"/>
            <a:ext cx="9144000" cy="68441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E63BCB-EE37-7D49-B65E-8D27A46F3BF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907"/>
          <a:stretch/>
        </p:blipFill>
        <p:spPr>
          <a:xfrm>
            <a:off x="171624" y="13862"/>
            <a:ext cx="8800752" cy="683027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F5B325C-7C1E-934B-949C-A2E10962F386}"/>
              </a:ext>
            </a:extLst>
          </p:cNvPr>
          <p:cNvSpPr txBox="1"/>
          <p:nvPr/>
        </p:nvSpPr>
        <p:spPr>
          <a:xfrm rot="20732865">
            <a:off x="2766562" y="1752100"/>
            <a:ext cx="3075650" cy="276999"/>
          </a:xfrm>
          <a:prstGeom prst="rect">
            <a:avLst/>
          </a:prstGeom>
          <a:solidFill>
            <a:schemeClr val="bg2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200" dirty="0"/>
              <a:t>Visit us at : </a:t>
            </a:r>
            <a:r>
              <a:rPr lang="en-US" sz="1200" dirty="0">
                <a:hlinkClick r:id="rId3"/>
              </a:rPr>
              <a:t>http://www.africanlightsource.org</a:t>
            </a:r>
            <a:r>
              <a:rPr lang="en-US" sz="1200" dirty="0"/>
              <a:t> </a:t>
            </a:r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BB4A70-F3F5-AF40-AA86-5BD506849F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ZA"/>
              <a:t>10-July-2020</a:t>
            </a:r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83E703-A62A-A946-B7FF-299498634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ZA"/>
              <a:t>The African Light Source : SA-ASNEAM-2020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4B5D87-0392-BB41-8BFE-A71839D94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899B65E-74F1-5F4B-897B-7BF665B639F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228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theme/theme1.xml><?xml version="1.0" encoding="utf-8"?>
<a:theme xmlns:a="http://schemas.openxmlformats.org/drawingml/2006/main" name="ATLAS_tal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ATLAS_tal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ATLAS_talk.thmx</Template>
  <TotalTime>65075</TotalTime>
  <Words>1848</Words>
  <Application>Microsoft Macintosh PowerPoint</Application>
  <PresentationFormat>On-screen Show (4:3)</PresentationFormat>
  <Paragraphs>377</Paragraphs>
  <Slides>34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34</vt:i4>
      </vt:variant>
    </vt:vector>
  </HeadingPairs>
  <TitlesOfParts>
    <vt:vector size="40" baseType="lpstr">
      <vt:lpstr>Arial</vt:lpstr>
      <vt:lpstr>Calibri</vt:lpstr>
      <vt:lpstr>Courier</vt:lpstr>
      <vt:lpstr>Wingdings</vt:lpstr>
      <vt:lpstr>ATLAS_talk</vt:lpstr>
      <vt:lpstr>1_ATLAS_talk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ATLAS group at the  University of Johannesburg</dc:title>
  <dc:creator>Mathieu Aurousseau</dc:creator>
  <cp:lastModifiedBy>Connell, Simon</cp:lastModifiedBy>
  <cp:revision>357</cp:revision>
  <cp:lastPrinted>2019-07-30T08:55:25Z</cp:lastPrinted>
  <dcterms:created xsi:type="dcterms:W3CDTF">2012-03-22T13:34:35Z</dcterms:created>
  <dcterms:modified xsi:type="dcterms:W3CDTF">2020-07-10T10:49:14Z</dcterms:modified>
</cp:coreProperties>
</file>